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0"/>
  </p:notesMasterIdLst>
  <p:handoutMasterIdLst>
    <p:handoutMasterId r:id="rId31"/>
  </p:handoutMasterIdLst>
  <p:sldIdLst>
    <p:sldId id="889" r:id="rId2"/>
    <p:sldId id="2954" r:id="rId3"/>
    <p:sldId id="2989" r:id="rId4"/>
    <p:sldId id="921" r:id="rId5"/>
    <p:sldId id="1049" r:id="rId6"/>
    <p:sldId id="2981" r:id="rId7"/>
    <p:sldId id="717" r:id="rId8"/>
    <p:sldId id="931" r:id="rId9"/>
    <p:sldId id="940" r:id="rId10"/>
    <p:sldId id="3032" r:id="rId11"/>
    <p:sldId id="2982" r:id="rId12"/>
    <p:sldId id="2984" r:id="rId13"/>
    <p:sldId id="2987" r:id="rId14"/>
    <p:sldId id="2988" r:id="rId15"/>
    <p:sldId id="2990" r:id="rId16"/>
    <p:sldId id="2991" r:id="rId17"/>
    <p:sldId id="2993" r:id="rId18"/>
    <p:sldId id="3033" r:id="rId19"/>
    <p:sldId id="2996" r:id="rId20"/>
    <p:sldId id="2997" r:id="rId21"/>
    <p:sldId id="2998" r:id="rId22"/>
    <p:sldId id="3001" r:id="rId23"/>
    <p:sldId id="3035" r:id="rId24"/>
    <p:sldId id="3036" r:id="rId25"/>
    <p:sldId id="3034" r:id="rId26"/>
    <p:sldId id="3037" r:id="rId27"/>
    <p:sldId id="3002" r:id="rId28"/>
    <p:sldId id="3029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00FF"/>
    <a:srgbClr val="FF0000"/>
    <a:srgbClr val="000000"/>
    <a:srgbClr val="0B4499"/>
    <a:srgbClr val="009999"/>
    <a:srgbClr val="00FF00"/>
    <a:srgbClr val="4A7EBB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771" autoAdjust="0"/>
    <p:restoredTop sz="50000" autoAdjust="0"/>
  </p:normalViewPr>
  <p:slideViewPr>
    <p:cSldViewPr snapToObjects="1">
      <p:cViewPr varScale="1">
        <p:scale>
          <a:sx n="124" d="100"/>
          <a:sy n="124" d="100"/>
        </p:scale>
        <p:origin x="192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9/26/24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9/26/24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25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2691AD68-C999-F446-9257-1A263005E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F1A164B7-65B4-F44F-B3D3-C3B88762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375881B7-B4A3-BC4B-9071-BE2CF3B3A939}"/>
              </a:ext>
            </a:extLst>
          </p:cNvPr>
          <p:cNvSpPr txBox="1">
            <a:spLocks noGrp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b"/>
          <a:lstStyle>
            <a:lvl1pPr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4638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5375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3263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04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76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48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20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9C2FD9B-2875-9F47-9F4B-4D1EA17513D7}" type="slidenum">
              <a:rPr lang="en-US" altLang="en-US" sz="1200"/>
              <a:pPr algn="r" eaLnBrk="1" hangingPunct="1"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01731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typical A’ that decays in FASER has ~</a:t>
            </a:r>
            <a:r>
              <a:rPr lang="en-GB" b="0" i="0" u="none" strike="noStrike" dirty="0" err="1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TeV</a:t>
            </a: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85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typical A’ that decays in FASER has ~</a:t>
            </a:r>
            <a:r>
              <a:rPr lang="en-GB" b="0" i="0" u="none" strike="noStrike" dirty="0" err="1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TeV</a:t>
            </a:r>
            <a:r>
              <a:rPr lang="en-GB" b="0" i="0" u="none" strike="noStrike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34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6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81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26 Sep 2024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Feng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4" r:id="rId2"/>
    <p:sldLayoutId id="2147483725" r:id="rId3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5.tiff"/><Relationship Id="rId21" Type="http://schemas.openxmlformats.org/officeDocument/2006/relationships/image" Target="../media/image45.png"/><Relationship Id="rId7" Type="http://schemas.openxmlformats.org/officeDocument/2006/relationships/image" Target="../media/image31.tiff"/><Relationship Id="rId12" Type="http://schemas.openxmlformats.org/officeDocument/2006/relationships/image" Target="../media/image36.tiff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8.png"/><Relationship Id="rId16" Type="http://schemas.openxmlformats.org/officeDocument/2006/relationships/image" Target="../media/image40.jp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iff"/><Relationship Id="rId11" Type="http://schemas.openxmlformats.org/officeDocument/2006/relationships/image" Target="../media/image35.tiff"/><Relationship Id="rId24" Type="http://schemas.openxmlformats.org/officeDocument/2006/relationships/image" Target="../media/image48.png"/><Relationship Id="rId5" Type="http://schemas.openxmlformats.org/officeDocument/2006/relationships/image" Target="../media/image29.tiff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tiff"/><Relationship Id="rId19" Type="http://schemas.openxmlformats.org/officeDocument/2006/relationships/image" Target="../media/image43.jpg"/><Relationship Id="rId4" Type="http://schemas.openxmlformats.org/officeDocument/2006/relationships/image" Target="../media/image4.tiff"/><Relationship Id="rId9" Type="http://schemas.openxmlformats.org/officeDocument/2006/relationships/image" Target="../media/image33.tiff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abs/2303.14185" TargetMode="Externa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2303.14185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Relationship Id="rId9" Type="http://schemas.openxmlformats.org/officeDocument/2006/relationships/hyperlink" Target="https://arxiv.org/abs/2403.1252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2403.12520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892328/files/CERN-FASER-CONF-2024-001.pdf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2308.05587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hyperlink" Target="https://cds.cern.ch/record/2851822" TargetMode="External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4160836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dirty="0" err="1"/>
              <a:t>IceCube</a:t>
            </a:r>
            <a:r>
              <a:rPr lang="en-US" sz="2000" dirty="0"/>
              <a:t> Fall 2024 Collaboration Meeting, Madison, Wisconsin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/>
              <a:t>Jonathan Feng, UC Irvine, 26 September 2024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DD03BBC-D6F4-C99B-568F-8A7F8CCF6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/>
              <a:t>MULTI-MESSENGER</a:t>
            </a:r>
          </a:p>
          <a:p>
            <a:pPr algn="ctr"/>
            <a:r>
              <a:rPr lang="en-US" sz="4000" b="1" dirty="0"/>
              <a:t>COLLIDER PHYSICS</a:t>
            </a:r>
          </a:p>
        </p:txBody>
      </p:sp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207" y="3102974"/>
            <a:ext cx="1775535" cy="6138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034760" y="762000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/>
              <a:t>FASER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49A50-A72E-AA41-9610-2A4EC510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6776178" y="1219200"/>
            <a:ext cx="1785592" cy="904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EEA1F-CBAF-6446-8B6E-5E888FBC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60" y="1360908"/>
            <a:ext cx="620649" cy="62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56B9D-8DB5-4042-8A71-0961701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423" y="2380461"/>
            <a:ext cx="1720850" cy="325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498E8F-63D1-CE47-8AA0-C7E3EEB91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598" y="1418613"/>
            <a:ext cx="1714500" cy="5052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98D81-982F-6746-9F8C-224DAB0E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8780" y="3234241"/>
            <a:ext cx="1888303" cy="3513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E106E6-BCB3-B147-B731-2B119DCB7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7847" y="2351430"/>
            <a:ext cx="1543050" cy="581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1473F-EB02-1948-824B-247882CC6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213" y="2286000"/>
            <a:ext cx="1819942" cy="600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26144-99CD-174E-BFB0-F1B49A40A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8190" y="1418613"/>
            <a:ext cx="1442364" cy="480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0FA9A0-CA29-F34B-AC0A-67DC5402AB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0404" y="2361160"/>
            <a:ext cx="1757141" cy="3639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AB6B7B-A54C-2C40-9AF1-9047E6672F6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70" t="29888" r="7965" b="26822"/>
          <a:stretch/>
        </p:blipFill>
        <p:spPr>
          <a:xfrm>
            <a:off x="5563668" y="3998740"/>
            <a:ext cx="1582150" cy="6150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0083C-226C-3B47-8776-BC9498C8C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269" b="31132"/>
          <a:stretch/>
        </p:blipFill>
        <p:spPr>
          <a:xfrm>
            <a:off x="298369" y="3114597"/>
            <a:ext cx="1987631" cy="5906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236A89-CDAC-5140-B1AD-7959397B1E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3965" y="3972033"/>
            <a:ext cx="1143000" cy="6685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EB9334-B73B-8E42-9AA7-73F85C6F54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67963" y="5779610"/>
            <a:ext cx="1517028" cy="5831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6928E1-DE72-D84C-84E8-6903CE2A85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7981" y="4016485"/>
            <a:ext cx="1169564" cy="5796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730FFFA-8DEE-F843-AA19-849818302E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03560" y="4859403"/>
            <a:ext cx="1859349" cy="4721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12BDAD-1F96-814A-9045-4F0CE55704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14104" y="4912916"/>
            <a:ext cx="1542638" cy="3651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98651D-7589-D341-947B-E1509A3CB4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39863" y="3106789"/>
            <a:ext cx="1458564" cy="606216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B4A737A-D10E-2443-9C35-71DE9461BE38}"/>
              </a:ext>
            </a:extLst>
          </p:cNvPr>
          <p:cNvSpPr txBox="1">
            <a:spLocks/>
          </p:cNvSpPr>
          <p:nvPr/>
        </p:nvSpPr>
        <p:spPr>
          <a:xfrm>
            <a:off x="0" y="835206"/>
            <a:ext cx="9144000" cy="46019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  <a:defRPr/>
            </a:pPr>
            <a:r>
              <a:rPr lang="en-US" sz="1800" dirty="0"/>
              <a:t>108 collaborators, 27 institutions, 11 countries</a:t>
            </a:r>
            <a:endParaRPr lang="en-US" sz="1800" dirty="0">
              <a:latin typeface="Arial" charset="0"/>
              <a:sym typeface="Wingding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42ABBF-5CB5-F540-ADC6-3CE4225FE3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43559" y="5689552"/>
            <a:ext cx="1803986" cy="763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CE0465-919B-3F47-92EF-52982166C13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1000" y="3950888"/>
            <a:ext cx="710800" cy="71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E79E9A-003F-6DD4-7F80-E54C83548DB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" y="4818639"/>
            <a:ext cx="1883252" cy="5536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BBE21-29C5-90DA-E998-33B39BE0F36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3031" y="5775864"/>
            <a:ext cx="1318306" cy="590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F7B97C-947C-E76A-0306-EB22C3D82679}"/>
              </a:ext>
            </a:extLst>
          </p:cNvPr>
          <p:cNvSpPr txBox="1"/>
          <p:nvPr/>
        </p:nvSpPr>
        <p:spPr>
          <a:xfrm>
            <a:off x="3606188" y="4029289"/>
            <a:ext cx="1725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effectLst/>
                <a:latin typeface="+mj-lt"/>
              </a:rPr>
              <a:t>International laboratory covered by a cooperation agreement with CERN </a:t>
            </a:r>
            <a:endParaRPr lang="en-US" sz="10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F5BEA6-A5B5-6739-03AC-07EEC0CA42B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01617" y="5735686"/>
            <a:ext cx="1725315" cy="670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C50283-72E8-7F67-3E9D-4348FFF8089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54617" y="4727438"/>
            <a:ext cx="736079" cy="736079"/>
          </a:xfrm>
          <a:prstGeom prst="rect">
            <a:avLst/>
          </a:prstGeom>
        </p:spPr>
      </p:pic>
      <p:pic>
        <p:nvPicPr>
          <p:cNvPr id="34" name="Picture 33" descr="A blue circle with white letters&#10;&#10;Description automatically generated">
            <a:extLst>
              <a:ext uri="{FF2B5EF4-FFF2-40B4-BE49-F238E27FC236}">
                <a16:creationId xmlns:a16="http://schemas.microsoft.com/office/drawing/2014/main" id="{EA5A04B4-DAF9-7144-1A38-A8B3AF864AA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99130" y="3998740"/>
            <a:ext cx="674893" cy="662948"/>
          </a:xfrm>
          <a:prstGeom prst="rect">
            <a:avLst/>
          </a:prstGeom>
        </p:spPr>
      </p:pic>
      <p:pic>
        <p:nvPicPr>
          <p:cNvPr id="26" name="Picture 25" descr="A purple and white logo&#10;&#10;Description automatically generated">
            <a:extLst>
              <a:ext uri="{FF2B5EF4-FFF2-40B4-BE49-F238E27FC236}">
                <a16:creationId xmlns:a16="http://schemas.microsoft.com/office/drawing/2014/main" id="{9C7893C4-520D-6405-BD15-7041B9FDBB3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82404" y="4729949"/>
            <a:ext cx="739992" cy="7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2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56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AND THE LHC</a:t>
            </a:r>
          </a:p>
        </p:txBody>
      </p:sp>
    </p:spTree>
    <p:extLst>
      <p:ext uri="{BB962C8B-B14F-4D97-AF65-F5344CB8AC3E}">
        <p14:creationId xmlns:p14="http://schemas.microsoft.com/office/powerpoint/2010/main" val="319151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0C7B6-E094-EC51-D7D7-0B7C4EDD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9144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FASER DETECTOR</a:t>
            </a:r>
          </a:p>
        </p:txBody>
      </p:sp>
    </p:spTree>
    <p:extLst>
      <p:ext uri="{BB962C8B-B14F-4D97-AF65-F5344CB8AC3E}">
        <p14:creationId xmlns:p14="http://schemas.microsoft.com/office/powerpoint/2010/main" val="2056074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95AC-45B9-E7B5-459F-32BCD51F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COLLIDER NEUTRINO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1303" y="762000"/>
                <a:ext cx="8812923" cy="5072555"/>
              </a:xfrm>
            </p:spPr>
            <p:txBody>
              <a:bodyPr/>
              <a:lstStyle/>
              <a:p>
                <a:r>
                  <a:rPr lang="en-US" sz="2000" dirty="0"/>
                  <a:t>Neutrinos produced at the ATLAS IP travel 480 m and pass through </a:t>
                </a:r>
                <a:r>
                  <a:rPr lang="en-US" sz="2000" dirty="0" err="1"/>
                  <a:t>FASER</a:t>
                </a:r>
                <a:r>
                  <a:rPr lang="en-US" sz="2000" dirty="0" err="1">
                    <a:latin typeface="Symbol" pitchFamily="2" charset="2"/>
                  </a:rPr>
                  <a:t>n</a:t>
                </a:r>
                <a:r>
                  <a:rPr lang="en-US" sz="2000" dirty="0"/>
                  <a:t>.  Occasionally, they can interact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/>
                  <a:t>, producing a high-energy muon, which travels through the rest of the detector.</a:t>
                </a:r>
              </a:p>
              <a:p>
                <a:endParaRPr lang="en-US" sz="2000" baseline="-25000" dirty="0"/>
              </a:p>
              <a:p>
                <a:endParaRPr lang="en-US" sz="2000" baseline="-25000" dirty="0"/>
              </a:p>
              <a:p>
                <a:endParaRPr lang="en-US" sz="2000" dirty="0"/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sz="18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The signal is no charged particle passing through the upstream veto scintillators, hits in the downstream scintillators, and a single charged track, &gt;100 GeV, in the central region of downstream trackers. </a:t>
                </a:r>
              </a:p>
              <a:p>
                <a:endParaRPr lang="en-US" sz="12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Leading backgrounds from neutral hadrons produced in the rock, muons that enter from the side, or beam 1 background contribute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1 event.</a:t>
                </a:r>
              </a:p>
              <a:p>
                <a:endParaRPr lang="en-GB" sz="1200" dirty="0"/>
              </a:p>
              <a:p>
                <a:r>
                  <a:rPr lang="en-GB" sz="2000" dirty="0"/>
                  <a:t>Expect 151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2000" dirty="0"/>
                  <a:t> 41 events from simulations, with the large uncertainty arising from the poorly understood flux of forward hadrons. 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1303" y="762000"/>
                <a:ext cx="8812923" cy="5072555"/>
              </a:xfrm>
              <a:blipFill>
                <a:blip r:embed="rId3"/>
                <a:stretch>
                  <a:fillRect l="-576" t="-750" r="-288" b="-14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E97B4B5-89A1-BB2C-7DAB-401C57DBD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44" y="1828800"/>
            <a:ext cx="8676512" cy="14625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847DDE-D37A-ABFE-50DD-3BF94D0BC1A7}"/>
              </a:ext>
            </a:extLst>
          </p:cNvPr>
          <p:cNvSpPr txBox="1"/>
          <p:nvPr/>
        </p:nvSpPr>
        <p:spPr>
          <a:xfrm>
            <a:off x="5994506" y="3298277"/>
            <a:ext cx="2909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FASER</a:t>
            </a:r>
            <a:r>
              <a:rPr lang="en-US" sz="1200" dirty="0"/>
              <a:t> Collaboration (</a:t>
            </a:r>
            <a:r>
              <a:rPr lang="en-US" sz="12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5"/>
              </a:rPr>
              <a:t>2303.14185</a:t>
            </a:r>
            <a:r>
              <a:rPr lang="en-US" sz="1200" dirty="0"/>
              <a:t>, PRL)</a:t>
            </a:r>
          </a:p>
        </p:txBody>
      </p:sp>
    </p:spTree>
    <p:extLst>
      <p:ext uri="{BB962C8B-B14F-4D97-AF65-F5344CB8AC3E}">
        <p14:creationId xmlns:p14="http://schemas.microsoft.com/office/powerpoint/2010/main" val="257641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15CF-DE8D-46A5-85FA-E2B545FB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COLLIDER NEUTRINO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543F802-8ADE-4362-ABCB-3AC281B917C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0" y="1006475"/>
                <a:ext cx="3733800" cy="539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kern="120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After unblinding, we </a:t>
                </a:r>
                <a:r>
                  <a:rPr lang="en-GB" sz="2000" dirty="0"/>
                  <a:t>found 153 signal events.</a:t>
                </a:r>
              </a:p>
              <a:p>
                <a:endParaRPr lang="en-GB" sz="1000" dirty="0"/>
              </a:p>
              <a:p>
                <a:r>
                  <a:rPr lang="en-GB" sz="2000" dirty="0"/>
                  <a:t>1st direct detection of collider neutrinos.</a:t>
                </a:r>
              </a:p>
              <a:p>
                <a:pPr lvl="1"/>
                <a:r>
                  <a:rPr lang="en-GB" sz="1800" dirty="0"/>
                  <a:t>Signal significance of ~16</a:t>
                </a:r>
                <a:r>
                  <a:rPr lang="el-GR" sz="1800" dirty="0"/>
                  <a:t>σ</a:t>
                </a:r>
                <a:endParaRPr lang="en-US" sz="1800" dirty="0"/>
              </a:p>
              <a:p>
                <a:pPr lvl="1"/>
                <a:r>
                  <a:rPr lang="en-US" sz="1800" dirty="0"/>
                  <a:t>Muon charge </a:t>
                </a:r>
                <a:r>
                  <a:rPr lang="en-US" sz="18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endParaRPr lang="en-US" sz="1800" dirty="0">
                  <a:sym typeface="Wingdings" pitchFamily="2" charset="2"/>
                </a:endParaRPr>
              </a:p>
              <a:p>
                <a:pPr lvl="1"/>
                <a:r>
                  <a:rPr lang="en-US" sz="1800" dirty="0"/>
                  <a:t>These include the highest energy</a:t>
                </a:r>
                <a:r>
                  <a:rPr lang="en-US" sz="1800" dirty="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/>
                  <a:t> interactions ever observed from a human source </a:t>
                </a:r>
              </a:p>
              <a:p>
                <a:endParaRPr lang="en-US" sz="1000" dirty="0"/>
              </a:p>
              <a:p>
                <a:r>
                  <a:rPr lang="en-US" sz="2000" dirty="0"/>
                  <a:t>Following the FASER observation, SND@LHC, a complementary experiment  in the “other” forward direction, discovered an additional 8 neutrinos.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543F802-8ADE-4362-ABCB-3AC281B91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1006475"/>
                <a:ext cx="3733800" cy="5394325"/>
              </a:xfrm>
              <a:prstGeom prst="rect">
                <a:avLst/>
              </a:prstGeom>
              <a:blipFill>
                <a:blip r:embed="rId2"/>
                <a:stretch>
                  <a:fillRect l="-1356" t="-704" r="-1356" b="-258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7AFAC19-CA5B-1A8A-D4B6-E89320AC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151935"/>
            <a:ext cx="5181600" cy="49228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5FFE62-1C9D-C8DE-C0B9-8070D927B456}"/>
              </a:ext>
            </a:extLst>
          </p:cNvPr>
          <p:cNvSpPr txBox="1"/>
          <p:nvPr/>
        </p:nvSpPr>
        <p:spPr>
          <a:xfrm>
            <a:off x="4946138" y="6123801"/>
            <a:ext cx="2909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FASER</a:t>
            </a:r>
            <a:r>
              <a:rPr lang="en-US" sz="1200" dirty="0"/>
              <a:t> Collaboration (</a:t>
            </a:r>
            <a:r>
              <a:rPr lang="en-US" sz="12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4"/>
              </a:rPr>
              <a:t>2303.14185</a:t>
            </a:r>
            <a:r>
              <a:rPr lang="en-US" sz="1200" dirty="0"/>
              <a:t>, PRL)</a:t>
            </a:r>
          </a:p>
        </p:txBody>
      </p:sp>
    </p:spTree>
    <p:extLst>
      <p:ext uri="{BB962C8B-B14F-4D97-AF65-F5344CB8AC3E}">
        <p14:creationId xmlns:p14="http://schemas.microsoft.com/office/powerpoint/2010/main" val="1508761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1CB636-0394-DB29-25EA-47FFF346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297" y="2316219"/>
            <a:ext cx="678704" cy="810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E97967-658E-ACE6-8B2F-C6B272839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567" y="2907030"/>
            <a:ext cx="2590957" cy="3093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C43A3-D8FE-0249-5730-3BB32789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8279"/>
            <a:ext cx="9144000" cy="1438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35BDC-D38B-43FA-8447-1AC8BAE9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" y="244475"/>
            <a:ext cx="9114638" cy="44132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NEUTRINOS FROM EMULSION IN </a:t>
            </a:r>
            <a:r>
              <a:rPr lang="en-US" sz="2800" dirty="0" err="1">
                <a:solidFill>
                  <a:schemeClr val="bg1"/>
                </a:solidFill>
              </a:rPr>
              <a:t>FASER</a:t>
            </a:r>
            <a:r>
              <a:rPr lang="en-US" sz="28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endParaRPr lang="en-GB" sz="2800" dirty="0">
              <a:solidFill>
                <a:schemeClr val="bg1"/>
              </a:solidFill>
              <a:latin typeface="Symbol" pitchFamily="2" charset="2"/>
            </a:endParaRPr>
          </a:p>
        </p:txBody>
      </p:sp>
      <p:pic>
        <p:nvPicPr>
          <p:cNvPr id="6" name="コンテンツ プレースホルダー 23">
            <a:extLst>
              <a:ext uri="{FF2B5EF4-FFF2-40B4-BE49-F238E27FC236}">
                <a16:creationId xmlns:a16="http://schemas.microsoft.com/office/drawing/2014/main" id="{4ACEE2A3-2D31-888D-5CEA-6E22EFE0F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81" y="1448426"/>
            <a:ext cx="9114638" cy="5409574"/>
          </a:xfrm>
          <a:prstGeom prst="rect">
            <a:avLst/>
          </a:prstGeom>
        </p:spPr>
      </p:pic>
      <p:pic>
        <p:nvPicPr>
          <p:cNvPr id="7" name="コンテンツ プレースホルダー 12">
            <a:extLst>
              <a:ext uri="{FF2B5EF4-FFF2-40B4-BE49-F238E27FC236}">
                <a16:creationId xmlns:a16="http://schemas.microsoft.com/office/drawing/2014/main" id="{DA6F4EAA-A504-7C55-7F05-9F7442DCF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7752" y="1741890"/>
            <a:ext cx="5577648" cy="107751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A43D87-E25C-8F4C-320A-F969D301A059}"/>
              </a:ext>
            </a:extLst>
          </p:cNvPr>
          <p:cNvSpPr txBox="1">
            <a:spLocks/>
          </p:cNvSpPr>
          <p:nvPr/>
        </p:nvSpPr>
        <p:spPr>
          <a:xfrm>
            <a:off x="6099220" y="2907029"/>
            <a:ext cx="2672830" cy="26476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50" dirty="0"/>
              <a:t>Vertex with 11 tracks</a:t>
            </a:r>
          </a:p>
          <a:p>
            <a:pPr lvl="1"/>
            <a:r>
              <a:rPr lang="en-GB" sz="1200" dirty="0"/>
              <a:t>615 µm inside tungsten</a:t>
            </a:r>
          </a:p>
          <a:p>
            <a:pPr lvl="1"/>
            <a:endParaRPr lang="en-GB" sz="1200" dirty="0"/>
          </a:p>
          <a:p>
            <a:r>
              <a:rPr lang="en-GB" sz="1350" dirty="0"/>
              <a:t>e-like track from vertex</a:t>
            </a:r>
          </a:p>
          <a:p>
            <a:pPr lvl="1"/>
            <a:r>
              <a:rPr lang="en-GB" sz="1200" dirty="0"/>
              <a:t>Single track for 2X</a:t>
            </a:r>
            <a:r>
              <a:rPr lang="en-GB" sz="1200" baseline="-25000" dirty="0"/>
              <a:t>0</a:t>
            </a:r>
            <a:endParaRPr lang="en-GB" sz="1200" dirty="0"/>
          </a:p>
          <a:p>
            <a:pPr lvl="1"/>
            <a:r>
              <a:rPr lang="en-GB" sz="1200" dirty="0"/>
              <a:t>Shower max @ 7.8</a:t>
            </a:r>
            <a:r>
              <a:rPr lang="el-GR" sz="1200" dirty="0"/>
              <a:t>Χ</a:t>
            </a:r>
            <a:r>
              <a:rPr lang="el-GR" sz="1200" baseline="-25000" dirty="0"/>
              <a:t>0</a:t>
            </a:r>
            <a:endParaRPr lang="el-GR" sz="1200" dirty="0"/>
          </a:p>
          <a:p>
            <a:pPr lvl="1"/>
            <a:r>
              <a:rPr lang="el-GR" sz="1200" dirty="0"/>
              <a:t>θ</a:t>
            </a:r>
            <a:r>
              <a:rPr lang="en-GB" sz="1200" baseline="-25000" dirty="0"/>
              <a:t>e</a:t>
            </a:r>
            <a:r>
              <a:rPr lang="en-GB" sz="1200" dirty="0"/>
              <a:t> = 11 </a:t>
            </a:r>
            <a:r>
              <a:rPr lang="en-GB" sz="1200" dirty="0" err="1"/>
              <a:t>mrad</a:t>
            </a:r>
            <a:r>
              <a:rPr lang="en-GB" sz="1200" dirty="0"/>
              <a:t> to beam</a:t>
            </a:r>
          </a:p>
          <a:p>
            <a:pPr lvl="1"/>
            <a:endParaRPr lang="en-GB" sz="1200" dirty="0"/>
          </a:p>
          <a:p>
            <a:r>
              <a:rPr lang="en-GB" sz="1350" dirty="0"/>
              <a:t>Back-to-back topology</a:t>
            </a:r>
          </a:p>
          <a:p>
            <a:pPr lvl="1"/>
            <a:r>
              <a:rPr lang="en-GB" sz="1200" dirty="0"/>
              <a:t>175° between e &amp; rest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601B90-1B62-7DDA-22B2-E64BBFD67A6A}"/>
              </a:ext>
            </a:extLst>
          </p:cNvPr>
          <p:cNvSpPr txBox="1"/>
          <p:nvPr/>
        </p:nvSpPr>
        <p:spPr>
          <a:xfrm>
            <a:off x="2573848" y="4445923"/>
            <a:ext cx="13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Beam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51205-1D95-C674-7F47-35FFA2934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720753"/>
                <a:ext cx="8391050" cy="95564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The discovery analysis did not even use the emulsion detector!  With the emulsion, we have now observed the first collider electron neutrinos, including the “Pika-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” event, the highest energy (1.5 </a:t>
                </a:r>
                <a:r>
                  <a:rPr lang="en-US" sz="1800" dirty="0" err="1">
                    <a:solidFill>
                      <a:schemeClr val="bg1"/>
                    </a:solidFill>
                  </a:rPr>
                  <a:t>TeV</a:t>
                </a:r>
                <a:r>
                  <a:rPr lang="en-US" sz="1800" dirty="0">
                    <a:solidFill>
                      <a:schemeClr val="bg1"/>
                    </a:solidFill>
                  </a:rPr>
                  <a:t>) electron neutrino from a lab source.</a:t>
                </a: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1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GB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51205-1D95-C674-7F47-35FFA2934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720753"/>
                <a:ext cx="8391050" cy="955647"/>
              </a:xfrm>
              <a:blipFill>
                <a:blip r:embed="rId7"/>
                <a:stretch>
                  <a:fillRect t="-2632" b="-3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A80A940-450B-2FED-D036-B610A0C80CC1}"/>
              </a:ext>
            </a:extLst>
          </p:cNvPr>
          <p:cNvSpPr txBox="1"/>
          <p:nvPr/>
        </p:nvSpPr>
        <p:spPr>
          <a:xfrm>
            <a:off x="5869406" y="2432353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Side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96FF9B-68BD-E33A-61FF-CAAB580AF90D}"/>
                  </a:ext>
                </a:extLst>
              </p:cNvPr>
              <p:cNvSpPr txBox="1"/>
              <p:nvPr/>
            </p:nvSpPr>
            <p:spPr>
              <a:xfrm>
                <a:off x="1524000" y="3145759"/>
                <a:ext cx="51110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96FF9B-68BD-E33A-61FF-CAAB580AF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145759"/>
                <a:ext cx="51110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C8C9883-C54C-EFB0-778F-84EE37E782B5}"/>
              </a:ext>
            </a:extLst>
          </p:cNvPr>
          <p:cNvSpPr txBox="1"/>
          <p:nvPr/>
        </p:nvSpPr>
        <p:spPr>
          <a:xfrm>
            <a:off x="2819400" y="6089019"/>
            <a:ext cx="2914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FASER</a:t>
            </a:r>
            <a:r>
              <a:rPr lang="en-US" sz="1400" dirty="0">
                <a:solidFill>
                  <a:schemeClr val="bg1"/>
                </a:solidFill>
              </a:rPr>
              <a:t> Collaboration (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-apple-syste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2403.12520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1378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15CF-DE8D-46A5-85FA-E2B545FB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TEV NEUTRINO CROSS SECTIONS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43F802-8ADE-4362-ABCB-3AC281B917C8}"/>
              </a:ext>
            </a:extLst>
          </p:cNvPr>
          <p:cNvSpPr txBox="1">
            <a:spLocks/>
          </p:cNvSpPr>
          <p:nvPr/>
        </p:nvSpPr>
        <p:spPr bwMode="auto">
          <a:xfrm>
            <a:off x="152400" y="914400"/>
            <a:ext cx="8686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kern="1200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Following these discoveries, we can then move on to studies, including the first measurement of neutrino cross sections at </a:t>
            </a:r>
            <a:r>
              <a:rPr lang="en-US" sz="2000" dirty="0" err="1"/>
              <a:t>TeV</a:t>
            </a:r>
            <a:r>
              <a:rPr lang="en-US" sz="2000" dirty="0"/>
              <a:t> energies.</a:t>
            </a:r>
          </a:p>
          <a:p>
            <a:endParaRPr lang="en-US" sz="1200" dirty="0"/>
          </a:p>
          <a:p>
            <a:r>
              <a:rPr lang="en-US" sz="2000" dirty="0"/>
              <a:t>Results are consistent with SM DIS predictions.</a:t>
            </a:r>
          </a:p>
          <a:p>
            <a:pPr marL="0" indent="0" algn="r">
              <a:buNone/>
            </a:pPr>
            <a:r>
              <a:rPr lang="en-US" sz="1400" dirty="0" err="1"/>
              <a:t>Xie</a:t>
            </a:r>
            <a:r>
              <a:rPr lang="en-US" sz="1400" dirty="0"/>
              <a:t>, Gao, Hobbs, Stump, Yuan (2024)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>
                <a:solidFill>
                  <a:srgbClr val="FF0000"/>
                </a:solidFill>
              </a:rPr>
              <a:t>These measurements use only 1.7% of the data collected in 2022 and 2023.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BD264-DD47-B348-2A9C-8864611B7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217" y="2514600"/>
            <a:ext cx="5117124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0C671F-1293-DF89-D8BC-E1B2A0186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14600"/>
            <a:ext cx="2900729" cy="281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E8C483-A06E-2F5F-DE74-1F715904589B}"/>
              </a:ext>
            </a:extLst>
          </p:cNvPr>
          <p:cNvSpPr txBox="1"/>
          <p:nvPr/>
        </p:nvSpPr>
        <p:spPr>
          <a:xfrm>
            <a:off x="5105400" y="5283506"/>
            <a:ext cx="2914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FASER</a:t>
            </a:r>
            <a:r>
              <a:rPr lang="en-US" sz="1400" dirty="0"/>
              <a:t> Collaboration (</a:t>
            </a:r>
            <a:r>
              <a:rPr lang="en-US" sz="1400" b="0" i="0" u="none" strike="noStrike" dirty="0"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2403.12520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8966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95AC-45B9-E7B5-459F-32BCD51F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NEW PARTICLE SEARCHES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854075"/>
                <a:ext cx="8610600" cy="5622925"/>
              </a:xfrm>
            </p:spPr>
            <p:txBody>
              <a:bodyPr/>
              <a:lstStyle/>
              <a:p>
                <a:r>
                  <a:rPr lang="en-US" sz="1800" dirty="0"/>
                  <a:t>FASER is also sensitive to an entire zoo of light, weakly-interacting new particles.  For example: </a:t>
                </a:r>
              </a:p>
              <a:p>
                <a:pPr lvl="1"/>
                <a:r>
                  <a:rPr lang="en-US" sz="1600" dirty="0"/>
                  <a:t>Dark photons produced through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/>
                  <a:t> 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𝑝𝑝𝐴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600" dirty="0"/>
                  <a:t>then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>
                    <a:sym typeface="Wingdings" pitchFamily="2" charset="2"/>
                  </a:rPr>
                  <a:t>. </a:t>
                </a:r>
              </a:p>
              <a:p>
                <a:pPr lvl="1"/>
                <a:r>
                  <a:rPr lang="en-US" sz="1600" dirty="0">
                    <a:sym typeface="Wingdings" pitchFamily="2" charset="2"/>
                  </a:rPr>
                  <a:t>ALPs coupled to </a:t>
                </a:r>
                <a:r>
                  <a:rPr lang="en-US" sz="1600" i="1" dirty="0" err="1">
                    <a:sym typeface="Wingdings" pitchFamily="2" charset="2"/>
                  </a:rPr>
                  <a:t>W</a:t>
                </a:r>
                <a:r>
                  <a:rPr lang="en-US" sz="1600" dirty="0" err="1">
                    <a:sym typeface="Wingdings" pitchFamily="2" charset="2"/>
                  </a:rPr>
                  <a:t>s</a:t>
                </a:r>
                <a:r>
                  <a:rPr lang="en-US" sz="1600" dirty="0">
                    <a:sym typeface="Wingdings" pitchFamily="2" charset="2"/>
                  </a:rPr>
                  <a:t>, produced through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, then decay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.</a:t>
                </a: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sz="2000" dirty="0">
                  <a:sym typeface="Wingdings" pitchFamily="2" charset="2"/>
                </a:endParaRPr>
              </a:p>
              <a:p>
                <a:r>
                  <a:rPr lang="en-US" sz="1800" dirty="0">
                    <a:solidFill>
                      <a:srgbClr val="FF0000"/>
                    </a:solidFill>
                    <a:sym typeface="Wingdings" pitchFamily="2" charset="2"/>
                  </a:rPr>
                  <a:t>FASER started probing new parameter space after 1 day of LHC running.</a:t>
                </a:r>
              </a:p>
              <a:p>
                <a:endParaRPr lang="en-US" sz="1800" dirty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  <a:p>
                <a:endParaRPr lang="en-US" sz="20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70E70-2FCB-B464-CC84-33467B813F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54075"/>
                <a:ext cx="8610600" cy="5622925"/>
              </a:xfrm>
              <a:blipFill>
                <a:blip r:embed="rId3"/>
                <a:stretch>
                  <a:fillRect l="-590" t="-450" b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2CF12FE-C391-426D-E542-C17A6E042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33600"/>
            <a:ext cx="7772400" cy="1443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4C7A9-05DF-4B98-ABE1-EC7625007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15391" y="2875916"/>
            <a:ext cx="2328900" cy="3927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2817EC-0C0E-A5C7-A595-1588CE873367}"/>
              </a:ext>
            </a:extLst>
          </p:cNvPr>
          <p:cNvSpPr txBox="1"/>
          <p:nvPr/>
        </p:nvSpPr>
        <p:spPr>
          <a:xfrm>
            <a:off x="1280487" y="5486400"/>
            <a:ext cx="2454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n-lt"/>
              </a:rPr>
              <a:t>FASER</a:t>
            </a:r>
            <a:r>
              <a:rPr lang="en-US" sz="1000" dirty="0"/>
              <a:t> Collaboration (</a:t>
            </a:r>
            <a:r>
              <a:rPr lang="en-US" sz="10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6"/>
              </a:rPr>
              <a:t>2308.05587</a:t>
            </a:r>
            <a:r>
              <a:rPr lang="en-US" sz="1000" dirty="0"/>
              <a:t>, PLB)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F4976-3342-D1F3-6015-54CB15398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75" y="3675025"/>
            <a:ext cx="3817679" cy="2420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5EAEE7-CB23-2644-DF70-3F01104F98B2}"/>
              </a:ext>
            </a:extLst>
          </p:cNvPr>
          <p:cNvSpPr txBox="1"/>
          <p:nvPr/>
        </p:nvSpPr>
        <p:spPr>
          <a:xfrm>
            <a:off x="5117221" y="5562600"/>
            <a:ext cx="3340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n-lt"/>
              </a:rPr>
              <a:t>FASER</a:t>
            </a:r>
            <a:r>
              <a:rPr lang="en-US" sz="1000" dirty="0"/>
              <a:t> Collaboration (</a:t>
            </a:r>
            <a:r>
              <a:rPr lang="en-US" sz="1000" b="0" i="0" dirty="0">
                <a:effectLst/>
                <a:latin typeface="arial" panose="020B0604020202020204" pitchFamily="34" charset="0"/>
                <a:hlinkClick r:id="rId8"/>
              </a:rPr>
              <a:t>CERN-FASER-CONF-2024-001</a:t>
            </a:r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0746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3156F-63F6-22A7-C71A-FC0927EC3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FCB82AD-E52B-7ABA-49A1-FD4F7399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WHAT’S NEXT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9044787-AA42-53B8-7BC8-437524E7A69D}"/>
              </a:ext>
            </a:extLst>
          </p:cNvPr>
          <p:cNvSpPr txBox="1">
            <a:spLocks/>
          </p:cNvSpPr>
          <p:nvPr/>
        </p:nvSpPr>
        <p:spPr bwMode="auto">
          <a:xfrm>
            <a:off x="304800" y="838199"/>
            <a:ext cx="86106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FASER is running now, will collect data through the rest of 2024 and 2025 (and 2026, if LS3 is delayed), for a total of ~300 fb</a:t>
            </a:r>
            <a:r>
              <a:rPr lang="en-US" sz="2000" baseline="30000" dirty="0"/>
              <a:t>-1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FASER is approved for LHC Run 4, when High-Luminosity LHC running will add ~700 fb</a:t>
            </a:r>
            <a:r>
              <a:rPr lang="en-US" sz="2000" baseline="30000" dirty="0"/>
              <a:t>-1</a:t>
            </a:r>
            <a:r>
              <a:rPr lang="en-US" sz="2000" dirty="0"/>
              <a:t>, with various detector upgrades in the works.</a:t>
            </a:r>
          </a:p>
          <a:p>
            <a:endParaRPr lang="en-US" sz="1200" dirty="0"/>
          </a:p>
          <a:p>
            <a:r>
              <a:rPr lang="en-US" sz="2000" dirty="0"/>
              <a:t>For the rest of the HL-LHC era, the proposed Forward Physics Facility, will enable the LHC to fully realize the potential of forward physics.</a:t>
            </a:r>
          </a:p>
          <a:p>
            <a:endParaRPr lang="en-US" sz="2000" u="sng" dirty="0"/>
          </a:p>
          <a:p>
            <a:endParaRPr lang="en-US" sz="2000" dirty="0"/>
          </a:p>
          <a:p>
            <a:endParaRPr lang="en-US" sz="1600" dirty="0">
              <a:sym typeface="Wingdings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FF176C-6806-3480-0C78-30FB9CB58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2600"/>
            <a:ext cx="777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8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FORWARD PHYSICS FACILITY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83" y="960646"/>
            <a:ext cx="8598617" cy="1029808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Following the results of FASER and SND@LHC, CERN is considering the possibility of creating a dedicated Forward Physics Facility to house far-forward experiments for the rest of the LHC era from 2028-2040s.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675306" y="2365532"/>
            <a:ext cx="2008362" cy="1629936"/>
            <a:chOff x="992681" y="2289331"/>
            <a:chExt cx="1436076" cy="1595046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308619" cy="1465849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681" y="2289331"/>
              <a:ext cx="607520" cy="1552702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41DB2CA-57E6-EA4F-8A5F-E4F150CA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5170">
            <a:off x="7322155" y="3489415"/>
            <a:ext cx="807284" cy="269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982FA-D7EA-E222-8A86-6995368C7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19"/>
          <a:stretch/>
        </p:blipFill>
        <p:spPr>
          <a:xfrm>
            <a:off x="6487476" y="4116774"/>
            <a:ext cx="2116815" cy="24521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01FDB2-4BE7-1633-F3CF-442D49FB5D96}"/>
              </a:ext>
            </a:extLst>
          </p:cNvPr>
          <p:cNvSpPr txBox="1"/>
          <p:nvPr/>
        </p:nvSpPr>
        <p:spPr>
          <a:xfrm>
            <a:off x="3657600" y="4385219"/>
            <a:ext cx="1842386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FPF site selection study and core study have identified an ideal site in France just outside the CERN main gate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A00A8-6ADC-7140-6248-85163CA08B29}"/>
              </a:ext>
            </a:extLst>
          </p:cNvPr>
          <p:cNvSpPr txBox="1"/>
          <p:nvPr/>
        </p:nvSpPr>
        <p:spPr>
          <a:xfrm>
            <a:off x="687421" y="6085685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https://cds.cern.ch/record/2851822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48966-FC02-AFF1-DDE1-7C5AE9807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13" y="5765813"/>
            <a:ext cx="999239" cy="277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581FB-9AE0-C765-F939-C2E76E701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11043">
            <a:off x="2815156" y="2511333"/>
            <a:ext cx="429949" cy="429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F87707-3725-6E8E-C887-639728EF76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741" b="8004"/>
          <a:stretch/>
        </p:blipFill>
        <p:spPr>
          <a:xfrm>
            <a:off x="675305" y="3986969"/>
            <a:ext cx="2008363" cy="239460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781558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838200"/>
            <a:ext cx="5564528" cy="1905000"/>
          </a:xfrm>
        </p:spPr>
        <p:txBody>
          <a:bodyPr/>
          <a:lstStyle/>
          <a:p>
            <a:r>
              <a:rPr lang="en-US" altLang="en-US" sz="2000" dirty="0"/>
              <a:t>Astronomy</a:t>
            </a:r>
          </a:p>
          <a:p>
            <a:pPr lvl="1"/>
            <a:r>
              <a:rPr lang="en-US" altLang="en-US" sz="1800" dirty="0"/>
              <a:t>~1000 years ago: optical photons</a:t>
            </a:r>
          </a:p>
          <a:p>
            <a:pPr lvl="1"/>
            <a:r>
              <a:rPr lang="en-US" altLang="en-US" sz="1800" dirty="0"/>
              <a:t>~100 years ago: multi-wavelength photons</a:t>
            </a:r>
          </a:p>
          <a:p>
            <a:pPr lvl="1"/>
            <a:r>
              <a:rPr lang="en-US" altLang="en-US" sz="1800" dirty="0"/>
              <a:t>~10 years ago: </a:t>
            </a:r>
            <a:r>
              <a:rPr lang="en-US" altLang="en-US" sz="1800" dirty="0">
                <a:solidFill>
                  <a:srgbClr val="FF0000"/>
                </a:solidFill>
              </a:rPr>
              <a:t>neutrinos (</a:t>
            </a:r>
            <a:r>
              <a:rPr lang="en-US" altLang="en-US" sz="1800" dirty="0" err="1">
                <a:solidFill>
                  <a:srgbClr val="FF0000"/>
                </a:solidFill>
              </a:rPr>
              <a:t>IceCube</a:t>
            </a:r>
            <a:r>
              <a:rPr lang="en-US" altLang="en-US" sz="1800" dirty="0">
                <a:solidFill>
                  <a:srgbClr val="FF0000"/>
                </a:solidFill>
              </a:rPr>
              <a:t>)</a:t>
            </a:r>
            <a:r>
              <a:rPr lang="en-US" altLang="en-US" sz="1800" dirty="0"/>
              <a:t>, gravitational waves (LIGO)</a:t>
            </a:r>
          </a:p>
          <a:p>
            <a:pPr lvl="1"/>
            <a:r>
              <a:rPr lang="en-US" altLang="en-US" sz="1800" dirty="0"/>
              <a:t>Multi-messenger astronomy provides new probes of outer space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THE MULTI-MESSENGER ERA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70250"/>
            <a:ext cx="528396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Collider Physics</a:t>
            </a:r>
          </a:p>
          <a:p>
            <a:pPr lvl="1"/>
            <a:r>
              <a:rPr lang="en-US" altLang="en-US" sz="1800" dirty="0"/>
              <a:t>~70 years ago: photons, charged particles</a:t>
            </a:r>
          </a:p>
          <a:p>
            <a:pPr lvl="1"/>
            <a:r>
              <a:rPr lang="en-US" altLang="en-US" sz="1800" dirty="0"/>
              <a:t>12 years ago: Higgs bosons (ATLAS/CMS)</a:t>
            </a:r>
          </a:p>
          <a:p>
            <a:pPr lvl="1"/>
            <a:r>
              <a:rPr lang="en-US" altLang="en-US" sz="1800" dirty="0"/>
              <a:t>1 year ago: </a:t>
            </a:r>
            <a:r>
              <a:rPr lang="en-US" altLang="en-US" sz="1800" dirty="0">
                <a:solidFill>
                  <a:srgbClr val="FF0000"/>
                </a:solidFill>
              </a:rPr>
              <a:t>neutrinos (FASER)</a:t>
            </a:r>
          </a:p>
          <a:p>
            <a:pPr lvl="1"/>
            <a:r>
              <a:rPr lang="en-US" altLang="en-US" sz="1800" dirty="0"/>
              <a:t>Multi-messenger collider physics provides new probes of inner space</a:t>
            </a:r>
          </a:p>
          <a:p>
            <a:pPr lvl="1"/>
            <a:endParaRPr lang="en-US" altLang="en-US" sz="1200" dirty="0">
              <a:solidFill>
                <a:srgbClr val="FF0000"/>
              </a:solidFill>
            </a:endParaRPr>
          </a:p>
          <a:p>
            <a:r>
              <a:rPr lang="en-US" altLang="en-US" sz="2000" dirty="0"/>
              <a:t>Many areas of overlap between </a:t>
            </a:r>
            <a:r>
              <a:rPr lang="en-US" altLang="en-US" sz="2000" dirty="0" err="1"/>
              <a:t>IceCube</a:t>
            </a:r>
            <a:r>
              <a:rPr lang="en-US" altLang="en-US" sz="2000" dirty="0"/>
              <a:t> and FASER: neutrinos, but also searches for dark matter, other new particles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D5F5B-2B3F-3ECE-488C-9BF9AAE7A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765675"/>
            <a:ext cx="3200398" cy="156575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3FFC7527-2F4D-A8A5-CBB0-CEF3C761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006" y="1194019"/>
            <a:ext cx="3207992" cy="314938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2147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FACILITY</a:t>
            </a:r>
          </a:p>
        </p:txBody>
      </p:sp>
      <p:pic>
        <p:nvPicPr>
          <p:cNvPr id="5" name="Picture 4" descr="A schedule with colorful squares and text&#10;&#10;Description automatically generated with medium confidence">
            <a:extLst>
              <a:ext uri="{FF2B5EF4-FFF2-40B4-BE49-F238E27FC236}">
                <a16:creationId xmlns:a16="http://schemas.microsoft.com/office/drawing/2014/main" id="{27549035-814D-B546-5E1A-4D43A0099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2" y="3606286"/>
            <a:ext cx="5181600" cy="2812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79C108E-8AB8-5979-4F2A-D6F7AD9084E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399" y="980328"/>
                <a:ext cx="3200401" cy="5572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ym typeface="Wingdings" pitchFamily="2" charset="2"/>
                  </a:rPr>
                  <a:t>A cylindrical cavern surrounding the LOS, 620-695 m west of the ATLAS IP.</a:t>
                </a:r>
              </a:p>
              <a:p>
                <a:endParaRPr lang="en-US" sz="10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75 m long, 12 m in diameter, covers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𝜂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&gt;5.1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.</a:t>
                </a:r>
              </a:p>
              <a:p>
                <a:endParaRPr lang="en-US" sz="10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Preliminary (Class 4) cost estimate: 35 MCHF.</a:t>
                </a:r>
              </a:p>
              <a:p>
                <a:endParaRPr lang="en-US" sz="10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Can be constructed independently of the LHC, does not disrupt LHC running.</a:t>
                </a:r>
              </a:p>
              <a:p>
                <a:endParaRPr lang="en-US" sz="10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Timeline: construct in LS3/early Run 4, physics starts in late Run 4/Run5.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79C108E-8AB8-5979-4F2A-D6F7AD908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99" y="980328"/>
                <a:ext cx="3200401" cy="5572872"/>
              </a:xfrm>
              <a:prstGeom prst="rect">
                <a:avLst/>
              </a:prstGeom>
              <a:blipFill>
                <a:blip r:embed="rId3"/>
                <a:stretch>
                  <a:fillRect l="-1190" t="-683" r="-277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7FC70C0-1354-A0F4-78C1-B9E24EAE75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02" r="-1591" b="-1619"/>
          <a:stretch/>
        </p:blipFill>
        <p:spPr>
          <a:xfrm>
            <a:off x="3733802" y="985845"/>
            <a:ext cx="4952998" cy="2489272"/>
          </a:xfrm>
          <a:prstGeom prst="rect">
            <a:avLst/>
          </a:prstGeom>
          <a:ln w="5715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9226B2-6084-2E2B-7427-0171CC166CA1}"/>
              </a:ext>
            </a:extLst>
          </p:cNvPr>
          <p:cNvSpPr txBox="1"/>
          <p:nvPr/>
        </p:nvSpPr>
        <p:spPr>
          <a:xfrm>
            <a:off x="3962404" y="3167340"/>
            <a:ext cx="4952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Bud, </a:t>
            </a:r>
            <a:r>
              <a:rPr lang="en-US" sz="1400" dirty="0" err="1"/>
              <a:t>Magazinik</a:t>
            </a:r>
            <a:r>
              <a:rPr lang="en-US" sz="1400" dirty="0"/>
              <a:t>, </a:t>
            </a:r>
            <a:r>
              <a:rPr lang="en-GB" sz="1400" dirty="0"/>
              <a:t>P</a:t>
            </a:r>
            <a:r>
              <a:rPr lang="hu-HU" sz="1400" dirty="0"/>
              <a:t>ál</a:t>
            </a:r>
            <a:r>
              <a:rPr lang="en-US" sz="1400" dirty="0"/>
              <a:t>, </a:t>
            </a:r>
            <a:r>
              <a:rPr lang="hu-HU" sz="1400" dirty="0" err="1"/>
              <a:t>Osborne</a:t>
            </a:r>
            <a:r>
              <a:rPr lang="hu-HU" sz="1400" dirty="0"/>
              <a:t>, </a:t>
            </a:r>
            <a:r>
              <a:rPr lang="hu-HU" sz="1400" dirty="0" err="1"/>
              <a:t>et</a:t>
            </a:r>
            <a:r>
              <a:rPr lang="hu-HU" sz="1400" dirty="0"/>
              <a:t> </a:t>
            </a:r>
            <a:r>
              <a:rPr lang="hu-HU" sz="1400" dirty="0" err="1"/>
              <a:t>al</a:t>
            </a:r>
            <a:r>
              <a:rPr lang="hu-HU" sz="1400" dirty="0"/>
              <a:t>. CERN CE (2024)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8783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FPF EXPERIMENTS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381000" y="838200"/>
            <a:ext cx="8258339" cy="212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At present there are 4 experiments being designed for the FPF</a:t>
            </a:r>
            <a:endParaRPr lang="en-US" sz="2000" dirty="0">
              <a:sym typeface="Wingdings" pitchFamily="2" charset="2"/>
            </a:endParaRPr>
          </a:p>
          <a:p>
            <a:pPr lvl="1"/>
            <a:r>
              <a:rPr lang="en-US" sz="1600" dirty="0">
                <a:sym typeface="Wingdings" pitchFamily="2" charset="2"/>
              </a:rPr>
              <a:t>FASER2: magnetized spectrometer for BSM searches</a:t>
            </a:r>
          </a:p>
          <a:p>
            <a:pPr lvl="1"/>
            <a:r>
              <a:rPr lang="en-US" sz="1600" dirty="0">
                <a:sym typeface="Wingdings" pitchFamily="2" charset="2"/>
              </a:rPr>
              <a:t>FASER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600" dirty="0">
                <a:sym typeface="Wingdings" pitchFamily="2" charset="2"/>
              </a:rPr>
              <a:t>2: emulsion-based neutrino detector</a:t>
            </a:r>
          </a:p>
          <a:p>
            <a:pPr lvl="1"/>
            <a:r>
              <a:rPr lang="en-US" sz="1600" dirty="0" err="1">
                <a:sym typeface="Wingdings" pitchFamily="2" charset="2"/>
              </a:rPr>
              <a:t>FLArE</a:t>
            </a:r>
            <a:r>
              <a:rPr lang="en-US" sz="1600" dirty="0">
                <a:sym typeface="Wingdings" pitchFamily="2" charset="2"/>
              </a:rPr>
              <a:t>: </a:t>
            </a:r>
            <a:r>
              <a:rPr lang="en-US" sz="1600" dirty="0" err="1">
                <a:sym typeface="Wingdings" pitchFamily="2" charset="2"/>
              </a:rPr>
              <a:t>LArTPC</a:t>
            </a:r>
            <a:r>
              <a:rPr lang="en-US" sz="1600" dirty="0">
                <a:sym typeface="Wingdings" pitchFamily="2" charset="2"/>
              </a:rPr>
              <a:t> neutrino detector</a:t>
            </a:r>
          </a:p>
          <a:p>
            <a:pPr lvl="1"/>
            <a:r>
              <a:rPr lang="en-US" sz="1600" dirty="0">
                <a:sym typeface="Wingdings" pitchFamily="2" charset="2"/>
              </a:rPr>
              <a:t>FORMOSA: scintillator array for BSM searches (successor to </a:t>
            </a:r>
            <a:r>
              <a:rPr lang="en-US" sz="1600" dirty="0" err="1">
                <a:sym typeface="Wingdings" pitchFamily="2" charset="2"/>
              </a:rPr>
              <a:t>MilliQan</a:t>
            </a:r>
            <a:r>
              <a:rPr lang="en-US" sz="1600" dirty="0">
                <a:sym typeface="Wingdings" pitchFamily="2" charset="2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FC074B-F7DE-1D78-BB6E-6B7E93B437E7}"/>
              </a:ext>
            </a:extLst>
          </p:cNvPr>
          <p:cNvGrpSpPr/>
          <p:nvPr/>
        </p:nvGrpSpPr>
        <p:grpSpPr>
          <a:xfrm>
            <a:off x="914400" y="2523792"/>
            <a:ext cx="6840072" cy="2962608"/>
            <a:chOff x="3962400" y="2674590"/>
            <a:chExt cx="5392272" cy="22200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FC8E63-6B32-5581-B252-D2EE9DF72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7" t="16173" r="1667" b="16167"/>
            <a:stretch/>
          </p:blipFill>
          <p:spPr>
            <a:xfrm>
              <a:off x="3962400" y="2674590"/>
              <a:ext cx="5392272" cy="2220012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4D2E4B-455D-A657-3E3B-B0EA16827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2800" y="2846451"/>
              <a:ext cx="2095798" cy="582549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584D4-9F59-B09F-BEDC-9C8CA80516D2}"/>
              </a:ext>
            </a:extLst>
          </p:cNvPr>
          <p:cNvSpPr txBox="1">
            <a:spLocks/>
          </p:cNvSpPr>
          <p:nvPr/>
        </p:nvSpPr>
        <p:spPr bwMode="auto">
          <a:xfrm>
            <a:off x="442830" y="5410201"/>
            <a:ext cx="825833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ym typeface="Wingdings" pitchFamily="2" charset="2"/>
              </a:rPr>
              <a:t>These represent a huge jump relative to the existing experiments:</a:t>
            </a:r>
          </a:p>
          <a:p>
            <a:pPr lvl="1"/>
            <a:r>
              <a:rPr lang="en-US" sz="1600" dirty="0">
                <a:sym typeface="Wingdings" pitchFamily="2" charset="2"/>
              </a:rPr>
              <a:t>10,000 times greater (decay volume * luminosity) for BSM searches, unique discovery potential in many models of dark matter and new particles.</a:t>
            </a:r>
          </a:p>
          <a:p>
            <a:pPr lvl="1"/>
            <a:endParaRPr lang="en-US" sz="16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2797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IMPLICATIONS FOR ASTROPARTICLE PHYSICS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149031" y="914399"/>
            <a:ext cx="8592891" cy="16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Wingdings" pitchFamily="2" charset="2"/>
              </a:rPr>
              <a:t>Current and future LHC neutrino detectors will detect many neutrinos, determine their flavor, and distinguish nu from anti-nu (at least for mu and tau)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Current LHC neutrino detectors: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~10,000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 err="1">
                <a:sym typeface="Wingdings" pitchFamily="2" charset="2"/>
              </a:rPr>
              <a:t>TeV</a:t>
            </a:r>
            <a:r>
              <a:rPr lang="en-US" sz="1800" dirty="0">
                <a:sym typeface="Wingdings" pitchFamily="2" charset="2"/>
              </a:rPr>
              <a:t> neutrinos</a:t>
            </a:r>
          </a:p>
          <a:p>
            <a:pPr marL="0" indent="0">
              <a:buNone/>
            </a:pPr>
            <a:r>
              <a:rPr lang="en-US" sz="1800" dirty="0">
                <a:sym typeface="Wingdings" pitchFamily="2" charset="2"/>
              </a:rPr>
              <a:t>      Future LHC neutrino detectors: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~1,000,000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 err="1">
                <a:sym typeface="Wingdings" pitchFamily="2" charset="2"/>
              </a:rPr>
              <a:t>TeV</a:t>
            </a:r>
            <a:r>
              <a:rPr lang="en-US" sz="1800" dirty="0">
                <a:sym typeface="Wingdings" pitchFamily="2" charset="2"/>
              </a:rPr>
              <a:t> neutrinos (~1,000 per day!)</a:t>
            </a:r>
          </a:p>
          <a:p>
            <a:pPr marL="0" indent="0">
              <a:buNone/>
            </a:pPr>
            <a:endParaRPr lang="en-US" sz="1800" dirty="0">
              <a:sym typeface="Wingdings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itchFamily="2" charset="2"/>
            </a:endParaRPr>
          </a:p>
          <a:p>
            <a:pPr marL="0" indent="0">
              <a:buNone/>
            </a:pPr>
            <a:endParaRPr lang="en-US" sz="1800" dirty="0">
              <a:sym typeface="Wingdings" pitchFamily="2" charset="2"/>
            </a:endParaRPr>
          </a:p>
          <a:p>
            <a:pPr marL="0" indent="0">
              <a:buNone/>
            </a:pPr>
            <a:endParaRPr lang="en-US" sz="12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What can we do with these?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Many interesting probes of neutrino properties, QCD, and complementarities with </a:t>
            </a:r>
            <a:r>
              <a:rPr lang="en-US" sz="1800" dirty="0" err="1">
                <a:sym typeface="Wingdings" pitchFamily="2" charset="2"/>
              </a:rPr>
              <a:t>IceCube</a:t>
            </a:r>
            <a:r>
              <a:rPr lang="en-US" sz="1800" dirty="0">
                <a:sym typeface="Wingdings" pitchFamily="2" charset="2"/>
              </a:rPr>
              <a:t> and other </a:t>
            </a:r>
            <a:r>
              <a:rPr lang="en-US" sz="1800" dirty="0" err="1">
                <a:sym typeface="Wingdings" pitchFamily="2" charset="2"/>
              </a:rPr>
              <a:t>astroparticle</a:t>
            </a:r>
            <a:r>
              <a:rPr lang="en-US" sz="1800" dirty="0">
                <a:sym typeface="Wingdings" pitchFamily="2" charset="2"/>
              </a:rPr>
              <a:t> experiments.</a:t>
            </a:r>
          </a:p>
          <a:p>
            <a:pPr marL="0" indent="0" algn="r">
              <a:buNone/>
            </a:pPr>
            <a:r>
              <a:rPr lang="en-US" sz="1800" baseline="-25000" dirty="0">
                <a:solidFill>
                  <a:srgbClr val="FF0000"/>
                </a:solidFill>
                <a:sym typeface="Wingdings" pitchFamily="2" charset="2"/>
              </a:rPr>
              <a:t>FPF WG4 conveners: Luis </a:t>
            </a:r>
            <a:r>
              <a:rPr lang="en-US" sz="1800" baseline="-25000" dirty="0" err="1">
                <a:solidFill>
                  <a:srgbClr val="FF0000"/>
                </a:solidFill>
                <a:sym typeface="Wingdings" pitchFamily="2" charset="2"/>
              </a:rPr>
              <a:t>Anchordoqui</a:t>
            </a:r>
            <a:r>
              <a:rPr lang="en-US" sz="1800" baseline="-25000" dirty="0">
                <a:solidFill>
                  <a:srgbClr val="FF0000"/>
                </a:solidFill>
                <a:sym typeface="Wingdings" pitchFamily="2" charset="2"/>
              </a:rPr>
              <a:t>, Dennis </a:t>
            </a:r>
            <a:r>
              <a:rPr lang="en-US" sz="1800" baseline="-25000" dirty="0" err="1">
                <a:solidFill>
                  <a:srgbClr val="FF0000"/>
                </a:solidFill>
                <a:sym typeface="Wingdings" pitchFamily="2" charset="2"/>
              </a:rPr>
              <a:t>Soldin</a:t>
            </a:r>
            <a:endParaRPr lang="en-US" sz="1800" baseline="-25000" dirty="0">
              <a:solidFill>
                <a:srgbClr val="FF0000"/>
              </a:solidFill>
              <a:sym typeface="Wingdings" pitchFamily="2" charset="2"/>
            </a:endParaRPr>
          </a:p>
          <a:p>
            <a:pPr marL="0" indent="0" algn="r">
              <a:buNone/>
            </a:pPr>
            <a:r>
              <a:rPr lang="en-US" sz="1800" baseline="-25000" dirty="0">
                <a:sym typeface="Wingdings" pitchFamily="2" charset="2"/>
              </a:rPr>
              <a:t>Other FPF workshop participants: </a:t>
            </a:r>
            <a:r>
              <a:rPr lang="en-US" sz="1800" baseline="-25000" dirty="0" err="1">
                <a:sym typeface="Wingdings" pitchFamily="2" charset="2"/>
              </a:rPr>
              <a:t>Halzen</a:t>
            </a:r>
            <a:r>
              <a:rPr lang="en-US" sz="1800" baseline="-25000" dirty="0">
                <a:sym typeface="Wingdings" pitchFamily="2" charset="2"/>
              </a:rPr>
              <a:t>, Engel, </a:t>
            </a:r>
            <a:r>
              <a:rPr lang="en-US" sz="1800" baseline="-25000" dirty="0" err="1">
                <a:sym typeface="Wingdings" pitchFamily="2" charset="2"/>
              </a:rPr>
              <a:t>Pierog</a:t>
            </a:r>
            <a:r>
              <a:rPr lang="en-US" sz="1800" baseline="-25000" dirty="0">
                <a:sym typeface="Wingdings" pitchFamily="2" charset="2"/>
              </a:rPr>
              <a:t>, </a:t>
            </a:r>
            <a:r>
              <a:rPr lang="en-US" sz="1800" baseline="-25000" dirty="0" err="1">
                <a:sym typeface="Wingdings" pitchFamily="2" charset="2"/>
              </a:rPr>
              <a:t>Fedynitch</a:t>
            </a:r>
            <a:r>
              <a:rPr lang="en-US" sz="1800" baseline="-25000" dirty="0">
                <a:sym typeface="Wingdings" pitchFamily="2" charset="2"/>
              </a:rPr>
              <a:t>, Sarkar, Lu,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F6372-B6E9-CFBF-118A-E8145FB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90800"/>
            <a:ext cx="7772400" cy="1728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CB4429-FC16-8842-3911-19E39B724E72}"/>
              </a:ext>
            </a:extLst>
          </p:cNvPr>
          <p:cNvSpPr txBox="1"/>
          <p:nvPr/>
        </p:nvSpPr>
        <p:spPr>
          <a:xfrm>
            <a:off x="4829874" y="4351816"/>
            <a:ext cx="3552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Kling, </a:t>
            </a:r>
            <a:r>
              <a:rPr lang="en-US" sz="1200" dirty="0" err="1"/>
              <a:t>Nevay</a:t>
            </a:r>
            <a:r>
              <a:rPr lang="en-US" sz="1200" dirty="0"/>
              <a:t> (2021); FASER Collaboration (2024)</a:t>
            </a:r>
          </a:p>
        </p:txBody>
      </p:sp>
    </p:spTree>
    <p:extLst>
      <p:ext uri="{BB962C8B-B14F-4D97-AF65-F5344CB8AC3E}">
        <p14:creationId xmlns:p14="http://schemas.microsoft.com/office/powerpoint/2010/main" val="543724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DC458-80DC-1EF8-0E18-B8C407E60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654F6DD-F4D3-9239-C06E-2EF3DC58D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PRODUCTION, PROPAGATION, INTERACTION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028BFC6-0368-3D7E-BF3C-A5934BE67B34}"/>
              </a:ext>
            </a:extLst>
          </p:cNvPr>
          <p:cNvSpPr txBox="1">
            <a:spLocks/>
          </p:cNvSpPr>
          <p:nvPr/>
        </p:nvSpPr>
        <p:spPr bwMode="auto">
          <a:xfrm>
            <a:off x="149031" y="914399"/>
            <a:ext cx="8592891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Wingdings" pitchFamily="2" charset="2"/>
              </a:rPr>
              <a:t>The large statistics will allow for double differential event rates as a function of energy and </a:t>
            </a:r>
            <a:r>
              <a:rPr lang="en-US" sz="1800" dirty="0" err="1">
                <a:sym typeface="Wingdings" pitchFamily="2" charset="2"/>
              </a:rPr>
              <a:t>pseudorapidity</a:t>
            </a:r>
            <a:r>
              <a:rPr lang="en-US" sz="1800" dirty="0">
                <a:sym typeface="Wingdings" pitchFamily="2" charset="2"/>
              </a:rPr>
              <a:t> for each neutrino flavor.  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These differential distributions probe a vast number of interconnected topics.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37463-7039-F858-B4B9-4647853A5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38400"/>
            <a:ext cx="7772400" cy="4021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08395B-8878-5B0A-4657-600C91B5E904}"/>
              </a:ext>
            </a:extLst>
          </p:cNvPr>
          <p:cNvSpPr txBox="1"/>
          <p:nvPr/>
        </p:nvSpPr>
        <p:spPr>
          <a:xfrm>
            <a:off x="4343400" y="5971402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Rojo (2024)</a:t>
            </a:r>
          </a:p>
        </p:txBody>
      </p:sp>
    </p:spTree>
    <p:extLst>
      <p:ext uri="{BB962C8B-B14F-4D97-AF65-F5344CB8AC3E}">
        <p14:creationId xmlns:p14="http://schemas.microsoft.com/office/powerpoint/2010/main" val="2284187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7AF1D-8383-8F44-4A1C-BC5A21F12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5FFBA2E-CB87-062D-830A-0FFF8038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NEUTRINO PROPERTIES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DACF02D-EDB8-54F9-C526-2739BEEDA4AD}"/>
              </a:ext>
            </a:extLst>
          </p:cNvPr>
          <p:cNvSpPr txBox="1">
            <a:spLocks/>
          </p:cNvSpPr>
          <p:nvPr/>
        </p:nvSpPr>
        <p:spPr bwMode="auto">
          <a:xfrm>
            <a:off x="149031" y="914399"/>
            <a:ext cx="8592891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Wingdings" pitchFamily="2" charset="2"/>
              </a:rPr>
              <a:t>Assuming known forward hadron production, the large event rates will enable precise measurements of neutrino interaction cross section at </a:t>
            </a:r>
            <a:r>
              <a:rPr lang="en-US" sz="1800" dirty="0" err="1">
                <a:sym typeface="Wingdings" pitchFamily="2" charset="2"/>
              </a:rPr>
              <a:t>TeV</a:t>
            </a:r>
            <a:r>
              <a:rPr lang="en-US" sz="1800" dirty="0">
                <a:sym typeface="Wingdings" pitchFamily="2" charset="2"/>
              </a:rPr>
              <a:t> energies between fixed target experiments and </a:t>
            </a:r>
            <a:r>
              <a:rPr lang="en-US" sz="1800" dirty="0" err="1">
                <a:sym typeface="Wingdings" pitchFamily="2" charset="2"/>
              </a:rPr>
              <a:t>IceCube</a:t>
            </a:r>
            <a:r>
              <a:rPr lang="en-US" sz="1800" dirty="0">
                <a:sym typeface="Wingdings" pitchFamily="2" charset="2"/>
              </a:rPr>
              <a:t>.</a:t>
            </a:r>
          </a:p>
          <a:p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Can confirm neutrino deep-inelastic scattering or test non-standard neutrino interactions, enable precision tau neutrino studies.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98F4D03-660C-7480-0C72-AA221DADD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7" y="3124200"/>
            <a:ext cx="8722826" cy="26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08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B6EA7-D358-B5AA-9972-D35871651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CB830D8-42C1-7200-8088-282020EE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NEUTRINOS AS TRACERS OF HADRON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9BE661E-CF5A-9400-7C3B-1BB190E2D72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1432" y="914399"/>
                <a:ext cx="3432368" cy="5410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Alternatively, assuming neutrino DIS, event rates probe neutrino fluxes, that is, forward hadron production.</a:t>
                </a:r>
              </a:p>
              <a:p>
                <a:endParaRPr lang="en-US" sz="1800" dirty="0">
                  <a:sym typeface="Wingdings" pitchFamily="2" charset="2"/>
                </a:endParaRPr>
              </a:p>
              <a:p>
                <a:r>
                  <a:rPr lang="en-US" sz="1800" dirty="0" err="1">
                    <a:sym typeface="Wingdings" pitchFamily="2" charset="2"/>
                  </a:rPr>
                  <a:t>Pions</a:t>
                </a:r>
                <a:r>
                  <a:rPr lang="en-US" sz="1800" dirty="0">
                    <a:sym typeface="Wingdings" pitchFamily="2" charset="2"/>
                  </a:rPr>
                  <a:t> produce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itchFamily="2" charset="2"/>
                  </a:rPr>
                  <a:t>, kaons produce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𝜇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itchFamily="2" charset="2"/>
                  </a:rPr>
                  <a:t>, charm mesons produce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itchFamily="2" charset="2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𝜏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with distinct energy and </a:t>
                </a:r>
                <a:r>
                  <a:rPr lang="en-US" sz="1800" dirty="0" err="1">
                    <a:sym typeface="Wingdings" pitchFamily="2" charset="2"/>
                  </a:rPr>
                  <a:t>pseudorapidity</a:t>
                </a:r>
                <a:r>
                  <a:rPr lang="en-US" sz="1800" dirty="0">
                    <a:sym typeface="Wingdings" pitchFamily="2" charset="2"/>
                  </a:rPr>
                  <a:t> distributions.</a:t>
                </a:r>
              </a:p>
              <a:p>
                <a:endParaRPr lang="en-US" sz="18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There are currently significant differences in forward hadron production models, which can be greatly constrained by data from forward experiments.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9BE661E-CF5A-9400-7C3B-1BB190E2D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432" y="914399"/>
                <a:ext cx="3432368" cy="5410201"/>
              </a:xfrm>
              <a:prstGeom prst="rect">
                <a:avLst/>
              </a:prstGeom>
              <a:blipFill>
                <a:blip r:embed="rId2"/>
                <a:stretch>
                  <a:fillRect l="-1103" t="-468" r="-73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different types of energy&#10;&#10;Description automatically generated">
            <a:extLst>
              <a:ext uri="{FF2B5EF4-FFF2-40B4-BE49-F238E27FC236}">
                <a16:creationId xmlns:a16="http://schemas.microsoft.com/office/drawing/2014/main" id="{8978D814-C3E5-686C-50C9-92AF10F6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198" y="914398"/>
            <a:ext cx="4761293" cy="264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0B6EA-8CA1-9F51-0C2A-CF61DC31C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379" y="3794120"/>
            <a:ext cx="4464112" cy="264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CD4E8-F62C-662A-756D-EBFE5694C72D}"/>
              </a:ext>
            </a:extLst>
          </p:cNvPr>
          <p:cNvSpPr txBox="1"/>
          <p:nvPr/>
        </p:nvSpPr>
        <p:spPr>
          <a:xfrm>
            <a:off x="5715000" y="6435720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Kling, </a:t>
            </a:r>
            <a:r>
              <a:rPr lang="en-US" sz="1200" dirty="0" err="1"/>
              <a:t>Nevay</a:t>
            </a:r>
            <a:r>
              <a:rPr lang="en-US" sz="1200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492774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5CA13-4241-E551-6A91-D95B9346E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A6ED42-E638-CD24-14A7-17094676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LIGHT FLAVORS AND COSMIC MUON PUZZLE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D7B347-913E-5E44-1BD3-5A0627EA5FA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9032" y="838200"/>
                <a:ext cx="8584658" cy="243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None/>
                </a:pPr>
                <a:r>
                  <a:rPr lang="en-US" sz="1800" baseline="-25000" dirty="0" err="1">
                    <a:sym typeface="Wingdings" pitchFamily="2" charset="2"/>
                  </a:rPr>
                  <a:t>Soldin</a:t>
                </a:r>
                <a:r>
                  <a:rPr lang="en-US" sz="1800" baseline="-25000" dirty="0">
                    <a:sym typeface="Wingdings" pitchFamily="2" charset="2"/>
                  </a:rPr>
                  <a:t> (2108.08341), Albrecht et al. (2022)</a:t>
                </a:r>
              </a:p>
              <a:p>
                <a:endParaRPr lang="en-US" sz="8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Observations of extensive air showers see a significant excess of muons compared to hadronic interaction models.    </a:t>
                </a:r>
              </a:p>
              <a:p>
                <a:endParaRPr lang="en-US" sz="8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A proposed resolution is enhanced strangeness: </a:t>
                </a:r>
                <a:r>
                  <a:rPr lang="en-US" sz="1800" dirty="0" err="1">
                    <a:sym typeface="Wingdings" pitchFamily="2" charset="2"/>
                  </a:rPr>
                  <a:t>pions</a:t>
                </a:r>
                <a:r>
                  <a:rPr lang="en-US" sz="1800" dirty="0">
                    <a:sym typeface="Wingdings" pitchFamily="2" charset="2"/>
                  </a:rPr>
                  <a:t> replaced by kaons.</a:t>
                </a:r>
              </a:p>
              <a:p>
                <a:endParaRPr lang="en-US" sz="800" dirty="0">
                  <a:sym typeface="Wingdings" pitchFamily="2" charset="2"/>
                </a:endParaRPr>
              </a:p>
              <a:p>
                <a:r>
                  <a:rPr lang="en-US" sz="1800" dirty="0">
                    <a:sym typeface="Wingdings" pitchFamily="2" charset="2"/>
                  </a:rPr>
                  <a:t>A kaon/pion enhancement would be reflected as an enhanced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itchFamily="2" charset="2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itchFamily="2" charset="2"/>
                  </a:rPr>
                  <a:t> ratio, which would be very obvious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>
                    <a:sym typeface="Wingdings" pitchFamily="2" charset="2"/>
                  </a:rPr>
                  <a:t> spectrum.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E1D7B347-913E-5E44-1BD3-5A0627EA5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032" y="838200"/>
                <a:ext cx="8584658" cy="2438400"/>
              </a:xfrm>
              <a:prstGeom prst="rect">
                <a:avLst/>
              </a:prstGeom>
              <a:blipFill>
                <a:blip r:embed="rId2"/>
                <a:stretch>
                  <a:fillRect l="-443" r="-103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EA40D780-48CC-58A8-BC55-62191F5D2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452156"/>
            <a:ext cx="5105400" cy="325344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73B21DC3-2174-5AE8-C74C-AE6B43F40A24}"/>
              </a:ext>
            </a:extLst>
          </p:cNvPr>
          <p:cNvSpPr/>
          <p:nvPr/>
        </p:nvSpPr>
        <p:spPr>
          <a:xfrm>
            <a:off x="5638800" y="3833156"/>
            <a:ext cx="1106269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FE5B1-8909-F017-C0C4-D080A40470C3}"/>
              </a:ext>
            </a:extLst>
          </p:cNvPr>
          <p:cNvSpPr txBox="1"/>
          <p:nvPr/>
        </p:nvSpPr>
        <p:spPr>
          <a:xfrm>
            <a:off x="4504590" y="3103602"/>
            <a:ext cx="419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effectLst/>
                <a:latin typeface="Helvetica" pitchFamily="2" charset="0"/>
              </a:rPr>
              <a:t>Anchordoqui</a:t>
            </a:r>
            <a:r>
              <a:rPr lang="en-US" sz="1200" dirty="0">
                <a:effectLst/>
                <a:latin typeface="Helvetica" pitchFamily="2" charset="0"/>
              </a:rPr>
              <a:t>, Garcia Canal, Kling, Sciutto, Soriano (2022)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66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CHARM AND PROMPT ATMOSPHERIC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847725"/>
                <a:ext cx="5562600" cy="2428875"/>
              </a:xfrm>
            </p:spPr>
            <p:txBody>
              <a:bodyPr/>
              <a:lstStyle/>
              <a:p>
                <a:r>
                  <a:rPr lang="en-US" sz="1800" dirty="0"/>
                  <a:t>Prompt atmospheric neutrino production is a difficult background to extragalactic astrophysical neutrinos at </a:t>
                </a:r>
                <a:r>
                  <a:rPr lang="en-US" sz="1800" dirty="0" err="1"/>
                  <a:t>IceCube</a:t>
                </a:r>
                <a:r>
                  <a:rPr lang="en-US" sz="1800" dirty="0"/>
                  <a:t>, with similar zenith angle distribution (isotropic). </a:t>
                </a:r>
              </a:p>
              <a:p>
                <a:endParaRPr lang="en-US" sz="1200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𝑔𝑔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𝑐𝑐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is </a:t>
                </a:r>
                <a:r>
                  <a:rPr lang="en-US" sz="1800" dirty="0"/>
                  <a:t>perturbative, but a leading uncertainty is the gluon pdf at small x. </a:t>
                </a:r>
                <a:r>
                  <a:rPr lang="en-US" sz="1800" dirty="0">
                    <a:sym typeface="Wingdings" pitchFamily="2" charset="2"/>
                  </a:rPr>
                  <a:t>This can be measured in the controlled environment of a collider if</a:t>
                </a:r>
                <a:endParaRPr lang="en-US" sz="1000" dirty="0"/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47725"/>
                <a:ext cx="5562600" cy="2428875"/>
              </a:xfrm>
              <a:blipFill>
                <a:blip r:embed="rId3"/>
                <a:stretch>
                  <a:fillRect l="-683" t="-1036" r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81F8CEF-B044-E563-D0B4-0A6D45F52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038600"/>
            <a:ext cx="4016674" cy="23086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35B229-63A6-8A67-7CBC-21A00A166E9F}"/>
                  </a:ext>
                </a:extLst>
              </p:cNvPr>
              <p:cNvSpPr txBox="1"/>
              <p:nvPr/>
            </p:nvSpPr>
            <p:spPr>
              <a:xfrm>
                <a:off x="784577" y="4081046"/>
                <a:ext cx="13490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4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35B229-63A6-8A67-7CBC-21A00A166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77" y="4081046"/>
                <a:ext cx="1349023" cy="338554"/>
              </a:xfrm>
              <a:prstGeom prst="rect">
                <a:avLst/>
              </a:prstGeom>
              <a:blipFill>
                <a:blip r:embed="rId5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B7C3978-6EAD-FF0D-A1B1-04784A999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4038600"/>
            <a:ext cx="4403599" cy="2357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5DF30B-D16D-F045-8ABC-E1D363FE7A7B}"/>
              </a:ext>
            </a:extLst>
          </p:cNvPr>
          <p:cNvSpPr txBox="1"/>
          <p:nvPr/>
        </p:nvSpPr>
        <p:spPr>
          <a:xfrm>
            <a:off x="2866891" y="6299916"/>
            <a:ext cx="3847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White Paper (2022); Rojo et al.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F1912C6-8FE5-5F41-6DEB-4B4E996B897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0" y="3175251"/>
                <a:ext cx="8991600" cy="863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e>
                    </m:rad>
                    <m:r>
                      <a:rPr lang="en-US" sz="160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</m:t>
                    </m:r>
                    <m:rad>
                      <m:radPr>
                        <m:degHide m:val="on"/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𝑝</m:t>
                            </m:r>
                          </m:sub>
                        </m:sSub>
                      </m:e>
                    </m:rad>
                    <m:r>
                      <a:rPr lang="en-US" sz="160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 ~ 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10 </a:t>
                </a:r>
                <a:r>
                  <a:rPr lang="en-US" sz="1600" dirty="0" err="1">
                    <a:sym typeface="Wingdings" pitchFamily="2" charset="2"/>
                  </a:rPr>
                  <a:t>TeV</a:t>
                </a:r>
                <a:r>
                  <a:rPr lang="en-US" sz="1600" dirty="0">
                    <a:sym typeface="Wingdings" pitchFamily="2" charset="2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𝐸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10</a:t>
                </a:r>
                <a:r>
                  <a:rPr lang="en-US" sz="1600" baseline="30000" dirty="0">
                    <a:sym typeface="Wingdings" pitchFamily="2" charset="2"/>
                  </a:rPr>
                  <a:t>7</a:t>
                </a:r>
                <a:r>
                  <a:rPr lang="en-US" sz="1600" dirty="0">
                    <a:sym typeface="Wingdings" pitchFamily="2" charset="2"/>
                  </a:rPr>
                  <a:t> GeV</a:t>
                </a:r>
                <a:r>
                  <a:rPr lang="en-US" sz="800" dirty="0">
                    <a:sym typeface="Wingdings" pitchFamily="2" charset="2"/>
                  </a:rPr>
                  <a:t> </a:t>
                </a:r>
                <a:r>
                  <a:rPr lang="en-US" sz="1600" dirty="0">
                    <a:sym typeface="Wingdings" pitchFamily="2" charset="2"/>
                  </a:rPr>
                  <a:t>: Requires the energy of the LHC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1,2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𝑠</m:t>
                            </m:r>
                          </m:e>
                        </m:rad>
                      </m:den>
                    </m:f>
                    <m:r>
                      <a:rPr lang="en-US" sz="160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±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𝜂</m:t>
                        </m:r>
                      </m:sup>
                    </m:sSup>
                    <m:r>
                      <a:rPr lang="en-US" sz="160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⇒ 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𝜂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~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 7 to 9</a:t>
                </a:r>
                <a:r>
                  <a:rPr lang="en-US" sz="800" dirty="0">
                    <a:sym typeface="Wingdings" pitchFamily="2" charset="2"/>
                  </a:rPr>
                  <a:t> </a:t>
                </a:r>
                <a:r>
                  <a:rPr lang="en-US" sz="1600" dirty="0">
                    <a:sym typeface="Wingdings" pitchFamily="2" charset="2"/>
                  </a:rPr>
                  <a:t>: Requires the far forward angular coverage of the FPF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F1912C6-8FE5-5F41-6DEB-4B4E996B8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3175251"/>
                <a:ext cx="8991600" cy="863349"/>
              </a:xfrm>
              <a:prstGeom prst="rect">
                <a:avLst/>
              </a:prstGeom>
              <a:blipFill>
                <a:blip r:embed="rId7"/>
                <a:stretch>
                  <a:fillRect t="-14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4C0C83C-753D-BEAB-211F-8D4926BFE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915693"/>
            <a:ext cx="3052901" cy="21959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95673A-E602-F52C-F7C6-171452A021FE}"/>
              </a:ext>
            </a:extLst>
          </p:cNvPr>
          <p:cNvSpPr txBox="1"/>
          <p:nvPr/>
        </p:nvSpPr>
        <p:spPr>
          <a:xfrm rot="5400000">
            <a:off x="7987098" y="1766501"/>
            <a:ext cx="18288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IceCube</a:t>
            </a:r>
            <a:r>
              <a:rPr lang="en-US" sz="1200" dirty="0"/>
              <a:t> (2001.09520)</a:t>
            </a:r>
          </a:p>
        </p:txBody>
      </p:sp>
    </p:spTree>
    <p:extLst>
      <p:ext uri="{BB962C8B-B14F-4D97-AF65-F5344CB8AC3E}">
        <p14:creationId xmlns:p14="http://schemas.microsoft.com/office/powerpoint/2010/main" val="92402335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F24F58-C0E9-F941-A9CF-2826476CCC4B}"/>
              </a:ext>
            </a:extLst>
          </p:cNvPr>
          <p:cNvSpPr txBox="1">
            <a:spLocks/>
          </p:cNvSpPr>
          <p:nvPr/>
        </p:nvSpPr>
        <p:spPr>
          <a:xfrm>
            <a:off x="0" y="257175"/>
            <a:ext cx="9144000" cy="7334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</a:rPr>
              <a:t>SUMMARY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38E97F-AA0B-784A-8F53-E9E92DCF15CD}"/>
              </a:ext>
            </a:extLst>
          </p:cNvPr>
          <p:cNvSpPr txBox="1">
            <a:spLocks/>
          </p:cNvSpPr>
          <p:nvPr/>
        </p:nvSpPr>
        <p:spPr>
          <a:xfrm>
            <a:off x="381000" y="990600"/>
            <a:ext cx="8229600" cy="541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z="2000" dirty="0"/>
              <a:t>The forward region, previously thought of as uninteresting, is in fact a treasure trove of interesting physics.</a:t>
            </a:r>
          </a:p>
          <a:p>
            <a:pPr>
              <a:buFontTx/>
              <a:buChar char="•"/>
            </a:pPr>
            <a:endParaRPr lang="en-US" sz="800" dirty="0"/>
          </a:p>
          <a:p>
            <a:pPr lvl="1">
              <a:buFontTx/>
              <a:buChar char="•"/>
            </a:pPr>
            <a:r>
              <a:rPr lang="en-US" dirty="0"/>
              <a:t>C</a:t>
            </a:r>
            <a:r>
              <a:rPr lang="en-US" sz="2000" dirty="0"/>
              <a:t>ollider neutrinos at </a:t>
            </a:r>
            <a:r>
              <a:rPr lang="en-US" sz="2000" dirty="0" err="1"/>
              <a:t>TeV</a:t>
            </a:r>
            <a:r>
              <a:rPr lang="en-US" sz="2000" dirty="0"/>
              <a:t> energies, with implications for neutrino properties, QCD, and </a:t>
            </a:r>
            <a:r>
              <a:rPr lang="en-US" sz="2000" dirty="0" err="1"/>
              <a:t>astroparticle</a:t>
            </a:r>
            <a:r>
              <a:rPr lang="en-US" sz="2000" dirty="0"/>
              <a:t> physics.</a:t>
            </a:r>
          </a:p>
          <a:p>
            <a:pPr lvl="1">
              <a:buFontTx/>
              <a:buChar char="•"/>
            </a:pPr>
            <a:endParaRPr lang="en-US" sz="800" dirty="0"/>
          </a:p>
          <a:p>
            <a:pPr lvl="1">
              <a:buFontTx/>
              <a:buChar char="•"/>
            </a:pPr>
            <a:r>
              <a:rPr lang="en-US" dirty="0"/>
              <a:t>Unique s</a:t>
            </a:r>
            <a:r>
              <a:rPr lang="en-US" sz="2000" dirty="0"/>
              <a:t>earches for new light, weakly-interacting particles and other BSM particles, including many motivated by dark matter.</a:t>
            </a:r>
          </a:p>
          <a:p>
            <a:pPr>
              <a:buFontTx/>
              <a:buChar char="•"/>
            </a:pPr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Particularly interesting interplay with </a:t>
            </a:r>
            <a:r>
              <a:rPr lang="en-US" sz="2000" dirty="0" err="1"/>
              <a:t>astroparticle</a:t>
            </a:r>
            <a:r>
              <a:rPr lang="en-US" sz="2000" dirty="0"/>
              <a:t> physics, will shed light on forward hadron interaction models, the cosmic muon puzzle, prompt atmospheric neutrinos, …</a:t>
            </a:r>
          </a:p>
          <a:p>
            <a:pPr>
              <a:buFontTx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FASER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SND@LHC </a:t>
            </a:r>
            <a:r>
              <a:rPr lang="en-US" sz="2000" dirty="0"/>
              <a:t>are currently operating, with many more results to come.  The proposed </a:t>
            </a:r>
            <a:r>
              <a:rPr lang="en-US" sz="2000" dirty="0">
                <a:solidFill>
                  <a:srgbClr val="FF0000"/>
                </a:solidFill>
              </a:rPr>
              <a:t>Forward Physics Facility</a:t>
            </a:r>
            <a:r>
              <a:rPr lang="en-US" sz="2000" dirty="0"/>
              <a:t> will be </a:t>
            </a:r>
            <a:r>
              <a:rPr lang="en-US" sz="2000"/>
              <a:t>able to </a:t>
            </a:r>
            <a:r>
              <a:rPr lang="en-US" sz="2000" dirty="0"/>
              <a:t>fully realize the LHC’s forward physics potential in the HL-LHC era from 2028-2042.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Font typeface="Arial" charset="0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544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986C959-D748-0742-ACD1-681CB52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8" y="2594679"/>
            <a:ext cx="7106222" cy="367381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02202"/>
            <a:ext cx="9144000" cy="3344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THE DAWN OF COLLIDER NEUTRINO PHYSICS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841723-4191-6D44-BF1E-02350EE49D9D}"/>
              </a:ext>
            </a:extLst>
          </p:cNvPr>
          <p:cNvGrpSpPr/>
          <p:nvPr/>
        </p:nvGrpSpPr>
        <p:grpSpPr>
          <a:xfrm>
            <a:off x="5247290" y="762000"/>
            <a:ext cx="2719001" cy="2737010"/>
            <a:chOff x="4670989" y="831027"/>
            <a:chExt cx="4144012" cy="40470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BD2291-7CF6-CE47-B656-E6EA299D2591}"/>
                </a:ext>
              </a:extLst>
            </p:cNvPr>
            <p:cNvSpPr txBox="1"/>
            <p:nvPr/>
          </p:nvSpPr>
          <p:spPr>
            <a:xfrm>
              <a:off x="6443511" y="831027"/>
              <a:ext cx="633258" cy="54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2FEAE6-5A12-5042-AF1E-4B367610C40C}"/>
                </a:ext>
              </a:extLst>
            </p:cNvPr>
            <p:cNvGrpSpPr/>
            <p:nvPr/>
          </p:nvGrpSpPr>
          <p:grpSpPr>
            <a:xfrm>
              <a:off x="4685392" y="1281716"/>
              <a:ext cx="1243038" cy="883822"/>
              <a:chOff x="4628455" y="1533608"/>
              <a:chExt cx="1657384" cy="11784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9AC15B9-700B-654D-9B7E-112D2EDD8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8455" y="1533608"/>
                <a:ext cx="1657384" cy="110492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DCD4-3E91-7F4B-9659-15BDB9C582FB}"/>
                  </a:ext>
                </a:extLst>
              </p:cNvPr>
              <p:cNvSpPr txBox="1"/>
              <p:nvPr/>
            </p:nvSpPr>
            <p:spPr>
              <a:xfrm>
                <a:off x="4943099" y="2211436"/>
                <a:ext cx="1166837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ALICE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5A77EB-9A11-BE45-9457-3C7C20D381E1}"/>
                </a:ext>
              </a:extLst>
            </p:cNvPr>
            <p:cNvGrpSpPr/>
            <p:nvPr/>
          </p:nvGrpSpPr>
          <p:grpSpPr>
            <a:xfrm>
              <a:off x="7518448" y="4007908"/>
              <a:ext cx="1243037" cy="870170"/>
              <a:chOff x="8405862" y="5168525"/>
              <a:chExt cx="1657383" cy="11602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85C2627-55D9-8344-A264-07D6B9045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05862" y="5168525"/>
                <a:ext cx="1657383" cy="105768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52457D-E234-734C-AB5C-0A86EE3F9FE2}"/>
                  </a:ext>
                </a:extLst>
              </p:cNvPr>
              <p:cNvSpPr txBox="1"/>
              <p:nvPr/>
            </p:nvSpPr>
            <p:spPr>
              <a:xfrm>
                <a:off x="8745713" y="5828149"/>
                <a:ext cx="1104946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OPAL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357FBC-793C-BA46-B7CA-FD4D94C72EBD}"/>
                </a:ext>
              </a:extLst>
            </p:cNvPr>
            <p:cNvGrpSpPr/>
            <p:nvPr/>
          </p:nvGrpSpPr>
          <p:grpSpPr>
            <a:xfrm>
              <a:off x="7518448" y="3049221"/>
              <a:ext cx="1257441" cy="903173"/>
              <a:chOff x="8405862" y="3890280"/>
              <a:chExt cx="1676588" cy="120422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6B80ABB-185B-FF44-A9BF-239D8E7EB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5862" y="3890280"/>
                <a:ext cx="1676588" cy="1123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4FB225-4A20-A742-8AD9-A46608C9B161}"/>
                  </a:ext>
                </a:extLst>
              </p:cNvPr>
              <p:cNvSpPr txBox="1"/>
              <p:nvPr/>
            </p:nvSpPr>
            <p:spPr>
              <a:xfrm>
                <a:off x="8879306" y="4593909"/>
                <a:ext cx="681469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L3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D2724B-DEBD-194D-9AFF-F099589BEFC9}"/>
                </a:ext>
              </a:extLst>
            </p:cNvPr>
            <p:cNvGrpSpPr/>
            <p:nvPr/>
          </p:nvGrpSpPr>
          <p:grpSpPr>
            <a:xfrm>
              <a:off x="7537925" y="2100524"/>
              <a:ext cx="1257441" cy="890971"/>
              <a:chOff x="8431832" y="2625350"/>
              <a:chExt cx="1676588" cy="118796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7BC8C3-259F-804A-8513-00B0C0BC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1832" y="2625350"/>
                <a:ext cx="1676588" cy="111827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553B08-25B3-BE40-8ADE-F3EC76EAADBD}"/>
                  </a:ext>
                </a:extLst>
              </p:cNvPr>
              <p:cNvSpPr txBox="1"/>
              <p:nvPr/>
            </p:nvSpPr>
            <p:spPr>
              <a:xfrm>
                <a:off x="8654083" y="3312710"/>
                <a:ext cx="1365545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DELPHI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858FD-C529-374E-8590-27949ECCC151}"/>
                </a:ext>
              </a:extLst>
            </p:cNvPr>
            <p:cNvGrpSpPr/>
            <p:nvPr/>
          </p:nvGrpSpPr>
          <p:grpSpPr>
            <a:xfrm>
              <a:off x="7537925" y="1127958"/>
              <a:ext cx="1277076" cy="924602"/>
              <a:chOff x="8431832" y="1328599"/>
              <a:chExt cx="1702768" cy="1232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A4B147-E205-9441-82B0-EB6B646EC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1832" y="1328599"/>
                <a:ext cx="1702768" cy="11686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94FA06-9876-E74D-AA56-77423B5FF884}"/>
                  </a:ext>
                </a:extLst>
              </p:cNvPr>
              <p:cNvSpPr txBox="1"/>
              <p:nvPr/>
            </p:nvSpPr>
            <p:spPr>
              <a:xfrm>
                <a:off x="8683740" y="2060800"/>
                <a:ext cx="1274335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ALEPH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AE3DCC-84DA-394C-BDEB-4A40CEBE9057}"/>
                </a:ext>
              </a:extLst>
            </p:cNvPr>
            <p:cNvGrpSpPr/>
            <p:nvPr/>
          </p:nvGrpSpPr>
          <p:grpSpPr>
            <a:xfrm>
              <a:off x="6135992" y="3609424"/>
              <a:ext cx="1198070" cy="1240615"/>
              <a:chOff x="6562588" y="4637214"/>
              <a:chExt cx="1597426" cy="165415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EB08F0-43F5-7E45-AC71-C68FCC80E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62588" y="4637214"/>
                <a:ext cx="1597426" cy="160684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1D363F-9F72-7949-BB1E-2036BB54ADAC}"/>
                  </a:ext>
                </a:extLst>
              </p:cNvPr>
              <p:cNvSpPr txBox="1"/>
              <p:nvPr/>
            </p:nvSpPr>
            <p:spPr>
              <a:xfrm>
                <a:off x="6897167" y="5790765"/>
                <a:ext cx="909493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SLD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470662-B8C5-0B40-BEB7-213C6A111A13}"/>
                </a:ext>
              </a:extLst>
            </p:cNvPr>
            <p:cNvGrpSpPr/>
            <p:nvPr/>
          </p:nvGrpSpPr>
          <p:grpSpPr>
            <a:xfrm>
              <a:off x="6132295" y="2433923"/>
              <a:ext cx="1201768" cy="1084034"/>
              <a:chOff x="6557658" y="3069877"/>
              <a:chExt cx="1602357" cy="144537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9A835DA-C64C-8F4A-9C10-C1B03FA86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7658" y="3069877"/>
                <a:ext cx="1602357" cy="139939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838E90-9557-BB46-8D97-B1D4E61B4EBA}"/>
                  </a:ext>
                </a:extLst>
              </p:cNvPr>
              <p:cNvSpPr txBox="1"/>
              <p:nvPr/>
            </p:nvSpPr>
            <p:spPr>
              <a:xfrm>
                <a:off x="6973368" y="4014650"/>
                <a:ext cx="727074" cy="50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E3D672-C964-0A42-8212-DC0837805662}"/>
                </a:ext>
              </a:extLst>
            </p:cNvPr>
            <p:cNvGrpSpPr/>
            <p:nvPr/>
          </p:nvGrpSpPr>
          <p:grpSpPr>
            <a:xfrm>
              <a:off x="6132295" y="1394389"/>
              <a:ext cx="1201768" cy="942398"/>
              <a:chOff x="6557658" y="1683841"/>
              <a:chExt cx="1602357" cy="12565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AF94372-B391-514B-B669-3914C41FC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7658" y="1683841"/>
                <a:ext cx="1602357" cy="120021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8A83F0-0B1F-6E4C-9ACD-2FF690426FB5}"/>
                  </a:ext>
                </a:extLst>
              </p:cNvPr>
              <p:cNvSpPr txBox="1"/>
              <p:nvPr/>
            </p:nvSpPr>
            <p:spPr>
              <a:xfrm>
                <a:off x="6897169" y="2439771"/>
                <a:ext cx="938813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CDF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64474F-A5DC-7141-A7CC-6B851A549374}"/>
                </a:ext>
              </a:extLst>
            </p:cNvPr>
            <p:cNvGrpSpPr/>
            <p:nvPr/>
          </p:nvGrpSpPr>
          <p:grpSpPr>
            <a:xfrm>
              <a:off x="4685392" y="4044021"/>
              <a:ext cx="1243038" cy="824650"/>
              <a:chOff x="4628455" y="5216675"/>
              <a:chExt cx="1657384" cy="109953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1243A4A-B69D-604C-83A4-1FDA54ABA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28455" y="5216675"/>
                <a:ext cx="1657384" cy="104842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8C758E-D778-0943-8489-605C4D53F632}"/>
                  </a:ext>
                </a:extLst>
              </p:cNvPr>
              <p:cNvSpPr txBox="1"/>
              <p:nvPr/>
            </p:nvSpPr>
            <p:spPr>
              <a:xfrm>
                <a:off x="4973560" y="5815604"/>
                <a:ext cx="1078885" cy="5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solidFill>
                      <a:schemeClr val="bg1"/>
                    </a:solidFill>
                  </a:rPr>
                  <a:t>LHCb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200C76-76D2-054C-9926-6FB8F4831209}"/>
                </a:ext>
              </a:extLst>
            </p:cNvPr>
            <p:cNvGrpSpPr/>
            <p:nvPr/>
          </p:nvGrpSpPr>
          <p:grpSpPr>
            <a:xfrm>
              <a:off x="4670989" y="3123714"/>
              <a:ext cx="1257441" cy="820187"/>
              <a:chOff x="4609251" y="3989608"/>
              <a:chExt cx="1676588" cy="10935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E598F3-70DA-A84F-A402-10948DAD9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09251" y="3989608"/>
                <a:ext cx="1676588" cy="104124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D0B90B-C9D5-B948-AB96-84DB1BBF3F5D}"/>
                  </a:ext>
                </a:extLst>
              </p:cNvPr>
              <p:cNvSpPr txBox="1"/>
              <p:nvPr/>
            </p:nvSpPr>
            <p:spPr>
              <a:xfrm>
                <a:off x="5003213" y="4582590"/>
                <a:ext cx="984418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CMS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36B33-C0FD-4E44-BF2C-D19E4F5DF2F8}"/>
                </a:ext>
              </a:extLst>
            </p:cNvPr>
            <p:cNvGrpSpPr/>
            <p:nvPr/>
          </p:nvGrpSpPr>
          <p:grpSpPr>
            <a:xfrm>
              <a:off x="4670989" y="2249775"/>
              <a:ext cx="1257441" cy="760182"/>
              <a:chOff x="4609251" y="2824349"/>
              <a:chExt cx="1676588" cy="10135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2B1968-6DDC-674C-8072-464D90A7D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9251" y="2824349"/>
                <a:ext cx="1676588" cy="93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71FB102-D0A2-E348-8599-944EBFF7CBA2}"/>
                  </a:ext>
                </a:extLst>
              </p:cNvPr>
              <p:cNvSpPr txBox="1"/>
              <p:nvPr/>
            </p:nvSpPr>
            <p:spPr>
              <a:xfrm>
                <a:off x="4924921" y="3337323"/>
                <a:ext cx="1241760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ATLAS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642B4F-AA37-3745-923F-D38853484A1D}"/>
              </a:ext>
            </a:extLst>
          </p:cNvPr>
          <p:cNvSpPr txBox="1"/>
          <p:nvPr/>
        </p:nvSpPr>
        <p:spPr>
          <a:xfrm>
            <a:off x="861217" y="1717516"/>
            <a:ext cx="31838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FASER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“Tabletop,” 18 months,</a:t>
            </a:r>
          </a:p>
          <a:p>
            <a:pPr algn="ctr"/>
            <a:r>
              <a:rPr lang="en-US" dirty="0"/>
              <a:t>~$1M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153 neutrinos, </a:t>
            </a:r>
            <a:r>
              <a:rPr lang="en-US" sz="1800" dirty="0">
                <a:latin typeface="Symbol" pitchFamily="2" charset="2"/>
              </a:rPr>
              <a:t>16s</a:t>
            </a:r>
            <a:r>
              <a:rPr lang="en-US" sz="1800" dirty="0"/>
              <a:t> discovery</a:t>
            </a:r>
            <a:r>
              <a:rPr lang="en-US" dirty="0"/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F8F04-78D0-6145-856F-E1BCC6668F65}"/>
              </a:ext>
            </a:extLst>
          </p:cNvPr>
          <p:cNvSpPr txBox="1"/>
          <p:nvPr/>
        </p:nvSpPr>
        <p:spPr>
          <a:xfrm>
            <a:off x="5197606" y="4415375"/>
            <a:ext cx="2970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previous </a:t>
            </a:r>
          </a:p>
          <a:p>
            <a:pPr algn="ctr"/>
            <a:r>
              <a:rPr lang="en-US" dirty="0"/>
              <a:t>collider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Building-size, decades,</a:t>
            </a:r>
          </a:p>
          <a:p>
            <a:pPr algn="ctr"/>
            <a:r>
              <a:rPr lang="en-US" dirty="0"/>
              <a:t>~$1B</a:t>
            </a:r>
            <a:endParaRPr lang="en-US" baseline="30000" dirty="0"/>
          </a:p>
          <a:p>
            <a:pPr algn="ctr"/>
            <a:endParaRPr lang="en-US" dirty="0"/>
          </a:p>
          <a:p>
            <a:pPr algn="ctr"/>
            <a:r>
              <a:rPr lang="en-US" dirty="0"/>
              <a:t>0 neutrinos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F224BE-0BFB-BF1B-8070-03F68D44E306}"/>
              </a:ext>
            </a:extLst>
          </p:cNvPr>
          <p:cNvSpPr txBox="1">
            <a:spLocks/>
          </p:cNvSpPr>
          <p:nvPr/>
        </p:nvSpPr>
        <p:spPr bwMode="auto">
          <a:xfrm>
            <a:off x="74710" y="5791200"/>
            <a:ext cx="4802090" cy="68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In retrospect, collider neutrinos were discovered “easily.” L</a:t>
            </a:r>
            <a:r>
              <a:rPr lang="en-US" sz="1800" dirty="0">
                <a:sym typeface="Wingdings" pitchFamily="2" charset="2"/>
              </a:rPr>
              <a:t>ots of room for progress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89C78A3-EC29-1CFB-D70F-B7027BAAB68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333" t="37504" b="17273"/>
          <a:stretch/>
        </p:blipFill>
        <p:spPr>
          <a:xfrm>
            <a:off x="1981200" y="3962400"/>
            <a:ext cx="986741" cy="3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3198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4356B9-2D44-AE46-8CE3-CACA5D330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id="{30279B46-5D92-8048-B448-D9F2D0AF4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683250"/>
            <a:ext cx="8229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000" dirty="0">
                <a:solidFill>
                  <a:schemeClr val="bg1"/>
                </a:solidFill>
              </a:rPr>
              <a:t>The LHC started running in 2010, and is scheduled to run until the 2040s.  It is halfway through its lifetime in years, but only 10% through its lifetime in terms of integrated luminosity.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16A9B1-F0A1-A345-952D-E4468E262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THE LARGE HADRON COLLIDER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4C6D4-660D-4D46-BC3E-988059F52344}"/>
              </a:ext>
            </a:extLst>
          </p:cNvPr>
          <p:cNvGrpSpPr/>
          <p:nvPr/>
        </p:nvGrpSpPr>
        <p:grpSpPr>
          <a:xfrm>
            <a:off x="6002095" y="2662433"/>
            <a:ext cx="932105" cy="603151"/>
            <a:chOff x="6030233" y="2636277"/>
            <a:chExt cx="710829" cy="603151"/>
          </a:xfrm>
        </p:grpSpPr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68DA2ECC-98E3-804D-BECE-F63D3A366CB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17184" y="2941240"/>
              <a:ext cx="225166" cy="121187"/>
            </a:xfrm>
            <a:prstGeom prst="bentConnector3">
              <a:avLst>
                <a:gd name="adj1" fmla="val 647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B9A542-F7AB-AE4C-81E6-463C1F926DC0}"/>
                </a:ext>
              </a:extLst>
            </p:cNvPr>
            <p:cNvSpPr txBox="1"/>
            <p:nvPr/>
          </p:nvSpPr>
          <p:spPr>
            <a:xfrm>
              <a:off x="6030233" y="2977818"/>
              <a:ext cx="5655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Adobe Devanagari" panose="02040503050201020203" pitchFamily="18" charset="77"/>
                  <a:cs typeface="Adobe Devanagari" panose="02040503050201020203" pitchFamily="18" charset="77"/>
                </a:rPr>
                <a:t>FASER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A572A9-EC46-4645-9A06-227D52A49173}"/>
                </a:ext>
              </a:extLst>
            </p:cNvPr>
            <p:cNvSpPr txBox="1"/>
            <p:nvPr/>
          </p:nvSpPr>
          <p:spPr>
            <a:xfrm>
              <a:off x="6498688" y="2636277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1377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FORWARD PHYSICS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839200" cy="390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 2017, we realized that the large LHC detectors, while optimally configured to discover new heavy particles, are also</a:t>
            </a:r>
            <a:r>
              <a:rPr lang="en-US" sz="2000" dirty="0">
                <a:solidFill>
                  <a:srgbClr val="FF0000"/>
                </a:solidFill>
              </a:rPr>
              <a:t> optimally configured to miss new light particles. </a:t>
            </a:r>
          </a:p>
          <a:p>
            <a:endParaRPr lang="en-US" sz="1200" dirty="0"/>
          </a:p>
          <a:p>
            <a:r>
              <a:rPr lang="en-US" sz="2000" dirty="0"/>
              <a:t>Heavy particles (</a:t>
            </a:r>
            <a:r>
              <a:rPr lang="en-US" sz="2000" i="1" dirty="0">
                <a:latin typeface="+mj-lt"/>
                <a:ea typeface="Cambria Math" panose="02040503050406030204" pitchFamily="18" charset="0"/>
              </a:rPr>
              <a:t>W</a:t>
            </a:r>
            <a:r>
              <a:rPr lang="en-US" sz="2000" dirty="0">
                <a:latin typeface="+mj-lt"/>
                <a:ea typeface="Cambria Math" panose="02040503050406030204" pitchFamily="18" charset="0"/>
              </a:rPr>
              <a:t>, </a:t>
            </a:r>
            <a:r>
              <a:rPr lang="en-US" sz="2000" i="1" dirty="0">
                <a:latin typeface="+mj-lt"/>
                <a:ea typeface="Cambria Math" panose="02040503050406030204" pitchFamily="18" charset="0"/>
              </a:rPr>
              <a:t>Z</a:t>
            </a:r>
            <a:r>
              <a:rPr lang="en-US" sz="2000" dirty="0">
                <a:latin typeface="+mj-lt"/>
                <a:ea typeface="Cambria Math" panose="02040503050406030204" pitchFamily="18" charset="0"/>
              </a:rPr>
              <a:t>, </a:t>
            </a:r>
            <a:r>
              <a:rPr lang="en-US" sz="2000" i="1" dirty="0">
                <a:latin typeface="+mj-lt"/>
                <a:ea typeface="Cambria Math" panose="02040503050406030204" pitchFamily="18" charset="0"/>
              </a:rPr>
              <a:t>t</a:t>
            </a:r>
            <a:r>
              <a:rPr lang="en-US" sz="2000" dirty="0">
                <a:latin typeface="+mj-lt"/>
                <a:ea typeface="Cambria Math" panose="02040503050406030204" pitchFamily="18" charset="0"/>
              </a:rPr>
              <a:t>, </a:t>
            </a:r>
            <a:r>
              <a:rPr lang="en-US" sz="2000" i="1" dirty="0">
                <a:latin typeface="+mj-lt"/>
                <a:ea typeface="Cambria Math" panose="02040503050406030204" pitchFamily="18" charset="0"/>
              </a:rPr>
              <a:t>h</a:t>
            </a:r>
            <a:r>
              <a:rPr lang="en-US" sz="2000" dirty="0">
                <a:latin typeface="+mj-lt"/>
                <a:ea typeface="Cambria Math" panose="02040503050406030204" pitchFamily="18" charset="0"/>
              </a:rPr>
              <a:t>, </a:t>
            </a:r>
            <a:r>
              <a:rPr lang="en-US" sz="2000" dirty="0"/>
              <a:t>…) are produced at low velocity and decay roughly </a:t>
            </a:r>
            <a:r>
              <a:rPr lang="en-US" sz="2000" dirty="0" err="1"/>
              <a:t>isotropically</a:t>
            </a:r>
            <a:r>
              <a:rPr lang="en-US" sz="2000" dirty="0"/>
              <a:t> to other particles. 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But high-energy light particles are dominantly produced in the forward direction and escape through the blind spots of these large detectors.</a:t>
            </a:r>
          </a:p>
          <a:p>
            <a:pPr lvl="1"/>
            <a:r>
              <a:rPr lang="en-US" sz="1800" dirty="0"/>
              <a:t>This is true for all known light particles: </a:t>
            </a:r>
            <a:r>
              <a:rPr lang="en-US" sz="1800" dirty="0" err="1"/>
              <a:t>pions</a:t>
            </a:r>
            <a:r>
              <a:rPr lang="en-US" sz="1800" dirty="0"/>
              <a:t>, kaons, </a:t>
            </a:r>
            <a:r>
              <a:rPr lang="en-US" sz="1800" i="1" dirty="0"/>
              <a:t>D</a:t>
            </a:r>
            <a:r>
              <a:rPr lang="en-US" sz="1800" dirty="0"/>
              <a:t> mesons, all neutrinos.</a:t>
            </a:r>
          </a:p>
          <a:p>
            <a:pPr lvl="1"/>
            <a:r>
              <a:rPr lang="en-US" sz="1800" dirty="0"/>
              <a:t>It is also true for many proposed particles, especially light, weakly-interacting ones motivated by neutrino mass and dark matter.</a:t>
            </a:r>
          </a:p>
          <a:p>
            <a:pPr lvl="1"/>
            <a:endParaRPr lang="en-US" sz="800" dirty="0"/>
          </a:p>
          <a:p>
            <a:r>
              <a:rPr lang="en-US" sz="2000" dirty="0">
                <a:solidFill>
                  <a:srgbClr val="FF0000"/>
                </a:solidFill>
              </a:rPr>
              <a:t>These blind spots are the Achilles heels of the large LHC detectors.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85F5CD-3107-CD4E-8D0E-C113CD8C33E6}"/>
              </a:ext>
            </a:extLst>
          </p:cNvPr>
          <p:cNvGrpSpPr/>
          <p:nvPr/>
        </p:nvGrpSpPr>
        <p:grpSpPr>
          <a:xfrm>
            <a:off x="707657" y="2514600"/>
            <a:ext cx="7696200" cy="1828800"/>
            <a:chOff x="686764" y="3235221"/>
            <a:chExt cx="6761940" cy="1633785"/>
          </a:xfrm>
        </p:grpSpPr>
        <p:pic>
          <p:nvPicPr>
            <p:cNvPr id="10" name="Picture 9" descr="0803012_02-A4-at-144-dpi.jpg">
              <a:extLst>
                <a:ext uri="{FF2B5EF4-FFF2-40B4-BE49-F238E27FC236}">
                  <a16:creationId xmlns:a16="http://schemas.microsoft.com/office/drawing/2014/main" id="{6CB1C1D5-5A52-2645-99A9-20AA8248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FC6F2BB-959B-464B-90F9-EC1BF2E71D00}"/>
                </a:ext>
              </a:extLst>
            </p:cNvPr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837E96-5A11-0E4E-A712-EA7F807F37E5}"/>
                </a:ext>
              </a:extLst>
            </p:cNvPr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FF8A600-146E-5A4C-9E68-4805ADD38EF1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2C3E634-CBD8-C94E-ABF6-139FA38905BB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DB2F2BD-BAA8-ED4C-90E7-C87BF28F7EF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65ECB25-86D2-7246-8313-8A224600660A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F2ED363-2962-9F40-8BA4-B9452A832EF2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535F90-1E71-EC41-9875-F6CB79C79B87}"/>
                </a:ext>
              </a:extLst>
            </p:cNvPr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1A00D54-E958-7D47-97A3-6637D2BDE939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7855105-D374-CF43-94C6-A76857983D3A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D683565-77DD-2D49-B3A8-11582589468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6A8121A-2631-9A47-807A-89DB3EDF0BC0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E097470-1CB0-544D-8FA4-B08CD287C59B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AEF4F6-2AD8-4D47-9D62-9F8E65896E6B}"/>
                </a:ext>
              </a:extLst>
            </p:cNvPr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BFBEBA9-8A26-D145-B581-556D5AD1497D}"/>
                </a:ext>
              </a:extLst>
            </p:cNvPr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/>
              <p:nvPr/>
            </p:nvSpPr>
            <p:spPr>
              <a:xfrm rot="21210000">
                <a:off x="809618" y="3419828"/>
                <a:ext cx="210615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</a:t>
                </a:r>
                <a:r>
                  <a:rPr lang="en-US" i="1" dirty="0"/>
                  <a:t>K</a:t>
                </a:r>
                <a:r>
                  <a:rPr lang="en-US" dirty="0"/>
                  <a:t>, </a:t>
                </a:r>
                <a:r>
                  <a:rPr lang="en-US" i="1" dirty="0"/>
                  <a:t>D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809618" y="3419828"/>
                <a:ext cx="2106154" cy="391646"/>
              </a:xfrm>
              <a:prstGeom prst="rect">
                <a:avLst/>
              </a:prstGeom>
              <a:blipFill>
                <a:blip r:embed="rId3"/>
                <a:stretch>
                  <a:fillRect l="-23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B08CB70-5162-CE4B-BA56-057BB224FDAE}"/>
              </a:ext>
            </a:extLst>
          </p:cNvPr>
          <p:cNvSpPr txBox="1"/>
          <p:nvPr/>
        </p:nvSpPr>
        <p:spPr>
          <a:xfrm rot="20973829">
            <a:off x="6326678" y="3087069"/>
            <a:ext cx="20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A’, a, </a:t>
            </a:r>
            <a:r>
              <a:rPr lang="en-US" dirty="0" err="1"/>
              <a:t>mCPs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c</a:t>
            </a:r>
            <a:r>
              <a:rPr lang="en-US" dirty="0"/>
              <a:t>,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02DC9-1674-F242-6399-205A569F9A03}"/>
              </a:ext>
            </a:extLst>
          </p:cNvPr>
          <p:cNvSpPr txBox="1"/>
          <p:nvPr/>
        </p:nvSpPr>
        <p:spPr>
          <a:xfrm>
            <a:off x="5561059" y="1536428"/>
            <a:ext cx="3278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Feng, </a:t>
            </a:r>
            <a:r>
              <a:rPr lang="en-US" sz="1400" dirty="0" err="1"/>
              <a:t>Galon</a:t>
            </a:r>
            <a:r>
              <a:rPr lang="en-US" sz="1400" dirty="0"/>
              <a:t>, Kling, </a:t>
            </a:r>
            <a:r>
              <a:rPr lang="en-US" sz="1400" dirty="0" err="1"/>
              <a:t>Trojanowski</a:t>
            </a:r>
            <a:r>
              <a:rPr lang="en-US" sz="1400" dirty="0"/>
              <a:t> (2017)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B2DA6-88F1-80D6-98FE-DCC25F4C59A8}"/>
              </a:ext>
            </a:extLst>
          </p:cNvPr>
          <p:cNvSpPr txBox="1"/>
          <p:nvPr/>
        </p:nvSpPr>
        <p:spPr>
          <a:xfrm>
            <a:off x="6753373" y="5863362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 </a:t>
            </a:r>
            <a:r>
              <a:rPr lang="en-US" sz="1400" dirty="0" err="1"/>
              <a:t>Rujula</a:t>
            </a:r>
            <a:r>
              <a:rPr lang="en-US" sz="1400" dirty="0"/>
              <a:t>, </a:t>
            </a:r>
            <a:r>
              <a:rPr lang="en-US" sz="1400" dirty="0" err="1"/>
              <a:t>Ruckl</a:t>
            </a:r>
            <a:r>
              <a:rPr lang="en-US" sz="1400" dirty="0"/>
              <a:t> (1984)</a:t>
            </a:r>
          </a:p>
        </p:txBody>
      </p:sp>
    </p:spTree>
    <p:extLst>
      <p:ext uri="{BB962C8B-B14F-4D97-AF65-F5344CB8AC3E}">
        <p14:creationId xmlns:p14="http://schemas.microsoft.com/office/powerpoint/2010/main" val="3579136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DETECTING FORWARD PARTICLES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24152"/>
            <a:ext cx="8458200" cy="390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To capture the enormous forward flux, we need to detect particles that are produced in the forward direction along the beamline.</a:t>
            </a:r>
          </a:p>
          <a:p>
            <a:endParaRPr lang="en-US" sz="2000" dirty="0"/>
          </a:p>
          <a:p>
            <a:r>
              <a:rPr lang="en-US" sz="2000" dirty="0"/>
              <a:t>Problem: we can’t just put the detector there: they will block the protons from coming in.</a:t>
            </a:r>
          </a:p>
          <a:p>
            <a:pPr lvl="1"/>
            <a:endParaRPr lang="en-US" sz="800" dirty="0">
              <a:solidFill>
                <a:schemeClr val="tx1"/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Solution: the LHC is a circular collider!  If we go far enough away, the LHC proton beam will curve away, while all the light, weakly-interacting particles we are looking for will go straight.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85F5CD-3107-CD4E-8D0E-C113CD8C33E6}"/>
              </a:ext>
            </a:extLst>
          </p:cNvPr>
          <p:cNvGrpSpPr/>
          <p:nvPr/>
        </p:nvGrpSpPr>
        <p:grpSpPr>
          <a:xfrm>
            <a:off x="707657" y="2895600"/>
            <a:ext cx="7696200" cy="1828800"/>
            <a:chOff x="686764" y="3235221"/>
            <a:chExt cx="6761940" cy="1633785"/>
          </a:xfrm>
        </p:grpSpPr>
        <p:pic>
          <p:nvPicPr>
            <p:cNvPr id="10" name="Picture 9" descr="0803012_02-A4-at-144-dpi.jpg">
              <a:extLst>
                <a:ext uri="{FF2B5EF4-FFF2-40B4-BE49-F238E27FC236}">
                  <a16:creationId xmlns:a16="http://schemas.microsoft.com/office/drawing/2014/main" id="{6CB1C1D5-5A52-2645-99A9-20AA8248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FC6F2BB-959B-464B-90F9-EC1BF2E71D00}"/>
                </a:ext>
              </a:extLst>
            </p:cNvPr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837E96-5A11-0E4E-A712-EA7F807F37E5}"/>
                </a:ext>
              </a:extLst>
            </p:cNvPr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FF8A600-146E-5A4C-9E68-4805ADD38EF1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2C3E634-CBD8-C94E-ABF6-139FA38905BB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DB2F2BD-BAA8-ED4C-90E7-C87BF28F7EF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65ECB25-86D2-7246-8313-8A224600660A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F2ED363-2962-9F40-8BA4-B9452A832EF2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535F90-1E71-EC41-9875-F6CB79C79B87}"/>
                </a:ext>
              </a:extLst>
            </p:cNvPr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1A00D54-E958-7D47-97A3-6637D2BDE939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7855105-D374-CF43-94C6-A76857983D3A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D683565-77DD-2D49-B3A8-11582589468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6A8121A-2631-9A47-807A-89DB3EDF0BC0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E097470-1CB0-544D-8FA4-B08CD287C59B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AEF4F6-2AD8-4D47-9D62-9F8E65896E6B}"/>
                </a:ext>
              </a:extLst>
            </p:cNvPr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BFBEBA9-8A26-D145-B581-556D5AD1497D}"/>
                </a:ext>
              </a:extLst>
            </p:cNvPr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/>
              <p:nvPr/>
            </p:nvSpPr>
            <p:spPr>
              <a:xfrm rot="21210000">
                <a:off x="624999" y="3800828"/>
                <a:ext cx="210615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</a:t>
                </a:r>
                <a:r>
                  <a:rPr lang="en-US" i="1" dirty="0"/>
                  <a:t>K</a:t>
                </a:r>
                <a:r>
                  <a:rPr lang="en-US" dirty="0"/>
                  <a:t>, </a:t>
                </a:r>
                <a:r>
                  <a:rPr lang="en-US" i="1" dirty="0"/>
                  <a:t>D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624999" y="3800828"/>
                <a:ext cx="2106154" cy="391646"/>
              </a:xfrm>
              <a:prstGeom prst="rect">
                <a:avLst/>
              </a:prstGeom>
              <a:blipFill>
                <a:blip r:embed="rId3"/>
                <a:stretch>
                  <a:fillRect l="-2959" t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B08CB70-5162-CE4B-BA56-057BB224FDAE}"/>
              </a:ext>
            </a:extLst>
          </p:cNvPr>
          <p:cNvSpPr txBox="1"/>
          <p:nvPr/>
        </p:nvSpPr>
        <p:spPr>
          <a:xfrm rot="20973829">
            <a:off x="6326678" y="3468069"/>
            <a:ext cx="20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A’, a, </a:t>
            </a:r>
            <a:r>
              <a:rPr lang="en-US" dirty="0" err="1"/>
              <a:t>mCPs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c</a:t>
            </a:r>
            <a:r>
              <a:rPr lang="en-US" dirty="0"/>
              <a:t>, …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847E76D6-F41C-1FCE-EE78-D0781CE0419F}"/>
              </a:ext>
            </a:extLst>
          </p:cNvPr>
          <p:cNvSpPr/>
          <p:nvPr/>
        </p:nvSpPr>
        <p:spPr>
          <a:xfrm rot="10331162">
            <a:off x="2683630" y="3866144"/>
            <a:ext cx="762000" cy="350885"/>
          </a:xfrm>
          <a:prstGeom prst="cube">
            <a:avLst>
              <a:gd name="adj" fmla="val 281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MAP OF THE LHC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600200"/>
            <a:ext cx="8763000" cy="4953000"/>
          </a:xfrm>
          <a:prstGeom prst="rect">
            <a:avLst/>
          </a:prstGeom>
        </p:spPr>
      </p:pic>
      <p:pic>
        <p:nvPicPr>
          <p:cNvPr id="6" name="Picture 5" descr="LHCLayout.png">
            <a:extLst>
              <a:ext uri="{FF2B5EF4-FFF2-40B4-BE49-F238E27FC236}">
                <a16:creationId xmlns:a16="http://schemas.microsoft.com/office/drawing/2014/main" id="{60D0CE8C-24ED-AC41-9EB4-8793C033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0" y="838200"/>
            <a:ext cx="2718690" cy="19317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6D5700E-D7C3-ADEE-8D69-8487898D6424}"/>
              </a:ext>
            </a:extLst>
          </p:cNvPr>
          <p:cNvGrpSpPr/>
          <p:nvPr/>
        </p:nvGrpSpPr>
        <p:grpSpPr>
          <a:xfrm>
            <a:off x="3128477" y="1309723"/>
            <a:ext cx="4005021" cy="3948077"/>
            <a:chOff x="3128477" y="1309723"/>
            <a:chExt cx="4005021" cy="3948077"/>
          </a:xfrm>
        </p:grpSpPr>
        <p:cxnSp>
          <p:nvCxnSpPr>
            <p:cNvPr id="7" name="Straight Arrow Connector 6"/>
            <p:cNvCxnSpPr>
              <a:cxnSpLocks/>
            </p:cNvCxnSpPr>
            <p:nvPr/>
          </p:nvCxnSpPr>
          <p:spPr>
            <a:xfrm>
              <a:off x="6400800" y="1771388"/>
              <a:ext cx="732698" cy="348641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872600" y="1309723"/>
              <a:ext cx="779381" cy="461665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  !!!  </a:t>
              </a: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6C41A03D-3EDF-B6F4-0D71-302156B8DF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8477" y="1771388"/>
              <a:ext cx="2967523" cy="295301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9895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FORWARD REGION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060388" y="3962400"/>
            <a:ext cx="4185762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in 2018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28956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219017688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BIG DOES THE DETECTOR HAVE TO BE?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6700" y="914400"/>
                <a:ext cx="8724899" cy="1117609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Consider light, weakly-interacting particles produced in pion decay.  E.g.,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SM: muon neutrinos produced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charset="0"/>
                  </a:rPr>
                  <a:t> 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BSM: dark photons produced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1800" dirty="0">
                  <a:latin typeface="Arial" charset="0"/>
                </a:endParaRPr>
              </a:p>
              <a:p>
                <a:pPr marL="0" indent="0">
                  <a:buNone/>
                </a:pPr>
                <a:endParaRPr lang="en-US" sz="1800" dirty="0">
                  <a:latin typeface="Arial" charset="0"/>
                  <a:sym typeface="Wingdings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700" y="914400"/>
                <a:ext cx="8724899" cy="1117609"/>
              </a:xfrm>
              <a:blipFill>
                <a:blip r:embed="rId2"/>
                <a:stretch>
                  <a:fillRect l="-728" t="-3409" r="-291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191D-F803-9C4D-A6C9-00F320A823EE}"/>
              </a:ext>
            </a:extLst>
          </p:cNvPr>
          <p:cNvGrpSpPr/>
          <p:nvPr/>
        </p:nvGrpSpPr>
        <p:grpSpPr>
          <a:xfrm>
            <a:off x="2092404" y="2235026"/>
            <a:ext cx="6899196" cy="682342"/>
            <a:chOff x="1524000" y="937736"/>
            <a:chExt cx="6899196" cy="682342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4FE59E8B-E92F-794C-AF14-0A88B906D80A}"/>
                </a:ext>
              </a:extLst>
            </p:cNvPr>
            <p:cNvSpPr/>
            <p:nvPr/>
          </p:nvSpPr>
          <p:spPr>
            <a:xfrm flipH="1">
              <a:off x="1524000" y="985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F55DAF-3D4C-6940-AB96-689D07D61F8E}"/>
                </a:ext>
              </a:extLst>
            </p:cNvPr>
            <p:cNvSpPr txBox="1"/>
            <p:nvPr/>
          </p:nvSpPr>
          <p:spPr>
            <a:xfrm>
              <a:off x="7315200" y="9377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250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A00274-F9DA-064E-981B-A9BD85DB6488}"/>
                </a:ext>
              </a:extLst>
            </p:cNvPr>
            <p:cNvSpPr txBox="1"/>
            <p:nvPr/>
          </p:nvSpPr>
          <p:spPr>
            <a:xfrm>
              <a:off x="3979902" y="1250746"/>
              <a:ext cx="770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TeV</a:t>
              </a:r>
              <a:endParaRPr lang="en-US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0428D0E-F856-0E44-BBF4-58FDE0DFF9A4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V="1">
              <a:off x="1524000" y="985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B382F7-F053-0F41-9E8F-74D67C7B38FF}"/>
              </a:ext>
            </a:extLst>
          </p:cNvPr>
          <p:cNvGrpSpPr/>
          <p:nvPr/>
        </p:nvGrpSpPr>
        <p:grpSpPr>
          <a:xfrm>
            <a:off x="2082557" y="2920826"/>
            <a:ext cx="6604243" cy="670674"/>
            <a:chOff x="1524000" y="1699736"/>
            <a:chExt cx="6604243" cy="670674"/>
          </a:xfrm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AE17763-7130-FD4F-AFD5-5D567502D4AD}"/>
                </a:ext>
              </a:extLst>
            </p:cNvPr>
            <p:cNvSpPr/>
            <p:nvPr/>
          </p:nvSpPr>
          <p:spPr>
            <a:xfrm flipH="1">
              <a:off x="1524000" y="1747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56A45B-0E13-2C4C-8BEC-2F6124BFFF37}"/>
                </a:ext>
              </a:extLst>
            </p:cNvPr>
            <p:cNvSpPr txBox="1"/>
            <p:nvPr/>
          </p:nvSpPr>
          <p:spPr>
            <a:xfrm>
              <a:off x="7315200" y="169973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 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42622-95FA-9B4E-94C4-CCB6C822731C}"/>
                </a:ext>
              </a:extLst>
            </p:cNvPr>
            <p:cNvSpPr txBox="1"/>
            <p:nvPr/>
          </p:nvSpPr>
          <p:spPr>
            <a:xfrm>
              <a:off x="3979902" y="200107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480 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7A8E3A-9E56-FF4F-9E5F-D314B1F8623E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flipV="1">
              <a:off x="1524000" y="1747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6744B45-BD85-9B42-ABEB-762331C8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535"/>
          <a:stretch/>
        </p:blipFill>
        <p:spPr>
          <a:xfrm>
            <a:off x="6067839" y="3886200"/>
            <a:ext cx="2789582" cy="22098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28ACA36-A0DA-2F40-BF44-DFA5BBC33FEC}"/>
              </a:ext>
            </a:extLst>
          </p:cNvPr>
          <p:cNvSpPr txBox="1">
            <a:spLocks/>
          </p:cNvSpPr>
          <p:nvPr/>
        </p:nvSpPr>
        <p:spPr bwMode="auto">
          <a:xfrm>
            <a:off x="266701" y="2201413"/>
            <a:ext cx="4952999" cy="16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Momentum: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r>
              <a:rPr lang="en-US" sz="2000" dirty="0">
                <a:latin typeface="Arial" charset="0"/>
                <a:sym typeface="Wingdings"/>
              </a:rPr>
              <a:t>     Space: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44242-2E6E-7363-72F2-4ABF60EAE195}"/>
              </a:ext>
            </a:extLst>
          </p:cNvPr>
          <p:cNvSpPr txBox="1">
            <a:spLocks/>
          </p:cNvSpPr>
          <p:nvPr/>
        </p:nvSpPr>
        <p:spPr bwMode="auto">
          <a:xfrm>
            <a:off x="266701" y="3733800"/>
            <a:ext cx="5676900" cy="444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The opening angle is 0.2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 (the moon is 7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). Even 480 m away, most of the signal passes through an 8.5” x 11” sheet of paper.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Neutrinos and light new particles are therefore extremely collimated, motivating a relatively small, fast, and inexpensive experiment at the LHC: the </a:t>
            </a:r>
            <a:r>
              <a:rPr lang="en-US" sz="2000" dirty="0" err="1">
                <a:latin typeface="Arial" charset="0"/>
              </a:rPr>
              <a:t>ForwArd</a:t>
            </a:r>
            <a:r>
              <a:rPr lang="en-US" sz="2000" dirty="0">
                <a:latin typeface="Arial" charset="0"/>
              </a:rPr>
              <a:t> Search </a:t>
            </a:r>
            <a:r>
              <a:rPr lang="en-US" sz="2000" dirty="0" err="1">
                <a:latin typeface="Arial" charset="0"/>
              </a:rPr>
              <a:t>ExpeRiment</a:t>
            </a:r>
            <a:r>
              <a:rPr lang="en-US" sz="2000" dirty="0">
                <a:latin typeface="Arial" charset="0"/>
              </a:rPr>
              <a:t> (FASER).</a:t>
            </a:r>
          </a:p>
          <a:p>
            <a:pPr marL="0" indent="0">
              <a:buFont typeface="Arial" charset="0"/>
              <a:buNone/>
            </a:pPr>
            <a:endParaRPr lang="en-US" sz="1800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62201139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70628</TotalTime>
  <Words>2138</Words>
  <Application>Microsoft Macintosh PowerPoint</Application>
  <PresentationFormat>On-screen Show (4:3)</PresentationFormat>
  <Paragraphs>326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-apple-system</vt:lpstr>
      <vt:lpstr>Adobe Devanagari</vt:lpstr>
      <vt:lpstr>Arial</vt:lpstr>
      <vt:lpstr>Arial</vt:lpstr>
      <vt:lpstr>Calibri</vt:lpstr>
      <vt:lpstr>Cambria Math</vt:lpstr>
      <vt:lpstr>Helvetica</vt:lpstr>
      <vt:lpstr>Open Sans</vt:lpstr>
      <vt:lpstr>Symbol</vt:lpstr>
      <vt:lpstr>Wingdings</vt:lpstr>
      <vt:lpstr>office_arial</vt:lpstr>
      <vt:lpstr>PowerPoint Presentation</vt:lpstr>
      <vt:lpstr>PowerPoint Presentation</vt:lpstr>
      <vt:lpstr>THE DAWN OF COLLIDER NEUTRINO PHYSICS</vt:lpstr>
      <vt:lpstr>PowerPoint Presentation</vt:lpstr>
      <vt:lpstr>FORWARD PHYSICS</vt:lpstr>
      <vt:lpstr>DETECTING FORWARD PARTICLES</vt:lpstr>
      <vt:lpstr>MAP OF THE LHC</vt:lpstr>
      <vt:lpstr>THE FORWARD REGION</vt:lpstr>
      <vt:lpstr>HOW BIG DOES THE DETECTOR HAVE TO BE?</vt:lpstr>
      <vt:lpstr>FASER COLLABORATION</vt:lpstr>
      <vt:lpstr>FASER AND THE LHC</vt:lpstr>
      <vt:lpstr>THE FASER DETECTOR</vt:lpstr>
      <vt:lpstr>COLLIDER NEUTRINO SEARCH</vt:lpstr>
      <vt:lpstr>COLLIDER NEUTRINO RESULTS</vt:lpstr>
      <vt:lpstr>NEUTRINOS FROM EMULSION IN FASERn</vt:lpstr>
      <vt:lpstr>TEV NEUTRINO CROSS SECTIONS</vt:lpstr>
      <vt:lpstr>NEW PARTICLE SEARCHES</vt:lpstr>
      <vt:lpstr>WHAT’S NEXT</vt:lpstr>
      <vt:lpstr>FORWARD PHYSICS FACILITY</vt:lpstr>
      <vt:lpstr>THE FACILITY</vt:lpstr>
      <vt:lpstr>FPF EXPERIMENTS</vt:lpstr>
      <vt:lpstr>IMPLICATIONS FOR ASTROPARTICLE PHYSICS</vt:lpstr>
      <vt:lpstr>PRODUCTION, PROPAGATION, INTERACTION</vt:lpstr>
      <vt:lpstr>NEUTRINO PROPERTIES</vt:lpstr>
      <vt:lpstr>NEUTRINOS AS TRACERS OF HADRON PRODUCTION</vt:lpstr>
      <vt:lpstr>LIGHT FLAVORS AND COSMIC MUON PUZZLE</vt:lpstr>
      <vt:lpstr>CHARM AND PROMPT ATMOSPHERIC NEUTRINOS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Jonathan Lee Feng</cp:lastModifiedBy>
  <cp:revision>1524</cp:revision>
  <cp:lastPrinted>2019-09-06T01:34:01Z</cp:lastPrinted>
  <dcterms:created xsi:type="dcterms:W3CDTF">2011-05-01T15:38:23Z</dcterms:created>
  <dcterms:modified xsi:type="dcterms:W3CDTF">2024-09-26T19:09:43Z</dcterms:modified>
</cp:coreProperties>
</file>