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8"/>
  </p:notesMasterIdLst>
  <p:handoutMasterIdLst>
    <p:handoutMasterId r:id="rId39"/>
  </p:handoutMasterIdLst>
  <p:sldIdLst>
    <p:sldId id="889" r:id="rId2"/>
    <p:sldId id="3031" r:id="rId3"/>
    <p:sldId id="1052" r:id="rId4"/>
    <p:sldId id="937" r:id="rId5"/>
    <p:sldId id="1049" r:id="rId6"/>
    <p:sldId id="1112" r:id="rId7"/>
    <p:sldId id="3024" r:id="rId8"/>
    <p:sldId id="931" r:id="rId9"/>
    <p:sldId id="940" r:id="rId10"/>
    <p:sldId id="1014" r:id="rId11"/>
    <p:sldId id="2980" r:id="rId12"/>
    <p:sldId id="3014" r:id="rId13"/>
    <p:sldId id="1025" r:id="rId14"/>
    <p:sldId id="2996" r:id="rId15"/>
    <p:sldId id="2997" r:id="rId16"/>
    <p:sldId id="2998" r:id="rId17"/>
    <p:sldId id="3021" r:id="rId18"/>
    <p:sldId id="2999" r:id="rId19"/>
    <p:sldId id="3001" r:id="rId20"/>
    <p:sldId id="3002" r:id="rId21"/>
    <p:sldId id="3026" r:id="rId22"/>
    <p:sldId id="3030" r:id="rId23"/>
    <p:sldId id="3023" r:id="rId24"/>
    <p:sldId id="959" r:id="rId25"/>
    <p:sldId id="3029" r:id="rId26"/>
    <p:sldId id="3025" r:id="rId27"/>
    <p:sldId id="1044" r:id="rId28"/>
    <p:sldId id="1050" r:id="rId29"/>
    <p:sldId id="1122" r:id="rId30"/>
    <p:sldId id="2966" r:id="rId31"/>
    <p:sldId id="2958" r:id="rId32"/>
    <p:sldId id="2960" r:id="rId33"/>
    <p:sldId id="335" r:id="rId34"/>
    <p:sldId id="2981" r:id="rId35"/>
    <p:sldId id="3015" r:id="rId36"/>
    <p:sldId id="3009"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FF00"/>
    <a:srgbClr val="FF0000"/>
    <a:srgbClr val="0000FF"/>
    <a:srgbClr val="000000"/>
    <a:srgbClr val="0B4499"/>
    <a:srgbClr val="009999"/>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50000" autoAdjust="0"/>
  </p:normalViewPr>
  <p:slideViewPr>
    <p:cSldViewPr snapToObjects="1">
      <p:cViewPr varScale="1">
        <p:scale>
          <a:sx n="128" d="100"/>
          <a:sy n="128" d="100"/>
        </p:scale>
        <p:origin x="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5/15/24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13</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20</a:t>
            </a:fld>
            <a:endParaRPr lang="en-US"/>
          </a:p>
        </p:txBody>
      </p:sp>
    </p:spTree>
    <p:extLst>
      <p:ext uri="{BB962C8B-B14F-4D97-AF65-F5344CB8AC3E}">
        <p14:creationId xmlns:p14="http://schemas.microsoft.com/office/powerpoint/2010/main" val="251506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5/15/24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21</a:t>
            </a:fld>
            <a:endParaRPr lang="en-US"/>
          </a:p>
        </p:txBody>
      </p:sp>
    </p:spTree>
    <p:extLst>
      <p:ext uri="{BB962C8B-B14F-4D97-AF65-F5344CB8AC3E}">
        <p14:creationId xmlns:p14="http://schemas.microsoft.com/office/powerpoint/2010/main" val="271079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31</a:t>
            </a:fld>
            <a:endParaRPr lang="en-GB"/>
          </a:p>
        </p:txBody>
      </p:sp>
    </p:spTree>
    <p:extLst>
      <p:ext uri="{BB962C8B-B14F-4D97-AF65-F5344CB8AC3E}">
        <p14:creationId xmlns:p14="http://schemas.microsoft.com/office/powerpoint/2010/main" val="18199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1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15/05/2024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798262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15 May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hyperlink" Target="https://arxiv.org/abs/2305.09383" TargetMode="External"/><Relationship Id="rId7" Type="http://schemas.openxmlformats.org/officeDocument/2006/relationships/hyperlink" Target="https://cds.cern.ch/record/2892328/files/CERN-FASER-CONF-2024-001.pdf" TargetMode="External"/><Relationship Id="rId12" Type="http://schemas.openxmlformats.org/officeDocument/2006/relationships/image" Target="../media/image24.png"/><Relationship Id="rId2" Type="http://schemas.openxmlformats.org/officeDocument/2006/relationships/hyperlink" Target="https://arxiv.org/abs/2303.14185" TargetMode="External"/><Relationship Id="rId1" Type="http://schemas.openxmlformats.org/officeDocument/2006/relationships/slideLayout" Target="../slideLayouts/slideLayout1.xml"/><Relationship Id="rId6" Type="http://schemas.openxmlformats.org/officeDocument/2006/relationships/hyperlink" Target="https://arxiv.org/abs/2403.12520" TargetMode="External"/><Relationship Id="rId11" Type="http://schemas.openxmlformats.org/officeDocument/2006/relationships/image" Target="../media/image23.png"/><Relationship Id="rId5" Type="http://schemas.openxmlformats.org/officeDocument/2006/relationships/hyperlink" Target="https://cds.cern.ch/record/2868284" TargetMode="Externa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hyperlink" Target="https://arxiv.org/abs/2308.05587" TargetMode="External"/><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jpg"/><Relationship Id="rId11" Type="http://schemas.openxmlformats.org/officeDocument/2006/relationships/image" Target="../media/image36.jpe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44.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fpf.web.cern.ch/"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12" Type="http://schemas.openxmlformats.org/officeDocument/2006/relationships/hyperlink" Target="https://arxiv.org/abs/2203.05090" TargetMode="External"/><Relationship Id="rId2" Type="http://schemas.openxmlformats.org/officeDocument/2006/relationships/image" Target="../media/image50.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11" Type="http://schemas.openxmlformats.org/officeDocument/2006/relationships/hyperlink" Target="https://arxiv.org/abs/2109.10905" TargetMode="External"/><Relationship Id="rId5" Type="http://schemas.openxmlformats.org/officeDocument/2006/relationships/hyperlink" Target="https://indico.cern.ch/event/1076733" TargetMode="External"/><Relationship Id="rId10" Type="http://schemas.openxmlformats.org/officeDocument/2006/relationships/hyperlink" Target="https://indico.cern.ch/event/1358966" TargetMode="External"/><Relationship Id="rId4" Type="http://schemas.openxmlformats.org/officeDocument/2006/relationships/hyperlink" Target="https://indico.cern.ch/event/1022352" TargetMode="External"/><Relationship Id="rId9" Type="http://schemas.openxmlformats.org/officeDocument/2006/relationships/hyperlink" Target="https://indico.cern.ch/event/129665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0.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1320.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1.png"/><Relationship Id="rId7" Type="http://schemas.openxmlformats.org/officeDocument/2006/relationships/image" Target="../media/image210.png"/><Relationship Id="rId2" Type="http://schemas.openxmlformats.org/officeDocument/2006/relationships/image" Target="../media/image160.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arxiv.org/abs/2207.11427" TargetMode="External"/><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0.png"/><Relationship Id="rId4" Type="http://schemas.openxmlformats.org/officeDocument/2006/relationships/image" Target="../media/image65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7.png"/><Relationship Id="rId7" Type="http://schemas.openxmlformats.org/officeDocument/2006/relationships/image" Target="../media/image93.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hyperlink" Target="https://arxiv.org/abs/2403.1252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0.png"/><Relationship Id="rId4" Type="http://schemas.openxmlformats.org/officeDocument/2006/relationships/image" Target="../media/image310.png"/><Relationship Id="rId9" Type="http://schemas.openxmlformats.org/officeDocument/2006/relationships/image" Target="../media/image90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267200"/>
            <a:ext cx="91440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dirty="0"/>
              <a:t>DPF-PHENO 2024: Mini-Symposium on Forward Physics</a:t>
            </a:r>
          </a:p>
          <a:p>
            <a:pPr algn="ctr"/>
            <a:endParaRPr lang="en-US" sz="800" dirty="0"/>
          </a:p>
          <a:p>
            <a:pPr algn="ctr"/>
            <a:r>
              <a:rPr lang="en-US" dirty="0"/>
              <a:t>Jonathan Feng, UC Irvine, 15 May 2024</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76200" y="722444"/>
            <a:ext cx="9144000" cy="1487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600" b="1" dirty="0"/>
              <a:t>MULTI-MESSENGER </a:t>
            </a:r>
          </a:p>
          <a:p>
            <a:pPr algn="ctr"/>
            <a:r>
              <a:rPr lang="en-US" sz="3600" b="1" dirty="0"/>
              <a:t>COLLIDER PHYSICS AT THE </a:t>
            </a:r>
          </a:p>
        </p:txBody>
      </p:sp>
      <p:pic>
        <p:nvPicPr>
          <p:cNvPr id="2" name="Picture 1">
            <a:extLst>
              <a:ext uri="{FF2B5EF4-FFF2-40B4-BE49-F238E27FC236}">
                <a16:creationId xmlns:a16="http://schemas.microsoft.com/office/drawing/2014/main" id="{176E38B7-9BA8-C179-7BE6-147786B329E7}"/>
              </a:ext>
            </a:extLst>
          </p:cNvPr>
          <p:cNvPicPr>
            <a:picLocks noChangeAspect="1"/>
          </p:cNvPicPr>
          <p:nvPr/>
        </p:nvPicPr>
        <p:blipFill>
          <a:blip r:embed="rId8"/>
          <a:stretch>
            <a:fillRect/>
          </a:stretch>
        </p:blipFill>
        <p:spPr>
          <a:xfrm>
            <a:off x="1981200" y="2242143"/>
            <a:ext cx="4845854" cy="1346956"/>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AT THE LHC</a:t>
            </a:r>
          </a:p>
        </p:txBody>
      </p:sp>
    </p:spTree>
    <p:extLst>
      <p:ext uri="{BB962C8B-B14F-4D97-AF65-F5344CB8AC3E}">
        <p14:creationId xmlns:p14="http://schemas.microsoft.com/office/powerpoint/2010/main" val="3916162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FIRST RESULTS FROM RUN 3</a:t>
            </a:r>
          </a:p>
        </p:txBody>
      </p:sp>
      <mc:AlternateContent xmlns:mc="http://schemas.openxmlformats.org/markup-compatibility/2006" xmlns:a14="http://schemas.microsoft.com/office/drawing/2010/main">
        <mc:Choice Requires="a14">
          <p:sp>
            <p:nvSpPr>
              <p:cNvPr id="2" name="Rectangle 3">
                <a:extLst>
                  <a:ext uri="{FF2B5EF4-FFF2-40B4-BE49-F238E27FC236}">
                    <a16:creationId xmlns:a16="http://schemas.microsoft.com/office/drawing/2014/main" id="{FE152DA0-8314-461B-C6CF-6E1F6896A45D}"/>
                  </a:ext>
                </a:extLst>
              </p:cNvPr>
              <p:cNvSpPr txBox="1">
                <a:spLocks noChangeArrowheads="1"/>
              </p:cNvSpPr>
              <p:nvPr/>
            </p:nvSpPr>
            <p:spPr bwMode="auto">
              <a:xfrm>
                <a:off x="-228600" y="760764"/>
                <a:ext cx="9144000" cy="19313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rtl="0">
                  <a:spcBef>
                    <a:spcPts val="0"/>
                  </a:spcBef>
                  <a:spcAft>
                    <a:spcPts val="0"/>
                  </a:spcAft>
                  <a:buNone/>
                </a:pPr>
                <a:r>
                  <a:rPr lang="en-US" sz="2000" dirty="0">
                    <a:solidFill>
                      <a:srgbClr val="000000"/>
                    </a:solidFill>
                    <a:latin typeface="Arial" panose="020B0604020202020204" pitchFamily="34" charset="0"/>
                  </a:rPr>
                  <a:t>	A</a:t>
                </a:r>
                <a:r>
                  <a:rPr lang="en-US" sz="2000" b="0" i="0" u="none" strike="noStrike" dirty="0">
                    <a:solidFill>
                      <a:srgbClr val="000000"/>
                    </a:solidFill>
                    <a:effectLst/>
                    <a:latin typeface="Arial" panose="020B0604020202020204" pitchFamily="34" charset="0"/>
                  </a:rPr>
                  <a:t>n exciting year for FPF pathfinder experiments. Some highlights:</a:t>
                </a:r>
              </a:p>
              <a:p>
                <a:pPr lvl="1">
                  <a:spcBef>
                    <a:spcPts val="0"/>
                  </a:spcBef>
                  <a:spcAft>
                    <a:spcPts val="0"/>
                  </a:spcAft>
                </a:pPr>
                <a:r>
                  <a:rPr lang="en-US" sz="1400" dirty="0"/>
                  <a:t>First Direct Observation of Collider Neutrinos with FASER at the LHC, PRL, </a:t>
                </a:r>
                <a:r>
                  <a:rPr lang="en-US" sz="1400" dirty="0">
                    <a:hlinkClick r:id="rId2"/>
                  </a:rPr>
                  <a:t>2303.14185</a:t>
                </a:r>
                <a:endParaRPr lang="en-US" sz="1400" dirty="0"/>
              </a:p>
              <a:p>
                <a:pPr lvl="1">
                  <a:spcBef>
                    <a:spcPts val="0"/>
                  </a:spcBef>
                  <a:spcAft>
                    <a:spcPts val="0"/>
                  </a:spcAft>
                </a:pPr>
                <a:r>
                  <a:rPr lang="en-US" sz="1400" dirty="0"/>
                  <a:t>Observation of Collider Muon Neutrinos with SND@LHC, PRL, </a:t>
                </a:r>
                <a:r>
                  <a:rPr lang="en-US" sz="1400" dirty="0">
                    <a:hlinkClick r:id="rId3"/>
                  </a:rPr>
                  <a:t>2305.09383</a:t>
                </a:r>
                <a:endParaRPr lang="en-US" sz="1400" dirty="0"/>
              </a:p>
              <a:p>
                <a:pPr lvl="1">
                  <a:spcBef>
                    <a:spcPts val="0"/>
                  </a:spcBef>
                  <a:spcAft>
                    <a:spcPts val="0"/>
                  </a:spcAft>
                </a:pPr>
                <a:r>
                  <a:rPr lang="en-US" sz="1400" dirty="0"/>
                  <a:t>Search for Dark Photons at FASER, CERN-FASER-CONF-2023-001, PLB, </a:t>
                </a:r>
                <a:r>
                  <a:rPr lang="en-US" sz="1400" dirty="0">
                    <a:hlinkClick r:id="rId4"/>
                  </a:rPr>
                  <a:t>2308.05587</a:t>
                </a:r>
                <a:endParaRPr lang="en-US" sz="1400" dirty="0"/>
              </a:p>
              <a:p>
                <a:pPr lvl="1">
                  <a:spcBef>
                    <a:spcPts val="0"/>
                  </a:spcBef>
                  <a:spcAft>
                    <a:spcPts val="0"/>
                  </a:spcAft>
                </a:pPr>
                <a:r>
                  <a:rPr lang="en-US" sz="1400" dirty="0"/>
                  <a:t>Observation of High-Energy Electron Neutrinos with FASER</a:t>
                </a:r>
                <a14:m>
                  <m:oMath xmlns:m="http://schemas.openxmlformats.org/officeDocument/2006/math">
                    <m:r>
                      <a:rPr lang="en-US" sz="1400" i="1" smtClean="0">
                        <a:latin typeface="Cambria Math" panose="02040503050406030204" pitchFamily="18" charset="0"/>
                        <a:ea typeface="Cambria Math" panose="02040503050406030204" pitchFamily="18" charset="0"/>
                      </a:rPr>
                      <m:t>𝜈</m:t>
                    </m:r>
                  </m:oMath>
                </a14:m>
                <a:r>
                  <a:rPr lang="en-US" sz="1400" dirty="0"/>
                  <a:t>, </a:t>
                </a:r>
                <a:r>
                  <a:rPr lang="en-US" sz="1400" dirty="0">
                    <a:hlinkClick r:id="rId5"/>
                  </a:rPr>
                  <a:t>CERN-FASER-CONF-2023-002</a:t>
                </a:r>
                <a:endParaRPr lang="en-US" sz="1400" dirty="0"/>
              </a:p>
              <a:p>
                <a:pPr lvl="1">
                  <a:spcBef>
                    <a:spcPts val="0"/>
                  </a:spcBef>
                  <a:spcAft>
                    <a:spcPts val="0"/>
                  </a:spcAft>
                </a:pPr>
                <a:r>
                  <a:rPr lang="en-US" sz="1400" dirty="0"/>
                  <a:t>Search for U(1)B-L Gauge Bosons at FASER, PLB, </a:t>
                </a:r>
                <a:r>
                  <a:rPr lang="en-US" sz="1400" dirty="0">
                    <a:hlinkClick r:id="rId4"/>
                  </a:rPr>
                  <a:t>2308.05587</a:t>
                </a:r>
                <a:endParaRPr lang="en-US" sz="1400" dirty="0"/>
              </a:p>
              <a:p>
                <a:pPr lvl="1">
                  <a:spcBef>
                    <a:spcPts val="0"/>
                  </a:spcBef>
                  <a:spcAft>
                    <a:spcPts val="0"/>
                  </a:spcAft>
                </a:pPr>
                <a:r>
                  <a:rPr lang="en-US" sz="1400" b="0" i="0" u="none" strike="noStrike" dirty="0">
                    <a:effectLst/>
                  </a:rPr>
                  <a:t>First Measurement of the </a:t>
                </a:r>
                <a14:m>
                  <m:oMath xmlns:m="http://schemas.openxmlformats.org/officeDocument/2006/math">
                    <m:sSub>
                      <m:sSubPr>
                        <m:ctrlPr>
                          <a:rPr lang="en-US" sz="1400" b="0" i="1" u="none" strike="noStrike" smtClean="0">
                            <a:effectLst/>
                            <a:latin typeface="Cambria Math" panose="02040503050406030204" pitchFamily="18" charset="0"/>
                          </a:rPr>
                        </m:ctrlPr>
                      </m:sSubPr>
                      <m:e>
                        <m:r>
                          <a:rPr lang="en-US" sz="1400" b="0" i="1" u="none" strike="noStrike" smtClean="0">
                            <a:effectLst/>
                            <a:latin typeface="Cambria Math" panose="02040503050406030204" pitchFamily="18" charset="0"/>
                            <a:ea typeface="Cambria Math" panose="02040503050406030204" pitchFamily="18" charset="0"/>
                          </a:rPr>
                          <m:t>𝜈</m:t>
                        </m:r>
                      </m:e>
                      <m:sub>
                        <m:r>
                          <a:rPr lang="en-US" sz="1400" b="0" i="1" u="none" strike="noStrike" smtClean="0">
                            <a:effectLst/>
                            <a:latin typeface="Cambria Math" panose="02040503050406030204" pitchFamily="18" charset="0"/>
                          </a:rPr>
                          <m:t>𝑒</m:t>
                        </m:r>
                      </m:sub>
                    </m:sSub>
                  </m:oMath>
                </a14:m>
                <a:r>
                  <a:rPr lang="en-US" sz="1400" dirty="0"/>
                  <a:t> </a:t>
                </a:r>
                <a:r>
                  <a:rPr lang="en-US" sz="1400" b="0" i="0" u="none" strike="noStrike" dirty="0">
                    <a:effectLst/>
                  </a:rPr>
                  <a:t>and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𝜈</m:t>
                        </m:r>
                      </m:e>
                      <m:sub>
                        <m:r>
                          <a:rPr lang="en-US" sz="1400" i="1" smtClean="0">
                            <a:latin typeface="Cambria Math" panose="02040503050406030204" pitchFamily="18" charset="0"/>
                            <a:ea typeface="Cambria Math" panose="02040503050406030204" pitchFamily="18" charset="0"/>
                          </a:rPr>
                          <m:t>𝜇</m:t>
                        </m:r>
                      </m:sub>
                    </m:sSub>
                  </m:oMath>
                </a14:m>
                <a:r>
                  <a:rPr lang="en-US" sz="1400" dirty="0"/>
                  <a:t> </a:t>
                </a:r>
                <a:r>
                  <a:rPr lang="en-US" sz="1400" b="0" i="0" u="none" strike="noStrike" dirty="0">
                    <a:effectLst/>
                  </a:rPr>
                  <a:t>Interaction Cross Sections at the LHC with FASER</a:t>
                </a:r>
                <a14:m>
                  <m:oMath xmlns:m="http://schemas.openxmlformats.org/officeDocument/2006/math">
                    <m:r>
                      <a:rPr lang="en-US" sz="1400" i="1" smtClean="0">
                        <a:latin typeface="Cambria Math" panose="02040503050406030204" pitchFamily="18" charset="0"/>
                        <a:ea typeface="Cambria Math" panose="02040503050406030204" pitchFamily="18" charset="0"/>
                      </a:rPr>
                      <m:t>𝜈</m:t>
                    </m:r>
                  </m:oMath>
                </a14:m>
                <a:r>
                  <a:rPr lang="en-US" sz="1400" b="0" i="0" u="none" strike="noStrike" dirty="0">
                    <a:effectLst/>
                  </a:rPr>
                  <a:t>, </a:t>
                </a:r>
                <a:r>
                  <a:rPr lang="en-US" sz="1400" b="0" i="0" u="none" strike="noStrike" dirty="0">
                    <a:effectLst/>
                    <a:hlinkClick r:id="rId6"/>
                  </a:rPr>
                  <a:t>2403.12520</a:t>
                </a:r>
                <a:endParaRPr lang="en-US" sz="1400" b="0" i="0" u="none" strike="noStrike" dirty="0">
                  <a:effectLst/>
                </a:endParaRPr>
              </a:p>
              <a:p>
                <a:pPr lvl="1">
                  <a:spcBef>
                    <a:spcPts val="0"/>
                  </a:spcBef>
                  <a:spcAft>
                    <a:spcPts val="0"/>
                  </a:spcAft>
                </a:pPr>
                <a:r>
                  <a:rPr lang="en-US" sz="1400" dirty="0"/>
                  <a:t>Search for ALPs in Photonic Final States with FASER </a:t>
                </a:r>
                <a:r>
                  <a:rPr lang="en-US" sz="1400" dirty="0">
                    <a:latin typeface="arial" panose="020B0604020202020204" pitchFamily="34" charset="0"/>
                    <a:hlinkClick r:id="rId7"/>
                  </a:rPr>
                  <a:t>CERN-FASER-CONF-2024-001</a:t>
                </a:r>
                <a:endParaRPr lang="en-US" sz="1400" dirty="0"/>
              </a:p>
              <a:p>
                <a:pPr lvl="1">
                  <a:spcBef>
                    <a:spcPts val="0"/>
                  </a:spcBef>
                  <a:spcAft>
                    <a:spcPts val="0"/>
                  </a:spcAft>
                </a:pPr>
                <a:endParaRPr lang="en-US" sz="1600" dirty="0"/>
              </a:p>
              <a:p>
                <a:pPr lvl="1">
                  <a:spcBef>
                    <a:spcPts val="0"/>
                  </a:spcBef>
                  <a:spcAft>
                    <a:spcPts val="0"/>
                  </a:spcAft>
                </a:pPr>
                <a:endParaRPr lang="en-US" sz="1600" b="0" i="0" u="none" strike="noStrike" dirty="0">
                  <a:solidFill>
                    <a:srgbClr val="000000"/>
                  </a:solidFill>
                  <a:effectLst/>
                  <a:latin typeface="Arial" panose="020B0604020202020204" pitchFamily="34" charset="0"/>
                </a:endParaRPr>
              </a:p>
              <a:p>
                <a:pPr algn="l" rtl="0">
                  <a:spcBef>
                    <a:spcPts val="0"/>
                  </a:spcBef>
                  <a:spcAft>
                    <a:spcPts val="0"/>
                  </a:spcAft>
                </a:pPr>
                <a:endParaRPr lang="en-US" sz="2000" dirty="0">
                  <a:solidFill>
                    <a:srgbClr val="000000"/>
                  </a:solidFill>
                  <a:latin typeface="Arial" panose="020B0604020202020204" pitchFamily="34" charset="0"/>
                </a:endParaRPr>
              </a:p>
              <a:p>
                <a:pPr algn="l" rtl="0">
                  <a:spcBef>
                    <a:spcPts val="0"/>
                  </a:spcBef>
                  <a:spcAft>
                    <a:spcPts val="0"/>
                  </a:spcAft>
                </a:pPr>
                <a:endParaRPr lang="en-US" sz="1800" dirty="0">
                  <a:solidFill>
                    <a:srgbClr val="000000"/>
                  </a:solidFill>
                </a:endParaRPr>
              </a:p>
            </p:txBody>
          </p:sp>
        </mc:Choice>
        <mc:Fallback xmlns="">
          <p:sp>
            <p:nvSpPr>
              <p:cNvPr id="2" name="Rectangle 3">
                <a:extLst>
                  <a:ext uri="{FF2B5EF4-FFF2-40B4-BE49-F238E27FC236}">
                    <a16:creationId xmlns:a16="http://schemas.microsoft.com/office/drawing/2014/main" id="{FE152DA0-8314-461B-C6CF-6E1F6896A45D}"/>
                  </a:ext>
                </a:extLst>
              </p:cNvPr>
              <p:cNvSpPr txBox="1">
                <a:spLocks noRot="1" noChangeAspect="1" noMove="1" noResize="1" noEditPoints="1" noAdjustHandles="1" noChangeArrowheads="1" noChangeShapeType="1" noTextEdit="1"/>
              </p:cNvSpPr>
              <p:nvPr/>
            </p:nvSpPr>
            <p:spPr bwMode="auto">
              <a:xfrm>
                <a:off x="-228600" y="760764"/>
                <a:ext cx="9144000" cy="1931372"/>
              </a:xfrm>
              <a:prstGeom prst="rect">
                <a:avLst/>
              </a:prstGeom>
              <a:blipFill>
                <a:blip r:embed="rId8"/>
                <a:stretch>
                  <a:fillRect t="-1961" b="-196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5" name="Picture 4" descr="A diagram of a signal region&#10;&#10;Description automatically generated">
            <a:extLst>
              <a:ext uri="{FF2B5EF4-FFF2-40B4-BE49-F238E27FC236}">
                <a16:creationId xmlns:a16="http://schemas.microsoft.com/office/drawing/2014/main" id="{A22156B0-F1B9-C6E3-B639-9AD7A72406C6}"/>
              </a:ext>
            </a:extLst>
          </p:cNvPr>
          <p:cNvPicPr>
            <a:picLocks noChangeAspect="1"/>
          </p:cNvPicPr>
          <p:nvPr/>
        </p:nvPicPr>
        <p:blipFill>
          <a:blip r:embed="rId9"/>
          <a:stretch>
            <a:fillRect/>
          </a:stretch>
        </p:blipFill>
        <p:spPr>
          <a:xfrm>
            <a:off x="95997" y="2843786"/>
            <a:ext cx="2190003" cy="1955800"/>
          </a:xfrm>
          <a:prstGeom prst="rect">
            <a:avLst/>
          </a:prstGeom>
        </p:spPr>
      </p:pic>
      <p:pic>
        <p:nvPicPr>
          <p:cNvPr id="8" name="Picture 7" descr="A collage of images of laser beams&#10;&#10;Description automatically generated">
            <a:extLst>
              <a:ext uri="{FF2B5EF4-FFF2-40B4-BE49-F238E27FC236}">
                <a16:creationId xmlns:a16="http://schemas.microsoft.com/office/drawing/2014/main" id="{B38AD4B8-A677-ACF9-52B4-560505F6616D}"/>
              </a:ext>
            </a:extLst>
          </p:cNvPr>
          <p:cNvPicPr>
            <a:picLocks noChangeAspect="1"/>
          </p:cNvPicPr>
          <p:nvPr/>
        </p:nvPicPr>
        <p:blipFill rotWithShape="1">
          <a:blip r:embed="rId10"/>
          <a:srcRect l="50000" b="49959"/>
          <a:stretch/>
        </p:blipFill>
        <p:spPr>
          <a:xfrm>
            <a:off x="6629400" y="2958217"/>
            <a:ext cx="2438400" cy="1726937"/>
          </a:xfrm>
          <a:prstGeom prst="rect">
            <a:avLst/>
          </a:prstGeom>
        </p:spPr>
      </p:pic>
      <p:pic>
        <p:nvPicPr>
          <p:cNvPr id="13" name="Picture 12" descr="A graph with numbers and lines&#10;&#10;Description automatically generated">
            <a:extLst>
              <a:ext uri="{FF2B5EF4-FFF2-40B4-BE49-F238E27FC236}">
                <a16:creationId xmlns:a16="http://schemas.microsoft.com/office/drawing/2014/main" id="{E03F8865-E931-CC69-0932-E06A691E8F32}"/>
              </a:ext>
            </a:extLst>
          </p:cNvPr>
          <p:cNvPicPr>
            <a:picLocks noChangeAspect="1"/>
          </p:cNvPicPr>
          <p:nvPr/>
        </p:nvPicPr>
        <p:blipFill>
          <a:blip r:embed="rId11"/>
          <a:stretch>
            <a:fillRect/>
          </a:stretch>
        </p:blipFill>
        <p:spPr>
          <a:xfrm>
            <a:off x="2362200" y="2877010"/>
            <a:ext cx="1959586" cy="1889349"/>
          </a:xfrm>
          <a:prstGeom prst="rect">
            <a:avLst/>
          </a:prstGeom>
        </p:spPr>
      </p:pic>
      <p:pic>
        <p:nvPicPr>
          <p:cNvPr id="15" name="Picture 14" descr="A graph of a graph showing a line of different colors&#10;&#10;Description automatically generated with medium confidence">
            <a:extLst>
              <a:ext uri="{FF2B5EF4-FFF2-40B4-BE49-F238E27FC236}">
                <a16:creationId xmlns:a16="http://schemas.microsoft.com/office/drawing/2014/main" id="{934D23EE-747A-0EB3-2E08-814DA214BACF}"/>
              </a:ext>
            </a:extLst>
          </p:cNvPr>
          <p:cNvPicPr>
            <a:picLocks noChangeAspect="1"/>
          </p:cNvPicPr>
          <p:nvPr/>
        </p:nvPicPr>
        <p:blipFill>
          <a:blip r:embed="rId12"/>
          <a:stretch>
            <a:fillRect/>
          </a:stretch>
        </p:blipFill>
        <p:spPr>
          <a:xfrm>
            <a:off x="4387044" y="2971799"/>
            <a:ext cx="2142448" cy="1794559"/>
          </a:xfrm>
          <a:prstGeom prst="rect">
            <a:avLst/>
          </a:prstGeom>
        </p:spPr>
      </p:pic>
      <p:pic>
        <p:nvPicPr>
          <p:cNvPr id="3" name="Picture 2">
            <a:extLst>
              <a:ext uri="{FF2B5EF4-FFF2-40B4-BE49-F238E27FC236}">
                <a16:creationId xmlns:a16="http://schemas.microsoft.com/office/drawing/2014/main" id="{7D9EC3EE-6097-2DFD-2694-92948BBE3B7A}"/>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849152" y="4866620"/>
            <a:ext cx="2142448" cy="1671680"/>
          </a:xfrm>
          <a:prstGeom prst="rect">
            <a:avLst/>
          </a:prstGeom>
        </p:spPr>
      </p:pic>
      <p:sp>
        <p:nvSpPr>
          <p:cNvPr id="4" name="TextBox 3">
            <a:extLst>
              <a:ext uri="{FF2B5EF4-FFF2-40B4-BE49-F238E27FC236}">
                <a16:creationId xmlns:a16="http://schemas.microsoft.com/office/drawing/2014/main" id="{8A599630-81A1-F85E-5DB0-AFF010AB39FD}"/>
              </a:ext>
            </a:extLst>
          </p:cNvPr>
          <p:cNvSpPr txBox="1"/>
          <p:nvPr/>
        </p:nvSpPr>
        <p:spPr>
          <a:xfrm rot="5400000">
            <a:off x="7772861" y="1661198"/>
            <a:ext cx="2057398" cy="307777"/>
          </a:xfrm>
          <a:prstGeom prst="rect">
            <a:avLst/>
          </a:prstGeom>
          <a:solidFill>
            <a:srgbClr val="FFFF00"/>
          </a:solidFill>
        </p:spPr>
        <p:txBody>
          <a:bodyPr wrap="square">
            <a:spAutoFit/>
          </a:bodyPr>
          <a:lstStyle/>
          <a:p>
            <a:r>
              <a:rPr lang="en-US" sz="1400" dirty="0"/>
              <a:t>See the following talks</a:t>
            </a:r>
          </a:p>
        </p:txBody>
      </p:sp>
      <p:pic>
        <p:nvPicPr>
          <p:cNvPr id="7" name="図 11">
            <a:extLst>
              <a:ext uri="{FF2B5EF4-FFF2-40B4-BE49-F238E27FC236}">
                <a16:creationId xmlns:a16="http://schemas.microsoft.com/office/drawing/2014/main" id="{98D56C0D-A56A-E75F-6C9C-F2E457A35AF9}"/>
              </a:ext>
            </a:extLst>
          </p:cNvPr>
          <p:cNvPicPr>
            <a:picLocks noChangeAspect="1"/>
          </p:cNvPicPr>
          <p:nvPr/>
        </p:nvPicPr>
        <p:blipFill>
          <a:blip r:embed="rId14"/>
          <a:stretch>
            <a:fillRect/>
          </a:stretch>
        </p:blipFill>
        <p:spPr>
          <a:xfrm>
            <a:off x="2445236" y="4836804"/>
            <a:ext cx="4212246" cy="1671680"/>
          </a:xfrm>
          <a:prstGeom prst="rect">
            <a:avLst/>
          </a:prstGeom>
        </p:spPr>
      </p:pic>
      <p:pic>
        <p:nvPicPr>
          <p:cNvPr id="9" name="Picture 8">
            <a:extLst>
              <a:ext uri="{FF2B5EF4-FFF2-40B4-BE49-F238E27FC236}">
                <a16:creationId xmlns:a16="http://schemas.microsoft.com/office/drawing/2014/main" id="{CA2E10B9-4496-B7CF-E082-CBC5542225F5}"/>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77798" y="4818318"/>
            <a:ext cx="2032002" cy="1713356"/>
          </a:xfrm>
          <a:prstGeom prst="rect">
            <a:avLst/>
          </a:prstGeom>
        </p:spPr>
      </p:pic>
    </p:spTree>
    <p:extLst>
      <p:ext uri="{BB962C8B-B14F-4D97-AF65-F5344CB8AC3E}">
        <p14:creationId xmlns:p14="http://schemas.microsoft.com/office/powerpoint/2010/main" val="16509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dissolve">
                                      <p:cBhvr>
                                        <p:cTn id="23" dur="500"/>
                                        <p:tgtEl>
                                          <p:spTgt spid="2">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dissolve">
                                      <p:cBhvr>
                                        <p:cTn id="31" dur="500"/>
                                        <p:tgtEl>
                                          <p:spTgt spid="2">
                                            <p:txEl>
                                              <p:pRg st="4" end="4"/>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dissolve">
                                      <p:cBhvr>
                                        <p:cTn id="39" dur="500"/>
                                        <p:tgtEl>
                                          <p:spTgt spid="2">
                                            <p:txEl>
                                              <p:pRg st="5" end="5"/>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dissolve">
                                      <p:cBhvr>
                                        <p:cTn id="47" dur="500"/>
                                        <p:tgtEl>
                                          <p:spTgt spid="2">
                                            <p:txEl>
                                              <p:pRg st="6" end="6"/>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dissolve">
                                      <p:cBhvr>
                                        <p:cTn id="55" dur="500"/>
                                        <p:tgtEl>
                                          <p:spTgt spid="2">
                                            <p:txEl>
                                              <p:pRg st="7" end="7"/>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ssolv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457200" y="2365531"/>
            <a:ext cx="3032505" cy="1561607"/>
            <a:chOff x="836725" y="2289331"/>
            <a:chExt cx="2168388" cy="1528180"/>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884975" cy="1398983"/>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36725" y="2289331"/>
              <a:ext cx="763476" cy="1503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457200" y="3927137"/>
            <a:ext cx="3032504" cy="2400729"/>
          </a:xfrm>
          <a:prstGeom prst="rect">
            <a:avLst/>
          </a:prstGeom>
          <a:ln w="19050">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4099161"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7"/>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8"/>
          <a:stretch>
            <a:fillRect/>
          </a:stretch>
        </p:blipFill>
        <p:spPr>
          <a:xfrm rot="1011043">
            <a:off x="2815156" y="2511333"/>
            <a:ext cx="429949" cy="429949"/>
          </a:xfrm>
          <a:prstGeom prst="rect">
            <a:avLst/>
          </a:prstGeom>
        </p:spPr>
      </p:pic>
    </p:spTree>
    <p:extLst>
      <p:ext uri="{BB962C8B-B14F-4D97-AF65-F5344CB8AC3E}">
        <p14:creationId xmlns:p14="http://schemas.microsoft.com/office/powerpoint/2010/main" val="23781558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5052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12.5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30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  Capture as much HL-LHC luminosity as possible.</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505201" cy="5572872"/>
              </a:xfrm>
              <a:prstGeom prst="rect">
                <a:avLst/>
              </a:prstGeom>
              <a:blipFill>
                <a:blip r:embed="rId3"/>
                <a:stretch>
                  <a:fillRect l="-1087" t="-683" r="-144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10-ton emulsion-based neutrino detector</a:t>
            </a:r>
          </a:p>
          <a:p>
            <a:pPr lvl="1"/>
            <a:r>
              <a:rPr lang="en-US" sz="1600" dirty="0" err="1">
                <a:sym typeface="Wingdings" pitchFamily="2" charset="2"/>
              </a:rPr>
              <a:t>FLArE</a:t>
            </a:r>
            <a:r>
              <a:rPr lang="en-US" sz="1600" dirty="0">
                <a:sym typeface="Wingdings" pitchFamily="2" charset="2"/>
              </a:rPr>
              <a:t>: 10-ton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752391"/>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638800"/>
            <a:ext cx="8258339" cy="1066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endParaRPr lang="en-US" sz="1600" dirty="0">
              <a:sym typeface="Wingdings" pitchFamily="2" charset="2"/>
            </a:endParaRPr>
          </a:p>
        </p:txBody>
      </p:sp>
      <p:sp>
        <p:nvSpPr>
          <p:cNvPr id="6" name="TextBox 5">
            <a:extLst>
              <a:ext uri="{FF2B5EF4-FFF2-40B4-BE49-F238E27FC236}">
                <a16:creationId xmlns:a16="http://schemas.microsoft.com/office/drawing/2014/main" id="{6223F7DA-6F06-DD79-A7A1-D475D4D8C602}"/>
              </a:ext>
            </a:extLst>
          </p:cNvPr>
          <p:cNvSpPr txBox="1"/>
          <p:nvPr/>
        </p:nvSpPr>
        <p:spPr>
          <a:xfrm>
            <a:off x="6603904" y="2421307"/>
            <a:ext cx="2057398" cy="307777"/>
          </a:xfrm>
          <a:prstGeom prst="rect">
            <a:avLst/>
          </a:prstGeom>
          <a:solidFill>
            <a:srgbClr val="FFFF00"/>
          </a:solidFill>
        </p:spPr>
        <p:txBody>
          <a:bodyPr wrap="square">
            <a:spAutoFit/>
          </a:bodyPr>
          <a:lstStyle/>
          <a:p>
            <a:r>
              <a:rPr lang="en-US" sz="1400" dirty="0"/>
              <a:t>See the following talks</a:t>
            </a:r>
          </a:p>
        </p:txBody>
      </p:sp>
    </p:spTree>
    <p:extLst>
      <p:ext uri="{BB962C8B-B14F-4D97-AF65-F5344CB8AC3E}">
        <p14:creationId xmlns:p14="http://schemas.microsoft.com/office/powerpoint/2010/main" val="41279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FPF ORGANIZATION</a:t>
            </a:r>
          </a:p>
        </p:txBody>
      </p:sp>
      <p:sp>
        <p:nvSpPr>
          <p:cNvPr id="5" name="Content Placeholder 2">
            <a:extLst>
              <a:ext uri="{FF2B5EF4-FFF2-40B4-BE49-F238E27FC236}">
                <a16:creationId xmlns:a16="http://schemas.microsoft.com/office/drawing/2014/main" id="{7E33C3B8-A012-45F9-4E8D-EDD8141BFB35}"/>
              </a:ext>
            </a:extLst>
          </p:cNvPr>
          <p:cNvSpPr txBox="1">
            <a:spLocks/>
          </p:cNvSpPr>
          <p:nvPr/>
        </p:nvSpPr>
        <p:spPr bwMode="auto">
          <a:xfrm>
            <a:off x="152400" y="714375"/>
            <a:ext cx="88392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The FPF activities are organized into 9 WGs consisting of hundreds of experimentalists on pathfinder experiments, theorists, and multiple CERN technical teams, with active exp/</a:t>
            </a:r>
            <a:r>
              <a:rPr lang="en-US" sz="2000" dirty="0" err="1">
                <a:latin typeface="Arial" charset="0"/>
              </a:rPr>
              <a:t>th</a:t>
            </a:r>
            <a:r>
              <a:rPr lang="en-US" sz="2000" dirty="0">
                <a:latin typeface="Arial" charset="0"/>
              </a:rPr>
              <a:t> interactions and optimization between experiments.  For more, see </a:t>
            </a:r>
            <a:r>
              <a:rPr lang="en-US" sz="2000" dirty="0">
                <a:latin typeface="Arial" charset="0"/>
                <a:hlinkClick r:id="rId2"/>
              </a:rPr>
              <a:t>fpf.web.cern.ch</a:t>
            </a:r>
            <a:r>
              <a:rPr lang="en-US" sz="2000" dirty="0">
                <a:latin typeface="Arial" charset="0"/>
              </a:rPr>
              <a:t>.</a:t>
            </a:r>
          </a:p>
        </p:txBody>
      </p:sp>
      <p:pic>
        <p:nvPicPr>
          <p:cNvPr id="8" name="Picture 7">
            <a:extLst>
              <a:ext uri="{FF2B5EF4-FFF2-40B4-BE49-F238E27FC236}">
                <a16:creationId xmlns:a16="http://schemas.microsoft.com/office/drawing/2014/main" id="{81DF1CA6-D77C-03A2-FDF9-0F147407EA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 y="2057400"/>
            <a:ext cx="7772400" cy="4419709"/>
          </a:xfrm>
          <a:prstGeom prst="rect">
            <a:avLst/>
          </a:prstGeom>
          <a:ln w="12700">
            <a:solidFill>
              <a:schemeClr val="tx1"/>
            </a:solidFill>
          </a:ln>
        </p:spPr>
      </p:pic>
    </p:spTree>
    <p:extLst>
      <p:ext uri="{BB962C8B-B14F-4D97-AF65-F5344CB8AC3E}">
        <p14:creationId xmlns:p14="http://schemas.microsoft.com/office/powerpoint/2010/main" val="37960146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762000"/>
            <a:ext cx="8839200" cy="733425"/>
          </a:xfrm>
        </p:spPr>
        <p:txBody>
          <a:bodyPr/>
          <a:lstStyle/>
          <a:p>
            <a:pPr eaLnBrk="1" hangingPunct="1"/>
            <a:r>
              <a:rPr lang="en-US" sz="2000" dirty="0">
                <a:latin typeface="Arial" charset="0"/>
              </a:rPr>
              <a:t>The physics program has been defined by a large and broad community.</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182756"/>
            <a:ext cx="4876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 - 1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 2023</a:t>
            </a:r>
          </a:p>
          <a:p>
            <a:pPr lvl="1"/>
            <a:r>
              <a:rPr lang="en-US" sz="1600" dirty="0">
                <a:hlinkClick r:id="rId9"/>
              </a:rPr>
              <a:t>FPF Theory Workshop</a:t>
            </a:r>
            <a:r>
              <a:rPr lang="en-US" sz="1600" dirty="0"/>
              <a:t>, 19-20 Sep 2023</a:t>
            </a:r>
          </a:p>
          <a:p>
            <a:pPr lvl="1"/>
            <a:r>
              <a:rPr lang="en-US" sz="1600" dirty="0">
                <a:hlinkClick r:id="rId10"/>
              </a:rPr>
              <a:t>FPF7 Meeting</a:t>
            </a:r>
            <a:r>
              <a:rPr lang="en-US" sz="1600" dirty="0"/>
              <a:t>, 29 Feb – 1 Mar 2024</a:t>
            </a:r>
          </a:p>
          <a:p>
            <a:r>
              <a:rPr lang="en-US" sz="2000" dirty="0"/>
              <a:t>FPF Papers</a:t>
            </a:r>
          </a:p>
          <a:p>
            <a:pPr lvl="1"/>
            <a:r>
              <a:rPr lang="en-US" sz="1600" dirty="0"/>
              <a:t>FPF “Short” Paper: 75 pages, 80 authors, Phys. Rept. 968, 1 (2022), </a:t>
            </a:r>
            <a:r>
              <a:rPr lang="en-US" sz="1600" dirty="0">
                <a:hlinkClick r:id="rId11"/>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2"/>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819775"/>
            <a:ext cx="86868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Far too much physics to discuss comprehensively here – I will give some fun examples, but for more, see these papers and meeting indico pages.  </a:t>
            </a:r>
            <a:endParaRPr lang="en-US" sz="1800" dirty="0">
              <a:latin typeface="+mn-lt"/>
              <a:cs typeface="Times New Roman" panose="02020603050405020304" pitchFamily="18" charset="0"/>
            </a:endParaRPr>
          </a:p>
        </p:txBody>
      </p:sp>
    </p:spTree>
    <p:extLst>
      <p:ext uri="{BB962C8B-B14F-4D97-AF65-F5344CB8AC3E}">
        <p14:creationId xmlns:p14="http://schemas.microsoft.com/office/powerpoint/2010/main" val="7729366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mc:Choice xmlns:a14="http://schemas.microsoft.com/office/drawing/2010/main"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2895599"/>
                <a:ext cx="3127568" cy="3886201"/>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olidFill>
                      <a:srgbClr val="C00000"/>
                    </a:solidFill>
                    <a:sym typeface="Wingdings" pitchFamily="2" charset="2"/>
                  </a:rPr>
                  <a:t>Astroparticle</a:t>
                </a:r>
                <a:r>
                  <a:rPr lang="en-US" sz="1600" dirty="0">
                    <a:solidFill>
                      <a:srgbClr val="C00000"/>
                    </a:solidFill>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olidFill>
                      <a:srgbClr val="00B050"/>
                    </a:solidFill>
                    <a:sym typeface="Wingdings" pitchFamily="2" charset="2"/>
                  </a:rPr>
                  <a:t>Neutrino oscillations: </a:t>
                </a:r>
                <a14:m>
                  <m:oMath xmlns:m="http://schemas.openxmlformats.org/officeDocument/2006/math">
                    <m:sSub>
                      <m:sSubPr>
                        <m:ctrlPr>
                          <a:rPr lang="en-US" sz="1600" i="1" smtClean="0">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ea typeface="Cambria Math" panose="02040503050406030204" pitchFamily="18" charset="0"/>
                          </a:rPr>
                          <m:t>𝜈</m:t>
                        </m:r>
                      </m:e>
                      <m:sub>
                        <m:r>
                          <a:rPr lang="en-US" sz="1600" b="0" i="1" smtClean="0">
                            <a:solidFill>
                              <a:srgbClr val="00B050"/>
                            </a:solidFill>
                            <a:latin typeface="Cambria Math" panose="02040503050406030204" pitchFamily="18" charset="0"/>
                            <a:ea typeface="Cambria Math" panose="02040503050406030204" pitchFamily="18" charset="0"/>
                          </a:rPr>
                          <m:t>𝑠</m:t>
                        </m:r>
                      </m:sub>
                    </m:sSub>
                  </m:oMath>
                </a14:m>
                <a:r>
                  <a:rPr lang="en-US" sz="1600" dirty="0">
                    <a:solidFill>
                      <a:srgbClr val="00B050"/>
                    </a:solidFill>
                    <a:sym typeface="Wingdings" pitchFamily="2" charset="2"/>
                  </a:rPr>
                  <a:t> with </a:t>
                </a:r>
                <a14:m>
                  <m:oMath xmlns:m="http://schemas.openxmlformats.org/officeDocument/2006/math">
                    <m:r>
                      <a:rPr lang="en-US" sz="1600" i="1" smtClean="0">
                        <a:solidFill>
                          <a:srgbClr val="00B050"/>
                        </a:solidFill>
                        <a:latin typeface="Cambria Math" panose="02040503050406030204" pitchFamily="18" charset="0"/>
                        <a:ea typeface="Cambria Math" panose="02040503050406030204" pitchFamily="18" charset="0"/>
                        <a:sym typeface="Wingdings" pitchFamily="2" charset="2"/>
                      </a:rPr>
                      <m:t>∆</m:t>
                    </m:r>
                    <m:sSup>
                      <m:sSupPr>
                        <m:ctrlP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ctrlPr>
                      </m:sSupPr>
                      <m:e>
                        <m: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t>𝑚</m:t>
                        </m:r>
                      </m:e>
                      <m:sup>
                        <m: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t>2</m:t>
                        </m:r>
                      </m:sup>
                    </m:sSup>
                    <m: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t>~ </m:t>
                    </m:r>
                    <m:sSup>
                      <m:sSupPr>
                        <m:ctrlP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ctrlPr>
                      </m:sSupPr>
                      <m:e>
                        <m: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t>10</m:t>
                        </m:r>
                      </m:e>
                      <m:sup>
                        <m:r>
                          <a:rPr lang="en-US" sz="1600" b="0" i="1" smtClean="0">
                            <a:solidFill>
                              <a:srgbClr val="00B050"/>
                            </a:solidFill>
                            <a:latin typeface="Cambria Math" panose="02040503050406030204" pitchFamily="18" charset="0"/>
                            <a:ea typeface="Cambria Math" panose="02040503050406030204" pitchFamily="18" charset="0"/>
                            <a:sym typeface="Wingdings" pitchFamily="2" charset="2"/>
                          </a:rPr>
                          <m:t>3</m:t>
                        </m:r>
                      </m:sup>
                    </m:sSup>
                  </m:oMath>
                </a14:m>
                <a:r>
                  <a:rPr lang="en-US" sz="1600" dirty="0">
                    <a:solidFill>
                      <a:srgbClr val="00B050"/>
                    </a:solidFill>
                    <a:sym typeface="Wingdings" pitchFamily="2" charset="2"/>
                  </a:rPr>
                  <a:t> </a:t>
                </a:r>
                <a14:m>
                  <m:oMath xmlns:m="http://schemas.openxmlformats.org/officeDocument/2006/math">
                    <m:sSup>
                      <m:sSupPr>
                        <m:ctrlPr>
                          <a:rPr lang="en-US" sz="1600" i="1" dirty="0" smtClean="0">
                            <a:solidFill>
                              <a:srgbClr val="00B050"/>
                            </a:solidFill>
                            <a:latin typeface="Cambria Math" panose="02040503050406030204" pitchFamily="18" charset="0"/>
                            <a:sym typeface="Wingdings" pitchFamily="2" charset="2"/>
                          </a:rPr>
                        </m:ctrlPr>
                      </m:sSupPr>
                      <m:e>
                        <m:r>
                          <m:rPr>
                            <m:sty m:val="p"/>
                          </m:rPr>
                          <a:rPr lang="en-US" sz="1600" b="0" i="0" dirty="0" smtClean="0">
                            <a:solidFill>
                              <a:srgbClr val="00B050"/>
                            </a:solidFill>
                            <a:latin typeface="Cambria Math" panose="02040503050406030204" pitchFamily="18" charset="0"/>
                            <a:sym typeface="Wingdings" pitchFamily="2" charset="2"/>
                          </a:rPr>
                          <m:t>eV</m:t>
                        </m:r>
                      </m:e>
                      <m:sup>
                        <m:r>
                          <a:rPr lang="en-US" sz="1600" b="0" i="1" dirty="0" smtClean="0">
                            <a:solidFill>
                              <a:srgbClr val="00B050"/>
                            </a:solidFill>
                            <a:latin typeface="Cambria Math" panose="02040503050406030204" pitchFamily="18" charset="0"/>
                            <a:sym typeface="Wingdings" pitchFamily="2" charset="2"/>
                          </a:rPr>
                          <m:t>2</m:t>
                        </m:r>
                      </m:sup>
                    </m:sSup>
                  </m:oMath>
                </a14:m>
                <a:endParaRPr lang="en-US" sz="1600" dirty="0">
                  <a:solidFill>
                    <a:srgbClr val="00FF00"/>
                  </a:solidFill>
                  <a:sym typeface="Wingdings" pitchFamily="2" charset="2"/>
                </a:endParaRPr>
              </a:p>
            </p:txBody>
          </p:sp>
        </mc:Choice>
        <mc:Fallback>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2895599"/>
                <a:ext cx="3127568" cy="3886201"/>
              </a:xfrm>
              <a:blipFill>
                <a:blip r:embed="rId2"/>
                <a:stretch>
                  <a:fillRect l="-1210" t="-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0513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 </a:t>
                </a:r>
                <a:r>
                  <a:rPr lang="en-US" sz="1800" dirty="0" err="1">
                    <a:sym typeface="Wingdings" pitchFamily="2" charset="2"/>
                  </a:rPr>
                  <a:t>TeV</a:t>
                </a:r>
                <a:r>
                  <a:rPr lang="en-US" sz="1800" dirty="0">
                    <a:sym typeface="Wingdings" pitchFamily="2" charset="2"/>
                  </a:rPr>
                  <a:t> energies where there is currently almost no data.</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051368" cy="1676399"/>
              </a:xfrm>
              <a:prstGeom prst="rect">
                <a:avLst/>
              </a:prstGeom>
              <a:blipFill>
                <a:blip r:embed="rId3"/>
                <a:stretch>
                  <a:fillRect l="-1240" t="-1504" r="-1653"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352800" y="3113567"/>
            <a:ext cx="5380890"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72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1"/>
            <a:ext cx="7696200" cy="1371600"/>
          </a:xfrm>
        </p:spPr>
        <p:txBody>
          <a:bodyPr/>
          <a:lstStyle/>
          <a:p>
            <a:r>
              <a:rPr lang="en-US" altLang="en-US" sz="2000" dirty="0"/>
              <a:t>In the last few years, there has been a complete transformation in our understanding of forward physics at colliders.</a:t>
            </a:r>
          </a:p>
          <a:p>
            <a:endParaRPr lang="en-US" altLang="en-US" sz="800" dirty="0"/>
          </a:p>
          <a:p>
            <a:r>
              <a:rPr lang="en-US" altLang="en-US" sz="2000" dirty="0"/>
              <a:t>Previously: luminosity measurements, pomerons, </a:t>
            </a:r>
            <a:r>
              <a:rPr lang="en-US" altLang="en-US" sz="2000" dirty="0" err="1"/>
              <a:t>odderons</a:t>
            </a:r>
            <a:r>
              <a:rPr lang="en-US" altLang="en-US" sz="2000" dirty="0"/>
              <a:t>, …</a:t>
            </a:r>
          </a:p>
          <a:p>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EXECUTIVE SUMMARY</a:t>
            </a:r>
          </a:p>
        </p:txBody>
      </p:sp>
      <p:pic>
        <p:nvPicPr>
          <p:cNvPr id="9" name="Picture 8">
            <a:extLst>
              <a:ext uri="{FF2B5EF4-FFF2-40B4-BE49-F238E27FC236}">
                <a16:creationId xmlns:a16="http://schemas.microsoft.com/office/drawing/2014/main" id="{48AA4AEF-E259-66BA-9EC4-EFFB507B85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26620" y="2304537"/>
            <a:ext cx="4836380" cy="2895600"/>
          </a:xfrm>
          <a:prstGeom prst="rect">
            <a:avLst/>
          </a:prstGeom>
          <a:ln w="12700">
            <a:solidFill>
              <a:schemeClr val="tx1"/>
            </a:solidFill>
          </a:ln>
        </p:spPr>
      </p:pic>
      <p:sp>
        <p:nvSpPr>
          <p:cNvPr id="10" name="Content Placeholder 2">
            <a:extLst>
              <a:ext uri="{FF2B5EF4-FFF2-40B4-BE49-F238E27FC236}">
                <a16:creationId xmlns:a16="http://schemas.microsoft.com/office/drawing/2014/main" id="{E9CEFE0B-C9C9-37E1-371D-6EFC83AFC7D3}"/>
              </a:ext>
            </a:extLst>
          </p:cNvPr>
          <p:cNvSpPr txBox="1">
            <a:spLocks noChangeArrowheads="1"/>
          </p:cNvSpPr>
          <p:nvPr/>
        </p:nvSpPr>
        <p:spPr bwMode="auto">
          <a:xfrm>
            <a:off x="152399" y="2133600"/>
            <a:ext cx="3581401" cy="3426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Now: we understand that the forward region contains a treasure trove of both SM and BSM physics, addressing all of our top science drivers.</a:t>
            </a:r>
          </a:p>
          <a:p>
            <a:endParaRPr lang="en-US" altLang="en-US" sz="800" dirty="0"/>
          </a:p>
          <a:p>
            <a:r>
              <a:rPr lang="en-US" altLang="en-US" sz="2000" dirty="0"/>
              <a:t>We have entered the era of multi-messenger collider physics with the discovery of collider neutrinos.</a:t>
            </a:r>
          </a:p>
        </p:txBody>
      </p:sp>
      <p:sp>
        <p:nvSpPr>
          <p:cNvPr id="11" name="Content Placeholder 2">
            <a:extLst>
              <a:ext uri="{FF2B5EF4-FFF2-40B4-BE49-F238E27FC236}">
                <a16:creationId xmlns:a16="http://schemas.microsoft.com/office/drawing/2014/main" id="{10849AAA-A3E5-F7B5-1CE9-6E7F3A7ECDBA}"/>
              </a:ext>
            </a:extLst>
          </p:cNvPr>
          <p:cNvSpPr txBox="1">
            <a:spLocks noChangeArrowheads="1"/>
          </p:cNvSpPr>
          <p:nvPr/>
        </p:nvSpPr>
        <p:spPr bwMode="auto">
          <a:xfrm>
            <a:off x="152399" y="5562600"/>
            <a:ext cx="861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To fully exploit the physics potential of the LHC, neutrino detectors are required, just like trackers and calorimeters. The </a:t>
            </a:r>
            <a:r>
              <a:rPr lang="en-US" sz="2000" dirty="0">
                <a:solidFill>
                  <a:srgbClr val="FF0000"/>
                </a:solidFill>
              </a:rPr>
              <a:t>Forward Physics Facility </a:t>
            </a:r>
            <a:r>
              <a:rPr lang="en-US" sz="2000" dirty="0"/>
              <a:t>is proposed to house a suite of such detectors at the HL-LHC.</a:t>
            </a:r>
          </a:p>
          <a:p>
            <a:endParaRPr lang="en-US" altLang="en-US" sz="1200" dirty="0"/>
          </a:p>
        </p:txBody>
      </p:sp>
      <p:sp>
        <p:nvSpPr>
          <p:cNvPr id="13" name="Rounded Rectangle 12">
            <a:extLst>
              <a:ext uri="{FF2B5EF4-FFF2-40B4-BE49-F238E27FC236}">
                <a16:creationId xmlns:a16="http://schemas.microsoft.com/office/drawing/2014/main" id="{09ACF56C-B54F-6390-5A09-BF0D307D7816}"/>
              </a:ext>
              <a:ext uri="{C183D7F6-B498-43B3-948B-1728B52AA6E4}">
                <adec:decorative xmlns:adec="http://schemas.microsoft.com/office/drawing/2017/decorative" val="1"/>
              </a:ext>
            </a:extLst>
          </p:cNvPr>
          <p:cNvSpPr/>
          <p:nvPr/>
        </p:nvSpPr>
        <p:spPr>
          <a:xfrm>
            <a:off x="3926620" y="4591878"/>
            <a:ext cx="1331180" cy="304800"/>
          </a:xfrm>
          <a:prstGeom prst="round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75F109D-4D0E-2A40-E807-00F114775CB5}"/>
              </a:ext>
              <a:ext uri="{C183D7F6-B498-43B3-948B-1728B52AA6E4}">
                <adec:decorative xmlns:adec="http://schemas.microsoft.com/office/drawing/2017/decorative" val="1"/>
              </a:ext>
            </a:extLst>
          </p:cNvPr>
          <p:cNvSpPr/>
          <p:nvPr/>
        </p:nvSpPr>
        <p:spPr>
          <a:xfrm>
            <a:off x="5562600" y="4591878"/>
            <a:ext cx="1331180" cy="304800"/>
          </a:xfrm>
          <a:prstGeom prst="round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383FB0C-11F6-5B3C-2235-462CB8DF3B9A}"/>
              </a:ext>
              <a:ext uri="{C183D7F6-B498-43B3-948B-1728B52AA6E4}">
                <adec:decorative xmlns:adec="http://schemas.microsoft.com/office/drawing/2017/decorative" val="1"/>
              </a:ext>
            </a:extLst>
          </p:cNvPr>
          <p:cNvSpPr/>
          <p:nvPr/>
        </p:nvSpPr>
        <p:spPr>
          <a:xfrm>
            <a:off x="7192617" y="4591878"/>
            <a:ext cx="1331180" cy="304800"/>
          </a:xfrm>
          <a:prstGeom prst="round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94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enable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ATLAS/CMS at HL-LHC, …</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4"/>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B7C3978-6EAD-FF0D-A1B1-04784A999F03}"/>
              </a:ext>
            </a:extLst>
          </p:cNvPr>
          <p:cNvPicPr>
            <a:picLocks noChangeAspect="1"/>
          </p:cNvPicPr>
          <p:nvPr/>
        </p:nvPicPr>
        <p:blipFill>
          <a:blip r:embed="rId7"/>
          <a:stretch>
            <a:fillRect/>
          </a:stretch>
        </p:blipFill>
        <p:spPr>
          <a:xfrm>
            <a:off x="4588001" y="3640317"/>
            <a:ext cx="4403599" cy="2908458"/>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2866891" y="6452315"/>
            <a:ext cx="3847272" cy="307777"/>
          </a:xfrm>
          <a:prstGeom prst="rect">
            <a:avLst/>
          </a:prstGeom>
          <a:noFill/>
        </p:spPr>
        <p:txBody>
          <a:bodyPr wrap="none" rtlCol="0">
            <a:spAutoFit/>
          </a:bodyPr>
          <a:lstStyle/>
          <a:p>
            <a:r>
              <a:rPr lang="en-US" sz="1400" dirty="0"/>
              <a:t>FASER White Paper (2022); Rojo et al. (2024)</a:t>
            </a:r>
          </a:p>
        </p:txBody>
      </p:sp>
    </p:spTree>
    <p:extLst>
      <p:ext uri="{BB962C8B-B14F-4D97-AF65-F5344CB8AC3E}">
        <p14:creationId xmlns:p14="http://schemas.microsoft.com/office/powerpoint/2010/main" val="9240233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OPTIMIZING HIGH P</a:t>
            </a:r>
            <a:r>
              <a:rPr lang="en-US" baseline="-25000" dirty="0">
                <a:latin typeface="Arial" charset="0"/>
              </a:rPr>
              <a:t>T</a:t>
            </a:r>
            <a:r>
              <a:rPr lang="en-US" dirty="0">
                <a:latin typeface="Arial" charset="0"/>
              </a:rPr>
              <a:t> STUDIES AND SEARCHES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enhancing the reach for new particle searches.</a:t>
            </a:r>
          </a:p>
          <a:p>
            <a:pPr marL="0" indent="0" algn="r">
              <a:buNone/>
            </a:pPr>
            <a:r>
              <a:rPr lang="en-US" sz="1800" baseline="-25000" dirty="0" err="1"/>
              <a:t>Ubiali</a:t>
            </a:r>
            <a:r>
              <a:rPr lang="en-US" sz="1800" baseline="-25000" dirty="0"/>
              <a:t> et al., in progress</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6019800" cy="523220"/>
          </a:xfrm>
          <a:prstGeom prst="rect">
            <a:avLst/>
          </a:prstGeom>
          <a:noFill/>
        </p:spPr>
        <p:txBody>
          <a:bodyPr wrap="squar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a:p>
            <a:r>
              <a:rPr lang="en-US" sz="1400" dirty="0">
                <a:latin typeface="+mj-lt"/>
              </a:rPr>
              <a:t>								        </a:t>
            </a:r>
            <a:r>
              <a:rPr lang="en-US" sz="1400" dirty="0">
                <a:highlight>
                  <a:srgbClr val="FFFF00"/>
                </a:highlight>
                <a:latin typeface="+mj-lt"/>
              </a:rPr>
              <a:t>see talk by Max </a:t>
            </a:r>
            <a:r>
              <a:rPr lang="en-US" sz="1400" dirty="0" err="1">
                <a:highlight>
                  <a:srgbClr val="FFFF00"/>
                </a:highlight>
                <a:latin typeface="+mj-lt"/>
              </a:rPr>
              <a:t>Fieg</a:t>
            </a:r>
            <a:r>
              <a:rPr lang="en-US" sz="1400" dirty="0">
                <a:highlight>
                  <a:srgbClr val="FFFF00"/>
                </a:highlight>
                <a:latin typeface="+mj-lt"/>
              </a:rPr>
              <a:t>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10" name="Picture 9">
            <a:extLst>
              <a:ext uri="{FF2B5EF4-FFF2-40B4-BE49-F238E27FC236}">
                <a16:creationId xmlns:a16="http://schemas.microsoft.com/office/drawing/2014/main" id="{854B3C3C-657A-8FBC-8C22-E8B49AFDA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2506" y="4102882"/>
            <a:ext cx="6019800" cy="2145518"/>
          </a:xfrm>
          <a:prstGeom prst="rect">
            <a:avLst/>
          </a:prstGeom>
        </p:spPr>
      </p:pic>
    </p:spTree>
    <p:extLst>
      <p:ext uri="{BB962C8B-B14F-4D97-AF65-F5344CB8AC3E}">
        <p14:creationId xmlns:p14="http://schemas.microsoft.com/office/powerpoint/2010/main" val="30205946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0FDA47-6AAE-9E63-D5EB-362498735B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28398" y="2819400"/>
            <a:ext cx="4365582" cy="3728080"/>
          </a:xfrm>
          <a:prstGeom prst="rect">
            <a:avLst/>
          </a:prstGeom>
        </p:spPr>
      </p:pic>
      <p:sp>
        <p:nvSpPr>
          <p:cNvPr id="3074" name="Title 1"/>
          <p:cNvSpPr>
            <a:spLocks noGrp="1"/>
          </p:cNvSpPr>
          <p:nvPr>
            <p:ph type="title"/>
          </p:nvPr>
        </p:nvSpPr>
        <p:spPr>
          <a:xfrm>
            <a:off x="0" y="228985"/>
            <a:ext cx="9144000" cy="441325"/>
          </a:xfrm>
        </p:spPr>
        <p:txBody>
          <a:bodyPr/>
          <a:lstStyle/>
          <a:p>
            <a:r>
              <a:rPr lang="en-US" sz="2400" dirty="0">
                <a:latin typeface="Arial" charset="0"/>
              </a:rPr>
              <a:t>QUIRKS: STRONGLY-INTERACTING DARK SECTORS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125963"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FASER and FASER2 can discover quirks with masses up to ~ hundreds of GeV to </a:t>
            </a:r>
            <a:r>
              <a:rPr lang="en-US" sz="1800" dirty="0" err="1"/>
              <a:t>TeV</a:t>
            </a:r>
            <a:r>
              <a:rPr lang="en-US" sz="1800" dirty="0"/>
              <a:t>, as motivated by neutral naturalness solutions to the gauge hierarchy problem.</a:t>
            </a:r>
          </a:p>
          <a:p>
            <a:endParaRPr lang="en-US" sz="1800" dirty="0"/>
          </a:p>
          <a:p>
            <a:r>
              <a:rPr lang="en-US" sz="1800" dirty="0"/>
              <a:t>Only possible at the EF, not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505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929831"/>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4"/>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1981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Quirks are particles charged under both the SM and a strong-interacting dark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1800" dirty="0">
                  <a:sym typeface="Wingdings" pitchFamily="2" charset="2"/>
                </a:endParaRPr>
              </a:p>
              <a:p>
                <a:r>
                  <a:rPr lang="en-US" sz="1800" dirty="0">
                    <a:sym typeface="Wingdings" pitchFamily="2" charset="2"/>
                  </a:rPr>
                  <a:t>Quirks </a:t>
                </a:r>
                <a:r>
                  <a:rPr lang="en-US" sz="1800" dirty="0"/>
                  <a:t>can be pair-produced at the LHC, but the quirk-anti-quirk pair is bound together and has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≈0.  </m:t>
                    </m:r>
                  </m:oMath>
                </a14:m>
                <a:r>
                  <a:rPr lang="en-US" sz="1800" dirty="0"/>
                  <a:t> They therefore preferentially travel down the beampipe, and may pass through FPF detectors.</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1981200"/>
              </a:xfrm>
              <a:prstGeom prst="rect">
                <a:avLst/>
              </a:prstGeom>
              <a:blipFill>
                <a:blip r:embed="rId5"/>
                <a:stretch>
                  <a:fillRect l="-581" t="-1274" r="-969" b="-127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4233489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LLPS FROM COMPRESSED SPECTRA </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5005884" cy="182775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LLPs can result from weak couplings.</a:t>
            </a:r>
          </a:p>
          <a:p>
            <a:endParaRPr lang="en-US" sz="1000" dirty="0"/>
          </a:p>
          <a:p>
            <a:r>
              <a:rPr lang="en-US" sz="1800" dirty="0"/>
              <a:t>But they can also arise generically from compressed spectra (e.g., inelastic DM), where decays are phase-space suppressed by degeneracies.</a:t>
            </a:r>
          </a:p>
          <a:p>
            <a:endParaRPr lang="en-US" sz="1000" dirty="0">
              <a:sym typeface="Wingdings" pitchFamily="2" charset="2"/>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41236" y="2819399"/>
                <a:ext cx="3668764" cy="377668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In this case, decays </a:t>
                </a:r>
                <a14:m>
                  <m:oMath xmlns:m="http://schemas.openxmlformats.org/officeDocument/2006/math">
                    <m:sSub>
                      <m:sSubPr>
                        <m:ctrlPr>
                          <a:rPr lang="en-US" sz="1800" i="1">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a14:m>
                <a:r>
                  <a:rPr lang="en-US" sz="1800" dirty="0">
                    <a:sym typeface="Wingdings" pitchFamily="2" charset="2"/>
                  </a:rPr>
                  <a:t> lead to very soft photons that can be difficult to detect.</a:t>
                </a:r>
              </a:p>
              <a:p>
                <a:endParaRPr lang="en-US" sz="1000" dirty="0"/>
              </a:p>
              <a:p>
                <a:r>
                  <a:rPr lang="en-US" sz="1800" dirty="0"/>
                  <a:t>But these are boosted at the LHC by </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 1000</m:t>
                    </m:r>
                  </m:oMath>
                </a14:m>
                <a:r>
                  <a:rPr lang="en-US" sz="1800" dirty="0"/>
                  <a:t>, FASER2 can detect GeV particles with even ~MeV mass </a:t>
                </a:r>
                <a:r>
                  <a:rPr lang="en-US" sz="1800" dirty="0" err="1"/>
                  <a:t>splittings</a:t>
                </a:r>
                <a:r>
                  <a:rPr lang="en-US" sz="1800" dirty="0"/>
                  <a:t>, thermal relic target.</a:t>
                </a:r>
              </a:p>
              <a:p>
                <a:endParaRPr lang="en-US" sz="1000" dirty="0"/>
              </a:p>
              <a:p>
                <a:r>
                  <a:rPr lang="en-US" sz="1800" dirty="0"/>
                  <a:t>Difficult at </a:t>
                </a:r>
                <a:r>
                  <a:rPr lang="en-US" sz="1800" dirty="0" err="1"/>
                  <a:t>SHiP</a:t>
                </a:r>
                <a:r>
                  <a:rPr lang="en-US" sz="1800" dirty="0"/>
                  <a:t> (sensitivity contour assumes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ea typeface="Cambria Math" panose="02040503050406030204" pitchFamily="18" charset="0"/>
                          </a:rPr>
                          <m:t>𝛾</m:t>
                        </m:r>
                      </m:sub>
                    </m:sSub>
                  </m:oMath>
                </a14:m>
                <a:r>
                  <a:rPr lang="en-US" sz="1800" dirty="0"/>
                  <a:t> threshold of 300 MeV, 2 10</a:t>
                </a:r>
                <a:r>
                  <a:rPr lang="en-US" sz="1800" baseline="30000" dirty="0"/>
                  <a:t>20</a:t>
                </a:r>
                <a:r>
                  <a:rPr lang="en-US" sz="1800" dirty="0"/>
                  <a:t> POT).</a:t>
                </a:r>
              </a:p>
            </p:txBody>
          </p:sp>
        </mc:Choice>
        <mc:Fallback xmlns="">
          <p:sp>
            <p:nvSpPr>
              <p:cNvPr id="4" name="Rectangle 3">
                <a:extLst>
                  <a:ext uri="{FF2B5EF4-FFF2-40B4-BE49-F238E27FC236}">
                    <a16:creationId xmlns:a16="http://schemas.microsoft.com/office/drawing/2014/main" id="{9A4713EA-7CF4-FE0E-A421-C6AF91C9E9BD}"/>
                  </a:ext>
                </a:extLst>
              </p:cNvPr>
              <p:cNvSpPr txBox="1">
                <a:spLocks noRot="1" noChangeAspect="1" noMove="1" noResize="1" noEditPoints="1" noAdjustHandles="1" noChangeArrowheads="1" noChangeShapeType="1" noTextEdit="1"/>
              </p:cNvSpPr>
              <p:nvPr/>
            </p:nvSpPr>
            <p:spPr bwMode="auto">
              <a:xfrm>
                <a:off x="141236" y="2819399"/>
                <a:ext cx="3668764" cy="3776687"/>
              </a:xfrm>
              <a:prstGeom prst="rect">
                <a:avLst/>
              </a:prstGeom>
              <a:blipFill>
                <a:blip r:embed="rId2"/>
                <a:stretch>
                  <a:fillRect l="-1038" t="-669" r="-69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3"/>
          <a:stretch>
            <a:fillRect/>
          </a:stretch>
        </p:blipFill>
        <p:spPr>
          <a:xfrm>
            <a:off x="3657601" y="3200400"/>
            <a:ext cx="5110084"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4"/>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5"/>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2734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89748" y="838200"/>
            <a:ext cx="5790477" cy="2133291"/>
          </a:xfrm>
        </p:spPr>
        <p:txBody>
          <a:bodyPr/>
          <a:lstStyle/>
          <a:p>
            <a:pPr eaLnBrk="1" hangingPunct="1"/>
            <a:r>
              <a:rPr lang="en-US" sz="1800" dirty="0">
                <a:latin typeface="Arial" charset="0"/>
              </a:rPr>
              <a:t>The FPF accommodates a suite of experiments that can be optimized for various physics cases.  This diversity is essential in probing a broad range of BSM physics possibilities.</a:t>
            </a:r>
          </a:p>
          <a:p>
            <a:pPr eaLnBrk="1" hangingPunct="1"/>
            <a:endParaRPr lang="en-US" sz="1200" dirty="0">
              <a:latin typeface="Arial" charset="0"/>
            </a:endParaRPr>
          </a:p>
          <a:p>
            <a:pPr eaLnBrk="1" hangingPunct="1"/>
            <a:r>
              <a:rPr lang="en-US" sz="1800" dirty="0">
                <a:latin typeface="Arial" charset="0"/>
              </a:rPr>
              <a:t>For example: FORMOSA, targeting milli-charged particles.</a:t>
            </a:r>
          </a:p>
          <a:p>
            <a:pPr marL="0" indent="0" eaLnBrk="1" hangingPunct="1">
              <a:buNone/>
            </a:pPr>
            <a:endParaRPr lang="en-US" sz="1800" dirty="0">
              <a:latin typeface="Arial" charset="0"/>
            </a:endParaRPr>
          </a:p>
        </p:txBody>
      </p:sp>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2"/>
          <a:stretch>
            <a:fillRect/>
          </a:stretch>
        </p:blipFill>
        <p:spPr>
          <a:xfrm>
            <a:off x="4518848" y="3123890"/>
            <a:ext cx="4278118" cy="350551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6080225" y="5880990"/>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1228DE07-53DB-E5D9-065D-C15A6044BD7C}"/>
              </a:ext>
            </a:extLst>
          </p:cNvPr>
          <p:cNvSpPr txBox="1">
            <a:spLocks/>
          </p:cNvSpPr>
          <p:nvPr/>
        </p:nvSpPr>
        <p:spPr bwMode="auto">
          <a:xfrm>
            <a:off x="263244" y="3124200"/>
            <a:ext cx="4308756"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Motivated by dark sectors with massless dark photons, but also new particles with magnetic or electric dipole moments, …</a:t>
            </a:r>
          </a:p>
          <a:p>
            <a:endParaRPr lang="en-US" sz="1200" dirty="0">
              <a:latin typeface="Arial" charset="0"/>
            </a:endParaRPr>
          </a:p>
          <a:p>
            <a:r>
              <a:rPr lang="en-US" sz="1800" dirty="0">
                <a:latin typeface="Arial" charset="0"/>
              </a:rPr>
              <a:t>World-leading sensitivity for masses from ~100 MeV to 100 GeV.</a:t>
            </a:r>
          </a:p>
          <a:p>
            <a:endParaRPr lang="en-US" sz="1200" dirty="0">
              <a:latin typeface="Arial" charset="0"/>
            </a:endParaRPr>
          </a:p>
          <a:p>
            <a:r>
              <a:rPr lang="en-US" sz="1800" dirty="0">
                <a:latin typeface="Arial" charset="0"/>
              </a:rPr>
              <a:t>Will not be probed by </a:t>
            </a:r>
            <a:r>
              <a:rPr lang="en-US" sz="1800" dirty="0" err="1">
                <a:latin typeface="Arial" charset="0"/>
              </a:rPr>
              <a:t>SHiP</a:t>
            </a:r>
            <a:r>
              <a:rPr lang="en-US" sz="1800" dirty="0">
                <a:latin typeface="Arial" charset="0"/>
              </a:rPr>
              <a:t> (and no fixed target experiment can produce particles with mass &gt; 10-20 GeV).</a:t>
            </a:r>
          </a:p>
          <a:p>
            <a:endParaRPr lang="en-US" sz="1800" dirty="0">
              <a:latin typeface="Arial" charset="0"/>
            </a:endParaRPr>
          </a:p>
          <a:p>
            <a:endParaRPr lang="en-US" sz="1800" dirty="0">
              <a:latin typeface="Arial" charset="0"/>
            </a:endParaRPr>
          </a:p>
          <a:p>
            <a:pPr marL="0" indent="0">
              <a:buFont typeface="Arial" charset="0"/>
              <a:buNone/>
            </a:pPr>
            <a:endParaRPr lang="en-US" sz="1800" dirty="0">
              <a:latin typeface="Arial" charset="0"/>
            </a:endParaRPr>
          </a:p>
        </p:txBody>
      </p:sp>
      <p:pic>
        <p:nvPicPr>
          <p:cNvPr id="6" name="Picture 5">
            <a:extLst>
              <a:ext uri="{FF2B5EF4-FFF2-40B4-BE49-F238E27FC236}">
                <a16:creationId xmlns:a16="http://schemas.microsoft.com/office/drawing/2014/main" id="{1CA39488-04A2-6121-DE32-E939F1DC0A7A}"/>
              </a:ext>
            </a:extLst>
          </p:cNvPr>
          <p:cNvPicPr>
            <a:picLocks noChangeAspect="1"/>
          </p:cNvPicPr>
          <p:nvPr/>
        </p:nvPicPr>
        <p:blipFill>
          <a:blip r:embed="rId3"/>
          <a:stretch>
            <a:fillRect/>
          </a:stretch>
        </p:blipFill>
        <p:spPr>
          <a:xfrm>
            <a:off x="6014394" y="914400"/>
            <a:ext cx="2596205" cy="2133290"/>
          </a:xfrm>
          <a:prstGeom prst="rect">
            <a:avLst/>
          </a:prstGeom>
        </p:spPr>
      </p:pic>
    </p:spTree>
    <p:extLst>
      <p:ext uri="{BB962C8B-B14F-4D97-AF65-F5344CB8AC3E}">
        <p14:creationId xmlns:p14="http://schemas.microsoft.com/office/powerpoint/2010/main" val="28707398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304800" y="914400"/>
                <a:ext cx="8534400" cy="54102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dirty="0"/>
                  <a:t>The forward region, previously largely neglected, is in fact a treasure trove of interesting physics.</a:t>
                </a:r>
              </a:p>
              <a:p>
                <a:pPr>
                  <a:buFontTx/>
                  <a:buChar char="•"/>
                </a:pPr>
                <a:endParaRPr lang="en-US" sz="800" dirty="0"/>
              </a:p>
              <a:p>
                <a:pPr lvl="1">
                  <a:buFontTx/>
                  <a:buChar char="•"/>
                </a:pPr>
                <a:r>
                  <a:rPr lang="en-US" sz="1800" dirty="0"/>
                  <a:t>Collider neutrinos at </a:t>
                </a:r>
                <a:r>
                  <a:rPr lang="en-US" sz="1800" dirty="0" err="1"/>
                  <a:t>TeV</a:t>
                </a:r>
                <a:r>
                  <a:rPr lang="en-US" sz="1800" dirty="0"/>
                  <a:t> energies, opening a new window on neutrino properties, QCD, </a:t>
                </a:r>
                <a:r>
                  <a:rPr lang="en-US" sz="1800" dirty="0" err="1"/>
                  <a:t>astroparticle</a:t>
                </a:r>
                <a:r>
                  <a:rPr lang="en-US" sz="1800" dirty="0"/>
                  <a:t> physics, and high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oMath>
                </a14:m>
                <a:r>
                  <a:rPr lang="en-US" sz="1800" dirty="0"/>
                  <a:t> physics.</a:t>
                </a:r>
              </a:p>
              <a:p>
                <a:pPr lvl="1">
                  <a:buFontTx/>
                  <a:buChar char="•"/>
                </a:pPr>
                <a:endParaRPr lang="en-US" sz="800" dirty="0"/>
              </a:p>
              <a:p>
                <a:pPr lvl="1">
                  <a:buFontTx/>
                  <a:buChar char="•"/>
                </a:pPr>
                <a:r>
                  <a:rPr lang="en-US" sz="1800" dirty="0"/>
                  <a:t>World-leading searches for light (and also heavy) BSM particles, including many motivated by dark matter.</a:t>
                </a:r>
              </a:p>
              <a:p>
                <a:pPr>
                  <a:buFontTx/>
                  <a:buChar char="•"/>
                </a:pPr>
                <a:endParaRPr lang="en-US" sz="1200" dirty="0"/>
              </a:p>
              <a:p>
                <a:pPr>
                  <a:buFontTx/>
                  <a:buChar char="•"/>
                </a:pPr>
                <a:r>
                  <a:rPr lang="en-US" sz="1800" dirty="0"/>
                  <a:t>The multi-messenger era in collider physics: </a:t>
                </a:r>
                <a:r>
                  <a:rPr lang="en-US" sz="1800" dirty="0">
                    <a:solidFill>
                      <a:srgbClr val="FF0000"/>
                    </a:solidFill>
                  </a:rPr>
                  <a:t>FASER </a:t>
                </a:r>
                <a:r>
                  <a:rPr lang="en-US" sz="1800" dirty="0"/>
                  <a:t>and</a:t>
                </a:r>
                <a:r>
                  <a:rPr lang="en-US" sz="1800" dirty="0">
                    <a:solidFill>
                      <a:srgbClr val="FF0000"/>
                    </a:solidFill>
                  </a:rPr>
                  <a:t> SND@LHC</a:t>
                </a:r>
                <a:r>
                  <a:rPr lang="en-US" sz="1800" dirty="0"/>
                  <a:t> have shown that this treasure can be mined by small, fast, and cheap detectors, producing world-leading, background-free results on budget and on time.</a:t>
                </a:r>
              </a:p>
              <a:p>
                <a:pPr>
                  <a:buFontTx/>
                  <a:buChar char="•"/>
                </a:pPr>
                <a:endParaRPr lang="en-US" sz="1200" dirty="0"/>
              </a:p>
              <a:p>
                <a:pPr>
                  <a:buFontTx/>
                  <a:buChar char="•"/>
                </a:pPr>
                <a:r>
                  <a:rPr lang="en-US" sz="1800" dirty="0"/>
                  <a:t>These results imply a paradigm shift: forward experiments are not auxiliary experiments hunting for exotica; they are neutrino detectors that are integral to fully exploiting the energy frontier, just like trackers and calorimeters. </a:t>
                </a:r>
              </a:p>
              <a:p>
                <a:pPr>
                  <a:buFontTx/>
                  <a:buChar char="•"/>
                </a:pPr>
                <a:endParaRPr lang="en-US" sz="1200" dirty="0"/>
              </a:p>
              <a:p>
                <a:pPr>
                  <a:buFontTx/>
                  <a:buChar char="•"/>
                </a:pPr>
                <a:r>
                  <a:rPr lang="en-US" sz="1800" dirty="0"/>
                  <a:t>The </a:t>
                </a:r>
                <a:r>
                  <a:rPr lang="en-US" sz="1800" dirty="0">
                    <a:solidFill>
                      <a:srgbClr val="FF0000"/>
                    </a:solidFill>
                  </a:rPr>
                  <a:t>Forward Physics Facility </a:t>
                </a:r>
                <a:r>
                  <a:rPr lang="en-US" sz="1800" dirty="0"/>
                  <a:t>is now being considered to fully exploit this new capability for the HL-LHC era from 2028-2042. Without it, the LHC will be blind to neutrinos.  With it, we will see 1000’s of </a:t>
                </a:r>
                <a:r>
                  <a:rPr lang="en-US" sz="1800" dirty="0" err="1"/>
                  <a:t>TeV</a:t>
                </a:r>
                <a:r>
                  <a:rPr lang="en-US" sz="1800" dirty="0"/>
                  <a:t> neutrinos each day.</a:t>
                </a:r>
              </a:p>
              <a:p>
                <a:pPr marL="0" indent="0">
                  <a:buNone/>
                </a:pPr>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xmlns="">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304800" y="914400"/>
                <a:ext cx="8534400" cy="5410200"/>
              </a:xfrm>
              <a:prstGeom prst="rect">
                <a:avLst/>
              </a:prstGeom>
              <a:blipFill>
                <a:blip r:embed="rId2"/>
                <a:stretch>
                  <a:fillRect l="-446" t="-468" r="-446" b="-1874"/>
                </a:stretch>
              </a:blipFill>
            </p:spPr>
            <p:txBody>
              <a:bodyPr/>
              <a:lstStyle/>
              <a:p>
                <a:r>
                  <a:rPr lang="en-US">
                    <a:noFill/>
                  </a:rPr>
                  <a:t> </a:t>
                </a:r>
              </a:p>
            </p:txBody>
          </p:sp>
        </mc:Fallback>
      </mc:AlternateContent>
    </p:spTree>
    <p:extLst>
      <p:ext uri="{BB962C8B-B14F-4D97-AF65-F5344CB8AC3E}">
        <p14:creationId xmlns:p14="http://schemas.microsoft.com/office/powerpoint/2010/main" val="205544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256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quarks),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AA7B994-C262-294B-9479-78F7A5BD992F}"/>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t>Total length ~ 5 m, decay volume: R = 10 cm, L = 1.5 m.</a:t>
                </a:r>
              </a:p>
              <a:p>
                <a:endParaRPr lang="en-GB" sz="800" dirty="0"/>
              </a:p>
              <a:p>
                <a:r>
                  <a:rPr lang="en-GB" sz="1400" dirty="0"/>
                  <a:t>3 permanent dipole magnets, Halbach design, constructed at CERN, 0.57 T, deflects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endParaRPr lang="en-GB" sz="800" dirty="0"/>
              </a:p>
              <a:p>
                <a:r>
                  <a:rPr lang="en-GB" sz="1400" dirty="0"/>
                  <a:t>Tracker: 4 stations x 3 layers x 8 mod. = 96 ATLAS SCT modules.  Resolution = 16 </a:t>
                </a:r>
                <a14:m>
                  <m:oMath xmlns:m="http://schemas.openxmlformats.org/officeDocument/2006/math">
                    <m:r>
                      <a:rPr lang="en-GB" sz="1400" i="1">
                        <a:latin typeface="Cambria Math" panose="02040503050406030204" pitchFamily="18" charset="0"/>
                        <a:ea typeface="Cambria Math" panose="02040503050406030204" pitchFamily="18" charset="0"/>
                      </a:rPr>
                      <m:t>𝜇</m:t>
                    </m:r>
                    <m:r>
                      <m:rPr>
                        <m:sty m:val="p"/>
                      </m:rPr>
                      <a:rPr lang="en-US" sz="1400">
                        <a:latin typeface="Cambria Math" panose="02040503050406030204" pitchFamily="18" charset="0"/>
                        <a:ea typeface="Cambria Math" panose="02040503050406030204" pitchFamily="18" charset="0"/>
                      </a:rPr>
                      <m:t>m</m:t>
                    </m:r>
                  </m:oMath>
                </a14:m>
                <a:r>
                  <a:rPr lang="en-GB" sz="1400" dirty="0"/>
                  <a:t> in </a:t>
                </a:r>
                <a14:m>
                  <m:oMath xmlns:m="http://schemas.openxmlformats.org/officeDocument/2006/math">
                    <m:r>
                      <a:rPr lang="en-US" sz="1400" b="0" i="1" smtClean="0">
                        <a:latin typeface="Cambria Math" panose="02040503050406030204" pitchFamily="18" charset="0"/>
                      </a:rPr>
                      <m:t>𝑦</m:t>
                    </m:r>
                  </m:oMath>
                </a14:m>
                <a:r>
                  <a:rPr lang="en-GB" sz="1400" dirty="0"/>
                  <a:t>, 820 </a:t>
                </a:r>
                <a14:m>
                  <m:oMath xmlns:m="http://schemas.openxmlformats.org/officeDocument/2006/math">
                    <m:r>
                      <a:rPr lang="en-GB" sz="1400" i="1" smtClean="0">
                        <a:latin typeface="Cambria Math" panose="02040503050406030204" pitchFamily="18" charset="0"/>
                        <a:ea typeface="Cambria Math" panose="02040503050406030204" pitchFamily="18" charset="0"/>
                      </a:rPr>
                      <m:t>𝜇</m:t>
                    </m:r>
                    <m:r>
                      <m:rPr>
                        <m:sty m:val="p"/>
                      </m:rPr>
                      <a:rPr lang="en-US" sz="1400" b="0" i="0" smtClean="0">
                        <a:latin typeface="Cambria Math" panose="02040503050406030204" pitchFamily="18" charset="0"/>
                        <a:ea typeface="Cambria Math" panose="02040503050406030204" pitchFamily="18" charset="0"/>
                      </a:rPr>
                      <m:t>m</m:t>
                    </m:r>
                  </m:oMath>
                </a14:m>
                <a:r>
                  <a:rPr lang="en-GB" sz="1400" dirty="0"/>
                  <a:t> in </a:t>
                </a:r>
                <a14:m>
                  <m:oMath xmlns:m="http://schemas.openxmlformats.org/officeDocument/2006/math">
                    <m:r>
                      <a:rPr lang="en-US" sz="1400" b="0" i="1" smtClean="0">
                        <a:latin typeface="Cambria Math" panose="02040503050406030204" pitchFamily="18" charset="0"/>
                      </a:rPr>
                      <m:t>𝑥</m:t>
                    </m:r>
                  </m:oMath>
                </a14:m>
                <a:r>
                  <a:rPr lang="en-GB" sz="1400" dirty="0"/>
                  <a:t>.</a:t>
                </a:r>
              </a:p>
              <a:p>
                <a:endParaRPr lang="en-GB" sz="800" dirty="0"/>
              </a:p>
              <a:p>
                <a:r>
                  <a:rPr lang="en-GB" sz="1400" dirty="0"/>
                  <a:t>Calorimeter: 2 x 2 </a:t>
                </a:r>
                <a:r>
                  <a:rPr lang="en-GB" sz="1400" dirty="0" err="1"/>
                  <a:t>LHCb</a:t>
                </a:r>
                <a:r>
                  <a:rPr lang="en-GB" sz="1400" dirty="0"/>
                  <a:t> ECAL modules.</a:t>
                </a:r>
              </a:p>
              <a:p>
                <a:endParaRPr lang="en-GB" sz="800" dirty="0"/>
              </a:p>
              <a:p>
                <a:r>
                  <a:rPr lang="en-GB" sz="1400" dirty="0"/>
                  <a:t>Scintillators: 4 stations, multiple layers, each 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US" sz="1400" b="0" dirty="0"/>
              </a:p>
              <a:p>
                <a:endParaRPr lang="en-GB" sz="800" dirty="0"/>
              </a:p>
              <a:p>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 tracks after ~20-30 fb</a:t>
                </a:r>
                <a:r>
                  <a:rPr lang="en-GB" sz="1400" baseline="30000" dirty="0"/>
                  <a:t>-1</a:t>
                </a:r>
                <a:r>
                  <a:rPr lang="en-GB" sz="1400" dirty="0"/>
                  <a:t>, must be replaced.</a:t>
                </a:r>
              </a:p>
            </p:txBody>
          </p:sp>
        </mc:Choice>
        <mc:Fallback xmlns="">
          <p:sp>
            <p:nvSpPr>
              <p:cNvPr id="4" name="Content Placeholder 2">
                <a:extLst>
                  <a:ext uri="{FF2B5EF4-FFF2-40B4-BE49-F238E27FC236}">
                    <a16:creationId xmlns:a16="http://schemas.microsoft.com/office/drawing/2014/main" id="{9AA7B994-C262-294B-9479-78F7A5BD992F}"/>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2"/>
                <a:stretch>
                  <a:fillRect l="-282" t="-476"/>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32D92D8B-8081-AA15-05CA-2BC418D85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505200"/>
            <a:ext cx="8991599" cy="332033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4A3A4EF-77CC-589E-F419-CD62EBC94974}"/>
              </a:ext>
            </a:extLst>
          </p:cNvPr>
          <p:cNvSpPr txBox="1">
            <a:spLocks/>
          </p:cNvSpPr>
          <p:nvPr/>
        </p:nvSpPr>
        <p:spPr>
          <a:xfrm>
            <a:off x="3276600" y="3505200"/>
            <a:ext cx="5562599" cy="1447801"/>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sz="1400" dirty="0"/>
              <a:t>88 m underground, shielded from ATLAS by 100 m of rock and concrete </a:t>
            </a:r>
            <a:r>
              <a:rPr lang="en-GB" sz="1400" dirty="0">
                <a:sym typeface="Wingdings" pitchFamily="2" charset="2"/>
              </a:rPr>
              <a:t> e</a:t>
            </a:r>
            <a:r>
              <a:rPr lang="en-GB" sz="1400" dirty="0"/>
              <a:t>xtremely quiet environment.  Trigger on everything, ~kHz trigger rate dominated by muons </a:t>
            </a:r>
          </a:p>
          <a:p>
            <a:pPr marL="0" indent="0" algn="r">
              <a:buNone/>
            </a:pPr>
            <a:r>
              <a:rPr lang="en-GB" sz="1400" dirty="0"/>
              <a:t>produced at the ATLAS IP, also some beam </a:t>
            </a:r>
          </a:p>
          <a:p>
            <a:pPr marL="0" indent="0" algn="r">
              <a:buNone/>
            </a:pPr>
            <a:r>
              <a:rPr lang="en-GB" sz="1400" dirty="0"/>
              <a:t>backgrounds, cosmic muons.</a:t>
            </a:r>
          </a:p>
        </p:txBody>
      </p:sp>
      <p:grpSp>
        <p:nvGrpSpPr>
          <p:cNvPr id="20" name="Group 19">
            <a:extLst>
              <a:ext uri="{FF2B5EF4-FFF2-40B4-BE49-F238E27FC236}">
                <a16:creationId xmlns:a16="http://schemas.microsoft.com/office/drawing/2014/main" id="{AF62C210-8A1B-113D-590C-7E8EAA139F08}"/>
              </a:ext>
            </a:extLst>
          </p:cNvPr>
          <p:cNvGrpSpPr/>
          <p:nvPr/>
        </p:nvGrpSpPr>
        <p:grpSpPr>
          <a:xfrm>
            <a:off x="1066800" y="5029200"/>
            <a:ext cx="915648" cy="1219628"/>
            <a:chOff x="884463" y="4683632"/>
            <a:chExt cx="915648" cy="1219628"/>
          </a:xfrm>
        </p:grpSpPr>
        <p:cxnSp>
          <p:nvCxnSpPr>
            <p:cNvPr id="8" name="Straight Arrow Connector 7">
              <a:extLst>
                <a:ext uri="{FF2B5EF4-FFF2-40B4-BE49-F238E27FC236}">
                  <a16:creationId xmlns:a16="http://schemas.microsoft.com/office/drawing/2014/main" id="{FC3EAFAE-D5C2-239B-28A7-AFE6D9E4E5FF}"/>
                </a:ext>
              </a:extLst>
            </p:cNvPr>
            <p:cNvCxnSpPr>
              <a:cxnSpLocks/>
            </p:cNvCxnSpPr>
            <p:nvPr/>
          </p:nvCxnSpPr>
          <p:spPr>
            <a:xfrm flipV="1">
              <a:off x="1066800" y="5029200"/>
              <a:ext cx="0" cy="5334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852A511-089D-5245-C8EA-E3E7CAE72E62}"/>
                </a:ext>
              </a:extLst>
            </p:cNvPr>
            <p:cNvCxnSpPr>
              <a:cxnSpLocks/>
            </p:cNvCxnSpPr>
            <p:nvPr/>
          </p:nvCxnSpPr>
          <p:spPr>
            <a:xfrm>
              <a:off x="1066800" y="5562600"/>
              <a:ext cx="457200" cy="1524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60281DE-509C-F110-E722-FB644BC717B3}"/>
                </a:ext>
              </a:extLst>
            </p:cNvPr>
            <p:cNvCxnSpPr>
              <a:cxnSpLocks/>
            </p:cNvCxnSpPr>
            <p:nvPr/>
          </p:nvCxnSpPr>
          <p:spPr>
            <a:xfrm flipV="1">
              <a:off x="1066800" y="5334000"/>
              <a:ext cx="304799" cy="2286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00E328-D3F8-6505-DEE9-3B33EF78356B}"/>
                    </a:ext>
                  </a:extLst>
                </p:cNvPr>
                <p:cNvSpPr txBox="1"/>
                <p:nvPr/>
              </p:nvSpPr>
              <p:spPr>
                <a:xfrm>
                  <a:off x="1276032" y="5056557"/>
                  <a:ext cx="3792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7" name="TextBox 16">
                  <a:extLst>
                    <a:ext uri="{FF2B5EF4-FFF2-40B4-BE49-F238E27FC236}">
                      <a16:creationId xmlns:a16="http://schemas.microsoft.com/office/drawing/2014/main" id="{5600E328-D3F8-6505-DEE9-3B33EF78356B}"/>
                    </a:ext>
                  </a:extLst>
                </p:cNvPr>
                <p:cNvSpPr txBox="1">
                  <a:spLocks noRot="1" noChangeAspect="1" noMove="1" noResize="1" noEditPoints="1" noAdjustHandles="1" noChangeArrowheads="1" noChangeShapeType="1" noTextEdit="1"/>
                </p:cNvSpPr>
                <p:nvPr/>
              </p:nvSpPr>
              <p:spPr>
                <a:xfrm>
                  <a:off x="1276032" y="5056557"/>
                  <a:ext cx="37920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543A3B6-983B-5EF2-5AB9-F8CCC7BFE837}"/>
                    </a:ext>
                  </a:extLst>
                </p:cNvPr>
                <p:cNvSpPr txBox="1"/>
                <p:nvPr/>
              </p:nvSpPr>
              <p:spPr>
                <a:xfrm>
                  <a:off x="884463" y="4683632"/>
                  <a:ext cx="382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543A3B6-983B-5EF2-5AB9-F8CCC7BFE837}"/>
                    </a:ext>
                  </a:extLst>
                </p:cNvPr>
                <p:cNvSpPr txBox="1">
                  <a:spLocks noRot="1" noChangeAspect="1" noMove="1" noResize="1" noEditPoints="1" noAdjustHandles="1" noChangeArrowheads="1" noChangeShapeType="1" noTextEdit="1"/>
                </p:cNvSpPr>
                <p:nvPr/>
              </p:nvSpPr>
              <p:spPr>
                <a:xfrm>
                  <a:off x="884463" y="4683632"/>
                  <a:ext cx="38260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34F79AA-ACFE-C44C-E89E-FA0EA4880E1C}"/>
                    </a:ext>
                  </a:extLst>
                </p:cNvPr>
                <p:cNvSpPr txBox="1"/>
                <p:nvPr/>
              </p:nvSpPr>
              <p:spPr>
                <a:xfrm>
                  <a:off x="1435139" y="5533928"/>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9" name="TextBox 18">
                  <a:extLst>
                    <a:ext uri="{FF2B5EF4-FFF2-40B4-BE49-F238E27FC236}">
                      <a16:creationId xmlns:a16="http://schemas.microsoft.com/office/drawing/2014/main" id="{034F79AA-ACFE-C44C-E89E-FA0EA4880E1C}"/>
                    </a:ext>
                  </a:extLst>
                </p:cNvPr>
                <p:cNvSpPr txBox="1">
                  <a:spLocks noRot="1" noChangeAspect="1" noMove="1" noResize="1" noEditPoints="1" noAdjustHandles="1" noChangeArrowheads="1" noChangeShapeType="1" noTextEdit="1"/>
                </p:cNvSpPr>
                <p:nvPr/>
              </p:nvSpPr>
              <p:spPr>
                <a:xfrm>
                  <a:off x="1435139" y="5533928"/>
                  <a:ext cx="364972" cy="369332"/>
                </a:xfrm>
                <a:prstGeom prst="rect">
                  <a:avLst/>
                </a:prstGeom>
                <a:blipFill>
                  <a:blip r:embed="rId6"/>
                  <a:stretch>
                    <a:fillRect/>
                  </a:stretch>
                </a:blipFill>
              </p:spPr>
              <p:txBody>
                <a:bodyPr/>
                <a:lstStyle/>
                <a:p>
                  <a:r>
                    <a:rPr lang="en-US">
                      <a:noFill/>
                    </a:rPr>
                    <a:t> </a:t>
                  </a:r>
                </a:p>
              </p:txBody>
            </p:sp>
          </mc:Fallback>
        </mc:AlternateContent>
      </p:grpSp>
      <p:sp>
        <p:nvSpPr>
          <p:cNvPr id="2" name="TextBox 1">
            <a:extLst>
              <a:ext uri="{FF2B5EF4-FFF2-40B4-BE49-F238E27FC236}">
                <a16:creationId xmlns:a16="http://schemas.microsoft.com/office/drawing/2014/main" id="{894A04A9-E606-624B-83A9-435D9EE22A1B}"/>
              </a:ext>
            </a:extLst>
          </p:cNvPr>
          <p:cNvSpPr txBox="1"/>
          <p:nvPr/>
        </p:nvSpPr>
        <p:spPr>
          <a:xfrm>
            <a:off x="2286000" y="6262109"/>
            <a:ext cx="3004092" cy="307777"/>
          </a:xfrm>
          <a:prstGeom prst="rect">
            <a:avLst/>
          </a:prstGeom>
          <a:noFill/>
        </p:spPr>
        <p:txBody>
          <a:bodyPr wrap="none" rtlCol="0">
            <a:spAutoFit/>
          </a:bodyPr>
          <a:lstStyle/>
          <a:p>
            <a:r>
              <a:rPr lang="en-US" sz="1400" dirty="0">
                <a:latin typeface="+mj-lt"/>
              </a:rPr>
              <a:t>FASER Collaboration (</a:t>
            </a:r>
            <a:r>
              <a:rPr lang="en-US" sz="1400" b="0" i="0" u="none" strike="noStrike" dirty="0">
                <a:solidFill>
                  <a:srgbClr val="0050B3"/>
                </a:solidFill>
                <a:effectLst/>
                <a:latin typeface="+mj-lt"/>
                <a:hlinkClick r:id="rId7"/>
              </a:rPr>
              <a:t>2207.11427</a:t>
            </a:r>
            <a:r>
              <a:rPr lang="en-US" sz="1400" dirty="0">
                <a:latin typeface="+mj-lt"/>
              </a:rPr>
              <a:t>)</a:t>
            </a:r>
          </a:p>
        </p:txBody>
      </p:sp>
    </p:spTree>
    <p:extLst>
      <p:ext uri="{BB962C8B-B14F-4D97-AF65-F5344CB8AC3E}">
        <p14:creationId xmlns:p14="http://schemas.microsoft.com/office/powerpoint/2010/main" val="272146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599"/>
            <a:ext cx="8839200" cy="1902679"/>
          </a:xfrm>
        </p:spPr>
        <p:txBody>
          <a:bodyPr/>
          <a:lstStyle/>
          <a:p>
            <a:r>
              <a:rPr lang="en-US" altLang="en-US" sz="2000" dirty="0"/>
              <a:t>The LHC is an amazing achievement.  </a:t>
            </a:r>
          </a:p>
          <a:p>
            <a:endParaRPr lang="en-US" altLang="en-US" sz="800" dirty="0"/>
          </a:p>
          <a:p>
            <a:r>
              <a:rPr lang="en-US" altLang="en-US" sz="2000" dirty="0"/>
              <a:t>While we are planning for colliders to build in the rest of the century, we should also make sure we are using the LHC well. By doing so, we advance physics now, and we may also discover something new that will greatly clarify and smooth the path forward.</a:t>
            </a:r>
          </a:p>
          <a:p>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3136900"/>
            <a:ext cx="38100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is still in its youth!</a:t>
            </a:r>
          </a:p>
          <a:p>
            <a:pPr lvl="1"/>
            <a:r>
              <a:rPr lang="en-US" altLang="en-US" sz="1800" dirty="0"/>
              <a:t>a postdoc in terms of years</a:t>
            </a:r>
          </a:p>
          <a:p>
            <a:pPr lvl="1"/>
            <a:r>
              <a:rPr lang="en-US" altLang="en-US" sz="1800" dirty="0"/>
              <a:t>a kindergartener in terms of integrated luminosity</a:t>
            </a:r>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038600" y="2895600"/>
            <a:ext cx="4669208" cy="3429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728670" y="64190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59837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403654" y="990600"/>
            <a:ext cx="33301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744582" y="990600"/>
            <a:ext cx="4713618" cy="4114799"/>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403654" y="5217423"/>
            <a:ext cx="8206946" cy="125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222222"/>
                </a:solidFill>
                <a:latin typeface="Arial" panose="020B0604020202020204" pitchFamily="34" charset="0"/>
              </a:rPr>
              <a:t>But before FASER, neutrinos produced at particle colliders had never been direct observed before: they interact very weakly, and the highest energy ones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35631685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 detectors,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3139996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7803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The discovery analysis did not even use the emulsion data!  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756"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3001163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1200" dirty="0"/>
          </a:p>
          <a:p>
            <a:r>
              <a:rPr lang="en-US" sz="2000" dirty="0"/>
              <a:t>These measurements use only 1.7% of the data already collected in 2022 and 2023.</a:t>
            </a:r>
          </a:p>
          <a:p>
            <a:endParaRPr lang="en-US" sz="2000" dirty="0"/>
          </a:p>
        </p:txBody>
      </p:sp>
      <p:pic>
        <p:nvPicPr>
          <p:cNvPr id="4" name="Picture 3">
            <a:extLst>
              <a:ext uri="{FF2B5EF4-FFF2-40B4-BE49-F238E27FC236}">
                <a16:creationId xmlns:a16="http://schemas.microsoft.com/office/drawing/2014/main" id="{41FBD264-DD47-B348-2A9C-8864611B77A3}"/>
              </a:ext>
            </a:extLst>
          </p:cNvPr>
          <p:cNvPicPr>
            <a:picLocks noChangeAspect="1"/>
          </p:cNvPicPr>
          <p:nvPr/>
        </p:nvPicPr>
        <p:blipFill>
          <a:blip r:embed="rId2"/>
          <a:stretch>
            <a:fillRect/>
          </a:stretch>
        </p:blipFill>
        <p:spPr>
          <a:xfrm>
            <a:off x="3686217" y="2466201"/>
            <a:ext cx="5117124" cy="2743200"/>
          </a:xfrm>
          <a:prstGeom prst="rect">
            <a:avLst/>
          </a:prstGeom>
        </p:spPr>
      </p:pic>
      <p:pic>
        <p:nvPicPr>
          <p:cNvPr id="7" name="Picture 6">
            <a:extLst>
              <a:ext uri="{FF2B5EF4-FFF2-40B4-BE49-F238E27FC236}">
                <a16:creationId xmlns:a16="http://schemas.microsoft.com/office/drawing/2014/main" id="{2F0C671F-1293-DF89-D8BC-E1B2A0186228}"/>
              </a:ext>
            </a:extLst>
          </p:cNvPr>
          <p:cNvPicPr>
            <a:picLocks noChangeAspect="1"/>
          </p:cNvPicPr>
          <p:nvPr/>
        </p:nvPicPr>
        <p:blipFill>
          <a:blip r:embed="rId3"/>
          <a:stretch>
            <a:fillRect/>
          </a:stretch>
        </p:blipFill>
        <p:spPr>
          <a:xfrm>
            <a:off x="304800" y="2466201"/>
            <a:ext cx="2900729" cy="2819400"/>
          </a:xfrm>
          <a:prstGeom prst="rect">
            <a:avLst/>
          </a:prstGeom>
        </p:spPr>
      </p:pic>
      <p:sp>
        <p:nvSpPr>
          <p:cNvPr id="3" name="TextBox 2">
            <a:extLst>
              <a:ext uri="{FF2B5EF4-FFF2-40B4-BE49-F238E27FC236}">
                <a16:creationId xmlns:a16="http://schemas.microsoft.com/office/drawing/2014/main" id="{C9E8C483-A06E-2F5F-DE74-1F715904589B}"/>
              </a:ext>
            </a:extLst>
          </p:cNvPr>
          <p:cNvSpPr txBox="1"/>
          <p:nvPr/>
        </p:nvSpPr>
        <p:spPr>
          <a:xfrm>
            <a:off x="5105400" y="5235107"/>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3680727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P5 REPORT</a:t>
            </a:r>
          </a:p>
        </p:txBody>
      </p:sp>
      <p:sp>
        <p:nvSpPr>
          <p:cNvPr id="2" name="Rectangle 3">
            <a:extLst>
              <a:ext uri="{FF2B5EF4-FFF2-40B4-BE49-F238E27FC236}">
                <a16:creationId xmlns:a16="http://schemas.microsoft.com/office/drawing/2014/main" id="{FE152DA0-8314-461B-C6CF-6E1F6896A45D}"/>
              </a:ext>
            </a:extLst>
          </p:cNvPr>
          <p:cNvSpPr txBox="1">
            <a:spLocks noChangeArrowheads="1"/>
          </p:cNvSpPr>
          <p:nvPr/>
        </p:nvSpPr>
        <p:spPr bwMode="auto">
          <a:xfrm>
            <a:off x="228600" y="855151"/>
            <a:ext cx="4572000" cy="585044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800" dirty="0">
                <a:solidFill>
                  <a:srgbClr val="000000"/>
                </a:solidFill>
              </a:rPr>
              <a:t>The P5 table listed “FPF trio” with N#’s, where # indicates that “can be considered as part of ASTAE with reduced scope.”</a:t>
            </a:r>
          </a:p>
          <a:p>
            <a:pPr marL="0" indent="0" algn="l" rtl="0">
              <a:spcBef>
                <a:spcPts val="0"/>
              </a:spcBef>
              <a:spcAft>
                <a:spcPts val="0"/>
              </a:spcAft>
              <a:buNone/>
            </a:pPr>
            <a:endParaRPr lang="en-US" sz="1800" dirty="0">
              <a:latin typeface="Helvetica" pitchFamily="2" charset="0"/>
            </a:endParaRPr>
          </a:p>
          <a:p>
            <a:pPr algn="l" rtl="0">
              <a:spcBef>
                <a:spcPts val="0"/>
              </a:spcBef>
              <a:spcAft>
                <a:spcPts val="0"/>
              </a:spcAft>
            </a:pPr>
            <a:r>
              <a:rPr lang="en-US" sz="1800" dirty="0">
                <a:latin typeface="Helvetica" pitchFamily="2" charset="0"/>
              </a:rPr>
              <a:t>The “trio” are the FPF experiments with most US involvement: FASER2 and FORMOSA fit as is; </a:t>
            </a:r>
            <a:r>
              <a:rPr lang="en-US" sz="1800" dirty="0" err="1">
                <a:latin typeface="Helvetica" pitchFamily="2" charset="0"/>
              </a:rPr>
              <a:t>FLArE</a:t>
            </a:r>
            <a:r>
              <a:rPr lang="en-US" sz="1800" dirty="0">
                <a:latin typeface="Helvetica" pitchFamily="2" charset="0"/>
              </a:rPr>
              <a:t> will benefit from international partners to reduce the US cost.</a:t>
            </a:r>
          </a:p>
          <a:p>
            <a:pPr algn="l" rtl="0">
              <a:spcBef>
                <a:spcPts val="0"/>
              </a:spcBef>
              <a:spcAft>
                <a:spcPts val="0"/>
              </a:spcAft>
            </a:pPr>
            <a:endParaRPr lang="en-US" sz="1800" dirty="0">
              <a:latin typeface="Helvetica" pitchFamily="2" charset="0"/>
            </a:endParaRPr>
          </a:p>
          <a:p>
            <a:pPr>
              <a:spcBef>
                <a:spcPts val="0"/>
              </a:spcBef>
              <a:spcAft>
                <a:spcPts val="0"/>
              </a:spcAft>
            </a:pPr>
            <a:r>
              <a:rPr lang="en-US" sz="1800" dirty="0">
                <a:effectLst/>
                <a:latin typeface="Helvetica" pitchFamily="2" charset="0"/>
              </a:rPr>
              <a:t>P5’s Summary (20-year Vision)</a:t>
            </a:r>
            <a:r>
              <a:rPr lang="en-US" sz="1800" dirty="0">
                <a:latin typeface="Helvetica" pitchFamily="2" charset="0"/>
              </a:rPr>
              <a:t>: “</a:t>
            </a:r>
            <a:r>
              <a:rPr lang="en-US" sz="1800" dirty="0">
                <a:effectLst/>
                <a:latin typeface="Helvetica" pitchFamily="2" charset="0"/>
              </a:rPr>
              <a:t>The program described in this section consists of a combination of large and small projects and holds great promise for discovery. By the end of this 20-year period we will have ultimate LHC results from the general purpose experiments and a </a:t>
            </a:r>
            <a:r>
              <a:rPr lang="en-US" sz="1800" dirty="0">
                <a:effectLst/>
                <a:highlight>
                  <a:srgbClr val="FFFF00"/>
                </a:highlight>
                <a:latin typeface="Helvetica" pitchFamily="2" charset="0"/>
              </a:rPr>
              <a:t>constellation of agile auxiliary experiments</a:t>
            </a:r>
            <a:r>
              <a:rPr lang="en-US" sz="1800" dirty="0">
                <a:effectLst/>
                <a:latin typeface="Helvetica" pitchFamily="2" charset="0"/>
              </a:rPr>
              <a:t>.”</a:t>
            </a:r>
          </a:p>
          <a:p>
            <a:pPr algn="l" rtl="0">
              <a:spcBef>
                <a:spcPts val="0"/>
              </a:spcBef>
              <a:spcAft>
                <a:spcPts val="0"/>
              </a:spcAft>
            </a:pPr>
            <a:endParaRPr lang="en-US" sz="1800" dirty="0">
              <a:latin typeface="Helvetica" pitchFamily="2" charset="0"/>
            </a:endParaRPr>
          </a:p>
          <a:p>
            <a:pPr algn="l" rtl="0">
              <a:spcBef>
                <a:spcPts val="0"/>
              </a:spcBef>
              <a:spcAft>
                <a:spcPts val="0"/>
              </a:spcAft>
            </a:pPr>
            <a:endParaRPr lang="en-US" sz="1800" dirty="0">
              <a:solidFill>
                <a:srgbClr val="000000"/>
              </a:solidFill>
            </a:endParaRPr>
          </a:p>
          <a:p>
            <a:pPr algn="l" rtl="0">
              <a:spcBef>
                <a:spcPts val="0"/>
              </a:spcBef>
              <a:spcAft>
                <a:spcPts val="0"/>
              </a:spcAft>
            </a:pPr>
            <a:endParaRPr lang="en-US" sz="1800" dirty="0">
              <a:solidFill>
                <a:srgbClr val="000000"/>
              </a:solidFill>
            </a:endParaRPr>
          </a:p>
          <a:p>
            <a:pPr algn="l" rtl="0">
              <a:spcBef>
                <a:spcPts val="0"/>
              </a:spcBef>
              <a:spcAft>
                <a:spcPts val="0"/>
              </a:spcAft>
            </a:pPr>
            <a:endParaRPr lang="en-US" sz="1800" dirty="0">
              <a:solidFill>
                <a:srgbClr val="000000"/>
              </a:solidFill>
            </a:endParaRPr>
          </a:p>
          <a:p>
            <a:pPr algn="l" rtl="0">
              <a:spcBef>
                <a:spcPts val="0"/>
              </a:spcBef>
              <a:spcAft>
                <a:spcPts val="0"/>
              </a:spcAft>
            </a:pPr>
            <a:endParaRPr lang="en-US" sz="1800" dirty="0">
              <a:solidFill>
                <a:srgbClr val="000000"/>
              </a:solidFill>
            </a:endParaRPr>
          </a:p>
          <a:p>
            <a:pPr algn="l" rtl="0">
              <a:spcBef>
                <a:spcPts val="0"/>
              </a:spcBef>
              <a:spcAft>
                <a:spcPts val="0"/>
              </a:spcAft>
            </a:pPr>
            <a:endParaRPr lang="en-US" sz="1200" dirty="0">
              <a:solidFill>
                <a:srgbClr val="000000"/>
              </a:solidFill>
            </a:endParaRPr>
          </a:p>
        </p:txBody>
      </p:sp>
      <p:pic>
        <p:nvPicPr>
          <p:cNvPr id="3" name="DRAFT_P29_Figure2_010424.pdf" descr="DRAFT_P29_Figure2_010424.pdf">
            <a:extLst>
              <a:ext uri="{FF2B5EF4-FFF2-40B4-BE49-F238E27FC236}">
                <a16:creationId xmlns:a16="http://schemas.microsoft.com/office/drawing/2014/main" id="{A1B74798-383F-29B9-EFE4-72890FA8BE17}"/>
              </a:ext>
            </a:extLst>
          </p:cNvPr>
          <p:cNvPicPr>
            <a:picLocks noChangeAspect="1"/>
          </p:cNvPicPr>
          <p:nvPr/>
        </p:nvPicPr>
        <p:blipFill rotWithShape="1">
          <a:blip r:embed="rId2"/>
          <a:srcRect l="11020" t="8045" r="11640" b="33341"/>
          <a:stretch/>
        </p:blipFill>
        <p:spPr>
          <a:xfrm>
            <a:off x="5105400" y="891208"/>
            <a:ext cx="3657601" cy="5585792"/>
          </a:xfrm>
          <a:prstGeom prst="rect">
            <a:avLst/>
          </a:prstGeom>
          <a:ln w="12700">
            <a:solidFill>
              <a:schemeClr val="tx1"/>
            </a:solidFill>
            <a:miter lim="400000"/>
          </a:ln>
        </p:spPr>
      </p:pic>
      <p:sp>
        <p:nvSpPr>
          <p:cNvPr id="4" name="Rectangle 3">
            <a:extLst>
              <a:ext uri="{FF2B5EF4-FFF2-40B4-BE49-F238E27FC236}">
                <a16:creationId xmlns:a16="http://schemas.microsoft.com/office/drawing/2014/main" id="{4CB51585-97C8-FB42-EDE6-E4AE50174C95}"/>
              </a:ext>
            </a:extLst>
          </p:cNvPr>
          <p:cNvSpPr/>
          <p:nvPr/>
        </p:nvSpPr>
        <p:spPr>
          <a:xfrm>
            <a:off x="5257799" y="1600200"/>
            <a:ext cx="1676401" cy="152400"/>
          </a:xfrm>
          <a:prstGeom prst="rect">
            <a:avLst/>
          </a:prstGeom>
          <a:no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5" name="Rectangle 4">
            <a:extLst>
              <a:ext uri="{FF2B5EF4-FFF2-40B4-BE49-F238E27FC236}">
                <a16:creationId xmlns:a16="http://schemas.microsoft.com/office/drawing/2014/main" id="{64A180F1-8E66-3E5C-15DA-32B99248CA88}"/>
              </a:ext>
            </a:extLst>
          </p:cNvPr>
          <p:cNvSpPr/>
          <p:nvPr/>
        </p:nvSpPr>
        <p:spPr>
          <a:xfrm>
            <a:off x="5105400" y="6188766"/>
            <a:ext cx="2286002" cy="228600"/>
          </a:xfrm>
          <a:prstGeom prst="rect">
            <a:avLst/>
          </a:prstGeom>
          <a:no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31297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TIMELINE AT CERN</a:t>
            </a:r>
          </a:p>
        </p:txBody>
      </p:sp>
      <p:sp>
        <p:nvSpPr>
          <p:cNvPr id="4" name="Rectangle 3">
            <a:extLst>
              <a:ext uri="{FF2B5EF4-FFF2-40B4-BE49-F238E27FC236}">
                <a16:creationId xmlns:a16="http://schemas.microsoft.com/office/drawing/2014/main" id="{23FF7F98-45B9-2FB5-E3B6-6004850616C2}"/>
              </a:ext>
            </a:extLst>
          </p:cNvPr>
          <p:cNvSpPr txBox="1">
            <a:spLocks noChangeArrowheads="1"/>
          </p:cNvSpPr>
          <p:nvPr/>
        </p:nvSpPr>
        <p:spPr bwMode="auto">
          <a:xfrm>
            <a:off x="381000" y="990985"/>
            <a:ext cx="8305800" cy="5790815"/>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rtl="0">
              <a:spcBef>
                <a:spcPts val="0"/>
              </a:spcBef>
              <a:spcAft>
                <a:spcPts val="0"/>
              </a:spcAft>
            </a:pPr>
            <a:r>
              <a:rPr lang="en-US" sz="2000" dirty="0">
                <a:solidFill>
                  <a:srgbClr val="000000"/>
                </a:solidFill>
              </a:rPr>
              <a:t>In June 2023, CERN management and the LHCC and PBC conveners agreed on a review timeline for the FPF.</a:t>
            </a:r>
          </a:p>
          <a:p>
            <a:pPr algn="l" rtl="0">
              <a:spcBef>
                <a:spcPts val="0"/>
              </a:spcBef>
              <a:spcAft>
                <a:spcPts val="0"/>
              </a:spcAft>
            </a:pPr>
            <a:endParaRPr lang="en-US" sz="2000" dirty="0">
              <a:solidFill>
                <a:srgbClr val="000000"/>
              </a:solidFill>
            </a:endParaRPr>
          </a:p>
          <a:p>
            <a:pPr algn="l" rtl="0">
              <a:spcBef>
                <a:spcPts val="0"/>
              </a:spcBef>
              <a:spcAft>
                <a:spcPts val="0"/>
              </a:spcAft>
            </a:pPr>
            <a:r>
              <a:rPr lang="en-US" sz="2000" dirty="0">
                <a:solidFill>
                  <a:srgbClr val="000000"/>
                </a:solidFill>
              </a:rPr>
              <a:t>August 2023 – Early 2024</a:t>
            </a:r>
          </a:p>
          <a:p>
            <a:pPr lvl="1">
              <a:spcBef>
                <a:spcPts val="0"/>
              </a:spcBef>
              <a:spcAft>
                <a:spcPts val="0"/>
              </a:spcAft>
            </a:pPr>
            <a:r>
              <a:rPr lang="en-US" sz="1800" dirty="0"/>
              <a:t>Core study results. </a:t>
            </a:r>
            <a:endParaRPr lang="en-US" sz="1800" dirty="0">
              <a:solidFill>
                <a:srgbClr val="00B050"/>
              </a:solidFill>
            </a:endParaRPr>
          </a:p>
          <a:p>
            <a:pPr lvl="1">
              <a:spcBef>
                <a:spcPts val="0"/>
              </a:spcBef>
              <a:spcAft>
                <a:spcPts val="0"/>
              </a:spcAft>
            </a:pPr>
            <a:r>
              <a:rPr lang="en-US" sz="1800" dirty="0"/>
              <a:t>A document summarizing the core study results, additional facilities updates, revised estimate for CERN host lab costs. </a:t>
            </a:r>
            <a:endParaRPr lang="en-US" sz="1800" dirty="0">
              <a:solidFill>
                <a:srgbClr val="FF0000"/>
              </a:solidFill>
            </a:endParaRPr>
          </a:p>
          <a:p>
            <a:pPr lvl="1">
              <a:spcBef>
                <a:spcPts val="0"/>
              </a:spcBef>
              <a:spcAft>
                <a:spcPts val="0"/>
              </a:spcAft>
            </a:pPr>
            <a:r>
              <a:rPr lang="en-US" sz="1800" dirty="0"/>
              <a:t>A unified plan for size and placement of experiments in the cavern. </a:t>
            </a:r>
            <a:endParaRPr lang="en-US" sz="1800" dirty="0">
              <a:solidFill>
                <a:srgbClr val="FF0000"/>
              </a:solidFill>
            </a:endParaRPr>
          </a:p>
          <a:p>
            <a:pPr lvl="1">
              <a:spcBef>
                <a:spcPts val="0"/>
              </a:spcBef>
              <a:spcAft>
                <a:spcPts val="0"/>
              </a:spcAft>
            </a:pPr>
            <a:r>
              <a:rPr lang="en-US" sz="1800" dirty="0"/>
              <a:t>Completion of “flagship” physics studies that emphasize core strengths and also complementarity with the rest of the world-wide program. </a:t>
            </a:r>
            <a:endParaRPr lang="en-US" sz="1800" dirty="0">
              <a:solidFill>
                <a:srgbClr val="FF0000"/>
              </a:solidFill>
            </a:endParaRPr>
          </a:p>
          <a:p>
            <a:pPr marL="0" indent="0" algn="l" rtl="0">
              <a:spcBef>
                <a:spcPts val="0"/>
              </a:spcBef>
              <a:spcAft>
                <a:spcPts val="0"/>
              </a:spcAft>
              <a:buNone/>
            </a:pPr>
            <a:endParaRPr lang="en-US" sz="2000" i="0" u="none" strike="noStrike" dirty="0">
              <a:solidFill>
                <a:srgbClr val="000000"/>
              </a:solidFill>
              <a:effectLst/>
            </a:endParaRPr>
          </a:p>
          <a:p>
            <a:pPr algn="l" rtl="0">
              <a:spcBef>
                <a:spcPts val="0"/>
              </a:spcBef>
              <a:spcAft>
                <a:spcPts val="0"/>
              </a:spcAft>
            </a:pPr>
            <a:r>
              <a:rPr lang="en-US" sz="2000" dirty="0">
                <a:solidFill>
                  <a:srgbClr val="000000"/>
                </a:solidFill>
              </a:rPr>
              <a:t>June 2024: Document on the Facility (CE and Integration) to be submitted to the PBC.  </a:t>
            </a:r>
          </a:p>
          <a:p>
            <a:pPr algn="l" rtl="0">
              <a:spcBef>
                <a:spcPts val="0"/>
              </a:spcBef>
              <a:spcAft>
                <a:spcPts val="0"/>
              </a:spcAft>
            </a:pPr>
            <a:endParaRPr lang="en-US" sz="2000" dirty="0">
              <a:solidFill>
                <a:srgbClr val="000000"/>
              </a:solidFill>
            </a:endParaRPr>
          </a:p>
          <a:p>
            <a:pPr algn="l" rtl="0">
              <a:spcBef>
                <a:spcPts val="0"/>
              </a:spcBef>
              <a:spcAft>
                <a:spcPts val="0"/>
              </a:spcAft>
            </a:pPr>
            <a:r>
              <a:rPr lang="en-US" sz="2000" dirty="0">
                <a:solidFill>
                  <a:srgbClr val="000000"/>
                </a:solidFill>
              </a:rPr>
              <a:t>Early 2025: LOI to be submitted to the LHCC.  </a:t>
            </a:r>
          </a:p>
          <a:p>
            <a:pPr algn="l" rtl="0">
              <a:spcBef>
                <a:spcPts val="0"/>
              </a:spcBef>
              <a:spcAft>
                <a:spcPts val="0"/>
              </a:spcAft>
            </a:pPr>
            <a:endParaRPr lang="en-US" sz="2000" dirty="0">
              <a:solidFill>
                <a:srgbClr val="000000"/>
              </a:solidFill>
            </a:endParaRPr>
          </a:p>
          <a:p>
            <a:pPr algn="l" rtl="0">
              <a:spcBef>
                <a:spcPts val="0"/>
              </a:spcBef>
              <a:spcAft>
                <a:spcPts val="0"/>
              </a:spcAft>
            </a:pPr>
            <a:r>
              <a:rPr lang="en-US" sz="2000" dirty="0">
                <a:solidFill>
                  <a:srgbClr val="000000"/>
                </a:solidFill>
              </a:rPr>
              <a:t>March 2025: input to be submitted to European Strategy Update.</a:t>
            </a:r>
          </a:p>
          <a:p>
            <a:pPr algn="l" rtl="0">
              <a:spcBef>
                <a:spcPts val="0"/>
              </a:spcBef>
              <a:spcAft>
                <a:spcPts val="0"/>
              </a:spcAft>
            </a:pPr>
            <a:endParaRPr lang="en-US" sz="1000" dirty="0">
              <a:solidFill>
                <a:srgbClr val="000000"/>
              </a:solidFill>
            </a:endParaRPr>
          </a:p>
          <a:p>
            <a:pPr algn="l" rtl="0">
              <a:spcBef>
                <a:spcPts val="0"/>
              </a:spcBef>
              <a:spcAft>
                <a:spcPts val="0"/>
              </a:spcAft>
            </a:pPr>
            <a:endParaRPr lang="en-US" sz="1800" i="0" u="none" strike="noStrike" dirty="0">
              <a:solidFill>
                <a:srgbClr val="000000"/>
              </a:solidFill>
              <a:effectLst/>
            </a:endParaRPr>
          </a:p>
          <a:p>
            <a:pPr algn="l" rtl="0">
              <a:spcBef>
                <a:spcPts val="0"/>
              </a:spcBef>
              <a:spcAft>
                <a:spcPts val="0"/>
              </a:spcAft>
            </a:pPr>
            <a:endParaRPr lang="en-US" sz="1800" i="0" u="none" strike="noStrike" dirty="0">
              <a:solidFill>
                <a:srgbClr val="00B050"/>
              </a:solidFill>
              <a:effectLst/>
            </a:endParaRPr>
          </a:p>
          <a:p>
            <a:pPr algn="l" rtl="0">
              <a:spcBef>
                <a:spcPts val="0"/>
              </a:spcBef>
              <a:spcAft>
                <a:spcPts val="0"/>
              </a:spcAft>
            </a:pPr>
            <a:endParaRPr lang="en-US" sz="1800" dirty="0">
              <a:solidFill>
                <a:srgbClr val="000000"/>
              </a:solidFill>
            </a:endParaRPr>
          </a:p>
        </p:txBody>
      </p:sp>
    </p:spTree>
    <p:extLst>
      <p:ext uri="{BB962C8B-B14F-4D97-AF65-F5344CB8AC3E}">
        <p14:creationId xmlns:p14="http://schemas.microsoft.com/office/powerpoint/2010/main" val="165667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852FD2-2980-1B8F-D8EC-0D3F3C04EB5F}"/>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We now know that the large LHC detectors, while beautifully optimized to discover and study heavy particles, are </a:t>
            </a:r>
            <a:r>
              <a:rPr lang="en-US" sz="2000" dirty="0">
                <a:solidFill>
                  <a:srgbClr val="FF0000"/>
                </a:solidFill>
              </a:rPr>
              <a:t>not at all optimally configured to discover and study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~slow, decay ~</a:t>
            </a:r>
            <a:r>
              <a:rPr lang="en-US" sz="2000" dirty="0" err="1"/>
              <a:t>isotropically</a:t>
            </a:r>
            <a:r>
              <a:rPr lang="en-US" sz="2000" dirty="0"/>
              <a:t>.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including neutrinos, which had never been directly detected at a collider before 2023.</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286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1912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191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28584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has been largely neglected.</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523762"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IF at the EF! Typical </a:t>
            </a:r>
            <a:r>
              <a:rPr lang="en-US" sz="1800" i="1" dirty="0" err="1">
                <a:latin typeface="Arial" charset="0"/>
              </a:rPr>
              <a:t>p</a:t>
            </a:r>
            <a:r>
              <a:rPr lang="en-US" sz="1800" baseline="-25000" dirty="0" err="1">
                <a:latin typeface="Arial" charset="0"/>
              </a:rPr>
              <a:t>T</a:t>
            </a:r>
            <a:r>
              <a:rPr lang="en-US" sz="1800" dirty="0">
                <a:latin typeface="Arial" charset="0"/>
              </a:rPr>
              <a:t> ~ 250 MeV, but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THE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15" name="Group 14">
            <a:extLst>
              <a:ext uri="{FF2B5EF4-FFF2-40B4-BE49-F238E27FC236}">
                <a16:creationId xmlns:a16="http://schemas.microsoft.com/office/drawing/2014/main" id="{B6D5700E-D7C3-ADEE-8D69-8487898D6424}"/>
              </a:ext>
            </a:extLst>
          </p:cNvPr>
          <p:cNvGrpSpPr/>
          <p:nvPr/>
        </p:nvGrpSpPr>
        <p:grpSpPr>
          <a:xfrm>
            <a:off x="2322202" y="4724400"/>
            <a:ext cx="4811296" cy="1752583"/>
            <a:chOff x="2322202" y="4724400"/>
            <a:chExt cx="4811296" cy="1752583"/>
          </a:xfrm>
        </p:grpSpPr>
        <p:cxnSp>
          <p:nvCxnSpPr>
            <p:cNvPr id="7" name="Straight Arrow Connector 6"/>
            <p:cNvCxnSpPr>
              <a:cxnSpLocks/>
              <a:stCxn id="8" idx="3"/>
            </p:cNvCxnSpPr>
            <p:nvPr/>
          </p:nvCxnSpPr>
          <p:spPr>
            <a:xfrm flipV="1">
              <a:off x="3101583" y="5257800"/>
              <a:ext cx="4031915" cy="98835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22202" y="6015318"/>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6C41A03D-3EDF-B6F4-0D71-302156B8DFAD}"/>
                </a:ext>
              </a:extLst>
            </p:cNvPr>
            <p:cNvCxnSpPr>
              <a:cxnSpLocks/>
            </p:cNvCxnSpPr>
            <p:nvPr/>
          </p:nvCxnSpPr>
          <p:spPr>
            <a:xfrm flipV="1">
              <a:off x="2711892" y="4724400"/>
              <a:ext cx="416585" cy="129091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9623B02-14AD-B696-4894-6FCD43B6BF7D}"/>
              </a:ext>
            </a:extLst>
          </p:cNvPr>
          <p:cNvSpPr txBox="1"/>
          <p:nvPr/>
        </p:nvSpPr>
        <p:spPr>
          <a:xfrm>
            <a:off x="3276600" y="914400"/>
            <a:ext cx="5486400" cy="923330"/>
          </a:xfrm>
          <a:prstGeom prst="rect">
            <a:avLst/>
          </a:prstGeom>
          <a:noFill/>
        </p:spPr>
        <p:txBody>
          <a:bodyPr wrap="square" rtlCol="0">
            <a:spAutoFit/>
          </a:bodyPr>
          <a:lstStyle/>
          <a:p>
            <a:r>
              <a:rPr lang="en-US" dirty="0"/>
              <a:t>To instrument the forward region, one can’t simply plug up the holes – we need to let the protons in. But the LHC is a circular collider!</a:t>
            </a:r>
          </a:p>
        </p:txBody>
      </p:sp>
    </p:spTree>
    <p:extLst>
      <p:ext uri="{BB962C8B-B14F-4D97-AF65-F5344CB8AC3E}">
        <p14:creationId xmlns:p14="http://schemas.microsoft.com/office/powerpoint/2010/main" val="1580418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68242</TotalTime>
  <Words>3359</Words>
  <Application>Microsoft Macintosh PowerPoint</Application>
  <PresentationFormat>On-screen Show (4:3)</PresentationFormat>
  <Paragraphs>414</Paragraphs>
  <Slides>36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-apple-system</vt:lpstr>
      <vt:lpstr>Arial</vt:lpstr>
      <vt:lpstr>Arial</vt:lpstr>
      <vt:lpstr>Calibri</vt:lpstr>
      <vt:lpstr>Cambria Math</vt:lpstr>
      <vt:lpstr>Helvetica</vt:lpstr>
      <vt:lpstr>Open Sans</vt:lpstr>
      <vt:lpstr>Symbol</vt:lpstr>
      <vt:lpstr>Wingdings</vt:lpstr>
      <vt:lpstr>office_arial</vt:lpstr>
      <vt:lpstr>PowerPoint Presentation</vt:lpstr>
      <vt:lpstr>PowerPoint Presentation</vt:lpstr>
      <vt:lpstr>PowerPoint Presentation</vt:lpstr>
      <vt:lpstr>THE PARTICLE LANDSCAPE</vt:lpstr>
      <vt:lpstr>FORWARD PHYSICS</vt:lpstr>
      <vt:lpstr>LIGHT PARTICLES AT THE LHC</vt:lpstr>
      <vt:lpstr>MAP OF THE LHC</vt:lpstr>
      <vt:lpstr>THE FORWARD REGION</vt:lpstr>
      <vt:lpstr>HOW BIG DOES THE DETECTOR HAVE TO BE?</vt:lpstr>
      <vt:lpstr>FASER AT THE LHC</vt:lpstr>
      <vt:lpstr>THE FASER DETECTOR</vt:lpstr>
      <vt:lpstr>FIRST RESULTS FROM RUN 3</vt:lpstr>
      <vt:lpstr>LOCATION, LOCATION, LOCATION</vt:lpstr>
      <vt:lpstr>FORWARD PHYSICS FACILITY</vt:lpstr>
      <vt:lpstr>THE FACILITY</vt:lpstr>
      <vt:lpstr>FPF EXPERIMENTS</vt:lpstr>
      <vt:lpstr>FPF ORGANIZATION</vt:lpstr>
      <vt:lpstr>FORWARD PHYSICS FACILITY</vt:lpstr>
      <vt:lpstr>NEUTRINOS AT THE FPF</vt:lpstr>
      <vt:lpstr>QCD AT THE FPF</vt:lpstr>
      <vt:lpstr>OPTIMIZING HIGH PT STUDIES AND SEARCHES</vt:lpstr>
      <vt:lpstr>QUIRKS: STRONGLY-INTERACTING DARK SECTORS</vt:lpstr>
      <vt:lpstr>LLPS FROM COMPRESSED SPECTRA </vt:lpstr>
      <vt:lpstr>MILLI-CHARGED PARTICLES</vt:lpstr>
      <vt:lpstr>PowerPoint Presentation</vt:lpstr>
      <vt:lpstr>PowerPoint Presentation</vt:lpstr>
      <vt:lpstr>A CAUTIONARY TALE</vt:lpstr>
      <vt:lpstr>ISR’S LEGACY</vt:lpstr>
      <vt:lpstr>PowerPoint Presentation</vt:lpstr>
      <vt:lpstr>COLLIDER NEUTRINOS</vt:lpstr>
      <vt:lpstr>COLLIDER NEUTRINO SEARCH</vt:lpstr>
      <vt:lpstr>COLLIDER NEUTRINO RESULTS</vt:lpstr>
      <vt:lpstr>NEUTRINOS FROM EMULSION IN FASERn</vt:lpstr>
      <vt:lpstr>TEV NEUTRINO CROSS SECTIONS</vt:lpstr>
      <vt:lpstr>P5 REPORT</vt:lpstr>
      <vt:lpstr>FPF TIMELINE AT CERN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1504</cp:revision>
  <cp:lastPrinted>2019-09-06T01:34:01Z</cp:lastPrinted>
  <dcterms:created xsi:type="dcterms:W3CDTF">2011-05-01T15:38:23Z</dcterms:created>
  <dcterms:modified xsi:type="dcterms:W3CDTF">2024-05-15T18:56:51Z</dcterms:modified>
</cp:coreProperties>
</file>