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6"/>
  </p:notesMasterIdLst>
  <p:handoutMasterIdLst>
    <p:handoutMasterId r:id="rId57"/>
  </p:handoutMasterIdLst>
  <p:sldIdLst>
    <p:sldId id="889" r:id="rId2"/>
    <p:sldId id="2954" r:id="rId3"/>
    <p:sldId id="921" r:id="rId4"/>
    <p:sldId id="825" r:id="rId5"/>
    <p:sldId id="1052" r:id="rId6"/>
    <p:sldId id="2973" r:id="rId7"/>
    <p:sldId id="937" r:id="rId8"/>
    <p:sldId id="1049" r:id="rId9"/>
    <p:sldId id="1112" r:id="rId10"/>
    <p:sldId id="2981" r:id="rId11"/>
    <p:sldId id="717" r:id="rId12"/>
    <p:sldId id="931" r:id="rId13"/>
    <p:sldId id="940" r:id="rId14"/>
    <p:sldId id="2969" r:id="rId15"/>
    <p:sldId id="789" r:id="rId16"/>
    <p:sldId id="751" r:id="rId17"/>
    <p:sldId id="2982" r:id="rId18"/>
    <p:sldId id="2983" r:id="rId19"/>
    <p:sldId id="2984" r:id="rId20"/>
    <p:sldId id="1122" r:id="rId21"/>
    <p:sldId id="2985" r:id="rId22"/>
    <p:sldId id="2986" r:id="rId23"/>
    <p:sldId id="2987" r:id="rId24"/>
    <p:sldId id="2988" r:id="rId25"/>
    <p:sldId id="2977" r:id="rId26"/>
    <p:sldId id="2989" r:id="rId27"/>
    <p:sldId id="2990" r:id="rId28"/>
    <p:sldId id="2991" r:id="rId29"/>
    <p:sldId id="2992" r:id="rId30"/>
    <p:sldId id="2993" r:id="rId31"/>
    <p:sldId id="2994" r:id="rId32"/>
    <p:sldId id="2995" r:id="rId33"/>
    <p:sldId id="1002" r:id="rId34"/>
    <p:sldId id="2996" r:id="rId35"/>
    <p:sldId id="2997" r:id="rId36"/>
    <p:sldId id="2998" r:id="rId37"/>
    <p:sldId id="2999" r:id="rId38"/>
    <p:sldId id="3000" r:id="rId39"/>
    <p:sldId id="3001" r:id="rId40"/>
    <p:sldId id="3002" r:id="rId41"/>
    <p:sldId id="3026" r:id="rId42"/>
    <p:sldId id="3027" r:id="rId43"/>
    <p:sldId id="3028" r:id="rId44"/>
    <p:sldId id="3022" r:id="rId45"/>
    <p:sldId id="3023" r:id="rId46"/>
    <p:sldId id="1086" r:id="rId47"/>
    <p:sldId id="1044" r:id="rId48"/>
    <p:sldId id="1050" r:id="rId49"/>
    <p:sldId id="3029" r:id="rId50"/>
    <p:sldId id="337" r:id="rId51"/>
    <p:sldId id="3030" r:id="rId52"/>
    <p:sldId id="2975" r:id="rId53"/>
    <p:sldId id="2968" r:id="rId54"/>
    <p:sldId id="944"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59" autoAdjust="0"/>
    <p:restoredTop sz="50000" autoAdjust="0"/>
  </p:normalViewPr>
  <p:slideViewPr>
    <p:cSldViewPr snapToObjects="1">
      <p:cViewPr varScale="1">
        <p:scale>
          <a:sx n="128" d="100"/>
          <a:sy n="128" d="100"/>
        </p:scale>
        <p:origin x="97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5/10/24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5/10/24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5/10/24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40</a:t>
            </a:fld>
            <a:endParaRPr lang="en-US"/>
          </a:p>
        </p:txBody>
      </p:sp>
    </p:spTree>
    <p:extLst>
      <p:ext uri="{BB962C8B-B14F-4D97-AF65-F5344CB8AC3E}">
        <p14:creationId xmlns:p14="http://schemas.microsoft.com/office/powerpoint/2010/main" val="2515067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5/10/24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41</a:t>
            </a:fld>
            <a:endParaRPr lang="en-US"/>
          </a:p>
        </p:txBody>
      </p:sp>
    </p:spTree>
    <p:extLst>
      <p:ext uri="{BB962C8B-B14F-4D97-AF65-F5344CB8AC3E}">
        <p14:creationId xmlns:p14="http://schemas.microsoft.com/office/powerpoint/2010/main" val="271079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5/10/24</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43</a:t>
            </a:fld>
            <a:endParaRPr lang="en-US"/>
          </a:p>
        </p:txBody>
      </p:sp>
    </p:spTree>
    <p:extLst>
      <p:ext uri="{BB962C8B-B14F-4D97-AF65-F5344CB8AC3E}">
        <p14:creationId xmlns:p14="http://schemas.microsoft.com/office/powerpoint/2010/main" val="167946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5/10/24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54</a:t>
            </a:fld>
            <a:endParaRPr lang="en-US"/>
          </a:p>
        </p:txBody>
      </p:sp>
    </p:spTree>
    <p:extLst>
      <p:ext uri="{BB962C8B-B14F-4D97-AF65-F5344CB8AC3E}">
        <p14:creationId xmlns:p14="http://schemas.microsoft.com/office/powerpoint/2010/main" val="317511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5/10/24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21</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23</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5/10/24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25</a:t>
            </a:fld>
            <a:endParaRPr lang="en-US"/>
          </a:p>
        </p:txBody>
      </p:sp>
    </p:spTree>
    <p:extLst>
      <p:ext uri="{BB962C8B-B14F-4D97-AF65-F5344CB8AC3E}">
        <p14:creationId xmlns:p14="http://schemas.microsoft.com/office/powerpoint/2010/main" val="4123415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5/10/24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26</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30</a:t>
            </a:fld>
            <a:endParaRPr lang="en-GB"/>
          </a:p>
        </p:txBody>
      </p:sp>
    </p:spTree>
    <p:extLst>
      <p:ext uri="{BB962C8B-B14F-4D97-AF65-F5344CB8AC3E}">
        <p14:creationId xmlns:p14="http://schemas.microsoft.com/office/powerpoint/2010/main" val="254834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10/05/2024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10 May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5.tiff"/><Relationship Id="rId21" Type="http://schemas.openxmlformats.org/officeDocument/2006/relationships/image" Target="../media/image56.png"/><Relationship Id="rId7" Type="http://schemas.openxmlformats.org/officeDocument/2006/relationships/image" Target="../media/image42.tiff"/><Relationship Id="rId12" Type="http://schemas.openxmlformats.org/officeDocument/2006/relationships/image" Target="../media/image47.tiff"/><Relationship Id="rId17" Type="http://schemas.openxmlformats.org/officeDocument/2006/relationships/image" Target="../media/image52.jpg"/><Relationship Id="rId25" Type="http://schemas.openxmlformats.org/officeDocument/2006/relationships/image" Target="../media/image60.png"/><Relationship Id="rId2" Type="http://schemas.openxmlformats.org/officeDocument/2006/relationships/image" Target="../media/image39.png"/><Relationship Id="rId16" Type="http://schemas.openxmlformats.org/officeDocument/2006/relationships/image" Target="../media/image51.png"/><Relationship Id="rId20"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41.tiff"/><Relationship Id="rId11" Type="http://schemas.openxmlformats.org/officeDocument/2006/relationships/image" Target="../media/image46.tiff"/><Relationship Id="rId24" Type="http://schemas.openxmlformats.org/officeDocument/2006/relationships/image" Target="../media/image59.png"/><Relationship Id="rId5" Type="http://schemas.openxmlformats.org/officeDocument/2006/relationships/image" Target="../media/image40.tiff"/><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tiff"/><Relationship Id="rId19" Type="http://schemas.openxmlformats.org/officeDocument/2006/relationships/image" Target="../media/image54.png"/><Relationship Id="rId4" Type="http://schemas.openxmlformats.org/officeDocument/2006/relationships/image" Target="../media/image4.tiff"/><Relationship Id="rId9" Type="http://schemas.openxmlformats.org/officeDocument/2006/relationships/image" Target="../media/image44.tiff"/><Relationship Id="rId14" Type="http://schemas.openxmlformats.org/officeDocument/2006/relationships/image" Target="../media/image49.tiff"/><Relationship Id="rId22"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1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g"/><Relationship Id="rId7" Type="http://schemas.openxmlformats.org/officeDocument/2006/relationships/image" Target="../media/image85.jpg"/><Relationship Id="rId12" Type="http://schemas.openxmlformats.org/officeDocument/2006/relationships/image" Target="../media/image9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4.jpg"/><Relationship Id="rId11" Type="http://schemas.openxmlformats.org/officeDocument/2006/relationships/image" Target="../media/image89.jpeg"/><Relationship Id="rId5" Type="http://schemas.openxmlformats.org/officeDocument/2006/relationships/image" Target="../media/image83.jpg"/><Relationship Id="rId15" Type="http://schemas.openxmlformats.org/officeDocument/2006/relationships/image" Target="../media/image93.pn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2.jpeg"/></Relationships>
</file>

<file path=ppt/slides/_rels/slide27.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95.png"/><Relationship Id="rId7" Type="http://schemas.openxmlformats.org/officeDocument/2006/relationships/image" Target="../media/image930.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 Id="rId9" Type="http://schemas.openxmlformats.org/officeDocument/2006/relationships/hyperlink" Target="https://arxiv.org/abs/2403.1252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hyperlink" Target="https://cds.cern.ch/record/2892328/files/CERN-FASER-CONF-2024-001.pdf" TargetMode="External"/><Relationship Id="rId5" Type="http://schemas.openxmlformats.org/officeDocument/2006/relationships/image" Target="../media/image110.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115.jp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indico.cern.ch/event/1275380/timetable/#all.detailed"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2" Type="http://schemas.openxmlformats.org/officeDocument/2006/relationships/image" Target="../media/image120.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11" Type="http://schemas.openxmlformats.org/officeDocument/2006/relationships/hyperlink" Target="https://arxiv.org/abs/2203.05090" TargetMode="External"/><Relationship Id="rId5" Type="http://schemas.openxmlformats.org/officeDocument/2006/relationships/hyperlink" Target="https://indico.cern.ch/event/1076733" TargetMode="External"/><Relationship Id="rId10" Type="http://schemas.openxmlformats.org/officeDocument/2006/relationships/hyperlink" Target="https://arxiv.org/abs/2109.10905" TargetMode="External"/><Relationship Id="rId4" Type="http://schemas.openxmlformats.org/officeDocument/2006/relationships/hyperlink" Target="https://indico.cern.ch/event/1022352" TargetMode="External"/><Relationship Id="rId9" Type="http://schemas.openxmlformats.org/officeDocument/2006/relationships/hyperlink" Target="https://indico.cern.ch/event/1358966"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121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0.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480.pn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35.png"/><Relationship Id="rId1" Type="http://schemas.openxmlformats.org/officeDocument/2006/relationships/slideLayout" Target="../slideLayouts/slideLayout1.xml"/><Relationship Id="rId5" Type="http://schemas.openxmlformats.org/officeDocument/2006/relationships/image" Target="../media/image1320.png"/><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7.png"/><Relationship Id="rId7" Type="http://schemas.openxmlformats.org/officeDocument/2006/relationships/image" Target="../media/image210.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39.png"/><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4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1.xml"/><Relationship Id="rId4" Type="http://schemas.openxmlformats.org/officeDocument/2006/relationships/image" Target="../media/image146.jpg"/></Relationships>
</file>

<file path=ppt/slides/_rels/slide4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1.xml"/><Relationship Id="rId4" Type="http://schemas.openxmlformats.org/officeDocument/2006/relationships/image" Target="../media/image149.jpg"/></Relationships>
</file>

<file path=ppt/slides/_rels/slide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56.jpeg"/><Relationship Id="rId5" Type="http://schemas.openxmlformats.org/officeDocument/2006/relationships/image" Target="../media/image155.png"/><Relationship Id="rId10" Type="http://schemas.openxmlformats.org/officeDocument/2006/relationships/image" Target="../media/image160.jpg"/><Relationship Id="rId4" Type="http://schemas.openxmlformats.org/officeDocument/2006/relationships/image" Target="../media/image154.png"/><Relationship Id="rId9" Type="http://schemas.openxmlformats.org/officeDocument/2006/relationships/image" Target="../media/image15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3.jpg"/><Relationship Id="rId3" Type="http://schemas.openxmlformats.org/officeDocument/2006/relationships/image" Target="../media/image11.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Argonne Physics Division Colloquium</a:t>
            </a:r>
          </a:p>
          <a:p>
            <a:pPr algn="ctr"/>
            <a:endParaRPr lang="en-US" sz="800" dirty="0"/>
          </a:p>
          <a:p>
            <a:pPr algn="ctr"/>
            <a:r>
              <a:rPr lang="en-US" sz="2000" dirty="0"/>
              <a:t>Jonathan Feng, UC Irvine, 10 May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524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600" b="1" dirty="0"/>
              <a:t>FASER AND THE </a:t>
            </a:r>
          </a:p>
          <a:p>
            <a:pPr algn="ctr"/>
            <a:r>
              <a:rPr lang="en-US" sz="3600" b="1" dirty="0"/>
              <a:t>FORWARD PHYSICS FACILTY</a:t>
            </a:r>
          </a:p>
          <a:p>
            <a:pPr algn="ctr"/>
            <a:endParaRPr lang="en-US" sz="1200" b="1" dirty="0"/>
          </a:p>
          <a:p>
            <a:pPr algn="ctr"/>
            <a:r>
              <a:rPr lang="en-US" sz="3600" b="1" dirty="0"/>
              <a:t>NEW EYES FOR THE LHC</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they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curl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THE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15" name="Group 14">
            <a:extLst>
              <a:ext uri="{FF2B5EF4-FFF2-40B4-BE49-F238E27FC236}">
                <a16:creationId xmlns:a16="http://schemas.microsoft.com/office/drawing/2014/main" id="{B6D5700E-D7C3-ADEE-8D69-8487898D6424}"/>
              </a:ext>
            </a:extLst>
          </p:cNvPr>
          <p:cNvGrpSpPr/>
          <p:nvPr/>
        </p:nvGrpSpPr>
        <p:grpSpPr>
          <a:xfrm>
            <a:off x="3128477" y="1309723"/>
            <a:ext cx="4005021" cy="3948077"/>
            <a:chOff x="3128477" y="1309723"/>
            <a:chExt cx="4005021" cy="3948077"/>
          </a:xfrm>
        </p:grpSpPr>
        <p:cxnSp>
          <p:nvCxnSpPr>
            <p:cNvPr id="7" name="Straight Arrow Connector 6"/>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6C41A03D-3EDF-B6F4-0D71-302156B8DFAD}"/>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29895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3748542" y="4248495"/>
            <a:ext cx="3671903"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grpSp>
        <p:nvGrpSpPr>
          <p:cNvPr id="33" name="Group 32">
            <a:extLst>
              <a:ext uri="{FF2B5EF4-FFF2-40B4-BE49-F238E27FC236}">
                <a16:creationId xmlns:a16="http://schemas.microsoft.com/office/drawing/2014/main" id="{BED0076F-AA3D-88F4-ED8E-5DDA6A493F01}"/>
              </a:ext>
            </a:extLst>
          </p:cNvPr>
          <p:cNvGrpSpPr/>
          <p:nvPr/>
        </p:nvGrpSpPr>
        <p:grpSpPr>
          <a:xfrm>
            <a:off x="2209801" y="2537983"/>
            <a:ext cx="6629399" cy="3852941"/>
            <a:chOff x="2209801" y="2537983"/>
            <a:chExt cx="6629399" cy="3852941"/>
          </a:xfrm>
        </p:grpSpPr>
        <p:pic>
          <p:nvPicPr>
            <p:cNvPr id="4" name="Picture 3" descr="2017-10-31 17.55.56.jpg">
              <a:extLst>
                <a:ext uri="{FF2B5EF4-FFF2-40B4-BE49-F238E27FC236}">
                  <a16:creationId xmlns:a16="http://schemas.microsoft.com/office/drawing/2014/main" id="{5EE64EB3-1610-C14D-9191-C44F6FF29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297" y="5026836"/>
              <a:ext cx="1529903" cy="1364088"/>
            </a:xfrm>
            <a:prstGeom prst="rect">
              <a:avLst/>
            </a:prstGeom>
          </p:spPr>
        </p:pic>
        <p:pic>
          <p:nvPicPr>
            <p:cNvPr id="6" name="Picture 5" descr="S6EP07_-_Sheldon_and_Leonard.png">
              <a:extLst>
                <a:ext uri="{FF2B5EF4-FFF2-40B4-BE49-F238E27FC236}">
                  <a16:creationId xmlns:a16="http://schemas.microsoft.com/office/drawing/2014/main" id="{DBB6F54C-6503-A4AA-E0FB-FE47AD1B5409}"/>
                </a:ext>
              </a:extLst>
            </p:cNvPr>
            <p:cNvPicPr>
              <a:picLocks noChangeAspect="1"/>
            </p:cNvPicPr>
            <p:nvPr/>
          </p:nvPicPr>
          <p:blipFill rotWithShape="1">
            <a:blip r:embed="rId4">
              <a:extLst>
                <a:ext uri="{28A0092B-C50C-407E-A947-70E740481C1C}">
                  <a14:useLocalDpi xmlns:a14="http://schemas.microsoft.com/office/drawing/2010/main" val="0"/>
                </a:ext>
              </a:extLst>
            </a:blip>
            <a:srcRect l="13502" r="10110"/>
            <a:stretch/>
          </p:blipFill>
          <p:spPr>
            <a:xfrm>
              <a:off x="7309297" y="3578383"/>
              <a:ext cx="1527923" cy="1450165"/>
            </a:xfrm>
            <a:prstGeom prst="rect">
              <a:avLst/>
            </a:prstGeom>
          </p:spPr>
        </p:pic>
        <p:cxnSp>
          <p:nvCxnSpPr>
            <p:cNvPr id="17" name="Straight Arrow Connector 16">
              <a:extLst>
                <a:ext uri="{FF2B5EF4-FFF2-40B4-BE49-F238E27FC236}">
                  <a16:creationId xmlns:a16="http://schemas.microsoft.com/office/drawing/2014/main" id="{35426978-AC69-3221-728F-483015CC3A0C}"/>
                </a:ext>
              </a:extLst>
            </p:cNvPr>
            <p:cNvCxnSpPr>
              <a:cxnSpLocks/>
            </p:cNvCxnSpPr>
            <p:nvPr/>
          </p:nvCxnSpPr>
          <p:spPr>
            <a:xfrm>
              <a:off x="2209801" y="2537983"/>
              <a:ext cx="5097516" cy="2488853"/>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more physics results</a:t>
            </a:r>
          </a:p>
        </p:txBody>
      </p:sp>
    </p:spTree>
    <p:extLst>
      <p:ext uri="{BB962C8B-B14F-4D97-AF65-F5344CB8AC3E}">
        <p14:creationId xmlns:p14="http://schemas.microsoft.com/office/powerpoint/2010/main" val="33454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COLABORATION NOW</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405537"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1756636"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2467963" y="5779610"/>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341671" y="4897058"/>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7014104" y="4950571"/>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5325722" y="4830024"/>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97 collaborators, 26 institutions, 10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1"/>
          <a:stretch>
            <a:fillRect/>
          </a:stretch>
        </p:blipFill>
        <p:spPr>
          <a:xfrm>
            <a:off x="6743559" y="5689552"/>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2"/>
          <a:stretch>
            <a:fillRect/>
          </a:stretch>
        </p:blipFill>
        <p:spPr>
          <a:xfrm>
            <a:off x="655543" y="3950888"/>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3"/>
          <a:stretch>
            <a:fillRect/>
          </a:stretch>
        </p:blipFill>
        <p:spPr>
          <a:xfrm>
            <a:off x="228600" y="4856294"/>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4"/>
          <a:stretch>
            <a:fillRect/>
          </a:stretch>
        </p:blipFill>
        <p:spPr>
          <a:xfrm>
            <a:off x="633031" y="5775864"/>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289929"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5"/>
          <a:stretch>
            <a:fillRect/>
          </a:stretch>
        </p:blipFill>
        <p:spPr>
          <a:xfrm>
            <a:off x="4501617" y="5735686"/>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6"/>
          <a:stretch>
            <a:fillRect/>
          </a:stretch>
        </p:blipFill>
        <p:spPr>
          <a:xfrm>
            <a:off x="4430839" y="4800600"/>
            <a:ext cx="665064" cy="66506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Arial" charset="0"/>
              </a:rPr>
              <a:t>FASER INSTALLATION</a:t>
            </a:r>
          </a:p>
        </p:txBody>
      </p:sp>
    </p:spTree>
    <p:extLst>
      <p:ext uri="{BB962C8B-B14F-4D97-AF65-F5344CB8AC3E}">
        <p14:creationId xmlns:p14="http://schemas.microsoft.com/office/powerpoint/2010/main" val="411926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34340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more particles left to discover, and probably many more.</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(2 years to build).</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IN 2022 AND 2023</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76201" y="1000237"/>
            <a:ext cx="3809999" cy="5629163"/>
          </a:xfrm>
        </p:spPr>
        <p:txBody>
          <a:bodyPr/>
          <a:lstStyle/>
          <a:p>
            <a:r>
              <a:rPr lang="en-GB" sz="2000" dirty="0"/>
              <a:t>FASER was constructed in 18 months. We saw our first cosmic ray event on 18 March 2021.  </a:t>
            </a:r>
          </a:p>
          <a:p>
            <a:endParaRPr lang="en-GB" sz="1200" dirty="0"/>
          </a:p>
          <a:p>
            <a:r>
              <a:rPr lang="en-GB" sz="2000" dirty="0"/>
              <a:t>After LS2 from 2018-2021, the LHC started running again from Jul to Nov 2022 and Apr to Jul 2023.</a:t>
            </a:r>
          </a:p>
          <a:p>
            <a:endParaRPr lang="en-GB" sz="1200" dirty="0"/>
          </a:p>
          <a:p>
            <a:r>
              <a:rPr lang="en-GB" sz="2000" dirty="0"/>
              <a:t>FASER began recording data immediately.</a:t>
            </a:r>
          </a:p>
          <a:p>
            <a:pPr lvl="1"/>
            <a:r>
              <a:rPr lang="en-GB" sz="1800" dirty="0"/>
              <a:t>Recorded 97% of delivered luminosity</a:t>
            </a:r>
          </a:p>
          <a:p>
            <a:pPr lvl="1"/>
            <a:r>
              <a:rPr lang="en-GB" sz="1800" dirty="0"/>
              <a:t>Largely automated: no control room, 2 shifters controlling and monitoring the </a:t>
            </a:r>
            <a:r>
              <a:rPr lang="en-GB" sz="1800" dirty="0" err="1"/>
              <a:t>expt</a:t>
            </a:r>
            <a:r>
              <a:rPr lang="en-GB" sz="1800" dirty="0"/>
              <a:t> from their laptops</a:t>
            </a:r>
          </a:p>
        </p:txBody>
      </p:sp>
      <p:pic>
        <p:nvPicPr>
          <p:cNvPr id="5" name="Picture 4">
            <a:extLst>
              <a:ext uri="{FF2B5EF4-FFF2-40B4-BE49-F238E27FC236}">
                <a16:creationId xmlns:a16="http://schemas.microsoft.com/office/drawing/2014/main" id="{EAA40BEF-4307-6A73-1134-0D1D86D50B1E}"/>
              </a:ext>
            </a:extLst>
          </p:cNvPr>
          <p:cNvPicPr>
            <a:picLocks noChangeAspect="1"/>
          </p:cNvPicPr>
          <p:nvPr/>
        </p:nvPicPr>
        <p:blipFill>
          <a:blip r:embed="rId3"/>
          <a:stretch>
            <a:fillRect/>
          </a:stretch>
        </p:blipFill>
        <p:spPr>
          <a:xfrm>
            <a:off x="3886200" y="914400"/>
            <a:ext cx="5283740" cy="4191000"/>
          </a:xfrm>
          <a:prstGeom prst="rect">
            <a:avLst/>
          </a:prstGeom>
        </p:spPr>
      </p:pic>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3886740" y="4876800"/>
            <a:ext cx="5028660" cy="1230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sz="1200" dirty="0">
              <a:sym typeface="Wingdings" pitchFamily="2" charset="2"/>
            </a:endParaRPr>
          </a:p>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3 boxes in 2022 (0.5,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endParaRPr lang="en-GB" dirty="0"/>
          </a:p>
        </p:txBody>
      </p:sp>
      <p:pic>
        <p:nvPicPr>
          <p:cNvPr id="7" name="Picture 6">
            <a:extLst>
              <a:ext uri="{FF2B5EF4-FFF2-40B4-BE49-F238E27FC236}">
                <a16:creationId xmlns:a16="http://schemas.microsoft.com/office/drawing/2014/main" id="{57953140-23CE-3FA6-7C8F-2597D70D05A6}"/>
              </a:ext>
            </a:extLst>
          </p:cNvPr>
          <p:cNvPicPr>
            <a:picLocks noChangeAspect="1"/>
          </p:cNvPicPr>
          <p:nvPr/>
        </p:nvPicPr>
        <p:blipFill>
          <a:blip r:embed="rId4"/>
          <a:stretch>
            <a:fillRect/>
          </a:stretch>
        </p:blipFill>
        <p:spPr>
          <a:xfrm>
            <a:off x="8440230" y="3477598"/>
            <a:ext cx="603250" cy="795281"/>
          </a:xfrm>
          <a:prstGeom prst="rect">
            <a:avLst/>
          </a:prstGeom>
        </p:spPr>
      </p:pic>
    </p:spTree>
    <p:extLst>
      <p:ext uri="{BB962C8B-B14F-4D97-AF65-F5344CB8AC3E}">
        <p14:creationId xmlns:p14="http://schemas.microsoft.com/office/powerpoint/2010/main" val="3357501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403654" y="990600"/>
            <a:ext cx="33301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3744582" y="990600"/>
            <a:ext cx="4713618" cy="4114799"/>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403654" y="5217423"/>
            <a:ext cx="8054546" cy="125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(since 1971) had never been directly observed</a:t>
            </a:r>
            <a:r>
              <a:rPr lang="en-US" sz="2000" dirty="0">
                <a:solidFill>
                  <a:srgbClr val="222222"/>
                </a:solidFill>
                <a:latin typeface="Arial" panose="020B0604020202020204" pitchFamily="34" charset="0"/>
              </a:rPr>
              <a:t>: they interact very weakly, and the highest energy ones, which are most likely to interact, pass through the blind spots of existing detectors.  </a:t>
            </a:r>
            <a:endParaRPr lang="en-US" sz="20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096000" y="4191000"/>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4535881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418691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The discovery analysis did not even use the emulsion data!  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756"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14400"/>
            <a:ext cx="8686800" cy="5638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pPr marL="0" indent="0" algn="r">
              <a:buNone/>
            </a:pPr>
            <a:r>
              <a:rPr lang="en-US" sz="1400" dirty="0" err="1"/>
              <a:t>Xie</a:t>
            </a:r>
            <a:r>
              <a:rPr lang="en-US" sz="1400" dirty="0"/>
              <a:t>, Gao, Hobbs, Stump, Yuan (2024)</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r>
              <a:rPr lang="en-US" sz="2000" dirty="0"/>
              <a:t>These measurements use only 1.7% of the data already collected in 2022 and 2023.  Much more to come; we expect to triple the world’s supply of tau neutrinos, identify the first anti-tau neutrino, …</a:t>
            </a:r>
          </a:p>
          <a:p>
            <a:endParaRPr lang="en-US" sz="2000" dirty="0"/>
          </a:p>
        </p:txBody>
      </p:sp>
      <p:pic>
        <p:nvPicPr>
          <p:cNvPr id="4" name="Picture 3">
            <a:extLst>
              <a:ext uri="{FF2B5EF4-FFF2-40B4-BE49-F238E27FC236}">
                <a16:creationId xmlns:a16="http://schemas.microsoft.com/office/drawing/2014/main" id="{41FBD264-DD47-B348-2A9C-8864611B77A3}"/>
              </a:ext>
            </a:extLst>
          </p:cNvPr>
          <p:cNvPicPr>
            <a:picLocks noChangeAspect="1"/>
          </p:cNvPicPr>
          <p:nvPr/>
        </p:nvPicPr>
        <p:blipFill>
          <a:blip r:embed="rId2"/>
          <a:stretch>
            <a:fillRect/>
          </a:stretch>
        </p:blipFill>
        <p:spPr>
          <a:xfrm>
            <a:off x="3686217" y="2514600"/>
            <a:ext cx="5117124" cy="2743200"/>
          </a:xfrm>
          <a:prstGeom prst="rect">
            <a:avLst/>
          </a:prstGeom>
        </p:spPr>
      </p:pic>
      <p:pic>
        <p:nvPicPr>
          <p:cNvPr id="7" name="Picture 6">
            <a:extLst>
              <a:ext uri="{FF2B5EF4-FFF2-40B4-BE49-F238E27FC236}">
                <a16:creationId xmlns:a16="http://schemas.microsoft.com/office/drawing/2014/main" id="{2F0C671F-1293-DF89-D8BC-E1B2A0186228}"/>
              </a:ext>
            </a:extLst>
          </p:cNvPr>
          <p:cNvPicPr>
            <a:picLocks noChangeAspect="1"/>
          </p:cNvPicPr>
          <p:nvPr/>
        </p:nvPicPr>
        <p:blipFill>
          <a:blip r:embed="rId3"/>
          <a:stretch>
            <a:fillRect/>
          </a:stretch>
        </p:blipFill>
        <p:spPr>
          <a:xfrm>
            <a:off x="304800" y="2514600"/>
            <a:ext cx="2900729" cy="2819400"/>
          </a:xfrm>
          <a:prstGeom prst="rect">
            <a:avLst/>
          </a:prstGeom>
        </p:spPr>
      </p:pic>
      <p:sp>
        <p:nvSpPr>
          <p:cNvPr id="3" name="TextBox 2">
            <a:extLst>
              <a:ext uri="{FF2B5EF4-FFF2-40B4-BE49-F238E27FC236}">
                <a16:creationId xmlns:a16="http://schemas.microsoft.com/office/drawing/2014/main" id="{C9E8C483-A06E-2F5F-DE74-1F715904589B}"/>
              </a:ext>
            </a:extLst>
          </p:cNvPr>
          <p:cNvSpPr txBox="1"/>
          <p:nvPr/>
        </p:nvSpPr>
        <p:spPr>
          <a:xfrm>
            <a:off x="5105400" y="5283506"/>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2888966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1800" dirty="0">
                    <a:solidFill>
                      <a:srgbClr val="FF0000"/>
                    </a:solidFill>
                    <a:latin typeface="Arial" charset="0"/>
                  </a:rPr>
                  <a:t>Dark photons </a:t>
                </a:r>
                <a14:m>
                  <m:oMath xmlns:m="http://schemas.openxmlformats.org/officeDocument/2006/math">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oMath>
                </a14:m>
                <a:r>
                  <a:rPr lang="en-US" sz="1800" dirty="0">
                    <a:solidFill>
                      <a:srgbClr val="FF0000"/>
                    </a:solidFill>
                    <a:latin typeface="Arial" charset="0"/>
                  </a:rPr>
                  <a:t> </a:t>
                </a:r>
                <a:r>
                  <a:rPr lang="en-US" sz="1800" dirty="0">
                    <a:latin typeface="Arial" charset="0"/>
                  </a:rPr>
                  <a:t>, like photons, but with mass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𝑚</m:t>
                        </m:r>
                      </m:e>
                      <m:sub>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sub>
                    </m:sSub>
                  </m:oMath>
                </a14:m>
                <a:r>
                  <a:rPr lang="en-US" sz="1800" dirty="0">
                    <a:latin typeface="Arial" charset="0"/>
                  </a:rPr>
                  <a:t>, couplings suppressed by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a:t>
                </a:r>
              </a:p>
              <a:p>
                <a:endParaRPr lang="en-US" sz="1200" dirty="0">
                  <a:latin typeface="Arial" charset="0"/>
                </a:endParaRPr>
              </a:p>
              <a:p>
                <a:endParaRPr lang="en-US" sz="1800" dirty="0">
                  <a:latin typeface="Arial" charset="0"/>
                </a:endParaRPr>
              </a:p>
              <a:p>
                <a:r>
                  <a:rPr lang="en-US" sz="1800" dirty="0">
                    <a:latin typeface="Arial" charset="0"/>
                  </a:rPr>
                  <a:t>For low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dark photons are long-lived particles (LLPs), can be produced in ATLAS, pass through rock and magnetic fields unhindered, and decay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currently colliding protons with protons at a center-of-mass energy of 13.6 </a:t>
            </a:r>
            <a:r>
              <a:rPr lang="en-US" altLang="en-US" sz="2000" dirty="0" err="1">
                <a:solidFill>
                  <a:schemeClr val="bg1"/>
                </a:solidFill>
              </a:rPr>
              <a:t>TeV</a:t>
            </a:r>
            <a:r>
              <a:rPr lang="en-US" altLang="en-US" sz="2000" dirty="0">
                <a:solidFill>
                  <a:schemeClr val="bg1"/>
                </a:solidFill>
              </a:rPr>
              <a:t>.</a:t>
            </a: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854075"/>
                <a:ext cx="8305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854075"/>
                <a:ext cx="8305800" cy="5622925"/>
              </a:xfrm>
              <a:blipFill>
                <a:blip r:embed="rId3"/>
                <a:stretch>
                  <a:fillRect l="-611" t="-676" r="-153"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50074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4419601"/>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2000" dirty="0"/>
          </a:p>
          <a:p>
            <a:r>
              <a:rPr lang="en-US" sz="2000" dirty="0"/>
              <a:t>Bodes well for the future</a:t>
            </a:r>
          </a:p>
          <a:p>
            <a:pPr lvl="1"/>
            <a:r>
              <a:rPr lang="en-US" sz="1800" dirty="0"/>
              <a:t>Background-free analysis</a:t>
            </a:r>
          </a:p>
          <a:p>
            <a:pPr lvl="1"/>
            <a:r>
              <a:rPr lang="en-US" sz="1800" dirty="0"/>
              <a:t>Started probing new parameter space with the first day of data</a:t>
            </a:r>
          </a:p>
          <a:p>
            <a:pPr lvl="1"/>
            <a:r>
              <a:rPr lang="en-US" sz="1800" dirty="0"/>
              <a:t>Ended up ~100 times more sensitive than previous experiments.</a:t>
            </a:r>
          </a:p>
          <a:p>
            <a:pPr lvl="1"/>
            <a:r>
              <a:rPr lang="en-US" sz="1800" dirty="0"/>
              <a:t>Improvements in analysis and 50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ALP-W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839200" cy="55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Can also look for LLPs with purely photonic final states. E.g., ALP-Ws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105400"/>
            <a:ext cx="875165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approved to run through Run 4 (-2031), with improvements in analysis, hardware upgrades (high granularity pre-shower).  We will be testing many other new ideas, e.g., other new force carriers (U(1)</a:t>
            </a:r>
            <a:r>
              <a:rPr lang="en-US" sz="1800" baseline="-25000" dirty="0"/>
              <a:t>B-L</a:t>
            </a:r>
            <a:r>
              <a:rPr lang="en-US" sz="1800" dirty="0"/>
              <a:t>, U(1)</a:t>
            </a:r>
            <a:r>
              <a:rPr lang="en-US" sz="1800" baseline="-25000" dirty="0"/>
              <a:t>B</a:t>
            </a:r>
            <a:r>
              <a:rPr lang="en-US" sz="1800" dirty="0"/>
              <a:t>, </a:t>
            </a:r>
            <a:r>
              <a:rPr lang="en-US" sz="1800" dirty="0" err="1"/>
              <a:t>protophobic</a:t>
            </a:r>
            <a:r>
              <a:rPr lang="en-US" sz="1800" dirty="0"/>
              <a:t>), ALP-</a:t>
            </a:r>
            <a:r>
              <a:rPr lang="en-US" sz="1800" dirty="0">
                <a:latin typeface="Symbol" pitchFamily="2" charset="2"/>
              </a:rPr>
              <a:t>g</a:t>
            </a:r>
            <a:r>
              <a:rPr lang="en-US" sz="1800" dirty="0"/>
              <a:t>, ALP-g, light-shining-through-walls axions, dark Higgs bosons, sterile neutrinos, light neutralinos, </a:t>
            </a:r>
            <a:r>
              <a:rPr lang="en-US" sz="1800" dirty="0" err="1"/>
              <a:t>inflatons</a:t>
            </a:r>
            <a:r>
              <a:rPr lang="en-US" sz="1800" dirty="0"/>
              <a:t>, quirks, etc., all with world leading sensitivities.</a:t>
            </a:r>
          </a:p>
        </p:txBody>
      </p:sp>
      <p:pic>
        <p:nvPicPr>
          <p:cNvPr id="3" name="図 11">
            <a:extLst>
              <a:ext uri="{FF2B5EF4-FFF2-40B4-BE49-F238E27FC236}">
                <a16:creationId xmlns:a16="http://schemas.microsoft.com/office/drawing/2014/main" id="{1688257E-A3ED-067A-7FF0-BD5D94F8B930}"/>
              </a:ext>
            </a:extLst>
          </p:cNvPr>
          <p:cNvPicPr>
            <a:picLocks noChangeAspect="1"/>
          </p:cNvPicPr>
          <p:nvPr/>
        </p:nvPicPr>
        <p:blipFill>
          <a:blip r:embed="rId2"/>
          <a:stretch>
            <a:fillRect/>
          </a:stretch>
        </p:blipFill>
        <p:spPr>
          <a:xfrm>
            <a:off x="1803265" y="1278027"/>
            <a:ext cx="2257628" cy="835421"/>
          </a:xfrm>
          <a:prstGeom prst="rect">
            <a:avLst/>
          </a:prstGeom>
        </p:spPr>
      </p:pic>
      <p:pic>
        <p:nvPicPr>
          <p:cNvPr id="5" name="図 16">
            <a:extLst>
              <a:ext uri="{FF2B5EF4-FFF2-40B4-BE49-F238E27FC236}">
                <a16:creationId xmlns:a16="http://schemas.microsoft.com/office/drawing/2014/main" id="{45BEBA56-556F-F60A-37BB-507EFE6AF5C8}"/>
              </a:ext>
            </a:extLst>
          </p:cNvPr>
          <p:cNvPicPr>
            <a:picLocks noChangeAspect="1"/>
          </p:cNvPicPr>
          <p:nvPr/>
        </p:nvPicPr>
        <p:blipFill>
          <a:blip r:embed="rId3"/>
          <a:stretch>
            <a:fillRect/>
          </a:stretch>
        </p:blipFill>
        <p:spPr>
          <a:xfrm>
            <a:off x="5562600" y="1221979"/>
            <a:ext cx="2257628" cy="835421"/>
          </a:xfrm>
          <a:prstGeom prst="rect">
            <a:avLst/>
          </a:prstGeom>
        </p:spPr>
      </p:pic>
      <p:sp>
        <p:nvSpPr>
          <p:cNvPr id="7" name="テキスト ボックス 17">
            <a:extLst>
              <a:ext uri="{FF2B5EF4-FFF2-40B4-BE49-F238E27FC236}">
                <a16:creationId xmlns:a16="http://schemas.microsoft.com/office/drawing/2014/main" id="{C063602B-2EF8-E69B-F7DD-1CC92D38094F}"/>
              </a:ext>
            </a:extLst>
          </p:cNvPr>
          <p:cNvSpPr txBox="1"/>
          <p:nvPr/>
        </p:nvSpPr>
        <p:spPr>
          <a:xfrm>
            <a:off x="486192" y="1415533"/>
            <a:ext cx="1389798" cy="369332"/>
          </a:xfrm>
          <a:prstGeom prst="rect">
            <a:avLst/>
          </a:prstGeom>
          <a:noFill/>
        </p:spPr>
        <p:txBody>
          <a:bodyPr wrap="square" rtlCol="0">
            <a:spAutoFit/>
          </a:bodyPr>
          <a:lstStyle/>
          <a:p>
            <a:r>
              <a:rPr lang="en-US" dirty="0">
                <a:solidFill>
                  <a:srgbClr val="000000"/>
                </a:solidFill>
              </a:rPr>
              <a:t>production</a:t>
            </a:r>
            <a:endParaRPr lang="en-CH" dirty="0">
              <a:solidFill>
                <a:srgbClr val="000000"/>
              </a:solidFill>
            </a:endParaRPr>
          </a:p>
        </p:txBody>
      </p:sp>
      <p:sp>
        <p:nvSpPr>
          <p:cNvPr id="9" name="テキスト ボックス 18">
            <a:extLst>
              <a:ext uri="{FF2B5EF4-FFF2-40B4-BE49-F238E27FC236}">
                <a16:creationId xmlns:a16="http://schemas.microsoft.com/office/drawing/2014/main" id="{93E0A985-7F43-BAFE-AC40-8A68319259D3}"/>
              </a:ext>
            </a:extLst>
          </p:cNvPr>
          <p:cNvSpPr txBox="1"/>
          <p:nvPr/>
        </p:nvSpPr>
        <p:spPr>
          <a:xfrm>
            <a:off x="4495800" y="1471581"/>
            <a:ext cx="1618398" cy="369332"/>
          </a:xfrm>
          <a:prstGeom prst="rect">
            <a:avLst/>
          </a:prstGeom>
          <a:noFill/>
        </p:spPr>
        <p:txBody>
          <a:bodyPr wrap="square" rtlCol="0">
            <a:spAutoFit/>
          </a:bodyPr>
          <a:lstStyle/>
          <a:p>
            <a:r>
              <a:rPr lang="en-US" dirty="0">
                <a:solidFill>
                  <a:srgbClr val="000000"/>
                </a:solidFill>
              </a:rPr>
              <a:t>decay</a:t>
            </a:r>
            <a:endParaRPr lang="en-CH" dirty="0">
              <a:solidFill>
                <a:srgbClr val="000000"/>
              </a:solidFill>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1F5A4A0-1394-8B23-6A0A-83C02347DB6D}"/>
                  </a:ext>
                </a:extLst>
              </p:cNvPr>
              <p:cNvSpPr txBox="1">
                <a:spLocks/>
              </p:cNvSpPr>
              <p:nvPr/>
            </p:nvSpPr>
            <p:spPr bwMode="auto">
              <a:xfrm>
                <a:off x="93730" y="2209800"/>
                <a:ext cx="4706869" cy="264720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Signal is no hits in veto scintillators, &gt;1 </a:t>
                </a:r>
                <a:r>
                  <a:rPr lang="en-US" sz="1800" dirty="0" err="1"/>
                  <a:t>TeV</a:t>
                </a:r>
                <a:r>
                  <a:rPr lang="en-US" sz="1800" dirty="0"/>
                  <a:t> energy deposit in ECAL. </a:t>
                </a:r>
              </a:p>
              <a:p>
                <a:endParaRPr lang="en-US" sz="1200" dirty="0"/>
              </a:p>
              <a:p>
                <a:r>
                  <a:rPr lang="en-US" sz="1800" dirty="0"/>
                  <a:t>Background: Expect 0.42 </a:t>
                </a:r>
                <a14:m>
                  <m:oMath xmlns:m="http://schemas.openxmlformats.org/officeDocument/2006/math">
                    <m:r>
                      <a:rPr lang="en-US" sz="1800" b="0" i="1" smtClean="0">
                        <a:latin typeface="Cambria Math" panose="02040503050406030204" pitchFamily="18" charset="0"/>
                      </a:rPr>
                      <m:t>±</m:t>
                    </m:r>
                  </m:oMath>
                </a14:m>
                <a:r>
                  <a:rPr lang="en-US" sz="1800" dirty="0"/>
                  <a:t> 0.32 from </a:t>
                </a:r>
                <a14:m>
                  <m:oMath xmlns:m="http://schemas.openxmlformats.org/officeDocument/2006/math">
                    <m:r>
                      <a:rPr lang="en-US" sz="1800" b="0" i="1" smtClean="0">
                        <a:latin typeface="Cambria Math" panose="02040503050406030204" pitchFamily="18" charset="0"/>
                      </a:rPr>
                      <m:t>𝜈</m:t>
                    </m:r>
                  </m:oMath>
                </a14:m>
                <a:r>
                  <a:rPr lang="en-US" sz="1800" dirty="0"/>
                  <a:t> interactions in 58 fb</a:t>
                </a:r>
                <a:r>
                  <a:rPr lang="en-US" sz="1800" baseline="30000" dirty="0"/>
                  <a:t>-1</a:t>
                </a:r>
                <a:r>
                  <a:rPr lang="en-US" sz="1800" dirty="0"/>
                  <a:t> (yesterday’s signal, today’s background)</a:t>
                </a:r>
              </a:p>
              <a:p>
                <a:endParaRPr lang="en-US" sz="1200" dirty="0"/>
              </a:p>
              <a:p>
                <a:r>
                  <a:rPr lang="en-US" sz="1800" dirty="0"/>
                  <a:t>1 event seen, excludes new parameter space.  Benefits from LHC’s high energy, lots of B’s. </a:t>
                </a:r>
              </a:p>
            </p:txBody>
          </p:sp>
        </mc:Choice>
        <mc:Fallback xmlns="">
          <p:sp>
            <p:nvSpPr>
              <p:cNvPr id="10" name="Content Placeholder 2">
                <a:extLst>
                  <a:ext uri="{FF2B5EF4-FFF2-40B4-BE49-F238E27FC236}">
                    <a16:creationId xmlns:a16="http://schemas.microsoft.com/office/drawing/2014/main" id="{01F5A4A0-1394-8B23-6A0A-83C02347DB6D}"/>
                  </a:ext>
                </a:extLst>
              </p:cNvPr>
              <p:cNvSpPr txBox="1">
                <a:spLocks noRot="1" noChangeAspect="1" noMove="1" noResize="1" noEditPoints="1" noAdjustHandles="1" noChangeArrowheads="1" noChangeShapeType="1" noTextEdit="1"/>
              </p:cNvSpPr>
              <p:nvPr/>
            </p:nvSpPr>
            <p:spPr bwMode="auto">
              <a:xfrm>
                <a:off x="93730" y="2209800"/>
                <a:ext cx="4706869" cy="2647205"/>
              </a:xfrm>
              <a:prstGeom prst="rect">
                <a:avLst/>
              </a:prstGeom>
              <a:blipFill>
                <a:blip r:embed="rId4"/>
                <a:stretch>
                  <a:fillRect l="-809" t="-1435" r="-1617"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ED7933-D14A-9990-7F60-9FD02B36FA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2133600"/>
            <a:ext cx="3817679" cy="2978806"/>
          </a:xfrm>
          <a:prstGeom prst="rect">
            <a:avLst/>
          </a:prstGeom>
        </p:spPr>
      </p:pic>
      <p:sp>
        <p:nvSpPr>
          <p:cNvPr id="8" name="TextBox 7">
            <a:extLst>
              <a:ext uri="{FF2B5EF4-FFF2-40B4-BE49-F238E27FC236}">
                <a16:creationId xmlns:a16="http://schemas.microsoft.com/office/drawing/2014/main" id="{8C723BCF-C4FA-233B-C8EF-FF75884D99F3}"/>
              </a:ext>
            </a:extLst>
          </p:cNvPr>
          <p:cNvSpPr txBox="1"/>
          <p:nvPr/>
        </p:nvSpPr>
        <p:spPr>
          <a:xfrm rot="5400000">
            <a:off x="6848284" y="3465583"/>
            <a:ext cx="3954031"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dirty="0">
                <a:effectLst/>
                <a:latin typeface="arial" panose="020B0604020202020204" pitchFamily="34" charset="0"/>
                <a:hlinkClick r:id="rId6"/>
              </a:rPr>
              <a:t>CERN-FASER-CONF-2024-001</a:t>
            </a:r>
            <a:r>
              <a:rPr lang="en-US" sz="1200" dirty="0"/>
              <a:t>)</a:t>
            </a:r>
          </a:p>
        </p:txBody>
      </p:sp>
    </p:spTree>
    <p:extLst>
      <p:ext uri="{BB962C8B-B14F-4D97-AF65-F5344CB8AC3E}">
        <p14:creationId xmlns:p14="http://schemas.microsoft.com/office/powerpoint/2010/main" val="3712400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457200" y="2365531"/>
            <a:ext cx="3032505" cy="1561607"/>
            <a:chOff x="836725" y="2289331"/>
            <a:chExt cx="2168388" cy="1528180"/>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884975" cy="1398983"/>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36725" y="2289331"/>
              <a:ext cx="763476" cy="1503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457200" y="3927137"/>
            <a:ext cx="3032504" cy="2400729"/>
          </a:xfrm>
          <a:prstGeom prst="rect">
            <a:avLst/>
          </a:prstGeom>
          <a:ln w="19050">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4099161"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7"/>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8"/>
          <a:stretch>
            <a:fillRect/>
          </a:stretch>
        </p:blipFill>
        <p:spPr>
          <a:xfrm rot="1011043">
            <a:off x="2815156" y="2511333"/>
            <a:ext cx="429949" cy="429949"/>
          </a:xfrm>
          <a:prstGeom prst="rect">
            <a:avLst/>
          </a:prstGeom>
        </p:spPr>
      </p:pic>
    </p:spTree>
    <p:extLst>
      <p:ext uri="{BB962C8B-B14F-4D97-AF65-F5344CB8AC3E}">
        <p14:creationId xmlns:p14="http://schemas.microsoft.com/office/powerpoint/2010/main" val="23781558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2004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12.5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Preliminary (Class 4) cost estimate: 30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4/Run5.</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200401" cy="5572872"/>
              </a:xfrm>
              <a:prstGeom prst="rect">
                <a:avLst/>
              </a:prstGeom>
              <a:blipFill>
                <a:blip r:embed="rId3"/>
                <a:stretch>
                  <a:fillRect l="-1190" t="-683" r="-794"/>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a14="http://schemas.microsoft.com/office/drawing/2010/main" xmlns:ma14="http://schemas.microsoft.com/office/mac/drawingml/2011/main" xmlns=""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2658783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p:txBody>
      </p:sp>
      <p:grpSp>
        <p:nvGrpSpPr>
          <p:cNvPr id="5" name="Group 4">
            <a:extLst>
              <a:ext uri="{FF2B5EF4-FFF2-40B4-BE49-F238E27FC236}">
                <a16:creationId xmlns:a16="http://schemas.microsoft.com/office/drawing/2014/main" id="{B1FC074B-F7DE-1D78-BB6E-6B7E93B437E7}"/>
              </a:ext>
            </a:extLst>
          </p:cNvPr>
          <p:cNvGrpSpPr/>
          <p:nvPr/>
        </p:nvGrpSpPr>
        <p:grpSpPr>
          <a:xfrm>
            <a:off x="914400" y="2523792"/>
            <a:ext cx="6840072" cy="2962608"/>
            <a:chOff x="3962400" y="2674590"/>
            <a:chExt cx="5392272" cy="2220012"/>
          </a:xfrm>
        </p:grpSpPr>
        <p:pic>
          <p:nvPicPr>
            <p:cNvPr id="3" name="Picture 2">
              <a:extLst>
                <a:ext uri="{FF2B5EF4-FFF2-40B4-BE49-F238E27FC236}">
                  <a16:creationId xmlns:a16="http://schemas.microsoft.com/office/drawing/2014/main" id="{7FFC8E63-6B32-5581-B252-D2EE9DF72E4A}"/>
                </a:ext>
              </a:extLst>
            </p:cNvPr>
            <p:cNvPicPr>
              <a:picLocks noChangeAspect="1"/>
            </p:cNvPicPr>
            <p:nvPr/>
          </p:nvPicPr>
          <p:blipFill rotWithShape="1">
            <a:blip r:embed="rId2">
              <a:extLst>
                <a:ext uri="{28A0092B-C50C-407E-A947-70E740481C1C}">
                  <a14:useLocalDpi xmlns:a14="http://schemas.microsoft.com/office/drawing/2010/main" val="0"/>
                </a:ext>
              </a:extLst>
            </a:blip>
            <a:srcRect l="15917" t="16173" r="1667" b="16167"/>
            <a:stretch/>
          </p:blipFill>
          <p:spPr>
            <a:xfrm>
              <a:off x="3962400" y="2674590"/>
              <a:ext cx="5392272" cy="2220012"/>
            </a:xfrm>
            <a:prstGeom prst="rect">
              <a:avLst/>
            </a:prstGeom>
            <a:ln w="19050">
              <a:solidFill>
                <a:schemeClr val="bg1"/>
              </a:solidFill>
            </a:ln>
          </p:spPr>
        </p:pic>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7162800" y="2846451"/>
              <a:ext cx="2095798" cy="582549"/>
            </a:xfrm>
            <a:prstGeom prst="rect">
              <a:avLst/>
            </a:prstGeom>
          </p:spPr>
        </p:pic>
      </p:grpSp>
      <p:sp>
        <p:nvSpPr>
          <p:cNvPr id="4" name="Content Placeholder 2">
            <a:extLst>
              <a:ext uri="{FF2B5EF4-FFF2-40B4-BE49-F238E27FC236}">
                <a16:creationId xmlns:a16="http://schemas.microsoft.com/office/drawing/2014/main" id="{762584D4-9F59-B09F-BEDC-9C8CA80516D2}"/>
              </a:ext>
            </a:extLst>
          </p:cNvPr>
          <p:cNvSpPr txBox="1">
            <a:spLocks/>
          </p:cNvSpPr>
          <p:nvPr/>
        </p:nvSpPr>
        <p:spPr bwMode="auto">
          <a:xfrm>
            <a:off x="442830" y="5410201"/>
            <a:ext cx="8258339" cy="1066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These represent a huge jump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a:t>
            </a:r>
            <a:r>
              <a:rPr lang="en-US" sz="1600" dirty="0" err="1">
                <a:sym typeface="Wingdings" pitchFamily="2" charset="2"/>
              </a:rPr>
              <a:t>TeV</a:t>
            </a:r>
            <a:r>
              <a:rPr lang="en-US" sz="1600" dirty="0">
                <a:sym typeface="Wingdings" pitchFamily="2" charset="2"/>
              </a:rPr>
              <a:t> neutrinos, ~1000 neutrinos/day!</a:t>
            </a:r>
          </a:p>
          <a:p>
            <a:pPr lvl="1"/>
            <a:endParaRPr lang="en-US" sz="1600" dirty="0">
              <a:sym typeface="Wingdings" pitchFamily="2" charset="2"/>
            </a:endParaRPr>
          </a:p>
        </p:txBody>
      </p:sp>
    </p:spTree>
    <p:extLst>
      <p:ext uri="{BB962C8B-B14F-4D97-AF65-F5344CB8AC3E}">
        <p14:creationId xmlns:p14="http://schemas.microsoft.com/office/powerpoint/2010/main" val="412797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838200"/>
            <a:ext cx="8839200" cy="733425"/>
          </a:xfrm>
        </p:spPr>
        <p:txBody>
          <a:bodyPr/>
          <a:lstStyle/>
          <a:p>
            <a:pPr eaLnBrk="1" hangingPunct="1"/>
            <a:r>
              <a:rPr lang="en-US" sz="2000" dirty="0">
                <a:latin typeface="Arial" charset="0"/>
              </a:rPr>
              <a:t>The physics program has been defined by a large and broad community.</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295400"/>
            <a:ext cx="4876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 - 1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lvl="1"/>
            <a:r>
              <a:rPr lang="en-US" sz="1600" dirty="0">
                <a:hlinkClick r:id="rId8"/>
              </a:rPr>
              <a:t>FPF6 Meeting</a:t>
            </a:r>
            <a:r>
              <a:rPr lang="en-US" sz="1600" dirty="0"/>
              <a:t>, 8-9 Jun 2023</a:t>
            </a:r>
          </a:p>
          <a:p>
            <a:pPr lvl="1"/>
            <a:r>
              <a:rPr lang="en-US" sz="1600" dirty="0">
                <a:hlinkClick r:id="rId9"/>
              </a:rPr>
              <a:t>FPF7 Meeting</a:t>
            </a:r>
            <a:r>
              <a:rPr lang="en-US" sz="1600" dirty="0"/>
              <a:t>, 29 Feb – 1 Mar 2024</a:t>
            </a:r>
          </a:p>
          <a:p>
            <a:r>
              <a:rPr lang="en-US" sz="2000" dirty="0"/>
              <a:t>FPF Papers</a:t>
            </a:r>
          </a:p>
          <a:p>
            <a:pPr lvl="1"/>
            <a:r>
              <a:rPr lang="en-US" sz="1600" dirty="0"/>
              <a:t>FPF “Short” Paper: 75 pages, 80 authors, Phys. Rept. 968, 1 (2022), </a:t>
            </a:r>
            <a:r>
              <a:rPr lang="en-US" sz="1600" dirty="0">
                <a:hlinkClick r:id="rId10"/>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(2023), </a:t>
            </a:r>
            <a:r>
              <a:rPr lang="en-US" sz="1600" dirty="0">
                <a:hlinkClick r:id="rId11"/>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638800"/>
            <a:ext cx="86868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Snowmass 2022: “</a:t>
            </a:r>
            <a:r>
              <a:rPr lang="en-US" sz="1800" dirty="0">
                <a:latin typeface="+mn-lt"/>
                <a:cs typeface="Times New Roman" panose="02020603050405020304" pitchFamily="18" charset="0"/>
              </a:rPr>
              <a:t>Our highest immediate priority accelerator and project is the HL-LHC, … including the construction of auxiliary experiments that extend the reach of HL-LHC in kinematic regions uncovered by the detector upgrades.” </a:t>
            </a:r>
          </a:p>
        </p:txBody>
      </p:sp>
    </p:spTree>
    <p:extLst>
      <p:ext uri="{BB962C8B-B14F-4D97-AF65-F5344CB8AC3E}">
        <p14:creationId xmlns:p14="http://schemas.microsoft.com/office/powerpoint/2010/main" val="7729366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NEW 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152400" y="914400"/>
            <a:ext cx="8657934" cy="5392738"/>
          </a:xfrm>
        </p:spPr>
        <p:txBody>
          <a:bodyPr/>
          <a:lstStyle/>
          <a:p>
            <a:r>
              <a:rPr lang="en-US" sz="1800" dirty="0"/>
              <a:t>The FPF is proposed to run at the HL-LHC with implications for</a:t>
            </a:r>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at the highest human-made energies ever).</a:t>
            </a:r>
          </a:p>
          <a:p>
            <a:pPr lvl="1"/>
            <a:r>
              <a:rPr lang="en-US" sz="1800" dirty="0">
                <a:sym typeface="Wingdings" pitchFamily="2" charset="2"/>
              </a:rPr>
              <a:t>New particles: dark matter, dark sectors, milli-charged particles, new force particles, new Higgs-like particles, sterile neutrinos, quirks, …</a:t>
            </a:r>
            <a:endParaRPr lang="en-US" sz="1800" dirty="0"/>
          </a:p>
        </p:txBody>
      </p:sp>
      <p:pic>
        <p:nvPicPr>
          <p:cNvPr id="5" name="Picture 4">
            <a:extLst>
              <a:ext uri="{FF2B5EF4-FFF2-40B4-BE49-F238E27FC236}">
                <a16:creationId xmlns:a16="http://schemas.microsoft.com/office/drawing/2014/main" id="{7D32F2B2-3C2A-E74D-8740-60A1F5ABB676}"/>
              </a:ext>
            </a:extLst>
          </p:cNvPr>
          <p:cNvPicPr>
            <a:picLocks noChangeAspect="1"/>
          </p:cNvPicPr>
          <p:nvPr/>
        </p:nvPicPr>
        <p:blipFill>
          <a:blip r:embed="rId2"/>
          <a:stretch>
            <a:fillRect/>
          </a:stretch>
        </p:blipFill>
        <p:spPr>
          <a:xfrm>
            <a:off x="1447800" y="2730237"/>
            <a:ext cx="6019800" cy="3576901"/>
          </a:xfrm>
          <a:prstGeom prst="rect">
            <a:avLst/>
          </a:prstGeom>
        </p:spPr>
      </p:pic>
    </p:spTree>
    <p:extLst>
      <p:ext uri="{BB962C8B-B14F-4D97-AF65-F5344CB8AC3E}">
        <p14:creationId xmlns:p14="http://schemas.microsoft.com/office/powerpoint/2010/main" val="2438048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2895599"/>
                <a:ext cx="3127568" cy="3886201"/>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2895599"/>
                <a:ext cx="3127568" cy="3886201"/>
              </a:xfrm>
              <a:blipFill>
                <a:blip r:embed="rId2"/>
                <a:stretch>
                  <a:fillRect l="-1210" t="-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0513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 </a:t>
                </a:r>
                <a:r>
                  <a:rPr lang="en-US" sz="1800" dirty="0" err="1">
                    <a:sym typeface="Wingdings" pitchFamily="2" charset="2"/>
                  </a:rPr>
                  <a:t>TeV</a:t>
                </a:r>
                <a:r>
                  <a:rPr lang="en-US" sz="1800" dirty="0">
                    <a:sym typeface="Wingdings" pitchFamily="2" charset="2"/>
                  </a:rPr>
                  <a:t> energies where there is currently almost no data.</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051368" cy="1676399"/>
              </a:xfrm>
              <a:prstGeom prst="rect">
                <a:avLst/>
              </a:prstGeom>
              <a:blipFill>
                <a:blip r:embed="rId3"/>
                <a:stretch>
                  <a:fillRect l="-1240" t="-1504" r="-1653"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352800" y="3113567"/>
            <a:ext cx="5380890"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72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around the LHC, and each point is surrounded by a large detector to view the results of the collisions. These detectors cost ~$1B, and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 AT THE FPF</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enable a rich program of QCD and hadron structure studies.</a:t>
            </a:r>
          </a:p>
          <a:p>
            <a:endParaRPr lang="en-US" sz="10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endParaRPr lang="en-US" sz="1000" dirty="0"/>
          </a:p>
          <a:p>
            <a:r>
              <a:rPr lang="en-US" sz="1800" dirty="0"/>
              <a:t>Important implications for UHE cosmic ray experiments, ATLAS/CMS at HL-LHC, …</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4"/>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B7C3978-6EAD-FF0D-A1B1-04784A999F03}"/>
              </a:ext>
            </a:extLst>
          </p:cNvPr>
          <p:cNvPicPr>
            <a:picLocks noChangeAspect="1"/>
          </p:cNvPicPr>
          <p:nvPr/>
        </p:nvPicPr>
        <p:blipFill>
          <a:blip r:embed="rId7"/>
          <a:stretch>
            <a:fillRect/>
          </a:stretch>
        </p:blipFill>
        <p:spPr>
          <a:xfrm>
            <a:off x="4588001" y="3640317"/>
            <a:ext cx="4403599" cy="2908458"/>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2866891" y="6452315"/>
            <a:ext cx="3847272" cy="307777"/>
          </a:xfrm>
          <a:prstGeom prst="rect">
            <a:avLst/>
          </a:prstGeom>
          <a:noFill/>
        </p:spPr>
        <p:txBody>
          <a:bodyPr wrap="none" rtlCol="0">
            <a:spAutoFit/>
          </a:bodyPr>
          <a:lstStyle/>
          <a:p>
            <a:r>
              <a:rPr lang="en-US" sz="1400" dirty="0"/>
              <a:t>FASER White Paper (2022); Rojo et al. (2024)</a:t>
            </a:r>
          </a:p>
        </p:txBody>
      </p:sp>
    </p:spTree>
    <p:extLst>
      <p:ext uri="{BB962C8B-B14F-4D97-AF65-F5344CB8AC3E}">
        <p14:creationId xmlns:p14="http://schemas.microsoft.com/office/powerpoint/2010/main" val="9240233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COMPLEMENTARITY WITH HIGH P</a:t>
            </a:r>
            <a:r>
              <a:rPr lang="en-US" baseline="-25000" dirty="0">
                <a:latin typeface="Arial" charset="0"/>
              </a:rPr>
              <a:t>T</a:t>
            </a:r>
            <a:r>
              <a:rPr lang="en-US" dirty="0">
                <a:latin typeface="Arial" charset="0"/>
              </a:rPr>
              <a:t> PHYSICS</a:t>
            </a:r>
          </a:p>
        </p:txBody>
      </p:sp>
      <p:sp>
        <p:nvSpPr>
          <p:cNvPr id="5123" name="Content Placeholder 2"/>
          <p:cNvSpPr>
            <a:spLocks noGrp="1"/>
          </p:cNvSpPr>
          <p:nvPr>
            <p:ph idx="1"/>
          </p:nvPr>
        </p:nvSpPr>
        <p:spPr>
          <a:xfrm>
            <a:off x="152400" y="990600"/>
            <a:ext cx="27432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enhancing the reach for new particle searches.</a:t>
            </a:r>
          </a:p>
          <a:p>
            <a:pPr marL="0" indent="0" algn="r">
              <a:buNone/>
            </a:pPr>
            <a:r>
              <a:rPr lang="en-US" sz="1800" baseline="-25000" dirty="0" err="1"/>
              <a:t>Ubiali</a:t>
            </a:r>
            <a:r>
              <a:rPr lang="en-US" sz="1800" baseline="-25000" dirty="0"/>
              <a:t> et al., in progress</a:t>
            </a:r>
          </a:p>
          <a:p>
            <a:endParaRPr lang="en-US" sz="1000" dirty="0"/>
          </a:p>
        </p:txBody>
      </p:sp>
      <p:sp>
        <p:nvSpPr>
          <p:cNvPr id="5" name="TextBox 4">
            <a:extLst>
              <a:ext uri="{FF2B5EF4-FFF2-40B4-BE49-F238E27FC236}">
                <a16:creationId xmlns:a16="http://schemas.microsoft.com/office/drawing/2014/main" id="{8F5DF30B-D16D-F045-8ABC-E1D363FE7A7B}"/>
              </a:ext>
            </a:extLst>
          </p:cNvPr>
          <p:cNvSpPr txBox="1"/>
          <p:nvPr/>
        </p:nvSpPr>
        <p:spPr>
          <a:xfrm>
            <a:off x="3097306" y="3273623"/>
            <a:ext cx="5963492" cy="307777"/>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8" name="Picture 7" descr="A graph of a graph of a wave&#10;&#10;Description automatically generated with medium confidence">
            <a:extLst>
              <a:ext uri="{FF2B5EF4-FFF2-40B4-BE49-F238E27FC236}">
                <a16:creationId xmlns:a16="http://schemas.microsoft.com/office/drawing/2014/main" id="{2ADEF7F6-A8D3-B0F4-E050-28EF69AF743C}"/>
              </a:ext>
            </a:extLst>
          </p:cNvPr>
          <p:cNvPicPr>
            <a:picLocks noChangeAspect="1"/>
          </p:cNvPicPr>
          <p:nvPr/>
        </p:nvPicPr>
        <p:blipFill>
          <a:blip r:embed="rId3"/>
          <a:stretch>
            <a:fillRect/>
          </a:stretch>
        </p:blipFill>
        <p:spPr>
          <a:xfrm>
            <a:off x="3097306" y="1298389"/>
            <a:ext cx="5715000" cy="1843335"/>
          </a:xfrm>
          <a:prstGeom prst="rect">
            <a:avLst/>
          </a:prstGeom>
        </p:spPr>
      </p:pic>
      <p:pic>
        <p:nvPicPr>
          <p:cNvPr id="10" name="Picture 9">
            <a:extLst>
              <a:ext uri="{FF2B5EF4-FFF2-40B4-BE49-F238E27FC236}">
                <a16:creationId xmlns:a16="http://schemas.microsoft.com/office/drawing/2014/main" id="{854B3C3C-657A-8FBC-8C22-E8B49AFDA5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2506" y="4102882"/>
            <a:ext cx="6019800" cy="2145518"/>
          </a:xfrm>
          <a:prstGeom prst="rect">
            <a:avLst/>
          </a:prstGeom>
        </p:spPr>
      </p:pic>
    </p:spTree>
    <p:extLst>
      <p:ext uri="{BB962C8B-B14F-4D97-AF65-F5344CB8AC3E}">
        <p14:creationId xmlns:p14="http://schemas.microsoft.com/office/powerpoint/2010/main" val="30205946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 AT THE FPF</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17493889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AT THE FPF</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3270909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0FDA47-6AAE-9E63-D5EB-362498735B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28398" y="2819400"/>
            <a:ext cx="4365582" cy="3728080"/>
          </a:xfrm>
          <a:prstGeom prst="rect">
            <a:avLst/>
          </a:prstGeom>
        </p:spPr>
      </p:pic>
      <p:sp>
        <p:nvSpPr>
          <p:cNvPr id="3074" name="Title 1"/>
          <p:cNvSpPr>
            <a:spLocks noGrp="1"/>
          </p:cNvSpPr>
          <p:nvPr>
            <p:ph type="title"/>
          </p:nvPr>
        </p:nvSpPr>
        <p:spPr>
          <a:xfrm>
            <a:off x="0" y="228985"/>
            <a:ext cx="9144000" cy="441325"/>
          </a:xfrm>
        </p:spPr>
        <p:txBody>
          <a:bodyPr/>
          <a:lstStyle/>
          <a:p>
            <a:r>
              <a:rPr lang="en-US" sz="2400" dirty="0">
                <a:latin typeface="Arial" charset="0"/>
              </a:rPr>
              <a:t>QUIRKS: STRONGLY-INTERACTING DARK SECTORS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125963" cy="2971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FASER and FASER2 can discover quirks with masses up to ~ hundreds of GeV to </a:t>
            </a:r>
            <a:r>
              <a:rPr lang="en-US" sz="1800" dirty="0" err="1"/>
              <a:t>TeV</a:t>
            </a:r>
            <a:r>
              <a:rPr lang="en-US" sz="1800" dirty="0"/>
              <a:t>, as motivated by neutral naturalness solutions to the gauge hierarchy problem.</a:t>
            </a:r>
          </a:p>
          <a:p>
            <a:endParaRPr lang="en-US" sz="1800" dirty="0"/>
          </a:p>
          <a:p>
            <a:r>
              <a:rPr lang="en-US" sz="1800" dirty="0"/>
              <a:t>Only possible at the EF, not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505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929831"/>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4"/>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19812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Quirks are particles charged under both the SM and a strong-interacting dark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1800" dirty="0">
                  <a:sym typeface="Wingdings" pitchFamily="2" charset="2"/>
                </a:endParaRPr>
              </a:p>
              <a:p>
                <a:r>
                  <a:rPr lang="en-US" sz="1800" dirty="0">
                    <a:sym typeface="Wingdings" pitchFamily="2" charset="2"/>
                  </a:rPr>
                  <a:t>Quirks </a:t>
                </a:r>
                <a:r>
                  <a:rPr lang="en-US" sz="1800" dirty="0"/>
                  <a:t>can be pair-produced at the LHC, but the quirk-anti-quirk pair is bound together and has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≈0.  </m:t>
                    </m:r>
                  </m:oMath>
                </a14:m>
                <a:r>
                  <a:rPr lang="en-US" sz="1800" dirty="0"/>
                  <a:t> They therefore preferentially travel down the beampipe, and may pass through FPF detectors.</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1981200"/>
              </a:xfrm>
              <a:prstGeom prst="rect">
                <a:avLst/>
              </a:prstGeom>
              <a:blipFill>
                <a:blip r:embed="rId5"/>
                <a:stretch>
                  <a:fillRect l="-581" t="-1274" r="-969" b="-1273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4233489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LLPS FROM COMPRESSED SPECTRA </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5005884" cy="182775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LLPs can result from weak couplings.</a:t>
            </a:r>
          </a:p>
          <a:p>
            <a:endParaRPr lang="en-US" sz="1000" dirty="0"/>
          </a:p>
          <a:p>
            <a:r>
              <a:rPr lang="en-US" sz="1800" dirty="0"/>
              <a:t>But they can also arise generically from compressed spectra (e.g., inelastic DM), where decays are phase-space suppressed by degeneracies.</a:t>
            </a:r>
          </a:p>
          <a:p>
            <a:endParaRPr lang="en-US" sz="1000" dirty="0">
              <a:sym typeface="Wingdings" pitchFamily="2" charset="2"/>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41236" y="2819399"/>
                <a:ext cx="3668764" cy="377668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In this case, decays </a:t>
                </a:r>
                <a14:m>
                  <m:oMath xmlns:m="http://schemas.openxmlformats.org/officeDocument/2006/math">
                    <m:sSub>
                      <m:sSubPr>
                        <m:ctrlPr>
                          <a:rPr lang="en-US" sz="1800" i="1">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a14:m>
                <a:r>
                  <a:rPr lang="en-US" sz="1800" dirty="0">
                    <a:sym typeface="Wingdings" pitchFamily="2" charset="2"/>
                  </a:rPr>
                  <a:t> lead to very soft photons that can be difficult to detect.</a:t>
                </a:r>
              </a:p>
              <a:p>
                <a:endParaRPr lang="en-US" sz="1000" dirty="0"/>
              </a:p>
              <a:p>
                <a:r>
                  <a:rPr lang="en-US" sz="1800" dirty="0"/>
                  <a:t>But these are boosted at the LHC by </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 1000</m:t>
                    </m:r>
                  </m:oMath>
                </a14:m>
                <a:r>
                  <a:rPr lang="en-US" sz="1800" dirty="0"/>
                  <a:t>, FASER2 can detect GeV particles with even ~MeV mass </a:t>
                </a:r>
                <a:r>
                  <a:rPr lang="en-US" sz="1800" dirty="0" err="1"/>
                  <a:t>splittings</a:t>
                </a:r>
                <a:r>
                  <a:rPr lang="en-US" sz="1800" dirty="0"/>
                  <a:t>, thermal relic target.</a:t>
                </a:r>
              </a:p>
              <a:p>
                <a:endParaRPr lang="en-US" sz="1000" dirty="0"/>
              </a:p>
              <a:p>
                <a:r>
                  <a:rPr lang="en-US" sz="1800" dirty="0"/>
                  <a:t>Difficult at </a:t>
                </a:r>
                <a:r>
                  <a:rPr lang="en-US" sz="1800" dirty="0" err="1"/>
                  <a:t>SHiP</a:t>
                </a:r>
                <a:r>
                  <a:rPr lang="en-US" sz="1800" dirty="0"/>
                  <a:t> (sensitivity contour assumes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ea typeface="Cambria Math" panose="02040503050406030204" pitchFamily="18" charset="0"/>
                          </a:rPr>
                          <m:t>𝛾</m:t>
                        </m:r>
                      </m:sub>
                    </m:sSub>
                  </m:oMath>
                </a14:m>
                <a:r>
                  <a:rPr lang="en-US" sz="1800" dirty="0"/>
                  <a:t> threshold of 300 MeV, 2 10</a:t>
                </a:r>
                <a:r>
                  <a:rPr lang="en-US" sz="1800" baseline="30000" dirty="0"/>
                  <a:t>20</a:t>
                </a:r>
                <a:r>
                  <a:rPr lang="en-US" sz="1800" dirty="0"/>
                  <a:t> POT).</a:t>
                </a:r>
              </a:p>
            </p:txBody>
          </p:sp>
        </mc:Choice>
        <mc:Fallback xmlns="">
          <p:sp>
            <p:nvSpPr>
              <p:cNvPr id="4" name="Rectangle 3">
                <a:extLst>
                  <a:ext uri="{FF2B5EF4-FFF2-40B4-BE49-F238E27FC236}">
                    <a16:creationId xmlns:a16="http://schemas.microsoft.com/office/drawing/2014/main" id="{9A4713EA-7CF4-FE0E-A421-C6AF91C9E9BD}"/>
                  </a:ext>
                </a:extLst>
              </p:cNvPr>
              <p:cNvSpPr txBox="1">
                <a:spLocks noRot="1" noChangeAspect="1" noMove="1" noResize="1" noEditPoints="1" noAdjustHandles="1" noChangeArrowheads="1" noChangeShapeType="1" noTextEdit="1"/>
              </p:cNvSpPr>
              <p:nvPr/>
            </p:nvSpPr>
            <p:spPr bwMode="auto">
              <a:xfrm>
                <a:off x="141236" y="2819399"/>
                <a:ext cx="3668764" cy="3776687"/>
              </a:xfrm>
              <a:prstGeom prst="rect">
                <a:avLst/>
              </a:prstGeom>
              <a:blipFill>
                <a:blip r:embed="rId2"/>
                <a:stretch>
                  <a:fillRect l="-1038" t="-669" r="-69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8" name="TextBox 7">
            <a:extLst>
              <a:ext uri="{FF2B5EF4-FFF2-40B4-BE49-F238E27FC236}">
                <a16:creationId xmlns:a16="http://schemas.microsoft.com/office/drawing/2014/main" id="{16A9FD55-5991-B743-447F-3DC33E0D441F}"/>
              </a:ext>
            </a:extLst>
          </p:cNvPr>
          <p:cNvSpPr txBox="1"/>
          <p:nvPr/>
        </p:nvSpPr>
        <p:spPr>
          <a:xfrm rot="5400000">
            <a:off x="8069873" y="4629586"/>
            <a:ext cx="1566454" cy="276999"/>
          </a:xfrm>
          <a:prstGeom prst="rect">
            <a:avLst/>
          </a:prstGeom>
          <a:noFill/>
        </p:spPr>
        <p:txBody>
          <a:bodyPr wrap="none" rtlCol="0">
            <a:spAutoFit/>
          </a:bodyPr>
          <a:lstStyle/>
          <a:p>
            <a:r>
              <a:rPr lang="en-US" sz="1200" dirty="0"/>
              <a:t>Dienes et al. (2023)</a:t>
            </a:r>
          </a:p>
        </p:txBody>
      </p:sp>
      <p:pic>
        <p:nvPicPr>
          <p:cNvPr id="5" name="Picture 4" descr="A graph of different types of data&#10;&#10;Description automatically generated with medium confidence">
            <a:extLst>
              <a:ext uri="{FF2B5EF4-FFF2-40B4-BE49-F238E27FC236}">
                <a16:creationId xmlns:a16="http://schemas.microsoft.com/office/drawing/2014/main" id="{BF5E88C3-863F-3EDA-62A3-F93C7A5B9004}"/>
              </a:ext>
            </a:extLst>
          </p:cNvPr>
          <p:cNvPicPr>
            <a:picLocks noChangeAspect="1"/>
          </p:cNvPicPr>
          <p:nvPr/>
        </p:nvPicPr>
        <p:blipFill>
          <a:blip r:embed="rId3"/>
          <a:stretch>
            <a:fillRect/>
          </a:stretch>
        </p:blipFill>
        <p:spPr>
          <a:xfrm>
            <a:off x="3657601" y="3200400"/>
            <a:ext cx="5110084" cy="3395687"/>
          </a:xfrm>
          <a:prstGeom prst="rect">
            <a:avLst/>
          </a:prstGeom>
        </p:spPr>
      </p:pic>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4"/>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5"/>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898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 AT THE FPF</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2761675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quarks),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381000" y="990600"/>
                <a:ext cx="8229600" cy="54102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The forward region, previously thought of as uninteresting, is in fact a treasure trove of interesting physics.</a:t>
                </a:r>
              </a:p>
              <a:p>
                <a:pPr>
                  <a:buFontTx/>
                  <a:buChar char="•"/>
                </a:pPr>
                <a:endParaRPr lang="en-US" sz="800" dirty="0"/>
              </a:p>
              <a:p>
                <a:pPr lvl="1">
                  <a:buFontTx/>
                  <a:buChar char="•"/>
                </a:pPr>
                <a:r>
                  <a:rPr lang="en-US" dirty="0"/>
                  <a:t>C</a:t>
                </a:r>
                <a:r>
                  <a:rPr lang="en-US" sz="2000" dirty="0"/>
                  <a:t>ollider neutrinos at </a:t>
                </a:r>
                <a:r>
                  <a:rPr lang="en-US" sz="2000" dirty="0" err="1"/>
                  <a:t>TeV</a:t>
                </a:r>
                <a:r>
                  <a:rPr lang="en-US" sz="2000" dirty="0"/>
                  <a:t> energies, with implications for neutrino properties, QCD, </a:t>
                </a:r>
                <a:r>
                  <a:rPr lang="en-US" sz="2000" dirty="0" err="1"/>
                  <a:t>astroparticle</a:t>
                </a:r>
                <a:r>
                  <a:rPr lang="en-US" sz="2000" dirty="0"/>
                  <a:t> physics, and high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𝑇</m:t>
                        </m:r>
                      </m:sub>
                    </m:sSub>
                  </m:oMath>
                </a14:m>
                <a:r>
                  <a:rPr lang="en-US" sz="2000" dirty="0"/>
                  <a:t> physics.</a:t>
                </a:r>
              </a:p>
              <a:p>
                <a:pPr lvl="1">
                  <a:buFontTx/>
                  <a:buChar char="•"/>
                </a:pPr>
                <a:endParaRPr lang="en-US" sz="800" dirty="0"/>
              </a:p>
              <a:p>
                <a:pPr lvl="1">
                  <a:buFontTx/>
                  <a:buChar char="•"/>
                </a:pPr>
                <a:r>
                  <a:rPr lang="en-US" sz="2000" dirty="0"/>
                  <a:t>Possibly also light (and also heavy), weakly-interacting BSM particles, including many motivated by dark matter.</a:t>
                </a:r>
              </a:p>
              <a:p>
                <a:pPr>
                  <a:buFontTx/>
                  <a:buChar char="•"/>
                </a:pPr>
                <a:endParaRPr lang="en-US" sz="2000" dirty="0"/>
              </a:p>
              <a:p>
                <a:pPr>
                  <a:buFontTx/>
                  <a:buChar char="•"/>
                </a:pPr>
                <a:r>
                  <a:rPr lang="en-US" sz="2000" dirty="0">
                    <a:solidFill>
                      <a:srgbClr val="FF0000"/>
                    </a:solidFill>
                  </a:rPr>
                  <a:t>FASER</a:t>
                </a:r>
                <a:r>
                  <a:rPr lang="en-US" sz="2000" dirty="0"/>
                  <a:t> has shown that this dataset can be mined by small, fast, inexpensive detectors, on budget and on time, producing background-free results providing new eyes </a:t>
                </a:r>
                <a:r>
                  <a:rPr lang="en-US" sz="2000"/>
                  <a:t>at the </a:t>
                </a:r>
                <a:r>
                  <a:rPr lang="en-US" sz="2000" dirty="0"/>
                  <a:t>energy frontier.</a:t>
                </a:r>
              </a:p>
              <a:p>
                <a:pPr>
                  <a:buFontTx/>
                  <a:buChar char="•"/>
                </a:pPr>
                <a:endParaRPr lang="en-US" sz="2000" dirty="0"/>
              </a:p>
              <a:p>
                <a:pPr>
                  <a:buFontTx/>
                  <a:buChar char="•"/>
                </a:pPr>
                <a:r>
                  <a:rPr lang="en-US" sz="2000" dirty="0"/>
                  <a:t>In the future, all collider plans will include neutrino detectors, just like they include trackers and calorimeters.  The </a:t>
                </a:r>
                <a:r>
                  <a:rPr lang="en-US" sz="2000" dirty="0">
                    <a:solidFill>
                      <a:srgbClr val="FF0000"/>
                    </a:solidFill>
                  </a:rPr>
                  <a:t>Forward Physics Facility </a:t>
                </a:r>
                <a:r>
                  <a:rPr lang="en-US" sz="2000" dirty="0"/>
                  <a:t>is now being considered to fully exploit this new capability for the HL-LHC era from 2028-2042. </a:t>
                </a:r>
              </a:p>
              <a:p>
                <a:pPr marL="0" indent="0">
                  <a:buNone/>
                </a:pPr>
                <a:endParaRPr lang="en-US" sz="2000" dirty="0"/>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mc:Choice>
        <mc:Fallback>
          <p:sp>
            <p:nvSpPr>
              <p:cNvPr id="8" name="Content Placeholder 2">
                <a:extLst>
                  <a:ext uri="{FF2B5EF4-FFF2-40B4-BE49-F238E27FC236}">
                    <a16:creationId xmlns:a16="http://schemas.microsoft.com/office/drawing/2014/main" id="{5538E97F-AA0B-784A-8F53-E9E92DCF15CD}"/>
                  </a:ext>
                </a:extLst>
              </p:cNvPr>
              <p:cNvSpPr txBox="1">
                <a:spLocks noRot="1" noChangeAspect="1" noMove="1" noResize="1" noEditPoints="1" noAdjustHandles="1" noChangeArrowheads="1" noChangeShapeType="1" noTextEdit="1"/>
              </p:cNvSpPr>
              <p:nvPr/>
            </p:nvSpPr>
            <p:spPr>
              <a:xfrm>
                <a:off x="381000" y="990600"/>
                <a:ext cx="8229600" cy="5410200"/>
              </a:xfrm>
              <a:prstGeom prst="rect">
                <a:avLst/>
              </a:prstGeom>
              <a:blipFill>
                <a:blip r:embed="rId2"/>
                <a:stretch>
                  <a:fillRect l="-770" t="-703" r="-1387" b="-234"/>
                </a:stretch>
              </a:blipFill>
            </p:spPr>
            <p:txBody>
              <a:bodyPr/>
              <a:lstStyle/>
              <a:p>
                <a:r>
                  <a:rPr lang="en-US">
                    <a:noFill/>
                  </a:rPr>
                  <a:t> </a:t>
                </a:r>
              </a:p>
            </p:txBody>
          </p:sp>
        </mc:Fallback>
      </mc:AlternateContent>
    </p:spTree>
    <p:extLst>
      <p:ext uri="{BB962C8B-B14F-4D97-AF65-F5344CB8AC3E}">
        <p14:creationId xmlns:p14="http://schemas.microsoft.com/office/powerpoint/2010/main" val="205544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7338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although the LHC started running in 2010, it is scheduled to run until the 2040s and is still in its youth</a:t>
            </a:r>
          </a:p>
          <a:p>
            <a:pPr lvl="1"/>
            <a:r>
              <a:rPr lang="en-US" altLang="en-US" sz="1800" dirty="0"/>
              <a:t>a postdoc in terms of years</a:t>
            </a:r>
          </a:p>
          <a:p>
            <a:pPr lvl="1"/>
            <a:r>
              <a:rPr lang="en-US" altLang="en-US" sz="1800" dirty="0"/>
              <a:t>a kindergartener in terms of number of collisions (integrated luminosity)</a:t>
            </a:r>
          </a:p>
          <a:p>
            <a:endParaRPr lang="en-US" altLang="en-US" sz="1200" dirty="0"/>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1910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8810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61361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8D97-8AF8-20CF-1E01-1D4AAA0830B1}"/>
              </a:ext>
            </a:extLst>
          </p:cNvPr>
          <p:cNvSpPr>
            <a:spLocks noGrp="1"/>
          </p:cNvSpPr>
          <p:nvPr>
            <p:ph type="title"/>
          </p:nvPr>
        </p:nvSpPr>
        <p:spPr>
          <a:xfrm>
            <a:off x="1295400" y="244475"/>
            <a:ext cx="6858000" cy="441325"/>
          </a:xfrm>
        </p:spPr>
        <p:txBody>
          <a:bodyPr>
            <a:noAutofit/>
          </a:bodyPr>
          <a:lstStyle/>
          <a:p>
            <a:r>
              <a:rPr lang="en-GB" sz="2800" dirty="0"/>
              <a:t>ACKNOWLEDGEMENTS </a:t>
            </a:r>
          </a:p>
        </p:txBody>
      </p:sp>
      <p:pic>
        <p:nvPicPr>
          <p:cNvPr id="6" name="Content Placeholder 5">
            <a:extLst>
              <a:ext uri="{FF2B5EF4-FFF2-40B4-BE49-F238E27FC236}">
                <a16:creationId xmlns:a16="http://schemas.microsoft.com/office/drawing/2014/main" id="{E76163D0-F3D0-404C-2F6B-7BF60AD8DCDB}"/>
              </a:ext>
            </a:extLst>
          </p:cNvPr>
          <p:cNvPicPr>
            <a:picLocks noGrp="1" noChangeAspect="1"/>
          </p:cNvPicPr>
          <p:nvPr>
            <p:ph idx="1"/>
          </p:nvPr>
        </p:nvPicPr>
        <p:blipFill>
          <a:blip r:embed="rId2"/>
          <a:stretch>
            <a:fillRect/>
          </a:stretch>
        </p:blipFill>
        <p:spPr>
          <a:xfrm>
            <a:off x="2805944" y="969285"/>
            <a:ext cx="2261133" cy="1029322"/>
          </a:xfrm>
        </p:spPr>
      </p:pic>
      <p:pic>
        <p:nvPicPr>
          <p:cNvPr id="7" name="Picture 6">
            <a:extLst>
              <a:ext uri="{FF2B5EF4-FFF2-40B4-BE49-F238E27FC236}">
                <a16:creationId xmlns:a16="http://schemas.microsoft.com/office/drawing/2014/main" id="{A8827444-65FA-D347-EFEF-6EA30871445B}"/>
              </a:ext>
            </a:extLst>
          </p:cNvPr>
          <p:cNvPicPr>
            <a:picLocks noChangeAspect="1"/>
          </p:cNvPicPr>
          <p:nvPr/>
        </p:nvPicPr>
        <p:blipFill>
          <a:blip r:embed="rId3"/>
          <a:stretch>
            <a:fillRect/>
          </a:stretch>
        </p:blipFill>
        <p:spPr>
          <a:xfrm>
            <a:off x="674502" y="1065580"/>
            <a:ext cx="1659521" cy="836733"/>
          </a:xfrm>
          <a:prstGeom prst="rect">
            <a:avLst/>
          </a:prstGeom>
        </p:spPr>
      </p:pic>
      <p:pic>
        <p:nvPicPr>
          <p:cNvPr id="8" name="Picture 7">
            <a:extLst>
              <a:ext uri="{FF2B5EF4-FFF2-40B4-BE49-F238E27FC236}">
                <a16:creationId xmlns:a16="http://schemas.microsoft.com/office/drawing/2014/main" id="{8318EF36-E414-8762-4924-307E689DC764}"/>
              </a:ext>
            </a:extLst>
          </p:cNvPr>
          <p:cNvPicPr>
            <a:picLocks noChangeAspect="1"/>
          </p:cNvPicPr>
          <p:nvPr/>
        </p:nvPicPr>
        <p:blipFill>
          <a:blip r:embed="rId4"/>
          <a:stretch>
            <a:fillRect/>
          </a:stretch>
        </p:blipFill>
        <p:spPr>
          <a:xfrm>
            <a:off x="7006492" y="834292"/>
            <a:ext cx="1299308" cy="1299308"/>
          </a:xfrm>
          <a:prstGeom prst="rect">
            <a:avLst/>
          </a:prstGeom>
        </p:spPr>
      </p:pic>
      <p:pic>
        <p:nvPicPr>
          <p:cNvPr id="10" name="Picture 9" descr="A picture containing text, outdoor, sign&#10;&#10;Description automatically generated">
            <a:extLst>
              <a:ext uri="{FF2B5EF4-FFF2-40B4-BE49-F238E27FC236}">
                <a16:creationId xmlns:a16="http://schemas.microsoft.com/office/drawing/2014/main" id="{455ED314-67F4-3F0D-CAAF-7F0E04FC7F3D}"/>
              </a:ext>
            </a:extLst>
          </p:cNvPr>
          <p:cNvPicPr>
            <a:picLocks noChangeAspect="1"/>
          </p:cNvPicPr>
          <p:nvPr/>
        </p:nvPicPr>
        <p:blipFill>
          <a:blip r:embed="rId5"/>
          <a:stretch>
            <a:fillRect/>
          </a:stretch>
        </p:blipFill>
        <p:spPr>
          <a:xfrm>
            <a:off x="381000" y="2167453"/>
            <a:ext cx="2261133" cy="502474"/>
          </a:xfrm>
          <a:prstGeom prst="rect">
            <a:avLst/>
          </a:prstGeom>
        </p:spPr>
      </p:pic>
      <p:pic>
        <p:nvPicPr>
          <p:cNvPr id="11" name="Picture 10">
            <a:extLst>
              <a:ext uri="{FF2B5EF4-FFF2-40B4-BE49-F238E27FC236}">
                <a16:creationId xmlns:a16="http://schemas.microsoft.com/office/drawing/2014/main" id="{1E0D95BF-B9D2-7DD0-E346-B2F6BD632D29}"/>
              </a:ext>
            </a:extLst>
          </p:cNvPr>
          <p:cNvPicPr>
            <a:picLocks noChangeAspect="1"/>
          </p:cNvPicPr>
          <p:nvPr/>
        </p:nvPicPr>
        <p:blipFill>
          <a:blip r:embed="rId6"/>
          <a:stretch>
            <a:fillRect/>
          </a:stretch>
        </p:blipFill>
        <p:spPr>
          <a:xfrm>
            <a:off x="5538998" y="977723"/>
            <a:ext cx="995573" cy="1012447"/>
          </a:xfrm>
          <a:prstGeom prst="rect">
            <a:avLst/>
          </a:prstGeom>
        </p:spPr>
      </p:pic>
      <p:pic>
        <p:nvPicPr>
          <p:cNvPr id="12" name="Picture 11">
            <a:extLst>
              <a:ext uri="{FF2B5EF4-FFF2-40B4-BE49-F238E27FC236}">
                <a16:creationId xmlns:a16="http://schemas.microsoft.com/office/drawing/2014/main" id="{BF4372CF-B085-64E1-56D5-A7C6F5D7CFD0}"/>
              </a:ext>
            </a:extLst>
          </p:cNvPr>
          <p:cNvPicPr>
            <a:picLocks noChangeAspect="1"/>
          </p:cNvPicPr>
          <p:nvPr/>
        </p:nvPicPr>
        <p:blipFill rotWithShape="1">
          <a:blip r:embed="rId7"/>
          <a:srcRect l="10177" r="15385" b="26146"/>
          <a:stretch/>
        </p:blipFill>
        <p:spPr>
          <a:xfrm>
            <a:off x="2819400" y="1844082"/>
            <a:ext cx="1136648" cy="1127718"/>
          </a:xfrm>
          <a:prstGeom prst="rect">
            <a:avLst/>
          </a:prstGeom>
        </p:spPr>
      </p:pic>
      <p:pic>
        <p:nvPicPr>
          <p:cNvPr id="13" name="Picture 12">
            <a:extLst>
              <a:ext uri="{FF2B5EF4-FFF2-40B4-BE49-F238E27FC236}">
                <a16:creationId xmlns:a16="http://schemas.microsoft.com/office/drawing/2014/main" id="{CCE2B7CC-8431-CC31-CEB0-B8061155A382}"/>
              </a:ext>
            </a:extLst>
          </p:cNvPr>
          <p:cNvPicPr>
            <a:picLocks noChangeAspect="1"/>
          </p:cNvPicPr>
          <p:nvPr/>
        </p:nvPicPr>
        <p:blipFill>
          <a:blip r:embed="rId8"/>
          <a:stretch>
            <a:fillRect/>
          </a:stretch>
        </p:blipFill>
        <p:spPr>
          <a:xfrm>
            <a:off x="4262243" y="2124075"/>
            <a:ext cx="1476375" cy="619125"/>
          </a:xfrm>
          <a:prstGeom prst="rect">
            <a:avLst/>
          </a:prstGeom>
        </p:spPr>
      </p:pic>
      <p:pic>
        <p:nvPicPr>
          <p:cNvPr id="17" name="Picture 16">
            <a:extLst>
              <a:ext uri="{FF2B5EF4-FFF2-40B4-BE49-F238E27FC236}">
                <a16:creationId xmlns:a16="http://schemas.microsoft.com/office/drawing/2014/main" id="{8EEA5B22-22D9-4254-649F-EDFA4D510114}"/>
              </a:ext>
            </a:extLst>
          </p:cNvPr>
          <p:cNvPicPr>
            <a:picLocks noChangeAspect="1"/>
          </p:cNvPicPr>
          <p:nvPr/>
        </p:nvPicPr>
        <p:blipFill>
          <a:blip r:embed="rId9"/>
          <a:stretch>
            <a:fillRect/>
          </a:stretch>
        </p:blipFill>
        <p:spPr>
          <a:xfrm>
            <a:off x="5980348" y="2133600"/>
            <a:ext cx="2825750" cy="570181"/>
          </a:xfrm>
          <a:prstGeom prst="rect">
            <a:avLst/>
          </a:prstGeom>
        </p:spPr>
      </p:pic>
      <p:pic>
        <p:nvPicPr>
          <p:cNvPr id="4" name="Picture 3">
            <a:extLst>
              <a:ext uri="{FF2B5EF4-FFF2-40B4-BE49-F238E27FC236}">
                <a16:creationId xmlns:a16="http://schemas.microsoft.com/office/drawing/2014/main" id="{40E68819-A72B-4B0F-0846-4619B34A76FC}"/>
              </a:ext>
            </a:extLst>
          </p:cNvPr>
          <p:cNvPicPr>
            <a:picLocks noChangeAspect="1"/>
          </p:cNvPicPr>
          <p:nvPr/>
        </p:nvPicPr>
        <p:blipFill rotWithShape="1">
          <a:blip r:embed="rId10"/>
          <a:srcRect r="9854"/>
          <a:stretch/>
        </p:blipFill>
        <p:spPr>
          <a:xfrm>
            <a:off x="4763403" y="3352800"/>
            <a:ext cx="4151997" cy="2590800"/>
          </a:xfrm>
          <a:prstGeom prst="rect">
            <a:avLst/>
          </a:prstGeom>
          <a:ln w="6350">
            <a:solidFill>
              <a:schemeClr val="tx1"/>
            </a:solidFill>
          </a:ln>
        </p:spPr>
      </p:pic>
      <p:sp>
        <p:nvSpPr>
          <p:cNvPr id="5" name="Content Placeholder 2">
            <a:extLst>
              <a:ext uri="{FF2B5EF4-FFF2-40B4-BE49-F238E27FC236}">
                <a16:creationId xmlns:a16="http://schemas.microsoft.com/office/drawing/2014/main" id="{C1882952-CF60-E28A-94B8-294077CE8A2A}"/>
              </a:ext>
            </a:extLst>
          </p:cNvPr>
          <p:cNvSpPr txBox="1">
            <a:spLocks/>
          </p:cNvSpPr>
          <p:nvPr/>
        </p:nvSpPr>
        <p:spPr bwMode="auto">
          <a:xfrm>
            <a:off x="-228600" y="3138889"/>
            <a:ext cx="4821227" cy="336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      We also thank</a:t>
            </a:r>
          </a:p>
          <a:p>
            <a:pPr lvl="1"/>
            <a:r>
              <a:rPr lang="en-GB" sz="1600" dirty="0"/>
              <a:t>The LHC for excellent performance in 2022</a:t>
            </a:r>
          </a:p>
          <a:p>
            <a:pPr lvl="1"/>
            <a:r>
              <a:rPr lang="en-GB" sz="1600" dirty="0"/>
              <a:t>ATLAS for luminosity information</a:t>
            </a:r>
          </a:p>
          <a:p>
            <a:pPr lvl="1"/>
            <a:r>
              <a:rPr lang="en-GB" sz="1600" dirty="0"/>
              <a:t>ATLAS for use of ATHENA s/w framework</a:t>
            </a:r>
          </a:p>
          <a:p>
            <a:pPr lvl="1"/>
            <a:r>
              <a:rPr lang="en-GB" sz="1600" dirty="0"/>
              <a:t>ATLAS SCT for spare tracker modules</a:t>
            </a:r>
          </a:p>
          <a:p>
            <a:pPr lvl="1"/>
            <a:r>
              <a:rPr lang="en-GB" sz="1600" dirty="0" err="1"/>
              <a:t>LHCb</a:t>
            </a:r>
            <a:r>
              <a:rPr lang="en-GB" sz="1600" dirty="0"/>
              <a:t> for spare ECLA modules</a:t>
            </a:r>
          </a:p>
          <a:p>
            <a:pPr lvl="1"/>
            <a:r>
              <a:rPr lang="en-GB" sz="1600" dirty="0"/>
              <a:t>CERN FLUKA team for </a:t>
            </a:r>
            <a:r>
              <a:rPr lang="en-GB" sz="1600" dirty="0" err="1"/>
              <a:t>bkgrd</a:t>
            </a:r>
            <a:r>
              <a:rPr lang="en-GB" sz="1600" dirty="0"/>
              <a:t> simulations</a:t>
            </a:r>
          </a:p>
          <a:p>
            <a:pPr lvl="1"/>
            <a:r>
              <a:rPr lang="en-GB" sz="1600" dirty="0"/>
              <a:t>CERN PBC and technical infrastructure groups for excellent support during FASER’s design, construction, installation</a:t>
            </a:r>
          </a:p>
        </p:txBody>
      </p:sp>
    </p:spTree>
    <p:extLst>
      <p:ext uri="{BB962C8B-B14F-4D97-AF65-F5344CB8AC3E}">
        <p14:creationId xmlns:p14="http://schemas.microsoft.com/office/powerpoint/2010/main" val="1823900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63CB-DAC7-3AF0-4F6C-A1164182976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DB5EC29E-D8A1-8C8E-23D6-E93F3247F3C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695241A-E478-6C1C-9393-09747F862F6B}"/>
              </a:ext>
            </a:extLst>
          </p:cNvPr>
          <p:cNvSpPr>
            <a:spLocks noGrp="1"/>
          </p:cNvSpPr>
          <p:nvPr>
            <p:ph type="dt" sz="half" idx="10"/>
          </p:nvPr>
        </p:nvSpPr>
        <p:spPr/>
        <p:txBody>
          <a:bodyPr/>
          <a:lstStyle/>
          <a:p>
            <a:endParaRPr lang="en-GB" dirty="0"/>
          </a:p>
        </p:txBody>
      </p:sp>
    </p:spTree>
    <p:extLst>
      <p:ext uri="{BB962C8B-B14F-4D97-AF65-F5344CB8AC3E}">
        <p14:creationId xmlns:p14="http://schemas.microsoft.com/office/powerpoint/2010/main" val="3532975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LESSONS FROM THE PAST</a:t>
            </a:r>
          </a:p>
        </p:txBody>
      </p:sp>
      <p:sp>
        <p:nvSpPr>
          <p:cNvPr id="5123" name="Content Placeholder 2"/>
          <p:cNvSpPr>
            <a:spLocks noGrp="1"/>
          </p:cNvSpPr>
          <p:nvPr>
            <p:ph idx="1"/>
          </p:nvPr>
        </p:nvSpPr>
        <p:spPr>
          <a:xfrm>
            <a:off x="304800" y="914400"/>
            <a:ext cx="8382000" cy="5486400"/>
          </a:xfrm>
        </p:spPr>
        <p:txBody>
          <a:bodyPr/>
          <a:lstStyle/>
          <a:p>
            <a:r>
              <a:rPr lang="en-US" sz="2000" dirty="0">
                <a:latin typeface="Arial" charset="0"/>
                <a:sym typeface="Wingdings"/>
              </a:rPr>
              <a:t>We are not now in a golden age of particle physics.</a:t>
            </a:r>
          </a:p>
          <a:p>
            <a:endParaRPr lang="en-US" sz="1000" dirty="0">
              <a:latin typeface="Arial" charset="0"/>
              <a:sym typeface="Wingdings"/>
            </a:endParaRPr>
          </a:p>
          <a:p>
            <a:r>
              <a:rPr lang="en-US" sz="2000" dirty="0">
                <a:latin typeface="Arial" charset="0"/>
                <a:sym typeface="Wingdings"/>
              </a:rPr>
              <a:t>But particle physics is still fascinating, and the possibilities for deep connections to cosmology have never been stronger.</a:t>
            </a:r>
          </a:p>
          <a:p>
            <a:endParaRPr lang="en-US" sz="1000" dirty="0">
              <a:latin typeface="Arial" charset="0"/>
              <a:sym typeface="Wingdings"/>
            </a:endParaRPr>
          </a:p>
          <a:p>
            <a:r>
              <a:rPr lang="en-US" sz="2000" dirty="0">
                <a:latin typeface="Arial" charset="0"/>
                <a:sym typeface="Wingdings"/>
              </a:rPr>
              <a:t>The discovery of new particles is the gold standard for progress in particle physics. (Precision measurements are also very important.)  </a:t>
            </a:r>
          </a:p>
          <a:p>
            <a:endParaRPr lang="en-US" sz="1000" dirty="0">
              <a:latin typeface="Arial" charset="0"/>
              <a:sym typeface="Wingdings"/>
            </a:endParaRPr>
          </a:p>
          <a:p>
            <a:r>
              <a:rPr lang="en-US" sz="2000" dirty="0">
                <a:latin typeface="Arial" charset="0"/>
                <a:sym typeface="Wingdings"/>
              </a:rPr>
              <a:t>Buoyed by past successes, we have been looking for strongly-interacting heavy particles, and this should continue.</a:t>
            </a:r>
          </a:p>
          <a:p>
            <a:endParaRPr lang="en-US" sz="1000" dirty="0">
              <a:latin typeface="Arial" charset="0"/>
              <a:sym typeface="Wingdings"/>
            </a:endParaRPr>
          </a:p>
          <a:p>
            <a:r>
              <a:rPr lang="en-US" sz="2000" dirty="0">
                <a:latin typeface="Arial" charset="0"/>
                <a:sym typeface="Wingdings"/>
              </a:rPr>
              <a:t>But typically, unless these are in a narrow window of masses (e.g., ~2-4 </a:t>
            </a:r>
            <a:r>
              <a:rPr lang="en-US" sz="2000" dirty="0" err="1">
                <a:latin typeface="Arial" charset="0"/>
                <a:sym typeface="Wingdings"/>
              </a:rPr>
              <a:t>TeV</a:t>
            </a:r>
            <a:r>
              <a:rPr lang="en-US" sz="2000" dirty="0">
                <a:latin typeface="Arial" charset="0"/>
                <a:sym typeface="Wingdings"/>
              </a:rPr>
              <a:t> for </a:t>
            </a:r>
            <a:r>
              <a:rPr lang="en-US" sz="2000" dirty="0" err="1">
                <a:latin typeface="Arial" charset="0"/>
                <a:sym typeface="Wingdings"/>
              </a:rPr>
              <a:t>gluinos</a:t>
            </a:r>
            <a:r>
              <a:rPr lang="en-US" sz="2000" dirty="0">
                <a:latin typeface="Arial" charset="0"/>
                <a:sym typeface="Wingdings"/>
              </a:rPr>
              <a:t>), we will not find them in the next two decades.  And the most robust problems, neutrino masses and dark matter, naturally point toward very weakly-interacting particles.</a:t>
            </a:r>
          </a:p>
          <a:p>
            <a:endParaRPr lang="en-US" sz="1000" dirty="0">
              <a:latin typeface="Arial" charset="0"/>
              <a:sym typeface="Wingdings"/>
            </a:endParaRPr>
          </a:p>
          <a:p>
            <a:r>
              <a:rPr lang="en-US" sz="2000" dirty="0">
                <a:latin typeface="Arial" charset="0"/>
                <a:sym typeface="Wingdings"/>
              </a:rPr>
              <a:t>To bring us to a new golden age, we need to try new things now and diversify our searches for new particles without breaking the bank.  </a:t>
            </a:r>
          </a:p>
        </p:txBody>
      </p:sp>
    </p:spTree>
    <p:extLst>
      <p:ext uri="{BB962C8B-B14F-4D97-AF65-F5344CB8AC3E}">
        <p14:creationId xmlns:p14="http://schemas.microsoft.com/office/powerpoint/2010/main" val="4322206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COLLABORATION</a:t>
            </a:r>
          </a:p>
        </p:txBody>
      </p:sp>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97 collaborators, 26 institutions, 10 countries</a:t>
            </a:r>
            <a:endParaRPr lang="en-US" sz="1800" dirty="0">
              <a:latin typeface="Arial" charset="0"/>
              <a:sym typeface="Wingdings"/>
            </a:endParaRPr>
          </a:p>
        </p:txBody>
      </p:sp>
      <p:pic>
        <p:nvPicPr>
          <p:cNvPr id="12" name="Picture 11">
            <a:extLst>
              <a:ext uri="{FF2B5EF4-FFF2-40B4-BE49-F238E27FC236}">
                <a16:creationId xmlns:a16="http://schemas.microsoft.com/office/drawing/2014/main" id="{869CCFC2-1A6D-6FE9-F30C-BD44B0A893C4}"/>
              </a:ext>
            </a:extLst>
          </p:cNvPr>
          <p:cNvPicPr>
            <a:picLocks noChangeAspect="1"/>
          </p:cNvPicPr>
          <p:nvPr/>
        </p:nvPicPr>
        <p:blipFill rotWithShape="1">
          <a:blip r:embed="rId2"/>
          <a:srcRect t="13726" b="11341"/>
          <a:stretch/>
        </p:blipFill>
        <p:spPr>
          <a:xfrm>
            <a:off x="228600" y="1524000"/>
            <a:ext cx="8686800" cy="4881912"/>
          </a:xfrm>
          <a:prstGeom prst="rect">
            <a:avLst/>
          </a:prstGeom>
        </p:spPr>
      </p:pic>
      <p:sp>
        <p:nvSpPr>
          <p:cNvPr id="21" name="TextBox 20">
            <a:extLst>
              <a:ext uri="{FF2B5EF4-FFF2-40B4-BE49-F238E27FC236}">
                <a16:creationId xmlns:a16="http://schemas.microsoft.com/office/drawing/2014/main" id="{D02DB093-77BE-8DE0-16D3-706C86A36164}"/>
              </a:ext>
            </a:extLst>
          </p:cNvPr>
          <p:cNvSpPr txBox="1"/>
          <p:nvPr/>
        </p:nvSpPr>
        <p:spPr>
          <a:xfrm>
            <a:off x="1754529" y="5715000"/>
            <a:ext cx="5634941" cy="369332"/>
          </a:xfrm>
          <a:prstGeom prst="rect">
            <a:avLst/>
          </a:prstGeom>
          <a:noFill/>
        </p:spPr>
        <p:txBody>
          <a:bodyPr wrap="none" rtlCol="0">
            <a:spAutoFit/>
          </a:bodyPr>
          <a:lstStyle/>
          <a:p>
            <a:r>
              <a:rPr lang="en-US" dirty="0">
                <a:solidFill>
                  <a:schemeClr val="bg1"/>
                </a:solidFill>
              </a:rPr>
              <a:t>FASER Collaboration Meeting, CERN, 5-7 June 2023</a:t>
            </a:r>
          </a:p>
        </p:txBody>
      </p:sp>
    </p:spTree>
    <p:extLst>
      <p:ext uri="{BB962C8B-B14F-4D97-AF65-F5344CB8AC3E}">
        <p14:creationId xmlns:p14="http://schemas.microsoft.com/office/powerpoint/2010/main" val="3022115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228600" y="914400"/>
            <a:ext cx="8382000" cy="5867400"/>
          </a:xfrm>
        </p:spPr>
        <p:txBody>
          <a:bodyPr/>
          <a:lstStyle/>
          <a:p>
            <a:r>
              <a:rPr lang="en-US" sz="2000" dirty="0"/>
              <a:t>In Run 3 (2022-25), FASER’s goals are to</a:t>
            </a:r>
          </a:p>
          <a:p>
            <a:pPr lvl="1"/>
            <a:r>
              <a:rPr lang="en-US" sz="1800" dirty="0"/>
              <a:t>Record </a:t>
            </a:r>
            <a:r>
              <a:rPr lang="en-US" sz="1800" baseline="-25000" dirty="0">
                <a:latin typeface="Symbol" pitchFamily="2" charset="2"/>
              </a:rPr>
              <a:t> </a:t>
            </a:r>
            <a:r>
              <a:rPr lang="en-US" sz="1800" dirty="0">
                <a:latin typeface="Arial" charset="0"/>
              </a:rPr>
              <a:t>~3000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~70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detected 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latin typeface="Symbol" pitchFamily="2" charset="2"/>
                <a:sym typeface="Wingdings" pitchFamily="2" charset="2"/>
              </a:rPr>
              <a:t>.</a:t>
            </a:r>
            <a:endParaRPr lang="en-US" sz="18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24403842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not at all optimally configured to find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most of it is typically treated as useless.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(decays to </a:t>
            </a:r>
            <a:r>
              <a:rPr lang="en-US" sz="1800" dirty="0">
                <a:latin typeface="Symbol" pitchFamily="2" charset="2"/>
              </a:rPr>
              <a:t>n</a:t>
            </a:r>
            <a:r>
              <a:rPr lang="en-US" sz="1800" dirty="0">
                <a:latin typeface="Arial" charset="0"/>
              </a:rPr>
              <a:t>, BSM).</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01107"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70120</TotalTime>
  <Words>4451</Words>
  <Application>Microsoft Macintosh PowerPoint</Application>
  <PresentationFormat>On-screen Show (4:3)</PresentationFormat>
  <Paragraphs>607</Paragraphs>
  <Slides>54</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-apple-system</vt:lpstr>
      <vt:lpstr>Adobe Devanagari</vt:lpstr>
      <vt:lpstr>Arial</vt:lpstr>
      <vt:lpstr>Arial</vt:lpstr>
      <vt:lpstr>Calibri</vt:lpstr>
      <vt:lpstr>Cambria Math</vt:lpstr>
      <vt:lpstr>Open Sans</vt:lpstr>
      <vt:lpstr>Symbol</vt:lpstr>
      <vt:lpstr>Wingdings</vt:lpstr>
      <vt:lpstr>office_arial</vt:lpstr>
      <vt:lpstr>PowerPoint Presentation</vt:lpstr>
      <vt:lpstr>PowerPoint Presentation</vt:lpstr>
      <vt:lpstr>PowerPoint Presentation</vt:lpstr>
      <vt:lpstr>PowerPoint Presentation</vt:lpstr>
      <vt:lpstr>PowerPoint Presentation</vt:lpstr>
      <vt:lpstr>THE PARTICLE LANDSCAPE</vt:lpstr>
      <vt:lpstr>THE COSMOLOGICAL LANDSCAPE</vt:lpstr>
      <vt:lpstr>FORWARD PHYSICS</vt:lpstr>
      <vt:lpstr>LIGHT PARTICLES AT THE LHC</vt:lpstr>
      <vt:lpstr>DETECTING FORWARD PARTICLES</vt:lpstr>
      <vt:lpstr>MAP OF THE LHC</vt:lpstr>
      <vt:lpstr>THE FORWARD REGION</vt:lpstr>
      <vt:lpstr>HOW BIG DOES THE DETECTOR HAVE TO BE?</vt:lpstr>
      <vt:lpstr>FASER AND FASERn TIMELINE</vt:lpstr>
      <vt:lpstr>THE FASER COLABORATION NOW</vt:lpstr>
      <vt:lpstr>PREPARATION OF THE FASER LOCATION</vt:lpstr>
      <vt:lpstr>FASER AND THE LHC</vt:lpstr>
      <vt:lpstr>PowerPoint Presentation</vt:lpstr>
      <vt:lpstr>THE FASER DETECTOR</vt:lpstr>
      <vt:lpstr>PowerPoint Presentation</vt:lpstr>
      <vt:lpstr>FASER DATA TAKING IN 2022 AND 2023</vt:lpstr>
      <vt:lpstr>COLLIDER NEUTRINOS</vt:lpstr>
      <vt:lpstr>COLLIDER NEUTRINO SEARCH</vt:lpstr>
      <vt:lpstr>COLLIDER NEUTRINO RESULTS</vt:lpstr>
      <vt:lpstr>DISCOVERY OF COLLIDER NEUTRINOS</vt:lpstr>
      <vt:lpstr>LOCATION, LOCATION, LOCATION</vt:lpstr>
      <vt:lpstr>NEUTRINOS FROM EMULSION IN FASERn</vt:lpstr>
      <vt:lpstr>TEV NEUTRINO CROSS SECTIONS</vt:lpstr>
      <vt:lpstr>NEW PARTICLE SEARCHES</vt:lpstr>
      <vt:lpstr>DARK PHOTON SIGNAL</vt:lpstr>
      <vt:lpstr>DARK PHOTON RESULTS</vt:lpstr>
      <vt:lpstr>ALP-W SEARCH RESULTS</vt:lpstr>
      <vt:lpstr>PowerPoint Presentation</vt:lpstr>
      <vt:lpstr>FORWARD PHYSICS FACILITY</vt:lpstr>
      <vt:lpstr>THE FACILITY</vt:lpstr>
      <vt:lpstr>FPF EXPERIMENTS</vt:lpstr>
      <vt:lpstr>FORWARD PHYSICS FACILITY</vt:lpstr>
      <vt:lpstr>NEW PHYSICS AT THE FPF</vt:lpstr>
      <vt:lpstr>NEUTRINOS AT THE FPF</vt:lpstr>
      <vt:lpstr>QCD AT THE FPF</vt:lpstr>
      <vt:lpstr>COMPLEMENTARITY WITH HIGH PT PHYSICS</vt:lpstr>
      <vt:lpstr>MILLI-CHARGED PARTICLES AT THE FPF</vt:lpstr>
      <vt:lpstr>ASTROPARTICLE PHYSICS AT THE FPF</vt:lpstr>
      <vt:lpstr>QUIRKS: STRONGLY-INTERACTING DARK SECTORS</vt:lpstr>
      <vt:lpstr>LLPS FROM COMPRESSED SPECTRA </vt:lpstr>
      <vt:lpstr>DARK MATTER DIRECT DETECTION AT THE FPF</vt:lpstr>
      <vt:lpstr>A CAUTIONARY TALE</vt:lpstr>
      <vt:lpstr>ISR’S LEGACY</vt:lpstr>
      <vt:lpstr>PowerPoint Presentation</vt:lpstr>
      <vt:lpstr>ACKNOWLEDGEMENTS </vt:lpstr>
      <vt:lpstr>PowerPoint Presentation</vt:lpstr>
      <vt:lpstr>LESSONS FROM THE PAST</vt:lpstr>
      <vt:lpstr>THE FASER COLLABORATION</vt:lpstr>
      <vt:lpstr>NEUTRINO PHYSICS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1511</cp:revision>
  <cp:lastPrinted>2019-09-06T01:34:01Z</cp:lastPrinted>
  <dcterms:created xsi:type="dcterms:W3CDTF">2011-05-01T15:38:23Z</dcterms:created>
  <dcterms:modified xsi:type="dcterms:W3CDTF">2024-05-10T19:13:59Z</dcterms:modified>
</cp:coreProperties>
</file>