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56"/>
  </p:notesMasterIdLst>
  <p:handoutMasterIdLst>
    <p:handoutMasterId r:id="rId57"/>
  </p:handoutMasterIdLst>
  <p:sldIdLst>
    <p:sldId id="889" r:id="rId2"/>
    <p:sldId id="2954" r:id="rId3"/>
    <p:sldId id="921" r:id="rId4"/>
    <p:sldId id="825" r:id="rId5"/>
    <p:sldId id="1052" r:id="rId6"/>
    <p:sldId id="2973" r:id="rId7"/>
    <p:sldId id="937" r:id="rId8"/>
    <p:sldId id="1049" r:id="rId9"/>
    <p:sldId id="1112" r:id="rId10"/>
    <p:sldId id="2981" r:id="rId11"/>
    <p:sldId id="717" r:id="rId12"/>
    <p:sldId id="931" r:id="rId13"/>
    <p:sldId id="940" r:id="rId14"/>
    <p:sldId id="2969" r:id="rId15"/>
    <p:sldId id="789" r:id="rId16"/>
    <p:sldId id="751" r:id="rId17"/>
    <p:sldId id="2982" r:id="rId18"/>
    <p:sldId id="2983" r:id="rId19"/>
    <p:sldId id="2984" r:id="rId20"/>
    <p:sldId id="1122" r:id="rId21"/>
    <p:sldId id="2985" r:id="rId22"/>
    <p:sldId id="2986" r:id="rId23"/>
    <p:sldId id="2987" r:id="rId24"/>
    <p:sldId id="2988" r:id="rId25"/>
    <p:sldId id="2977" r:id="rId26"/>
    <p:sldId id="2989" r:id="rId27"/>
    <p:sldId id="2990" r:id="rId28"/>
    <p:sldId id="2991" r:id="rId29"/>
    <p:sldId id="2992" r:id="rId30"/>
    <p:sldId id="2993" r:id="rId31"/>
    <p:sldId id="2994" r:id="rId32"/>
    <p:sldId id="2995" r:id="rId33"/>
    <p:sldId id="1002" r:id="rId34"/>
    <p:sldId id="2996" r:id="rId35"/>
    <p:sldId id="2997" r:id="rId36"/>
    <p:sldId id="2998" r:id="rId37"/>
    <p:sldId id="2999" r:id="rId38"/>
    <p:sldId id="3000" r:id="rId39"/>
    <p:sldId id="3001" r:id="rId40"/>
    <p:sldId id="3002" r:id="rId41"/>
    <p:sldId id="3026" r:id="rId42"/>
    <p:sldId id="3022" r:id="rId43"/>
    <p:sldId id="3027" r:id="rId44"/>
    <p:sldId id="3028" r:id="rId45"/>
    <p:sldId id="3023" r:id="rId46"/>
    <p:sldId id="1086" r:id="rId47"/>
    <p:sldId id="1044" r:id="rId48"/>
    <p:sldId id="1050" r:id="rId49"/>
    <p:sldId id="3029" r:id="rId50"/>
    <p:sldId id="337" r:id="rId51"/>
    <p:sldId id="3030" r:id="rId52"/>
    <p:sldId id="2975" r:id="rId53"/>
    <p:sldId id="2968" r:id="rId54"/>
    <p:sldId id="944"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00FF"/>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18" autoAdjust="0"/>
    <p:restoredTop sz="50000" autoAdjust="0"/>
  </p:normalViewPr>
  <p:slideViewPr>
    <p:cSldViewPr snapToObjects="1">
      <p:cViewPr varScale="1">
        <p:scale>
          <a:sx n="123" d="100"/>
          <a:sy n="123" d="100"/>
        </p:scale>
        <p:origin x="7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40</a:t>
            </a:fld>
            <a:endParaRPr lang="en-US"/>
          </a:p>
        </p:txBody>
      </p:sp>
    </p:spTree>
    <p:extLst>
      <p:ext uri="{BB962C8B-B14F-4D97-AF65-F5344CB8AC3E}">
        <p14:creationId xmlns:p14="http://schemas.microsoft.com/office/powerpoint/2010/main" val="2515067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41</a:t>
            </a:fld>
            <a:endParaRPr lang="en-US"/>
          </a:p>
        </p:txBody>
      </p:sp>
    </p:spTree>
    <p:extLst>
      <p:ext uri="{BB962C8B-B14F-4D97-AF65-F5344CB8AC3E}">
        <p14:creationId xmlns:p14="http://schemas.microsoft.com/office/powerpoint/2010/main" val="271079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5/9/24</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44</a:t>
            </a:fld>
            <a:endParaRPr lang="en-US"/>
          </a:p>
        </p:txBody>
      </p:sp>
    </p:spTree>
    <p:extLst>
      <p:ext uri="{BB962C8B-B14F-4D97-AF65-F5344CB8AC3E}">
        <p14:creationId xmlns:p14="http://schemas.microsoft.com/office/powerpoint/2010/main" val="167946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54</a:t>
            </a:fld>
            <a:endParaRPr lang="en-US"/>
          </a:p>
        </p:txBody>
      </p:sp>
    </p:spTree>
    <p:extLst>
      <p:ext uri="{BB962C8B-B14F-4D97-AF65-F5344CB8AC3E}">
        <p14:creationId xmlns:p14="http://schemas.microsoft.com/office/powerpoint/2010/main" val="317511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691AD68-C999-F446-9257-1A263005E7C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F1A164B7-65B4-F44F-B3D3-C3B88762D7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40963" name="Slide Number Placeholder 3">
            <a:extLst>
              <a:ext uri="{FF2B5EF4-FFF2-40B4-BE49-F238E27FC236}">
                <a16:creationId xmlns:a16="http://schemas.microsoft.com/office/drawing/2014/main" id="{375881B7-B4A3-BC4B-9071-BE2CF3B3A939}"/>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algn="ctr" defTabSz="876300">
              <a:defRPr>
                <a:solidFill>
                  <a:schemeClr val="tx1"/>
                </a:solidFill>
                <a:latin typeface="Arial" panose="020B0604020202020204" pitchFamily="34" charset="0"/>
              </a:defRPr>
            </a:lvl1pPr>
            <a:lvl2pPr marL="712788" indent="-274638" algn="ctr" defTabSz="876300">
              <a:defRPr>
                <a:solidFill>
                  <a:schemeClr val="tx1"/>
                </a:solidFill>
                <a:latin typeface="Arial" panose="020B0604020202020204" pitchFamily="34" charset="0"/>
              </a:defRPr>
            </a:lvl2pPr>
            <a:lvl3pPr marL="1095375" indent="-219075" algn="ctr" defTabSz="876300">
              <a:defRPr>
                <a:solidFill>
                  <a:schemeClr val="tx1"/>
                </a:solidFill>
                <a:latin typeface="Arial" panose="020B0604020202020204" pitchFamily="34" charset="0"/>
              </a:defRPr>
            </a:lvl3pPr>
            <a:lvl4pPr marL="1535113" indent="-219075" algn="ctr" defTabSz="876300">
              <a:defRPr>
                <a:solidFill>
                  <a:schemeClr val="tx1"/>
                </a:solidFill>
                <a:latin typeface="Arial" panose="020B0604020202020204" pitchFamily="34" charset="0"/>
              </a:defRPr>
            </a:lvl4pPr>
            <a:lvl5pPr marL="1973263" indent="-219075" algn="ctr" defTabSz="876300">
              <a:defRPr>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C2FD9B-2875-9F47-9F4B-4D1EA17513D7}" type="slidenum">
              <a:rPr lang="en-US" altLang="en-US" sz="1200"/>
              <a:pPr algn="r" eaLnBrk="1" hangingPunct="1"/>
              <a:t>3</a:t>
            </a:fld>
            <a:endParaRPr lang="en-US" altLang="en-US" sz="1200"/>
          </a:p>
        </p:txBody>
      </p:sp>
    </p:spTree>
    <p:extLst>
      <p:ext uri="{BB962C8B-B14F-4D97-AF65-F5344CB8AC3E}">
        <p14:creationId xmlns:p14="http://schemas.microsoft.com/office/powerpoint/2010/main" val="60173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EC30C5AB-02AD-EB44-B021-F4AD0FE6FBF2}"/>
              </a:ext>
            </a:extLst>
          </p:cNvPr>
          <p:cNvSpPr txBox="1">
            <a:spLocks noGrp="1" noChangeArrowheads="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FD72F09-5D9C-AA4B-9FE8-0928E6888B7C}" type="slidenum">
              <a:rPr lang="en-US" altLang="en-US" sz="1200"/>
              <a:pPr algn="r" eaLnBrk="1" hangingPunct="1"/>
              <a:t>4</a:t>
            </a:fld>
            <a:endParaRPr lang="en-US" altLang="en-US" sz="1200"/>
          </a:p>
        </p:txBody>
      </p:sp>
      <p:sp>
        <p:nvSpPr>
          <p:cNvPr id="43010" name="Rectangle 2">
            <a:extLst>
              <a:ext uri="{FF2B5EF4-FFF2-40B4-BE49-F238E27FC236}">
                <a16:creationId xmlns:a16="http://schemas.microsoft.com/office/drawing/2014/main" id="{1941CC0A-4E14-E045-A55D-3B538AADD27F}"/>
              </a:ext>
            </a:extLst>
          </p:cNvPr>
          <p:cNvSpPr>
            <a:spLocks noGrp="1" noRot="1" noChangeAspect="1" noChangeArrowheads="1" noTextEdit="1"/>
          </p:cNvSpPr>
          <p:nvPr>
            <p:ph type="sldImg"/>
          </p:nvPr>
        </p:nvSpPr>
        <p:spPr>
          <a:xfrm>
            <a:off x="1223963" y="688975"/>
            <a:ext cx="4592637" cy="3444875"/>
          </a:xfrm>
          <a:ln/>
        </p:spPr>
      </p:sp>
      <p:sp>
        <p:nvSpPr>
          <p:cNvPr id="43011" name="Rectangle 3">
            <a:extLst>
              <a:ext uri="{FF2B5EF4-FFF2-40B4-BE49-F238E27FC236}">
                <a16:creationId xmlns:a16="http://schemas.microsoft.com/office/drawing/2014/main" id="{AEE132D8-58EB-6D44-BB57-0A5CF04C5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157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21</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23</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25</a:t>
            </a:fld>
            <a:endParaRPr lang="en-US"/>
          </a:p>
        </p:txBody>
      </p:sp>
    </p:spTree>
    <p:extLst>
      <p:ext uri="{BB962C8B-B14F-4D97-AF65-F5344CB8AC3E}">
        <p14:creationId xmlns:p14="http://schemas.microsoft.com/office/powerpoint/2010/main" val="4123415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5/9/24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26</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30</a:t>
            </a:fld>
            <a:endParaRPr lang="en-GB"/>
          </a:p>
        </p:txBody>
      </p:sp>
    </p:spTree>
    <p:extLst>
      <p:ext uri="{BB962C8B-B14F-4D97-AF65-F5344CB8AC3E}">
        <p14:creationId xmlns:p14="http://schemas.microsoft.com/office/powerpoint/2010/main" val="254834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09/05/2024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9 May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5.tiff"/><Relationship Id="rId21" Type="http://schemas.openxmlformats.org/officeDocument/2006/relationships/image" Target="../media/image56.png"/><Relationship Id="rId7" Type="http://schemas.openxmlformats.org/officeDocument/2006/relationships/image" Target="../media/image42.tiff"/><Relationship Id="rId12" Type="http://schemas.openxmlformats.org/officeDocument/2006/relationships/image" Target="../media/image47.tiff"/><Relationship Id="rId17" Type="http://schemas.openxmlformats.org/officeDocument/2006/relationships/image" Target="../media/image52.jpg"/><Relationship Id="rId25" Type="http://schemas.openxmlformats.org/officeDocument/2006/relationships/image" Target="../media/image60.png"/><Relationship Id="rId2" Type="http://schemas.openxmlformats.org/officeDocument/2006/relationships/image" Target="../media/image39.png"/><Relationship Id="rId16" Type="http://schemas.openxmlformats.org/officeDocument/2006/relationships/image" Target="../media/image51.png"/><Relationship Id="rId20"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41.tiff"/><Relationship Id="rId11" Type="http://schemas.openxmlformats.org/officeDocument/2006/relationships/image" Target="../media/image46.tiff"/><Relationship Id="rId24" Type="http://schemas.openxmlformats.org/officeDocument/2006/relationships/image" Target="../media/image59.png"/><Relationship Id="rId5" Type="http://schemas.openxmlformats.org/officeDocument/2006/relationships/image" Target="../media/image40.tiff"/><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tiff"/><Relationship Id="rId19" Type="http://schemas.openxmlformats.org/officeDocument/2006/relationships/image" Target="../media/image54.png"/><Relationship Id="rId4" Type="http://schemas.openxmlformats.org/officeDocument/2006/relationships/image" Target="../media/image4.tiff"/><Relationship Id="rId9" Type="http://schemas.openxmlformats.org/officeDocument/2006/relationships/image" Target="../media/image44.tiff"/><Relationship Id="rId14" Type="http://schemas.openxmlformats.org/officeDocument/2006/relationships/image" Target="../media/image49.tiff"/><Relationship Id="rId22"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1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s://arxiv.org/abs/2207.1142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fLlExLANhhM?feature=oembed" TargetMode="Externa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3" Type="http://schemas.openxmlformats.org/officeDocument/2006/relationships/image" Target="../media/image81.jpg"/><Relationship Id="rId7" Type="http://schemas.openxmlformats.org/officeDocument/2006/relationships/image" Target="../media/image85.jpg"/><Relationship Id="rId12" Type="http://schemas.openxmlformats.org/officeDocument/2006/relationships/image" Target="../media/image9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4.jpg"/><Relationship Id="rId11" Type="http://schemas.openxmlformats.org/officeDocument/2006/relationships/image" Target="../media/image89.jpeg"/><Relationship Id="rId5" Type="http://schemas.openxmlformats.org/officeDocument/2006/relationships/image" Target="../media/image83.jpg"/><Relationship Id="rId15" Type="http://schemas.openxmlformats.org/officeDocument/2006/relationships/image" Target="../media/image93.pn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image" Target="../media/image95.png"/><Relationship Id="rId7" Type="http://schemas.openxmlformats.org/officeDocument/2006/relationships/image" Target="../media/image930.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 Id="rId9" Type="http://schemas.openxmlformats.org/officeDocument/2006/relationships/hyperlink" Target="https://arxiv.org/abs/2403.1252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abs/2308.05587" TargetMode="External"/><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hyperlink" Target="https://cds.cern.ch/record/2892328/files/CERN-FASER-CONF-2024-001.pdf" TargetMode="External"/><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115.jp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120.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11" Type="http://schemas.openxmlformats.org/officeDocument/2006/relationships/hyperlink" Target="https://arxiv.org/abs/2203.05090" TargetMode="External"/><Relationship Id="rId5" Type="http://schemas.openxmlformats.org/officeDocument/2006/relationships/hyperlink" Target="https://indico.cern.ch/event/1076733" TargetMode="External"/><Relationship Id="rId10" Type="http://schemas.openxmlformats.org/officeDocument/2006/relationships/hyperlink" Target="https://arxiv.org/abs/2109.10905" TargetMode="External"/><Relationship Id="rId4" Type="http://schemas.openxmlformats.org/officeDocument/2006/relationships/hyperlink" Target="https://indico.cern.ch/event/1022352" TargetMode="External"/><Relationship Id="rId9" Type="http://schemas.openxmlformats.org/officeDocument/2006/relationships/hyperlink" Target="https://indico.cern.ch/event/1358966"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121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0.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480.png"/></Relationships>
</file>

<file path=ppt/slides/_rels/slide4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8.png"/><Relationship Id="rId7" Type="http://schemas.openxmlformats.org/officeDocument/2006/relationships/image" Target="../media/image210.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40.png"/><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1.xml"/><Relationship Id="rId4" Type="http://schemas.openxmlformats.org/officeDocument/2006/relationships/image" Target="../media/image147.jpg"/></Relationships>
</file>

<file path=ppt/slides/_rels/slide4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1.xml"/><Relationship Id="rId4" Type="http://schemas.openxmlformats.org/officeDocument/2006/relationships/image" Target="../media/image150.jpg"/></Relationships>
</file>

<file path=ppt/slides/_rels/slide4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png"/><Relationship Id="rId10" Type="http://schemas.openxmlformats.org/officeDocument/2006/relationships/image" Target="../media/image160.jpg"/><Relationship Id="rId4" Type="http://schemas.openxmlformats.org/officeDocument/2006/relationships/image" Target="../media/image154.png"/><Relationship Id="rId9" Type="http://schemas.openxmlformats.org/officeDocument/2006/relationships/image" Target="../media/image15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3.jpg"/><Relationship Id="rId3" Type="http://schemas.openxmlformats.org/officeDocument/2006/relationships/image" Target="../media/image11.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University of Chicago Colloquium</a:t>
            </a:r>
          </a:p>
          <a:p>
            <a:pPr algn="ctr"/>
            <a:endParaRPr lang="en-US" sz="800" dirty="0"/>
          </a:p>
          <a:p>
            <a:pPr algn="ctr"/>
            <a:r>
              <a:rPr lang="en-US" sz="2000" dirty="0"/>
              <a:t>Jonathan Feng, UC Irvine, 9 May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524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600" b="1" dirty="0"/>
              <a:t>FASER AND THE </a:t>
            </a:r>
          </a:p>
          <a:p>
            <a:pPr algn="ctr"/>
            <a:r>
              <a:rPr lang="en-US" sz="3600" b="1" dirty="0"/>
              <a:t>FORWARD PHYSICS FACILTY</a:t>
            </a:r>
          </a:p>
          <a:p>
            <a:pPr algn="ctr"/>
            <a:endParaRPr lang="en-US" sz="1200" b="1" dirty="0"/>
          </a:p>
          <a:p>
            <a:pPr algn="ctr"/>
            <a:r>
              <a:rPr lang="en-US" sz="3600" b="1" dirty="0"/>
              <a:t>NEW EYES FOR THE LHC</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DETECTING FORWARD PARTICLES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381000" y="1219200"/>
            <a:ext cx="8458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To capture the enormous forward flux, we need to detect particles that are produced in the forward direction along the beamline.</a:t>
            </a:r>
          </a:p>
          <a:p>
            <a:endParaRPr lang="en-US" sz="2000" dirty="0"/>
          </a:p>
          <a:p>
            <a:r>
              <a:rPr lang="en-US" sz="2000" dirty="0"/>
              <a:t>Problem: we can’t just put the detector there: they will block the protons from coming in.</a:t>
            </a:r>
          </a:p>
          <a:p>
            <a:pPr lvl="1"/>
            <a:endParaRPr lang="en-US" sz="800" dirty="0">
              <a:solidFill>
                <a:schemeClr val="tx1"/>
              </a:solidFill>
            </a:endParaRP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Solution: the LHC is a circular collider!  If we go far enough away, the LHC proton beam will curl away, while all the light, weakly-interacting particles we are looking for will go straight. </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9718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624999" y="38770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624999" y="3877028"/>
                <a:ext cx="2106154" cy="391646"/>
              </a:xfrm>
              <a:prstGeom prst="rect">
                <a:avLst/>
              </a:prstGeom>
              <a:blipFill>
                <a:blip r:embed="rId3"/>
                <a:stretch>
                  <a:fillRect l="-2959"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5442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3" name="Cube 2">
            <a:extLst>
              <a:ext uri="{FF2B5EF4-FFF2-40B4-BE49-F238E27FC236}">
                <a16:creationId xmlns:a16="http://schemas.microsoft.com/office/drawing/2014/main" id="{847E76D6-F41C-1FCE-EE78-D0781CE0419F}"/>
              </a:ext>
            </a:extLst>
          </p:cNvPr>
          <p:cNvSpPr/>
          <p:nvPr/>
        </p:nvSpPr>
        <p:spPr>
          <a:xfrm rot="10331162">
            <a:off x="2683630" y="3942344"/>
            <a:ext cx="762000" cy="350885"/>
          </a:xfrm>
          <a:prstGeom prst="cube">
            <a:avLst>
              <a:gd name="adj" fmla="val 28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8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THE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15" name="Group 14">
            <a:extLst>
              <a:ext uri="{FF2B5EF4-FFF2-40B4-BE49-F238E27FC236}">
                <a16:creationId xmlns:a16="http://schemas.microsoft.com/office/drawing/2014/main" id="{B6D5700E-D7C3-ADEE-8D69-8487898D6424}"/>
              </a:ext>
            </a:extLst>
          </p:cNvPr>
          <p:cNvGrpSpPr/>
          <p:nvPr/>
        </p:nvGrpSpPr>
        <p:grpSpPr>
          <a:xfrm>
            <a:off x="3128477" y="1309723"/>
            <a:ext cx="4005021" cy="3948077"/>
            <a:chOff x="3128477" y="1309723"/>
            <a:chExt cx="4005021" cy="3948077"/>
          </a:xfrm>
        </p:grpSpPr>
        <p:cxnSp>
          <p:nvCxnSpPr>
            <p:cNvPr id="7" name="Straight Arrow Connector 6"/>
            <p:cNvCxnSpPr>
              <a:cxnSpLocks/>
            </p:cNvCxnSpPr>
            <p:nvPr/>
          </p:nvCxnSpPr>
          <p:spPr>
            <a:xfrm>
              <a:off x="6400800" y="1771388"/>
              <a:ext cx="732698" cy="34864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872600" y="1309723"/>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6C41A03D-3EDF-B6F4-0D71-302156B8DFAD}"/>
                </a:ext>
              </a:extLst>
            </p:cNvPr>
            <p:cNvCxnSpPr>
              <a:cxnSpLocks/>
            </p:cNvCxnSpPr>
            <p:nvPr/>
          </p:nvCxnSpPr>
          <p:spPr>
            <a:xfrm flipH="1">
              <a:off x="3128477" y="1771388"/>
              <a:ext cx="2967523" cy="29530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29895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much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00B050"/>
                </a:solidFill>
              </a:rPr>
              <a:t>Concept paper: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00B050"/>
                </a:solidFill>
              </a:rPr>
              <a:t>FASER fully constructed 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fully constructed 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3748542" y="4248495"/>
            <a:ext cx="3671903"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first physics results</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grpSp>
        <p:nvGrpSpPr>
          <p:cNvPr id="33" name="Group 32">
            <a:extLst>
              <a:ext uri="{FF2B5EF4-FFF2-40B4-BE49-F238E27FC236}">
                <a16:creationId xmlns:a16="http://schemas.microsoft.com/office/drawing/2014/main" id="{BED0076F-AA3D-88F4-ED8E-5DDA6A493F01}"/>
              </a:ext>
            </a:extLst>
          </p:cNvPr>
          <p:cNvGrpSpPr/>
          <p:nvPr/>
        </p:nvGrpSpPr>
        <p:grpSpPr>
          <a:xfrm>
            <a:off x="2209801" y="2537983"/>
            <a:ext cx="6629399" cy="3852941"/>
            <a:chOff x="2209801" y="2537983"/>
            <a:chExt cx="6629399" cy="3852941"/>
          </a:xfrm>
        </p:grpSpPr>
        <p:pic>
          <p:nvPicPr>
            <p:cNvPr id="4" name="Picture 3" descr="2017-10-31 17.55.56.jpg">
              <a:extLst>
                <a:ext uri="{FF2B5EF4-FFF2-40B4-BE49-F238E27FC236}">
                  <a16:creationId xmlns:a16="http://schemas.microsoft.com/office/drawing/2014/main" id="{5EE64EB3-1610-C14D-9191-C44F6FF29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297" y="5026836"/>
              <a:ext cx="1529903" cy="1364088"/>
            </a:xfrm>
            <a:prstGeom prst="rect">
              <a:avLst/>
            </a:prstGeom>
          </p:spPr>
        </p:pic>
        <p:pic>
          <p:nvPicPr>
            <p:cNvPr id="6" name="Picture 5" descr="S6EP07_-_Sheldon_and_Leonard.png">
              <a:extLst>
                <a:ext uri="{FF2B5EF4-FFF2-40B4-BE49-F238E27FC236}">
                  <a16:creationId xmlns:a16="http://schemas.microsoft.com/office/drawing/2014/main" id="{DBB6F54C-6503-A4AA-E0FB-FE47AD1B5409}"/>
                </a:ext>
              </a:extLst>
            </p:cNvPr>
            <p:cNvPicPr>
              <a:picLocks noChangeAspect="1"/>
            </p:cNvPicPr>
            <p:nvPr/>
          </p:nvPicPr>
          <p:blipFill rotWithShape="1">
            <a:blip r:embed="rId4">
              <a:extLst>
                <a:ext uri="{28A0092B-C50C-407E-A947-70E740481C1C}">
                  <a14:useLocalDpi xmlns:a14="http://schemas.microsoft.com/office/drawing/2010/main" val="0"/>
                </a:ext>
              </a:extLst>
            </a:blip>
            <a:srcRect l="13502" r="10110"/>
            <a:stretch/>
          </p:blipFill>
          <p:spPr>
            <a:xfrm>
              <a:off x="7309297" y="3578383"/>
              <a:ext cx="1527923" cy="1450165"/>
            </a:xfrm>
            <a:prstGeom prst="rect">
              <a:avLst/>
            </a:prstGeom>
          </p:spPr>
        </p:pic>
        <p:cxnSp>
          <p:nvCxnSpPr>
            <p:cNvPr id="17" name="Straight Arrow Connector 16">
              <a:extLst>
                <a:ext uri="{FF2B5EF4-FFF2-40B4-BE49-F238E27FC236}">
                  <a16:creationId xmlns:a16="http://schemas.microsoft.com/office/drawing/2014/main" id="{35426978-AC69-3221-728F-483015CC3A0C}"/>
                </a:ext>
              </a:extLst>
            </p:cNvPr>
            <p:cNvCxnSpPr>
              <a:cxnSpLocks/>
            </p:cNvCxnSpPr>
            <p:nvPr/>
          </p:nvCxnSpPr>
          <p:spPr>
            <a:xfrm>
              <a:off x="2209801" y="2537983"/>
              <a:ext cx="5097516" cy="2488853"/>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grpSp>
      <p:cxnSp>
        <p:nvCxnSpPr>
          <p:cNvPr id="19" name="Straight Arrow Connector 18">
            <a:extLst>
              <a:ext uri="{FF2B5EF4-FFF2-40B4-BE49-F238E27FC236}">
                <a16:creationId xmlns:a16="http://schemas.microsoft.com/office/drawing/2014/main" id="{F058040C-77E8-1330-C2CC-B14ADF3C7783}"/>
              </a:ext>
            </a:extLst>
          </p:cNvPr>
          <p:cNvCxnSpPr>
            <a:cxnSpLocks/>
          </p:cNvCxnSpPr>
          <p:nvPr/>
        </p:nvCxnSpPr>
        <p:spPr>
          <a:xfrm>
            <a:off x="7468919" y="2524991"/>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05E6C8CA-21CA-5EA7-368B-9FFE3C3D10E8}"/>
              </a:ext>
            </a:extLst>
          </p:cNvPr>
          <p:cNvSpPr txBox="1"/>
          <p:nvPr/>
        </p:nvSpPr>
        <p:spPr>
          <a:xfrm rot="18563558">
            <a:off x="4537567" y="4258886"/>
            <a:ext cx="3772892"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announce more physics results</a:t>
            </a:r>
          </a:p>
        </p:txBody>
      </p:sp>
    </p:spTree>
    <p:extLst>
      <p:ext uri="{BB962C8B-B14F-4D97-AF65-F5344CB8AC3E}">
        <p14:creationId xmlns:p14="http://schemas.microsoft.com/office/powerpoint/2010/main" val="33454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COLABORATION NOW</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405537"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1756636"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2467963" y="5779610"/>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341671" y="4897058"/>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7014104" y="4950571"/>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5325722" y="4830024"/>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97 collaborators, 26 institutions, 10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1"/>
          <a:stretch>
            <a:fillRect/>
          </a:stretch>
        </p:blipFill>
        <p:spPr>
          <a:xfrm>
            <a:off x="6743559" y="5689552"/>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2"/>
          <a:stretch>
            <a:fillRect/>
          </a:stretch>
        </p:blipFill>
        <p:spPr>
          <a:xfrm>
            <a:off x="655543" y="3950888"/>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3"/>
          <a:stretch>
            <a:fillRect/>
          </a:stretch>
        </p:blipFill>
        <p:spPr>
          <a:xfrm>
            <a:off x="228600" y="4856294"/>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4"/>
          <a:stretch>
            <a:fillRect/>
          </a:stretch>
        </p:blipFill>
        <p:spPr>
          <a:xfrm>
            <a:off x="633031" y="5775864"/>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289929"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5"/>
          <a:stretch>
            <a:fillRect/>
          </a:stretch>
        </p:blipFill>
        <p:spPr>
          <a:xfrm>
            <a:off x="4501617" y="5735686"/>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6"/>
          <a:stretch>
            <a:fillRect/>
          </a:stretch>
        </p:blipFill>
        <p:spPr>
          <a:xfrm>
            <a:off x="4430839" y="4800600"/>
            <a:ext cx="665064" cy="66506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191518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411926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304800" y="838200"/>
            <a:ext cx="8458200" cy="1219200"/>
          </a:xfrm>
        </p:spPr>
        <p:txBody>
          <a:bodyPr/>
          <a:lstStyle/>
          <a:p>
            <a:r>
              <a:rPr lang="en-US" altLang="en-US" sz="2000" dirty="0"/>
              <a:t>The Standard Model is the reigning theory of fundamental particles and their interactions.  The last particle predicted by the SM, the Higgs boson, was discovered at CERN in 2012.</a:t>
            </a:r>
          </a:p>
          <a:p>
            <a:pPr marL="0" indent="0">
              <a:buNone/>
            </a:pP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THE STANDARD MODEL OF PARTICLE PHYSICS</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304800" y="2133600"/>
            <a:ext cx="4343400" cy="412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SM is not the last word, because many fundamental questions remain.  For example:</a:t>
            </a:r>
          </a:p>
          <a:p>
            <a:pPr lvl="1"/>
            <a:r>
              <a:rPr lang="en-US" altLang="en-US" sz="1800" dirty="0"/>
              <a:t>Neutrino Masses: the SM predicts that neutrinos are massless, but they aren’t.</a:t>
            </a:r>
          </a:p>
          <a:p>
            <a:pPr lvl="1"/>
            <a:r>
              <a:rPr lang="en-US" altLang="en-US" sz="1800" dirty="0"/>
              <a:t>Dark Matter: The particles of the SM make up only ~15% of the matter in the universe.</a:t>
            </a:r>
          </a:p>
          <a:p>
            <a:pPr marL="0" indent="0">
              <a:buNone/>
            </a:pPr>
            <a:endParaRPr lang="en-US" altLang="en-US" sz="1400" dirty="0"/>
          </a:p>
          <a:p>
            <a:r>
              <a:rPr lang="en-US" altLang="en-US" sz="2000" dirty="0"/>
              <a:t>These questions imply that there are more particles left to discover, and probably many more.</a:t>
            </a:r>
            <a:endParaRPr lang="en-US" altLang="en-US" sz="1200" dirty="0"/>
          </a:p>
        </p:txBody>
      </p:sp>
      <p:pic>
        <p:nvPicPr>
          <p:cNvPr id="3" name="Picture 2">
            <a:extLst>
              <a:ext uri="{FF2B5EF4-FFF2-40B4-BE49-F238E27FC236}">
                <a16:creationId xmlns:a16="http://schemas.microsoft.com/office/drawing/2014/main" id="{CCA5F43B-FED2-DA4B-99B5-0017DD9DF6F2}"/>
              </a:ext>
            </a:extLst>
          </p:cNvPr>
          <p:cNvPicPr>
            <a:picLocks noChangeAspect="1"/>
          </p:cNvPicPr>
          <p:nvPr/>
        </p:nvPicPr>
        <p:blipFill rotWithShape="1">
          <a:blip r:embed="rId2"/>
          <a:srcRect l="4546" r="3931"/>
          <a:stretch/>
        </p:blipFill>
        <p:spPr>
          <a:xfrm>
            <a:off x="4800600" y="2133600"/>
            <a:ext cx="3908898" cy="3915044"/>
          </a:xfrm>
          <a:prstGeom prst="rect">
            <a:avLst/>
          </a:prstGeom>
        </p:spPr>
      </p:pic>
    </p:spTree>
    <p:extLst>
      <p:ext uri="{BB962C8B-B14F-4D97-AF65-F5344CB8AC3E}">
        <p14:creationId xmlns:p14="http://schemas.microsoft.com/office/powerpoint/2010/main" val="367214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C0858B-AFF4-E148-9685-A782C9E757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29" r="1666" b="7408"/>
          <a:stretch/>
        </p:blipFill>
        <p:spPr bwMode="auto">
          <a:xfrm>
            <a:off x="1485900" y="3776421"/>
            <a:ext cx="6172200" cy="2929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4B36017-FE62-3F8A-296A-EBB01A5D3C02}"/>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Design challenges: small (no room), low maintenance (no access), fast (2 years to build).</a:t>
                </a:r>
              </a:p>
              <a:p>
                <a:pPr lvl="1"/>
                <a:r>
                  <a:rPr lang="en-GB" sz="1400" dirty="0"/>
                  <a:t>Size: Total length ~ 5 m, decay volume: R = 10 cm, L = 1.5 m.</a:t>
                </a:r>
              </a:p>
              <a:p>
                <a:pPr lvl="1"/>
                <a:r>
                  <a:rPr lang="en-GB" sz="1400" dirty="0"/>
                  <a:t>Magnets: 3 permanent dipoles (Halbach design), 0.57 T, deflect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pPr lvl="1"/>
                <a:r>
                  <a:rPr lang="en-GB" sz="1400" dirty="0"/>
                  <a:t>Tracker: composed of 4 stations x 3 layers x 8 mod. = 96 ATLAS SCT modules. </a:t>
                </a:r>
              </a:p>
              <a:p>
                <a:pPr lvl="1"/>
                <a:r>
                  <a:rPr lang="en-GB" sz="1400" dirty="0"/>
                  <a:t>Calorimeter: composed of 2 x 2 </a:t>
                </a:r>
                <a:r>
                  <a:rPr lang="en-GB" sz="1400" dirty="0" err="1"/>
                  <a:t>LHCb</a:t>
                </a:r>
                <a:r>
                  <a:rPr lang="en-GB" sz="1400" dirty="0"/>
                  <a:t> ECAL modules.</a:t>
                </a:r>
              </a:p>
              <a:p>
                <a:pPr lvl="1"/>
                <a:r>
                  <a:rPr lang="en-GB" sz="1400" dirty="0"/>
                  <a:t>Scintillators: 4 stations, each 1-2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GB" sz="1400" dirty="0"/>
              </a:p>
              <a:p>
                <a:pPr lvl="1"/>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muons, must be replaced after ~30 fb</a:t>
                </a:r>
                <a:r>
                  <a:rPr lang="en-GB" sz="1400" baseline="30000" dirty="0"/>
                  <a:t>-1</a:t>
                </a:r>
                <a:r>
                  <a:rPr lang="en-GB" sz="1400" dirty="0"/>
                  <a:t>.</a:t>
                </a:r>
              </a:p>
              <a:p>
                <a:endParaRPr lang="en-GB" sz="1000" dirty="0"/>
              </a:p>
              <a:p>
                <a:r>
                  <a:rPr lang="en-GB" sz="1600" dirty="0"/>
                  <a:t>The experimental environment: 88 m underground, shielded from ATLAS by 100 m of rock </a:t>
                </a:r>
                <a:r>
                  <a:rPr lang="en-GB" sz="1600" dirty="0">
                    <a:sym typeface="Wingdings" pitchFamily="2" charset="2"/>
                  </a:rPr>
                  <a:t> e</a:t>
                </a:r>
                <a:r>
                  <a:rPr lang="en-GB" sz="1600" dirty="0"/>
                  <a:t>xtremely quiet.  Trigger on everything, ~kHz trigger rate dominated by muons from ATLAS.</a:t>
                </a:r>
              </a:p>
            </p:txBody>
          </p:sp>
        </mc:Choice>
        <mc:Fallback xmlns="">
          <p:sp>
            <p:nvSpPr>
              <p:cNvPr id="4" name="Content Placeholder 2">
                <a:extLst>
                  <a:ext uri="{FF2B5EF4-FFF2-40B4-BE49-F238E27FC236}">
                    <a16:creationId xmlns:a16="http://schemas.microsoft.com/office/drawing/2014/main" id="{34B36017-FE62-3F8A-296A-EBB01A5D3C02}"/>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3"/>
                <a:stretch>
                  <a:fillRect l="-423" t="-476" b="-90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3BE9095-D427-FB95-DEF6-3E2276D8B28D}"/>
              </a:ext>
            </a:extLst>
          </p:cNvPr>
          <p:cNvSpPr txBox="1"/>
          <p:nvPr/>
        </p:nvSpPr>
        <p:spPr>
          <a:xfrm>
            <a:off x="457200" y="3910452"/>
            <a:ext cx="1878784" cy="523220"/>
          </a:xfrm>
          <a:prstGeom prst="rect">
            <a:avLst/>
          </a:prstGeom>
          <a:noFill/>
        </p:spPr>
        <p:txBody>
          <a:bodyPr wrap="none" rtlCol="0">
            <a:spAutoFit/>
          </a:bodyPr>
          <a:lstStyle/>
          <a:p>
            <a:r>
              <a:rPr lang="en-US" sz="1400" dirty="0">
                <a:latin typeface="+mj-lt"/>
              </a:rPr>
              <a:t>FASER Collaboration</a:t>
            </a:r>
          </a:p>
          <a:p>
            <a:r>
              <a:rPr lang="en-US" sz="1400" dirty="0">
                <a:latin typeface="+mj-lt"/>
              </a:rPr>
              <a:t>(</a:t>
            </a:r>
            <a:r>
              <a:rPr lang="en-US" sz="1400" b="0" i="0" u="none" strike="noStrike" dirty="0">
                <a:solidFill>
                  <a:srgbClr val="0050B3"/>
                </a:solidFill>
                <a:effectLst/>
                <a:latin typeface="+mj-lt"/>
                <a:hlinkClick r:id="rId4"/>
              </a:rPr>
              <a:t>2207.11427</a:t>
            </a:r>
            <a:r>
              <a:rPr lang="en-US" sz="1400" dirty="0">
                <a:latin typeface="+mj-lt"/>
              </a:rPr>
              <a:t>)</a:t>
            </a:r>
          </a:p>
        </p:txBody>
      </p:sp>
    </p:spTree>
    <p:extLst>
      <p:ext uri="{BB962C8B-B14F-4D97-AF65-F5344CB8AC3E}">
        <p14:creationId xmlns:p14="http://schemas.microsoft.com/office/powerpoint/2010/main" val="372873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809999" cy="5629163"/>
          </a:xfrm>
        </p:spPr>
        <p:txBody>
          <a:bodyPr/>
          <a:lstStyle/>
          <a:p>
            <a:r>
              <a:rPr lang="en-GB" sz="2000" dirty="0"/>
              <a:t>FASER was constructed in 18 months. We saw our first cosmic ray event on 18 March 2021.  </a:t>
            </a:r>
          </a:p>
          <a:p>
            <a:endParaRPr lang="en-GB" sz="1200" dirty="0"/>
          </a:p>
          <a:p>
            <a:r>
              <a:rPr lang="en-GB" sz="2000" dirty="0"/>
              <a:t>After LS2 from 2018-2021, the LHC started running again from Jul to Nov 2022 and Apr to Jul 2023.</a:t>
            </a:r>
          </a:p>
          <a:p>
            <a:endParaRPr lang="en-GB" sz="1200" dirty="0"/>
          </a:p>
          <a:p>
            <a:r>
              <a:rPr lang="en-GB" sz="2000" dirty="0"/>
              <a:t>FASER began recording data immediately.</a:t>
            </a:r>
          </a:p>
          <a:p>
            <a:pPr lvl="1"/>
            <a:r>
              <a:rPr lang="en-GB" sz="1800" dirty="0"/>
              <a:t>Recorded 97% of delivered luminosity</a:t>
            </a:r>
          </a:p>
          <a:p>
            <a:pPr lvl="1"/>
            <a:r>
              <a:rPr lang="en-GB" sz="1800" dirty="0"/>
              <a:t>Largely automated: no control room, 2 shifters controlling and monitoring the </a:t>
            </a:r>
            <a:r>
              <a:rPr lang="en-GB" sz="1800" dirty="0" err="1"/>
              <a:t>expt</a:t>
            </a:r>
            <a:r>
              <a:rPr lang="en-GB" sz="1800" dirty="0"/>
              <a:t> from their laptops</a:t>
            </a:r>
          </a:p>
        </p:txBody>
      </p:sp>
      <p:pic>
        <p:nvPicPr>
          <p:cNvPr id="5" name="Picture 4">
            <a:extLst>
              <a:ext uri="{FF2B5EF4-FFF2-40B4-BE49-F238E27FC236}">
                <a16:creationId xmlns:a16="http://schemas.microsoft.com/office/drawing/2014/main" id="{EAA40BEF-4307-6A73-1134-0D1D86D50B1E}"/>
              </a:ext>
            </a:extLst>
          </p:cNvPr>
          <p:cNvPicPr>
            <a:picLocks noChangeAspect="1"/>
          </p:cNvPicPr>
          <p:nvPr/>
        </p:nvPicPr>
        <p:blipFill>
          <a:blip r:embed="rId3"/>
          <a:stretch>
            <a:fillRect/>
          </a:stretch>
        </p:blipFill>
        <p:spPr>
          <a:xfrm>
            <a:off x="3886200" y="914400"/>
            <a:ext cx="5283740" cy="4191000"/>
          </a:xfrm>
          <a:prstGeom prst="rect">
            <a:avLst/>
          </a:prstGeom>
        </p:spPr>
      </p:pic>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86740" y="4876800"/>
            <a:ext cx="5028660" cy="123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7" name="Picture 6">
            <a:extLst>
              <a:ext uri="{FF2B5EF4-FFF2-40B4-BE49-F238E27FC236}">
                <a16:creationId xmlns:a16="http://schemas.microsoft.com/office/drawing/2014/main" id="{57953140-23CE-3FA6-7C8F-2597D70D05A6}"/>
              </a:ext>
            </a:extLst>
          </p:cNvPr>
          <p:cNvPicPr>
            <a:picLocks noChangeAspect="1"/>
          </p:cNvPicPr>
          <p:nvPr/>
        </p:nvPicPr>
        <p:blipFill>
          <a:blip r:embed="rId4"/>
          <a:stretch>
            <a:fillRect/>
          </a:stretch>
        </p:blipFill>
        <p:spPr>
          <a:xfrm>
            <a:off x="8440230" y="3477598"/>
            <a:ext cx="603250" cy="795281"/>
          </a:xfrm>
          <a:prstGeom prst="rect">
            <a:avLst/>
          </a:prstGeom>
        </p:spPr>
      </p:pic>
    </p:spTree>
    <p:extLst>
      <p:ext uri="{BB962C8B-B14F-4D97-AF65-F5344CB8AC3E}">
        <p14:creationId xmlns:p14="http://schemas.microsoft.com/office/powerpoint/2010/main" val="3357501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403654" y="990600"/>
            <a:ext cx="33301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744582" y="990600"/>
            <a:ext cx="4713618" cy="4114799"/>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403654" y="5217423"/>
            <a:ext cx="8054546" cy="125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latin typeface="Arial" panose="020B0604020202020204" pitchFamily="34" charset="0"/>
              </a:rPr>
              <a:t>But before FASER, neutrinos produced at a particle collider (since 1971) had never been directly observed</a:t>
            </a:r>
            <a:r>
              <a:rPr lang="en-US" sz="2000" dirty="0">
                <a:solidFill>
                  <a:srgbClr val="222222"/>
                </a:solidFill>
                <a:latin typeface="Arial" panose="020B0604020202020204" pitchFamily="34" charset="0"/>
              </a:rPr>
              <a:t>: they interact very weakly, and the highest energy ones, which are most likely to interact,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4535881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57641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150876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DISCOVERY OF COLLIDER NEUTRINOS</a:t>
            </a:r>
          </a:p>
        </p:txBody>
      </p:sp>
      <p:pic>
        <p:nvPicPr>
          <p:cNvPr id="13" name="Online Media 12" descr="First observation of collider neutrinos at the LHC">
            <a:hlinkClick r:id="" action="ppaction://media"/>
            <a:extLst>
              <a:ext uri="{FF2B5EF4-FFF2-40B4-BE49-F238E27FC236}">
                <a16:creationId xmlns:a16="http://schemas.microsoft.com/office/drawing/2014/main" id="{3014DFC7-8C43-2F35-7934-9689902BA85C}"/>
              </a:ext>
            </a:extLst>
          </p:cNvPr>
          <p:cNvPicPr>
            <a:picLocks noRot="1" noChangeAspect="1"/>
          </p:cNvPicPr>
          <p:nvPr>
            <a:videoFile r:link="rId1"/>
          </p:nvPr>
        </p:nvPicPr>
        <p:blipFill>
          <a:blip r:embed="rId4"/>
          <a:stretch>
            <a:fillRect/>
          </a:stretch>
        </p:blipFill>
        <p:spPr>
          <a:xfrm>
            <a:off x="228600" y="1287399"/>
            <a:ext cx="8645665" cy="4884801"/>
          </a:xfrm>
          <a:prstGeom prst="rect">
            <a:avLst/>
          </a:prstGeom>
        </p:spPr>
      </p:pic>
    </p:spTree>
    <p:extLst>
      <p:ext uri="{BB962C8B-B14F-4D97-AF65-F5344CB8AC3E}">
        <p14:creationId xmlns:p14="http://schemas.microsoft.com/office/powerpoint/2010/main" val="418691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The discovery analysis did not even use the emulsion data!  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756"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761378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5638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1200" dirty="0"/>
          </a:p>
          <a:p>
            <a:r>
              <a:rPr lang="en-US" sz="2000" dirty="0"/>
              <a:t>These measurements use only 1.7% of the data already collected in 2022 and 2023.  Much more to come; we expect to triple the world’s supply of tau neutrinos, identify the first anti-tau neutrino, …</a:t>
            </a:r>
          </a:p>
          <a:p>
            <a:endParaRPr lang="en-US" sz="2000" dirty="0"/>
          </a:p>
        </p:txBody>
      </p:sp>
      <p:pic>
        <p:nvPicPr>
          <p:cNvPr id="4" name="Picture 3">
            <a:extLst>
              <a:ext uri="{FF2B5EF4-FFF2-40B4-BE49-F238E27FC236}">
                <a16:creationId xmlns:a16="http://schemas.microsoft.com/office/drawing/2014/main" id="{41FBD264-DD47-B348-2A9C-8864611B77A3}"/>
              </a:ext>
            </a:extLst>
          </p:cNvPr>
          <p:cNvPicPr>
            <a:picLocks noChangeAspect="1"/>
          </p:cNvPicPr>
          <p:nvPr/>
        </p:nvPicPr>
        <p:blipFill>
          <a:blip r:embed="rId2"/>
          <a:stretch>
            <a:fillRect/>
          </a:stretch>
        </p:blipFill>
        <p:spPr>
          <a:xfrm>
            <a:off x="3686217" y="2466201"/>
            <a:ext cx="5117124" cy="2743200"/>
          </a:xfrm>
          <a:prstGeom prst="rect">
            <a:avLst/>
          </a:prstGeom>
        </p:spPr>
      </p:pic>
      <p:pic>
        <p:nvPicPr>
          <p:cNvPr id="7" name="Picture 6">
            <a:extLst>
              <a:ext uri="{FF2B5EF4-FFF2-40B4-BE49-F238E27FC236}">
                <a16:creationId xmlns:a16="http://schemas.microsoft.com/office/drawing/2014/main" id="{2F0C671F-1293-DF89-D8BC-E1B2A0186228}"/>
              </a:ext>
            </a:extLst>
          </p:cNvPr>
          <p:cNvPicPr>
            <a:picLocks noChangeAspect="1"/>
          </p:cNvPicPr>
          <p:nvPr/>
        </p:nvPicPr>
        <p:blipFill>
          <a:blip r:embed="rId3"/>
          <a:stretch>
            <a:fillRect/>
          </a:stretch>
        </p:blipFill>
        <p:spPr>
          <a:xfrm>
            <a:off x="304800" y="2466201"/>
            <a:ext cx="2900729" cy="2819400"/>
          </a:xfrm>
          <a:prstGeom prst="rect">
            <a:avLst/>
          </a:prstGeom>
        </p:spPr>
      </p:pic>
      <p:sp>
        <p:nvSpPr>
          <p:cNvPr id="3" name="TextBox 2">
            <a:extLst>
              <a:ext uri="{FF2B5EF4-FFF2-40B4-BE49-F238E27FC236}">
                <a16:creationId xmlns:a16="http://schemas.microsoft.com/office/drawing/2014/main" id="{C9E8C483-A06E-2F5F-DE74-1F715904589B}"/>
              </a:ext>
            </a:extLst>
          </p:cNvPr>
          <p:cNvSpPr txBox="1"/>
          <p:nvPr/>
        </p:nvSpPr>
        <p:spPr>
          <a:xfrm>
            <a:off x="5105400" y="5235107"/>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288896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1066800"/>
                <a:ext cx="8763000" cy="5562600"/>
              </a:xfrm>
            </p:spPr>
            <p:txBody>
              <a:bodyPr/>
              <a:lstStyle/>
              <a:p>
                <a:r>
                  <a:rPr lang="en-US" sz="2000" dirty="0"/>
                  <a:t>FASER can also look for new light and weakly-interacting particles.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endParaRPr lang="en-US" sz="1200" dirty="0">
                  <a:latin typeface="Arial" charset="0"/>
                </a:endParaRPr>
              </a:p>
              <a:p>
                <a:r>
                  <a:rPr lang="en-US" sz="2000" dirty="0">
                    <a:latin typeface="Arial" charset="0"/>
                  </a:rPr>
                  <a:t>The result? </a:t>
                </a:r>
                <a:r>
                  <a:rPr lang="en-US" sz="1800" dirty="0">
                    <a:solidFill>
                      <a:srgbClr val="FF0000"/>
                    </a:solidFill>
                    <a:latin typeface="Arial" charset="0"/>
                  </a:rPr>
                  <a:t>Dark photons </a:t>
                </a:r>
                <a14:m>
                  <m:oMath xmlns:m="http://schemas.openxmlformats.org/officeDocument/2006/math">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oMath>
                </a14:m>
                <a:r>
                  <a:rPr lang="en-US" sz="1800" dirty="0">
                    <a:solidFill>
                      <a:srgbClr val="FF0000"/>
                    </a:solidFill>
                    <a:latin typeface="Arial" charset="0"/>
                  </a:rPr>
                  <a:t> </a:t>
                </a:r>
                <a:r>
                  <a:rPr lang="en-US" sz="1800" dirty="0">
                    <a:latin typeface="Arial" charset="0"/>
                  </a:rPr>
                  <a:t>, like photons, but with mass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𝑚</m:t>
                        </m:r>
                      </m:e>
                      <m:sub>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sub>
                    </m:sSub>
                  </m:oMath>
                </a14:m>
                <a:r>
                  <a:rPr lang="en-US" sz="1800" dirty="0">
                    <a:latin typeface="Arial" charset="0"/>
                  </a:rPr>
                  <a:t>, couplings suppressed by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a:t>
                </a:r>
              </a:p>
              <a:p>
                <a:endParaRPr lang="en-US" sz="1200" dirty="0">
                  <a:latin typeface="Arial" charset="0"/>
                </a:endParaRPr>
              </a:p>
              <a:p>
                <a:endParaRPr lang="en-US" sz="1800" dirty="0">
                  <a:latin typeface="Arial" charset="0"/>
                </a:endParaRPr>
              </a:p>
              <a:p>
                <a:r>
                  <a:rPr lang="en-US" sz="1800" dirty="0">
                    <a:latin typeface="Arial" charset="0"/>
                  </a:rPr>
                  <a:t>For low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dark photons are long-lived particles (LLPs), can be produced in ATLAS, pass through rock and magnetic fields unhindered, and decay in FASER.</a:t>
                </a:r>
              </a:p>
              <a:p>
                <a:pPr marL="0" indent="0">
                  <a:buNone/>
                </a:pPr>
                <a:endParaRPr lang="en-US" sz="12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1066800"/>
                <a:ext cx="8763000" cy="5562600"/>
              </a:xfrm>
              <a:blipFill>
                <a:blip r:embed="rId2"/>
                <a:stretch>
                  <a:fillRect l="-725" t="-68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6670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6670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8006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6670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005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005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42577218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356B9-2D44-AE46-8CE3-CACA5D3305D7}"/>
              </a:ext>
            </a:extLst>
          </p:cNvPr>
          <p:cNvPicPr>
            <a:picLocks noChangeAspect="1"/>
          </p:cNvPicPr>
          <p:nvPr/>
        </p:nvPicPr>
        <p:blipFill>
          <a:blip r:embed="rId3"/>
          <a:stretch>
            <a:fillRect/>
          </a:stretch>
        </p:blipFill>
        <p:spPr>
          <a:xfrm>
            <a:off x="0" y="0"/>
            <a:ext cx="9144000" cy="6858000"/>
          </a:xfrm>
          <a:prstGeom prst="rect">
            <a:avLst/>
          </a:prstGeom>
        </p:spPr>
      </p:pic>
      <p:sp>
        <p:nvSpPr>
          <p:cNvPr id="39939" name="Rectangle 2">
            <a:extLst>
              <a:ext uri="{FF2B5EF4-FFF2-40B4-BE49-F238E27FC236}">
                <a16:creationId xmlns:a16="http://schemas.microsoft.com/office/drawing/2014/main" id="{30279B46-5D92-8048-B448-D9F2D0AF43D1}"/>
              </a:ext>
            </a:extLst>
          </p:cNvPr>
          <p:cNvSpPr txBox="1">
            <a:spLocks noChangeArrowheads="1"/>
          </p:cNvSpPr>
          <p:nvPr/>
        </p:nvSpPr>
        <p:spPr bwMode="auto">
          <a:xfrm>
            <a:off x="457200" y="568325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dirty="0">
                <a:solidFill>
                  <a:schemeClr val="bg1"/>
                </a:solidFill>
              </a:rPr>
              <a:t> </a:t>
            </a:r>
            <a:r>
              <a:rPr lang="en-US" altLang="en-US" sz="2000" dirty="0">
                <a:solidFill>
                  <a:schemeClr val="bg1"/>
                </a:solidFill>
              </a:rPr>
              <a:t>Particle colliders have been key to progress for many decades.  The state of the art is currently the LHC,</a:t>
            </a:r>
            <a:r>
              <a:rPr lang="en-US" altLang="en-US" sz="1200" dirty="0">
                <a:solidFill>
                  <a:schemeClr val="bg1"/>
                </a:solidFill>
              </a:rPr>
              <a:t> </a:t>
            </a:r>
            <a:r>
              <a:rPr lang="en-US" altLang="en-US" sz="2000" dirty="0">
                <a:solidFill>
                  <a:schemeClr val="bg1"/>
                </a:solidFill>
              </a:rPr>
              <a:t>currently colliding protons with protons at a center-of-mass energy of 13.6 </a:t>
            </a:r>
            <a:r>
              <a:rPr lang="en-US" altLang="en-US" sz="2000" dirty="0" err="1">
                <a:solidFill>
                  <a:schemeClr val="bg1"/>
                </a:solidFill>
              </a:rPr>
              <a:t>TeV</a:t>
            </a:r>
            <a:r>
              <a:rPr lang="en-US" altLang="en-US" sz="2000" dirty="0">
                <a:solidFill>
                  <a:schemeClr val="bg1"/>
                </a:solidFill>
              </a:rPr>
              <a:t>.</a:t>
            </a:r>
          </a:p>
        </p:txBody>
      </p:sp>
      <p:sp>
        <p:nvSpPr>
          <p:cNvPr id="5" name="Title 1">
            <a:extLst>
              <a:ext uri="{FF2B5EF4-FFF2-40B4-BE49-F238E27FC236}">
                <a16:creationId xmlns:a16="http://schemas.microsoft.com/office/drawing/2014/main" id="{D216A9B1-F0A1-A345-952D-E4468E2625F0}"/>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bg1"/>
                </a:solidFill>
              </a:rPr>
              <a:t>THE LARGE HADRON COLLIDER</a:t>
            </a:r>
          </a:p>
        </p:txBody>
      </p:sp>
      <p:grpSp>
        <p:nvGrpSpPr>
          <p:cNvPr id="8" name="Group 7">
            <a:extLst>
              <a:ext uri="{FF2B5EF4-FFF2-40B4-BE49-F238E27FC236}">
                <a16:creationId xmlns:a16="http://schemas.microsoft.com/office/drawing/2014/main" id="{69B4C6D4-660D-4D46-BC3E-988059F52344}"/>
              </a:ext>
            </a:extLst>
          </p:cNvPr>
          <p:cNvGrpSpPr/>
          <p:nvPr/>
        </p:nvGrpSpPr>
        <p:grpSpPr>
          <a:xfrm>
            <a:off x="6002095" y="2662433"/>
            <a:ext cx="932105" cy="603151"/>
            <a:chOff x="6030233" y="2636277"/>
            <a:chExt cx="710829" cy="603151"/>
          </a:xfrm>
        </p:grpSpPr>
        <p:cxnSp>
          <p:nvCxnSpPr>
            <p:cNvPr id="9" name="Elbow Connector 8">
              <a:extLst>
                <a:ext uri="{FF2B5EF4-FFF2-40B4-BE49-F238E27FC236}">
                  <a16:creationId xmlns:a16="http://schemas.microsoft.com/office/drawing/2014/main" id="{68DA2ECC-98E3-804D-BECE-F63D3A366CBE}"/>
                </a:ext>
              </a:extLst>
            </p:cNvPr>
            <p:cNvCxnSpPr>
              <a:cxnSpLocks/>
            </p:cNvCxnSpPr>
            <p:nvPr/>
          </p:nvCxnSpPr>
          <p:spPr>
            <a:xfrm rot="5400000" flipH="1" flipV="1">
              <a:off x="6417184" y="2941240"/>
              <a:ext cx="225166" cy="121187"/>
            </a:xfrm>
            <a:prstGeom prst="bentConnector3">
              <a:avLst>
                <a:gd name="adj1" fmla="val 647"/>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B9A542-F7AB-AE4C-81E6-463C1F926DC0}"/>
                </a:ext>
              </a:extLst>
            </p:cNvPr>
            <p:cNvSpPr txBox="1"/>
            <p:nvPr/>
          </p:nvSpPr>
          <p:spPr>
            <a:xfrm>
              <a:off x="6030233" y="2977818"/>
              <a:ext cx="565539" cy="261610"/>
            </a:xfrm>
            <a:prstGeom prst="rect">
              <a:avLst/>
            </a:prstGeom>
            <a:noFill/>
          </p:spPr>
          <p:txBody>
            <a:bodyPr wrap="square" rtlCol="0">
              <a:spAutoFit/>
            </a:bodyPr>
            <a:lstStyle/>
            <a:p>
              <a:r>
                <a:rPr lang="en-US" sz="1100" b="1" dirty="0">
                  <a:solidFill>
                    <a:schemeClr val="bg1"/>
                  </a:solidFill>
                  <a:latin typeface="Adobe Devanagari" panose="02040503050201020203" pitchFamily="18" charset="77"/>
                  <a:cs typeface="Adobe Devanagari" panose="02040503050201020203" pitchFamily="18" charset="77"/>
                </a:rPr>
                <a:t>FASER</a:t>
              </a:r>
            </a:p>
          </p:txBody>
        </p:sp>
        <p:sp>
          <p:nvSpPr>
            <p:cNvPr id="11" name="TextBox 10">
              <a:extLst>
                <a:ext uri="{FF2B5EF4-FFF2-40B4-BE49-F238E27FC236}">
                  <a16:creationId xmlns:a16="http://schemas.microsoft.com/office/drawing/2014/main" id="{69A572A9-EC46-4645-9A06-227D52A49173}"/>
                </a:ext>
              </a:extLst>
            </p:cNvPr>
            <p:cNvSpPr txBox="1"/>
            <p:nvPr/>
          </p:nvSpPr>
          <p:spPr>
            <a:xfrm>
              <a:off x="6498688" y="2636277"/>
              <a:ext cx="242374" cy="369332"/>
            </a:xfrm>
            <a:prstGeom prst="rect">
              <a:avLst/>
            </a:prstGeom>
            <a:noFill/>
          </p:spPr>
          <p:txBody>
            <a:bodyPr wrap="none" rtlCol="0">
              <a:spAutoFit/>
            </a:bodyPr>
            <a:lstStyle/>
            <a:p>
              <a:r>
                <a:rPr lang="en-US" dirty="0">
                  <a:solidFill>
                    <a:schemeClr val="bg1"/>
                  </a:solidFill>
                </a:rPr>
                <a:t>.</a:t>
              </a:r>
            </a:p>
          </p:txBody>
        </p:sp>
      </p:grpSp>
    </p:spTree>
    <p:extLst>
      <p:ext uri="{BB962C8B-B14F-4D97-AF65-F5344CB8AC3E}">
        <p14:creationId xmlns:p14="http://schemas.microsoft.com/office/powerpoint/2010/main" val="1981377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50074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4419601"/>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a:t>
            </a:r>
          </a:p>
          <a:p>
            <a:endParaRPr lang="en-US" sz="2000" dirty="0"/>
          </a:p>
          <a:p>
            <a:r>
              <a:rPr lang="en-US" sz="2000" dirty="0"/>
              <a:t>Bodes well for the future</a:t>
            </a:r>
          </a:p>
          <a:p>
            <a:pPr lvl="1"/>
            <a:r>
              <a:rPr lang="en-US" sz="1800" dirty="0"/>
              <a:t>Background-free analysis</a:t>
            </a:r>
          </a:p>
          <a:p>
            <a:pPr lvl="1"/>
            <a:r>
              <a:rPr lang="en-US" sz="1800" dirty="0"/>
              <a:t>Started probing new parameter space with the first day of data</a:t>
            </a:r>
          </a:p>
          <a:p>
            <a:pPr lvl="1"/>
            <a:r>
              <a:rPr lang="en-US" sz="1800" dirty="0"/>
              <a:t>Ended up ~100 times more sensitive than previous experiments.</a:t>
            </a:r>
          </a:p>
          <a:p>
            <a:pPr lvl="1"/>
            <a:r>
              <a:rPr lang="en-US" sz="1800" dirty="0"/>
              <a:t>Improvements in analysis and 50 times more data to come</a:t>
            </a:r>
          </a:p>
          <a:p>
            <a:pPr marL="457200" lvl="1" indent="0">
              <a:buNone/>
            </a:pPr>
            <a:endParaRPr lang="en-GB" dirty="0"/>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2"/>
          <a:stretch>
            <a:fillRect/>
          </a:stretch>
        </p:blipFill>
        <p:spPr>
          <a:xfrm rot="5400000">
            <a:off x="4436748" y="1430648"/>
            <a:ext cx="4724412"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181600" y="13716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92524" y="6026717"/>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3"/>
              </a:rPr>
              <a:t>2308.05587</a:t>
            </a:r>
            <a:r>
              <a:rPr lang="en-US" sz="1400" dirty="0"/>
              <a:t>, PLB)</a:t>
            </a:r>
          </a:p>
        </p:txBody>
      </p:sp>
    </p:spTree>
    <p:extLst>
      <p:ext uri="{BB962C8B-B14F-4D97-AF65-F5344CB8AC3E}">
        <p14:creationId xmlns:p14="http://schemas.microsoft.com/office/powerpoint/2010/main" val="148479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ALP-W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839200" cy="55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Can also look for LLPs with purely photonic final states. E.g., ALP-Ws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105400"/>
            <a:ext cx="8751651" cy="152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approved to run through Run 4 (-2031), with improvements in analysis, hardware upgrades (high granularity pre-shower).  We will be testing many other new ideas, e.g., other new force carriers (U(1)</a:t>
            </a:r>
            <a:r>
              <a:rPr lang="en-US" sz="1800" baseline="-25000" dirty="0"/>
              <a:t>B-L</a:t>
            </a:r>
            <a:r>
              <a:rPr lang="en-US" sz="1800" dirty="0"/>
              <a:t>, U(1)</a:t>
            </a:r>
            <a:r>
              <a:rPr lang="en-US" sz="1800" baseline="-25000" dirty="0"/>
              <a:t>B</a:t>
            </a:r>
            <a:r>
              <a:rPr lang="en-US" sz="1800" dirty="0"/>
              <a:t>, </a:t>
            </a:r>
            <a:r>
              <a:rPr lang="en-US" sz="1800" dirty="0" err="1"/>
              <a:t>protophobic</a:t>
            </a:r>
            <a:r>
              <a:rPr lang="en-US" sz="1800" dirty="0"/>
              <a:t>), ALP-</a:t>
            </a:r>
            <a:r>
              <a:rPr lang="en-US" sz="1800" dirty="0">
                <a:latin typeface="Symbol" pitchFamily="2" charset="2"/>
              </a:rPr>
              <a:t>g</a:t>
            </a:r>
            <a:r>
              <a:rPr lang="en-US" sz="1800" dirty="0"/>
              <a:t>, ALP-g, light-shining-through-walls axions, dark Higgs bosons, sterile neutrinos, light neutralinos, </a:t>
            </a:r>
            <a:r>
              <a:rPr lang="en-US" sz="1800" dirty="0" err="1"/>
              <a:t>inflatons</a:t>
            </a:r>
            <a:r>
              <a:rPr lang="en-US" sz="1800" dirty="0"/>
              <a:t>, quirks, etc., all with world leading sensitivities.</a:t>
            </a:r>
          </a:p>
        </p:txBody>
      </p:sp>
      <p:pic>
        <p:nvPicPr>
          <p:cNvPr id="3" name="図 11">
            <a:extLst>
              <a:ext uri="{FF2B5EF4-FFF2-40B4-BE49-F238E27FC236}">
                <a16:creationId xmlns:a16="http://schemas.microsoft.com/office/drawing/2014/main" id="{1688257E-A3ED-067A-7FF0-BD5D94F8B930}"/>
              </a:ext>
            </a:extLst>
          </p:cNvPr>
          <p:cNvPicPr>
            <a:picLocks noChangeAspect="1"/>
          </p:cNvPicPr>
          <p:nvPr/>
        </p:nvPicPr>
        <p:blipFill>
          <a:blip r:embed="rId2"/>
          <a:stretch>
            <a:fillRect/>
          </a:stretch>
        </p:blipFill>
        <p:spPr>
          <a:xfrm>
            <a:off x="1803265" y="1278027"/>
            <a:ext cx="2257628" cy="835421"/>
          </a:xfrm>
          <a:prstGeom prst="rect">
            <a:avLst/>
          </a:prstGeom>
        </p:spPr>
      </p:pic>
      <p:pic>
        <p:nvPicPr>
          <p:cNvPr id="5" name="図 16">
            <a:extLst>
              <a:ext uri="{FF2B5EF4-FFF2-40B4-BE49-F238E27FC236}">
                <a16:creationId xmlns:a16="http://schemas.microsoft.com/office/drawing/2014/main" id="{45BEBA56-556F-F60A-37BB-507EFE6AF5C8}"/>
              </a:ext>
            </a:extLst>
          </p:cNvPr>
          <p:cNvPicPr>
            <a:picLocks noChangeAspect="1"/>
          </p:cNvPicPr>
          <p:nvPr/>
        </p:nvPicPr>
        <p:blipFill>
          <a:blip r:embed="rId3"/>
          <a:stretch>
            <a:fillRect/>
          </a:stretch>
        </p:blipFill>
        <p:spPr>
          <a:xfrm>
            <a:off x="5562600" y="1221979"/>
            <a:ext cx="2257628" cy="835421"/>
          </a:xfrm>
          <a:prstGeom prst="rect">
            <a:avLst/>
          </a:prstGeom>
        </p:spPr>
      </p:pic>
      <p:sp>
        <p:nvSpPr>
          <p:cNvPr id="7" name="テキスト ボックス 17">
            <a:extLst>
              <a:ext uri="{FF2B5EF4-FFF2-40B4-BE49-F238E27FC236}">
                <a16:creationId xmlns:a16="http://schemas.microsoft.com/office/drawing/2014/main" id="{C063602B-2EF8-E69B-F7DD-1CC92D38094F}"/>
              </a:ext>
            </a:extLst>
          </p:cNvPr>
          <p:cNvSpPr txBox="1"/>
          <p:nvPr/>
        </p:nvSpPr>
        <p:spPr>
          <a:xfrm>
            <a:off x="486192" y="1415533"/>
            <a:ext cx="1389798" cy="369332"/>
          </a:xfrm>
          <a:prstGeom prst="rect">
            <a:avLst/>
          </a:prstGeom>
          <a:noFill/>
        </p:spPr>
        <p:txBody>
          <a:bodyPr wrap="square" rtlCol="0">
            <a:spAutoFit/>
          </a:bodyPr>
          <a:lstStyle/>
          <a:p>
            <a:r>
              <a:rPr lang="en-US" dirty="0">
                <a:solidFill>
                  <a:srgbClr val="000000"/>
                </a:solidFill>
              </a:rPr>
              <a:t>production</a:t>
            </a:r>
            <a:endParaRPr lang="en-CH" dirty="0">
              <a:solidFill>
                <a:srgbClr val="000000"/>
              </a:solidFill>
            </a:endParaRPr>
          </a:p>
        </p:txBody>
      </p:sp>
      <p:sp>
        <p:nvSpPr>
          <p:cNvPr id="9" name="テキスト ボックス 18">
            <a:extLst>
              <a:ext uri="{FF2B5EF4-FFF2-40B4-BE49-F238E27FC236}">
                <a16:creationId xmlns:a16="http://schemas.microsoft.com/office/drawing/2014/main" id="{93E0A985-7F43-BAFE-AC40-8A68319259D3}"/>
              </a:ext>
            </a:extLst>
          </p:cNvPr>
          <p:cNvSpPr txBox="1"/>
          <p:nvPr/>
        </p:nvSpPr>
        <p:spPr>
          <a:xfrm>
            <a:off x="4495800" y="1471581"/>
            <a:ext cx="1618398" cy="369332"/>
          </a:xfrm>
          <a:prstGeom prst="rect">
            <a:avLst/>
          </a:prstGeom>
          <a:noFill/>
        </p:spPr>
        <p:txBody>
          <a:bodyPr wrap="square" rtlCol="0">
            <a:spAutoFit/>
          </a:bodyPr>
          <a:lstStyle/>
          <a:p>
            <a:r>
              <a:rPr lang="en-US" dirty="0">
                <a:solidFill>
                  <a:srgbClr val="000000"/>
                </a:solidFill>
              </a:rPr>
              <a:t>decay</a:t>
            </a:r>
            <a:endParaRPr lang="en-CH" dirty="0">
              <a:solidFill>
                <a:srgbClr val="000000"/>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1F5A4A0-1394-8B23-6A0A-83C02347DB6D}"/>
                  </a:ext>
                </a:extLst>
              </p:cNvPr>
              <p:cNvSpPr txBox="1">
                <a:spLocks/>
              </p:cNvSpPr>
              <p:nvPr/>
            </p:nvSpPr>
            <p:spPr bwMode="auto">
              <a:xfrm>
                <a:off x="93730" y="2209800"/>
                <a:ext cx="4706869" cy="264720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Signal is no hits in veto scintillators, &gt;1 </a:t>
                </a:r>
                <a:r>
                  <a:rPr lang="en-US" sz="1800" dirty="0" err="1"/>
                  <a:t>TeV</a:t>
                </a:r>
                <a:r>
                  <a:rPr lang="en-US" sz="1800" dirty="0"/>
                  <a:t> energy deposit in ECAL. </a:t>
                </a:r>
              </a:p>
              <a:p>
                <a:endParaRPr lang="en-US" sz="1200" dirty="0"/>
              </a:p>
              <a:p>
                <a:r>
                  <a:rPr lang="en-US" sz="1800" dirty="0"/>
                  <a:t>Background: Expect 0.42 </a:t>
                </a:r>
                <a14:m>
                  <m:oMath xmlns:m="http://schemas.openxmlformats.org/officeDocument/2006/math">
                    <m:r>
                      <a:rPr lang="en-US" sz="1800" b="0" i="1" smtClean="0">
                        <a:latin typeface="Cambria Math" panose="02040503050406030204" pitchFamily="18" charset="0"/>
                      </a:rPr>
                      <m:t>±</m:t>
                    </m:r>
                  </m:oMath>
                </a14:m>
                <a:r>
                  <a:rPr lang="en-US" sz="1800" dirty="0"/>
                  <a:t> 0.32 from </a:t>
                </a:r>
                <a14:m>
                  <m:oMath xmlns:m="http://schemas.openxmlformats.org/officeDocument/2006/math">
                    <m:r>
                      <a:rPr lang="en-US" sz="1800" b="0" i="1" smtClean="0">
                        <a:latin typeface="Cambria Math" panose="02040503050406030204" pitchFamily="18" charset="0"/>
                      </a:rPr>
                      <m:t>𝜈</m:t>
                    </m:r>
                  </m:oMath>
                </a14:m>
                <a:r>
                  <a:rPr lang="en-US" sz="1800" dirty="0"/>
                  <a:t> interactions in 58 fb</a:t>
                </a:r>
                <a:r>
                  <a:rPr lang="en-US" sz="1800" baseline="30000" dirty="0"/>
                  <a:t>-1</a:t>
                </a:r>
                <a:r>
                  <a:rPr lang="en-US" sz="1800" dirty="0"/>
                  <a:t> (yesterday’s signal, today’s background)</a:t>
                </a:r>
              </a:p>
              <a:p>
                <a:endParaRPr lang="en-US" sz="1200" dirty="0"/>
              </a:p>
              <a:p>
                <a:r>
                  <a:rPr lang="en-US" sz="1800" dirty="0"/>
                  <a:t>1 event seen, excludes new parameter space.  Benefits from LHC’s high energy, lots of B’s. </a:t>
                </a:r>
              </a:p>
            </p:txBody>
          </p:sp>
        </mc:Choice>
        <mc:Fallback xmlns="">
          <p:sp>
            <p:nvSpPr>
              <p:cNvPr id="10" name="Content Placeholder 2">
                <a:extLst>
                  <a:ext uri="{FF2B5EF4-FFF2-40B4-BE49-F238E27FC236}">
                    <a16:creationId xmlns:a16="http://schemas.microsoft.com/office/drawing/2014/main" id="{01F5A4A0-1394-8B23-6A0A-83C02347DB6D}"/>
                  </a:ext>
                </a:extLst>
              </p:cNvPr>
              <p:cNvSpPr txBox="1">
                <a:spLocks noRot="1" noChangeAspect="1" noMove="1" noResize="1" noEditPoints="1" noAdjustHandles="1" noChangeArrowheads="1" noChangeShapeType="1" noTextEdit="1"/>
              </p:cNvSpPr>
              <p:nvPr/>
            </p:nvSpPr>
            <p:spPr bwMode="auto">
              <a:xfrm>
                <a:off x="93730" y="2209800"/>
                <a:ext cx="4706869" cy="2647205"/>
              </a:xfrm>
              <a:prstGeom prst="rect">
                <a:avLst/>
              </a:prstGeom>
              <a:blipFill>
                <a:blip r:embed="rId4"/>
                <a:stretch>
                  <a:fillRect l="-809" t="-1435" r="-1617"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ED7933-D14A-9990-7F60-9FD02B36FA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2133600"/>
            <a:ext cx="3817679" cy="2978806"/>
          </a:xfrm>
          <a:prstGeom prst="rect">
            <a:avLst/>
          </a:prstGeom>
        </p:spPr>
      </p:pic>
      <p:sp>
        <p:nvSpPr>
          <p:cNvPr id="8" name="TextBox 7">
            <a:extLst>
              <a:ext uri="{FF2B5EF4-FFF2-40B4-BE49-F238E27FC236}">
                <a16:creationId xmlns:a16="http://schemas.microsoft.com/office/drawing/2014/main" id="{8C723BCF-C4FA-233B-C8EF-FF75884D99F3}"/>
              </a:ext>
            </a:extLst>
          </p:cNvPr>
          <p:cNvSpPr txBox="1"/>
          <p:nvPr/>
        </p:nvSpPr>
        <p:spPr>
          <a:xfrm rot="5400000">
            <a:off x="6848284" y="3465583"/>
            <a:ext cx="395403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dirty="0">
                <a:effectLst/>
                <a:latin typeface="arial" panose="020B0604020202020204" pitchFamily="34" charset="0"/>
                <a:hlinkClick r:id="rId6"/>
              </a:rPr>
              <a:t>CERN-FASER-CONF-2024-001</a:t>
            </a:r>
            <a:r>
              <a:rPr lang="en-US" sz="1200" dirty="0"/>
              <a:t>)</a:t>
            </a:r>
          </a:p>
        </p:txBody>
      </p:sp>
    </p:spTree>
    <p:extLst>
      <p:ext uri="{BB962C8B-B14F-4D97-AF65-F5344CB8AC3E}">
        <p14:creationId xmlns:p14="http://schemas.microsoft.com/office/powerpoint/2010/main" val="3712400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457200" y="2365531"/>
            <a:ext cx="3032505" cy="1561607"/>
            <a:chOff x="836725" y="2289331"/>
            <a:chExt cx="2168388" cy="1528180"/>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884975" cy="1398983"/>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36725" y="2289331"/>
              <a:ext cx="763476" cy="1503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457200" y="3927137"/>
            <a:ext cx="3032504" cy="2400729"/>
          </a:xfrm>
          <a:prstGeom prst="rect">
            <a:avLst/>
          </a:prstGeom>
          <a:ln w="19050">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4099161"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7"/>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8"/>
          <a:stretch>
            <a:fillRect/>
          </a:stretch>
        </p:blipFill>
        <p:spPr>
          <a:xfrm rot="1011043">
            <a:off x="2815156" y="2511333"/>
            <a:ext cx="429949" cy="429949"/>
          </a:xfrm>
          <a:prstGeom prst="rect">
            <a:avLst/>
          </a:prstGeom>
        </p:spPr>
      </p:pic>
    </p:spTree>
    <p:extLst>
      <p:ext uri="{BB962C8B-B14F-4D97-AF65-F5344CB8AC3E}">
        <p14:creationId xmlns:p14="http://schemas.microsoft.com/office/powerpoint/2010/main" val="23781558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12.5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30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4/Run5.</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794"/>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a14="http://schemas.microsoft.com/office/drawing/2010/main" xmlns:ma14="http://schemas.microsoft.com/office/mac/drawingml/2011/main" xmlns=""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265878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523792"/>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410201"/>
            <a:ext cx="8258339" cy="1066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endParaRPr lang="en-US" sz="1600" dirty="0">
              <a:sym typeface="Wingdings" pitchFamily="2" charset="2"/>
            </a:endParaRPr>
          </a:p>
        </p:txBody>
      </p:sp>
    </p:spTree>
    <p:extLst>
      <p:ext uri="{BB962C8B-B14F-4D97-AF65-F5344CB8AC3E}">
        <p14:creationId xmlns:p14="http://schemas.microsoft.com/office/powerpoint/2010/main" val="412797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has been defined by a large and broad community.</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295400"/>
            <a:ext cx="4876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 - 1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 2023</a:t>
            </a:r>
          </a:p>
          <a:p>
            <a:pPr lvl="1"/>
            <a:r>
              <a:rPr lang="en-US" sz="1600" dirty="0">
                <a:hlinkClick r:id="rId9"/>
              </a:rPr>
              <a:t>FPF7 Meeting</a:t>
            </a:r>
            <a:r>
              <a:rPr lang="en-US" sz="1600" dirty="0"/>
              <a:t>, 29 Feb – 1 Mar 2024</a:t>
            </a:r>
          </a:p>
          <a:p>
            <a:r>
              <a:rPr lang="en-US" sz="2000" dirty="0"/>
              <a:t>FPF Papers</a:t>
            </a:r>
          </a:p>
          <a:p>
            <a:pPr lvl="1"/>
            <a:r>
              <a:rPr lang="en-US" sz="1600" dirty="0"/>
              <a:t>FPF “Short” Paper: 75 pages, 80 authors, Phys. Rept. 968, 1 (2022), </a:t>
            </a:r>
            <a:r>
              <a:rPr lang="en-US" sz="1600" dirty="0">
                <a:hlinkClick r:id="rId10"/>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1"/>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7729366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NEW 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14400"/>
            <a:ext cx="8657934" cy="5392738"/>
          </a:xfrm>
        </p:spPr>
        <p:txBody>
          <a:bodyPr/>
          <a:lstStyle/>
          <a:p>
            <a:r>
              <a:rPr lang="en-US" sz="1800" dirty="0"/>
              <a:t>The FPF is proposed to run at the HL-LHC with implications for</a:t>
            </a:r>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r>
              <a:rPr lang="en-US" sz="1800" dirty="0">
                <a:sym typeface="Wingdings" pitchFamily="2" charset="2"/>
              </a:rPr>
              <a:t>New particles: dark matter, dark sectors, milli-charged particles, new force particles, new Higgs-like particles, sterile neutrinos, quirks, …</a:t>
            </a:r>
            <a:endParaRPr lang="en-US" sz="1800" dirty="0"/>
          </a:p>
        </p:txBody>
      </p:sp>
      <p:pic>
        <p:nvPicPr>
          <p:cNvPr id="5" name="Picture 4">
            <a:extLst>
              <a:ext uri="{FF2B5EF4-FFF2-40B4-BE49-F238E27FC236}">
                <a16:creationId xmlns:a16="http://schemas.microsoft.com/office/drawing/2014/main" id="{7D32F2B2-3C2A-E74D-8740-60A1F5ABB676}"/>
              </a:ext>
            </a:extLst>
          </p:cNvPr>
          <p:cNvPicPr>
            <a:picLocks noChangeAspect="1"/>
          </p:cNvPicPr>
          <p:nvPr/>
        </p:nvPicPr>
        <p:blipFill>
          <a:blip r:embed="rId2"/>
          <a:stretch>
            <a:fillRect/>
          </a:stretch>
        </p:blipFill>
        <p:spPr>
          <a:xfrm>
            <a:off x="1447800" y="2730237"/>
            <a:ext cx="6019800" cy="3576901"/>
          </a:xfrm>
          <a:prstGeom prst="rect">
            <a:avLst/>
          </a:prstGeom>
        </p:spPr>
      </p:pic>
    </p:spTree>
    <p:extLst>
      <p:ext uri="{BB962C8B-B14F-4D97-AF65-F5344CB8AC3E}">
        <p14:creationId xmlns:p14="http://schemas.microsoft.com/office/powerpoint/2010/main" val="2438048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2895599"/>
                <a:ext cx="3127568" cy="3886201"/>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2895599"/>
                <a:ext cx="3127568" cy="3886201"/>
              </a:xfrm>
              <a:blipFill>
                <a:blip r:embed="rId2"/>
                <a:stretch>
                  <a:fillRect l="-1210" t="-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0513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 </a:t>
                </a:r>
                <a:r>
                  <a:rPr lang="en-US" sz="1800" dirty="0" err="1">
                    <a:sym typeface="Wingdings" pitchFamily="2" charset="2"/>
                  </a:rPr>
                  <a:t>TeV</a:t>
                </a:r>
                <a:r>
                  <a:rPr lang="en-US" sz="1800" dirty="0">
                    <a:sym typeface="Wingdings" pitchFamily="2" charset="2"/>
                  </a:rPr>
                  <a:t> energies where there is currently almost no data.</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051368" cy="1676399"/>
              </a:xfrm>
              <a:prstGeom prst="rect">
                <a:avLst/>
              </a:prstGeom>
              <a:blipFill>
                <a:blip r:embed="rId3"/>
                <a:stretch>
                  <a:fillRect l="-1240" t="-1504" r="-1653"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352800" y="3113567"/>
            <a:ext cx="5380890"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72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6406A584-05E5-D242-8567-15DC28351A36}"/>
              </a:ext>
            </a:extLst>
          </p:cNvPr>
          <p:cNvSpPr txBox="1">
            <a:spLocks noChangeArrowheads="1"/>
          </p:cNvSpPr>
          <p:nvPr/>
        </p:nvSpPr>
        <p:spPr bwMode="auto">
          <a:xfrm>
            <a:off x="-61913" y="0"/>
            <a:ext cx="9320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p>
        </p:txBody>
      </p:sp>
      <p:sp>
        <p:nvSpPr>
          <p:cNvPr id="4" name="Title 1">
            <a:extLst>
              <a:ext uri="{FF2B5EF4-FFF2-40B4-BE49-F238E27FC236}">
                <a16:creationId xmlns:a16="http://schemas.microsoft.com/office/drawing/2014/main" id="{EB569616-35FA-4D4B-AF3C-38115B193091}"/>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LHC DETECTORS</a:t>
            </a:r>
          </a:p>
        </p:txBody>
      </p:sp>
      <p:pic>
        <p:nvPicPr>
          <p:cNvPr id="3" name="Picture 2">
            <a:extLst>
              <a:ext uri="{FF2B5EF4-FFF2-40B4-BE49-F238E27FC236}">
                <a16:creationId xmlns:a16="http://schemas.microsoft.com/office/drawing/2014/main" id="{BF671BBF-0442-9940-A12C-B89845B4E539}"/>
              </a:ext>
            </a:extLst>
          </p:cNvPr>
          <p:cNvPicPr>
            <a:picLocks noChangeAspect="1"/>
          </p:cNvPicPr>
          <p:nvPr/>
        </p:nvPicPr>
        <p:blipFill>
          <a:blip r:embed="rId3"/>
          <a:stretch>
            <a:fillRect/>
          </a:stretch>
        </p:blipFill>
        <p:spPr>
          <a:xfrm>
            <a:off x="1066800" y="1905000"/>
            <a:ext cx="7010400" cy="4569357"/>
          </a:xfrm>
          <a:prstGeom prst="rect">
            <a:avLst/>
          </a:prstGeom>
        </p:spPr>
      </p:pic>
      <p:sp>
        <p:nvSpPr>
          <p:cNvPr id="5" name="Content Placeholder 2">
            <a:extLst>
              <a:ext uri="{FF2B5EF4-FFF2-40B4-BE49-F238E27FC236}">
                <a16:creationId xmlns:a16="http://schemas.microsoft.com/office/drawing/2014/main" id="{8E0B26F7-82A9-034E-8EE3-A7FE0701640D}"/>
              </a:ext>
            </a:extLst>
          </p:cNvPr>
          <p:cNvSpPr txBox="1">
            <a:spLocks noChangeArrowheads="1"/>
          </p:cNvSpPr>
          <p:nvPr/>
        </p:nvSpPr>
        <p:spPr bwMode="auto">
          <a:xfrm>
            <a:off x="152400" y="838200"/>
            <a:ext cx="891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000" dirty="0"/>
              <a:t>The protons collide at 4 points around the LHC, and each point is surrounded by a large detector to view the results of the collisions. These detectors cost ~$1B, and were constructed over decades by thousands of collaborators.</a:t>
            </a:r>
          </a:p>
        </p:txBody>
      </p:sp>
      <p:sp>
        <p:nvSpPr>
          <p:cNvPr id="2" name="TextBox 1">
            <a:extLst>
              <a:ext uri="{FF2B5EF4-FFF2-40B4-BE49-F238E27FC236}">
                <a16:creationId xmlns:a16="http://schemas.microsoft.com/office/drawing/2014/main" id="{D177B293-EE86-DDFF-A44E-A73F0E6647B8}"/>
              </a:ext>
            </a:extLst>
          </p:cNvPr>
          <p:cNvSpPr txBox="1"/>
          <p:nvPr/>
        </p:nvSpPr>
        <p:spPr>
          <a:xfrm>
            <a:off x="3456406" y="6105025"/>
            <a:ext cx="2283574" cy="369332"/>
          </a:xfrm>
          <a:prstGeom prst="rect">
            <a:avLst/>
          </a:prstGeom>
          <a:noFill/>
        </p:spPr>
        <p:txBody>
          <a:bodyPr wrap="none" rtlCol="0">
            <a:spAutoFit/>
          </a:bodyPr>
          <a:lstStyle/>
          <a:p>
            <a:r>
              <a:rPr lang="en-US" dirty="0">
                <a:solidFill>
                  <a:schemeClr val="bg1"/>
                </a:solidFill>
              </a:rPr>
              <a:t>The ATLAS Detector</a:t>
            </a:r>
          </a:p>
        </p:txBody>
      </p:sp>
    </p:spTree>
    <p:extLst>
      <p:ext uri="{BB962C8B-B14F-4D97-AF65-F5344CB8AC3E}">
        <p14:creationId xmlns:p14="http://schemas.microsoft.com/office/powerpoint/2010/main" val="103039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enable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ATLAS/CMS at HL-LHC, …</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4"/>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B7C3978-6EAD-FF0D-A1B1-04784A999F03}"/>
              </a:ext>
            </a:extLst>
          </p:cNvPr>
          <p:cNvPicPr>
            <a:picLocks noChangeAspect="1"/>
          </p:cNvPicPr>
          <p:nvPr/>
        </p:nvPicPr>
        <p:blipFill>
          <a:blip r:embed="rId7"/>
          <a:stretch>
            <a:fillRect/>
          </a:stretch>
        </p:blipFill>
        <p:spPr>
          <a:xfrm>
            <a:off x="4588001" y="3640317"/>
            <a:ext cx="4403599" cy="2908458"/>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2866891" y="6452315"/>
            <a:ext cx="3847272" cy="307777"/>
          </a:xfrm>
          <a:prstGeom prst="rect">
            <a:avLst/>
          </a:prstGeom>
          <a:noFill/>
        </p:spPr>
        <p:txBody>
          <a:bodyPr wrap="none" rtlCol="0">
            <a:spAutoFit/>
          </a:bodyPr>
          <a:lstStyle/>
          <a:p>
            <a:r>
              <a:rPr lang="en-US" sz="1400" dirty="0"/>
              <a:t>FASER White Paper (2022); Rojo et al. (2024)</a:t>
            </a:r>
          </a:p>
        </p:txBody>
      </p:sp>
    </p:spTree>
    <p:extLst>
      <p:ext uri="{BB962C8B-B14F-4D97-AF65-F5344CB8AC3E}">
        <p14:creationId xmlns:p14="http://schemas.microsoft.com/office/powerpoint/2010/main" val="92402335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COMPLEMENTARITY WITH HIGH P</a:t>
            </a:r>
            <a:r>
              <a:rPr lang="en-US" baseline="-25000" dirty="0">
                <a:latin typeface="Arial" charset="0"/>
              </a:rPr>
              <a:t>T</a:t>
            </a:r>
            <a:r>
              <a:rPr lang="en-US" dirty="0">
                <a:latin typeface="Arial" charset="0"/>
              </a:rPr>
              <a:t> PHYSICS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enhancing the reach for new particle searches.</a:t>
            </a:r>
          </a:p>
          <a:p>
            <a:pPr marL="0" indent="0" algn="r">
              <a:buNone/>
            </a:pPr>
            <a:r>
              <a:rPr lang="en-US" sz="1800" baseline="-25000" dirty="0" err="1"/>
              <a:t>Ubiali</a:t>
            </a:r>
            <a:r>
              <a:rPr lang="en-US" sz="1800" baseline="-25000" dirty="0"/>
              <a:t> et al., in progress</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5963492" cy="307777"/>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10" name="Picture 9">
            <a:extLst>
              <a:ext uri="{FF2B5EF4-FFF2-40B4-BE49-F238E27FC236}">
                <a16:creationId xmlns:a16="http://schemas.microsoft.com/office/drawing/2014/main" id="{854B3C3C-657A-8FBC-8C22-E8B49AFDA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2506" y="4102882"/>
            <a:ext cx="6019800" cy="2145518"/>
          </a:xfrm>
          <a:prstGeom prst="rect">
            <a:avLst/>
          </a:prstGeom>
        </p:spPr>
      </p:pic>
    </p:spTree>
    <p:extLst>
      <p:ext uri="{BB962C8B-B14F-4D97-AF65-F5344CB8AC3E}">
        <p14:creationId xmlns:p14="http://schemas.microsoft.com/office/powerpoint/2010/main" val="302059463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0FDA47-6AAE-9E63-D5EB-362498735B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28398" y="2819400"/>
            <a:ext cx="4365582" cy="3728080"/>
          </a:xfrm>
          <a:prstGeom prst="rect">
            <a:avLst/>
          </a:prstGeom>
        </p:spPr>
      </p:pic>
      <p:sp>
        <p:nvSpPr>
          <p:cNvPr id="3074" name="Title 1"/>
          <p:cNvSpPr>
            <a:spLocks noGrp="1"/>
          </p:cNvSpPr>
          <p:nvPr>
            <p:ph type="title"/>
          </p:nvPr>
        </p:nvSpPr>
        <p:spPr>
          <a:xfrm>
            <a:off x="0" y="228985"/>
            <a:ext cx="9144000" cy="441325"/>
          </a:xfrm>
        </p:spPr>
        <p:txBody>
          <a:bodyPr/>
          <a:lstStyle/>
          <a:p>
            <a:r>
              <a:rPr lang="en-US" sz="2400" dirty="0">
                <a:latin typeface="Arial" charset="0"/>
              </a:rPr>
              <a:t>QUIRKS: STRONGLY-INTERACTING DARK SECTORS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125963" cy="2971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FASER and FASER2 can discover quirks with masses up to ~ hundreds of GeV to </a:t>
            </a:r>
            <a:r>
              <a:rPr lang="en-US" sz="1800" dirty="0" err="1"/>
              <a:t>TeV</a:t>
            </a:r>
            <a:r>
              <a:rPr lang="en-US" sz="1800" dirty="0"/>
              <a:t>, as motivated by neutral naturalness solutions to the gauge hierarchy problem.</a:t>
            </a:r>
          </a:p>
          <a:p>
            <a:endParaRPr lang="en-US" sz="1800" dirty="0"/>
          </a:p>
          <a:p>
            <a:r>
              <a:rPr lang="en-US" sz="1800" dirty="0"/>
              <a:t>Only possible at the EF, not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505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929831"/>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4"/>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1981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Quirks are particles charged under both the SM and a strong-interacting dark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1800" dirty="0">
                  <a:sym typeface="Wingdings" pitchFamily="2" charset="2"/>
                </a:endParaRPr>
              </a:p>
              <a:p>
                <a:r>
                  <a:rPr lang="en-US" sz="1800" dirty="0">
                    <a:sym typeface="Wingdings" pitchFamily="2" charset="2"/>
                  </a:rPr>
                  <a:t>Quirks </a:t>
                </a:r>
                <a:r>
                  <a:rPr lang="en-US" sz="1800" dirty="0"/>
                  <a:t>can be pair-produced at the LHC, but the quirk-anti-quirk pair is bound together and has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≈0.  </m:t>
                    </m:r>
                  </m:oMath>
                </a14:m>
                <a:r>
                  <a:rPr lang="en-US" sz="1800" dirty="0"/>
                  <a:t> They therefore preferentially travel down the beampipe, and may pass through FPF detectors.</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1981200"/>
              </a:xfrm>
              <a:prstGeom prst="rect">
                <a:avLst/>
              </a:prstGeom>
              <a:blipFill>
                <a:blip r:embed="rId5"/>
                <a:stretch>
                  <a:fillRect l="-581" t="-1274" r="-969" b="-127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789563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 AT THE FPF</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17493889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AT THE FPF</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327090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LLPS FROM COMPRESSED SPECTRA </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5005884" cy="182775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LLPs can result from weak couplings.</a:t>
            </a:r>
          </a:p>
          <a:p>
            <a:endParaRPr lang="en-US" sz="1000" dirty="0"/>
          </a:p>
          <a:p>
            <a:r>
              <a:rPr lang="en-US" sz="1800" dirty="0"/>
              <a:t>But they can also arise generically from compressed spectra (e.g., inelastic DM), where decays are phase-space suppressed by degeneracies.</a:t>
            </a:r>
          </a:p>
          <a:p>
            <a:endParaRPr lang="en-US" sz="1000" dirty="0">
              <a:sym typeface="Wingdings" pitchFamily="2" charset="2"/>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41236" y="2819399"/>
                <a:ext cx="3668764" cy="377668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In this case, decays </a:t>
                </a:r>
                <a14:m>
                  <m:oMath xmlns:m="http://schemas.openxmlformats.org/officeDocument/2006/math">
                    <m:sSub>
                      <m:sSubPr>
                        <m:ctrlPr>
                          <a:rPr lang="en-US" sz="1800" i="1">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a14:m>
                <a:r>
                  <a:rPr lang="en-US" sz="1800" dirty="0">
                    <a:sym typeface="Wingdings" pitchFamily="2" charset="2"/>
                  </a:rPr>
                  <a:t> lead to very soft photons that can be difficult to detect.</a:t>
                </a:r>
              </a:p>
              <a:p>
                <a:endParaRPr lang="en-US" sz="1000" dirty="0"/>
              </a:p>
              <a:p>
                <a:r>
                  <a:rPr lang="en-US" sz="1800" dirty="0"/>
                  <a:t>But these are boosted at the LHC by </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 1000</m:t>
                    </m:r>
                  </m:oMath>
                </a14:m>
                <a:r>
                  <a:rPr lang="en-US" sz="1800" dirty="0"/>
                  <a:t>, FASER2 can detect GeV particles with even ~MeV mass </a:t>
                </a:r>
                <a:r>
                  <a:rPr lang="en-US" sz="1800" dirty="0" err="1"/>
                  <a:t>splittings</a:t>
                </a:r>
                <a:r>
                  <a:rPr lang="en-US" sz="1800" dirty="0"/>
                  <a:t>, thermal relic target.</a:t>
                </a:r>
              </a:p>
              <a:p>
                <a:endParaRPr lang="en-US" sz="1000" dirty="0"/>
              </a:p>
              <a:p>
                <a:r>
                  <a:rPr lang="en-US" sz="1800" dirty="0"/>
                  <a:t>Difficult at </a:t>
                </a:r>
                <a:r>
                  <a:rPr lang="en-US" sz="1800" dirty="0" err="1"/>
                  <a:t>SHiP</a:t>
                </a:r>
                <a:r>
                  <a:rPr lang="en-US" sz="1800" dirty="0"/>
                  <a:t> (sensitivity contour assumes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ea typeface="Cambria Math" panose="02040503050406030204" pitchFamily="18" charset="0"/>
                          </a:rPr>
                          <m:t>𝛾</m:t>
                        </m:r>
                      </m:sub>
                    </m:sSub>
                  </m:oMath>
                </a14:m>
                <a:r>
                  <a:rPr lang="en-US" sz="1800" dirty="0"/>
                  <a:t> threshold of 300 MeV, 2 10</a:t>
                </a:r>
                <a:r>
                  <a:rPr lang="en-US" sz="1800" baseline="30000" dirty="0"/>
                  <a:t>20</a:t>
                </a:r>
                <a:r>
                  <a:rPr lang="en-US" sz="1800" dirty="0"/>
                  <a:t> POT).</a:t>
                </a:r>
              </a:p>
            </p:txBody>
          </p:sp>
        </mc:Choice>
        <mc:Fallback xmlns="">
          <p:sp>
            <p:nvSpPr>
              <p:cNvPr id="4" name="Rectangle 3">
                <a:extLst>
                  <a:ext uri="{FF2B5EF4-FFF2-40B4-BE49-F238E27FC236}">
                    <a16:creationId xmlns:a16="http://schemas.microsoft.com/office/drawing/2014/main" id="{9A4713EA-7CF4-FE0E-A421-C6AF91C9E9BD}"/>
                  </a:ext>
                </a:extLst>
              </p:cNvPr>
              <p:cNvSpPr txBox="1">
                <a:spLocks noRot="1" noChangeAspect="1" noMove="1" noResize="1" noEditPoints="1" noAdjustHandles="1" noChangeArrowheads="1" noChangeShapeType="1" noTextEdit="1"/>
              </p:cNvSpPr>
              <p:nvPr/>
            </p:nvSpPr>
            <p:spPr bwMode="auto">
              <a:xfrm>
                <a:off x="141236" y="2819399"/>
                <a:ext cx="3668764" cy="3776687"/>
              </a:xfrm>
              <a:prstGeom prst="rect">
                <a:avLst/>
              </a:prstGeom>
              <a:blipFill>
                <a:blip r:embed="rId2"/>
                <a:stretch>
                  <a:fillRect l="-1038" t="-669" r="-69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3"/>
          <a:stretch>
            <a:fillRect/>
          </a:stretch>
        </p:blipFill>
        <p:spPr>
          <a:xfrm>
            <a:off x="3657601" y="3200400"/>
            <a:ext cx="5110084"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4"/>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5"/>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898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DARK MATTER DIRECT DETECTION AT THE FPF</a:t>
            </a:r>
          </a:p>
        </p:txBody>
      </p:sp>
      <p:sp>
        <p:nvSpPr>
          <p:cNvPr id="5123" name="Content Placeholder 2"/>
          <p:cNvSpPr>
            <a:spLocks noGrp="1"/>
          </p:cNvSpPr>
          <p:nvPr>
            <p:ph idx="1"/>
          </p:nvPr>
        </p:nvSpPr>
        <p:spPr>
          <a:xfrm>
            <a:off x="76200" y="914400"/>
            <a:ext cx="5029200" cy="1676463"/>
          </a:xfrm>
        </p:spPr>
        <p:txBody>
          <a:bodyPr/>
          <a:lstStyle/>
          <a:p>
            <a:pPr eaLnBrk="1" hangingPunct="1"/>
            <a:r>
              <a:rPr lang="en-US" sz="1800" dirty="0">
                <a:latin typeface="Arial" charset="0"/>
              </a:rPr>
              <a:t>Light DM with masses at the GeV scale and below is famously hard to detect.</a:t>
            </a:r>
          </a:p>
          <a:p>
            <a:pPr lvl="1"/>
            <a:r>
              <a:rPr lang="en-US" sz="1600" dirty="0">
                <a:latin typeface="Arial" charset="0"/>
              </a:rPr>
              <a:t>Galactic halo velocity ~ 10</a:t>
            </a:r>
            <a:r>
              <a:rPr lang="en-US" sz="1600" baseline="30000" dirty="0">
                <a:latin typeface="Arial" charset="0"/>
              </a:rPr>
              <a:t>-3 </a:t>
            </a:r>
            <a:r>
              <a:rPr lang="en-US" sz="1600" dirty="0">
                <a:latin typeface="Arial" charset="0"/>
              </a:rPr>
              <a:t>c, so kinetic energy ~ keV or below.</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4" name="Picture 3">
            <a:extLst>
              <a:ext uri="{FF2B5EF4-FFF2-40B4-BE49-F238E27FC236}">
                <a16:creationId xmlns:a16="http://schemas.microsoft.com/office/drawing/2014/main" id="{C4DA1D2E-4B5A-3549-AE32-9B5C908E5A2D}"/>
              </a:ext>
            </a:extLst>
          </p:cNvPr>
          <p:cNvPicPr>
            <a:picLocks noChangeAspect="1"/>
          </p:cNvPicPr>
          <p:nvPr/>
        </p:nvPicPr>
        <p:blipFill rotWithShape="1">
          <a:blip r:embed="rId2"/>
          <a:srcRect t="59683" r="46255"/>
          <a:stretch/>
        </p:blipFill>
        <p:spPr>
          <a:xfrm>
            <a:off x="381000" y="4495800"/>
            <a:ext cx="4149761" cy="1066864"/>
          </a:xfrm>
          <a:prstGeom prst="rect">
            <a:avLst/>
          </a:prstGeom>
        </p:spPr>
      </p:pic>
      <p:pic>
        <p:nvPicPr>
          <p:cNvPr id="3" name="Picture 2">
            <a:extLst>
              <a:ext uri="{FF2B5EF4-FFF2-40B4-BE49-F238E27FC236}">
                <a16:creationId xmlns:a16="http://schemas.microsoft.com/office/drawing/2014/main" id="{79FCDB86-CF7D-C541-A813-98C5FEE7689E}"/>
              </a:ext>
            </a:extLst>
          </p:cNvPr>
          <p:cNvPicPr>
            <a:picLocks noChangeAspect="1"/>
          </p:cNvPicPr>
          <p:nvPr/>
        </p:nvPicPr>
        <p:blipFill>
          <a:blip r:embed="rId3"/>
          <a:stretch>
            <a:fillRect/>
          </a:stretch>
        </p:blipFill>
        <p:spPr>
          <a:xfrm>
            <a:off x="381000" y="3886200"/>
            <a:ext cx="4149761" cy="700287"/>
          </a:xfrm>
          <a:prstGeom prst="rect">
            <a:avLst/>
          </a:prstGeom>
        </p:spPr>
      </p:pic>
      <p:sp>
        <p:nvSpPr>
          <p:cNvPr id="11" name="Content Placeholder 2">
            <a:extLst>
              <a:ext uri="{FF2B5EF4-FFF2-40B4-BE49-F238E27FC236}">
                <a16:creationId xmlns:a16="http://schemas.microsoft.com/office/drawing/2014/main" id="{7DCD01C0-9278-3A4B-920C-0E1AAE0C1E5D}"/>
              </a:ext>
            </a:extLst>
          </p:cNvPr>
          <p:cNvSpPr txBox="1">
            <a:spLocks/>
          </p:cNvSpPr>
          <p:nvPr/>
        </p:nvSpPr>
        <p:spPr bwMode="auto">
          <a:xfrm>
            <a:off x="75292" y="2438400"/>
            <a:ext cx="4801508" cy="22860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At the LHC, we can produce DM at high energies, look for the resulting DM to scatter in </a:t>
            </a:r>
            <a:r>
              <a:rPr lang="en-US" sz="1800" dirty="0" err="1">
                <a:latin typeface="Arial" charset="0"/>
              </a:rPr>
              <a:t>FLArE</a:t>
            </a:r>
            <a:r>
              <a:rPr lang="en-US" sz="1800" dirty="0">
                <a:latin typeface="Arial" charset="0"/>
              </a:rPr>
              <a:t>, Forward Liquid Argon Experiment, a proposed 10 to 100 </a:t>
            </a:r>
            <a:r>
              <a:rPr lang="en-US" sz="1800" dirty="0" err="1">
                <a:latin typeface="Arial" charset="0"/>
              </a:rPr>
              <a:t>tonne</a:t>
            </a:r>
            <a:r>
              <a:rPr lang="en-US" sz="1800" dirty="0">
                <a:latin typeface="Arial" charset="0"/>
              </a:rPr>
              <a:t> </a:t>
            </a:r>
            <a:r>
              <a:rPr lang="en-US" sz="1800" dirty="0" err="1">
                <a:latin typeface="Arial" charset="0"/>
              </a:rPr>
              <a:t>LArTPC</a:t>
            </a:r>
            <a:r>
              <a:rPr lang="en-US" sz="1800" dirty="0">
                <a:latin typeface="Arial" charset="0"/>
              </a:rPr>
              <a:t>. </a:t>
            </a: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800" dirty="0">
              <a:latin typeface="Arial" charset="0"/>
            </a:endParaRPr>
          </a:p>
          <a:p>
            <a:endParaRPr lang="en-US" sz="1000" dirty="0">
              <a:latin typeface="Arial" charset="0"/>
            </a:endParaRPr>
          </a:p>
          <a:p>
            <a:r>
              <a:rPr lang="en-US" sz="1800" dirty="0" err="1">
                <a:solidFill>
                  <a:schemeClr val="tx1"/>
                </a:solidFill>
                <a:latin typeface="Arial" charset="0"/>
              </a:rPr>
              <a:t>FLArE</a:t>
            </a:r>
            <a:r>
              <a:rPr lang="en-US" sz="1800" dirty="0">
                <a:solidFill>
                  <a:schemeClr val="tx1"/>
                </a:solidFill>
                <a:latin typeface="Arial" charset="0"/>
              </a:rPr>
              <a:t> is powerful in the region favored/allowed by thermal freezeout.</a:t>
            </a:r>
          </a:p>
        </p:txBody>
      </p:sp>
      <p:grpSp>
        <p:nvGrpSpPr>
          <p:cNvPr id="2" name="Group 1">
            <a:extLst>
              <a:ext uri="{FF2B5EF4-FFF2-40B4-BE49-F238E27FC236}">
                <a16:creationId xmlns:a16="http://schemas.microsoft.com/office/drawing/2014/main" id="{B22A62A0-1D98-9E45-B449-36344CBFA19F}"/>
              </a:ext>
            </a:extLst>
          </p:cNvPr>
          <p:cNvGrpSpPr/>
          <p:nvPr/>
        </p:nvGrpSpPr>
        <p:grpSpPr>
          <a:xfrm>
            <a:off x="4801508" y="2861443"/>
            <a:ext cx="4072654" cy="3741828"/>
            <a:chOff x="4911763" y="2742831"/>
            <a:chExt cx="4072654" cy="3741828"/>
          </a:xfrm>
        </p:grpSpPr>
        <p:sp>
          <p:nvSpPr>
            <p:cNvPr id="37" name="TextBox 36">
              <a:extLst>
                <a:ext uri="{FF2B5EF4-FFF2-40B4-BE49-F238E27FC236}">
                  <a16:creationId xmlns:a16="http://schemas.microsoft.com/office/drawing/2014/main" id="{D321DC03-0F5B-CF41-BCDF-CC6ABB820649}"/>
                </a:ext>
              </a:extLst>
            </p:cNvPr>
            <p:cNvSpPr txBox="1"/>
            <p:nvPr/>
          </p:nvSpPr>
          <p:spPr>
            <a:xfrm rot="5400000">
              <a:off x="6975157" y="4475399"/>
              <a:ext cx="3741521" cy="276999"/>
            </a:xfrm>
            <a:prstGeom prst="rect">
              <a:avLst/>
            </a:prstGeom>
            <a:solidFill>
              <a:schemeClr val="bg1"/>
            </a:solidFill>
          </p:spPr>
          <p:txBody>
            <a:bodyPr wrap="square" rtlCol="0">
              <a:spAutoFit/>
            </a:bodyPr>
            <a:lstStyle/>
            <a:p>
              <a:r>
                <a:rPr lang="en-US" sz="1200" dirty="0"/>
                <a:t>                 </a:t>
              </a:r>
              <a:r>
                <a:rPr lang="en-US" sz="1200" dirty="0" err="1"/>
                <a:t>Batell</a:t>
              </a:r>
              <a:r>
                <a:rPr lang="en-US" sz="1200" dirty="0"/>
                <a:t>, Feng, </a:t>
              </a:r>
              <a:r>
                <a:rPr lang="en-US" sz="1200" dirty="0" err="1"/>
                <a:t>Trojanowski</a:t>
              </a:r>
              <a:r>
                <a:rPr lang="en-US" sz="1200" dirty="0"/>
                <a:t> (2021)             </a:t>
              </a:r>
            </a:p>
          </p:txBody>
        </p:sp>
        <p:pic>
          <p:nvPicPr>
            <p:cNvPr id="6" name="Picture 5">
              <a:extLst>
                <a:ext uri="{FF2B5EF4-FFF2-40B4-BE49-F238E27FC236}">
                  <a16:creationId xmlns:a16="http://schemas.microsoft.com/office/drawing/2014/main" id="{70DF1FED-40BC-DD46-B193-FDAF649BBE24}"/>
                </a:ext>
              </a:extLst>
            </p:cNvPr>
            <p:cNvPicPr>
              <a:picLocks noChangeAspect="1"/>
            </p:cNvPicPr>
            <p:nvPr/>
          </p:nvPicPr>
          <p:blipFill>
            <a:blip r:embed="rId4"/>
            <a:stretch>
              <a:fillRect/>
            </a:stretch>
          </p:blipFill>
          <p:spPr>
            <a:xfrm>
              <a:off x="4911763" y="2742831"/>
              <a:ext cx="3823619" cy="3741828"/>
            </a:xfrm>
            <a:prstGeom prst="rect">
              <a:avLst/>
            </a:prstGeom>
          </p:spPr>
        </p:pic>
      </p:grpSp>
      <p:pic>
        <p:nvPicPr>
          <p:cNvPr id="7" name="Picture 6">
            <a:extLst>
              <a:ext uri="{FF2B5EF4-FFF2-40B4-BE49-F238E27FC236}">
                <a16:creationId xmlns:a16="http://schemas.microsoft.com/office/drawing/2014/main" id="{845365C1-F298-9D4D-9BA0-B8F2B347B962}"/>
              </a:ext>
            </a:extLst>
          </p:cNvPr>
          <p:cNvPicPr>
            <a:picLocks noChangeAspect="1"/>
          </p:cNvPicPr>
          <p:nvPr/>
        </p:nvPicPr>
        <p:blipFill>
          <a:blip r:embed="rId5"/>
          <a:stretch>
            <a:fillRect/>
          </a:stretch>
        </p:blipFill>
        <p:spPr>
          <a:xfrm>
            <a:off x="5334001" y="894347"/>
            <a:ext cx="2971799" cy="1788293"/>
          </a:xfrm>
          <a:prstGeom prst="rect">
            <a:avLst/>
          </a:prstGeom>
        </p:spPr>
      </p:pic>
    </p:spTree>
    <p:extLst>
      <p:ext uri="{BB962C8B-B14F-4D97-AF65-F5344CB8AC3E}">
        <p14:creationId xmlns:p14="http://schemas.microsoft.com/office/powerpoint/2010/main" val="2761675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quarks),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CONCLUSIONS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533400" y="1143000"/>
                <a:ext cx="7772400" cy="51054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In the last year, we have directly detected collider neutrinos for the first time, opening up a new window at the energy frontier.</a:t>
                </a:r>
              </a:p>
              <a:p>
                <a:pPr>
                  <a:buFontTx/>
                  <a:buChar char="•"/>
                </a:pPr>
                <a:endParaRPr lang="en-US" sz="2000" dirty="0"/>
              </a:p>
              <a:p>
                <a:pPr>
                  <a:buFontTx/>
                  <a:buChar char="•"/>
                </a:pPr>
                <a:r>
                  <a:rPr lang="en-US" sz="2000" dirty="0"/>
                  <a:t>Forward experiments are small, fast, cheap, but they have a broad physics program</a:t>
                </a:r>
              </a:p>
              <a:p>
                <a:pPr>
                  <a:buFontTx/>
                  <a:buChar char="•"/>
                </a:pPr>
                <a:endParaRPr lang="en-US" sz="800" dirty="0"/>
              </a:p>
              <a:p>
                <a:pPr lvl="1">
                  <a:buFontTx/>
                  <a:buChar char="•"/>
                </a:pPr>
                <a:r>
                  <a:rPr lang="en-US" sz="1800" dirty="0"/>
                  <a:t>The study of collider neutrinos at </a:t>
                </a:r>
                <a:r>
                  <a:rPr lang="en-US" sz="1800" dirty="0" err="1"/>
                  <a:t>TeV</a:t>
                </a:r>
                <a:r>
                  <a:rPr lang="en-US" sz="1800" dirty="0"/>
                  <a:t> energies, with implications for neutrino properties, QCD, </a:t>
                </a:r>
                <a:r>
                  <a:rPr lang="en-US" sz="1800" dirty="0" err="1"/>
                  <a:t>astroparticle</a:t>
                </a:r>
                <a:r>
                  <a:rPr lang="en-US" sz="1800" dirty="0"/>
                  <a:t> physics, and high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sz="1800" dirty="0"/>
                  <a:t> physics.</a:t>
                </a:r>
              </a:p>
              <a:p>
                <a:pPr lvl="1">
                  <a:buFontTx/>
                  <a:buChar char="•"/>
                </a:pPr>
                <a:endParaRPr lang="en-US" sz="800" dirty="0"/>
              </a:p>
              <a:p>
                <a:pPr lvl="1">
                  <a:buFontTx/>
                  <a:buChar char="•"/>
                </a:pPr>
                <a:r>
                  <a:rPr lang="en-US" sz="1800" dirty="0"/>
                  <a:t>Searches for light (and also heavy), weakly-interacting BSM particles, including many motivated by dark matter.</a:t>
                </a:r>
              </a:p>
              <a:p>
                <a:pPr marL="0" indent="0">
                  <a:buNone/>
                </a:pPr>
                <a:endParaRPr lang="en-US" sz="2000" dirty="0"/>
              </a:p>
              <a:p>
                <a:pPr>
                  <a:buFontTx/>
                  <a:buChar char="•"/>
                </a:pPr>
                <a:r>
                  <a:rPr lang="en-US" sz="2000" dirty="0"/>
                  <a:t>In the future, all collider plans will include neutrino detectors, just like they include trackers and calorimeters.  The Forward Physics Facility is now being considered to fully exploit this new capability for the HL-LHC era from 2028-2042.</a:t>
                </a:r>
              </a:p>
              <a:p>
                <a:pPr marL="0" indent="0">
                  <a:buNone/>
                </a:pPr>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xmlns="">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533400" y="1143000"/>
                <a:ext cx="7772400" cy="5105400"/>
              </a:xfrm>
              <a:prstGeom prst="rect">
                <a:avLst/>
              </a:prstGeom>
              <a:blipFill>
                <a:blip r:embed="rId2"/>
                <a:stretch>
                  <a:fillRect l="-816" t="-744" r="-979" b="-3474"/>
                </a:stretch>
              </a:blipFill>
            </p:spPr>
            <p:txBody>
              <a:bodyPr/>
              <a:lstStyle/>
              <a:p>
                <a:r>
                  <a:rPr lang="en-US">
                    <a:noFill/>
                  </a:rPr>
                  <a:t> </a:t>
                </a:r>
              </a:p>
            </p:txBody>
          </p:sp>
        </mc:Fallback>
      </mc:AlternateContent>
    </p:spTree>
    <p:extLst>
      <p:ext uri="{BB962C8B-B14F-4D97-AF65-F5344CB8AC3E}">
        <p14:creationId xmlns:p14="http://schemas.microsoft.com/office/powerpoint/2010/main" val="2055443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762000"/>
          </a:xfrm>
        </p:spPr>
        <p:txBody>
          <a:bodyPr/>
          <a:lstStyle/>
          <a:p>
            <a:r>
              <a:rPr lang="en-US" altLang="en-US" sz="2000" dirty="0"/>
              <a:t>The LHC became the future of particle colliders in 1993 when the US canceled the SSC, which was being built in Texas.  </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1905000"/>
            <a:ext cx="3733800"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although the LHC started running in 2010, it is scheduled to run until the 2040s and is still in its youth</a:t>
            </a:r>
          </a:p>
          <a:p>
            <a:pPr lvl="1"/>
            <a:r>
              <a:rPr lang="en-US" altLang="en-US" sz="1800" dirty="0"/>
              <a:t>a postdoc in terms of years</a:t>
            </a:r>
          </a:p>
          <a:p>
            <a:pPr lvl="1"/>
            <a:r>
              <a:rPr lang="en-US" altLang="en-US" sz="1800" dirty="0"/>
              <a:t>a kindergartener in terms of number of collisions (integrated luminosity)</a:t>
            </a:r>
          </a:p>
          <a:p>
            <a:endParaRPr lang="en-US" altLang="en-US" sz="1200" dirty="0"/>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1910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8810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61361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A8D97-8AF8-20CF-1E01-1D4AAA0830B1}"/>
              </a:ext>
            </a:extLst>
          </p:cNvPr>
          <p:cNvSpPr>
            <a:spLocks noGrp="1"/>
          </p:cNvSpPr>
          <p:nvPr>
            <p:ph type="title"/>
          </p:nvPr>
        </p:nvSpPr>
        <p:spPr>
          <a:xfrm>
            <a:off x="1295400" y="244475"/>
            <a:ext cx="6858000" cy="441325"/>
          </a:xfrm>
        </p:spPr>
        <p:txBody>
          <a:bodyPr>
            <a:noAutofit/>
          </a:bodyPr>
          <a:lstStyle/>
          <a:p>
            <a:r>
              <a:rPr lang="en-GB" sz="2800" dirty="0"/>
              <a:t>ACKNOWLEDGEMENTS </a:t>
            </a:r>
          </a:p>
        </p:txBody>
      </p:sp>
      <p:pic>
        <p:nvPicPr>
          <p:cNvPr id="6" name="Content Placeholder 5">
            <a:extLst>
              <a:ext uri="{FF2B5EF4-FFF2-40B4-BE49-F238E27FC236}">
                <a16:creationId xmlns:a16="http://schemas.microsoft.com/office/drawing/2014/main" id="{E76163D0-F3D0-404C-2F6B-7BF60AD8DCDB}"/>
              </a:ext>
            </a:extLst>
          </p:cNvPr>
          <p:cNvPicPr>
            <a:picLocks noGrp="1" noChangeAspect="1"/>
          </p:cNvPicPr>
          <p:nvPr>
            <p:ph idx="1"/>
          </p:nvPr>
        </p:nvPicPr>
        <p:blipFill>
          <a:blip r:embed="rId2"/>
          <a:stretch>
            <a:fillRect/>
          </a:stretch>
        </p:blipFill>
        <p:spPr>
          <a:xfrm>
            <a:off x="2805944" y="969285"/>
            <a:ext cx="2261133" cy="1029322"/>
          </a:xfrm>
        </p:spPr>
      </p:pic>
      <p:pic>
        <p:nvPicPr>
          <p:cNvPr id="7" name="Picture 6">
            <a:extLst>
              <a:ext uri="{FF2B5EF4-FFF2-40B4-BE49-F238E27FC236}">
                <a16:creationId xmlns:a16="http://schemas.microsoft.com/office/drawing/2014/main" id="{A8827444-65FA-D347-EFEF-6EA30871445B}"/>
              </a:ext>
            </a:extLst>
          </p:cNvPr>
          <p:cNvPicPr>
            <a:picLocks noChangeAspect="1"/>
          </p:cNvPicPr>
          <p:nvPr/>
        </p:nvPicPr>
        <p:blipFill>
          <a:blip r:embed="rId3"/>
          <a:stretch>
            <a:fillRect/>
          </a:stretch>
        </p:blipFill>
        <p:spPr>
          <a:xfrm>
            <a:off x="674502" y="1065580"/>
            <a:ext cx="1659521" cy="836733"/>
          </a:xfrm>
          <a:prstGeom prst="rect">
            <a:avLst/>
          </a:prstGeom>
        </p:spPr>
      </p:pic>
      <p:pic>
        <p:nvPicPr>
          <p:cNvPr id="8" name="Picture 7">
            <a:extLst>
              <a:ext uri="{FF2B5EF4-FFF2-40B4-BE49-F238E27FC236}">
                <a16:creationId xmlns:a16="http://schemas.microsoft.com/office/drawing/2014/main" id="{8318EF36-E414-8762-4924-307E689DC764}"/>
              </a:ext>
            </a:extLst>
          </p:cNvPr>
          <p:cNvPicPr>
            <a:picLocks noChangeAspect="1"/>
          </p:cNvPicPr>
          <p:nvPr/>
        </p:nvPicPr>
        <p:blipFill>
          <a:blip r:embed="rId4"/>
          <a:stretch>
            <a:fillRect/>
          </a:stretch>
        </p:blipFill>
        <p:spPr>
          <a:xfrm>
            <a:off x="7006492" y="834292"/>
            <a:ext cx="1299308" cy="1299308"/>
          </a:xfrm>
          <a:prstGeom prst="rect">
            <a:avLst/>
          </a:prstGeom>
        </p:spPr>
      </p:pic>
      <p:pic>
        <p:nvPicPr>
          <p:cNvPr id="10" name="Picture 9" descr="A picture containing text, outdoor, sign&#10;&#10;Description automatically generated">
            <a:extLst>
              <a:ext uri="{FF2B5EF4-FFF2-40B4-BE49-F238E27FC236}">
                <a16:creationId xmlns:a16="http://schemas.microsoft.com/office/drawing/2014/main" id="{455ED314-67F4-3F0D-CAAF-7F0E04FC7F3D}"/>
              </a:ext>
            </a:extLst>
          </p:cNvPr>
          <p:cNvPicPr>
            <a:picLocks noChangeAspect="1"/>
          </p:cNvPicPr>
          <p:nvPr/>
        </p:nvPicPr>
        <p:blipFill>
          <a:blip r:embed="rId5"/>
          <a:stretch>
            <a:fillRect/>
          </a:stretch>
        </p:blipFill>
        <p:spPr>
          <a:xfrm>
            <a:off x="381000" y="2167453"/>
            <a:ext cx="2261133" cy="502474"/>
          </a:xfrm>
          <a:prstGeom prst="rect">
            <a:avLst/>
          </a:prstGeom>
        </p:spPr>
      </p:pic>
      <p:pic>
        <p:nvPicPr>
          <p:cNvPr id="11" name="Picture 10">
            <a:extLst>
              <a:ext uri="{FF2B5EF4-FFF2-40B4-BE49-F238E27FC236}">
                <a16:creationId xmlns:a16="http://schemas.microsoft.com/office/drawing/2014/main" id="{1E0D95BF-B9D2-7DD0-E346-B2F6BD632D29}"/>
              </a:ext>
            </a:extLst>
          </p:cNvPr>
          <p:cNvPicPr>
            <a:picLocks noChangeAspect="1"/>
          </p:cNvPicPr>
          <p:nvPr/>
        </p:nvPicPr>
        <p:blipFill>
          <a:blip r:embed="rId6"/>
          <a:stretch>
            <a:fillRect/>
          </a:stretch>
        </p:blipFill>
        <p:spPr>
          <a:xfrm>
            <a:off x="5538998" y="977723"/>
            <a:ext cx="995573" cy="1012447"/>
          </a:xfrm>
          <a:prstGeom prst="rect">
            <a:avLst/>
          </a:prstGeom>
        </p:spPr>
      </p:pic>
      <p:pic>
        <p:nvPicPr>
          <p:cNvPr id="12" name="Picture 11">
            <a:extLst>
              <a:ext uri="{FF2B5EF4-FFF2-40B4-BE49-F238E27FC236}">
                <a16:creationId xmlns:a16="http://schemas.microsoft.com/office/drawing/2014/main" id="{BF4372CF-B085-64E1-56D5-A7C6F5D7CFD0}"/>
              </a:ext>
            </a:extLst>
          </p:cNvPr>
          <p:cNvPicPr>
            <a:picLocks noChangeAspect="1"/>
          </p:cNvPicPr>
          <p:nvPr/>
        </p:nvPicPr>
        <p:blipFill rotWithShape="1">
          <a:blip r:embed="rId7"/>
          <a:srcRect l="10177" r="15385" b="26146"/>
          <a:stretch/>
        </p:blipFill>
        <p:spPr>
          <a:xfrm>
            <a:off x="2819400" y="1844082"/>
            <a:ext cx="1136648" cy="1127718"/>
          </a:xfrm>
          <a:prstGeom prst="rect">
            <a:avLst/>
          </a:prstGeom>
        </p:spPr>
      </p:pic>
      <p:pic>
        <p:nvPicPr>
          <p:cNvPr id="13" name="Picture 12">
            <a:extLst>
              <a:ext uri="{FF2B5EF4-FFF2-40B4-BE49-F238E27FC236}">
                <a16:creationId xmlns:a16="http://schemas.microsoft.com/office/drawing/2014/main" id="{CCE2B7CC-8431-CC31-CEB0-B8061155A382}"/>
              </a:ext>
            </a:extLst>
          </p:cNvPr>
          <p:cNvPicPr>
            <a:picLocks noChangeAspect="1"/>
          </p:cNvPicPr>
          <p:nvPr/>
        </p:nvPicPr>
        <p:blipFill>
          <a:blip r:embed="rId8"/>
          <a:stretch>
            <a:fillRect/>
          </a:stretch>
        </p:blipFill>
        <p:spPr>
          <a:xfrm>
            <a:off x="4262243" y="2124075"/>
            <a:ext cx="1476375" cy="619125"/>
          </a:xfrm>
          <a:prstGeom prst="rect">
            <a:avLst/>
          </a:prstGeom>
        </p:spPr>
      </p:pic>
      <p:pic>
        <p:nvPicPr>
          <p:cNvPr id="17" name="Picture 16">
            <a:extLst>
              <a:ext uri="{FF2B5EF4-FFF2-40B4-BE49-F238E27FC236}">
                <a16:creationId xmlns:a16="http://schemas.microsoft.com/office/drawing/2014/main" id="{8EEA5B22-22D9-4254-649F-EDFA4D510114}"/>
              </a:ext>
            </a:extLst>
          </p:cNvPr>
          <p:cNvPicPr>
            <a:picLocks noChangeAspect="1"/>
          </p:cNvPicPr>
          <p:nvPr/>
        </p:nvPicPr>
        <p:blipFill>
          <a:blip r:embed="rId9"/>
          <a:stretch>
            <a:fillRect/>
          </a:stretch>
        </p:blipFill>
        <p:spPr>
          <a:xfrm>
            <a:off x="5980348" y="2133600"/>
            <a:ext cx="2825750" cy="570181"/>
          </a:xfrm>
          <a:prstGeom prst="rect">
            <a:avLst/>
          </a:prstGeom>
        </p:spPr>
      </p:pic>
      <p:pic>
        <p:nvPicPr>
          <p:cNvPr id="4" name="Picture 3">
            <a:extLst>
              <a:ext uri="{FF2B5EF4-FFF2-40B4-BE49-F238E27FC236}">
                <a16:creationId xmlns:a16="http://schemas.microsoft.com/office/drawing/2014/main" id="{40E68819-A72B-4B0F-0846-4619B34A76FC}"/>
              </a:ext>
            </a:extLst>
          </p:cNvPr>
          <p:cNvPicPr>
            <a:picLocks noChangeAspect="1"/>
          </p:cNvPicPr>
          <p:nvPr/>
        </p:nvPicPr>
        <p:blipFill rotWithShape="1">
          <a:blip r:embed="rId10"/>
          <a:srcRect r="9854"/>
          <a:stretch/>
        </p:blipFill>
        <p:spPr>
          <a:xfrm>
            <a:off x="4763403" y="3352800"/>
            <a:ext cx="4151997" cy="2590800"/>
          </a:xfrm>
          <a:prstGeom prst="rect">
            <a:avLst/>
          </a:prstGeom>
          <a:ln w="6350">
            <a:solidFill>
              <a:schemeClr val="tx1"/>
            </a:solidFill>
          </a:ln>
        </p:spPr>
      </p:pic>
      <p:sp>
        <p:nvSpPr>
          <p:cNvPr id="5" name="Content Placeholder 2">
            <a:extLst>
              <a:ext uri="{FF2B5EF4-FFF2-40B4-BE49-F238E27FC236}">
                <a16:creationId xmlns:a16="http://schemas.microsoft.com/office/drawing/2014/main" id="{C1882952-CF60-E28A-94B8-294077CE8A2A}"/>
              </a:ext>
            </a:extLst>
          </p:cNvPr>
          <p:cNvSpPr txBox="1">
            <a:spLocks/>
          </p:cNvSpPr>
          <p:nvPr/>
        </p:nvSpPr>
        <p:spPr bwMode="auto">
          <a:xfrm>
            <a:off x="-228600" y="3138889"/>
            <a:ext cx="4821227" cy="336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      We also thank</a:t>
            </a:r>
          </a:p>
          <a:p>
            <a:pPr lvl="1"/>
            <a:r>
              <a:rPr lang="en-GB" sz="1600" dirty="0"/>
              <a:t>The LHC for excellent performance in 2022</a:t>
            </a:r>
          </a:p>
          <a:p>
            <a:pPr lvl="1"/>
            <a:r>
              <a:rPr lang="en-GB" sz="1600" dirty="0"/>
              <a:t>ATLAS for luminosity information</a:t>
            </a:r>
          </a:p>
          <a:p>
            <a:pPr lvl="1"/>
            <a:r>
              <a:rPr lang="en-GB" sz="1600" dirty="0"/>
              <a:t>ATLAS for use of ATHENA s/w framework</a:t>
            </a:r>
          </a:p>
          <a:p>
            <a:pPr lvl="1"/>
            <a:r>
              <a:rPr lang="en-GB" sz="1600" dirty="0"/>
              <a:t>ATLAS SCT for spare tracker modules</a:t>
            </a:r>
          </a:p>
          <a:p>
            <a:pPr lvl="1"/>
            <a:r>
              <a:rPr lang="en-GB" sz="1600" dirty="0" err="1"/>
              <a:t>LHCb</a:t>
            </a:r>
            <a:r>
              <a:rPr lang="en-GB" sz="1600" dirty="0"/>
              <a:t> for spare ECLA modules</a:t>
            </a:r>
          </a:p>
          <a:p>
            <a:pPr lvl="1"/>
            <a:r>
              <a:rPr lang="en-GB" sz="1600" dirty="0"/>
              <a:t>CERN FLUKA team for </a:t>
            </a:r>
            <a:r>
              <a:rPr lang="en-GB" sz="1600" dirty="0" err="1"/>
              <a:t>bkgrd</a:t>
            </a:r>
            <a:r>
              <a:rPr lang="en-GB" sz="1600" dirty="0"/>
              <a:t> simulations</a:t>
            </a:r>
          </a:p>
          <a:p>
            <a:pPr lvl="1"/>
            <a:r>
              <a:rPr lang="en-GB" sz="1600" dirty="0"/>
              <a:t>CERN PBC and technical infrastructure groups for excellent support during FASER’s design, construction, installation</a:t>
            </a:r>
          </a:p>
        </p:txBody>
      </p:sp>
    </p:spTree>
    <p:extLst>
      <p:ext uri="{BB962C8B-B14F-4D97-AF65-F5344CB8AC3E}">
        <p14:creationId xmlns:p14="http://schemas.microsoft.com/office/powerpoint/2010/main" val="1823900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63CB-DAC7-3AF0-4F6C-A1164182976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DB5EC29E-D8A1-8C8E-23D6-E93F3247F3C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695241A-E478-6C1C-9393-09747F862F6B}"/>
              </a:ext>
            </a:extLst>
          </p:cNvPr>
          <p:cNvSpPr>
            <a:spLocks noGrp="1"/>
          </p:cNvSpPr>
          <p:nvPr>
            <p:ph type="dt" sz="half" idx="10"/>
          </p:nvPr>
        </p:nvSpPr>
        <p:spPr/>
        <p:txBody>
          <a:bodyPr/>
          <a:lstStyle/>
          <a:p>
            <a:endParaRPr lang="en-GB" dirty="0"/>
          </a:p>
        </p:txBody>
      </p:sp>
    </p:spTree>
    <p:extLst>
      <p:ext uri="{BB962C8B-B14F-4D97-AF65-F5344CB8AC3E}">
        <p14:creationId xmlns:p14="http://schemas.microsoft.com/office/powerpoint/2010/main" val="3532975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LESSONS FROM THE PAST</a:t>
            </a:r>
          </a:p>
        </p:txBody>
      </p:sp>
      <p:sp>
        <p:nvSpPr>
          <p:cNvPr id="5123" name="Content Placeholder 2"/>
          <p:cNvSpPr>
            <a:spLocks noGrp="1"/>
          </p:cNvSpPr>
          <p:nvPr>
            <p:ph idx="1"/>
          </p:nvPr>
        </p:nvSpPr>
        <p:spPr>
          <a:xfrm>
            <a:off x="304800" y="914400"/>
            <a:ext cx="8382000" cy="5486400"/>
          </a:xfrm>
        </p:spPr>
        <p:txBody>
          <a:bodyPr/>
          <a:lstStyle/>
          <a:p>
            <a:r>
              <a:rPr lang="en-US" sz="2000" dirty="0">
                <a:latin typeface="Arial" charset="0"/>
                <a:sym typeface="Wingdings"/>
              </a:rPr>
              <a:t>We are not now in a golden age of particle physics.</a:t>
            </a:r>
          </a:p>
          <a:p>
            <a:endParaRPr lang="en-US" sz="1000" dirty="0">
              <a:latin typeface="Arial" charset="0"/>
              <a:sym typeface="Wingdings"/>
            </a:endParaRPr>
          </a:p>
          <a:p>
            <a:r>
              <a:rPr lang="en-US" sz="2000" dirty="0">
                <a:latin typeface="Arial" charset="0"/>
                <a:sym typeface="Wingdings"/>
              </a:rPr>
              <a:t>But particle physics is still fascinating, and the possibilities for deep connections to cosmology have never been stronger.</a:t>
            </a:r>
          </a:p>
          <a:p>
            <a:endParaRPr lang="en-US" sz="1000" dirty="0">
              <a:latin typeface="Arial" charset="0"/>
              <a:sym typeface="Wingdings"/>
            </a:endParaRPr>
          </a:p>
          <a:p>
            <a:r>
              <a:rPr lang="en-US" sz="2000" dirty="0">
                <a:latin typeface="Arial" charset="0"/>
                <a:sym typeface="Wingdings"/>
              </a:rPr>
              <a:t>The discovery of new particles is the gold standard for progress in particle physics. (Precision measurements are also very important.)  </a:t>
            </a:r>
          </a:p>
          <a:p>
            <a:endParaRPr lang="en-US" sz="1000" dirty="0">
              <a:latin typeface="Arial" charset="0"/>
              <a:sym typeface="Wingdings"/>
            </a:endParaRPr>
          </a:p>
          <a:p>
            <a:r>
              <a:rPr lang="en-US" sz="2000" dirty="0">
                <a:latin typeface="Arial" charset="0"/>
                <a:sym typeface="Wingdings"/>
              </a:rPr>
              <a:t>Buoyed by past successes, we have been looking for strongly-interacting heavy particles, and this should continue.</a:t>
            </a:r>
          </a:p>
          <a:p>
            <a:endParaRPr lang="en-US" sz="1000" dirty="0">
              <a:latin typeface="Arial" charset="0"/>
              <a:sym typeface="Wingdings"/>
            </a:endParaRPr>
          </a:p>
          <a:p>
            <a:r>
              <a:rPr lang="en-US" sz="2000" dirty="0">
                <a:latin typeface="Arial" charset="0"/>
                <a:sym typeface="Wingdings"/>
              </a:rPr>
              <a:t>But typically, unless these are in a narrow window of masses (e.g., ~2-4 </a:t>
            </a:r>
            <a:r>
              <a:rPr lang="en-US" sz="2000" dirty="0" err="1">
                <a:latin typeface="Arial" charset="0"/>
                <a:sym typeface="Wingdings"/>
              </a:rPr>
              <a:t>TeV</a:t>
            </a:r>
            <a:r>
              <a:rPr lang="en-US" sz="2000" dirty="0">
                <a:latin typeface="Arial" charset="0"/>
                <a:sym typeface="Wingdings"/>
              </a:rPr>
              <a:t> for </a:t>
            </a:r>
            <a:r>
              <a:rPr lang="en-US" sz="2000" dirty="0" err="1">
                <a:latin typeface="Arial" charset="0"/>
                <a:sym typeface="Wingdings"/>
              </a:rPr>
              <a:t>gluinos</a:t>
            </a:r>
            <a:r>
              <a:rPr lang="en-US" sz="2000" dirty="0">
                <a:latin typeface="Arial" charset="0"/>
                <a:sym typeface="Wingdings"/>
              </a:rPr>
              <a:t>), we will not find them in the next two decades.  And the most robust problems, neutrino masses and dark matter, naturally point toward very weakly-interacting particles.</a:t>
            </a:r>
          </a:p>
          <a:p>
            <a:endParaRPr lang="en-US" sz="1000" dirty="0">
              <a:latin typeface="Arial" charset="0"/>
              <a:sym typeface="Wingdings"/>
            </a:endParaRPr>
          </a:p>
          <a:p>
            <a:r>
              <a:rPr lang="en-US" sz="2000" dirty="0">
                <a:latin typeface="Arial" charset="0"/>
                <a:sym typeface="Wingdings"/>
              </a:rPr>
              <a:t>To bring us to a new golden age, we need to try new things now and diversify our searches for new particles without breaking the bank.  </a:t>
            </a:r>
          </a:p>
        </p:txBody>
      </p:sp>
    </p:spTree>
    <p:extLst>
      <p:ext uri="{BB962C8B-B14F-4D97-AF65-F5344CB8AC3E}">
        <p14:creationId xmlns:p14="http://schemas.microsoft.com/office/powerpoint/2010/main" val="43222068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COLLABORATION</a:t>
            </a:r>
          </a:p>
        </p:txBody>
      </p:sp>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97 collaborators, 26 institutions, 10 countries</a:t>
            </a:r>
            <a:endParaRPr lang="en-US" sz="1800" dirty="0">
              <a:latin typeface="Arial" charset="0"/>
              <a:sym typeface="Wingdings"/>
            </a:endParaRPr>
          </a:p>
        </p:txBody>
      </p:sp>
      <p:pic>
        <p:nvPicPr>
          <p:cNvPr id="12" name="Picture 11">
            <a:extLst>
              <a:ext uri="{FF2B5EF4-FFF2-40B4-BE49-F238E27FC236}">
                <a16:creationId xmlns:a16="http://schemas.microsoft.com/office/drawing/2014/main" id="{869CCFC2-1A6D-6FE9-F30C-BD44B0A893C4}"/>
              </a:ext>
            </a:extLst>
          </p:cNvPr>
          <p:cNvPicPr>
            <a:picLocks noChangeAspect="1"/>
          </p:cNvPicPr>
          <p:nvPr/>
        </p:nvPicPr>
        <p:blipFill rotWithShape="1">
          <a:blip r:embed="rId2"/>
          <a:srcRect t="13726" b="11341"/>
          <a:stretch/>
        </p:blipFill>
        <p:spPr>
          <a:xfrm>
            <a:off x="228600" y="1524000"/>
            <a:ext cx="8686800" cy="4881912"/>
          </a:xfrm>
          <a:prstGeom prst="rect">
            <a:avLst/>
          </a:prstGeom>
        </p:spPr>
      </p:pic>
      <p:sp>
        <p:nvSpPr>
          <p:cNvPr id="21" name="TextBox 20">
            <a:extLst>
              <a:ext uri="{FF2B5EF4-FFF2-40B4-BE49-F238E27FC236}">
                <a16:creationId xmlns:a16="http://schemas.microsoft.com/office/drawing/2014/main" id="{D02DB093-77BE-8DE0-16D3-706C86A36164}"/>
              </a:ext>
            </a:extLst>
          </p:cNvPr>
          <p:cNvSpPr txBox="1"/>
          <p:nvPr/>
        </p:nvSpPr>
        <p:spPr>
          <a:xfrm>
            <a:off x="1754529" y="5715000"/>
            <a:ext cx="5634941" cy="369332"/>
          </a:xfrm>
          <a:prstGeom prst="rect">
            <a:avLst/>
          </a:prstGeom>
          <a:noFill/>
        </p:spPr>
        <p:txBody>
          <a:bodyPr wrap="none" rtlCol="0">
            <a:spAutoFit/>
          </a:bodyPr>
          <a:lstStyle/>
          <a:p>
            <a:r>
              <a:rPr lang="en-US" dirty="0">
                <a:solidFill>
                  <a:schemeClr val="bg1"/>
                </a:solidFill>
              </a:rPr>
              <a:t>FASER Collaboration Meeting, CERN, 5-7 June 2023</a:t>
            </a:r>
          </a:p>
        </p:txBody>
      </p:sp>
    </p:spTree>
    <p:extLst>
      <p:ext uri="{BB962C8B-B14F-4D97-AF65-F5344CB8AC3E}">
        <p14:creationId xmlns:p14="http://schemas.microsoft.com/office/powerpoint/2010/main" val="3022115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PHYSICS</a:t>
            </a:r>
          </a:p>
        </p:txBody>
      </p:sp>
      <p:sp>
        <p:nvSpPr>
          <p:cNvPr id="5123" name="Content Placeholder 2"/>
          <p:cNvSpPr>
            <a:spLocks noGrp="1"/>
          </p:cNvSpPr>
          <p:nvPr>
            <p:ph idx="1"/>
          </p:nvPr>
        </p:nvSpPr>
        <p:spPr>
          <a:xfrm>
            <a:off x="228600" y="914400"/>
            <a:ext cx="8382000" cy="5867400"/>
          </a:xfrm>
        </p:spPr>
        <p:txBody>
          <a:bodyPr/>
          <a:lstStyle/>
          <a:p>
            <a:r>
              <a:rPr lang="en-US" sz="2000" dirty="0"/>
              <a:t>In Run 3 (2022-25), FASER’s goals are to</a:t>
            </a:r>
          </a:p>
          <a:p>
            <a:pPr lvl="1"/>
            <a:r>
              <a:rPr lang="en-US" sz="1800" dirty="0"/>
              <a:t>Record </a:t>
            </a:r>
            <a:r>
              <a:rPr lang="en-US" sz="1800" baseline="-25000" dirty="0">
                <a:latin typeface="Symbol" pitchFamily="2" charset="2"/>
              </a:rPr>
              <a:t> </a:t>
            </a:r>
            <a:r>
              <a:rPr lang="en-US" sz="1800" dirty="0">
                <a:latin typeface="Arial" charset="0"/>
              </a:rPr>
              <a:t>~3000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~70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Add significantly to the number of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t>detected and detect the first anti-</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baseline="-25000" dirty="0">
                <a:latin typeface="Symbol" pitchFamily="2" charset="2"/>
                <a:sym typeface="Wingdings" pitchFamily="2" charset="2"/>
              </a:rPr>
              <a:t> </a:t>
            </a:r>
            <a:r>
              <a:rPr lang="en-US" sz="1800" dirty="0">
                <a:latin typeface="Symbol" pitchFamily="2" charset="2"/>
                <a:sym typeface="Wingdings" pitchFamily="2" charset="2"/>
              </a:rPr>
              <a:t>.</a:t>
            </a:r>
            <a:endParaRPr lang="en-US" sz="1800" dirty="0"/>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3438505" cy="307777"/>
          </a:xfrm>
          <a:prstGeom prst="rect">
            <a:avLst/>
          </a:prstGeom>
          <a:noFill/>
        </p:spPr>
        <p:txBody>
          <a:bodyPr wrap="none" rtlCol="0">
            <a:spAutoFit/>
          </a:bodyPr>
          <a:lstStyle/>
          <a:p>
            <a:r>
              <a:rPr lang="en-US" sz="1400" dirty="0"/>
              <a:t>FASER Collaboration 1908.02310 (2019)</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3"/>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24403842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AAF78752-AB30-F447-8234-B11B7AF5C9EF}"/>
              </a:ext>
            </a:extLst>
          </p:cNvPr>
          <p:cNvSpPr/>
          <p:nvPr/>
        </p:nvSpPr>
        <p:spPr>
          <a:xfrm>
            <a:off x="6935232" y="2965696"/>
            <a:ext cx="2056368" cy="1525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7040135" y="2971800"/>
            <a:ext cx="1875265" cy="1600199"/>
            <a:chOff x="5752258" y="2166865"/>
            <a:chExt cx="2669629" cy="1722643"/>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879296" y="3315294"/>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F84A6467-98FC-5342-929C-BC9B45B10FEB}"/>
                    </a:ext>
                  </a:extLst>
                </p:cNvPr>
                <p:cNvSpPr txBox="1">
                  <a:spLocks noRot="1" noChangeAspect="1" noMove="1" noResize="1" noEditPoints="1" noAdjustHandles="1" noChangeArrowheads="1" noChangeShapeType="1" noTextEdit="1"/>
                </p:cNvSpPr>
                <p:nvPr/>
              </p:nvSpPr>
              <p:spPr>
                <a:xfrm>
                  <a:off x="7879296" y="3315294"/>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888693" y="2166865"/>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40" name="TextBox 39">
                  <a:extLst>
                    <a:ext uri="{FF2B5EF4-FFF2-40B4-BE49-F238E27FC236}">
                      <a16:creationId xmlns:a16="http://schemas.microsoft.com/office/drawing/2014/main" id="{4C564436-9A1A-2C48-A182-E063F864613F}"/>
                    </a:ext>
                  </a:extLst>
                </p:cNvPr>
                <p:cNvSpPr txBox="1">
                  <a:spLocks noRot="1" noChangeAspect="1" noMove="1" noResize="1" noEditPoints="1" noAdjustHandles="1" noChangeArrowheads="1" noChangeShapeType="1" noTextEdit="1"/>
                </p:cNvSpPr>
                <p:nvPr/>
              </p:nvSpPr>
              <p:spPr>
                <a:xfrm>
                  <a:off x="7888693" y="2166865"/>
                  <a:ext cx="533194" cy="486796"/>
                </a:xfrm>
                <a:prstGeom prst="rect">
                  <a:avLst/>
                </a:prstGeom>
                <a:blipFill>
                  <a:blip r:embed="rId6"/>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B635146-182F-6D4E-823A-456F50F56BDE}"/>
                </a:ext>
              </a:extLst>
            </p:cNvPr>
            <p:cNvSpPr txBox="1"/>
            <p:nvPr/>
          </p:nvSpPr>
          <p:spPr>
            <a:xfrm>
              <a:off x="5787411" y="2248896"/>
              <a:ext cx="717017" cy="364459"/>
            </a:xfrm>
            <a:prstGeom prst="rect">
              <a:avLst/>
            </a:prstGeom>
            <a:grpFill/>
          </p:spPr>
          <p:txBody>
            <a:bodyPr wrap="none" rtlCol="0">
              <a:spAutoFit/>
            </a:bodyPr>
            <a:lstStyle/>
            <a:p>
              <a:r>
                <a:rPr lang="en-US" sz="1600"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52258" y="3525049"/>
              <a:ext cx="717017" cy="364459"/>
            </a:xfrm>
            <a:prstGeom prst="rect">
              <a:avLst/>
            </a:prstGeom>
            <a:grpFill/>
          </p:spPr>
          <p:txBody>
            <a:bodyPr wrap="none" rtlCol="0">
              <a:spAutoFit/>
            </a:bodyPr>
            <a:lstStyle/>
            <a:p>
              <a:r>
                <a:rPr lang="en-US" sz="1600" dirty="0"/>
                <a:t>DM</a:t>
              </a:r>
            </a:p>
          </p:txBody>
        </p:sp>
        <p:grpSp>
          <p:nvGrpSpPr>
            <p:cNvPr id="41" name="Group 40">
              <a:extLst>
                <a:ext uri="{FF2B5EF4-FFF2-40B4-BE49-F238E27FC236}">
                  <a16:creationId xmlns:a16="http://schemas.microsoft.com/office/drawing/2014/main" id="{340489ED-921A-164D-9B47-EEEE35B6B6CB}"/>
                </a:ext>
              </a:extLst>
            </p:cNvPr>
            <p:cNvGrpSpPr/>
            <p:nvPr/>
          </p:nvGrpSpPr>
          <p:grpSpPr>
            <a:xfrm>
              <a:off x="6252318" y="2537419"/>
              <a:ext cx="1653437" cy="1038988"/>
              <a:chOff x="2954057" y="2514604"/>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335057" y="2133604"/>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3964238" y="2590801"/>
                <a:ext cx="609599"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077200" y="3382617"/>
                <a:ext cx="3803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ea typeface="Cambria Math" panose="02040503050406030204" pitchFamily="18" charset="0"/>
                        </a:rPr>
                        <m:t>𝜀</m:t>
                      </m:r>
                    </m:oMath>
                  </m:oMathPara>
                </a14:m>
                <a:endParaRPr lang="en-US" sz="20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077200" y="3382617"/>
                <a:ext cx="38036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5146758-45E8-521E-216A-A9DA84E0EF5F}"/>
                  </a:ext>
                </a:extLst>
              </p:cNvPr>
              <p:cNvSpPr txBox="1"/>
              <p:nvPr/>
            </p:nvSpPr>
            <p:spPr>
              <a:xfrm>
                <a:off x="7834474" y="3860533"/>
                <a:ext cx="37151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m:oMathPara>
                </a14:m>
                <a:endParaRPr lang="en-US" dirty="0"/>
              </a:p>
            </p:txBody>
          </p:sp>
        </mc:Choice>
        <mc:Fallback xmlns="">
          <p:sp>
            <p:nvSpPr>
              <p:cNvPr id="48" name="TextBox 47">
                <a:extLst>
                  <a:ext uri="{FF2B5EF4-FFF2-40B4-BE49-F238E27FC236}">
                    <a16:creationId xmlns:a16="http://schemas.microsoft.com/office/drawing/2014/main" id="{65146758-45E8-521E-216A-A9DA84E0EF5F}"/>
                  </a:ext>
                </a:extLst>
              </p:cNvPr>
              <p:cNvSpPr txBox="1">
                <a:spLocks noRot="1" noChangeAspect="1" noMove="1" noResize="1" noEditPoints="1" noAdjustHandles="1" noChangeArrowheads="1" noChangeShapeType="1" noTextEdit="1"/>
              </p:cNvSpPr>
              <p:nvPr/>
            </p:nvSpPr>
            <p:spPr>
              <a:xfrm>
                <a:off x="7834474" y="3860533"/>
                <a:ext cx="371519" cy="276999"/>
              </a:xfrm>
              <a:prstGeom prst="rect">
                <a:avLst/>
              </a:prstGeom>
              <a:blipFill>
                <a:blip r:embed="rId9"/>
                <a:stretch>
                  <a:fillRect b="-17391"/>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5615625A-EB6C-A729-A3A3-4E864F934136}"/>
              </a:ext>
            </a:extLst>
          </p:cNvPr>
          <p:cNvSpPr/>
          <p:nvPr/>
        </p:nvSpPr>
        <p:spPr>
          <a:xfrm>
            <a:off x="6934198" y="4485663"/>
            <a:ext cx="2056369" cy="7812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D9AAE1-C50F-549F-353A-DFAE375E98B2}"/>
                  </a:ext>
                </a:extLst>
              </p:cNvPr>
              <p:cNvSpPr txBox="1"/>
              <p:nvPr/>
            </p:nvSpPr>
            <p:spPr>
              <a:xfrm>
                <a:off x="7570097" y="4495800"/>
                <a:ext cx="954364"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𝑣</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𝜀</m:t>
                              </m:r>
                            </m:e>
                            <m:sup>
                              <m:r>
                                <a:rPr lang="en-US" b="0" i="1" smtClean="0">
                                  <a:latin typeface="Cambria Math" panose="02040503050406030204" pitchFamily="18" charset="0"/>
                                  <a:ea typeface="Cambria Math" panose="02040503050406030204" pitchFamily="18" charset="0"/>
                                </a:rPr>
                                <m:t>2</m:t>
                              </m:r>
                            </m:sup>
                          </m:sSup>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𝑚</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m:t>
                                  </m:r>
                                </m:sup>
                              </m:sSup>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24" name="TextBox 23">
                <a:extLst>
                  <a:ext uri="{FF2B5EF4-FFF2-40B4-BE49-F238E27FC236}">
                    <a16:creationId xmlns:a16="http://schemas.microsoft.com/office/drawing/2014/main" id="{4AD9AAE1-C50F-549F-353A-DFAE375E98B2}"/>
                  </a:ext>
                </a:extLst>
              </p:cNvPr>
              <p:cNvSpPr txBox="1">
                <a:spLocks noRot="1" noChangeAspect="1" noMove="1" noResize="1" noEditPoints="1" noAdjustHandles="1" noChangeArrowheads="1" noChangeShapeType="1" noTextEdit="1"/>
              </p:cNvSpPr>
              <p:nvPr/>
            </p:nvSpPr>
            <p:spPr>
              <a:xfrm>
                <a:off x="7570097" y="4495800"/>
                <a:ext cx="954364" cy="644857"/>
              </a:xfrm>
              <a:prstGeom prst="rect">
                <a:avLst/>
              </a:prstGeom>
              <a:blipFill>
                <a:blip r:embed="rId10"/>
                <a:stretch>
                  <a:fillRect l="-2632" b="-7843"/>
                </a:stretch>
              </a:blipFill>
            </p:spPr>
            <p:txBody>
              <a:bodyPr/>
              <a:lstStyle/>
              <a:p>
                <a:r>
                  <a:rPr lang="en-US">
                    <a:noFill/>
                  </a:rPr>
                  <a:t> </a:t>
                </a:r>
              </a:p>
            </p:txBody>
          </p:sp>
        </mc:Fallback>
      </mc:AlternateContent>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a:t>
            </a:r>
            <a:r>
              <a:rPr lang="en-US" sz="2000" dirty="0">
                <a:solidFill>
                  <a:srgbClr val="FF0000"/>
                </a:solidFill>
              </a:rPr>
              <a:t> not at all optimally configured to find new light particles. </a:t>
            </a:r>
          </a:p>
          <a:p>
            <a:endParaRPr lang="en-US" sz="1200" dirty="0"/>
          </a:p>
          <a:p>
            <a:r>
              <a:rPr lang="en-US" sz="2000" dirty="0"/>
              <a:t>Heavy particles (</a:t>
            </a:r>
            <a:r>
              <a:rPr lang="en-US" sz="2000" i="1" dirty="0">
                <a:latin typeface="+mj-lt"/>
                <a:ea typeface="Cambria Math" panose="02040503050406030204" pitchFamily="18" charset="0"/>
              </a:rPr>
              <a:t>W</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Z</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t</a:t>
            </a:r>
            <a:r>
              <a:rPr lang="en-US" sz="2000" dirty="0">
                <a:latin typeface="+mj-lt"/>
                <a:ea typeface="Cambria Math" panose="02040503050406030204" pitchFamily="18" charset="0"/>
              </a:rPr>
              <a:t>, </a:t>
            </a:r>
            <a:r>
              <a:rPr lang="en-US" sz="2000" i="1" dirty="0">
                <a:latin typeface="+mj-lt"/>
                <a:ea typeface="Cambria Math" panose="02040503050406030204" pitchFamily="18" charset="0"/>
              </a:rPr>
              <a:t>h</a:t>
            </a:r>
            <a:r>
              <a:rPr lang="en-US" sz="2000" dirty="0">
                <a:latin typeface="+mj-lt"/>
                <a:ea typeface="Cambria Math" panose="02040503050406030204" pitchFamily="18" charset="0"/>
              </a:rPr>
              <a:t>, </a:t>
            </a:r>
            <a:r>
              <a:rPr lang="en-US" sz="2000" dirty="0"/>
              <a:t>…) are produced at low velocity and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these large detectors.</a:t>
            </a:r>
          </a:p>
          <a:p>
            <a:pPr lvl="1"/>
            <a:r>
              <a:rPr lang="en-US" sz="1800" dirty="0"/>
              <a:t>This is true for all known light particles: </a:t>
            </a:r>
            <a:r>
              <a:rPr lang="en-US" sz="1800" dirty="0" err="1"/>
              <a:t>pions</a:t>
            </a:r>
            <a:r>
              <a:rPr lang="en-US" sz="1800" dirty="0"/>
              <a:t>, kaons, </a:t>
            </a:r>
            <a:r>
              <a:rPr lang="en-US" sz="1800" i="1" dirty="0"/>
              <a:t>D</a:t>
            </a:r>
            <a:r>
              <a:rPr lang="en-US" sz="1800" dirty="0"/>
              <a:t> mesons, all neutrinos.</a:t>
            </a:r>
          </a:p>
          <a:p>
            <a:pPr lvl="1"/>
            <a:r>
              <a:rPr lang="en-US" sz="1800" dirty="0"/>
              <a:t>It is also true for many proposed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5146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419828"/>
                <a:ext cx="2106154" cy="391646"/>
              </a:xfrm>
              <a:prstGeom prst="rect">
                <a:avLst/>
              </a:prstGeom>
              <a:noFill/>
            </p:spPr>
            <p:txBody>
              <a:bodyPr wrap="none" rtlCol="0">
                <a:spAutoFit/>
              </a:bodyPr>
              <a:lstStyle/>
              <a:p>
                <a:r>
                  <a:rPr lang="en-US" dirty="0">
                    <a:latin typeface="Symbol" pitchFamily="2" charset="2"/>
                  </a:rPr>
                  <a:t>p</a:t>
                </a:r>
                <a:r>
                  <a:rPr lang="en-US" dirty="0"/>
                  <a:t>, </a:t>
                </a:r>
                <a:r>
                  <a:rPr lang="en-US" i="1" dirty="0"/>
                  <a:t>K</a:t>
                </a:r>
                <a:r>
                  <a:rPr lang="en-US" dirty="0"/>
                  <a:t>, </a:t>
                </a:r>
                <a:r>
                  <a:rPr lang="en-US" i="1" dirty="0"/>
                  <a:t>D</a:t>
                </a:r>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419828"/>
                <a:ext cx="2106154" cy="391646"/>
              </a:xfrm>
              <a:prstGeom prst="rect">
                <a:avLst/>
              </a:prstGeom>
              <a:blipFill>
                <a:blip r:embed="rId3"/>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870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sp>
        <p:nvSpPr>
          <p:cNvPr id="3" name="TextBox 2">
            <a:extLst>
              <a:ext uri="{FF2B5EF4-FFF2-40B4-BE49-F238E27FC236}">
                <a16:creationId xmlns:a16="http://schemas.microsoft.com/office/drawing/2014/main" id="{40CB2DA6-88F1-80D6-98FE-DCC25F4C59A8}"/>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and most of it is typically treated as useless.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 (decays to </a:t>
            </a:r>
            <a:r>
              <a:rPr lang="en-US" sz="1800" dirty="0">
                <a:latin typeface="Symbol" pitchFamily="2" charset="2"/>
              </a:rPr>
              <a:t>n</a:t>
            </a:r>
            <a:r>
              <a:rPr lang="en-US" sz="1800" dirty="0">
                <a:latin typeface="Arial" charset="0"/>
              </a:rPr>
              <a:t>, BSM).</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01107"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69818</TotalTime>
  <Words>4430</Words>
  <Application>Microsoft Macintosh PowerPoint</Application>
  <PresentationFormat>On-screen Show (4:3)</PresentationFormat>
  <Paragraphs>607</Paragraphs>
  <Slides>54</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-apple-system</vt:lpstr>
      <vt:lpstr>Adobe Devanagari</vt:lpstr>
      <vt:lpstr>Arial</vt:lpstr>
      <vt:lpstr>Arial</vt:lpstr>
      <vt:lpstr>Calibri</vt:lpstr>
      <vt:lpstr>Cambria Math</vt:lpstr>
      <vt:lpstr>Open Sans</vt:lpstr>
      <vt:lpstr>Symbol</vt:lpstr>
      <vt:lpstr>Wingdings</vt:lpstr>
      <vt:lpstr>office_arial</vt:lpstr>
      <vt:lpstr>PowerPoint Presentation</vt:lpstr>
      <vt:lpstr>PowerPoint Presentation</vt:lpstr>
      <vt:lpstr>PowerPoint Presentation</vt:lpstr>
      <vt:lpstr>PowerPoint Presentation</vt:lpstr>
      <vt:lpstr>PowerPoint Presentation</vt:lpstr>
      <vt:lpstr>THE PARTICLE LANDSCAPE</vt:lpstr>
      <vt:lpstr>THE COSMOLOGICAL LANDSCAPE</vt:lpstr>
      <vt:lpstr>FORWARD PHYSICS</vt:lpstr>
      <vt:lpstr>LIGHT PARTICLES AT THE LHC</vt:lpstr>
      <vt:lpstr>DETECTING FORWARD PARTICLES</vt:lpstr>
      <vt:lpstr>MAP OF THE LHC</vt:lpstr>
      <vt:lpstr>THE FORWARD REGION</vt:lpstr>
      <vt:lpstr>HOW BIG DOES THE DETECTOR HAVE TO BE?</vt:lpstr>
      <vt:lpstr>FASER AND FASERn TIMELINE</vt:lpstr>
      <vt:lpstr>THE FASER COLABORATION NOW</vt:lpstr>
      <vt:lpstr>PREPARATION OF THE FASER LOCATION</vt:lpstr>
      <vt:lpstr>FASER AND THE LHC</vt:lpstr>
      <vt:lpstr>PowerPoint Presentation</vt:lpstr>
      <vt:lpstr>THE FASER DETECTOR</vt:lpstr>
      <vt:lpstr>PowerPoint Presentation</vt:lpstr>
      <vt:lpstr>FASER DATA TAKING IN 2022 AND 2023</vt:lpstr>
      <vt:lpstr>COLLIDER NEUTRINOS</vt:lpstr>
      <vt:lpstr>COLLIDER NEUTRINO SEARCH</vt:lpstr>
      <vt:lpstr>COLLIDER NEUTRINO RESULTS</vt:lpstr>
      <vt:lpstr>DISCOVERY OF COLLIDER NEUTRINOS</vt:lpstr>
      <vt:lpstr>LOCATION, LOCATION, LOCATION</vt:lpstr>
      <vt:lpstr>NEUTRINOS FROM EMULSION IN FASERn</vt:lpstr>
      <vt:lpstr>TEV NEUTRINO CROSS SECTIONS</vt:lpstr>
      <vt:lpstr>NEW PARTICLE SEARCHES</vt:lpstr>
      <vt:lpstr>DARK PHOTON SIGNAL</vt:lpstr>
      <vt:lpstr>DARK PHOTON RESULTS</vt:lpstr>
      <vt:lpstr>ALP-W SEARCH RESULTS</vt:lpstr>
      <vt:lpstr>PowerPoint Presentation</vt:lpstr>
      <vt:lpstr>FORWARD PHYSICS FACILITY</vt:lpstr>
      <vt:lpstr>THE FACILITY</vt:lpstr>
      <vt:lpstr>FPF EXPERIMENTS</vt:lpstr>
      <vt:lpstr>FORWARD PHYSICS FACILITY</vt:lpstr>
      <vt:lpstr>NEW PHYSICS AT THE FPF</vt:lpstr>
      <vt:lpstr>NEUTRINOS AT THE FPF</vt:lpstr>
      <vt:lpstr>QCD AT THE FPF</vt:lpstr>
      <vt:lpstr>COMPLEMENTARITY WITH HIGH PT PHYSICS</vt:lpstr>
      <vt:lpstr>QUIRKS: STRONGLY-INTERACTING DARK SECTORS</vt:lpstr>
      <vt:lpstr>MILLI-CHARGED PARTICLES AT THE FPF</vt:lpstr>
      <vt:lpstr>ASTROPARTICLE PHYSICS AT THE FPF</vt:lpstr>
      <vt:lpstr>LLPS FROM COMPRESSED SPECTRA </vt:lpstr>
      <vt:lpstr>DARK MATTER DIRECT DETECTION AT THE FPF</vt:lpstr>
      <vt:lpstr>A CAUTIONARY TALE</vt:lpstr>
      <vt:lpstr>ISR’S LEGACY</vt:lpstr>
      <vt:lpstr>PowerPoint Presentation</vt:lpstr>
      <vt:lpstr>ACKNOWLEDGEMENTS </vt:lpstr>
      <vt:lpstr>PowerPoint Presentation</vt:lpstr>
      <vt:lpstr>LESSONS FROM THE PAST</vt:lpstr>
      <vt:lpstr>THE FASER COLLABORATION</vt:lpstr>
      <vt:lpstr>NEUTRINO PHYSICS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1504</cp:revision>
  <cp:lastPrinted>2019-09-06T01:34:01Z</cp:lastPrinted>
  <dcterms:created xsi:type="dcterms:W3CDTF">2011-05-01T15:38:23Z</dcterms:created>
  <dcterms:modified xsi:type="dcterms:W3CDTF">2024-05-10T03:13:59Z</dcterms:modified>
</cp:coreProperties>
</file>