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notesMasterIdLst>
    <p:notesMasterId r:id="rId13"/>
  </p:notesMasterIdLst>
  <p:handoutMasterIdLst>
    <p:handoutMasterId r:id="rId14"/>
  </p:handoutMasterIdLst>
  <p:sldIdLst>
    <p:sldId id="1087" r:id="rId2"/>
    <p:sldId id="3014" r:id="rId3"/>
    <p:sldId id="3019" r:id="rId4"/>
    <p:sldId id="3020" r:id="rId5"/>
    <p:sldId id="959" r:id="rId6"/>
    <p:sldId id="3022" r:id="rId7"/>
    <p:sldId id="3023" r:id="rId8"/>
    <p:sldId id="3021" r:id="rId9"/>
    <p:sldId id="3018" r:id="rId10"/>
    <p:sldId id="3015" r:id="rId11"/>
    <p:sldId id="3009" r:id="rId1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00FF"/>
    <a:srgbClr val="FF0000"/>
    <a:srgbClr val="000000"/>
    <a:srgbClr val="00FF00"/>
    <a:srgbClr val="0B4499"/>
    <a:srgbClr val="009999"/>
    <a:srgbClr val="4A7EBB"/>
    <a:srgbClr val="F2E9D7"/>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50000" autoAdjust="0"/>
  </p:normalViewPr>
  <p:slideViewPr>
    <p:cSldViewPr snapToObjects="1">
      <p:cViewPr varScale="1">
        <p:scale>
          <a:sx n="106" d="100"/>
          <a:sy n="106" d="100"/>
        </p:scale>
        <p:origin x="200" y="1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1" d="100"/>
        <a:sy n="111" d="100"/>
      </p:scale>
      <p:origin x="0" y="5832"/>
    </p:cViewPr>
  </p:sorterViewPr>
  <p:notesViewPr>
    <p:cSldViewPr snapToObjects="1">
      <p:cViewPr varScale="1">
        <p:scale>
          <a:sx n="78" d="100"/>
          <a:sy n="78" d="100"/>
        </p:scale>
        <p:origin x="-2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615F4BDE-EB1E-5245-960C-40D7243C402E}" type="datetime1">
              <a:rPr lang="en-US"/>
              <a:pPr/>
              <a:t>3/25/24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D6FDA90A-D940-C24D-B8BA-FEF64AE6C9F7}" type="slidenum">
              <a:rPr lang="en-US"/>
              <a:pPr/>
              <a:t>‹#›</a:t>
            </a:fld>
            <a:endParaRPr lang="en-US"/>
          </a:p>
        </p:txBody>
      </p:sp>
    </p:spTree>
    <p:extLst>
      <p:ext uri="{BB962C8B-B14F-4D97-AF65-F5344CB8AC3E}">
        <p14:creationId xmlns:p14="http://schemas.microsoft.com/office/powerpoint/2010/main" val="397440180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F6F9E314-5CA5-9043-97DF-2DA186874F47}" type="datetime1">
              <a:rPr lang="en-US"/>
              <a:pPr/>
              <a:t>3/25/24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E4DC66B-5A4D-704C-951F-C2EEB6AF22EF}" type="slidenum">
              <a:rPr lang="en-US"/>
              <a:pPr/>
              <a:t>‹#›</a:t>
            </a:fld>
            <a:endParaRPr lang="en-US"/>
          </a:p>
        </p:txBody>
      </p:sp>
    </p:spTree>
    <p:extLst>
      <p:ext uri="{BB962C8B-B14F-4D97-AF65-F5344CB8AC3E}">
        <p14:creationId xmlns:p14="http://schemas.microsoft.com/office/powerpoint/2010/main" val="495084801"/>
      </p:ext>
    </p:extLst>
  </p:cSld>
  <p:clrMap bg1="lt1" tx1="dk1" bg2="lt2" tx2="dk2" accent1="accent1" accent2="accent2" accent3="accent3" accent4="accent4" accent5="accent5" accent6="accent6" hlink="hlink" folHlink="folHlink"/>
  <p:hf hdr="0" ftr="0"/>
  <p:notesStyle>
    <a:lvl1pPr algn="l" defTabSz="457200" rtl="0" fontAlgn="base">
      <a:spcBef>
        <a:spcPct val="30000"/>
      </a:spcBef>
      <a:spcAft>
        <a:spcPct val="0"/>
      </a:spcAft>
      <a:defRPr sz="1200" kern="1200">
        <a:solidFill>
          <a:schemeClr val="tx1"/>
        </a:solidFill>
        <a:latin typeface="+mn-lt"/>
        <a:ea typeface="ＭＳ Ｐゴシック" charset="0"/>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E1F641B-6BBA-8347-9F4F-072BA9C2AE85}" type="slidenum">
              <a:rPr lang="en-US">
                <a:latin typeface="Calibri" charset="0"/>
              </a:rPr>
              <a:pPr eaLnBrk="1" hangingPunct="1"/>
              <a:t>1</a:t>
            </a:fld>
            <a:endParaRPr lang="en-US">
              <a:latin typeface="Calibri" charset="0"/>
            </a:endParaRPr>
          </a:p>
        </p:txBody>
      </p:sp>
    </p:spTree>
    <p:extLst>
      <p:ext uri="{BB962C8B-B14F-4D97-AF65-F5344CB8AC3E}">
        <p14:creationId xmlns:p14="http://schemas.microsoft.com/office/powerpoint/2010/main" val="2890318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004944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95400" y="168275"/>
            <a:ext cx="6858000" cy="44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990600"/>
            <a:ext cx="8229600" cy="539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Box 23"/>
          <p:cNvSpPr txBox="1">
            <a:spLocks noChangeArrowheads="1"/>
          </p:cNvSpPr>
          <p:nvPr/>
        </p:nvSpPr>
        <p:spPr bwMode="auto">
          <a:xfrm>
            <a:off x="8162925" y="6138863"/>
            <a:ext cx="450850" cy="244475"/>
          </a:xfrm>
          <a:prstGeom prst="rect">
            <a:avLst/>
          </a:prstGeom>
          <a:noFill/>
          <a:ln w="9525">
            <a:noFill/>
            <a:miter lim="800000"/>
            <a:headEnd/>
            <a:tailEnd/>
          </a:ln>
          <a:effectLst/>
        </p:spPr>
        <p:txBody>
          <a:bodyPr>
            <a:spAutoFit/>
          </a:bodyPr>
          <a:lstStyle/>
          <a:p>
            <a:pPr algn="ctr" defTabSz="914400">
              <a:defRPr/>
            </a:pPr>
            <a:endParaRPr lang="en-US" sz="1000">
              <a:solidFill>
                <a:srgbClr val="000000"/>
              </a:solidFill>
              <a:latin typeface="+mn-lt"/>
              <a:ea typeface="ＭＳ Ｐゴシック" pitchFamily="-108" charset="-128"/>
              <a:cs typeface="ＭＳ Ｐゴシック" pitchFamily="-108" charset="-128"/>
            </a:endParaRPr>
          </a:p>
        </p:txBody>
      </p:sp>
      <p:sp>
        <p:nvSpPr>
          <p:cNvPr id="8" name="Line 28"/>
          <p:cNvSpPr>
            <a:spLocks noChangeShapeType="1"/>
          </p:cNvSpPr>
          <p:nvPr/>
        </p:nvSpPr>
        <p:spPr bwMode="auto">
          <a:xfrm>
            <a:off x="304800" y="715963"/>
            <a:ext cx="8474075" cy="0"/>
          </a:xfrm>
          <a:prstGeom prst="line">
            <a:avLst/>
          </a:prstGeom>
          <a:noFill/>
          <a:ln w="57150">
            <a:solidFill>
              <a:srgbClr val="0B4599"/>
            </a:solidFill>
            <a:round/>
            <a:headEnd/>
            <a:tailEnd/>
          </a:ln>
          <a:effectLst/>
        </p:spPr>
        <p:txBody>
          <a:bodyPr/>
          <a:lstStyle/>
          <a:p>
            <a:pPr algn="ctr" defTabSz="914400">
              <a:defRPr/>
            </a:pPr>
            <a:endParaRPr lang="en-US">
              <a:solidFill>
                <a:srgbClr val="000000"/>
              </a:solidFill>
              <a:latin typeface="+mn-lt"/>
              <a:ea typeface="ＭＳ Ｐゴシック" pitchFamily="-106" charset="-128"/>
              <a:cs typeface="ＭＳ Ｐゴシック" pitchFamily="-106" charset="-128"/>
            </a:endParaRPr>
          </a:p>
        </p:txBody>
      </p:sp>
      <p:sp>
        <p:nvSpPr>
          <p:cNvPr id="9" name="Rectangle 4"/>
          <p:cNvSpPr txBox="1">
            <a:spLocks noChangeArrowheads="1"/>
          </p:cNvSpPr>
          <p:nvPr/>
        </p:nvSpPr>
        <p:spPr>
          <a:xfrm>
            <a:off x="101600" y="6513514"/>
            <a:ext cx="1905000" cy="322262"/>
          </a:xfrm>
          <a:prstGeom prst="rect">
            <a:avLst/>
          </a:prstGeom>
          <a:ln/>
        </p:spPr>
        <p:txBody>
          <a:bodyPr/>
          <a:lstStyle>
            <a:lvl1pPr>
              <a:defRPr sz="1200">
                <a:solidFill>
                  <a:srgbClr val="0000FF"/>
                </a:solidFill>
              </a:defRPr>
            </a:lvl1pPr>
          </a:lstStyle>
          <a:p>
            <a:pPr fontAlgn="auto">
              <a:spcBef>
                <a:spcPts val="0"/>
              </a:spcBef>
              <a:spcAft>
                <a:spcPts val="0"/>
              </a:spcAft>
              <a:defRPr/>
            </a:pPr>
            <a:r>
              <a:rPr lang="en-US" baseline="0" dirty="0">
                <a:solidFill>
                  <a:schemeClr val="tx1">
                    <a:lumMod val="50000"/>
                    <a:lumOff val="50000"/>
                  </a:schemeClr>
                </a:solidFill>
                <a:latin typeface="+mn-lt"/>
                <a:ea typeface="+mn-ea"/>
                <a:cs typeface="+mn-cs"/>
              </a:rPr>
              <a:t>25 March 2024</a:t>
            </a:r>
            <a:endParaRPr lang="en-US" dirty="0">
              <a:solidFill>
                <a:schemeClr val="tx1">
                  <a:lumMod val="50000"/>
                  <a:lumOff val="50000"/>
                </a:schemeClr>
              </a:solidFill>
              <a:latin typeface="+mn-lt"/>
              <a:ea typeface="+mn-ea"/>
              <a:cs typeface="+mn-cs"/>
            </a:endParaRPr>
          </a:p>
        </p:txBody>
      </p:sp>
      <p:sp>
        <p:nvSpPr>
          <p:cNvPr id="10" name="Rectangle 5"/>
          <p:cNvSpPr txBox="1">
            <a:spLocks noChangeArrowheads="1"/>
          </p:cNvSpPr>
          <p:nvPr/>
        </p:nvSpPr>
        <p:spPr>
          <a:xfrm>
            <a:off x="3962400" y="6542088"/>
            <a:ext cx="2895600" cy="290512"/>
          </a:xfrm>
          <a:prstGeom prst="rect">
            <a:avLst/>
          </a:prstGeom>
          <a:ln/>
        </p:spPr>
        <p:txBody>
          <a:bodyPr/>
          <a:lstStyle>
            <a:lvl1pPr>
              <a:defRPr sz="1200">
                <a:solidFill>
                  <a:srgbClr val="0000FF"/>
                </a:solidFill>
              </a:defRPr>
            </a:lvl1pPr>
          </a:lstStyle>
          <a:p>
            <a:pPr fontAlgn="auto">
              <a:spcBef>
                <a:spcPts val="0"/>
              </a:spcBef>
              <a:spcAft>
                <a:spcPts val="0"/>
              </a:spcAft>
              <a:defRPr/>
            </a:pPr>
            <a:r>
              <a:rPr lang="en-US" dirty="0">
                <a:latin typeface="+mn-lt"/>
                <a:ea typeface="+mn-ea"/>
                <a:cs typeface="+mn-cs"/>
              </a:rPr>
              <a:t> </a:t>
            </a:r>
          </a:p>
        </p:txBody>
      </p:sp>
      <p:sp>
        <p:nvSpPr>
          <p:cNvPr id="11" name="Rectangle 6"/>
          <p:cNvSpPr txBox="1">
            <a:spLocks noChangeArrowheads="1"/>
          </p:cNvSpPr>
          <p:nvPr/>
        </p:nvSpPr>
        <p:spPr>
          <a:xfrm>
            <a:off x="7023100" y="6535738"/>
            <a:ext cx="1905000" cy="322262"/>
          </a:xfrm>
          <a:prstGeom prst="rect">
            <a:avLst/>
          </a:prstGeom>
          <a:ln/>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US" sz="1200" dirty="0" err="1">
                <a:solidFill>
                  <a:schemeClr val="tx1">
                    <a:lumMod val="50000"/>
                    <a:lumOff val="50000"/>
                  </a:schemeClr>
                </a:solidFill>
              </a:rPr>
              <a:t>Feng</a:t>
            </a:r>
            <a:r>
              <a:rPr lang="en-US" sz="1200" dirty="0">
                <a:solidFill>
                  <a:schemeClr val="tx1">
                    <a:lumMod val="50000"/>
                    <a:lumOff val="50000"/>
                  </a:schemeClr>
                </a:solidFill>
              </a:rPr>
              <a:t> </a:t>
            </a:r>
            <a:fld id="{F817A6DC-7C87-374F-AFE6-43B3D5E1F40F}" type="slidenum">
              <a:rPr lang="en-US" sz="1200" smtClean="0">
                <a:solidFill>
                  <a:schemeClr val="tx1">
                    <a:lumMod val="50000"/>
                    <a:lumOff val="50000"/>
                  </a:schemeClr>
                </a:solidFill>
              </a:rPr>
              <a:pPr algn="r"/>
              <a:t>‹#›</a:t>
            </a:fld>
            <a:endParaRPr lang="en-US" sz="1200" dirty="0">
              <a:solidFill>
                <a:schemeClr val="tx1">
                  <a:lumMod val="50000"/>
                  <a:lumOff val="50000"/>
                </a:schemeClr>
              </a:solidFill>
            </a:endParaRPr>
          </a:p>
        </p:txBody>
      </p:sp>
    </p:spTree>
  </p:cSld>
  <p:clrMap bg1="lt1" tx1="dk1" bg2="lt2" tx2="dk2" accent1="accent1" accent2="accent2" accent3="accent3" accent4="accent4" accent5="accent5" accent6="accent6" hlink="hlink" folHlink="folHlink"/>
  <p:sldLayoutIdLst>
    <p:sldLayoutId id="2147483714" r:id="rId1"/>
  </p:sldLayoutIdLst>
  <p:hf sldNum="0" hdr="0" ftr="0"/>
  <p:txStyles>
    <p:titleStyle>
      <a:lvl1pPr algn="ctr" defTabSz="457200" rtl="0" fontAlgn="base">
        <a:spcBef>
          <a:spcPct val="0"/>
        </a:spcBef>
        <a:spcAft>
          <a:spcPct val="0"/>
        </a:spcAft>
        <a:defRPr sz="2800" b="1" kern="1200">
          <a:solidFill>
            <a:srgbClr val="000000"/>
          </a:solidFill>
          <a:latin typeface="+mj-lt"/>
          <a:ea typeface="ＭＳ Ｐゴシック" charset="0"/>
          <a:cs typeface="+mj-cs"/>
        </a:defRPr>
      </a:lvl1pPr>
      <a:lvl2pPr algn="ctr" defTabSz="457200" rtl="0" fontAlgn="base">
        <a:spcBef>
          <a:spcPct val="0"/>
        </a:spcBef>
        <a:spcAft>
          <a:spcPct val="0"/>
        </a:spcAft>
        <a:defRPr sz="2800" b="1">
          <a:solidFill>
            <a:srgbClr val="000000"/>
          </a:solidFill>
          <a:latin typeface="Arial" charset="0"/>
          <a:ea typeface="ＭＳ Ｐゴシック" charset="0"/>
        </a:defRPr>
      </a:lvl2pPr>
      <a:lvl3pPr algn="ctr" defTabSz="457200" rtl="0" fontAlgn="base">
        <a:spcBef>
          <a:spcPct val="0"/>
        </a:spcBef>
        <a:spcAft>
          <a:spcPct val="0"/>
        </a:spcAft>
        <a:defRPr sz="2800" b="1">
          <a:solidFill>
            <a:srgbClr val="000000"/>
          </a:solidFill>
          <a:latin typeface="Arial" charset="0"/>
          <a:ea typeface="ＭＳ Ｐゴシック" charset="0"/>
        </a:defRPr>
      </a:lvl3pPr>
      <a:lvl4pPr algn="ctr" defTabSz="457200" rtl="0" fontAlgn="base">
        <a:spcBef>
          <a:spcPct val="0"/>
        </a:spcBef>
        <a:spcAft>
          <a:spcPct val="0"/>
        </a:spcAft>
        <a:defRPr sz="2800" b="1">
          <a:solidFill>
            <a:srgbClr val="000000"/>
          </a:solidFill>
          <a:latin typeface="Arial" charset="0"/>
          <a:ea typeface="ＭＳ Ｐゴシック" charset="0"/>
        </a:defRPr>
      </a:lvl4pPr>
      <a:lvl5pPr algn="ctr" defTabSz="457200" rtl="0" fontAlgn="base">
        <a:spcBef>
          <a:spcPct val="0"/>
        </a:spcBef>
        <a:spcAft>
          <a:spcPct val="0"/>
        </a:spcAft>
        <a:defRPr sz="2800" b="1">
          <a:solidFill>
            <a:srgbClr val="000000"/>
          </a:solidFill>
          <a:latin typeface="Arial"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moriond.in2p3.fr/2024/EW" TargetMode="External"/><Relationship Id="rId13" Type="http://schemas.openxmlformats.org/officeDocument/2006/relationships/image" Target="../media/image5.png"/><Relationship Id="rId3" Type="http://schemas.openxmlformats.org/officeDocument/2006/relationships/hyperlink" Target="https://arxiv.org/abs/2305.09383" TargetMode="External"/><Relationship Id="rId7" Type="http://schemas.openxmlformats.org/officeDocument/2006/relationships/hyperlink" Target="https://indico.cern.ch/event/1305841" TargetMode="External"/><Relationship Id="rId12" Type="http://schemas.openxmlformats.org/officeDocument/2006/relationships/image" Target="../media/image4.png"/><Relationship Id="rId2" Type="http://schemas.openxmlformats.org/officeDocument/2006/relationships/hyperlink" Target="https://arxiv.org/abs/2303.14185" TargetMode="External"/><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hyperlink" Target="https://arxiv.org/abs/2403.12520" TargetMode="External"/><Relationship Id="rId11" Type="http://schemas.openxmlformats.org/officeDocument/2006/relationships/image" Target="../media/image3.png"/><Relationship Id="rId5" Type="http://schemas.openxmlformats.org/officeDocument/2006/relationships/hyperlink" Target="https://cds.cern.ch/record/2868284" TargetMode="External"/><Relationship Id="rId1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hyperlink" Target="https://arxiv.org/abs/2308.05587" TargetMode="External"/><Relationship Id="rId9" Type="http://schemas.openxmlformats.org/officeDocument/2006/relationships/hyperlink" Target="https://moriond.in2p3.fr/2024/QCD" TargetMode="External"/><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hyperlink" Target="https://indico.cern.ch/event/1296658" TargetMode="External"/><Relationship Id="rId13" Type="http://schemas.openxmlformats.org/officeDocument/2006/relationships/image" Target="../media/image23.png"/><Relationship Id="rId3" Type="http://schemas.openxmlformats.org/officeDocument/2006/relationships/hyperlink" Target="https://indico.cern.ch/event/1022352" TargetMode="External"/><Relationship Id="rId7" Type="http://schemas.openxmlformats.org/officeDocument/2006/relationships/hyperlink" Target="https://indico.cern.ch/event/1275380" TargetMode="External"/><Relationship Id="rId12" Type="http://schemas.openxmlformats.org/officeDocument/2006/relationships/hyperlink" Target="https://fpf.web.cern.ch/" TargetMode="External"/><Relationship Id="rId2" Type="http://schemas.openxmlformats.org/officeDocument/2006/relationships/hyperlink" Target="https://indico.cern.ch/event/955956" TargetMode="External"/><Relationship Id="rId1" Type="http://schemas.openxmlformats.org/officeDocument/2006/relationships/slideLayout" Target="../slideLayouts/slideLayout1.xml"/><Relationship Id="rId6" Type="http://schemas.openxmlformats.org/officeDocument/2006/relationships/hyperlink" Target="https://indico.cern.ch/event/1196506" TargetMode="External"/><Relationship Id="rId11" Type="http://schemas.openxmlformats.org/officeDocument/2006/relationships/hyperlink" Target="https://arxiv.org/abs/2203.05090" TargetMode="External"/><Relationship Id="rId5" Type="http://schemas.openxmlformats.org/officeDocument/2006/relationships/hyperlink" Target="https://indico.cern.ch/event/1110746" TargetMode="External"/><Relationship Id="rId10" Type="http://schemas.openxmlformats.org/officeDocument/2006/relationships/hyperlink" Target="https://arxiv.org/abs/2109.10905" TargetMode="External"/><Relationship Id="rId4" Type="http://schemas.openxmlformats.org/officeDocument/2006/relationships/hyperlink" Target="https://indico.cern.ch/event/1076733" TargetMode="External"/><Relationship Id="rId9" Type="http://schemas.openxmlformats.org/officeDocument/2006/relationships/hyperlink" Target="https://indico.cern.ch/event/1358966"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762000"/>
            <a:ext cx="91440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sz="4000" b="1" dirty="0"/>
          </a:p>
        </p:txBody>
      </p:sp>
      <p:sp>
        <p:nvSpPr>
          <p:cNvPr id="7" name="Rectangle 6"/>
          <p:cNvSpPr>
            <a:spLocks noChangeArrowheads="1"/>
          </p:cNvSpPr>
          <p:nvPr/>
        </p:nvSpPr>
        <p:spPr bwMode="auto">
          <a:xfrm>
            <a:off x="304800" y="6211888"/>
            <a:ext cx="8458200" cy="46037"/>
          </a:xfrm>
          <a:prstGeom prst="rect">
            <a:avLst/>
          </a:prstGeom>
          <a:solidFill>
            <a:srgbClr val="0B4499"/>
          </a:solidFill>
          <a:ln>
            <a:noFill/>
          </a:ln>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cs typeface="+mn-cs"/>
            </a:endParaRPr>
          </a:p>
        </p:txBody>
      </p:sp>
      <p:sp>
        <p:nvSpPr>
          <p:cNvPr id="8" name="Rectangle 7"/>
          <p:cNvSpPr>
            <a:spLocks noChangeArrowheads="1"/>
          </p:cNvSpPr>
          <p:nvPr/>
        </p:nvSpPr>
        <p:spPr bwMode="auto">
          <a:xfrm>
            <a:off x="0" y="6400800"/>
            <a:ext cx="9144000" cy="381000"/>
          </a:xfrm>
          <a:prstGeom prst="rect">
            <a:avLst/>
          </a:prstGeom>
          <a:solidFill>
            <a:schemeClr val="bg1"/>
          </a:solidFill>
          <a:ln>
            <a:noFill/>
          </a:ln>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cs typeface="+mn-cs"/>
            </a:endParaRPr>
          </a:p>
        </p:txBody>
      </p:sp>
      <p:sp>
        <p:nvSpPr>
          <p:cNvPr id="5123" name="Rectangle 3"/>
          <p:cNvSpPr>
            <a:spLocks noChangeArrowheads="1"/>
          </p:cNvSpPr>
          <p:nvPr/>
        </p:nvSpPr>
        <p:spPr bwMode="auto">
          <a:xfrm>
            <a:off x="0" y="4846637"/>
            <a:ext cx="9144000" cy="1020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2000" dirty="0"/>
              <a:t>PBC Annual Meeting, CERN</a:t>
            </a:r>
          </a:p>
          <a:p>
            <a:pPr algn="ctr"/>
            <a:endParaRPr lang="en-US" sz="800" dirty="0"/>
          </a:p>
          <a:p>
            <a:pPr algn="ctr"/>
            <a:r>
              <a:rPr lang="en-US" sz="2000" dirty="0"/>
              <a:t>Jonathan Feng, UC Irvine, 25 March 2024</a:t>
            </a:r>
            <a:endParaRPr lang="en-US" sz="1200" dirty="0"/>
          </a:p>
        </p:txBody>
      </p:sp>
      <p:sp>
        <p:nvSpPr>
          <p:cNvPr id="13" name="Rectangle 3">
            <a:extLst>
              <a:ext uri="{FF2B5EF4-FFF2-40B4-BE49-F238E27FC236}">
                <a16:creationId xmlns:a16="http://schemas.microsoft.com/office/drawing/2014/main" id="{65D3E203-E15B-5547-8523-0698518C96E8}"/>
              </a:ext>
            </a:extLst>
          </p:cNvPr>
          <p:cNvSpPr>
            <a:spLocks noChangeArrowheads="1"/>
          </p:cNvSpPr>
          <p:nvPr/>
        </p:nvSpPr>
        <p:spPr bwMode="auto">
          <a:xfrm>
            <a:off x="0" y="3124200"/>
            <a:ext cx="9144000" cy="1126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3200" b="1" i="0" u="none" strike="noStrike" dirty="0">
                <a:effectLst/>
                <a:highlight>
                  <a:srgbClr val="FFFFFF"/>
                </a:highlight>
                <a:latin typeface="+mn-lt"/>
              </a:rPr>
              <a:t>STATUS OF THE COLLABORATION </a:t>
            </a:r>
          </a:p>
          <a:p>
            <a:pPr algn="ctr"/>
            <a:r>
              <a:rPr lang="en-US" sz="3200" b="1" i="0" u="none" strike="noStrike" dirty="0">
                <a:effectLst/>
                <a:highlight>
                  <a:srgbClr val="FFFFFF"/>
                </a:highlight>
                <a:latin typeface="+mn-lt"/>
              </a:rPr>
              <a:t>AND PROSPECTS AFTER P5</a:t>
            </a:r>
            <a:endParaRPr lang="en-US" sz="3200" b="1" dirty="0">
              <a:latin typeface="+mn-lt"/>
            </a:endParaRPr>
          </a:p>
        </p:txBody>
      </p:sp>
      <p:pic>
        <p:nvPicPr>
          <p:cNvPr id="2" name="Picture 1">
            <a:extLst>
              <a:ext uri="{FF2B5EF4-FFF2-40B4-BE49-F238E27FC236}">
                <a16:creationId xmlns:a16="http://schemas.microsoft.com/office/drawing/2014/main" id="{5F1476D1-204A-2083-2F42-8B957E5827BA}"/>
              </a:ext>
            </a:extLst>
          </p:cNvPr>
          <p:cNvPicPr>
            <a:picLocks noChangeAspect="1"/>
          </p:cNvPicPr>
          <p:nvPr/>
        </p:nvPicPr>
        <p:blipFill>
          <a:blip r:embed="rId3"/>
          <a:stretch>
            <a:fillRect/>
          </a:stretch>
        </p:blipFill>
        <p:spPr>
          <a:xfrm>
            <a:off x="2149073" y="1243844"/>
            <a:ext cx="4845854" cy="1346956"/>
          </a:xfrm>
          <a:prstGeom prst="rect">
            <a:avLst/>
          </a:prstGeom>
        </p:spPr>
      </p:pic>
    </p:spTree>
    <p:extLst>
      <p:ext uri="{BB962C8B-B14F-4D97-AF65-F5344CB8AC3E}">
        <p14:creationId xmlns:p14="http://schemas.microsoft.com/office/powerpoint/2010/main" val="3273229333"/>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228985"/>
            <a:ext cx="9144000" cy="441325"/>
          </a:xfrm>
        </p:spPr>
        <p:txBody>
          <a:bodyPr/>
          <a:lstStyle/>
          <a:p>
            <a:r>
              <a:rPr lang="en-US" dirty="0">
                <a:latin typeface="Arial" charset="0"/>
              </a:rPr>
              <a:t>P5 REPORT</a:t>
            </a:r>
          </a:p>
        </p:txBody>
      </p:sp>
      <p:sp>
        <p:nvSpPr>
          <p:cNvPr id="2" name="Rectangle 3">
            <a:extLst>
              <a:ext uri="{FF2B5EF4-FFF2-40B4-BE49-F238E27FC236}">
                <a16:creationId xmlns:a16="http://schemas.microsoft.com/office/drawing/2014/main" id="{FE152DA0-8314-461B-C6CF-6E1F6896A45D}"/>
              </a:ext>
            </a:extLst>
          </p:cNvPr>
          <p:cNvSpPr txBox="1">
            <a:spLocks noChangeArrowheads="1"/>
          </p:cNvSpPr>
          <p:nvPr/>
        </p:nvSpPr>
        <p:spPr bwMode="auto">
          <a:xfrm>
            <a:off x="76200" y="778565"/>
            <a:ext cx="5029200" cy="5850449"/>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a14="http://schemas.microsoft.com/office/drawing/2010/main"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0"/>
              </a:spcAft>
            </a:pPr>
            <a:r>
              <a:rPr lang="en-US" sz="1800" dirty="0">
                <a:solidFill>
                  <a:srgbClr val="000000"/>
                </a:solidFill>
              </a:rPr>
              <a:t>P5 decided that they could not recommend funding given that CERN has approved the Facility.</a:t>
            </a:r>
          </a:p>
          <a:p>
            <a:pPr algn="l" rtl="0">
              <a:spcBef>
                <a:spcPts val="0"/>
              </a:spcBef>
              <a:spcAft>
                <a:spcPts val="0"/>
              </a:spcAft>
            </a:pPr>
            <a:endParaRPr lang="en-US" sz="800" dirty="0">
              <a:solidFill>
                <a:srgbClr val="000000"/>
              </a:solidFill>
            </a:endParaRPr>
          </a:p>
          <a:p>
            <a:pPr algn="l" rtl="0">
              <a:spcBef>
                <a:spcPts val="0"/>
              </a:spcBef>
              <a:spcAft>
                <a:spcPts val="0"/>
              </a:spcAft>
            </a:pPr>
            <a:r>
              <a:rPr lang="en-US" sz="1800" dirty="0">
                <a:solidFill>
                  <a:srgbClr val="000000"/>
                </a:solidFill>
              </a:rPr>
              <a:t>The “FPF trio” was given N#’s, where # indicates that “can be considered as part of ASTAE with reduced scope.”</a:t>
            </a:r>
          </a:p>
          <a:p>
            <a:pPr algn="l" rtl="0">
              <a:spcBef>
                <a:spcPts val="0"/>
              </a:spcBef>
              <a:spcAft>
                <a:spcPts val="0"/>
              </a:spcAft>
            </a:pPr>
            <a:endParaRPr lang="en-US" sz="800" dirty="0">
              <a:solidFill>
                <a:srgbClr val="000000"/>
              </a:solidFill>
            </a:endParaRPr>
          </a:p>
          <a:p>
            <a:pPr algn="l" rtl="0">
              <a:spcBef>
                <a:spcPts val="0"/>
              </a:spcBef>
              <a:spcAft>
                <a:spcPts val="0"/>
              </a:spcAft>
            </a:pPr>
            <a:r>
              <a:rPr lang="en-US" sz="1800" dirty="0">
                <a:latin typeface="Helvetica" pitchFamily="2" charset="0"/>
              </a:rPr>
              <a:t>ASTAE is a new small projects portfolio recommended to be funded at $35M/year. </a:t>
            </a:r>
          </a:p>
          <a:p>
            <a:pPr algn="l" rtl="0">
              <a:spcBef>
                <a:spcPts val="0"/>
              </a:spcBef>
              <a:spcAft>
                <a:spcPts val="0"/>
              </a:spcAft>
            </a:pPr>
            <a:endParaRPr lang="en-US" sz="800" dirty="0">
              <a:latin typeface="Helvetica" pitchFamily="2" charset="0"/>
            </a:endParaRPr>
          </a:p>
          <a:p>
            <a:pPr algn="l" rtl="0">
              <a:spcBef>
                <a:spcPts val="0"/>
              </a:spcBef>
              <a:spcAft>
                <a:spcPts val="0"/>
              </a:spcAft>
            </a:pPr>
            <a:r>
              <a:rPr lang="en-US" sz="1800" dirty="0">
                <a:latin typeface="Helvetica" pitchFamily="2" charset="0"/>
              </a:rPr>
              <a:t>FASER2 and FORMOSA fit as is; </a:t>
            </a:r>
            <a:r>
              <a:rPr lang="en-US" sz="1800" dirty="0" err="1">
                <a:latin typeface="Helvetica" pitchFamily="2" charset="0"/>
              </a:rPr>
              <a:t>FLArE</a:t>
            </a:r>
            <a:r>
              <a:rPr lang="en-US" sz="1800" dirty="0">
                <a:latin typeface="Helvetica" pitchFamily="2" charset="0"/>
              </a:rPr>
              <a:t> will benefit from international partners to reduce the US cost.</a:t>
            </a:r>
          </a:p>
          <a:p>
            <a:pPr algn="l" rtl="0">
              <a:spcBef>
                <a:spcPts val="0"/>
              </a:spcBef>
              <a:spcAft>
                <a:spcPts val="0"/>
              </a:spcAft>
            </a:pPr>
            <a:endParaRPr lang="en-US" sz="800" dirty="0">
              <a:latin typeface="Helvetica" pitchFamily="2" charset="0"/>
            </a:endParaRPr>
          </a:p>
          <a:p>
            <a:pPr>
              <a:spcBef>
                <a:spcPts val="0"/>
              </a:spcBef>
              <a:spcAft>
                <a:spcPts val="0"/>
              </a:spcAft>
            </a:pPr>
            <a:r>
              <a:rPr lang="en-US" sz="1800" dirty="0">
                <a:effectLst/>
                <a:latin typeface="Helvetica" pitchFamily="2" charset="0"/>
              </a:rPr>
              <a:t>P5’s Summary (20-year Vision)</a:t>
            </a:r>
            <a:r>
              <a:rPr lang="en-US" sz="1800" dirty="0">
                <a:latin typeface="Helvetica" pitchFamily="2" charset="0"/>
              </a:rPr>
              <a:t>: “</a:t>
            </a:r>
            <a:r>
              <a:rPr lang="en-US" sz="1800" dirty="0">
                <a:effectLst/>
                <a:latin typeface="Helvetica" pitchFamily="2" charset="0"/>
              </a:rPr>
              <a:t>The program described in this section consists of a combination of large and small projects and holds great promise for discovery. By the end of this 20-year period we will have ultimate LHC results from the general purpose experiments and a </a:t>
            </a:r>
            <a:r>
              <a:rPr lang="en-US" sz="1800" dirty="0">
                <a:effectLst/>
                <a:highlight>
                  <a:srgbClr val="FFFF00"/>
                </a:highlight>
                <a:latin typeface="Helvetica" pitchFamily="2" charset="0"/>
              </a:rPr>
              <a:t>constellation of agile auxiliary experiments</a:t>
            </a:r>
            <a:r>
              <a:rPr lang="en-US" sz="1800" dirty="0">
                <a:effectLst/>
                <a:latin typeface="Helvetica" pitchFamily="2" charset="0"/>
              </a:rPr>
              <a:t>.”</a:t>
            </a:r>
          </a:p>
          <a:p>
            <a:pPr algn="l" rtl="0">
              <a:spcBef>
                <a:spcPts val="0"/>
              </a:spcBef>
              <a:spcAft>
                <a:spcPts val="0"/>
              </a:spcAft>
            </a:pPr>
            <a:endParaRPr lang="en-US" sz="1800" dirty="0">
              <a:latin typeface="Helvetica" pitchFamily="2" charset="0"/>
            </a:endParaRPr>
          </a:p>
          <a:p>
            <a:pPr algn="l" rtl="0">
              <a:spcBef>
                <a:spcPts val="0"/>
              </a:spcBef>
              <a:spcAft>
                <a:spcPts val="0"/>
              </a:spcAft>
            </a:pPr>
            <a:endParaRPr lang="en-US" sz="1800" dirty="0">
              <a:solidFill>
                <a:srgbClr val="000000"/>
              </a:solidFill>
            </a:endParaRPr>
          </a:p>
          <a:p>
            <a:pPr algn="l" rtl="0">
              <a:spcBef>
                <a:spcPts val="0"/>
              </a:spcBef>
              <a:spcAft>
                <a:spcPts val="0"/>
              </a:spcAft>
            </a:pPr>
            <a:endParaRPr lang="en-US" sz="1800" dirty="0">
              <a:solidFill>
                <a:srgbClr val="000000"/>
              </a:solidFill>
            </a:endParaRPr>
          </a:p>
          <a:p>
            <a:pPr algn="l" rtl="0">
              <a:spcBef>
                <a:spcPts val="0"/>
              </a:spcBef>
              <a:spcAft>
                <a:spcPts val="0"/>
              </a:spcAft>
            </a:pPr>
            <a:endParaRPr lang="en-US" sz="1800" dirty="0">
              <a:solidFill>
                <a:srgbClr val="000000"/>
              </a:solidFill>
            </a:endParaRPr>
          </a:p>
          <a:p>
            <a:pPr algn="l" rtl="0">
              <a:spcBef>
                <a:spcPts val="0"/>
              </a:spcBef>
              <a:spcAft>
                <a:spcPts val="0"/>
              </a:spcAft>
            </a:pPr>
            <a:endParaRPr lang="en-US" sz="1800" dirty="0">
              <a:solidFill>
                <a:srgbClr val="000000"/>
              </a:solidFill>
            </a:endParaRPr>
          </a:p>
          <a:p>
            <a:pPr algn="l" rtl="0">
              <a:spcBef>
                <a:spcPts val="0"/>
              </a:spcBef>
              <a:spcAft>
                <a:spcPts val="0"/>
              </a:spcAft>
            </a:pPr>
            <a:endParaRPr lang="en-US" sz="1200" dirty="0">
              <a:solidFill>
                <a:srgbClr val="000000"/>
              </a:solidFill>
            </a:endParaRPr>
          </a:p>
        </p:txBody>
      </p:sp>
      <p:pic>
        <p:nvPicPr>
          <p:cNvPr id="3" name="DRAFT_P29_Figure2_010424.pdf" descr="DRAFT_P29_Figure2_010424.pdf">
            <a:extLst>
              <a:ext uri="{FF2B5EF4-FFF2-40B4-BE49-F238E27FC236}">
                <a16:creationId xmlns:a16="http://schemas.microsoft.com/office/drawing/2014/main" id="{A1B74798-383F-29B9-EFE4-72890FA8BE17}"/>
              </a:ext>
            </a:extLst>
          </p:cNvPr>
          <p:cNvPicPr>
            <a:picLocks noChangeAspect="1"/>
          </p:cNvPicPr>
          <p:nvPr/>
        </p:nvPicPr>
        <p:blipFill rotWithShape="1">
          <a:blip r:embed="rId2"/>
          <a:srcRect l="11020" t="8045" r="11640" b="33341"/>
          <a:stretch/>
        </p:blipFill>
        <p:spPr>
          <a:xfrm>
            <a:off x="5257799" y="891208"/>
            <a:ext cx="3657601" cy="5585792"/>
          </a:xfrm>
          <a:prstGeom prst="rect">
            <a:avLst/>
          </a:prstGeom>
          <a:ln w="12700">
            <a:solidFill>
              <a:schemeClr val="tx1"/>
            </a:solidFill>
            <a:miter lim="400000"/>
          </a:ln>
        </p:spPr>
      </p:pic>
      <p:sp>
        <p:nvSpPr>
          <p:cNvPr id="4" name="Rectangle 3">
            <a:extLst>
              <a:ext uri="{FF2B5EF4-FFF2-40B4-BE49-F238E27FC236}">
                <a16:creationId xmlns:a16="http://schemas.microsoft.com/office/drawing/2014/main" id="{4CB51585-97C8-FB42-EDE6-E4AE50174C95}"/>
              </a:ext>
            </a:extLst>
          </p:cNvPr>
          <p:cNvSpPr/>
          <p:nvPr/>
        </p:nvSpPr>
        <p:spPr>
          <a:xfrm>
            <a:off x="5257799" y="1600200"/>
            <a:ext cx="1676401" cy="152400"/>
          </a:xfrm>
          <a:prstGeom prst="rect">
            <a:avLst/>
          </a:prstGeom>
          <a:noFill/>
          <a:ln w="127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50"/>
              </a:solidFill>
            </a:endParaRPr>
          </a:p>
        </p:txBody>
      </p:sp>
      <p:sp>
        <p:nvSpPr>
          <p:cNvPr id="5" name="Rectangle 4">
            <a:extLst>
              <a:ext uri="{FF2B5EF4-FFF2-40B4-BE49-F238E27FC236}">
                <a16:creationId xmlns:a16="http://schemas.microsoft.com/office/drawing/2014/main" id="{64A180F1-8E66-3E5C-15DA-32B99248CA88}"/>
              </a:ext>
            </a:extLst>
          </p:cNvPr>
          <p:cNvSpPr/>
          <p:nvPr/>
        </p:nvSpPr>
        <p:spPr>
          <a:xfrm>
            <a:off x="5237920" y="6188766"/>
            <a:ext cx="2286002" cy="228600"/>
          </a:xfrm>
          <a:prstGeom prst="rect">
            <a:avLst/>
          </a:prstGeom>
          <a:noFill/>
          <a:ln w="127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50"/>
              </a:solidFill>
            </a:endParaRPr>
          </a:p>
        </p:txBody>
      </p:sp>
    </p:spTree>
    <p:extLst>
      <p:ext uri="{BB962C8B-B14F-4D97-AF65-F5344CB8AC3E}">
        <p14:creationId xmlns:p14="http://schemas.microsoft.com/office/powerpoint/2010/main" val="1857720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228985"/>
            <a:ext cx="9144000" cy="441325"/>
          </a:xfrm>
        </p:spPr>
        <p:txBody>
          <a:bodyPr/>
          <a:lstStyle/>
          <a:p>
            <a:r>
              <a:rPr lang="en-US" dirty="0">
                <a:latin typeface="Arial" charset="0"/>
              </a:rPr>
              <a:t>FPF TIMELINE</a:t>
            </a:r>
          </a:p>
        </p:txBody>
      </p:sp>
      <p:sp>
        <p:nvSpPr>
          <p:cNvPr id="4" name="Rectangle 3">
            <a:extLst>
              <a:ext uri="{FF2B5EF4-FFF2-40B4-BE49-F238E27FC236}">
                <a16:creationId xmlns:a16="http://schemas.microsoft.com/office/drawing/2014/main" id="{23FF7F98-45B9-2FB5-E3B6-6004850616C2}"/>
              </a:ext>
            </a:extLst>
          </p:cNvPr>
          <p:cNvSpPr txBox="1">
            <a:spLocks noChangeArrowheads="1"/>
          </p:cNvSpPr>
          <p:nvPr/>
        </p:nvSpPr>
        <p:spPr bwMode="auto">
          <a:xfrm>
            <a:off x="381000" y="990985"/>
            <a:ext cx="8305800" cy="5790815"/>
          </a:xfrm>
          <a:prstGeom prst="rect">
            <a:avLst/>
          </a:prstGeom>
          <a:noFill/>
          <a:ln>
            <a:noFill/>
          </a:ln>
          <a:extLst>
            <a:ext uri="{909E8E84-426E-40dd-AFC4-6F175D3DCCD1}">
              <a14:hiddenFill xmlns="" xmlns:a14="http://schemas.microsoft.com/office/drawing/2010/main" xmlns:mc="http://schemas.openxmlformats.org/markup-compatibility/2006">
                <a:solidFill>
                  <a:srgbClr val="FFFFFF"/>
                </a:solidFill>
              </a14:hiddenFill>
            </a:ext>
            <a:ext uri="{91240B29-F687-4f45-9708-019B960494DF}">
              <a14:hiddenLine xmlns="" xmlns:a14="http://schemas.microsoft.com/office/drawing/2010/main" xmlns:mc="http://schemas.openxmlformats.org/markup-compatibility/2006"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xmlns:mc="http://schemas.openxmlformats.org/markup-compatibility/2006"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rtl="0">
              <a:spcBef>
                <a:spcPts val="0"/>
              </a:spcBef>
              <a:spcAft>
                <a:spcPts val="0"/>
              </a:spcAft>
            </a:pPr>
            <a:r>
              <a:rPr lang="en-US" sz="2000" dirty="0">
                <a:solidFill>
                  <a:srgbClr val="000000"/>
                </a:solidFill>
              </a:rPr>
              <a:t>In June 2023, CERN management and the LHCC and PBC conveners agreed on a review timeline for the FPF.</a:t>
            </a:r>
          </a:p>
          <a:p>
            <a:pPr algn="l" rtl="0">
              <a:spcBef>
                <a:spcPts val="0"/>
              </a:spcBef>
              <a:spcAft>
                <a:spcPts val="0"/>
              </a:spcAft>
            </a:pPr>
            <a:endParaRPr lang="en-US" sz="2000" dirty="0">
              <a:solidFill>
                <a:srgbClr val="000000"/>
              </a:solidFill>
            </a:endParaRPr>
          </a:p>
          <a:p>
            <a:pPr algn="l" rtl="0">
              <a:spcBef>
                <a:spcPts val="0"/>
              </a:spcBef>
              <a:spcAft>
                <a:spcPts val="0"/>
              </a:spcAft>
            </a:pPr>
            <a:r>
              <a:rPr lang="en-US" sz="2000" dirty="0">
                <a:solidFill>
                  <a:srgbClr val="000000"/>
                </a:solidFill>
              </a:rPr>
              <a:t>August 2023 – Early 2024</a:t>
            </a:r>
          </a:p>
          <a:p>
            <a:pPr lvl="1">
              <a:spcBef>
                <a:spcPts val="0"/>
              </a:spcBef>
              <a:spcAft>
                <a:spcPts val="0"/>
              </a:spcAft>
            </a:pPr>
            <a:r>
              <a:rPr lang="en-US" sz="1800" dirty="0"/>
              <a:t>Core study results. </a:t>
            </a:r>
            <a:endParaRPr lang="en-US" sz="1800" dirty="0">
              <a:solidFill>
                <a:srgbClr val="00B050"/>
              </a:solidFill>
            </a:endParaRPr>
          </a:p>
          <a:p>
            <a:pPr lvl="1">
              <a:spcBef>
                <a:spcPts val="0"/>
              </a:spcBef>
              <a:spcAft>
                <a:spcPts val="0"/>
              </a:spcAft>
            </a:pPr>
            <a:r>
              <a:rPr lang="en-US" sz="1800" dirty="0"/>
              <a:t>A document summarizing the core study results, additional facilities updates, revised estimate for CERN host lab costs. </a:t>
            </a:r>
            <a:endParaRPr lang="en-US" sz="1800" dirty="0">
              <a:solidFill>
                <a:srgbClr val="FF0000"/>
              </a:solidFill>
            </a:endParaRPr>
          </a:p>
          <a:p>
            <a:pPr lvl="1">
              <a:spcBef>
                <a:spcPts val="0"/>
              </a:spcBef>
              <a:spcAft>
                <a:spcPts val="0"/>
              </a:spcAft>
            </a:pPr>
            <a:r>
              <a:rPr lang="en-US" sz="1800" dirty="0"/>
              <a:t>A unified plan for size and placement of experiments in the cavern. </a:t>
            </a:r>
            <a:endParaRPr lang="en-US" sz="1800" dirty="0">
              <a:solidFill>
                <a:srgbClr val="FF0000"/>
              </a:solidFill>
            </a:endParaRPr>
          </a:p>
          <a:p>
            <a:pPr lvl="1">
              <a:spcBef>
                <a:spcPts val="0"/>
              </a:spcBef>
              <a:spcAft>
                <a:spcPts val="0"/>
              </a:spcAft>
            </a:pPr>
            <a:r>
              <a:rPr lang="en-US" sz="1800" dirty="0"/>
              <a:t>Completion of “flagship” physics studies that emphasize core strengths and also complementarity with the rest of the world-wide program. </a:t>
            </a:r>
            <a:endParaRPr lang="en-US" sz="1800" dirty="0">
              <a:solidFill>
                <a:srgbClr val="FF0000"/>
              </a:solidFill>
            </a:endParaRPr>
          </a:p>
          <a:p>
            <a:pPr marL="0" indent="0" algn="l" rtl="0">
              <a:spcBef>
                <a:spcPts val="0"/>
              </a:spcBef>
              <a:spcAft>
                <a:spcPts val="0"/>
              </a:spcAft>
              <a:buNone/>
            </a:pPr>
            <a:endParaRPr lang="en-US" sz="2000" i="0" u="none" strike="noStrike" dirty="0">
              <a:solidFill>
                <a:srgbClr val="000000"/>
              </a:solidFill>
              <a:effectLst/>
            </a:endParaRPr>
          </a:p>
          <a:p>
            <a:pPr algn="l" rtl="0">
              <a:spcBef>
                <a:spcPts val="0"/>
              </a:spcBef>
              <a:spcAft>
                <a:spcPts val="0"/>
              </a:spcAft>
            </a:pPr>
            <a:r>
              <a:rPr lang="en-US" sz="2000" dirty="0">
                <a:solidFill>
                  <a:srgbClr val="000000"/>
                </a:solidFill>
              </a:rPr>
              <a:t>June 2024: Document on the Facility (CE and Integration) to be submitted to the PBC.  </a:t>
            </a:r>
          </a:p>
          <a:p>
            <a:pPr algn="l" rtl="0">
              <a:spcBef>
                <a:spcPts val="0"/>
              </a:spcBef>
              <a:spcAft>
                <a:spcPts val="0"/>
              </a:spcAft>
            </a:pPr>
            <a:endParaRPr lang="en-US" sz="2000" dirty="0">
              <a:solidFill>
                <a:srgbClr val="000000"/>
              </a:solidFill>
            </a:endParaRPr>
          </a:p>
          <a:p>
            <a:pPr algn="l" rtl="0">
              <a:spcBef>
                <a:spcPts val="0"/>
              </a:spcBef>
              <a:spcAft>
                <a:spcPts val="0"/>
              </a:spcAft>
            </a:pPr>
            <a:r>
              <a:rPr lang="en-US" sz="2000" dirty="0">
                <a:solidFill>
                  <a:srgbClr val="000000"/>
                </a:solidFill>
              </a:rPr>
              <a:t>Early 2025: LOI to be submitted to the LHCC.  </a:t>
            </a:r>
          </a:p>
          <a:p>
            <a:pPr algn="l" rtl="0">
              <a:spcBef>
                <a:spcPts val="0"/>
              </a:spcBef>
              <a:spcAft>
                <a:spcPts val="0"/>
              </a:spcAft>
            </a:pPr>
            <a:endParaRPr lang="en-US" sz="2000" dirty="0">
              <a:solidFill>
                <a:srgbClr val="000000"/>
              </a:solidFill>
            </a:endParaRPr>
          </a:p>
          <a:p>
            <a:pPr algn="l" rtl="0">
              <a:spcBef>
                <a:spcPts val="0"/>
              </a:spcBef>
              <a:spcAft>
                <a:spcPts val="0"/>
              </a:spcAft>
            </a:pPr>
            <a:r>
              <a:rPr lang="en-US" sz="2000" dirty="0">
                <a:solidFill>
                  <a:srgbClr val="000000"/>
                </a:solidFill>
              </a:rPr>
              <a:t>With this timeline, and with successful following reviews and approval, aim for construction in time for physics in Run 4.</a:t>
            </a:r>
          </a:p>
          <a:p>
            <a:pPr algn="l" rtl="0">
              <a:spcBef>
                <a:spcPts val="0"/>
              </a:spcBef>
              <a:spcAft>
                <a:spcPts val="0"/>
              </a:spcAft>
            </a:pPr>
            <a:endParaRPr lang="en-US" sz="1000" dirty="0">
              <a:solidFill>
                <a:srgbClr val="000000"/>
              </a:solidFill>
            </a:endParaRPr>
          </a:p>
          <a:p>
            <a:pPr algn="l" rtl="0">
              <a:spcBef>
                <a:spcPts val="0"/>
              </a:spcBef>
              <a:spcAft>
                <a:spcPts val="0"/>
              </a:spcAft>
            </a:pPr>
            <a:endParaRPr lang="en-US" sz="1800" i="0" u="none" strike="noStrike" dirty="0">
              <a:solidFill>
                <a:srgbClr val="000000"/>
              </a:solidFill>
              <a:effectLst/>
            </a:endParaRPr>
          </a:p>
          <a:p>
            <a:pPr algn="l" rtl="0">
              <a:spcBef>
                <a:spcPts val="0"/>
              </a:spcBef>
              <a:spcAft>
                <a:spcPts val="0"/>
              </a:spcAft>
            </a:pPr>
            <a:endParaRPr lang="en-US" sz="1800" i="0" u="none" strike="noStrike" dirty="0">
              <a:solidFill>
                <a:srgbClr val="00B050"/>
              </a:solidFill>
              <a:effectLst/>
            </a:endParaRPr>
          </a:p>
          <a:p>
            <a:pPr algn="l" rtl="0">
              <a:spcBef>
                <a:spcPts val="0"/>
              </a:spcBef>
              <a:spcAft>
                <a:spcPts val="0"/>
              </a:spcAft>
            </a:pPr>
            <a:endParaRPr lang="en-US" sz="1800" dirty="0">
              <a:solidFill>
                <a:srgbClr val="000000"/>
              </a:solidFill>
            </a:endParaRPr>
          </a:p>
        </p:txBody>
      </p:sp>
    </p:spTree>
    <p:extLst>
      <p:ext uri="{BB962C8B-B14F-4D97-AF65-F5344CB8AC3E}">
        <p14:creationId xmlns:p14="http://schemas.microsoft.com/office/powerpoint/2010/main" val="1122709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228985"/>
            <a:ext cx="9144000" cy="441325"/>
          </a:xfrm>
        </p:spPr>
        <p:txBody>
          <a:bodyPr/>
          <a:lstStyle/>
          <a:p>
            <a:r>
              <a:rPr lang="en-US" dirty="0">
                <a:latin typeface="Arial" charset="0"/>
              </a:rPr>
              <a:t>PROGRESS SINCE LAST PBC MEETING</a:t>
            </a:r>
          </a:p>
        </p:txBody>
      </p:sp>
      <mc:AlternateContent xmlns:mc="http://schemas.openxmlformats.org/markup-compatibility/2006" xmlns:a14="http://schemas.microsoft.com/office/drawing/2010/main">
        <mc:Choice Requires="a14">
          <p:sp>
            <p:nvSpPr>
              <p:cNvPr id="2" name="Rectangle 3">
                <a:extLst>
                  <a:ext uri="{FF2B5EF4-FFF2-40B4-BE49-F238E27FC236}">
                    <a16:creationId xmlns:a16="http://schemas.microsoft.com/office/drawing/2014/main" id="{FE152DA0-8314-461B-C6CF-6E1F6896A45D}"/>
                  </a:ext>
                </a:extLst>
              </p:cNvPr>
              <p:cNvSpPr txBox="1">
                <a:spLocks noChangeArrowheads="1"/>
              </p:cNvSpPr>
              <p:nvPr/>
            </p:nvSpPr>
            <p:spPr bwMode="auto">
              <a:xfrm>
                <a:off x="0" y="760764"/>
                <a:ext cx="9144000" cy="610836"/>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rtl="0">
                  <a:spcBef>
                    <a:spcPts val="0"/>
                  </a:spcBef>
                  <a:spcAft>
                    <a:spcPts val="0"/>
                  </a:spcAft>
                </a:pPr>
                <a:r>
                  <a:rPr lang="en-US" sz="2000" dirty="0">
                    <a:solidFill>
                      <a:srgbClr val="000000"/>
                    </a:solidFill>
                    <a:latin typeface="Arial" panose="020B0604020202020204" pitchFamily="34" charset="0"/>
                  </a:rPr>
                  <a:t>A</a:t>
                </a:r>
                <a:r>
                  <a:rPr lang="en-US" sz="2000" b="0" i="0" u="none" strike="noStrike" dirty="0">
                    <a:solidFill>
                      <a:srgbClr val="000000"/>
                    </a:solidFill>
                    <a:effectLst/>
                    <a:latin typeface="Arial" panose="020B0604020202020204" pitchFamily="34" charset="0"/>
                  </a:rPr>
                  <a:t>n exciting year for FPF pathfinder experiments. Some highlights:</a:t>
                </a:r>
              </a:p>
              <a:p>
                <a:pPr lvl="1">
                  <a:spcBef>
                    <a:spcPts val="0"/>
                  </a:spcBef>
                  <a:spcAft>
                    <a:spcPts val="0"/>
                  </a:spcAft>
                </a:pPr>
                <a:r>
                  <a:rPr lang="en-US" sz="1400" dirty="0"/>
                  <a:t>First Direct Observation of Collider Neutrinos with FASER at the LHC, PRL, </a:t>
                </a:r>
                <a:r>
                  <a:rPr lang="en-US" sz="1400" dirty="0">
                    <a:hlinkClick r:id="rId2"/>
                  </a:rPr>
                  <a:t>2303.14185</a:t>
                </a:r>
                <a:endParaRPr lang="en-US" sz="1400" dirty="0"/>
              </a:p>
              <a:p>
                <a:pPr lvl="1">
                  <a:spcBef>
                    <a:spcPts val="0"/>
                  </a:spcBef>
                  <a:spcAft>
                    <a:spcPts val="0"/>
                  </a:spcAft>
                </a:pPr>
                <a:r>
                  <a:rPr lang="en-US" sz="1400" dirty="0"/>
                  <a:t>Observation of Collider Muon Neutrinos with SND@LHC, PRL, </a:t>
                </a:r>
                <a:r>
                  <a:rPr lang="en-US" sz="1400" dirty="0">
                    <a:hlinkClick r:id="rId3"/>
                  </a:rPr>
                  <a:t>2305.09383</a:t>
                </a:r>
                <a:endParaRPr lang="en-US" sz="1400" dirty="0"/>
              </a:p>
              <a:p>
                <a:pPr lvl="1">
                  <a:spcBef>
                    <a:spcPts val="0"/>
                  </a:spcBef>
                  <a:spcAft>
                    <a:spcPts val="0"/>
                  </a:spcAft>
                </a:pPr>
                <a:r>
                  <a:rPr lang="en-US" sz="1400" dirty="0"/>
                  <a:t>Search for Dark Photons at FASER, CERN-FASER-CONF-2023-001, PLB, </a:t>
                </a:r>
                <a:r>
                  <a:rPr lang="en-US" sz="1400" dirty="0">
                    <a:hlinkClick r:id="rId4"/>
                  </a:rPr>
                  <a:t>2308.05587</a:t>
                </a:r>
                <a:endParaRPr lang="en-US" sz="1400" dirty="0"/>
              </a:p>
              <a:p>
                <a:pPr lvl="1">
                  <a:spcBef>
                    <a:spcPts val="0"/>
                  </a:spcBef>
                  <a:spcAft>
                    <a:spcPts val="0"/>
                  </a:spcAft>
                </a:pPr>
                <a:r>
                  <a:rPr lang="en-US" sz="1400" dirty="0"/>
                  <a:t>Observation of High-Energy Electron Neutrinos with FASER</a:t>
                </a:r>
                <a14:m>
                  <m:oMath xmlns:m="http://schemas.openxmlformats.org/officeDocument/2006/math">
                    <m:r>
                      <a:rPr lang="en-US" sz="1400" i="1" smtClean="0">
                        <a:latin typeface="Cambria Math" panose="02040503050406030204" pitchFamily="18" charset="0"/>
                        <a:ea typeface="Cambria Math" panose="02040503050406030204" pitchFamily="18" charset="0"/>
                      </a:rPr>
                      <m:t>𝜈</m:t>
                    </m:r>
                  </m:oMath>
                </a14:m>
                <a:r>
                  <a:rPr lang="en-US" sz="1400" dirty="0"/>
                  <a:t>, </a:t>
                </a:r>
                <a:r>
                  <a:rPr lang="en-US" sz="1400" dirty="0">
                    <a:hlinkClick r:id="rId5"/>
                  </a:rPr>
                  <a:t>CERN-FASER-CONF-2023-002</a:t>
                </a:r>
                <a:endParaRPr lang="en-US" sz="1400" dirty="0"/>
              </a:p>
              <a:p>
                <a:pPr lvl="1">
                  <a:spcBef>
                    <a:spcPts val="0"/>
                  </a:spcBef>
                  <a:spcAft>
                    <a:spcPts val="0"/>
                  </a:spcAft>
                </a:pPr>
                <a:r>
                  <a:rPr lang="en-US" sz="1400" dirty="0"/>
                  <a:t>Search for U(1)B-L Gauge Bosons at FASER, PLB, </a:t>
                </a:r>
                <a:r>
                  <a:rPr lang="en-US" sz="1400" dirty="0">
                    <a:hlinkClick r:id="rId4"/>
                  </a:rPr>
                  <a:t>2308.05587</a:t>
                </a:r>
                <a:endParaRPr lang="en-US" sz="1400" dirty="0"/>
              </a:p>
              <a:p>
                <a:pPr lvl="1">
                  <a:spcBef>
                    <a:spcPts val="0"/>
                  </a:spcBef>
                  <a:spcAft>
                    <a:spcPts val="0"/>
                  </a:spcAft>
                </a:pPr>
                <a:r>
                  <a:rPr lang="en-US" sz="1400" b="0" i="0" u="none" strike="noStrike" dirty="0">
                    <a:effectLst/>
                  </a:rPr>
                  <a:t>First Measurement of the </a:t>
                </a:r>
                <a14:m>
                  <m:oMath xmlns:m="http://schemas.openxmlformats.org/officeDocument/2006/math">
                    <m:sSub>
                      <m:sSubPr>
                        <m:ctrlPr>
                          <a:rPr lang="en-US" sz="1400" b="0" i="1" u="none" strike="noStrike" smtClean="0">
                            <a:effectLst/>
                            <a:latin typeface="Cambria Math" panose="02040503050406030204" pitchFamily="18" charset="0"/>
                          </a:rPr>
                        </m:ctrlPr>
                      </m:sSubPr>
                      <m:e>
                        <m:r>
                          <a:rPr lang="en-US" sz="1400" b="0" i="1" u="none" strike="noStrike" smtClean="0">
                            <a:effectLst/>
                            <a:latin typeface="Cambria Math" panose="02040503050406030204" pitchFamily="18" charset="0"/>
                            <a:ea typeface="Cambria Math" panose="02040503050406030204" pitchFamily="18" charset="0"/>
                          </a:rPr>
                          <m:t>𝜈</m:t>
                        </m:r>
                      </m:e>
                      <m:sub>
                        <m:r>
                          <a:rPr lang="en-US" sz="1400" b="0" i="1" u="none" strike="noStrike" smtClean="0">
                            <a:effectLst/>
                            <a:latin typeface="Cambria Math" panose="02040503050406030204" pitchFamily="18" charset="0"/>
                          </a:rPr>
                          <m:t>𝑒</m:t>
                        </m:r>
                      </m:sub>
                    </m:sSub>
                  </m:oMath>
                </a14:m>
                <a:r>
                  <a:rPr lang="en-US" sz="1400" dirty="0"/>
                  <a:t> </a:t>
                </a:r>
                <a:r>
                  <a:rPr lang="en-US" sz="1400" b="0" i="0" u="none" strike="noStrike" dirty="0">
                    <a:effectLst/>
                  </a:rPr>
                  <a:t>and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𝜈</m:t>
                        </m:r>
                      </m:e>
                      <m:sub>
                        <m:r>
                          <a:rPr lang="en-US" sz="1400" i="1" smtClean="0">
                            <a:latin typeface="Cambria Math" panose="02040503050406030204" pitchFamily="18" charset="0"/>
                            <a:ea typeface="Cambria Math" panose="02040503050406030204" pitchFamily="18" charset="0"/>
                          </a:rPr>
                          <m:t>𝜇</m:t>
                        </m:r>
                      </m:sub>
                    </m:sSub>
                  </m:oMath>
                </a14:m>
                <a:r>
                  <a:rPr lang="en-US" sz="1400" dirty="0"/>
                  <a:t> </a:t>
                </a:r>
                <a:r>
                  <a:rPr lang="en-US" sz="1400" b="0" i="0" u="none" strike="noStrike" dirty="0">
                    <a:effectLst/>
                  </a:rPr>
                  <a:t>Interaction Cross Sections at the LHC with FASER</a:t>
                </a:r>
                <a14:m>
                  <m:oMath xmlns:m="http://schemas.openxmlformats.org/officeDocument/2006/math">
                    <m:r>
                      <a:rPr lang="en-US" sz="1400" i="1" smtClean="0">
                        <a:latin typeface="Cambria Math" panose="02040503050406030204" pitchFamily="18" charset="0"/>
                        <a:ea typeface="Cambria Math" panose="02040503050406030204" pitchFamily="18" charset="0"/>
                      </a:rPr>
                      <m:t>𝜈</m:t>
                    </m:r>
                  </m:oMath>
                </a14:m>
                <a:r>
                  <a:rPr lang="en-US" sz="1400" b="0" i="0" u="none" strike="noStrike" dirty="0">
                    <a:effectLst/>
                  </a:rPr>
                  <a:t>, </a:t>
                </a:r>
                <a:r>
                  <a:rPr lang="en-US" sz="1400" b="0" i="0" u="none" strike="noStrike" dirty="0">
                    <a:effectLst/>
                    <a:hlinkClick r:id="rId6"/>
                  </a:rPr>
                  <a:t>2403.12520</a:t>
                </a:r>
                <a:endParaRPr lang="en-US" sz="1400" b="0" i="0" u="none" strike="noStrike" dirty="0">
                  <a:effectLst/>
                </a:endParaRPr>
              </a:p>
              <a:p>
                <a:pPr lvl="1">
                  <a:spcBef>
                    <a:spcPts val="0"/>
                  </a:spcBef>
                  <a:spcAft>
                    <a:spcPts val="0"/>
                  </a:spcAft>
                </a:pPr>
                <a:r>
                  <a:rPr lang="en-US" sz="1400" dirty="0"/>
                  <a:t>Much more to come – see </a:t>
                </a:r>
                <a:r>
                  <a:rPr lang="en-US" sz="1400" dirty="0">
                    <a:hlinkClick r:id="rId7"/>
                  </a:rPr>
                  <a:t>Aspen</a:t>
                </a:r>
                <a:r>
                  <a:rPr lang="en-US" sz="1400" dirty="0"/>
                  <a:t>, </a:t>
                </a:r>
                <a:r>
                  <a:rPr lang="en-US" sz="1400" dirty="0">
                    <a:hlinkClick r:id="rId8"/>
                  </a:rPr>
                  <a:t>Moriond EW</a:t>
                </a:r>
                <a:r>
                  <a:rPr lang="en-US" sz="1400" dirty="0"/>
                  <a:t>, and </a:t>
                </a:r>
                <a:r>
                  <a:rPr lang="en-US" sz="1400" dirty="0">
                    <a:hlinkClick r:id="rId9"/>
                  </a:rPr>
                  <a:t>Moriond QCD</a:t>
                </a:r>
                <a:r>
                  <a:rPr lang="en-US" sz="1400" dirty="0"/>
                  <a:t> talks this week and next week.</a:t>
                </a:r>
              </a:p>
              <a:p>
                <a:pPr lvl="1">
                  <a:spcBef>
                    <a:spcPts val="0"/>
                  </a:spcBef>
                  <a:spcAft>
                    <a:spcPts val="0"/>
                  </a:spcAft>
                </a:pPr>
                <a:endParaRPr lang="en-US" sz="1600" dirty="0"/>
              </a:p>
              <a:p>
                <a:pPr lvl="1">
                  <a:spcBef>
                    <a:spcPts val="0"/>
                  </a:spcBef>
                  <a:spcAft>
                    <a:spcPts val="0"/>
                  </a:spcAft>
                </a:pPr>
                <a:endParaRPr lang="en-US" sz="1600" dirty="0"/>
              </a:p>
              <a:p>
                <a:pPr lvl="1">
                  <a:spcBef>
                    <a:spcPts val="0"/>
                  </a:spcBef>
                  <a:spcAft>
                    <a:spcPts val="0"/>
                  </a:spcAft>
                </a:pPr>
                <a:endParaRPr lang="en-US" sz="1600" b="0" i="0" u="none" strike="noStrike" dirty="0">
                  <a:solidFill>
                    <a:srgbClr val="000000"/>
                  </a:solidFill>
                  <a:effectLst/>
                  <a:latin typeface="Arial" panose="020B0604020202020204" pitchFamily="34" charset="0"/>
                </a:endParaRPr>
              </a:p>
              <a:p>
                <a:pPr algn="l" rtl="0">
                  <a:spcBef>
                    <a:spcPts val="0"/>
                  </a:spcBef>
                  <a:spcAft>
                    <a:spcPts val="0"/>
                  </a:spcAft>
                </a:pPr>
                <a:endParaRPr lang="en-US" sz="2000" dirty="0">
                  <a:solidFill>
                    <a:srgbClr val="000000"/>
                  </a:solidFill>
                  <a:latin typeface="Arial" panose="020B0604020202020204" pitchFamily="34" charset="0"/>
                </a:endParaRPr>
              </a:p>
              <a:p>
                <a:pPr algn="l" rtl="0">
                  <a:spcBef>
                    <a:spcPts val="0"/>
                  </a:spcBef>
                  <a:spcAft>
                    <a:spcPts val="0"/>
                  </a:spcAft>
                </a:pPr>
                <a:endParaRPr lang="en-US" sz="1800" dirty="0">
                  <a:solidFill>
                    <a:srgbClr val="000000"/>
                  </a:solidFill>
                </a:endParaRPr>
              </a:p>
            </p:txBody>
          </p:sp>
        </mc:Choice>
        <mc:Fallback xmlns="">
          <p:sp>
            <p:nvSpPr>
              <p:cNvPr id="2" name="Rectangle 3">
                <a:extLst>
                  <a:ext uri="{FF2B5EF4-FFF2-40B4-BE49-F238E27FC236}">
                    <a16:creationId xmlns:a16="http://schemas.microsoft.com/office/drawing/2014/main" id="{FE152DA0-8314-461B-C6CF-6E1F6896A45D}"/>
                  </a:ext>
                </a:extLst>
              </p:cNvPr>
              <p:cNvSpPr txBox="1">
                <a:spLocks noRot="1" noChangeAspect="1" noMove="1" noResize="1" noEditPoints="1" noAdjustHandles="1" noChangeArrowheads="1" noChangeShapeType="1" noTextEdit="1"/>
              </p:cNvSpPr>
              <p:nvPr/>
            </p:nvSpPr>
            <p:spPr bwMode="auto">
              <a:xfrm>
                <a:off x="0" y="760764"/>
                <a:ext cx="9144000" cy="610836"/>
              </a:xfrm>
              <a:prstGeom prst="rect">
                <a:avLst/>
              </a:prstGeom>
              <a:blipFill>
                <a:blip r:embed="rId10"/>
                <a:stretch>
                  <a:fillRect l="-556" t="-6122" b="-218367"/>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a14="http://schemas.microsoft.com/office/drawing/2010/main" val="1"/>
                </a:ext>
              </a:extLst>
            </p:spPr>
            <p:txBody>
              <a:bodyPr/>
              <a:lstStyle/>
              <a:p>
                <a:r>
                  <a:rPr lang="en-US">
                    <a:noFill/>
                  </a:rPr>
                  <a:t> </a:t>
                </a:r>
              </a:p>
            </p:txBody>
          </p:sp>
        </mc:Fallback>
      </mc:AlternateContent>
      <p:pic>
        <p:nvPicPr>
          <p:cNvPr id="5" name="Picture 4" descr="A diagram of a signal region&#10;&#10;Description automatically generated">
            <a:extLst>
              <a:ext uri="{FF2B5EF4-FFF2-40B4-BE49-F238E27FC236}">
                <a16:creationId xmlns:a16="http://schemas.microsoft.com/office/drawing/2014/main" id="{A22156B0-F1B9-C6E3-B639-9AD7A72406C6}"/>
              </a:ext>
            </a:extLst>
          </p:cNvPr>
          <p:cNvPicPr>
            <a:picLocks noChangeAspect="1"/>
          </p:cNvPicPr>
          <p:nvPr/>
        </p:nvPicPr>
        <p:blipFill>
          <a:blip r:embed="rId11"/>
          <a:stretch>
            <a:fillRect/>
          </a:stretch>
        </p:blipFill>
        <p:spPr>
          <a:xfrm>
            <a:off x="95997" y="2843786"/>
            <a:ext cx="2190003" cy="1955800"/>
          </a:xfrm>
          <a:prstGeom prst="rect">
            <a:avLst/>
          </a:prstGeom>
        </p:spPr>
      </p:pic>
      <p:pic>
        <p:nvPicPr>
          <p:cNvPr id="8" name="Picture 7" descr="A collage of images of laser beams&#10;&#10;Description automatically generated">
            <a:extLst>
              <a:ext uri="{FF2B5EF4-FFF2-40B4-BE49-F238E27FC236}">
                <a16:creationId xmlns:a16="http://schemas.microsoft.com/office/drawing/2014/main" id="{B38AD4B8-A677-ACF9-52B4-560505F6616D}"/>
              </a:ext>
            </a:extLst>
          </p:cNvPr>
          <p:cNvPicPr>
            <a:picLocks noChangeAspect="1"/>
          </p:cNvPicPr>
          <p:nvPr/>
        </p:nvPicPr>
        <p:blipFill rotWithShape="1">
          <a:blip r:embed="rId12"/>
          <a:srcRect l="50000" b="49959"/>
          <a:stretch/>
        </p:blipFill>
        <p:spPr>
          <a:xfrm>
            <a:off x="6629400" y="2958217"/>
            <a:ext cx="2438400" cy="1726937"/>
          </a:xfrm>
          <a:prstGeom prst="rect">
            <a:avLst/>
          </a:prstGeom>
        </p:spPr>
      </p:pic>
      <p:pic>
        <p:nvPicPr>
          <p:cNvPr id="10" name="Picture 9" descr="A graph of a graph&#10;&#10;Description automatically generated with medium confidence">
            <a:extLst>
              <a:ext uri="{FF2B5EF4-FFF2-40B4-BE49-F238E27FC236}">
                <a16:creationId xmlns:a16="http://schemas.microsoft.com/office/drawing/2014/main" id="{EF296416-8ED0-8D43-A7C9-90DEFEEB5882}"/>
              </a:ext>
            </a:extLst>
          </p:cNvPr>
          <p:cNvPicPr>
            <a:picLocks noChangeAspect="1"/>
          </p:cNvPicPr>
          <p:nvPr/>
        </p:nvPicPr>
        <p:blipFill>
          <a:blip r:embed="rId13"/>
          <a:stretch>
            <a:fillRect/>
          </a:stretch>
        </p:blipFill>
        <p:spPr>
          <a:xfrm>
            <a:off x="2438400" y="4811362"/>
            <a:ext cx="6629400" cy="1726938"/>
          </a:xfrm>
          <a:prstGeom prst="rect">
            <a:avLst/>
          </a:prstGeom>
        </p:spPr>
      </p:pic>
      <p:pic>
        <p:nvPicPr>
          <p:cNvPr id="13" name="Picture 12" descr="A graph with numbers and lines&#10;&#10;Description automatically generated">
            <a:extLst>
              <a:ext uri="{FF2B5EF4-FFF2-40B4-BE49-F238E27FC236}">
                <a16:creationId xmlns:a16="http://schemas.microsoft.com/office/drawing/2014/main" id="{E03F8865-E931-CC69-0932-E06A691E8F32}"/>
              </a:ext>
            </a:extLst>
          </p:cNvPr>
          <p:cNvPicPr>
            <a:picLocks noChangeAspect="1"/>
          </p:cNvPicPr>
          <p:nvPr/>
        </p:nvPicPr>
        <p:blipFill>
          <a:blip r:embed="rId14"/>
          <a:stretch>
            <a:fillRect/>
          </a:stretch>
        </p:blipFill>
        <p:spPr>
          <a:xfrm>
            <a:off x="2362200" y="2877010"/>
            <a:ext cx="1959586" cy="1889349"/>
          </a:xfrm>
          <a:prstGeom prst="rect">
            <a:avLst/>
          </a:prstGeom>
        </p:spPr>
      </p:pic>
      <p:pic>
        <p:nvPicPr>
          <p:cNvPr id="15" name="Picture 14" descr="A graph of a graph showing a line of different colors&#10;&#10;Description automatically generated with medium confidence">
            <a:extLst>
              <a:ext uri="{FF2B5EF4-FFF2-40B4-BE49-F238E27FC236}">
                <a16:creationId xmlns:a16="http://schemas.microsoft.com/office/drawing/2014/main" id="{934D23EE-747A-0EB3-2E08-814DA214BACF}"/>
              </a:ext>
            </a:extLst>
          </p:cNvPr>
          <p:cNvPicPr>
            <a:picLocks noChangeAspect="1"/>
          </p:cNvPicPr>
          <p:nvPr/>
        </p:nvPicPr>
        <p:blipFill>
          <a:blip r:embed="rId15"/>
          <a:stretch>
            <a:fillRect/>
          </a:stretch>
        </p:blipFill>
        <p:spPr>
          <a:xfrm>
            <a:off x="4387044" y="2971799"/>
            <a:ext cx="2142448" cy="1794559"/>
          </a:xfrm>
          <a:prstGeom prst="rect">
            <a:avLst/>
          </a:prstGeom>
        </p:spPr>
      </p:pic>
      <p:pic>
        <p:nvPicPr>
          <p:cNvPr id="17" name="Picture 16" descr="A graph of a line graph&#10;&#10;Description automatically generated with medium confidence">
            <a:extLst>
              <a:ext uri="{FF2B5EF4-FFF2-40B4-BE49-F238E27FC236}">
                <a16:creationId xmlns:a16="http://schemas.microsoft.com/office/drawing/2014/main" id="{8C77E482-1C8B-C6CA-FE83-87F678C339AE}"/>
              </a:ext>
            </a:extLst>
          </p:cNvPr>
          <p:cNvPicPr>
            <a:picLocks noChangeAspect="1"/>
          </p:cNvPicPr>
          <p:nvPr/>
        </p:nvPicPr>
        <p:blipFill>
          <a:blip r:embed="rId16"/>
          <a:stretch>
            <a:fillRect/>
          </a:stretch>
        </p:blipFill>
        <p:spPr>
          <a:xfrm>
            <a:off x="174997" y="4811362"/>
            <a:ext cx="2032002" cy="1713356"/>
          </a:xfrm>
          <a:prstGeom prst="rect">
            <a:avLst/>
          </a:prstGeom>
        </p:spPr>
      </p:pic>
    </p:spTree>
    <p:extLst>
      <p:ext uri="{BB962C8B-B14F-4D97-AF65-F5344CB8AC3E}">
        <p14:creationId xmlns:p14="http://schemas.microsoft.com/office/powerpoint/2010/main" val="221253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dissolve">
                                      <p:cBhvr>
                                        <p:cTn id="15" dur="500"/>
                                        <p:tgtEl>
                                          <p:spTgt spid="2">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dissolve">
                                      <p:cBhvr>
                                        <p:cTn id="23" dur="500"/>
                                        <p:tgtEl>
                                          <p:spTgt spid="2">
                                            <p:txEl>
                                              <p:pRg st="3" end="3"/>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dissolve">
                                      <p:cBhvr>
                                        <p:cTn id="31" dur="500"/>
                                        <p:tgtEl>
                                          <p:spTgt spid="2">
                                            <p:txEl>
                                              <p:pRg st="4" end="4"/>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ssolv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dissolve">
                                      <p:cBhvr>
                                        <p:cTn id="39" dur="500"/>
                                        <p:tgtEl>
                                          <p:spTgt spid="2">
                                            <p:txEl>
                                              <p:pRg st="5" end="5"/>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dissolve">
                                      <p:cBhvr>
                                        <p:cTn id="47" dur="500"/>
                                        <p:tgtEl>
                                          <p:spTgt spid="2">
                                            <p:txEl>
                                              <p:pRg st="6" end="6"/>
                                            </p:txEl>
                                          </p:spTgt>
                                        </p:tgtEl>
                                      </p:cBhvr>
                                    </p:animEffect>
                                  </p:childTnLst>
                                </p:cTn>
                              </p:par>
                              <p:par>
                                <p:cTn id="48" presetID="9"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dissolv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Effect transition="in" filter="dissolve">
                                      <p:cBhvr>
                                        <p:cTn id="5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228985"/>
            <a:ext cx="9144000" cy="441325"/>
          </a:xfrm>
        </p:spPr>
        <p:txBody>
          <a:bodyPr/>
          <a:lstStyle/>
          <a:p>
            <a:r>
              <a:rPr lang="en-US" dirty="0">
                <a:latin typeface="Arial" charset="0"/>
              </a:rPr>
              <a:t>FORWARD PHYSICS FACILITY</a:t>
            </a:r>
          </a:p>
        </p:txBody>
      </p:sp>
      <p:sp>
        <p:nvSpPr>
          <p:cNvPr id="2" name="Rectangle 3">
            <a:extLst>
              <a:ext uri="{FF2B5EF4-FFF2-40B4-BE49-F238E27FC236}">
                <a16:creationId xmlns:a16="http://schemas.microsoft.com/office/drawing/2014/main" id="{FE152DA0-8314-461B-C6CF-6E1F6896A45D}"/>
              </a:ext>
            </a:extLst>
          </p:cNvPr>
          <p:cNvSpPr txBox="1">
            <a:spLocks noChangeArrowheads="1"/>
          </p:cNvSpPr>
          <p:nvPr/>
        </p:nvSpPr>
        <p:spPr bwMode="auto">
          <a:xfrm>
            <a:off x="228600" y="836964"/>
            <a:ext cx="8610600" cy="2668236"/>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a14="http://schemas.microsoft.com/office/drawing/2010/main"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0"/>
              </a:spcAft>
            </a:pPr>
            <a:r>
              <a:rPr lang="en-US" sz="1800" b="0" i="0" u="none" strike="noStrike" dirty="0">
                <a:solidFill>
                  <a:srgbClr val="000000"/>
                </a:solidFill>
                <a:effectLst/>
                <a:latin typeface="Arial" panose="020B0604020202020204" pitchFamily="34" charset="0"/>
              </a:rPr>
              <a:t>These experiments have demonstrated the ability to detect thousands of </a:t>
            </a:r>
            <a:r>
              <a:rPr lang="en-US" sz="1800" b="0" i="0" u="none" strike="noStrike" dirty="0" err="1">
                <a:solidFill>
                  <a:srgbClr val="000000"/>
                </a:solidFill>
                <a:effectLst/>
                <a:latin typeface="Arial" panose="020B0604020202020204" pitchFamily="34" charset="0"/>
              </a:rPr>
              <a:t>TeV</a:t>
            </a:r>
            <a:r>
              <a:rPr lang="en-US" sz="1800" b="0" i="0" u="none" strike="noStrike" dirty="0">
                <a:solidFill>
                  <a:srgbClr val="000000"/>
                </a:solidFill>
                <a:effectLst/>
                <a:latin typeface="Arial" panose="020B0604020202020204" pitchFamily="34" charset="0"/>
              </a:rPr>
              <a:t> neutrinos and carry out </a:t>
            </a:r>
            <a:r>
              <a:rPr lang="en-US" sz="1800" dirty="0">
                <a:solidFill>
                  <a:srgbClr val="000000"/>
                </a:solidFill>
                <a:latin typeface="Arial" panose="020B0604020202020204" pitchFamily="34" charset="0"/>
              </a:rPr>
              <a:t>b</a:t>
            </a:r>
            <a:r>
              <a:rPr lang="en-US" sz="1800" dirty="0"/>
              <a:t>ackground-free BSM searches with tabletop-size far-forward experiments on time and on budget.</a:t>
            </a:r>
          </a:p>
          <a:p>
            <a:pPr marL="0" indent="0" algn="l" rtl="0">
              <a:spcBef>
                <a:spcPts val="0"/>
              </a:spcBef>
              <a:spcAft>
                <a:spcPts val="0"/>
              </a:spcAft>
              <a:buNone/>
            </a:pPr>
            <a:endParaRPr lang="en-US" sz="1200" dirty="0">
              <a:solidFill>
                <a:srgbClr val="000000"/>
              </a:solidFill>
              <a:latin typeface="Arial" panose="020B0604020202020204" pitchFamily="34" charset="0"/>
            </a:endParaRPr>
          </a:p>
          <a:p>
            <a:pPr>
              <a:spcBef>
                <a:spcPts val="0"/>
              </a:spcBef>
              <a:spcAft>
                <a:spcPts val="0"/>
              </a:spcAft>
            </a:pPr>
            <a:r>
              <a:rPr lang="en-US" sz="1800" b="0" i="0" u="none" strike="noStrike" dirty="0">
                <a:solidFill>
                  <a:srgbClr val="FF0000"/>
                </a:solidFill>
                <a:effectLst/>
                <a:latin typeface="Arial" panose="020B0604020202020204" pitchFamily="34" charset="0"/>
              </a:rPr>
              <a:t>They have opened a new window at the energy frontier.</a:t>
            </a:r>
          </a:p>
          <a:p>
            <a:pPr algn="l" rtl="0">
              <a:spcBef>
                <a:spcPts val="0"/>
              </a:spcBef>
              <a:spcAft>
                <a:spcPts val="0"/>
              </a:spcAft>
            </a:pPr>
            <a:endParaRPr lang="en-US" sz="1200" dirty="0"/>
          </a:p>
          <a:p>
            <a:pPr algn="l" rtl="0">
              <a:spcBef>
                <a:spcPts val="0"/>
              </a:spcBef>
              <a:spcAft>
                <a:spcPts val="0"/>
              </a:spcAft>
            </a:pPr>
            <a:r>
              <a:rPr lang="en-US" sz="1800" dirty="0"/>
              <a:t>Similar to the discovery of cosmic neutrinos</a:t>
            </a:r>
            <a:r>
              <a:rPr lang="en-US" sz="1800" dirty="0">
                <a:sym typeface="Wingdings" pitchFamily="2" charset="2"/>
              </a:rPr>
              <a:t> or gravitational waves, the appropriate question is not whether we should follow up on these discoveries, but how can we best exploit this new way of learning about the Universe.  </a:t>
            </a:r>
            <a:endParaRPr lang="en-US" sz="1800" dirty="0">
              <a:solidFill>
                <a:srgbClr val="000000"/>
              </a:solidFill>
            </a:endParaRPr>
          </a:p>
        </p:txBody>
      </p:sp>
      <p:pic>
        <p:nvPicPr>
          <p:cNvPr id="4" name="Picture 3">
            <a:extLst>
              <a:ext uri="{FF2B5EF4-FFF2-40B4-BE49-F238E27FC236}">
                <a16:creationId xmlns:a16="http://schemas.microsoft.com/office/drawing/2014/main" id="{A97C4D18-A1E1-31E7-0CAB-93B4D789D683}"/>
              </a:ext>
            </a:extLst>
          </p:cNvPr>
          <p:cNvPicPr>
            <a:picLocks noChangeAspect="1"/>
          </p:cNvPicPr>
          <p:nvPr/>
        </p:nvPicPr>
        <p:blipFill rotWithShape="1">
          <a:blip r:embed="rId2">
            <a:extLst>
              <a:ext uri="{28A0092B-C50C-407E-A947-70E740481C1C}">
                <a14:useLocalDpi xmlns:a14="http://schemas.microsoft.com/office/drawing/2010/main" val="0"/>
              </a:ext>
            </a:extLst>
          </a:blip>
          <a:srcRect l="16940" t="3715" r="2116" b="18648"/>
          <a:stretch/>
        </p:blipFill>
        <p:spPr>
          <a:xfrm>
            <a:off x="76200" y="3810000"/>
            <a:ext cx="6019800" cy="2895600"/>
          </a:xfrm>
          <a:prstGeom prst="rect">
            <a:avLst/>
          </a:prstGeom>
          <a:ln w="38100">
            <a:noFill/>
          </a:ln>
        </p:spPr>
      </p:pic>
      <p:sp>
        <p:nvSpPr>
          <p:cNvPr id="7" name="Rectangle 3">
            <a:extLst>
              <a:ext uri="{FF2B5EF4-FFF2-40B4-BE49-F238E27FC236}">
                <a16:creationId xmlns:a16="http://schemas.microsoft.com/office/drawing/2014/main" id="{0F203D1E-D95E-2622-1E7A-4607FC0C50CF}"/>
              </a:ext>
            </a:extLst>
          </p:cNvPr>
          <p:cNvSpPr txBox="1">
            <a:spLocks noChangeArrowheads="1"/>
          </p:cNvSpPr>
          <p:nvPr/>
        </p:nvSpPr>
        <p:spPr bwMode="auto">
          <a:xfrm>
            <a:off x="2133600" y="3429000"/>
            <a:ext cx="6324600" cy="521804"/>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a14="http://schemas.microsoft.com/office/drawing/2010/main"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The proposed Forward Physics Facility at the HL-LHC</a:t>
            </a:r>
          </a:p>
          <a:p>
            <a:pPr algn="l" rtl="0">
              <a:spcBef>
                <a:spcPts val="0"/>
              </a:spcBef>
              <a:spcAft>
                <a:spcPts val="0"/>
              </a:spcAft>
            </a:pPr>
            <a:endParaRPr lang="en-US" sz="1800" dirty="0">
              <a:solidFill>
                <a:srgbClr val="000000"/>
              </a:solidFill>
            </a:endParaRPr>
          </a:p>
        </p:txBody>
      </p:sp>
      <p:sp>
        <p:nvSpPr>
          <p:cNvPr id="9" name="Rectangle 3">
            <a:extLst>
              <a:ext uri="{FF2B5EF4-FFF2-40B4-BE49-F238E27FC236}">
                <a16:creationId xmlns:a16="http://schemas.microsoft.com/office/drawing/2014/main" id="{653040F1-80B0-663B-FD4E-9E4D265A2CF9}"/>
              </a:ext>
            </a:extLst>
          </p:cNvPr>
          <p:cNvSpPr txBox="1">
            <a:spLocks noChangeArrowheads="1"/>
          </p:cNvSpPr>
          <p:nvPr/>
        </p:nvSpPr>
        <p:spPr bwMode="auto">
          <a:xfrm>
            <a:off x="3581400" y="4441825"/>
            <a:ext cx="5486400" cy="739775"/>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a14="http://schemas.microsoft.com/office/drawing/2010/main"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rtl="0">
              <a:spcBef>
                <a:spcPts val="0"/>
              </a:spcBef>
              <a:spcAft>
                <a:spcPts val="0"/>
              </a:spcAft>
            </a:pPr>
            <a:r>
              <a:rPr lang="en-US" sz="1800" dirty="0">
                <a:solidFill>
                  <a:srgbClr val="000000"/>
                </a:solidFill>
                <a:latin typeface="Arial" panose="020B0604020202020204" pitchFamily="34" charset="0"/>
              </a:rPr>
              <a:t>will increase BSM sensitivity (decay vol * </a:t>
            </a:r>
            <a:r>
              <a:rPr lang="en-US" sz="1800" dirty="0" err="1">
                <a:solidFill>
                  <a:srgbClr val="000000"/>
                </a:solidFill>
                <a:latin typeface="Arial" panose="020B0604020202020204" pitchFamily="34" charset="0"/>
              </a:rPr>
              <a:t>lumi</a:t>
            </a:r>
            <a:r>
              <a:rPr lang="en-US" sz="1800" dirty="0">
                <a:solidFill>
                  <a:srgbClr val="000000"/>
                </a:solidFill>
                <a:latin typeface="Arial" panose="020B0604020202020204" pitchFamily="34" charset="0"/>
              </a:rPr>
              <a:t>) 		by </a:t>
            </a:r>
            <a:r>
              <a:rPr lang="en-US" sz="1800" dirty="0">
                <a:solidFill>
                  <a:srgbClr val="FF0000"/>
                </a:solidFill>
                <a:latin typeface="Arial" panose="020B0604020202020204" pitchFamily="34" charset="0"/>
              </a:rPr>
              <a:t>factor of ~10,000 </a:t>
            </a:r>
            <a:r>
              <a:rPr lang="en-US" sz="1800" dirty="0">
                <a:solidFill>
                  <a:srgbClr val="000000"/>
                </a:solidFill>
                <a:latin typeface="Arial" panose="020B0604020202020204" pitchFamily="34" charset="0"/>
              </a:rPr>
              <a:t>over FASER</a:t>
            </a:r>
          </a:p>
          <a:p>
            <a:pPr algn="l" rtl="0">
              <a:spcBef>
                <a:spcPts val="0"/>
              </a:spcBef>
              <a:spcAft>
                <a:spcPts val="0"/>
              </a:spcAft>
            </a:pPr>
            <a:endParaRPr lang="en-US" sz="1800" dirty="0">
              <a:solidFill>
                <a:srgbClr val="000000"/>
              </a:solidFill>
            </a:endParaRPr>
          </a:p>
        </p:txBody>
      </p:sp>
      <p:sp>
        <p:nvSpPr>
          <p:cNvPr id="12" name="Rectangle 3">
            <a:extLst>
              <a:ext uri="{FF2B5EF4-FFF2-40B4-BE49-F238E27FC236}">
                <a16:creationId xmlns:a16="http://schemas.microsoft.com/office/drawing/2014/main" id="{1B157CDC-1B12-044E-FE29-826D3CA762B1}"/>
              </a:ext>
            </a:extLst>
          </p:cNvPr>
          <p:cNvSpPr txBox="1">
            <a:spLocks noChangeArrowheads="1"/>
          </p:cNvSpPr>
          <p:nvPr/>
        </p:nvSpPr>
        <p:spPr bwMode="auto">
          <a:xfrm>
            <a:off x="5105400" y="5105400"/>
            <a:ext cx="4191000" cy="838200"/>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a14="http://schemas.microsoft.com/office/drawing/2010/main"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rtl="0">
              <a:spcBef>
                <a:spcPts val="0"/>
              </a:spcBef>
              <a:spcAft>
                <a:spcPts val="0"/>
              </a:spcAft>
            </a:pPr>
            <a:r>
              <a:rPr lang="en-US" sz="1800" dirty="0">
                <a:solidFill>
                  <a:srgbClr val="000000"/>
                </a:solidFill>
                <a:latin typeface="Arial" panose="020B0604020202020204" pitchFamily="34" charset="0"/>
              </a:rPr>
              <a:t>will detect </a:t>
            </a:r>
            <a:r>
              <a:rPr lang="en-US" sz="1800" dirty="0">
                <a:solidFill>
                  <a:srgbClr val="FF0000"/>
                </a:solidFill>
                <a:latin typeface="Arial" panose="020B0604020202020204" pitchFamily="34" charset="0"/>
              </a:rPr>
              <a:t>~1000 </a:t>
            </a:r>
            <a:r>
              <a:rPr lang="en-US" sz="1800" dirty="0" err="1">
                <a:solidFill>
                  <a:srgbClr val="FF0000"/>
                </a:solidFill>
                <a:latin typeface="Arial" panose="020B0604020202020204" pitchFamily="34" charset="0"/>
              </a:rPr>
              <a:t>TeV</a:t>
            </a:r>
            <a:r>
              <a:rPr lang="en-US" sz="1800" dirty="0">
                <a:solidFill>
                  <a:srgbClr val="FF0000"/>
                </a:solidFill>
                <a:latin typeface="Arial" panose="020B0604020202020204" pitchFamily="34" charset="0"/>
              </a:rPr>
              <a:t>-energy 			neutrinos </a:t>
            </a:r>
            <a:r>
              <a:rPr lang="en-US" sz="1800" i="1" dirty="0">
                <a:solidFill>
                  <a:srgbClr val="FF0000"/>
                </a:solidFill>
                <a:latin typeface="Arial" panose="020B0604020202020204" pitchFamily="34" charset="0"/>
              </a:rPr>
              <a:t>per day</a:t>
            </a:r>
          </a:p>
          <a:p>
            <a:pPr algn="l" rtl="0">
              <a:spcBef>
                <a:spcPts val="0"/>
              </a:spcBef>
              <a:spcAft>
                <a:spcPts val="0"/>
              </a:spcAft>
            </a:pPr>
            <a:endParaRPr lang="en-US" sz="1800" dirty="0">
              <a:solidFill>
                <a:srgbClr val="000000"/>
              </a:solidFill>
            </a:endParaRPr>
          </a:p>
        </p:txBody>
      </p:sp>
      <p:sp>
        <p:nvSpPr>
          <p:cNvPr id="13" name="Rectangle 3">
            <a:extLst>
              <a:ext uri="{FF2B5EF4-FFF2-40B4-BE49-F238E27FC236}">
                <a16:creationId xmlns:a16="http://schemas.microsoft.com/office/drawing/2014/main" id="{642594F7-DF6F-FCD7-807A-AE784192164E}"/>
              </a:ext>
            </a:extLst>
          </p:cNvPr>
          <p:cNvSpPr txBox="1">
            <a:spLocks noChangeArrowheads="1"/>
          </p:cNvSpPr>
          <p:nvPr/>
        </p:nvSpPr>
        <p:spPr bwMode="auto">
          <a:xfrm>
            <a:off x="2438400" y="3810000"/>
            <a:ext cx="6248400" cy="631825"/>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a14="http://schemas.microsoft.com/office/drawing/2010/main"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rtl="0">
              <a:spcBef>
                <a:spcPts val="0"/>
              </a:spcBef>
              <a:spcAft>
                <a:spcPts val="0"/>
              </a:spcAft>
            </a:pPr>
            <a:r>
              <a:rPr lang="en-US" sz="1800" dirty="0">
                <a:solidFill>
                  <a:srgbClr val="000000"/>
                </a:solidFill>
                <a:latin typeface="Arial" panose="020B0604020202020204" pitchFamily="34" charset="0"/>
              </a:rPr>
              <a:t>i</a:t>
            </a:r>
            <a:r>
              <a:rPr lang="en-US" sz="1800" b="0" i="0" u="none" strike="noStrike" dirty="0">
                <a:solidFill>
                  <a:srgbClr val="000000"/>
                </a:solidFill>
                <a:effectLst/>
                <a:latin typeface="Arial" panose="020B0604020202020204" pitchFamily="34" charset="0"/>
              </a:rPr>
              <a:t>s located 620m west of ATLAS, 75m </a:t>
            </a:r>
            <a:r>
              <a:rPr lang="en-US" sz="1800" dirty="0">
                <a:solidFill>
                  <a:srgbClr val="000000"/>
                </a:solidFill>
                <a:latin typeface="Arial" panose="020B0604020202020204" pitchFamily="34" charset="0"/>
              </a:rPr>
              <a:t>long, 12.5m wide, 		~$30 MCHF (facility) (see J. Boyd’s talk)</a:t>
            </a:r>
          </a:p>
        </p:txBody>
      </p:sp>
    </p:spTree>
    <p:extLst>
      <p:ext uri="{BB962C8B-B14F-4D97-AF65-F5344CB8AC3E}">
        <p14:creationId xmlns:p14="http://schemas.microsoft.com/office/powerpoint/2010/main" val="625041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22B04D-871E-03DA-F177-1D391B64F27E}"/>
              </a:ext>
            </a:extLst>
          </p:cNvPr>
          <p:cNvPicPr>
            <a:picLocks noChangeAspect="1"/>
          </p:cNvPicPr>
          <p:nvPr/>
        </p:nvPicPr>
        <p:blipFill>
          <a:blip r:embed="rId2"/>
          <a:stretch>
            <a:fillRect/>
          </a:stretch>
        </p:blipFill>
        <p:spPr>
          <a:xfrm>
            <a:off x="4901414" y="2654462"/>
            <a:ext cx="3937786" cy="3743325"/>
          </a:xfrm>
          <a:prstGeom prst="rect">
            <a:avLst/>
          </a:prstGeom>
        </p:spPr>
      </p:pic>
      <p:sp>
        <p:nvSpPr>
          <p:cNvPr id="5122" name="Title 1"/>
          <p:cNvSpPr>
            <a:spLocks noGrp="1"/>
          </p:cNvSpPr>
          <p:nvPr>
            <p:ph type="title"/>
          </p:nvPr>
        </p:nvSpPr>
        <p:spPr>
          <a:xfrm>
            <a:off x="685800" y="104775"/>
            <a:ext cx="7772400" cy="733425"/>
          </a:xfrm>
        </p:spPr>
        <p:txBody>
          <a:bodyPr/>
          <a:lstStyle/>
          <a:p>
            <a:pPr eaLnBrk="1" hangingPunct="1"/>
            <a:r>
              <a:rPr lang="en-US" dirty="0">
                <a:latin typeface="Arial" charset="0"/>
              </a:rPr>
              <a:t>FPF PHYSICS PROGRAM</a:t>
            </a:r>
          </a:p>
        </p:txBody>
      </p:sp>
      <p:sp>
        <p:nvSpPr>
          <p:cNvPr id="5" name="Content Placeholder 2">
            <a:extLst>
              <a:ext uri="{FF2B5EF4-FFF2-40B4-BE49-F238E27FC236}">
                <a16:creationId xmlns:a16="http://schemas.microsoft.com/office/drawing/2014/main" id="{7E33C3B8-A012-45F9-4E8D-EDD8141BFB35}"/>
              </a:ext>
            </a:extLst>
          </p:cNvPr>
          <p:cNvSpPr txBox="1">
            <a:spLocks/>
          </p:cNvSpPr>
          <p:nvPr/>
        </p:nvSpPr>
        <p:spPr bwMode="auto">
          <a:xfrm>
            <a:off x="152400" y="838200"/>
            <a:ext cx="8839200" cy="73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latin typeface="Arial" charset="0"/>
              </a:rPr>
              <a:t>The FPF physics program is extremely broad, impacting almost every area of particle and </a:t>
            </a:r>
            <a:r>
              <a:rPr lang="en-US" sz="1800" dirty="0" err="1">
                <a:latin typeface="Arial" charset="0"/>
              </a:rPr>
              <a:t>astroparticle</a:t>
            </a:r>
            <a:r>
              <a:rPr lang="en-US" sz="1800" dirty="0">
                <a:latin typeface="Arial" charset="0"/>
              </a:rPr>
              <a:t> physics.  </a:t>
            </a:r>
          </a:p>
          <a:p>
            <a:endParaRPr lang="en-US" sz="1200" dirty="0">
              <a:latin typeface="Arial" charset="0"/>
            </a:endParaRPr>
          </a:p>
          <a:p>
            <a:r>
              <a:rPr lang="en-US" sz="1800" dirty="0">
                <a:latin typeface="Arial" charset="0"/>
              </a:rPr>
              <a:t>FPF experiments have discovery potential in every one of the PBC benchmark scenarios.  These have been useful in comparing different experiments.</a:t>
            </a:r>
          </a:p>
          <a:p>
            <a:endParaRPr lang="en-US" sz="1800" dirty="0">
              <a:latin typeface="Arial" charset="0"/>
            </a:endParaRPr>
          </a:p>
        </p:txBody>
      </p:sp>
      <p:sp>
        <p:nvSpPr>
          <p:cNvPr id="2" name="Content Placeholder 2">
            <a:extLst>
              <a:ext uri="{FF2B5EF4-FFF2-40B4-BE49-F238E27FC236}">
                <a16:creationId xmlns:a16="http://schemas.microsoft.com/office/drawing/2014/main" id="{97F07C6A-52B0-C239-A8C6-67444B27522F}"/>
              </a:ext>
            </a:extLst>
          </p:cNvPr>
          <p:cNvSpPr txBox="1">
            <a:spLocks/>
          </p:cNvSpPr>
          <p:nvPr/>
        </p:nvSpPr>
        <p:spPr bwMode="auto">
          <a:xfrm>
            <a:off x="152400" y="2428875"/>
            <a:ext cx="4724400" cy="3743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latin typeface="Arial" charset="0"/>
              </a:rPr>
              <a:t>But they do not span the full range of BSM possibilities, and they do not come close to capturing the breadth of the FPF physics program (cf. </a:t>
            </a:r>
            <a:r>
              <a:rPr lang="en-US" sz="1800" dirty="0" err="1">
                <a:latin typeface="Arial" charset="0"/>
              </a:rPr>
              <a:t>mSUGRA</a:t>
            </a:r>
            <a:r>
              <a:rPr lang="en-US" sz="1800" dirty="0">
                <a:latin typeface="Arial" charset="0"/>
              </a:rPr>
              <a:t> in SUSY).</a:t>
            </a:r>
          </a:p>
          <a:p>
            <a:endParaRPr lang="en-US" sz="1000" dirty="0">
              <a:latin typeface="Arial" charset="0"/>
            </a:endParaRPr>
          </a:p>
          <a:p>
            <a:r>
              <a:rPr lang="en-US" sz="1800" dirty="0">
                <a:latin typeface="Arial" charset="0"/>
              </a:rPr>
              <a:t>Below are a few generic examples (one PBC benchmark, two not) of the FPF physics potential that make essential use of LHC energies and demonstrate the complementarity to the rest of the worldwide program (e.g., fixed target experiments like </a:t>
            </a:r>
            <a:r>
              <a:rPr lang="en-US" sz="1800" dirty="0" err="1">
                <a:latin typeface="Arial" charset="0"/>
              </a:rPr>
              <a:t>SHiP</a:t>
            </a:r>
            <a:r>
              <a:rPr lang="en-US" sz="1800" dirty="0">
                <a:latin typeface="Arial" charset="0"/>
              </a:rPr>
              <a:t>).  </a:t>
            </a:r>
          </a:p>
          <a:p>
            <a:endParaRPr lang="en-US" sz="1000" dirty="0">
              <a:latin typeface="Arial" charset="0"/>
            </a:endParaRPr>
          </a:p>
          <a:p>
            <a:r>
              <a:rPr lang="en-US" sz="1800" dirty="0">
                <a:latin typeface="Arial" charset="0"/>
              </a:rPr>
              <a:t>For more, see J. </a:t>
            </a:r>
            <a:r>
              <a:rPr lang="en-US" sz="1800" dirty="0" err="1">
                <a:latin typeface="Arial" charset="0"/>
              </a:rPr>
              <a:t>Rojo’s</a:t>
            </a:r>
            <a:r>
              <a:rPr lang="en-US" sz="1800" dirty="0">
                <a:latin typeface="Arial" charset="0"/>
              </a:rPr>
              <a:t> talk, and also the FPF White Paper.</a:t>
            </a:r>
          </a:p>
        </p:txBody>
      </p:sp>
    </p:spTree>
    <p:extLst>
      <p:ext uri="{BB962C8B-B14F-4D97-AF65-F5344CB8AC3E}">
        <p14:creationId xmlns:p14="http://schemas.microsoft.com/office/powerpoint/2010/main" val="355316876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104775"/>
            <a:ext cx="9144000" cy="733425"/>
          </a:xfrm>
        </p:spPr>
        <p:txBody>
          <a:bodyPr/>
          <a:lstStyle/>
          <a:p>
            <a:pPr eaLnBrk="1" hangingPunct="1"/>
            <a:r>
              <a:rPr lang="en-US" dirty="0">
                <a:solidFill>
                  <a:schemeClr val="tx1"/>
                </a:solidFill>
                <a:latin typeface="Arial" charset="0"/>
              </a:rPr>
              <a:t>MILLI-CHARGED PARTICLES</a:t>
            </a:r>
          </a:p>
        </p:txBody>
      </p:sp>
      <p:sp>
        <p:nvSpPr>
          <p:cNvPr id="5123" name="Content Placeholder 2"/>
          <p:cNvSpPr>
            <a:spLocks noGrp="1"/>
          </p:cNvSpPr>
          <p:nvPr>
            <p:ph idx="1"/>
          </p:nvPr>
        </p:nvSpPr>
        <p:spPr>
          <a:xfrm>
            <a:off x="289748" y="838200"/>
            <a:ext cx="5790477" cy="2133291"/>
          </a:xfrm>
        </p:spPr>
        <p:txBody>
          <a:bodyPr/>
          <a:lstStyle/>
          <a:p>
            <a:pPr eaLnBrk="1" hangingPunct="1"/>
            <a:r>
              <a:rPr lang="en-US" sz="1800" dirty="0">
                <a:latin typeface="Arial" charset="0"/>
              </a:rPr>
              <a:t>The FPF accommodates a suite of experiments that can be optimized for various physics cases.  This diversity is essential in probing a broad range of BSM physics possibilities.</a:t>
            </a:r>
          </a:p>
          <a:p>
            <a:pPr eaLnBrk="1" hangingPunct="1"/>
            <a:endParaRPr lang="en-US" sz="1200" dirty="0">
              <a:latin typeface="Arial" charset="0"/>
            </a:endParaRPr>
          </a:p>
          <a:p>
            <a:pPr eaLnBrk="1" hangingPunct="1"/>
            <a:r>
              <a:rPr lang="en-US" sz="1800" dirty="0">
                <a:latin typeface="Arial" charset="0"/>
              </a:rPr>
              <a:t>For example: FORMOSA, targeting milli-charged particles.</a:t>
            </a:r>
          </a:p>
          <a:p>
            <a:pPr marL="0" indent="0" eaLnBrk="1" hangingPunct="1">
              <a:buNone/>
            </a:pPr>
            <a:endParaRPr lang="en-US" sz="1800" dirty="0">
              <a:latin typeface="Arial" charset="0"/>
            </a:endParaRPr>
          </a:p>
        </p:txBody>
      </p:sp>
      <p:pic>
        <p:nvPicPr>
          <p:cNvPr id="3" name="Picture 2">
            <a:extLst>
              <a:ext uri="{FF2B5EF4-FFF2-40B4-BE49-F238E27FC236}">
                <a16:creationId xmlns:a16="http://schemas.microsoft.com/office/drawing/2014/main" id="{50F0149B-1DA3-324A-8C93-3D886A6934C8}"/>
              </a:ext>
            </a:extLst>
          </p:cNvPr>
          <p:cNvPicPr>
            <a:picLocks noChangeAspect="1"/>
          </p:cNvPicPr>
          <p:nvPr/>
        </p:nvPicPr>
        <p:blipFill>
          <a:blip r:embed="rId2"/>
          <a:stretch>
            <a:fillRect/>
          </a:stretch>
        </p:blipFill>
        <p:spPr>
          <a:xfrm>
            <a:off x="4518848" y="3123890"/>
            <a:ext cx="4278118" cy="3505510"/>
          </a:xfrm>
          <a:prstGeom prst="rect">
            <a:avLst/>
          </a:prstGeom>
        </p:spPr>
      </p:pic>
      <p:sp>
        <p:nvSpPr>
          <p:cNvPr id="4" name="TextBox 3">
            <a:extLst>
              <a:ext uri="{FF2B5EF4-FFF2-40B4-BE49-F238E27FC236}">
                <a16:creationId xmlns:a16="http://schemas.microsoft.com/office/drawing/2014/main" id="{CF2E3E8F-6B70-BE4C-9BC0-EF8A5379A9DD}"/>
              </a:ext>
            </a:extLst>
          </p:cNvPr>
          <p:cNvSpPr txBox="1"/>
          <p:nvPr/>
        </p:nvSpPr>
        <p:spPr>
          <a:xfrm>
            <a:off x="6080225" y="5880990"/>
            <a:ext cx="2466766" cy="276999"/>
          </a:xfrm>
          <a:prstGeom prst="rect">
            <a:avLst/>
          </a:prstGeom>
          <a:noFill/>
        </p:spPr>
        <p:txBody>
          <a:bodyPr wrap="none" rtlCol="0">
            <a:spAutoFit/>
          </a:bodyPr>
          <a:lstStyle/>
          <a:p>
            <a:r>
              <a:rPr lang="en-US" sz="1200" dirty="0"/>
              <a:t>Foroughi-</a:t>
            </a:r>
            <a:r>
              <a:rPr lang="en-US" sz="1200" dirty="0" err="1"/>
              <a:t>Abari</a:t>
            </a:r>
            <a:r>
              <a:rPr lang="en-US" sz="1200" dirty="0"/>
              <a:t>, Kling, Tsai (2020)</a:t>
            </a:r>
          </a:p>
        </p:txBody>
      </p:sp>
      <p:sp>
        <p:nvSpPr>
          <p:cNvPr id="2" name="Content Placeholder 2">
            <a:extLst>
              <a:ext uri="{FF2B5EF4-FFF2-40B4-BE49-F238E27FC236}">
                <a16:creationId xmlns:a16="http://schemas.microsoft.com/office/drawing/2014/main" id="{1228DE07-53DB-E5D9-065D-C15A6044BD7C}"/>
              </a:ext>
            </a:extLst>
          </p:cNvPr>
          <p:cNvSpPr txBox="1">
            <a:spLocks/>
          </p:cNvSpPr>
          <p:nvPr/>
        </p:nvSpPr>
        <p:spPr bwMode="auto">
          <a:xfrm>
            <a:off x="263244" y="3124200"/>
            <a:ext cx="4308756"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latin typeface="Arial" charset="0"/>
              </a:rPr>
              <a:t>Motivated by dark sectors with massless dark photons, but also new particles with magnetic or electric dipole moments, …</a:t>
            </a:r>
          </a:p>
          <a:p>
            <a:endParaRPr lang="en-US" sz="1200" dirty="0">
              <a:latin typeface="Arial" charset="0"/>
            </a:endParaRPr>
          </a:p>
          <a:p>
            <a:r>
              <a:rPr lang="en-US" sz="1800" dirty="0">
                <a:latin typeface="Arial" charset="0"/>
              </a:rPr>
              <a:t>World-leading sensitivity for masses from ~100 MeV to 100 GeV.</a:t>
            </a:r>
          </a:p>
          <a:p>
            <a:endParaRPr lang="en-US" sz="1200" dirty="0">
              <a:latin typeface="Arial" charset="0"/>
            </a:endParaRPr>
          </a:p>
          <a:p>
            <a:r>
              <a:rPr lang="en-US" sz="1800" dirty="0">
                <a:latin typeface="Arial" charset="0"/>
              </a:rPr>
              <a:t>Will not be probed by </a:t>
            </a:r>
            <a:r>
              <a:rPr lang="en-US" sz="1800" dirty="0" err="1">
                <a:latin typeface="Arial" charset="0"/>
              </a:rPr>
              <a:t>SHiP</a:t>
            </a:r>
            <a:r>
              <a:rPr lang="en-US" sz="1800" dirty="0">
                <a:latin typeface="Arial" charset="0"/>
              </a:rPr>
              <a:t> (and no fixed target experiment can produce particles with mass &gt; 10-20 GeV).</a:t>
            </a:r>
          </a:p>
          <a:p>
            <a:endParaRPr lang="en-US" sz="1800" dirty="0">
              <a:latin typeface="Arial" charset="0"/>
            </a:endParaRPr>
          </a:p>
          <a:p>
            <a:endParaRPr lang="en-US" sz="1800" dirty="0">
              <a:latin typeface="Arial" charset="0"/>
            </a:endParaRPr>
          </a:p>
          <a:p>
            <a:pPr marL="0" indent="0">
              <a:buFont typeface="Arial" charset="0"/>
              <a:buNone/>
            </a:pPr>
            <a:endParaRPr lang="en-US" sz="1800" dirty="0">
              <a:latin typeface="Arial" charset="0"/>
            </a:endParaRPr>
          </a:p>
        </p:txBody>
      </p:sp>
      <p:pic>
        <p:nvPicPr>
          <p:cNvPr id="6" name="Picture 5">
            <a:extLst>
              <a:ext uri="{FF2B5EF4-FFF2-40B4-BE49-F238E27FC236}">
                <a16:creationId xmlns:a16="http://schemas.microsoft.com/office/drawing/2014/main" id="{1CA39488-04A2-6121-DE32-E939F1DC0A7A}"/>
              </a:ext>
            </a:extLst>
          </p:cNvPr>
          <p:cNvPicPr>
            <a:picLocks noChangeAspect="1"/>
          </p:cNvPicPr>
          <p:nvPr/>
        </p:nvPicPr>
        <p:blipFill>
          <a:blip r:embed="rId3"/>
          <a:stretch>
            <a:fillRect/>
          </a:stretch>
        </p:blipFill>
        <p:spPr>
          <a:xfrm>
            <a:off x="6014394" y="914400"/>
            <a:ext cx="2596205" cy="2133290"/>
          </a:xfrm>
          <a:prstGeom prst="rect">
            <a:avLst/>
          </a:prstGeom>
        </p:spPr>
      </p:pic>
    </p:spTree>
    <p:extLst>
      <p:ext uri="{BB962C8B-B14F-4D97-AF65-F5344CB8AC3E}">
        <p14:creationId xmlns:p14="http://schemas.microsoft.com/office/powerpoint/2010/main" val="287073989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228985"/>
            <a:ext cx="9144000" cy="441325"/>
          </a:xfrm>
        </p:spPr>
        <p:txBody>
          <a:bodyPr/>
          <a:lstStyle/>
          <a:p>
            <a:r>
              <a:rPr lang="en-US" dirty="0">
                <a:latin typeface="Arial" charset="0"/>
              </a:rPr>
              <a:t>STRONGLY-INTERACTING DARK SECTORS</a:t>
            </a:r>
          </a:p>
        </p:txBody>
      </p:sp>
      <p:sp>
        <p:nvSpPr>
          <p:cNvPr id="4" name="Rectangle 3">
            <a:extLst>
              <a:ext uri="{FF2B5EF4-FFF2-40B4-BE49-F238E27FC236}">
                <a16:creationId xmlns:a16="http://schemas.microsoft.com/office/drawing/2014/main" id="{9A4713EA-7CF4-FE0E-A421-C6AF91C9E9BD}"/>
              </a:ext>
            </a:extLst>
          </p:cNvPr>
          <p:cNvSpPr txBox="1">
            <a:spLocks noChangeArrowheads="1"/>
          </p:cNvSpPr>
          <p:nvPr/>
        </p:nvSpPr>
        <p:spPr bwMode="auto">
          <a:xfrm>
            <a:off x="141237" y="3429000"/>
            <a:ext cx="4295000" cy="2971800"/>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a14="http://schemas.microsoft.com/office/drawing/2010/main"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FASER2 can discover quirks with masses up to ~</a:t>
            </a:r>
            <a:r>
              <a:rPr lang="en-US" sz="2000" dirty="0" err="1"/>
              <a:t>TeV</a:t>
            </a:r>
            <a:r>
              <a:rPr lang="en-US" sz="2000" dirty="0"/>
              <a:t>, as motivated by the gauge hierarchy problem (neutral naturalness).</a:t>
            </a:r>
          </a:p>
          <a:p>
            <a:endParaRPr lang="en-US" sz="2000" dirty="0"/>
          </a:p>
          <a:p>
            <a:r>
              <a:rPr lang="en-US" sz="2000" dirty="0"/>
              <a:t>Requires LHC energies to produce new </a:t>
            </a:r>
            <a:r>
              <a:rPr lang="en-US" sz="2000" dirty="0" err="1"/>
              <a:t>TeV</a:t>
            </a:r>
            <a:r>
              <a:rPr lang="en-US" sz="2000" dirty="0"/>
              <a:t> particles, impossible to see at fixed target experiments.  </a:t>
            </a:r>
          </a:p>
        </p:txBody>
      </p:sp>
      <p:sp>
        <p:nvSpPr>
          <p:cNvPr id="8" name="TextBox 7">
            <a:extLst>
              <a:ext uri="{FF2B5EF4-FFF2-40B4-BE49-F238E27FC236}">
                <a16:creationId xmlns:a16="http://schemas.microsoft.com/office/drawing/2014/main" id="{16A9FD55-5991-B743-447F-3DC33E0D441F}"/>
              </a:ext>
            </a:extLst>
          </p:cNvPr>
          <p:cNvSpPr txBox="1"/>
          <p:nvPr/>
        </p:nvSpPr>
        <p:spPr>
          <a:xfrm rot="5400000">
            <a:off x="6897606" y="4492512"/>
            <a:ext cx="3470822" cy="276999"/>
          </a:xfrm>
          <a:prstGeom prst="rect">
            <a:avLst/>
          </a:prstGeom>
          <a:noFill/>
        </p:spPr>
        <p:txBody>
          <a:bodyPr wrap="none" rtlCol="0">
            <a:spAutoFit/>
          </a:bodyPr>
          <a:lstStyle/>
          <a:p>
            <a:r>
              <a:rPr lang="en-US" sz="1200" dirty="0"/>
              <a:t>Li, Pei, Ran, Zhang (2021); Li et al. (in progress)</a:t>
            </a:r>
          </a:p>
        </p:txBody>
      </p:sp>
      <p:grpSp>
        <p:nvGrpSpPr>
          <p:cNvPr id="28" name="Group 27">
            <a:extLst>
              <a:ext uri="{FF2B5EF4-FFF2-40B4-BE49-F238E27FC236}">
                <a16:creationId xmlns:a16="http://schemas.microsoft.com/office/drawing/2014/main" id="{51807D59-13CD-5AB7-7EA5-FBD71FD51400}"/>
              </a:ext>
            </a:extLst>
          </p:cNvPr>
          <p:cNvGrpSpPr/>
          <p:nvPr/>
        </p:nvGrpSpPr>
        <p:grpSpPr>
          <a:xfrm>
            <a:off x="4781586" y="929831"/>
            <a:ext cx="3746061" cy="1043623"/>
            <a:chOff x="5106198" y="2020882"/>
            <a:chExt cx="3746061" cy="1043623"/>
          </a:xfrm>
        </p:grpSpPr>
        <p:pic>
          <p:nvPicPr>
            <p:cNvPr id="7" name="Picture 6" descr="0803012_02-A4-at-144-dpi.jpg">
              <a:extLst>
                <a:ext uri="{FF2B5EF4-FFF2-40B4-BE49-F238E27FC236}">
                  <a16:creationId xmlns:a16="http://schemas.microsoft.com/office/drawing/2014/main" id="{D06F9497-60E7-B274-B07A-10C2920E7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5801" y="2020882"/>
              <a:ext cx="2116458" cy="1043623"/>
            </a:xfrm>
            <a:prstGeom prst="rect">
              <a:avLst/>
            </a:prstGeom>
          </p:spPr>
        </p:pic>
        <p:pic>
          <p:nvPicPr>
            <p:cNvPr id="3" name="Picture 2">
              <a:extLst>
                <a:ext uri="{FF2B5EF4-FFF2-40B4-BE49-F238E27FC236}">
                  <a16:creationId xmlns:a16="http://schemas.microsoft.com/office/drawing/2014/main" id="{3C2591E3-699B-54B6-7B07-DFDC158B8581}"/>
                </a:ext>
              </a:extLst>
            </p:cNvPr>
            <p:cNvPicPr>
              <a:picLocks noChangeAspect="1"/>
            </p:cNvPicPr>
            <p:nvPr/>
          </p:nvPicPr>
          <p:blipFill rotWithShape="1">
            <a:blip r:embed="rId3"/>
            <a:srcRect l="33496" t="25441" r="25412" b="26602"/>
            <a:stretch/>
          </p:blipFill>
          <p:spPr>
            <a:xfrm rot="21276302">
              <a:off x="5106198" y="2660135"/>
              <a:ext cx="1832123" cy="103289"/>
            </a:xfrm>
            <a:prstGeom prst="rect">
              <a:avLst/>
            </a:prstGeom>
          </p:spPr>
        </p:pic>
      </p:grpSp>
      <p:pic>
        <p:nvPicPr>
          <p:cNvPr id="27" name="Picture 26">
            <a:extLst>
              <a:ext uri="{FF2B5EF4-FFF2-40B4-BE49-F238E27FC236}">
                <a16:creationId xmlns:a16="http://schemas.microsoft.com/office/drawing/2014/main" id="{3888C64B-5836-DC89-D8CF-B508D6BFF7A3}"/>
              </a:ext>
            </a:extLst>
          </p:cNvPr>
          <p:cNvPicPr>
            <a:picLocks noChangeAspect="1"/>
          </p:cNvPicPr>
          <p:nvPr/>
        </p:nvPicPr>
        <p:blipFill rotWithShape="1">
          <a:blip r:embed="rId4"/>
          <a:srcRect l="1844" t="6647" r="7050"/>
          <a:stretch/>
        </p:blipFill>
        <p:spPr>
          <a:xfrm>
            <a:off x="4436236" y="2895600"/>
            <a:ext cx="4058281" cy="3665914"/>
          </a:xfrm>
          <a:prstGeom prst="rect">
            <a:avLst/>
          </a:prstGeom>
        </p:spPr>
      </p:pic>
      <p:sp>
        <p:nvSpPr>
          <p:cNvPr id="16" name="Rectangle 3">
            <a:extLst>
              <a:ext uri="{FF2B5EF4-FFF2-40B4-BE49-F238E27FC236}">
                <a16:creationId xmlns:a16="http://schemas.microsoft.com/office/drawing/2014/main" id="{4ADFC492-F81A-9449-AADF-15E8874A726A}"/>
              </a:ext>
            </a:extLst>
          </p:cNvPr>
          <p:cNvSpPr txBox="1">
            <a:spLocks noChangeArrowheads="1"/>
          </p:cNvSpPr>
          <p:nvPr/>
        </p:nvSpPr>
        <p:spPr bwMode="auto">
          <a:xfrm>
            <a:off x="152400" y="914400"/>
            <a:ext cx="6553200" cy="2438400"/>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a14="http://schemas.microsoft.com/office/drawing/2010/main"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U(1) dark force </a:t>
            </a:r>
            <a:r>
              <a:rPr lang="en-US" sz="2000" dirty="0">
                <a:sym typeface="Wingdings" pitchFamily="2" charset="2"/>
              </a:rPr>
              <a:t> dark photons, milli-charged particles.</a:t>
            </a:r>
          </a:p>
          <a:p>
            <a:endParaRPr lang="en-US" sz="1200" dirty="0">
              <a:sym typeface="Wingdings" pitchFamily="2" charset="2"/>
            </a:endParaRPr>
          </a:p>
          <a:p>
            <a:r>
              <a:rPr lang="en-US" sz="2000" dirty="0">
                <a:sym typeface="Wingdings" pitchFamily="2" charset="2"/>
              </a:rPr>
              <a:t>Any other dark force  strongly-interacting dark sector.  Dark</a:t>
            </a:r>
            <a:r>
              <a:rPr lang="en-US" sz="2000" dirty="0"/>
              <a:t> particles (“quirks”) can be pair-produced at the LHC, but then oscillate down the beampipe, bound together by the dark color force.</a:t>
            </a:r>
          </a:p>
        </p:txBody>
      </p:sp>
    </p:spTree>
    <p:extLst>
      <p:ext uri="{BB962C8B-B14F-4D97-AF65-F5344CB8AC3E}">
        <p14:creationId xmlns:p14="http://schemas.microsoft.com/office/powerpoint/2010/main" val="3216734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228985"/>
            <a:ext cx="9144000" cy="441325"/>
          </a:xfrm>
        </p:spPr>
        <p:txBody>
          <a:bodyPr/>
          <a:lstStyle/>
          <a:p>
            <a:r>
              <a:rPr lang="en-US" dirty="0">
                <a:latin typeface="Arial" charset="0"/>
              </a:rPr>
              <a:t>LLPS FROM COMPRESSED SPECTRA </a:t>
            </a:r>
          </a:p>
        </p:txBody>
      </p:sp>
      <p:sp>
        <p:nvSpPr>
          <p:cNvPr id="16" name="Rectangle 3">
            <a:extLst>
              <a:ext uri="{FF2B5EF4-FFF2-40B4-BE49-F238E27FC236}">
                <a16:creationId xmlns:a16="http://schemas.microsoft.com/office/drawing/2014/main" id="{4ADFC492-F81A-9449-AADF-15E8874A726A}"/>
              </a:ext>
            </a:extLst>
          </p:cNvPr>
          <p:cNvSpPr txBox="1">
            <a:spLocks noChangeArrowheads="1"/>
          </p:cNvSpPr>
          <p:nvPr/>
        </p:nvSpPr>
        <p:spPr bwMode="auto">
          <a:xfrm>
            <a:off x="152400" y="914400"/>
            <a:ext cx="5005884" cy="1827753"/>
          </a:xfrm>
          <a:prstGeom prst="rect">
            <a:avLst/>
          </a:prstGeom>
          <a:noFill/>
          <a:ln>
            <a:noFill/>
          </a:ln>
          <a:extLst>
            <a:ext uri="{909E8E84-426E-40dd-AFC4-6F175D3DCCD1}">
              <a14:hiddenFill xmlns="" xmlns:a14="http://schemas.microsoft.com/office/drawing/2010/main" xmlns:mc="http://schemas.openxmlformats.org/markup-compatibility/2006">
                <a:solidFill>
                  <a:srgbClr val="FFFFFF"/>
                </a:solidFill>
              </a14:hiddenFill>
            </a:ext>
            <a:ext uri="{91240B29-F687-4f45-9708-019B960494DF}">
              <a14:hiddenLine xmlns="" xmlns:a14="http://schemas.microsoft.com/office/drawing/2010/main" xmlns:mc="http://schemas.openxmlformats.org/markup-compatibility/2006" w="9525">
                <a:solidFill>
                  <a:srgbClr val="000000"/>
                </a:solidFill>
                <a:miter lim="800000"/>
                <a:headEnd/>
                <a:tailEnd/>
              </a14:hiddenLine>
            </a:ext>
            <a:ext uri="{FAA26D3D-D897-4be2-8F04-BA451C77F1D7}">
              <ma14:placeholderFlag xmlns="" xmlns:ma14="http://schemas.microsoft.com/office/mac/drawingml/2011/main" xmlns:a14="http://schemas.microsoft.com/office/drawing/2010/main" xmlns:mc="http://schemas.openxmlformats.org/markup-compatibility/2006"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LLPs can result from weak couplings.</a:t>
            </a:r>
          </a:p>
          <a:p>
            <a:endParaRPr lang="en-US" sz="1000" dirty="0"/>
          </a:p>
          <a:p>
            <a:r>
              <a:rPr lang="en-US" sz="1800" dirty="0"/>
              <a:t>But they can also arise generically from compressed spectra (e.g., inelastic DM), where decays are phase-space suppressed by degeneracies.</a:t>
            </a:r>
          </a:p>
          <a:p>
            <a:endParaRPr lang="en-US" sz="1000" dirty="0">
              <a:sym typeface="Wingdings" pitchFamily="2" charset="2"/>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A4713EA-7CF4-FE0E-A421-C6AF91C9E9BD}"/>
                  </a:ext>
                </a:extLst>
              </p:cNvPr>
              <p:cNvSpPr txBox="1">
                <a:spLocks noChangeArrowheads="1"/>
              </p:cNvSpPr>
              <p:nvPr/>
            </p:nvSpPr>
            <p:spPr bwMode="auto">
              <a:xfrm>
                <a:off x="141236" y="2819399"/>
                <a:ext cx="3668764" cy="3776687"/>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ym typeface="Wingdings" pitchFamily="2" charset="2"/>
                  </a:rPr>
                  <a:t>In this case, decays </a:t>
                </a:r>
                <a14:m>
                  <m:oMath xmlns:m="http://schemas.openxmlformats.org/officeDocument/2006/math">
                    <m:sSub>
                      <m:sSubPr>
                        <m:ctrlPr>
                          <a:rPr lang="en-US" sz="1800" i="1">
                            <a:latin typeface="Cambria Math" panose="02040503050406030204" pitchFamily="18" charset="0"/>
                            <a:sym typeface="Wingdings" pitchFamily="2" charset="2"/>
                          </a:rPr>
                        </m:ctrlPr>
                      </m:sSubPr>
                      <m:e>
                        <m:r>
                          <a:rPr lang="en-US" sz="1800" i="1">
                            <a:latin typeface="Cambria Math" panose="02040503050406030204" pitchFamily="18" charset="0"/>
                            <a:ea typeface="Cambria Math" panose="02040503050406030204" pitchFamily="18" charset="0"/>
                            <a:sym typeface="Wingdings" pitchFamily="2" charset="2"/>
                          </a:rPr>
                          <m:t>𝜒</m:t>
                        </m:r>
                      </m:e>
                      <m:sub>
                        <m:r>
                          <a:rPr lang="en-US" sz="1800" i="1">
                            <a:latin typeface="Cambria Math" panose="02040503050406030204" pitchFamily="18" charset="0"/>
                            <a:sym typeface="Wingdings" pitchFamily="2" charset="2"/>
                          </a:rPr>
                          <m:t>1</m:t>
                        </m:r>
                      </m:sub>
                    </m:sSub>
                    <m:r>
                      <a:rPr lang="en-US" sz="1800" i="1">
                        <a:latin typeface="Cambria Math" panose="02040503050406030204" pitchFamily="18" charset="0"/>
                        <a:sym typeface="Wingdings" pitchFamily="2" charset="2"/>
                      </a:rPr>
                      <m:t> </m:t>
                    </m:r>
                    <m:r>
                      <a:rPr lang="en-US" sz="1800" i="1">
                        <a:latin typeface="Cambria Math" panose="02040503050406030204" pitchFamily="18" charset="0"/>
                        <a:ea typeface="Cambria Math" panose="02040503050406030204" pitchFamily="18" charset="0"/>
                        <a:sym typeface="Wingdings" pitchFamily="2" charset="2"/>
                      </a:rPr>
                      <m:t>→</m:t>
                    </m:r>
                    <m:sSub>
                      <m:sSubPr>
                        <m:ctrlPr>
                          <a:rPr lang="en-US" sz="1800" i="1">
                            <a:latin typeface="Cambria Math" panose="02040503050406030204" pitchFamily="18" charset="0"/>
                            <a:ea typeface="Cambria Math" panose="02040503050406030204" pitchFamily="18" charset="0"/>
                            <a:sym typeface="Wingdings" pitchFamily="2" charset="2"/>
                          </a:rPr>
                        </m:ctrlPr>
                      </m:sSubPr>
                      <m:e>
                        <m:r>
                          <a:rPr lang="en-US" sz="1800" i="1">
                            <a:latin typeface="Cambria Math" panose="02040503050406030204" pitchFamily="18" charset="0"/>
                            <a:ea typeface="Cambria Math" panose="02040503050406030204" pitchFamily="18" charset="0"/>
                            <a:sym typeface="Wingdings" pitchFamily="2" charset="2"/>
                          </a:rPr>
                          <m:t>𝜒</m:t>
                        </m:r>
                      </m:e>
                      <m:sub>
                        <m:r>
                          <a:rPr lang="en-US" sz="1800" i="1">
                            <a:latin typeface="Cambria Math" panose="02040503050406030204" pitchFamily="18" charset="0"/>
                            <a:ea typeface="Cambria Math" panose="02040503050406030204" pitchFamily="18" charset="0"/>
                            <a:sym typeface="Wingdings" pitchFamily="2" charset="2"/>
                          </a:rPr>
                          <m:t>0</m:t>
                        </m:r>
                      </m:sub>
                    </m:sSub>
                    <m:r>
                      <a:rPr lang="en-US" sz="1800" i="1">
                        <a:latin typeface="Cambria Math" panose="02040503050406030204" pitchFamily="18" charset="0"/>
                        <a:ea typeface="Cambria Math" panose="02040503050406030204" pitchFamily="18" charset="0"/>
                        <a:sym typeface="Wingdings" pitchFamily="2" charset="2"/>
                      </a:rPr>
                      <m:t>𝛾</m:t>
                    </m:r>
                  </m:oMath>
                </a14:m>
                <a:r>
                  <a:rPr lang="en-US" sz="1800" dirty="0">
                    <a:sym typeface="Wingdings" pitchFamily="2" charset="2"/>
                  </a:rPr>
                  <a:t> lead to very soft photons that can be difficult to detect.</a:t>
                </a:r>
              </a:p>
              <a:p>
                <a:endParaRPr lang="en-US" sz="1000" dirty="0"/>
              </a:p>
              <a:p>
                <a:r>
                  <a:rPr lang="en-US" sz="1800" dirty="0"/>
                  <a:t>But these are boosted at the LHC by </a:t>
                </a:r>
                <a14:m>
                  <m:oMath xmlns:m="http://schemas.openxmlformats.org/officeDocument/2006/math">
                    <m:r>
                      <a:rPr lang="en-US" sz="1800" b="0" i="0" smtClean="0">
                        <a:latin typeface="Cambria Math" panose="02040503050406030204" pitchFamily="18" charset="0"/>
                        <a:ea typeface="Cambria Math" panose="02040503050406030204" pitchFamily="18" charset="0"/>
                      </a:rPr>
                      <m:t> </m:t>
                    </m:r>
                    <m:r>
                      <a:rPr lang="el-GR" sz="1800" i="1" smtClean="0">
                        <a:latin typeface="Cambria Math" panose="02040503050406030204" pitchFamily="18" charset="0"/>
                        <a:ea typeface="Cambria Math" panose="02040503050406030204" pitchFamily="18" charset="0"/>
                      </a:rPr>
                      <m:t>𝛾</m:t>
                    </m:r>
                    <m:r>
                      <a:rPr lang="en-US" sz="1800" b="0" i="1" smtClean="0">
                        <a:latin typeface="Cambria Math" panose="02040503050406030204" pitchFamily="18" charset="0"/>
                        <a:ea typeface="Cambria Math" panose="02040503050406030204" pitchFamily="18" charset="0"/>
                      </a:rPr>
                      <m:t> </m:t>
                    </m:r>
                    <m:r>
                      <a:rPr lang="el-GR"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 1000</m:t>
                    </m:r>
                  </m:oMath>
                </a14:m>
                <a:r>
                  <a:rPr lang="en-US" sz="1800" dirty="0"/>
                  <a:t>, FASER2 can detect GeV particles with even ~MeV mass </a:t>
                </a:r>
                <a:r>
                  <a:rPr lang="en-US" sz="1800" dirty="0" err="1"/>
                  <a:t>splittings</a:t>
                </a:r>
                <a:r>
                  <a:rPr lang="en-US" sz="1800" dirty="0"/>
                  <a:t>, thermal relic target.</a:t>
                </a:r>
              </a:p>
              <a:p>
                <a:endParaRPr lang="en-US" sz="1000" dirty="0"/>
              </a:p>
              <a:p>
                <a:r>
                  <a:rPr lang="en-US" sz="1800" dirty="0"/>
                  <a:t>Difficult at </a:t>
                </a:r>
                <a:r>
                  <a:rPr lang="en-US" sz="1800" dirty="0" err="1"/>
                  <a:t>SHiP</a:t>
                </a:r>
                <a:r>
                  <a:rPr lang="en-US" sz="1800" dirty="0"/>
                  <a:t> (sensitivity contour assumes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𝐸</m:t>
                        </m:r>
                      </m:e>
                      <m:sub>
                        <m:r>
                          <a:rPr lang="en-US" sz="1800" b="0" i="1" smtClean="0">
                            <a:latin typeface="Cambria Math" panose="02040503050406030204" pitchFamily="18" charset="0"/>
                            <a:ea typeface="Cambria Math" panose="02040503050406030204" pitchFamily="18" charset="0"/>
                          </a:rPr>
                          <m:t>𝛾</m:t>
                        </m:r>
                      </m:sub>
                    </m:sSub>
                  </m:oMath>
                </a14:m>
                <a:r>
                  <a:rPr lang="en-US" sz="1800" dirty="0"/>
                  <a:t> threshold of 300 MeV, 2 10</a:t>
                </a:r>
                <a:r>
                  <a:rPr lang="en-US" sz="1800" baseline="30000" dirty="0"/>
                  <a:t>20</a:t>
                </a:r>
                <a:r>
                  <a:rPr lang="en-US" sz="1800" dirty="0"/>
                  <a:t> POT).</a:t>
                </a:r>
              </a:p>
            </p:txBody>
          </p:sp>
        </mc:Choice>
        <mc:Fallback xmlns="">
          <p:sp>
            <p:nvSpPr>
              <p:cNvPr id="4" name="Rectangle 3">
                <a:extLst>
                  <a:ext uri="{FF2B5EF4-FFF2-40B4-BE49-F238E27FC236}">
                    <a16:creationId xmlns:a16="http://schemas.microsoft.com/office/drawing/2014/main" id="{9A4713EA-7CF4-FE0E-A421-C6AF91C9E9BD}"/>
                  </a:ext>
                </a:extLst>
              </p:cNvPr>
              <p:cNvSpPr txBox="1">
                <a:spLocks noRot="1" noChangeAspect="1" noMove="1" noResize="1" noEditPoints="1" noAdjustHandles="1" noChangeArrowheads="1" noChangeShapeType="1" noTextEdit="1"/>
              </p:cNvSpPr>
              <p:nvPr/>
            </p:nvSpPr>
            <p:spPr bwMode="auto">
              <a:xfrm>
                <a:off x="141236" y="2819399"/>
                <a:ext cx="3668764" cy="3776687"/>
              </a:xfrm>
              <a:prstGeom prst="rect">
                <a:avLst/>
              </a:prstGeom>
              <a:blipFill>
                <a:blip r:embed="rId2"/>
                <a:stretch>
                  <a:fillRect l="-1038" t="-669" r="-692"/>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val="1"/>
                </a:ext>
              </a:extLst>
            </p:spPr>
            <p:txBody>
              <a:bodyPr/>
              <a:lstStyle/>
              <a:p>
                <a:r>
                  <a:rPr lang="en-US">
                    <a:noFill/>
                  </a:rPr>
                  <a:t> </a:t>
                </a:r>
              </a:p>
            </p:txBody>
          </p:sp>
        </mc:Fallback>
      </mc:AlternateContent>
      <p:sp>
        <p:nvSpPr>
          <p:cNvPr id="8" name="TextBox 7">
            <a:extLst>
              <a:ext uri="{FF2B5EF4-FFF2-40B4-BE49-F238E27FC236}">
                <a16:creationId xmlns:a16="http://schemas.microsoft.com/office/drawing/2014/main" id="{16A9FD55-5991-B743-447F-3DC33E0D441F}"/>
              </a:ext>
            </a:extLst>
          </p:cNvPr>
          <p:cNvSpPr txBox="1"/>
          <p:nvPr/>
        </p:nvSpPr>
        <p:spPr>
          <a:xfrm rot="5400000">
            <a:off x="8069873" y="4629586"/>
            <a:ext cx="1566454" cy="276999"/>
          </a:xfrm>
          <a:prstGeom prst="rect">
            <a:avLst/>
          </a:prstGeom>
          <a:noFill/>
        </p:spPr>
        <p:txBody>
          <a:bodyPr wrap="none" rtlCol="0">
            <a:spAutoFit/>
          </a:bodyPr>
          <a:lstStyle/>
          <a:p>
            <a:r>
              <a:rPr lang="en-US" sz="1200" dirty="0"/>
              <a:t>Dienes et al. (2023)</a:t>
            </a:r>
          </a:p>
        </p:txBody>
      </p:sp>
      <p:pic>
        <p:nvPicPr>
          <p:cNvPr id="5" name="Picture 4" descr="A graph of different types of data&#10;&#10;Description automatically generated with medium confidence">
            <a:extLst>
              <a:ext uri="{FF2B5EF4-FFF2-40B4-BE49-F238E27FC236}">
                <a16:creationId xmlns:a16="http://schemas.microsoft.com/office/drawing/2014/main" id="{BF5E88C3-863F-3EDA-62A3-F93C7A5B9004}"/>
              </a:ext>
            </a:extLst>
          </p:cNvPr>
          <p:cNvPicPr>
            <a:picLocks noChangeAspect="1"/>
          </p:cNvPicPr>
          <p:nvPr/>
        </p:nvPicPr>
        <p:blipFill>
          <a:blip r:embed="rId3"/>
          <a:stretch>
            <a:fillRect/>
          </a:stretch>
        </p:blipFill>
        <p:spPr>
          <a:xfrm>
            <a:off x="3657601" y="3200400"/>
            <a:ext cx="5110084" cy="3395687"/>
          </a:xfrm>
          <a:prstGeom prst="rect">
            <a:avLst/>
          </a:prstGeom>
        </p:spPr>
      </p:pic>
      <p:pic>
        <p:nvPicPr>
          <p:cNvPr id="9" name="Picture 8" descr="A mathematical equation with numbers and symbols&#10;&#10;Description automatically generated">
            <a:extLst>
              <a:ext uri="{FF2B5EF4-FFF2-40B4-BE49-F238E27FC236}">
                <a16:creationId xmlns:a16="http://schemas.microsoft.com/office/drawing/2014/main" id="{E7119895-F4D9-FD4A-9AB1-14D952314CC7}"/>
              </a:ext>
            </a:extLst>
          </p:cNvPr>
          <p:cNvPicPr>
            <a:picLocks noChangeAspect="1"/>
          </p:cNvPicPr>
          <p:nvPr/>
        </p:nvPicPr>
        <p:blipFill>
          <a:blip r:embed="rId4"/>
          <a:stretch>
            <a:fillRect/>
          </a:stretch>
        </p:blipFill>
        <p:spPr>
          <a:xfrm>
            <a:off x="6714022" y="2326560"/>
            <a:ext cx="1949462" cy="416640"/>
          </a:xfrm>
          <a:prstGeom prst="rect">
            <a:avLst/>
          </a:prstGeom>
        </p:spPr>
      </p:pic>
      <p:pic>
        <p:nvPicPr>
          <p:cNvPr id="11" name="Picture 10" descr="A black text on a white background&#10;&#10;Description automatically generated">
            <a:extLst>
              <a:ext uri="{FF2B5EF4-FFF2-40B4-BE49-F238E27FC236}">
                <a16:creationId xmlns:a16="http://schemas.microsoft.com/office/drawing/2014/main" id="{1F4B855D-C7BD-943E-A680-29D3AE44176E}"/>
              </a:ext>
            </a:extLst>
          </p:cNvPr>
          <p:cNvPicPr>
            <a:picLocks noChangeAspect="1"/>
          </p:cNvPicPr>
          <p:nvPr/>
        </p:nvPicPr>
        <p:blipFill>
          <a:blip r:embed="rId5"/>
          <a:stretch>
            <a:fillRect/>
          </a:stretch>
        </p:blipFill>
        <p:spPr>
          <a:xfrm>
            <a:off x="6650812" y="1544044"/>
            <a:ext cx="2116873" cy="513356"/>
          </a:xfrm>
          <a:prstGeom prst="rect">
            <a:avLst/>
          </a:prstGeom>
        </p:spPr>
      </p:pic>
      <p:cxnSp>
        <p:nvCxnSpPr>
          <p:cNvPr id="7" name="Straight Connector 6">
            <a:extLst>
              <a:ext uri="{FF2B5EF4-FFF2-40B4-BE49-F238E27FC236}">
                <a16:creationId xmlns:a16="http://schemas.microsoft.com/office/drawing/2014/main" id="{03B49D0C-6E57-595A-19D1-2989B9B7A08F}"/>
              </a:ext>
            </a:extLst>
          </p:cNvPr>
          <p:cNvCxnSpPr>
            <a:cxnSpLocks/>
          </p:cNvCxnSpPr>
          <p:nvPr/>
        </p:nvCxnSpPr>
        <p:spPr>
          <a:xfrm>
            <a:off x="5791200" y="2743200"/>
            <a:ext cx="685799"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3C631B40-CCCF-7647-E2F1-7B58303E50A8}"/>
              </a:ext>
            </a:extLst>
          </p:cNvPr>
          <p:cNvCxnSpPr>
            <a:cxnSpLocks/>
          </p:cNvCxnSpPr>
          <p:nvPr/>
        </p:nvCxnSpPr>
        <p:spPr>
          <a:xfrm>
            <a:off x="5791200" y="1128556"/>
            <a:ext cx="685799"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92D25AF1-E1A3-BC3E-BEC9-24ABD3D221BF}"/>
              </a:ext>
            </a:extLst>
          </p:cNvPr>
          <p:cNvCxnSpPr>
            <a:cxnSpLocks/>
          </p:cNvCxnSpPr>
          <p:nvPr/>
        </p:nvCxnSpPr>
        <p:spPr>
          <a:xfrm>
            <a:off x="5791199" y="1404082"/>
            <a:ext cx="685799" cy="0"/>
          </a:xfrm>
          <a:prstGeom prst="line">
            <a:avLst/>
          </a:prstGeom>
          <a:effectLst/>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30B2555-0FF9-D97B-5344-4A49F2676CBE}"/>
                  </a:ext>
                </a:extLst>
              </p:cNvPr>
              <p:cNvSpPr txBox="1"/>
              <p:nvPr/>
            </p:nvSpPr>
            <p:spPr>
              <a:xfrm>
                <a:off x="5336661" y="990057"/>
                <a:ext cx="36009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m:oMathPara>
                </a14:m>
                <a:endParaRPr lang="en-US" dirty="0"/>
              </a:p>
            </p:txBody>
          </p:sp>
        </mc:Choice>
        <mc:Fallback xmlns="">
          <p:sp>
            <p:nvSpPr>
              <p:cNvPr id="14" name="TextBox 13">
                <a:extLst>
                  <a:ext uri="{FF2B5EF4-FFF2-40B4-BE49-F238E27FC236}">
                    <a16:creationId xmlns:a16="http://schemas.microsoft.com/office/drawing/2014/main" id="{130B2555-0FF9-D97B-5344-4A49F2676CBE}"/>
                  </a:ext>
                </a:extLst>
              </p:cNvPr>
              <p:cNvSpPr txBox="1">
                <a:spLocks noRot="1" noChangeAspect="1" noMove="1" noResize="1" noEditPoints="1" noAdjustHandles="1" noChangeArrowheads="1" noChangeShapeType="1" noTextEdit="1"/>
              </p:cNvSpPr>
              <p:nvPr/>
            </p:nvSpPr>
            <p:spPr>
              <a:xfrm>
                <a:off x="5336661" y="990057"/>
                <a:ext cx="360099" cy="276999"/>
              </a:xfrm>
              <a:prstGeom prst="rect">
                <a:avLst/>
              </a:prstGeom>
              <a:blipFill>
                <a:blip r:embed="rId6"/>
                <a:stretch>
                  <a:fillRect l="-6897" r="-3448"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076BC42-4409-5A43-84CE-08A41E978A33}"/>
                  </a:ext>
                </a:extLst>
              </p:cNvPr>
              <p:cNvSpPr txBox="1"/>
              <p:nvPr/>
            </p:nvSpPr>
            <p:spPr>
              <a:xfrm>
                <a:off x="5334000" y="1265583"/>
                <a:ext cx="3654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0</m:t>
                          </m:r>
                        </m:sub>
                      </m:sSub>
                    </m:oMath>
                  </m:oMathPara>
                </a14:m>
                <a:endParaRPr lang="en-US" dirty="0"/>
              </a:p>
            </p:txBody>
          </p:sp>
        </mc:Choice>
        <mc:Fallback xmlns="">
          <p:sp>
            <p:nvSpPr>
              <p:cNvPr id="15" name="TextBox 14">
                <a:extLst>
                  <a:ext uri="{FF2B5EF4-FFF2-40B4-BE49-F238E27FC236}">
                    <a16:creationId xmlns:a16="http://schemas.microsoft.com/office/drawing/2014/main" id="{8076BC42-4409-5A43-84CE-08A41E978A33}"/>
                  </a:ext>
                </a:extLst>
              </p:cNvPr>
              <p:cNvSpPr txBox="1">
                <a:spLocks noRot="1" noChangeAspect="1" noMove="1" noResize="1" noEditPoints="1" noAdjustHandles="1" noChangeArrowheads="1" noChangeShapeType="1" noTextEdit="1"/>
              </p:cNvSpPr>
              <p:nvPr/>
            </p:nvSpPr>
            <p:spPr>
              <a:xfrm>
                <a:off x="5334000" y="1265583"/>
                <a:ext cx="365420" cy="276999"/>
              </a:xfrm>
              <a:prstGeom prst="rect">
                <a:avLst/>
              </a:prstGeom>
              <a:blipFill>
                <a:blip r:embed="rId7"/>
                <a:stretch>
                  <a:fillRect l="-6897" r="-3448" b="-17391"/>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B9A4F5D0-CE84-D2C5-CC5D-3C4DDCF41F7E}"/>
              </a:ext>
            </a:extLst>
          </p:cNvPr>
          <p:cNvSpPr txBox="1"/>
          <p:nvPr/>
        </p:nvSpPr>
        <p:spPr>
          <a:xfrm>
            <a:off x="5452590" y="2603111"/>
            <a:ext cx="128240" cy="276999"/>
          </a:xfrm>
          <a:prstGeom prst="rect">
            <a:avLst/>
          </a:prstGeom>
          <a:noFill/>
        </p:spPr>
        <p:txBody>
          <a:bodyPr wrap="none" lIns="0" tIns="0" rIns="0" bIns="0" rtlCol="0">
            <a:spAutoFit/>
          </a:bodyPr>
          <a:lstStyle/>
          <a:p>
            <a:r>
              <a:rPr lang="en-US" dirty="0"/>
              <a:t>0</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AF26B66-DC33-0995-CA8B-EEF486015107}"/>
                  </a:ext>
                </a:extLst>
              </p:cNvPr>
              <p:cNvSpPr txBox="1"/>
              <p:nvPr/>
            </p:nvSpPr>
            <p:spPr>
              <a:xfrm>
                <a:off x="6772609" y="1051311"/>
                <a:ext cx="12200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sym typeface="Wingdings" pitchFamily="2" charset="2"/>
                            </a:rPr>
                          </m:ctrlPr>
                        </m:sSubPr>
                        <m:e>
                          <m:r>
                            <a:rPr lang="en-US" sz="1800" i="1">
                              <a:latin typeface="Cambria Math" panose="02040503050406030204" pitchFamily="18" charset="0"/>
                              <a:ea typeface="Cambria Math" panose="02040503050406030204" pitchFamily="18" charset="0"/>
                              <a:sym typeface="Wingdings" pitchFamily="2" charset="2"/>
                            </a:rPr>
                            <m:t>𝜒</m:t>
                          </m:r>
                        </m:e>
                        <m:sub>
                          <m:r>
                            <a:rPr lang="en-US" sz="1800" i="1">
                              <a:latin typeface="Cambria Math" panose="02040503050406030204" pitchFamily="18" charset="0"/>
                              <a:sym typeface="Wingdings" pitchFamily="2" charset="2"/>
                            </a:rPr>
                            <m:t>1</m:t>
                          </m:r>
                        </m:sub>
                      </m:sSub>
                      <m:r>
                        <a:rPr lang="en-US" sz="1800" i="1">
                          <a:latin typeface="Cambria Math" panose="02040503050406030204" pitchFamily="18" charset="0"/>
                          <a:sym typeface="Wingdings" pitchFamily="2" charset="2"/>
                        </a:rPr>
                        <m:t> </m:t>
                      </m:r>
                      <m:r>
                        <a:rPr lang="en-US" sz="1800" i="1">
                          <a:latin typeface="Cambria Math" panose="02040503050406030204" pitchFamily="18" charset="0"/>
                          <a:ea typeface="Cambria Math" panose="02040503050406030204" pitchFamily="18" charset="0"/>
                          <a:sym typeface="Wingdings" pitchFamily="2" charset="2"/>
                        </a:rPr>
                        <m:t>→</m:t>
                      </m:r>
                      <m:sSub>
                        <m:sSubPr>
                          <m:ctrlPr>
                            <a:rPr lang="en-US" sz="1800" i="1">
                              <a:latin typeface="Cambria Math" panose="02040503050406030204" pitchFamily="18" charset="0"/>
                              <a:ea typeface="Cambria Math" panose="02040503050406030204" pitchFamily="18" charset="0"/>
                              <a:sym typeface="Wingdings" pitchFamily="2" charset="2"/>
                            </a:rPr>
                          </m:ctrlPr>
                        </m:sSubPr>
                        <m:e>
                          <m:r>
                            <a:rPr lang="en-US" sz="1800" i="1">
                              <a:latin typeface="Cambria Math" panose="02040503050406030204" pitchFamily="18" charset="0"/>
                              <a:ea typeface="Cambria Math" panose="02040503050406030204" pitchFamily="18" charset="0"/>
                              <a:sym typeface="Wingdings" pitchFamily="2" charset="2"/>
                            </a:rPr>
                            <m:t>𝜒</m:t>
                          </m:r>
                        </m:e>
                        <m:sub>
                          <m:r>
                            <a:rPr lang="en-US" sz="1800" i="1">
                              <a:latin typeface="Cambria Math" panose="02040503050406030204" pitchFamily="18" charset="0"/>
                              <a:ea typeface="Cambria Math" panose="02040503050406030204" pitchFamily="18" charset="0"/>
                              <a:sym typeface="Wingdings" pitchFamily="2" charset="2"/>
                            </a:rPr>
                            <m:t>0</m:t>
                          </m:r>
                        </m:sub>
                      </m:sSub>
                      <m:r>
                        <a:rPr lang="en-US" sz="1800" i="1">
                          <a:latin typeface="Cambria Math" panose="02040503050406030204" pitchFamily="18" charset="0"/>
                          <a:ea typeface="Cambria Math" panose="02040503050406030204" pitchFamily="18" charset="0"/>
                          <a:sym typeface="Wingdings" pitchFamily="2" charset="2"/>
                        </a:rPr>
                        <m:t>𝛾</m:t>
                      </m:r>
                    </m:oMath>
                  </m:oMathPara>
                </a14:m>
                <a:endParaRPr lang="en-US" dirty="0"/>
              </a:p>
            </p:txBody>
          </p:sp>
        </mc:Choice>
        <mc:Fallback xmlns="">
          <p:sp>
            <p:nvSpPr>
              <p:cNvPr id="3" name="TextBox 2">
                <a:extLst>
                  <a:ext uri="{FF2B5EF4-FFF2-40B4-BE49-F238E27FC236}">
                    <a16:creationId xmlns:a16="http://schemas.microsoft.com/office/drawing/2014/main" id="{0AF26B66-DC33-0995-CA8B-EEF486015107}"/>
                  </a:ext>
                </a:extLst>
              </p:cNvPr>
              <p:cNvSpPr txBox="1">
                <a:spLocks noRot="1" noChangeAspect="1" noMove="1" noResize="1" noEditPoints="1" noAdjustHandles="1" noChangeArrowheads="1" noChangeShapeType="1" noTextEdit="1"/>
              </p:cNvSpPr>
              <p:nvPr/>
            </p:nvSpPr>
            <p:spPr>
              <a:xfrm>
                <a:off x="6772609" y="1051311"/>
                <a:ext cx="1220014" cy="369332"/>
              </a:xfrm>
              <a:prstGeom prst="rect">
                <a:avLst/>
              </a:prstGeom>
              <a:blipFill>
                <a:blip r:embed="rId8"/>
                <a:stretch>
                  <a:fillRect b="-20000"/>
                </a:stretch>
              </a:blipFill>
            </p:spPr>
            <p:txBody>
              <a:bodyPr/>
              <a:lstStyle/>
              <a:p>
                <a:r>
                  <a:rPr lang="en-US">
                    <a:noFill/>
                  </a:rPr>
                  <a:t> </a:t>
                </a:r>
              </a:p>
            </p:txBody>
          </p:sp>
        </mc:Fallback>
      </mc:AlternateContent>
      <p:sp>
        <p:nvSpPr>
          <p:cNvPr id="6" name="Arc 5">
            <a:extLst>
              <a:ext uri="{FF2B5EF4-FFF2-40B4-BE49-F238E27FC236}">
                <a16:creationId xmlns:a16="http://schemas.microsoft.com/office/drawing/2014/main" id="{5041FDAC-48D7-24D3-5A51-D3D268EC4EA9}"/>
              </a:ext>
            </a:extLst>
          </p:cNvPr>
          <p:cNvSpPr/>
          <p:nvPr/>
        </p:nvSpPr>
        <p:spPr>
          <a:xfrm>
            <a:off x="6407186" y="1126312"/>
            <a:ext cx="365423" cy="276999"/>
          </a:xfrm>
          <a:prstGeom prst="arc">
            <a:avLst>
              <a:gd name="adj1" fmla="val 16200000"/>
              <a:gd name="adj2" fmla="val 5547644"/>
            </a:avLst>
          </a:prstGeom>
          <a:ln>
            <a:headEnd type="none" w="med" len="med"/>
            <a:tailEnd type="triangle" w="med" len="med"/>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27340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104775"/>
            <a:ext cx="7772400" cy="733425"/>
          </a:xfrm>
        </p:spPr>
        <p:txBody>
          <a:bodyPr/>
          <a:lstStyle/>
          <a:p>
            <a:pPr eaLnBrk="1" hangingPunct="1"/>
            <a:r>
              <a:rPr lang="en-US" dirty="0">
                <a:latin typeface="Arial" charset="0"/>
              </a:rPr>
              <a:t>FPF ORGANIZATION</a:t>
            </a:r>
          </a:p>
        </p:txBody>
      </p:sp>
      <p:sp>
        <p:nvSpPr>
          <p:cNvPr id="2" name="Content Placeholder 2">
            <a:extLst>
              <a:ext uri="{FF2B5EF4-FFF2-40B4-BE49-F238E27FC236}">
                <a16:creationId xmlns:a16="http://schemas.microsoft.com/office/drawing/2014/main" id="{7C94C4FF-CAB5-0144-5F8B-E39A284E026D}"/>
              </a:ext>
            </a:extLst>
          </p:cNvPr>
          <p:cNvSpPr txBox="1">
            <a:spLocks/>
          </p:cNvSpPr>
          <p:nvPr/>
        </p:nvSpPr>
        <p:spPr bwMode="auto">
          <a:xfrm>
            <a:off x="152400" y="2057400"/>
            <a:ext cx="4876800"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latin typeface="Arial" charset="0"/>
              </a:rPr>
              <a:t>FPF Meetings</a:t>
            </a:r>
          </a:p>
          <a:p>
            <a:pPr lvl="1"/>
            <a:r>
              <a:rPr lang="en-US" sz="1600" dirty="0">
                <a:hlinkClick r:id="rId2">
                  <a:extLst>
                    <a:ext uri="{A12FA001-AC4F-418D-AE19-62706E023703}">
                      <ahyp:hlinkClr xmlns:ahyp="http://schemas.microsoft.com/office/drawing/2018/hyperlinkcolor" val="tx"/>
                    </a:ext>
                  </a:extLst>
                </a:hlinkClick>
              </a:rPr>
              <a:t>FPF Kickoff Meeting</a:t>
            </a:r>
            <a:r>
              <a:rPr lang="en-US" sz="1600" dirty="0"/>
              <a:t>, 9-10 Nov 2020</a:t>
            </a:r>
          </a:p>
          <a:p>
            <a:pPr lvl="1"/>
            <a:r>
              <a:rPr lang="en-US" sz="1600" dirty="0">
                <a:hlinkClick r:id="rId3">
                  <a:extLst>
                    <a:ext uri="{A12FA001-AC4F-418D-AE19-62706E023703}">
                      <ahyp:hlinkClr xmlns:ahyp="http://schemas.microsoft.com/office/drawing/2018/hyperlinkcolor" val="tx"/>
                    </a:ext>
                  </a:extLst>
                </a:hlinkClick>
              </a:rPr>
              <a:t>FPF2 Meeting</a:t>
            </a:r>
            <a:r>
              <a:rPr lang="en-US" sz="1600" dirty="0"/>
              <a:t>, 27-28 May 2021</a:t>
            </a:r>
          </a:p>
          <a:p>
            <a:pPr lvl="1"/>
            <a:r>
              <a:rPr lang="en-US" sz="1600" dirty="0">
                <a:hlinkClick r:id="rId4">
                  <a:extLst>
                    <a:ext uri="{A12FA001-AC4F-418D-AE19-62706E023703}">
                      <ahyp:hlinkClr xmlns:ahyp="http://schemas.microsoft.com/office/drawing/2018/hyperlinkcolor" val="tx"/>
                    </a:ext>
                  </a:extLst>
                </a:hlinkClick>
              </a:rPr>
              <a:t>FPF3 Meeting</a:t>
            </a:r>
            <a:r>
              <a:rPr lang="en-US" sz="1600" dirty="0"/>
              <a:t>, 25-26 Oct 2021</a:t>
            </a:r>
          </a:p>
          <a:p>
            <a:pPr lvl="1"/>
            <a:r>
              <a:rPr lang="en-US" sz="1600" dirty="0">
                <a:hlinkClick r:id="rId5">
                  <a:extLst>
                    <a:ext uri="{A12FA001-AC4F-418D-AE19-62706E023703}">
                      <ahyp:hlinkClr xmlns:ahyp="http://schemas.microsoft.com/office/drawing/2018/hyperlinkcolor" val="tx"/>
                    </a:ext>
                  </a:extLst>
                </a:hlinkClick>
              </a:rPr>
              <a:t>FPF4 Meeting</a:t>
            </a:r>
            <a:r>
              <a:rPr lang="en-US" sz="1600" dirty="0"/>
              <a:t>, 31 Jan-1 Feb 2022</a:t>
            </a:r>
          </a:p>
          <a:p>
            <a:pPr lvl="1"/>
            <a:r>
              <a:rPr lang="en-US" sz="1600" dirty="0">
                <a:hlinkClick r:id="rId6">
                  <a:extLst>
                    <a:ext uri="{A12FA001-AC4F-418D-AE19-62706E023703}">
                      <ahyp:hlinkClr xmlns:ahyp="http://schemas.microsoft.com/office/drawing/2018/hyperlinkcolor" val="tx"/>
                    </a:ext>
                  </a:extLst>
                </a:hlinkClick>
              </a:rPr>
              <a:t>FPF5 Meeting</a:t>
            </a:r>
            <a:r>
              <a:rPr lang="en-US" sz="1600" dirty="0"/>
              <a:t>, 15-16 Nov 2022</a:t>
            </a:r>
          </a:p>
          <a:p>
            <a:pPr lvl="1"/>
            <a:r>
              <a:rPr lang="en-US" sz="1600" dirty="0">
                <a:hlinkClick r:id="rId7">
                  <a:extLst>
                    <a:ext uri="{A12FA001-AC4F-418D-AE19-62706E023703}">
                      <ahyp:hlinkClr xmlns:ahyp="http://schemas.microsoft.com/office/drawing/2018/hyperlinkcolor" val="tx"/>
                    </a:ext>
                  </a:extLst>
                </a:hlinkClick>
              </a:rPr>
              <a:t>FPF6 Meeting</a:t>
            </a:r>
            <a:r>
              <a:rPr lang="en-US" sz="1600" dirty="0"/>
              <a:t>, 8-9 Jun 2023</a:t>
            </a:r>
          </a:p>
          <a:p>
            <a:pPr lvl="1"/>
            <a:r>
              <a:rPr lang="en-US" sz="1600" dirty="0">
                <a:hlinkClick r:id="rId8"/>
              </a:rPr>
              <a:t>FPF Theory Workshop</a:t>
            </a:r>
            <a:r>
              <a:rPr lang="en-US" sz="1600" dirty="0"/>
              <a:t>, 19-20 Sep 2023</a:t>
            </a:r>
          </a:p>
          <a:p>
            <a:pPr lvl="1"/>
            <a:r>
              <a:rPr lang="en-US" sz="1600" dirty="0">
                <a:hlinkClick r:id="rId9"/>
              </a:rPr>
              <a:t>FPF7 Meeting</a:t>
            </a:r>
            <a:r>
              <a:rPr lang="en-US" sz="1600" dirty="0"/>
              <a:t>, 29 Feb-1 Mar 2024</a:t>
            </a:r>
          </a:p>
          <a:p>
            <a:pPr lvl="1"/>
            <a:endParaRPr lang="en-US" sz="800" dirty="0"/>
          </a:p>
          <a:p>
            <a:r>
              <a:rPr lang="en-US" sz="2000" dirty="0"/>
              <a:t>FPF Papers</a:t>
            </a:r>
          </a:p>
          <a:p>
            <a:pPr lvl="1"/>
            <a:r>
              <a:rPr lang="en-US" sz="1600" dirty="0"/>
              <a:t>FPF “Short” Paper: 75 pages, 80 authors, Phys. Rept. 968, 1 (2022), </a:t>
            </a:r>
            <a:r>
              <a:rPr lang="en-US" sz="1600" dirty="0">
                <a:hlinkClick r:id="rId10">
                  <a:extLst>
                    <a:ext uri="{A12FA001-AC4F-418D-AE19-62706E023703}">
                      <ahyp:hlinkClr xmlns:ahyp="http://schemas.microsoft.com/office/drawing/2018/hyperlinkcolor" val="tx"/>
                    </a:ext>
                  </a:extLst>
                </a:hlinkClick>
              </a:rPr>
              <a:t>2109.10905</a:t>
            </a:r>
            <a:r>
              <a:rPr lang="en-US" sz="1600" dirty="0"/>
              <a:t>.</a:t>
            </a:r>
          </a:p>
          <a:p>
            <a:pPr lvl="1"/>
            <a:r>
              <a:rPr lang="en-US" sz="1600" dirty="0"/>
              <a:t>FPF White Paper: 429 pp, 392 authors + endorsers representing over 200 institutes, J. Phys. G 3, 030501 (2023), </a:t>
            </a:r>
            <a:r>
              <a:rPr lang="en-US" sz="1600" dirty="0">
                <a:hlinkClick r:id="rId11">
                  <a:extLst>
                    <a:ext uri="{A12FA001-AC4F-418D-AE19-62706E023703}">
                      <ahyp:hlinkClr xmlns:ahyp="http://schemas.microsoft.com/office/drawing/2018/hyperlinkcolor" val="tx"/>
                    </a:ext>
                  </a:extLst>
                </a:hlinkClick>
              </a:rPr>
              <a:t>2203.05090</a:t>
            </a:r>
            <a:r>
              <a:rPr lang="en-US" sz="1600" dirty="0"/>
              <a:t>. </a:t>
            </a:r>
          </a:p>
          <a:p>
            <a:endParaRPr lang="en-US" sz="800" dirty="0"/>
          </a:p>
        </p:txBody>
      </p:sp>
      <p:sp>
        <p:nvSpPr>
          <p:cNvPr id="5" name="Content Placeholder 2">
            <a:extLst>
              <a:ext uri="{FF2B5EF4-FFF2-40B4-BE49-F238E27FC236}">
                <a16:creationId xmlns:a16="http://schemas.microsoft.com/office/drawing/2014/main" id="{7E33C3B8-A012-45F9-4E8D-EDD8141BFB35}"/>
              </a:ext>
            </a:extLst>
          </p:cNvPr>
          <p:cNvSpPr txBox="1">
            <a:spLocks/>
          </p:cNvSpPr>
          <p:nvPr/>
        </p:nvSpPr>
        <p:spPr bwMode="auto">
          <a:xfrm>
            <a:off x="152400" y="714375"/>
            <a:ext cx="8839200" cy="962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latin typeface="Arial" charset="0"/>
              </a:rPr>
              <a:t>The FPF activities are organized into 10 WGs consisting of ~300 experimentalists on pathfinder experiments, ~200 theorists, and multiple CERN technical teams, with active exp/</a:t>
            </a:r>
            <a:r>
              <a:rPr lang="en-US" sz="2000" dirty="0" err="1">
                <a:latin typeface="Arial" charset="0"/>
              </a:rPr>
              <a:t>th</a:t>
            </a:r>
            <a:r>
              <a:rPr lang="en-US" sz="2000" dirty="0">
                <a:latin typeface="Arial" charset="0"/>
              </a:rPr>
              <a:t> interactions and optimization between experiments.  For more, see </a:t>
            </a:r>
            <a:r>
              <a:rPr lang="en-US" sz="2000" dirty="0">
                <a:latin typeface="Arial" charset="0"/>
                <a:hlinkClick r:id="rId12"/>
              </a:rPr>
              <a:t>fpf.web.cern.ch</a:t>
            </a:r>
            <a:r>
              <a:rPr lang="en-US" sz="2000" dirty="0">
                <a:latin typeface="Arial" charset="0"/>
              </a:rPr>
              <a:t>.</a:t>
            </a:r>
          </a:p>
        </p:txBody>
      </p:sp>
      <p:pic>
        <p:nvPicPr>
          <p:cNvPr id="6" name="Picture 5" descr="A screenshot of a phone&#10;&#10;Description automatically generated">
            <a:extLst>
              <a:ext uri="{FF2B5EF4-FFF2-40B4-BE49-F238E27FC236}">
                <a16:creationId xmlns:a16="http://schemas.microsoft.com/office/drawing/2014/main" id="{7B09B7EA-0E2B-6006-EBA6-6E28BED2CE25}"/>
              </a:ext>
            </a:extLst>
          </p:cNvPr>
          <p:cNvPicPr>
            <a:picLocks noChangeAspect="1"/>
          </p:cNvPicPr>
          <p:nvPr/>
        </p:nvPicPr>
        <p:blipFill>
          <a:blip r:embed="rId13"/>
          <a:stretch>
            <a:fillRect/>
          </a:stretch>
        </p:blipFill>
        <p:spPr>
          <a:xfrm>
            <a:off x="5058295" y="2133600"/>
            <a:ext cx="3704705" cy="4419600"/>
          </a:xfrm>
          <a:prstGeom prst="rect">
            <a:avLst/>
          </a:prstGeom>
          <a:ln>
            <a:solidFill>
              <a:schemeClr val="tx1"/>
            </a:solidFill>
          </a:ln>
        </p:spPr>
      </p:pic>
    </p:spTree>
    <p:extLst>
      <p:ext uri="{BB962C8B-B14F-4D97-AF65-F5344CB8AC3E}">
        <p14:creationId xmlns:p14="http://schemas.microsoft.com/office/powerpoint/2010/main" val="352470135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228985"/>
            <a:ext cx="9144000" cy="441325"/>
          </a:xfrm>
        </p:spPr>
        <p:txBody>
          <a:bodyPr/>
          <a:lstStyle/>
          <a:p>
            <a:r>
              <a:rPr lang="en-US" dirty="0">
                <a:latin typeface="Arial" charset="0"/>
              </a:rPr>
              <a:t>SNOWMASS AND P5 PROCESS</a:t>
            </a:r>
          </a:p>
        </p:txBody>
      </p:sp>
      <p:sp>
        <p:nvSpPr>
          <p:cNvPr id="2" name="Rectangle 3">
            <a:extLst>
              <a:ext uri="{FF2B5EF4-FFF2-40B4-BE49-F238E27FC236}">
                <a16:creationId xmlns:a16="http://schemas.microsoft.com/office/drawing/2014/main" id="{FE152DA0-8314-461B-C6CF-6E1F6896A45D}"/>
              </a:ext>
            </a:extLst>
          </p:cNvPr>
          <p:cNvSpPr txBox="1">
            <a:spLocks noChangeArrowheads="1"/>
          </p:cNvSpPr>
          <p:nvPr/>
        </p:nvSpPr>
        <p:spPr bwMode="auto">
          <a:xfrm>
            <a:off x="381000" y="913164"/>
            <a:ext cx="8229600" cy="5411436"/>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a14="http://schemas.microsoft.com/office/drawing/2010/main"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0"/>
              </a:spcAft>
            </a:pPr>
            <a:r>
              <a:rPr lang="en-US" sz="2000" dirty="0">
                <a:latin typeface="+mn-lt"/>
                <a:cs typeface="Times New Roman" panose="02020603050405020304" pitchFamily="18" charset="0"/>
              </a:rPr>
              <a:t>In the US, particle physics priorities are established in a two-step process, most recently consisting of Snowmass from 2020-22 and P5 from 2022-23.</a:t>
            </a:r>
          </a:p>
          <a:p>
            <a:pPr>
              <a:spcBef>
                <a:spcPts val="0"/>
              </a:spcBef>
              <a:spcAft>
                <a:spcPts val="0"/>
              </a:spcAft>
            </a:pPr>
            <a:endParaRPr lang="en-US" sz="2000" i="1" dirty="0">
              <a:latin typeface="+mn-lt"/>
              <a:cs typeface="Times New Roman" panose="02020603050405020304" pitchFamily="18" charset="0"/>
            </a:endParaRPr>
          </a:p>
          <a:p>
            <a:pPr>
              <a:spcBef>
                <a:spcPts val="0"/>
              </a:spcBef>
              <a:spcAft>
                <a:spcPts val="0"/>
              </a:spcAft>
            </a:pPr>
            <a:r>
              <a:rPr lang="en-US" sz="2000" dirty="0">
                <a:latin typeface="+mn-lt"/>
                <a:cs typeface="Times New Roman" panose="02020603050405020304" pitchFamily="18" charset="0"/>
              </a:rPr>
              <a:t>“Our highest immediate priority accelerator and project is the HL-LHC, …including the construction of auxiliary experiments that extend the reach of HL-LHC in kinematic regions uncovered by the detector upgrades.” – 2022 Snowmass Energy Frontier Report</a:t>
            </a:r>
          </a:p>
          <a:p>
            <a:pPr algn="l" rtl="0">
              <a:spcBef>
                <a:spcPts val="0"/>
              </a:spcBef>
              <a:spcAft>
                <a:spcPts val="0"/>
              </a:spcAft>
            </a:pPr>
            <a:endParaRPr lang="en-US" sz="2000" b="0" i="0" u="none" strike="noStrike" dirty="0">
              <a:solidFill>
                <a:srgbClr val="000000"/>
              </a:solidFill>
              <a:effectLst/>
              <a:latin typeface="Arial" panose="020B0604020202020204" pitchFamily="34" charset="0"/>
            </a:endParaRPr>
          </a:p>
          <a:p>
            <a:pPr algn="l" rtl="0">
              <a:spcBef>
                <a:spcPts val="0"/>
              </a:spcBef>
              <a:spcAft>
                <a:spcPts val="0"/>
              </a:spcAft>
            </a:pPr>
            <a:r>
              <a:rPr lang="en-US" sz="2000" b="0" i="0" u="none" strike="noStrike" dirty="0">
                <a:solidFill>
                  <a:srgbClr val="000000"/>
                </a:solidFill>
                <a:effectLst/>
                <a:latin typeface="Arial" panose="020B0604020202020204" pitchFamily="34" charset="0"/>
              </a:rPr>
              <a:t>P5 was then convened to prioritize medium-scale ($50-250M) and large-scale (&gt;$250M) projects.  Small-scale projects are not discussed individually</a:t>
            </a:r>
            <a:r>
              <a:rPr lang="en-US" sz="2000" dirty="0">
                <a:solidFill>
                  <a:srgbClr val="000000"/>
                </a:solidFill>
                <a:latin typeface="Arial" panose="020B0604020202020204" pitchFamily="34" charset="0"/>
              </a:rPr>
              <a:t> and </a:t>
            </a:r>
            <a:r>
              <a:rPr lang="en-US" sz="2000" b="0" i="0" u="none" strike="noStrike" dirty="0">
                <a:solidFill>
                  <a:srgbClr val="000000"/>
                </a:solidFill>
                <a:effectLst/>
                <a:latin typeface="Arial" panose="020B0604020202020204" pitchFamily="34" charset="0"/>
              </a:rPr>
              <a:t>not explicitly recommended by P5.  </a:t>
            </a:r>
          </a:p>
          <a:p>
            <a:pPr algn="l" rtl="0">
              <a:spcBef>
                <a:spcPts val="0"/>
              </a:spcBef>
              <a:spcAft>
                <a:spcPts val="0"/>
              </a:spcAft>
            </a:pPr>
            <a:endParaRPr lang="en-US" sz="2000" dirty="0">
              <a:solidFill>
                <a:srgbClr val="000000"/>
              </a:solidFill>
              <a:latin typeface="Arial" panose="020B0604020202020204" pitchFamily="34" charset="0"/>
            </a:endParaRPr>
          </a:p>
          <a:p>
            <a:pPr algn="l" rtl="0">
              <a:spcBef>
                <a:spcPts val="0"/>
              </a:spcBef>
              <a:spcAft>
                <a:spcPts val="0"/>
              </a:spcAft>
            </a:pPr>
            <a:r>
              <a:rPr lang="en-US" sz="2000" b="0" i="0" u="none" strike="noStrike" dirty="0">
                <a:solidFill>
                  <a:srgbClr val="000000"/>
                </a:solidFill>
                <a:effectLst/>
                <a:latin typeface="Arial" panose="020B0604020202020204" pitchFamily="34" charset="0"/>
              </a:rPr>
              <a:t>The FPF proposal to P5 was for a medium-scale project supporting </a:t>
            </a:r>
            <a:r>
              <a:rPr lang="en-US" sz="2000" b="0" i="0" u="none" strike="noStrike" dirty="0">
                <a:effectLst/>
                <a:latin typeface="Arial" panose="020B0604020202020204" pitchFamily="34" charset="0"/>
              </a:rPr>
              <a:t>FASER2 (1/2), FORMOSA, and </a:t>
            </a:r>
            <a:r>
              <a:rPr lang="en-US" sz="2000" b="0" i="0" u="none" strike="noStrike" dirty="0" err="1">
                <a:effectLst/>
                <a:latin typeface="Arial" panose="020B0604020202020204" pitchFamily="34" charset="0"/>
              </a:rPr>
              <a:t>FLArE</a:t>
            </a:r>
            <a:r>
              <a:rPr lang="en-US" sz="2000" dirty="0">
                <a:latin typeface="Arial" panose="020B0604020202020204" pitchFamily="34" charset="0"/>
              </a:rPr>
              <a:t>, under the assumption that </a:t>
            </a:r>
            <a:r>
              <a:rPr lang="en-US" sz="2000" b="0" i="0" u="none" strike="noStrike" dirty="0">
                <a:effectLst/>
                <a:latin typeface="Arial" panose="020B0604020202020204" pitchFamily="34" charset="0"/>
              </a:rPr>
              <a:t>CERN would build the facility as host lab, and other nations/regions would fund FASER2 (1/2), FASERnu2, and </a:t>
            </a:r>
            <a:r>
              <a:rPr lang="en-US" sz="2000" b="0" i="0" u="none" strike="noStrike" dirty="0" err="1">
                <a:effectLst/>
                <a:latin typeface="Arial" panose="020B0604020202020204" pitchFamily="34" charset="0"/>
              </a:rPr>
              <a:t>AdvSND</a:t>
            </a:r>
            <a:r>
              <a:rPr lang="en-US" sz="2000" b="0" i="0" u="none" strike="noStrike" dirty="0">
                <a:effectLst/>
                <a:latin typeface="Arial" panose="020B0604020202020204" pitchFamily="34" charset="0"/>
              </a:rPr>
              <a:t>.</a:t>
            </a:r>
            <a:endParaRPr lang="en-US" sz="2000" i="0" u="none" strike="noStrike" dirty="0">
              <a:solidFill>
                <a:srgbClr val="00B050"/>
              </a:solidFill>
              <a:effectLst/>
            </a:endParaRPr>
          </a:p>
          <a:p>
            <a:pPr algn="l" rtl="0">
              <a:spcBef>
                <a:spcPts val="0"/>
              </a:spcBef>
              <a:spcAft>
                <a:spcPts val="0"/>
              </a:spcAft>
            </a:pPr>
            <a:endParaRPr lang="en-US" sz="1800" dirty="0">
              <a:solidFill>
                <a:srgbClr val="000000"/>
              </a:solidFill>
            </a:endParaRPr>
          </a:p>
        </p:txBody>
      </p:sp>
    </p:spTree>
    <p:extLst>
      <p:ext uri="{BB962C8B-B14F-4D97-AF65-F5344CB8AC3E}">
        <p14:creationId xmlns:p14="http://schemas.microsoft.com/office/powerpoint/2010/main" val="2154085135"/>
      </p:ext>
    </p:extLst>
  </p:cSld>
  <p:clrMapOvr>
    <a:masterClrMapping/>
  </p:clrMapOvr>
</p:sld>
</file>

<file path=ppt/theme/theme1.xml><?xml version="1.0" encoding="utf-8"?>
<a:theme xmlns:a="http://schemas.openxmlformats.org/drawingml/2006/main" name="offic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68017</TotalTime>
  <Words>1347</Words>
  <Application>Microsoft Macintosh PowerPoint</Application>
  <PresentationFormat>On-screen Show (4:3)</PresentationFormat>
  <Paragraphs>123</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Cambria Math</vt:lpstr>
      <vt:lpstr>Helvetica</vt:lpstr>
      <vt:lpstr>Wingdings</vt:lpstr>
      <vt:lpstr>office_arial</vt:lpstr>
      <vt:lpstr>PowerPoint Presentation</vt:lpstr>
      <vt:lpstr>PROGRESS SINCE LAST PBC MEETING</vt:lpstr>
      <vt:lpstr>FORWARD PHYSICS FACILITY</vt:lpstr>
      <vt:lpstr>FPF PHYSICS PROGRAM</vt:lpstr>
      <vt:lpstr>MILLI-CHARGED PARTICLES</vt:lpstr>
      <vt:lpstr>STRONGLY-INTERACTING DARK SECTORS</vt:lpstr>
      <vt:lpstr>LLPS FROM COMPRESSED SPECTRA </vt:lpstr>
      <vt:lpstr>FPF ORGANIZATION</vt:lpstr>
      <vt:lpstr>SNOWMASS AND P5 PROCESS</vt:lpstr>
      <vt:lpstr>P5 REPORT</vt:lpstr>
      <vt:lpstr>FPF TIMELINE</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Jonathan Lee Feng</cp:lastModifiedBy>
  <cp:revision>1493</cp:revision>
  <cp:lastPrinted>2019-09-06T01:34:01Z</cp:lastPrinted>
  <dcterms:created xsi:type="dcterms:W3CDTF">2011-05-01T15:38:23Z</dcterms:created>
  <dcterms:modified xsi:type="dcterms:W3CDTF">2024-03-25T09:57:58Z</dcterms:modified>
</cp:coreProperties>
</file>