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7"/>
  </p:notesMasterIdLst>
  <p:handoutMasterIdLst>
    <p:handoutMasterId r:id="rId48"/>
  </p:handoutMasterIdLst>
  <p:sldIdLst>
    <p:sldId id="889" r:id="rId2"/>
    <p:sldId id="2954" r:id="rId3"/>
    <p:sldId id="921" r:id="rId4"/>
    <p:sldId id="825" r:id="rId5"/>
    <p:sldId id="1052" r:id="rId6"/>
    <p:sldId id="2973" r:id="rId7"/>
    <p:sldId id="937" r:id="rId8"/>
    <p:sldId id="2975" r:id="rId9"/>
    <p:sldId id="1049" r:id="rId10"/>
    <p:sldId id="1112" r:id="rId11"/>
    <p:sldId id="717" r:id="rId12"/>
    <p:sldId id="931" r:id="rId13"/>
    <p:sldId id="940" r:id="rId14"/>
    <p:sldId id="2969" r:id="rId15"/>
    <p:sldId id="2976" r:id="rId16"/>
    <p:sldId id="2968" r:id="rId17"/>
    <p:sldId id="751" r:id="rId18"/>
    <p:sldId id="1122" r:id="rId19"/>
    <p:sldId id="2931" r:id="rId20"/>
    <p:sldId id="1014" r:id="rId21"/>
    <p:sldId id="2979" r:id="rId22"/>
    <p:sldId id="2966" r:id="rId23"/>
    <p:sldId id="2958" r:id="rId24"/>
    <p:sldId id="2960" r:id="rId25"/>
    <p:sldId id="2977" r:id="rId26"/>
    <p:sldId id="335" r:id="rId27"/>
    <p:sldId id="1025" r:id="rId28"/>
    <p:sldId id="944" r:id="rId29"/>
    <p:sldId id="860" r:id="rId30"/>
    <p:sldId id="315" r:id="rId31"/>
    <p:sldId id="325" r:id="rId32"/>
    <p:sldId id="1002" r:id="rId33"/>
    <p:sldId id="2962" r:id="rId34"/>
    <p:sldId id="2963" r:id="rId35"/>
    <p:sldId id="2965" r:id="rId36"/>
    <p:sldId id="1117" r:id="rId37"/>
    <p:sldId id="2964" r:id="rId38"/>
    <p:sldId id="1057" r:id="rId39"/>
    <p:sldId id="1086" r:id="rId40"/>
    <p:sldId id="1085" r:id="rId41"/>
    <p:sldId id="1108" r:id="rId42"/>
    <p:sldId id="1044" r:id="rId43"/>
    <p:sldId id="1050" r:id="rId44"/>
    <p:sldId id="2947" r:id="rId45"/>
    <p:sldId id="337"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00FF"/>
    <a:srgbClr val="FF0000"/>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3" autoAdjust="0"/>
    <p:restoredTop sz="50000" autoAdjust="0"/>
  </p:normalViewPr>
  <p:slideViewPr>
    <p:cSldViewPr snapToObjects="1">
      <p:cViewPr varScale="1">
        <p:scale>
          <a:sx n="131" d="100"/>
          <a:sy n="131" d="100"/>
        </p:scale>
        <p:origin x="13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11/3/23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30</a:t>
            </a:fld>
            <a:endParaRPr lang="en-GB"/>
          </a:p>
        </p:txBody>
      </p:sp>
    </p:spTree>
    <p:extLst>
      <p:ext uri="{BB962C8B-B14F-4D97-AF65-F5344CB8AC3E}">
        <p14:creationId xmlns:p14="http://schemas.microsoft.com/office/powerpoint/2010/main" val="2548343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11/3/23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38</a:t>
            </a:fld>
            <a:endParaRPr lang="en-US"/>
          </a:p>
        </p:txBody>
      </p:sp>
    </p:spTree>
    <p:extLst>
      <p:ext uri="{BB962C8B-B14F-4D97-AF65-F5344CB8AC3E}">
        <p14:creationId xmlns:p14="http://schemas.microsoft.com/office/powerpoint/2010/main" val="251506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11/3/23</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41</a:t>
            </a:fld>
            <a:endParaRPr lang="en-US"/>
          </a:p>
        </p:txBody>
      </p:sp>
    </p:spTree>
    <p:extLst>
      <p:ext uri="{BB962C8B-B14F-4D97-AF65-F5344CB8AC3E}">
        <p14:creationId xmlns:p14="http://schemas.microsoft.com/office/powerpoint/2010/main" val="167946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11/3/23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21</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23</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11/3/23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25</a:t>
            </a:fld>
            <a:endParaRPr lang="en-US"/>
          </a:p>
        </p:txBody>
      </p:sp>
    </p:spTree>
    <p:extLst>
      <p:ext uri="{BB962C8B-B14F-4D97-AF65-F5344CB8AC3E}">
        <p14:creationId xmlns:p14="http://schemas.microsoft.com/office/powerpoint/2010/main" val="4123415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11/3/23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312897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11/3/23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28</a:t>
            </a:fld>
            <a:endParaRPr lang="en-US"/>
          </a:p>
        </p:txBody>
      </p:sp>
    </p:spTree>
    <p:extLst>
      <p:ext uri="{BB962C8B-B14F-4D97-AF65-F5344CB8AC3E}">
        <p14:creationId xmlns:p14="http://schemas.microsoft.com/office/powerpoint/2010/main" val="46184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03/11/2023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 Nov 2023</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5.tiff"/><Relationship Id="rId21" Type="http://schemas.openxmlformats.org/officeDocument/2006/relationships/image" Target="../media/image48.png"/><Relationship Id="rId7" Type="http://schemas.openxmlformats.org/officeDocument/2006/relationships/image" Target="../media/image34.tiff"/><Relationship Id="rId12" Type="http://schemas.openxmlformats.org/officeDocument/2006/relationships/image" Target="../media/image39.tiff"/><Relationship Id="rId17" Type="http://schemas.openxmlformats.org/officeDocument/2006/relationships/image" Target="../media/image44.jpg"/><Relationship Id="rId25" Type="http://schemas.openxmlformats.org/officeDocument/2006/relationships/image" Target="../media/image52.png"/><Relationship Id="rId2" Type="http://schemas.openxmlformats.org/officeDocument/2006/relationships/image" Target="../media/image31.png"/><Relationship Id="rId16" Type="http://schemas.openxmlformats.org/officeDocument/2006/relationships/image" Target="../media/image43.png"/><Relationship Id="rId20" Type="http://schemas.openxmlformats.org/officeDocument/2006/relationships/image" Target="../media/image47.jpg"/><Relationship Id="rId1" Type="http://schemas.openxmlformats.org/officeDocument/2006/relationships/slideLayout" Target="../slideLayouts/slideLayout1.xml"/><Relationship Id="rId6" Type="http://schemas.openxmlformats.org/officeDocument/2006/relationships/image" Target="../media/image33.tiff"/><Relationship Id="rId11" Type="http://schemas.openxmlformats.org/officeDocument/2006/relationships/image" Target="../media/image38.tiff"/><Relationship Id="rId24" Type="http://schemas.openxmlformats.org/officeDocument/2006/relationships/image" Target="../media/image51.png"/><Relationship Id="rId5" Type="http://schemas.openxmlformats.org/officeDocument/2006/relationships/image" Target="../media/image32.tiff"/><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tiff"/><Relationship Id="rId19" Type="http://schemas.openxmlformats.org/officeDocument/2006/relationships/image" Target="../media/image46.png"/><Relationship Id="rId4" Type="http://schemas.openxmlformats.org/officeDocument/2006/relationships/image" Target="../media/image4.tiff"/><Relationship Id="rId9" Type="http://schemas.openxmlformats.org/officeDocument/2006/relationships/image" Target="../media/image36.tiff"/><Relationship Id="rId14" Type="http://schemas.openxmlformats.org/officeDocument/2006/relationships/image" Target="../media/image41.tiff"/><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g"/><Relationship Id="rId7" Type="http://schemas.openxmlformats.org/officeDocument/2006/relationships/image" Target="../media/image82.jpg"/><Relationship Id="rId12" Type="http://schemas.openxmlformats.org/officeDocument/2006/relationships/image" Target="../media/image8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1.jpg"/><Relationship Id="rId11" Type="http://schemas.openxmlformats.org/officeDocument/2006/relationships/image" Target="../media/image86.jpeg"/><Relationship Id="rId5" Type="http://schemas.openxmlformats.org/officeDocument/2006/relationships/image" Target="../media/image80.jpg"/><Relationship Id="rId15" Type="http://schemas.openxmlformats.org/officeDocument/2006/relationships/image" Target="../media/image90.png"/><Relationship Id="rId10" Type="http://schemas.openxmlformats.org/officeDocument/2006/relationships/image" Target="../media/image85.jpg"/><Relationship Id="rId4" Type="http://schemas.openxmlformats.org/officeDocument/2006/relationships/image" Target="../media/image79.jpg"/><Relationship Id="rId9" Type="http://schemas.openxmlformats.org/officeDocument/2006/relationships/image" Target="../media/image84.jpg"/><Relationship Id="rId1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png"/><Relationship Id="rId7"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100.jp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104.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5" Type="http://schemas.openxmlformats.org/officeDocument/2006/relationships/hyperlink" Target="https://indico.cern.ch/event/1076733" TargetMode="External"/><Relationship Id="rId10" Type="http://schemas.openxmlformats.org/officeDocument/2006/relationships/hyperlink" Target="https://arxiv.org/abs/2203.05090" TargetMode="External"/><Relationship Id="rId4" Type="http://schemas.openxmlformats.org/officeDocument/2006/relationships/hyperlink" Target="https://indico.cern.ch/event/1022352" TargetMode="External"/><Relationship Id="rId9" Type="http://schemas.openxmlformats.org/officeDocument/2006/relationships/hyperlink" Target="https://arxiv.org/abs/2109.10905"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0.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480.png"/></Relationships>
</file>

<file path=ppt/slides/_rels/slide4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4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eg"/><Relationship Id="rId1" Type="http://schemas.openxmlformats.org/officeDocument/2006/relationships/slideLayout" Target="../slideLayouts/slideLayout1.xml"/><Relationship Id="rId4" Type="http://schemas.openxmlformats.org/officeDocument/2006/relationships/image" Target="../media/image1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3.jpeg"/><Relationship Id="rId5" Type="http://schemas.openxmlformats.org/officeDocument/2006/relationships/image" Target="../media/image132.pn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4.jpg"/><Relationship Id="rId3" Type="http://schemas.openxmlformats.org/officeDocument/2006/relationships/image" Target="../media/image12.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0.png"/><Relationship Id="rId4" Type="http://schemas.openxmlformats.org/officeDocument/2006/relationships/image" Target="../media/image310.png"/><Relationship Id="rId9" Type="http://schemas.openxmlformats.org/officeDocument/2006/relationships/image" Target="../media/image9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UCLA Physics and Astronomy Colloquium</a:t>
            </a:r>
          </a:p>
          <a:p>
            <a:pPr algn="ctr"/>
            <a:endParaRPr lang="en-US" sz="800" dirty="0"/>
          </a:p>
          <a:p>
            <a:pPr algn="ctr"/>
            <a:r>
              <a:rPr lang="en-US" sz="2000" dirty="0"/>
              <a:t>Jonathan Feng, UC Irvine, 2 November 2023</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2" name="Picture 1">
            <a:extLst>
              <a:ext uri="{FF2B5EF4-FFF2-40B4-BE49-F238E27FC236}">
                <a16:creationId xmlns:a16="http://schemas.microsoft.com/office/drawing/2014/main" id="{79A6D403-3748-472F-2A57-D4F9BFC19B26}"/>
              </a:ext>
            </a:extLst>
          </p:cNvPr>
          <p:cNvPicPr>
            <a:picLocks noChangeAspect="1"/>
          </p:cNvPicPr>
          <p:nvPr/>
        </p:nvPicPr>
        <p:blipFill>
          <a:blip r:embed="rId8"/>
          <a:stretch>
            <a:fillRect/>
          </a:stretch>
        </p:blipFill>
        <p:spPr>
          <a:xfrm>
            <a:off x="1924668" y="990600"/>
            <a:ext cx="5294664" cy="1764888"/>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3027778"/>
            <a:ext cx="9144000" cy="62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dirty="0"/>
              <a:t>AND THE FUTURE OF PARTICLE PHYSICS</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is typically wasted in new physics searches.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79248"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THE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15" name="Group 14">
            <a:extLst>
              <a:ext uri="{FF2B5EF4-FFF2-40B4-BE49-F238E27FC236}">
                <a16:creationId xmlns:a16="http://schemas.microsoft.com/office/drawing/2014/main" id="{B6D5700E-D7C3-ADEE-8D69-8487898D6424}"/>
              </a:ext>
            </a:extLst>
          </p:cNvPr>
          <p:cNvGrpSpPr/>
          <p:nvPr/>
        </p:nvGrpSpPr>
        <p:grpSpPr>
          <a:xfrm>
            <a:off x="3128477" y="1309723"/>
            <a:ext cx="4005021" cy="3948077"/>
            <a:chOff x="3128477" y="1309723"/>
            <a:chExt cx="4005021" cy="3948077"/>
          </a:xfrm>
        </p:grpSpPr>
        <p:cxnSp>
          <p:nvCxnSpPr>
            <p:cNvPr id="7" name="Straight Arrow Connector 6"/>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6C41A03D-3EDF-B6F4-0D71-302156B8DFAD}"/>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29895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far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495649" y="4095054"/>
            <a:ext cx="3274807" cy="276999"/>
          </a:xfrm>
          <a:prstGeom prst="rect">
            <a:avLst/>
          </a:prstGeom>
          <a:noFill/>
        </p:spPr>
        <p:txBody>
          <a:bodyPr wrap="none" rtlCol="0">
            <a:spAutoFit/>
          </a:bodyPr>
          <a:lstStyle/>
          <a:p>
            <a:pPr algn="r"/>
            <a:r>
              <a:rPr lang="en-US" sz="1200" dirty="0">
                <a:solidFill>
                  <a:srgbClr val="00B050"/>
                </a:solidFill>
              </a:rPr>
              <a:t>First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3748542" y="4248495"/>
            <a:ext cx="3671903"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grpSp>
        <p:nvGrpSpPr>
          <p:cNvPr id="33" name="Group 32">
            <a:extLst>
              <a:ext uri="{FF2B5EF4-FFF2-40B4-BE49-F238E27FC236}">
                <a16:creationId xmlns:a16="http://schemas.microsoft.com/office/drawing/2014/main" id="{BED0076F-AA3D-88F4-ED8E-5DDA6A493F01}"/>
              </a:ext>
            </a:extLst>
          </p:cNvPr>
          <p:cNvGrpSpPr/>
          <p:nvPr/>
        </p:nvGrpSpPr>
        <p:grpSpPr>
          <a:xfrm>
            <a:off x="2209801" y="2537983"/>
            <a:ext cx="6590543" cy="3836228"/>
            <a:chOff x="2209801" y="2537983"/>
            <a:chExt cx="6590543" cy="3836228"/>
          </a:xfrm>
        </p:grpSpPr>
        <p:pic>
          <p:nvPicPr>
            <p:cNvPr id="4" name="Picture 3" descr="2017-10-31 17.55.56.jpg">
              <a:extLst>
                <a:ext uri="{FF2B5EF4-FFF2-40B4-BE49-F238E27FC236}">
                  <a16:creationId xmlns:a16="http://schemas.microsoft.com/office/drawing/2014/main" id="{5EE64EB3-1610-C14D-9191-C44F6FF29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787570"/>
              <a:ext cx="1779509" cy="1586641"/>
            </a:xfrm>
            <a:prstGeom prst="rect">
              <a:avLst/>
            </a:prstGeom>
          </p:spPr>
        </p:pic>
        <p:pic>
          <p:nvPicPr>
            <p:cNvPr id="6" name="Picture 5" descr="S6EP07_-_Sheldon_and_Leonard.png">
              <a:extLst>
                <a:ext uri="{FF2B5EF4-FFF2-40B4-BE49-F238E27FC236}">
                  <a16:creationId xmlns:a16="http://schemas.microsoft.com/office/drawing/2014/main" id="{DBB6F54C-6503-A4AA-E0FB-FE47AD1B5409}"/>
                </a:ext>
              </a:extLst>
            </p:cNvPr>
            <p:cNvPicPr>
              <a:picLocks noChangeAspect="1"/>
            </p:cNvPicPr>
            <p:nvPr/>
          </p:nvPicPr>
          <p:blipFill rotWithShape="1">
            <a:blip r:embed="rId4">
              <a:extLst>
                <a:ext uri="{28A0092B-C50C-407E-A947-70E740481C1C}">
                  <a14:useLocalDpi xmlns:a14="http://schemas.microsoft.com/office/drawing/2010/main" val="0"/>
                </a:ext>
              </a:extLst>
            </a:blip>
            <a:srcRect l="13502" r="10110"/>
            <a:stretch/>
          </p:blipFill>
          <p:spPr>
            <a:xfrm>
              <a:off x="7010399" y="3090432"/>
              <a:ext cx="1789945" cy="1698852"/>
            </a:xfrm>
            <a:prstGeom prst="rect">
              <a:avLst/>
            </a:prstGeom>
          </p:spPr>
        </p:pic>
        <p:cxnSp>
          <p:nvCxnSpPr>
            <p:cNvPr id="17" name="Straight Arrow Connector 16">
              <a:extLst>
                <a:ext uri="{FF2B5EF4-FFF2-40B4-BE49-F238E27FC236}">
                  <a16:creationId xmlns:a16="http://schemas.microsoft.com/office/drawing/2014/main" id="{35426978-AC69-3221-728F-483015CC3A0C}"/>
                </a:ext>
              </a:extLst>
            </p:cNvPr>
            <p:cNvCxnSpPr>
              <a:cxnSpLocks/>
            </p:cNvCxnSpPr>
            <p:nvPr/>
          </p:nvCxnSpPr>
          <p:spPr>
            <a:xfrm>
              <a:off x="2209801" y="2537983"/>
              <a:ext cx="4810481" cy="2249587"/>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3454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405537"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1756636"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2467963" y="5779610"/>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742374"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7014104" y="4997347"/>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5078632"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89 collaborators, 25 institutions, 10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1"/>
          <a:stretch>
            <a:fillRect/>
          </a:stretch>
        </p:blipFill>
        <p:spPr>
          <a:xfrm>
            <a:off x="6743559" y="5689552"/>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2"/>
          <a:stretch>
            <a:fillRect/>
          </a:stretch>
        </p:blipFill>
        <p:spPr>
          <a:xfrm>
            <a:off x="655543" y="3950888"/>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3"/>
          <a:stretch>
            <a:fillRect/>
          </a:stretch>
        </p:blipFill>
        <p:spPr>
          <a:xfrm>
            <a:off x="382213" y="4903070"/>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4"/>
          <a:stretch>
            <a:fillRect/>
          </a:stretch>
        </p:blipFill>
        <p:spPr>
          <a:xfrm>
            <a:off x="633031" y="5775864"/>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289929"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5"/>
          <a:stretch>
            <a:fillRect/>
          </a:stretch>
        </p:blipFill>
        <p:spPr>
          <a:xfrm>
            <a:off x="4501617" y="5735686"/>
            <a:ext cx="1725315" cy="670956"/>
          </a:xfrm>
          <a:prstGeom prst="rect">
            <a:avLst/>
          </a:prstGeom>
        </p:spPr>
      </p:pic>
    </p:spTree>
    <p:extLst>
      <p:ext uri="{BB962C8B-B14F-4D97-AF65-F5344CB8AC3E}">
        <p14:creationId xmlns:p14="http://schemas.microsoft.com/office/powerpoint/2010/main" val="73868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COLLABORATION</a:t>
            </a:r>
          </a:p>
        </p:txBody>
      </p:sp>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89 collaborators, 25 institutions, 10 countries</a:t>
            </a:r>
            <a:endParaRPr lang="en-US" sz="1800" dirty="0">
              <a:latin typeface="Arial" charset="0"/>
              <a:sym typeface="Wingdings"/>
            </a:endParaRPr>
          </a:p>
        </p:txBody>
      </p:sp>
      <p:pic>
        <p:nvPicPr>
          <p:cNvPr id="12" name="Picture 11">
            <a:extLst>
              <a:ext uri="{FF2B5EF4-FFF2-40B4-BE49-F238E27FC236}">
                <a16:creationId xmlns:a16="http://schemas.microsoft.com/office/drawing/2014/main" id="{869CCFC2-1A6D-6FE9-F30C-BD44B0A893C4}"/>
              </a:ext>
            </a:extLst>
          </p:cNvPr>
          <p:cNvPicPr>
            <a:picLocks noChangeAspect="1"/>
          </p:cNvPicPr>
          <p:nvPr/>
        </p:nvPicPr>
        <p:blipFill rotWithShape="1">
          <a:blip r:embed="rId2"/>
          <a:srcRect t="13726" b="11341"/>
          <a:stretch/>
        </p:blipFill>
        <p:spPr>
          <a:xfrm>
            <a:off x="228600" y="1524000"/>
            <a:ext cx="8686800" cy="4881912"/>
          </a:xfrm>
          <a:prstGeom prst="rect">
            <a:avLst/>
          </a:prstGeom>
        </p:spPr>
      </p:pic>
      <p:sp>
        <p:nvSpPr>
          <p:cNvPr id="21" name="TextBox 20">
            <a:extLst>
              <a:ext uri="{FF2B5EF4-FFF2-40B4-BE49-F238E27FC236}">
                <a16:creationId xmlns:a16="http://schemas.microsoft.com/office/drawing/2014/main" id="{D02DB093-77BE-8DE0-16D3-706C86A36164}"/>
              </a:ext>
            </a:extLst>
          </p:cNvPr>
          <p:cNvSpPr txBox="1"/>
          <p:nvPr/>
        </p:nvSpPr>
        <p:spPr>
          <a:xfrm>
            <a:off x="1754529" y="5715000"/>
            <a:ext cx="5634941" cy="369332"/>
          </a:xfrm>
          <a:prstGeom prst="rect">
            <a:avLst/>
          </a:prstGeom>
          <a:noFill/>
        </p:spPr>
        <p:txBody>
          <a:bodyPr wrap="none" rtlCol="0">
            <a:spAutoFit/>
          </a:bodyPr>
          <a:lstStyle/>
          <a:p>
            <a:r>
              <a:rPr lang="en-US" dirty="0">
                <a:solidFill>
                  <a:schemeClr val="bg1"/>
                </a:solidFill>
              </a:rPr>
              <a:t>FASER Collaboration Meeting, CERN, 5-7 June 2023</a:t>
            </a:r>
          </a:p>
        </p:txBody>
      </p:sp>
    </p:spTree>
    <p:extLst>
      <p:ext uri="{BB962C8B-B14F-4D97-AF65-F5344CB8AC3E}">
        <p14:creationId xmlns:p14="http://schemas.microsoft.com/office/powerpoint/2010/main" val="420783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H" dirty="0">
                <a:solidFill>
                  <a:schemeClr val="tx1"/>
                </a:solidFill>
              </a:rPr>
              <a:t>FASER DETECTOR</a:t>
            </a:r>
          </a:p>
        </p:txBody>
      </p:sp>
    </p:spTree>
    <p:extLst>
      <p:ext uri="{BB962C8B-B14F-4D97-AF65-F5344CB8AC3E}">
        <p14:creationId xmlns:p14="http://schemas.microsoft.com/office/powerpoint/2010/main" val="3728733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latin typeface="Arial" charset="0"/>
              </a:rPr>
              <a:t>FASER INSTALLATION</a:t>
            </a:r>
          </a:p>
        </p:txBody>
      </p:sp>
    </p:spTree>
    <p:extLst>
      <p:ext uri="{BB962C8B-B14F-4D97-AF65-F5344CB8AC3E}">
        <p14:creationId xmlns:p14="http://schemas.microsoft.com/office/powerpoint/2010/main" val="394098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2672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likely (many) more particles left to discover. </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grpSp>
        <p:nvGrpSpPr>
          <p:cNvPr id="3" name="Group 2">
            <a:extLst>
              <a:ext uri="{FF2B5EF4-FFF2-40B4-BE49-F238E27FC236}">
                <a16:creationId xmlns:a16="http://schemas.microsoft.com/office/drawing/2014/main" id="{0B977107-57DF-5CC3-1BF8-3A80EBEA2DBB}"/>
              </a:ext>
            </a:extLst>
          </p:cNvPr>
          <p:cNvGrpSpPr/>
          <p:nvPr/>
        </p:nvGrpSpPr>
        <p:grpSpPr>
          <a:xfrm>
            <a:off x="5410200" y="5486400"/>
            <a:ext cx="3581400" cy="1316655"/>
            <a:chOff x="5410200" y="5486400"/>
            <a:chExt cx="3581400" cy="1316655"/>
          </a:xfrm>
        </p:grpSpPr>
        <p:pic>
          <p:nvPicPr>
            <p:cNvPr id="5" name="Picture 4">
              <a:extLst>
                <a:ext uri="{FF2B5EF4-FFF2-40B4-BE49-F238E27FC236}">
                  <a16:creationId xmlns:a16="http://schemas.microsoft.com/office/drawing/2014/main" id="{ABCBB9A1-5A21-9000-BA10-60CDE92F18BE}"/>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6" name="TextBox 5">
              <a:extLst>
                <a:ext uri="{FF2B5EF4-FFF2-40B4-BE49-F238E27FC236}">
                  <a16:creationId xmlns:a16="http://schemas.microsoft.com/office/drawing/2014/main" id="{13DED0AB-2661-545E-6B1D-851BFA9C052A}"/>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spTree>
    <p:extLst>
      <p:ext uri="{BB962C8B-B14F-4D97-AF65-F5344CB8AC3E}">
        <p14:creationId xmlns:p14="http://schemas.microsoft.com/office/powerpoint/2010/main" val="391616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607339" cy="5629163"/>
          </a:xfrm>
        </p:spPr>
        <p:txBody>
          <a:bodyPr/>
          <a:lstStyle/>
          <a:p>
            <a:r>
              <a:rPr lang="en-GB" sz="2000" dirty="0"/>
              <a:t>After Long Shutdown 2 from 2018-2021, the LHC started running again from July to November 2022 and April to July 2023.</a:t>
            </a:r>
          </a:p>
          <a:p>
            <a:endParaRPr lang="en-GB" sz="1200" dirty="0"/>
          </a:p>
          <a:p>
            <a:r>
              <a:rPr lang="en-GB" sz="2000" dirty="0"/>
              <a:t>FASER began recording data immediately after beam turn on and operated beautifully after that.</a:t>
            </a:r>
          </a:p>
          <a:p>
            <a:pPr lvl="1"/>
            <a:r>
              <a:rPr lang="en-GB" sz="1800" dirty="0"/>
              <a:t>Recorded 97% of delivered luminosity</a:t>
            </a:r>
          </a:p>
          <a:p>
            <a:pPr lvl="1"/>
            <a:r>
              <a:rPr lang="en-GB" sz="1800" dirty="0"/>
              <a:t>Largely automated: no control room, 2 shifters controlling and monitoring the experiment from their laptops.</a:t>
            </a:r>
          </a:p>
        </p:txBody>
      </p:sp>
      <p:pic>
        <p:nvPicPr>
          <p:cNvPr id="5" name="Picture 4">
            <a:extLst>
              <a:ext uri="{FF2B5EF4-FFF2-40B4-BE49-F238E27FC236}">
                <a16:creationId xmlns:a16="http://schemas.microsoft.com/office/drawing/2014/main" id="{EAA40BEF-4307-6A73-1134-0D1D86D50B1E}"/>
              </a:ext>
            </a:extLst>
          </p:cNvPr>
          <p:cNvPicPr>
            <a:picLocks noChangeAspect="1"/>
          </p:cNvPicPr>
          <p:nvPr/>
        </p:nvPicPr>
        <p:blipFill>
          <a:blip r:embed="rId3"/>
          <a:stretch>
            <a:fillRect/>
          </a:stretch>
        </p:blipFill>
        <p:spPr>
          <a:xfrm>
            <a:off x="3886200" y="914400"/>
            <a:ext cx="5283740" cy="4191000"/>
          </a:xfrm>
          <a:prstGeom prst="rect">
            <a:avLst/>
          </a:prstGeom>
        </p:spPr>
      </p:pic>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10000" y="4953000"/>
            <a:ext cx="5028660" cy="123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7" name="Picture 6">
            <a:extLst>
              <a:ext uri="{FF2B5EF4-FFF2-40B4-BE49-F238E27FC236}">
                <a16:creationId xmlns:a16="http://schemas.microsoft.com/office/drawing/2014/main" id="{57953140-23CE-3FA6-7C8F-2597D70D05A6}"/>
              </a:ext>
            </a:extLst>
          </p:cNvPr>
          <p:cNvPicPr>
            <a:picLocks noChangeAspect="1"/>
          </p:cNvPicPr>
          <p:nvPr/>
        </p:nvPicPr>
        <p:blipFill>
          <a:blip r:embed="rId4"/>
          <a:stretch>
            <a:fillRect/>
          </a:stretch>
        </p:blipFill>
        <p:spPr>
          <a:xfrm>
            <a:off x="8440230" y="3477598"/>
            <a:ext cx="603250" cy="795281"/>
          </a:xfrm>
          <a:prstGeom prst="rect">
            <a:avLst/>
          </a:prstGeom>
        </p:spPr>
      </p:pic>
    </p:spTree>
    <p:extLst>
      <p:ext uri="{BB962C8B-B14F-4D97-AF65-F5344CB8AC3E}">
        <p14:creationId xmlns:p14="http://schemas.microsoft.com/office/powerpoint/2010/main" val="963984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327454" y="990600"/>
            <a:ext cx="2738497"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276600" y="990600"/>
            <a:ext cx="5181600" cy="4104503"/>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327454" y="5217423"/>
            <a:ext cx="8382000" cy="125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222222"/>
                </a:solidFill>
                <a:latin typeface="Arial" panose="020B0604020202020204" pitchFamily="34" charset="0"/>
              </a:rPr>
              <a:t>But before FASER, neutrinos produced at particle colliders had never been direct observed before, because they interact very weakly, and the highest energy ones, which are the most strongly interacting,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6815055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1066800"/>
                <a:ext cx="8812923" cy="5072555"/>
              </a:xfrm>
            </p:spPr>
            <p:txBody>
              <a:bodyPr/>
              <a:lstStyle/>
              <a:p>
                <a:r>
                  <a:rPr lang="en-US" sz="2000" dirty="0"/>
                  <a:t>Neutrinos produced at the ATLAS interaction point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can be observed.</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endParaRPr lang="en-US" sz="1200" dirty="0">
                  <a:sym typeface="Wingdings" pitchFamily="2" charset="2"/>
                </a:endParaRPr>
              </a:p>
              <a:p>
                <a:endParaRPr lang="en-US" sz="1200" dirty="0">
                  <a:sym typeface="Wingdings" pitchFamily="2" charset="2"/>
                </a:endParaRPr>
              </a:p>
              <a:p>
                <a:r>
                  <a:rPr lang="en-US" sz="2000" dirty="0">
                    <a:sym typeface="Wingdings" pitchFamily="2" charset="2"/>
                  </a:rPr>
                  <a:t>The signal is no charged particle passing through the upstream “veto” scintillator detectors, followed by a single charged particle in downstream detector components.</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1066800"/>
                <a:ext cx="8812923" cy="5072555"/>
              </a:xfrm>
              <a:blipFill>
                <a:blip r:embed="rId3"/>
                <a:stretch>
                  <a:fillRect l="-576" t="-750" r="-576" b="-625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2547445"/>
            <a:ext cx="8676512" cy="1462541"/>
          </a:xfrm>
          <a:prstGeom prst="rect">
            <a:avLst/>
          </a:prstGeom>
        </p:spPr>
      </p:pic>
      <p:sp>
        <p:nvSpPr>
          <p:cNvPr id="8" name="TextBox 7">
            <a:extLst>
              <a:ext uri="{FF2B5EF4-FFF2-40B4-BE49-F238E27FC236}">
                <a16:creationId xmlns:a16="http://schemas.microsoft.com/office/drawing/2014/main" id="{1B5775E7-4590-CA23-8A49-E2DCDDC73359}"/>
              </a:ext>
            </a:extLst>
          </p:cNvPr>
          <p:cNvSpPr txBox="1"/>
          <p:nvPr/>
        </p:nvSpPr>
        <p:spPr>
          <a:xfrm>
            <a:off x="5486400" y="3959423"/>
            <a:ext cx="3440109" cy="307777"/>
          </a:xfrm>
          <a:prstGeom prst="rect">
            <a:avLst/>
          </a:prstGeom>
          <a:noFill/>
        </p:spPr>
        <p:txBody>
          <a:bodyPr wrap="none" rtlCol="0">
            <a:spAutoFit/>
          </a:bodyPr>
          <a:lstStyle/>
          <a:p>
            <a:r>
              <a:rPr lang="en-US" sz="1400" dirty="0"/>
              <a:t>FASER Collaboration (2303.14185, PRL)</a:t>
            </a:r>
          </a:p>
        </p:txBody>
      </p:sp>
      <p:sp>
        <p:nvSpPr>
          <p:cNvPr id="4" name="TextBox 3">
            <a:extLst>
              <a:ext uri="{FF2B5EF4-FFF2-40B4-BE49-F238E27FC236}">
                <a16:creationId xmlns:a16="http://schemas.microsoft.com/office/drawing/2014/main" id="{4C6D6FA7-808E-A2F9-6431-ED92AA476DD9}"/>
              </a:ext>
            </a:extLst>
          </p:cNvPr>
          <p:cNvSpPr txBox="1"/>
          <p:nvPr/>
        </p:nvSpPr>
        <p:spPr>
          <a:xfrm>
            <a:off x="6753373" y="2130623"/>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2127922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777875"/>
                <a:ext cx="3733800" cy="5775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pPr lvl="1"/>
                <a:r>
                  <a:rPr lang="en-GB" sz="1800" dirty="0"/>
                  <a:t>Background </a:t>
                </a:r>
                <a14:m>
                  <m:oMath xmlns:m="http://schemas.openxmlformats.org/officeDocument/2006/math">
                    <m:r>
                      <a:rPr lang="en-GB" sz="1800" i="1" smtClean="0">
                        <a:latin typeface="Cambria Math" panose="02040503050406030204" pitchFamily="18" charset="0"/>
                        <a:ea typeface="Cambria Math" panose="02040503050406030204" pitchFamily="18" charset="0"/>
                      </a:rPr>
                      <m:t>≲</m:t>
                    </m:r>
                  </m:oMath>
                </a14:m>
                <a:r>
                  <a:rPr lang="en-GB" sz="1800" dirty="0"/>
                  <a:t> 1 event</a:t>
                </a:r>
                <a:endParaRPr lang="en-GB" sz="1000" dirty="0"/>
              </a:p>
              <a:p>
                <a:endParaRPr lang="en-GB" sz="1000" dirty="0"/>
              </a:p>
              <a:p>
                <a:r>
                  <a:rPr lang="en-GB" sz="2000" dirty="0"/>
                  <a:t>1st direct observation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777875"/>
                <a:ext cx="3733800" cy="5775325"/>
              </a:xfrm>
              <a:prstGeom prst="rect">
                <a:avLst/>
              </a:prstGeom>
              <a:blipFill>
                <a:blip r:embed="rId2"/>
                <a:stretch>
                  <a:fillRect l="-1356" t="-659" r="-1356" b="-19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267200" y="6123801"/>
            <a:ext cx="4302332"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Physical Review Letters)</a:t>
            </a:r>
          </a:p>
        </p:txBody>
      </p:sp>
    </p:spTree>
    <p:extLst>
      <p:ext uri="{BB962C8B-B14F-4D97-AF65-F5344CB8AC3E}">
        <p14:creationId xmlns:p14="http://schemas.microsoft.com/office/powerpoint/2010/main" val="305803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418691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p:pic>
        <p:nvPicPr>
          <p:cNvPr id="15" name="Picture 14">
            <a:extLst>
              <a:ext uri="{FF2B5EF4-FFF2-40B4-BE49-F238E27FC236}">
                <a16:creationId xmlns:a16="http://schemas.microsoft.com/office/drawing/2014/main" id="{DD0E4073-476A-8FFB-F6A1-81D8EB096A3C}"/>
              </a:ext>
            </a:extLst>
          </p:cNvPr>
          <p:cNvPicPr>
            <a:picLocks noChangeAspect="1"/>
          </p:cNvPicPr>
          <p:nvPr/>
        </p:nvPicPr>
        <p:blipFill>
          <a:blip r:embed="rId7"/>
          <a:stretch>
            <a:fillRect/>
          </a:stretch>
        </p:blipFill>
        <p:spPr>
          <a:xfrm>
            <a:off x="220421" y="4195828"/>
            <a:ext cx="1781907" cy="946639"/>
          </a:xfrm>
          <a:prstGeom prst="rect">
            <a:avLst/>
          </a:prstGeom>
        </p:spPr>
      </p:pic>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Much more to come: the discovery analysis did not even use the emulsion data!  With the emulsion, we have now observed many additional neutrinos, including this event, which is the highest energy (~2 </a:t>
            </a:r>
            <a:r>
              <a:rPr lang="en-US" sz="1800" dirty="0" err="1">
                <a:solidFill>
                  <a:schemeClr val="bg1"/>
                </a:solidFill>
              </a:rPr>
              <a:t>TeV</a:t>
            </a:r>
            <a:r>
              <a:rPr lang="en-US" sz="1800" dirty="0">
                <a:solidFill>
                  <a:schemeClr val="bg1"/>
                </a:solidFill>
              </a:rPr>
              <a:t>) electron neutrino ever observed. </a:t>
            </a: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p:spTree>
    <p:extLst>
      <p:ext uri="{BB962C8B-B14F-4D97-AF65-F5344CB8AC3E}">
        <p14:creationId xmlns:p14="http://schemas.microsoft.com/office/powerpoint/2010/main" val="2133481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86657" y="5867399"/>
            <a:ext cx="4103486"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field: collider neutrino physics</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14383896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228600" y="914400"/>
            <a:ext cx="8382000" cy="5867400"/>
          </a:xfrm>
        </p:spPr>
        <p:txBody>
          <a:bodyPr/>
          <a:lstStyle/>
          <a:p>
            <a:r>
              <a:rPr lang="en-US" sz="2000" dirty="0"/>
              <a:t>In Run 3 (2022-25), FASER’s goals are to</a:t>
            </a:r>
          </a:p>
          <a:p>
            <a:pPr lvl="1"/>
            <a:r>
              <a:rPr lang="en-US" sz="1800" dirty="0"/>
              <a:t>Record </a:t>
            </a:r>
            <a:r>
              <a:rPr lang="en-US" sz="1800" baseline="-25000" dirty="0">
                <a:latin typeface="Symbol" pitchFamily="2" charset="2"/>
              </a:rPr>
              <a:t> </a:t>
            </a:r>
            <a:r>
              <a:rPr lang="en-US" sz="1800" dirty="0">
                <a:latin typeface="Arial" charset="0"/>
              </a:rPr>
              <a:t>~3000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~70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detected 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latin typeface="Symbol" pitchFamily="2" charset="2"/>
                <a:sym typeface="Wingdings" pitchFamily="2" charset="2"/>
              </a:rPr>
              <a:t>.</a:t>
            </a:r>
            <a:endParaRPr lang="en-US" sz="18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2990769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p:sp>
        <p:nvSpPr>
          <p:cNvPr id="5123" name="Content Placeholder 2"/>
          <p:cNvSpPr>
            <a:spLocks noGrp="1"/>
          </p:cNvSpPr>
          <p:nvPr>
            <p:ph idx="1"/>
          </p:nvPr>
        </p:nvSpPr>
        <p:spPr>
          <a:xfrm>
            <a:off x="76200" y="838200"/>
            <a:ext cx="8763000" cy="5562600"/>
          </a:xfrm>
        </p:spPr>
        <p:txBody>
          <a:bodyPr/>
          <a:lstStyle/>
          <a:p>
            <a:r>
              <a:rPr lang="en-US" sz="2000" dirty="0"/>
              <a:t>FASER can also search for many types of new light and weakly-interacting particles.</a:t>
            </a:r>
          </a:p>
          <a:p>
            <a:pPr eaLnBrk="1" hangingPunct="1"/>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r>
              <a:rPr lang="en-US" sz="2000" dirty="0">
                <a:latin typeface="Arial" charset="0"/>
              </a:rPr>
              <a:t>The force carriers of the SM and dark EM will mix </a:t>
            </a:r>
          </a:p>
          <a:p>
            <a:pPr lvl="1"/>
            <a:r>
              <a:rPr lang="en-US" sz="1800" dirty="0">
                <a:latin typeface="Arial" charset="0"/>
              </a:rPr>
              <a:t>perhaps suppressed, but completely generic, since a renormalizable operator</a:t>
            </a:r>
          </a:p>
          <a:p>
            <a:pPr marL="0" indent="0" eaLnBrk="1" hangingPunct="1">
              <a:buNone/>
            </a:pPr>
            <a:endParaRPr lang="en-US" sz="14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 </a:t>
            </a:r>
            <a:r>
              <a:rPr lang="en-US" sz="1800" dirty="0">
                <a:solidFill>
                  <a:srgbClr val="FF0000"/>
                </a:solidFill>
                <a:latin typeface="Arial" charset="0"/>
              </a:rPr>
              <a:t>Dark photons A’</a:t>
            </a:r>
            <a:r>
              <a:rPr lang="en-US" sz="1800" dirty="0">
                <a:latin typeface="Arial" charset="0"/>
              </a:rPr>
              <a:t>, like photons, but with mass </a:t>
            </a:r>
            <a:r>
              <a:rPr lang="en-US" sz="1800" dirty="0">
                <a:solidFill>
                  <a:srgbClr val="FF0000"/>
                </a:solidFill>
                <a:latin typeface="Arial" charset="0"/>
              </a:rPr>
              <a:t>m</a:t>
            </a:r>
            <a:r>
              <a:rPr lang="en-US" sz="1800" baseline="-25000" dirty="0">
                <a:solidFill>
                  <a:srgbClr val="FF0000"/>
                </a:solidFill>
                <a:latin typeface="Arial" charset="0"/>
              </a:rPr>
              <a:t>A’</a:t>
            </a:r>
            <a:r>
              <a:rPr lang="en-US" sz="1800" dirty="0">
                <a:latin typeface="Arial" charset="0"/>
              </a:rPr>
              <a:t>, couplings suppressed by </a:t>
            </a:r>
            <a:r>
              <a:rPr lang="en-US" dirty="0">
                <a:solidFill>
                  <a:srgbClr val="FF0000"/>
                </a:solidFill>
                <a:latin typeface="Symbol" pitchFamily="2" charset="2"/>
              </a:rPr>
              <a:t>e</a:t>
            </a:r>
            <a:r>
              <a:rPr lang="en-US" sz="1800" dirty="0">
                <a:latin typeface="Arial" charset="0"/>
              </a:rPr>
              <a:t>.</a:t>
            </a:r>
          </a:p>
          <a:p>
            <a:endParaRPr lang="en-US" sz="1000" dirty="0">
              <a:latin typeface="Arial" charset="0"/>
            </a:endParaRPr>
          </a:p>
          <a:p>
            <a:r>
              <a:rPr lang="en-US" sz="2000" dirty="0">
                <a:latin typeface="Arial" charset="0"/>
              </a:rPr>
              <a:t>Finding a dark photon would imply a new fundamental force and possibly a “portal” to the dark sector.</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35052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35052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4072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35052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938790"/>
                <a:ext cx="950517"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938790"/>
                <a:ext cx="950517" cy="352019"/>
              </a:xfrm>
              <a:prstGeom prst="rect">
                <a:avLst/>
              </a:prstGeom>
              <a:blipFill>
                <a:blip r:embed="rId3"/>
                <a:stretch>
                  <a:fillRect l="-2632" r="-1316" b="-21429"/>
                </a:stretch>
              </a:blipFill>
            </p:spPr>
            <p:txBody>
              <a:bodyPr/>
              <a:lstStyle/>
              <a:p>
                <a:r>
                  <a:rPr lang="en-US">
                    <a:noFill/>
                  </a:rPr>
                  <a:t> </a:t>
                </a:r>
              </a:p>
            </p:txBody>
          </p:sp>
        </mc:Fallback>
      </mc:AlternateContent>
    </p:spTree>
    <p:extLst>
      <p:ext uri="{BB962C8B-B14F-4D97-AF65-F5344CB8AC3E}">
        <p14:creationId xmlns:p14="http://schemas.microsoft.com/office/powerpoint/2010/main" val="10888699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accelerating protons to 0.99999999c and producing collisions at 13.6 </a:t>
            </a:r>
            <a:r>
              <a:rPr lang="en-US" altLang="en-US" sz="2000" dirty="0" err="1">
                <a:solidFill>
                  <a:schemeClr val="bg1"/>
                </a:solidFill>
              </a:rPr>
              <a:t>TeV</a:t>
            </a:r>
            <a:r>
              <a:rPr lang="en-US" altLang="en-US" sz="2000" dirty="0">
                <a:solidFill>
                  <a:schemeClr val="bg1"/>
                </a:solidFill>
              </a:rPr>
              <a: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990600"/>
                <a:ext cx="8305800" cy="5622925"/>
              </a:xfrm>
            </p:spPr>
            <p:txBody>
              <a:bodyPr/>
              <a:lstStyle/>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Travels straight and unimpeded through 480 m of rock/concrete.</a:t>
                </a:r>
              </a:p>
              <a:p>
                <a:endParaRPr lang="en-US" sz="1200" dirty="0"/>
              </a:p>
              <a:p>
                <a:r>
                  <a:rPr lang="en-US" sz="2000" dirty="0"/>
                  <a:t>Then decays, e.g.,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particles in downstream detector components.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990600"/>
                <a:ext cx="8305800" cy="5622925"/>
              </a:xfrm>
              <a:blipFill>
                <a:blip r:embed="rId3"/>
                <a:stretch>
                  <a:fillRect l="-611" t="-677" r="-1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281397"/>
            <a:ext cx="7772400" cy="1443003"/>
          </a:xfrm>
          <a:prstGeom prst="rect">
            <a:avLst/>
          </a:prstGeom>
        </p:spPr>
      </p:pic>
    </p:spTree>
    <p:extLst>
      <p:ext uri="{BB962C8B-B14F-4D97-AF65-F5344CB8AC3E}">
        <p14:creationId xmlns:p14="http://schemas.microsoft.com/office/powerpoint/2010/main" val="2132558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838200"/>
            <a:ext cx="4724398" cy="4419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with 2022 data alone, ~100 times the sensitivity of previous experiments.</a:t>
            </a:r>
          </a:p>
          <a:p>
            <a:endParaRPr lang="en-US" sz="1200" dirty="0"/>
          </a:p>
          <a:p>
            <a:r>
              <a:rPr lang="en-US" sz="2000" dirty="0"/>
              <a:t>Background-free analysis bodes well for the future.  Factor of ~10 more luminosity and other improvements in Run 3 from 2023-25 data.</a:t>
            </a:r>
          </a:p>
          <a:p>
            <a:endParaRPr lang="en-US" sz="2000" dirty="0"/>
          </a:p>
          <a:p>
            <a:endParaRPr lang="en-US" sz="20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257800"/>
            <a:ext cx="8751651" cy="1371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Searches also underway for many other new particles: other light force carriers (U(1)</a:t>
            </a:r>
            <a:r>
              <a:rPr lang="en-US" sz="2000" baseline="-25000" dirty="0"/>
              <a:t>B-L</a:t>
            </a:r>
            <a:r>
              <a:rPr lang="en-US" sz="2000" dirty="0"/>
              <a:t>, U(1)</a:t>
            </a:r>
            <a:r>
              <a:rPr lang="en-US" sz="2000" baseline="-25000" dirty="0"/>
              <a:t>B</a:t>
            </a:r>
            <a:r>
              <a:rPr lang="en-US" sz="2000" dirty="0"/>
              <a:t>, </a:t>
            </a:r>
            <a:r>
              <a:rPr lang="en-US" sz="2000" dirty="0" err="1"/>
              <a:t>protophobic</a:t>
            </a:r>
            <a:r>
              <a:rPr lang="en-US" sz="2000" dirty="0"/>
              <a:t>), sterile neutrinos/heavy neutral leptons, dark Higgs bosons, axion-like particles with photon/W/gluon couplings, up-</a:t>
            </a:r>
            <a:r>
              <a:rPr lang="en-US" sz="2000" dirty="0" err="1"/>
              <a:t>philic</a:t>
            </a:r>
            <a:r>
              <a:rPr lang="en-US" sz="2000" dirty="0"/>
              <a:t> scalars, quirks, etc.</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665355" y="1049646"/>
            <a:ext cx="4267197"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334000" y="12192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66720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721258" y="2365531"/>
            <a:ext cx="3032504" cy="1584135"/>
            <a:chOff x="817558" y="2289331"/>
            <a:chExt cx="2375179"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072599"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17558" y="2289331"/>
              <a:ext cx="782643" cy="1574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721258" y="3927137"/>
            <a:ext cx="3032504" cy="2400729"/>
          </a:xfrm>
          <a:prstGeom prst="rect">
            <a:avLst/>
          </a:prstGeom>
          <a:ln>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5867400" y="4038600"/>
            <a:ext cx="2116815" cy="2452129"/>
          </a:xfrm>
          <a:prstGeom prst="rect">
            <a:avLst/>
          </a:prstGeom>
          <a:ln w="3810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6953656" y="4098654"/>
            <a:ext cx="973815" cy="1015663"/>
          </a:xfrm>
          <a:prstGeom prst="rect">
            <a:avLst/>
          </a:prstGeom>
          <a:solidFill>
            <a:schemeClr val="accent3">
              <a:lumMod val="60000"/>
              <a:lumOff val="40000"/>
            </a:schemeClr>
          </a:solidFill>
        </p:spPr>
        <p:txBody>
          <a:bodyPr wrap="square" rtlCol="0">
            <a:spAutoFit/>
          </a:bodyPr>
          <a:lstStyle/>
          <a:p>
            <a:pPr algn="ctr"/>
            <a:r>
              <a:rPr lang="en-US" sz="1000" dirty="0"/>
              <a:t>FPF core sample to study site geology, refine cost estimates</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7"/>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8"/>
          <a:stretch>
            <a:fillRect/>
          </a:stretch>
        </p:blipFill>
        <p:spPr>
          <a:xfrm rot="1011043">
            <a:off x="2815156" y="2511333"/>
            <a:ext cx="429949" cy="429949"/>
          </a:xfrm>
          <a:prstGeom prst="rect">
            <a:avLst/>
          </a:prstGeom>
        </p:spPr>
      </p:pic>
    </p:spTree>
    <p:extLst>
      <p:ext uri="{BB962C8B-B14F-4D97-AF65-F5344CB8AC3E}">
        <p14:creationId xmlns:p14="http://schemas.microsoft.com/office/powerpoint/2010/main" val="39159566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504661" y="2819400"/>
            <a:ext cx="8105939" cy="3723403"/>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FORWARD PHYSICS FACILITY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5 experiments being designed to explore the breadth of physics topics</a:t>
            </a:r>
            <a:r>
              <a:rPr lang="en-US" sz="2000" dirty="0">
                <a:sym typeface="Wingdings" pitchFamily="2" charset="2"/>
              </a:rPr>
              <a:t>. </a:t>
            </a:r>
          </a:p>
          <a:p>
            <a:pPr lvl="1"/>
            <a:r>
              <a:rPr lang="en-US" sz="1800" dirty="0">
                <a:sym typeface="Wingdings" pitchFamily="2" charset="2"/>
              </a:rPr>
              <a:t>Millions of </a:t>
            </a:r>
            <a:r>
              <a:rPr lang="en-US" sz="1800" dirty="0" err="1">
                <a:sym typeface="Wingdings" pitchFamily="2" charset="2"/>
              </a:rPr>
              <a:t>TeV</a:t>
            </a:r>
            <a:r>
              <a:rPr lang="en-US" sz="1800" dirty="0">
                <a:sym typeface="Wingdings" pitchFamily="2" charset="2"/>
              </a:rPr>
              <a:t>-energy neutrinos will provide new probes of neutrino properties, quantum chromodynamics, and </a:t>
            </a:r>
            <a:r>
              <a:rPr lang="en-US" sz="1800" dirty="0" err="1">
                <a:sym typeface="Wingdings" pitchFamily="2" charset="2"/>
              </a:rPr>
              <a:t>astroparticle</a:t>
            </a:r>
            <a:r>
              <a:rPr lang="en-US" sz="1800" dirty="0">
                <a:sym typeface="Wingdings" pitchFamily="2" charset="2"/>
              </a:rPr>
              <a:t> physics.</a:t>
            </a:r>
          </a:p>
          <a:p>
            <a:pPr lvl="1"/>
            <a:r>
              <a:rPr lang="en-US" sz="1800" dirty="0">
                <a:sym typeface="Wingdings" pitchFamily="2" charset="2"/>
              </a:rPr>
              <a:t>Roughly 10,000 times greater sensitivity for new particles (new force carriers, axion-like particles, light dark matter, millicharged particles, …)</a:t>
            </a:r>
          </a:p>
          <a:p>
            <a:pPr lvl="1"/>
            <a:endParaRPr lang="en-US" sz="1600" dirty="0">
              <a:sym typeface="Wingdings" pitchFamily="2" charset="2"/>
            </a:endParaRPr>
          </a:p>
        </p:txBody>
      </p:sp>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685800" y="6019800"/>
            <a:ext cx="999239" cy="277749"/>
          </a:xfrm>
          <a:prstGeom prst="rect">
            <a:avLst/>
          </a:prstGeom>
        </p:spPr>
      </p:pic>
    </p:spTree>
    <p:extLst>
      <p:ext uri="{BB962C8B-B14F-4D97-AF65-F5344CB8AC3E}">
        <p14:creationId xmlns:p14="http://schemas.microsoft.com/office/powerpoint/2010/main" val="194694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in the far-forward region has been developed in a series of meetings and papers.</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524000"/>
            <a:ext cx="4876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June 2023</a:t>
            </a:r>
          </a:p>
          <a:p>
            <a:pPr marL="457200" lvl="1" indent="0">
              <a:buFont typeface="Arial" charset="0"/>
              <a:buNone/>
            </a:pPr>
            <a:endParaRPr lang="en-US" sz="1200" dirty="0"/>
          </a:p>
          <a:p>
            <a:r>
              <a:rPr lang="en-US" sz="2000" dirty="0"/>
              <a:t>FPF Papers</a:t>
            </a:r>
          </a:p>
          <a:p>
            <a:pPr lvl="1"/>
            <a:r>
              <a:rPr lang="en-US" sz="1600" dirty="0"/>
              <a:t>FPF “Short” Paper: 75 pages, 80 authors, Phys. Rept. 968, 1 (2022), </a:t>
            </a:r>
            <a:r>
              <a:rPr lang="en-US" sz="1600" dirty="0">
                <a:hlinkClick r:id="rId9"/>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0"/>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25781778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NEW 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14400"/>
            <a:ext cx="8657934" cy="5392738"/>
          </a:xfrm>
        </p:spPr>
        <p:txBody>
          <a:bodyPr/>
          <a:lstStyle/>
          <a:p>
            <a:r>
              <a:rPr lang="en-US" sz="1800" dirty="0"/>
              <a:t>The FPF is proposed to run at the HL-LHC with implications for</a:t>
            </a:r>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r>
              <a:rPr lang="en-US" sz="1800" dirty="0">
                <a:sym typeface="Wingdings" pitchFamily="2" charset="2"/>
              </a:rPr>
              <a:t>New particles: dark matter, dark sectors, milli-charged particles, new force particles, new Higgs-like particles, sterile neutrinos, quirks, …</a:t>
            </a:r>
            <a:endParaRPr lang="en-US" sz="1800" dirty="0"/>
          </a:p>
        </p:txBody>
      </p:sp>
      <p:pic>
        <p:nvPicPr>
          <p:cNvPr id="5" name="Picture 4">
            <a:extLst>
              <a:ext uri="{FF2B5EF4-FFF2-40B4-BE49-F238E27FC236}">
                <a16:creationId xmlns:a16="http://schemas.microsoft.com/office/drawing/2014/main" id="{7D32F2B2-3C2A-E74D-8740-60A1F5ABB676}"/>
              </a:ext>
            </a:extLst>
          </p:cNvPr>
          <p:cNvPicPr>
            <a:picLocks noChangeAspect="1"/>
          </p:cNvPicPr>
          <p:nvPr/>
        </p:nvPicPr>
        <p:blipFill>
          <a:blip r:embed="rId2"/>
          <a:stretch>
            <a:fillRect/>
          </a:stretch>
        </p:blipFill>
        <p:spPr>
          <a:xfrm>
            <a:off x="1447800" y="2730237"/>
            <a:ext cx="6019800" cy="3576901"/>
          </a:xfrm>
          <a:prstGeom prst="rect">
            <a:avLst/>
          </a:prstGeom>
        </p:spPr>
      </p:pic>
    </p:spTree>
    <p:extLst>
      <p:ext uri="{BB962C8B-B14F-4D97-AF65-F5344CB8AC3E}">
        <p14:creationId xmlns:p14="http://schemas.microsoft.com/office/powerpoint/2010/main" val="3404545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2895599"/>
                <a:ext cx="3127568" cy="3886201"/>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Energy spectra 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2895599"/>
                <a:ext cx="3127568" cy="3886201"/>
              </a:xfrm>
              <a:blipFill>
                <a:blip r:embed="rId2"/>
                <a:stretch>
                  <a:fillRect l="-1210" t="-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0513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 </a:t>
                </a:r>
                <a:r>
                  <a:rPr lang="en-US" sz="1800" dirty="0" err="1">
                    <a:sym typeface="Wingdings" pitchFamily="2" charset="2"/>
                  </a:rPr>
                  <a:t>TeV</a:t>
                </a:r>
                <a:r>
                  <a:rPr lang="en-US" sz="1800" dirty="0">
                    <a:sym typeface="Wingdings" pitchFamily="2" charset="2"/>
                  </a:rPr>
                  <a:t> energies where there is currently almost no data.</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051368" cy="1676399"/>
              </a:xfrm>
              <a:prstGeom prst="rect">
                <a:avLst/>
              </a:prstGeom>
              <a:blipFill>
                <a:blip r:embed="rId3"/>
                <a:stretch>
                  <a:fillRect l="-1240" t="-1504" r="-1653"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352800" y="3113567"/>
            <a:ext cx="5380890"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52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71505D-F431-1698-E2B5-C1401897923C}"/>
              </a:ext>
            </a:extLst>
          </p:cNvPr>
          <p:cNvPicPr>
            <a:picLocks noChangeAspect="1"/>
          </p:cNvPicPr>
          <p:nvPr/>
        </p:nvPicPr>
        <p:blipFill>
          <a:blip r:embed="rId3"/>
          <a:stretch>
            <a:fillRect/>
          </a:stretch>
        </p:blipFill>
        <p:spPr>
          <a:xfrm>
            <a:off x="4760246" y="3505200"/>
            <a:ext cx="4002754" cy="3124200"/>
          </a:xfrm>
          <a:prstGeom prst="rect">
            <a:avLst/>
          </a:prstGeom>
        </p:spPr>
      </p:pic>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4"/>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also support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100 </a:t>
            </a:r>
            <a:r>
              <a:rPr lang="en-US" sz="1800" dirty="0" err="1"/>
              <a:t>TeV</a:t>
            </a:r>
            <a:r>
              <a:rPr lang="en-US" sz="1800" dirty="0"/>
              <a:t> pp collider, …</a:t>
            </a:r>
          </a:p>
        </p:txBody>
      </p:sp>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5"/>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spTree>
    <p:extLst>
      <p:ext uri="{BB962C8B-B14F-4D97-AF65-F5344CB8AC3E}">
        <p14:creationId xmlns:p14="http://schemas.microsoft.com/office/powerpoint/2010/main" val="29983726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 AT THE FPF</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2761675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around the LHC, and each point is surrounded by a large detector to view the results of the collisions. These detectors cost ~$1B, and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 AT THE FPF</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129057208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AT THE FPF</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444950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latin typeface="Arial" charset="0"/>
              </a:rPr>
              <a:t>SUMMARY</a:t>
            </a:r>
          </a:p>
        </p:txBody>
      </p:sp>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381000" y="1219201"/>
            <a:ext cx="8229600" cy="51054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The FASER experiment is a new way of studying collisions at the LHC to probe fundamental physics.</a:t>
            </a:r>
          </a:p>
          <a:p>
            <a:pPr lvl="1">
              <a:buFontTx/>
              <a:buChar char="•"/>
            </a:pPr>
            <a:r>
              <a:rPr lang="en-US" sz="1800" dirty="0"/>
              <a:t>Discovery and study of collider neutrinos, interacting at the highest human-made energies ever observed.</a:t>
            </a:r>
          </a:p>
          <a:p>
            <a:pPr lvl="1">
              <a:buFontTx/>
              <a:buChar char="•"/>
            </a:pPr>
            <a:r>
              <a:rPr lang="en-US" sz="1800" dirty="0"/>
              <a:t>Searches for light, weakly-interacting new particles, including many motivated by dark matter.</a:t>
            </a:r>
          </a:p>
          <a:p>
            <a:pPr lvl="1">
              <a:buFontTx/>
              <a:buChar char="•"/>
            </a:pPr>
            <a:endParaRPr lang="en-US" sz="1200" dirty="0"/>
          </a:p>
          <a:p>
            <a:pPr>
              <a:buFontTx/>
              <a:buChar char="•"/>
            </a:pPr>
            <a:r>
              <a:rPr lang="en-US" sz="2000" dirty="0"/>
              <a:t>Compared to other LHC experiments, FASER is inexpensive, small, and fast.</a:t>
            </a:r>
          </a:p>
          <a:p>
            <a:pPr lvl="1">
              <a:buFontTx/>
              <a:buChar char="•"/>
            </a:pPr>
            <a:r>
              <a:rPr lang="en-US" sz="1800" dirty="0"/>
              <a:t>The detector was designed, constructed, and installed in ~2 years.</a:t>
            </a:r>
          </a:p>
          <a:p>
            <a:pPr lvl="1">
              <a:buFontTx/>
              <a:buChar char="•"/>
            </a:pPr>
            <a:r>
              <a:rPr lang="en-US" sz="1800" dirty="0"/>
              <a:t>First physics data taken in 2022, first physics results in March 2023, many more to come.</a:t>
            </a:r>
          </a:p>
          <a:p>
            <a:pPr>
              <a:buFontTx/>
              <a:buChar char="•"/>
            </a:pPr>
            <a:endParaRPr lang="en-US" sz="1200" dirty="0"/>
          </a:p>
          <a:p>
            <a:pPr>
              <a:buFontTx/>
              <a:buChar char="•"/>
            </a:pPr>
            <a:r>
              <a:rPr lang="en-US" sz="2000" dirty="0"/>
              <a:t>Following the success of FASER, the Forward Physics Facility is now being considered to fully exploit the forward region of the LHC collisions through the rest of the LHC’s lifetime (2028-2040s).</a:t>
            </a:r>
          </a:p>
          <a:p>
            <a:pPr marL="0" indent="0">
              <a:buNone/>
            </a:pPr>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p:spTree>
    <p:extLst>
      <p:ext uri="{BB962C8B-B14F-4D97-AF65-F5344CB8AC3E}">
        <p14:creationId xmlns:p14="http://schemas.microsoft.com/office/powerpoint/2010/main" val="2894170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8D97-8AF8-20CF-1E01-1D4AAA0830B1}"/>
              </a:ext>
            </a:extLst>
          </p:cNvPr>
          <p:cNvSpPr>
            <a:spLocks noGrp="1"/>
          </p:cNvSpPr>
          <p:nvPr>
            <p:ph type="title"/>
          </p:nvPr>
        </p:nvSpPr>
        <p:spPr>
          <a:xfrm>
            <a:off x="1295400" y="244475"/>
            <a:ext cx="6858000" cy="441325"/>
          </a:xfrm>
        </p:spPr>
        <p:txBody>
          <a:bodyPr>
            <a:noAutofit/>
          </a:bodyPr>
          <a:lstStyle/>
          <a:p>
            <a:r>
              <a:rPr lang="en-GB" sz="2800" dirty="0"/>
              <a:t>ACKNOWLEDGEMENTS </a:t>
            </a:r>
          </a:p>
        </p:txBody>
      </p:sp>
      <p:pic>
        <p:nvPicPr>
          <p:cNvPr id="6" name="Content Placeholder 5">
            <a:extLst>
              <a:ext uri="{FF2B5EF4-FFF2-40B4-BE49-F238E27FC236}">
                <a16:creationId xmlns:a16="http://schemas.microsoft.com/office/drawing/2014/main" id="{E76163D0-F3D0-404C-2F6B-7BF60AD8DCDB}"/>
              </a:ext>
            </a:extLst>
          </p:cNvPr>
          <p:cNvPicPr>
            <a:picLocks noGrp="1" noChangeAspect="1"/>
          </p:cNvPicPr>
          <p:nvPr>
            <p:ph idx="1"/>
          </p:nvPr>
        </p:nvPicPr>
        <p:blipFill>
          <a:blip r:embed="rId2"/>
          <a:stretch>
            <a:fillRect/>
          </a:stretch>
        </p:blipFill>
        <p:spPr>
          <a:xfrm>
            <a:off x="2805944" y="969285"/>
            <a:ext cx="2261133" cy="1029322"/>
          </a:xfrm>
        </p:spPr>
      </p:pic>
      <p:pic>
        <p:nvPicPr>
          <p:cNvPr id="7" name="Picture 6">
            <a:extLst>
              <a:ext uri="{FF2B5EF4-FFF2-40B4-BE49-F238E27FC236}">
                <a16:creationId xmlns:a16="http://schemas.microsoft.com/office/drawing/2014/main" id="{A8827444-65FA-D347-EFEF-6EA30871445B}"/>
              </a:ext>
            </a:extLst>
          </p:cNvPr>
          <p:cNvPicPr>
            <a:picLocks noChangeAspect="1"/>
          </p:cNvPicPr>
          <p:nvPr/>
        </p:nvPicPr>
        <p:blipFill>
          <a:blip r:embed="rId3"/>
          <a:stretch>
            <a:fillRect/>
          </a:stretch>
        </p:blipFill>
        <p:spPr>
          <a:xfrm>
            <a:off x="674502" y="1065580"/>
            <a:ext cx="1659521" cy="836733"/>
          </a:xfrm>
          <a:prstGeom prst="rect">
            <a:avLst/>
          </a:prstGeom>
        </p:spPr>
      </p:pic>
      <p:pic>
        <p:nvPicPr>
          <p:cNvPr id="8" name="Picture 7">
            <a:extLst>
              <a:ext uri="{FF2B5EF4-FFF2-40B4-BE49-F238E27FC236}">
                <a16:creationId xmlns:a16="http://schemas.microsoft.com/office/drawing/2014/main" id="{8318EF36-E414-8762-4924-307E689DC764}"/>
              </a:ext>
            </a:extLst>
          </p:cNvPr>
          <p:cNvPicPr>
            <a:picLocks noChangeAspect="1"/>
          </p:cNvPicPr>
          <p:nvPr/>
        </p:nvPicPr>
        <p:blipFill>
          <a:blip r:embed="rId4"/>
          <a:stretch>
            <a:fillRect/>
          </a:stretch>
        </p:blipFill>
        <p:spPr>
          <a:xfrm>
            <a:off x="7006492" y="834292"/>
            <a:ext cx="1299308" cy="1299308"/>
          </a:xfrm>
          <a:prstGeom prst="rect">
            <a:avLst/>
          </a:prstGeom>
        </p:spPr>
      </p:pic>
      <p:pic>
        <p:nvPicPr>
          <p:cNvPr id="10" name="Picture 9" descr="A picture containing text, outdoor, sign&#10;&#10;Description automatically generated">
            <a:extLst>
              <a:ext uri="{FF2B5EF4-FFF2-40B4-BE49-F238E27FC236}">
                <a16:creationId xmlns:a16="http://schemas.microsoft.com/office/drawing/2014/main" id="{455ED314-67F4-3F0D-CAAF-7F0E04FC7F3D}"/>
              </a:ext>
            </a:extLst>
          </p:cNvPr>
          <p:cNvPicPr>
            <a:picLocks noChangeAspect="1"/>
          </p:cNvPicPr>
          <p:nvPr/>
        </p:nvPicPr>
        <p:blipFill>
          <a:blip r:embed="rId5"/>
          <a:stretch>
            <a:fillRect/>
          </a:stretch>
        </p:blipFill>
        <p:spPr>
          <a:xfrm>
            <a:off x="381000" y="2167453"/>
            <a:ext cx="2261133" cy="502474"/>
          </a:xfrm>
          <a:prstGeom prst="rect">
            <a:avLst/>
          </a:prstGeom>
        </p:spPr>
      </p:pic>
      <p:pic>
        <p:nvPicPr>
          <p:cNvPr id="11" name="Picture 10">
            <a:extLst>
              <a:ext uri="{FF2B5EF4-FFF2-40B4-BE49-F238E27FC236}">
                <a16:creationId xmlns:a16="http://schemas.microsoft.com/office/drawing/2014/main" id="{1E0D95BF-B9D2-7DD0-E346-B2F6BD632D29}"/>
              </a:ext>
            </a:extLst>
          </p:cNvPr>
          <p:cNvPicPr>
            <a:picLocks noChangeAspect="1"/>
          </p:cNvPicPr>
          <p:nvPr/>
        </p:nvPicPr>
        <p:blipFill>
          <a:blip r:embed="rId6"/>
          <a:stretch>
            <a:fillRect/>
          </a:stretch>
        </p:blipFill>
        <p:spPr>
          <a:xfrm>
            <a:off x="5538998" y="977723"/>
            <a:ext cx="995573" cy="1012447"/>
          </a:xfrm>
          <a:prstGeom prst="rect">
            <a:avLst/>
          </a:prstGeom>
        </p:spPr>
      </p:pic>
      <p:pic>
        <p:nvPicPr>
          <p:cNvPr id="12" name="Picture 11">
            <a:extLst>
              <a:ext uri="{FF2B5EF4-FFF2-40B4-BE49-F238E27FC236}">
                <a16:creationId xmlns:a16="http://schemas.microsoft.com/office/drawing/2014/main" id="{BF4372CF-B085-64E1-56D5-A7C6F5D7CFD0}"/>
              </a:ext>
            </a:extLst>
          </p:cNvPr>
          <p:cNvPicPr>
            <a:picLocks noChangeAspect="1"/>
          </p:cNvPicPr>
          <p:nvPr/>
        </p:nvPicPr>
        <p:blipFill rotWithShape="1">
          <a:blip r:embed="rId7"/>
          <a:srcRect l="10177" r="15385" b="26146"/>
          <a:stretch/>
        </p:blipFill>
        <p:spPr>
          <a:xfrm>
            <a:off x="2819400" y="1844082"/>
            <a:ext cx="1136648" cy="1127718"/>
          </a:xfrm>
          <a:prstGeom prst="rect">
            <a:avLst/>
          </a:prstGeom>
        </p:spPr>
      </p:pic>
      <p:pic>
        <p:nvPicPr>
          <p:cNvPr id="13" name="Picture 12">
            <a:extLst>
              <a:ext uri="{FF2B5EF4-FFF2-40B4-BE49-F238E27FC236}">
                <a16:creationId xmlns:a16="http://schemas.microsoft.com/office/drawing/2014/main" id="{CCE2B7CC-8431-CC31-CEB0-B8061155A382}"/>
              </a:ext>
            </a:extLst>
          </p:cNvPr>
          <p:cNvPicPr>
            <a:picLocks noChangeAspect="1"/>
          </p:cNvPicPr>
          <p:nvPr/>
        </p:nvPicPr>
        <p:blipFill>
          <a:blip r:embed="rId8"/>
          <a:stretch>
            <a:fillRect/>
          </a:stretch>
        </p:blipFill>
        <p:spPr>
          <a:xfrm>
            <a:off x="4262243" y="2124075"/>
            <a:ext cx="1476375" cy="619125"/>
          </a:xfrm>
          <a:prstGeom prst="rect">
            <a:avLst/>
          </a:prstGeom>
        </p:spPr>
      </p:pic>
      <p:pic>
        <p:nvPicPr>
          <p:cNvPr id="17" name="Picture 16">
            <a:extLst>
              <a:ext uri="{FF2B5EF4-FFF2-40B4-BE49-F238E27FC236}">
                <a16:creationId xmlns:a16="http://schemas.microsoft.com/office/drawing/2014/main" id="{8EEA5B22-22D9-4254-649F-EDFA4D510114}"/>
              </a:ext>
            </a:extLst>
          </p:cNvPr>
          <p:cNvPicPr>
            <a:picLocks noChangeAspect="1"/>
          </p:cNvPicPr>
          <p:nvPr/>
        </p:nvPicPr>
        <p:blipFill>
          <a:blip r:embed="rId9"/>
          <a:stretch>
            <a:fillRect/>
          </a:stretch>
        </p:blipFill>
        <p:spPr>
          <a:xfrm>
            <a:off x="5980348" y="2133600"/>
            <a:ext cx="2825750" cy="570181"/>
          </a:xfrm>
          <a:prstGeom prst="rect">
            <a:avLst/>
          </a:prstGeom>
        </p:spPr>
      </p:pic>
      <p:pic>
        <p:nvPicPr>
          <p:cNvPr id="4" name="Picture 3">
            <a:extLst>
              <a:ext uri="{FF2B5EF4-FFF2-40B4-BE49-F238E27FC236}">
                <a16:creationId xmlns:a16="http://schemas.microsoft.com/office/drawing/2014/main" id="{40E68819-A72B-4B0F-0846-4619B34A76FC}"/>
              </a:ext>
            </a:extLst>
          </p:cNvPr>
          <p:cNvPicPr>
            <a:picLocks noChangeAspect="1"/>
          </p:cNvPicPr>
          <p:nvPr/>
        </p:nvPicPr>
        <p:blipFill rotWithShape="1">
          <a:blip r:embed="rId10"/>
          <a:srcRect r="9854"/>
          <a:stretch/>
        </p:blipFill>
        <p:spPr>
          <a:xfrm>
            <a:off x="4763403" y="3352800"/>
            <a:ext cx="4151997" cy="2590800"/>
          </a:xfrm>
          <a:prstGeom prst="rect">
            <a:avLst/>
          </a:prstGeom>
          <a:ln w="6350">
            <a:solidFill>
              <a:schemeClr val="tx1"/>
            </a:solidFill>
          </a:ln>
        </p:spPr>
      </p:pic>
      <p:sp>
        <p:nvSpPr>
          <p:cNvPr id="5" name="Content Placeholder 2">
            <a:extLst>
              <a:ext uri="{FF2B5EF4-FFF2-40B4-BE49-F238E27FC236}">
                <a16:creationId xmlns:a16="http://schemas.microsoft.com/office/drawing/2014/main" id="{C1882952-CF60-E28A-94B8-294077CE8A2A}"/>
              </a:ext>
            </a:extLst>
          </p:cNvPr>
          <p:cNvSpPr txBox="1">
            <a:spLocks/>
          </p:cNvSpPr>
          <p:nvPr/>
        </p:nvSpPr>
        <p:spPr bwMode="auto">
          <a:xfrm>
            <a:off x="-228600" y="3138889"/>
            <a:ext cx="4821227" cy="336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      We also thank</a:t>
            </a:r>
          </a:p>
          <a:p>
            <a:pPr lvl="1"/>
            <a:r>
              <a:rPr lang="en-GB" sz="1600" dirty="0"/>
              <a:t>The LHC for excellent performance in 2022</a:t>
            </a:r>
          </a:p>
          <a:p>
            <a:pPr lvl="1"/>
            <a:r>
              <a:rPr lang="en-GB" sz="1600" dirty="0"/>
              <a:t>ATLAS for luminosity information</a:t>
            </a:r>
          </a:p>
          <a:p>
            <a:pPr lvl="1"/>
            <a:r>
              <a:rPr lang="en-GB" sz="1600" dirty="0"/>
              <a:t>ATLAS for use of ATHENA s/w framework</a:t>
            </a:r>
          </a:p>
          <a:p>
            <a:pPr lvl="1"/>
            <a:r>
              <a:rPr lang="en-GB" sz="1600" dirty="0"/>
              <a:t>ATLAS SCT for spare tracker modules</a:t>
            </a:r>
          </a:p>
          <a:p>
            <a:pPr lvl="1"/>
            <a:r>
              <a:rPr lang="en-GB" sz="1600" dirty="0" err="1"/>
              <a:t>LHCb</a:t>
            </a:r>
            <a:r>
              <a:rPr lang="en-GB" sz="1600" dirty="0"/>
              <a:t> for spare ECLA modules</a:t>
            </a:r>
          </a:p>
          <a:p>
            <a:pPr lvl="1"/>
            <a:r>
              <a:rPr lang="en-GB" sz="1600" dirty="0"/>
              <a:t>CERN FLUKA team for </a:t>
            </a:r>
            <a:r>
              <a:rPr lang="en-GB" sz="1600" dirty="0" err="1"/>
              <a:t>bkgrd</a:t>
            </a:r>
            <a:r>
              <a:rPr lang="en-GB" sz="1600" dirty="0"/>
              <a:t> simulations</a:t>
            </a:r>
          </a:p>
          <a:p>
            <a:pPr lvl="1"/>
            <a:r>
              <a:rPr lang="en-GB" sz="1600" dirty="0"/>
              <a:t>CERN PBC and technical infrastructure groups for excellent support during FASER’s design, construction, installation</a:t>
            </a:r>
          </a:p>
        </p:txBody>
      </p:sp>
    </p:spTree>
    <p:extLst>
      <p:ext uri="{BB962C8B-B14F-4D97-AF65-F5344CB8AC3E}">
        <p14:creationId xmlns:p14="http://schemas.microsoft.com/office/powerpoint/2010/main" val="182390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although the LHC started running in 2010, it is scheduled to run until ~2040s and is still in its youth</a:t>
            </a:r>
          </a:p>
          <a:p>
            <a:pPr lvl="1"/>
            <a:r>
              <a:rPr lang="en-US" altLang="en-US" sz="1800" dirty="0"/>
              <a:t>a postdoc in terms of years</a:t>
            </a:r>
          </a:p>
          <a:p>
            <a:pPr lvl="1"/>
            <a:r>
              <a:rPr lang="en-US" altLang="en-US" sz="1800" dirty="0"/>
              <a:t>a kindergartener in terms of number of collisions (integrated luminosity)</a:t>
            </a:r>
          </a:p>
          <a:p>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LESSONS FROM THE PAST</a:t>
            </a:r>
          </a:p>
        </p:txBody>
      </p:sp>
      <p:sp>
        <p:nvSpPr>
          <p:cNvPr id="5123" name="Content Placeholder 2"/>
          <p:cNvSpPr>
            <a:spLocks noGrp="1"/>
          </p:cNvSpPr>
          <p:nvPr>
            <p:ph idx="1"/>
          </p:nvPr>
        </p:nvSpPr>
        <p:spPr>
          <a:xfrm>
            <a:off x="304800" y="914400"/>
            <a:ext cx="8382000" cy="5486400"/>
          </a:xfrm>
        </p:spPr>
        <p:txBody>
          <a:bodyPr/>
          <a:lstStyle/>
          <a:p>
            <a:r>
              <a:rPr lang="en-US" sz="2000" dirty="0">
                <a:latin typeface="Arial" charset="0"/>
                <a:sym typeface="Wingdings"/>
              </a:rPr>
              <a:t>We are not now in a golden age of particle physics.</a:t>
            </a:r>
          </a:p>
          <a:p>
            <a:endParaRPr lang="en-US" sz="1000" dirty="0">
              <a:latin typeface="Arial" charset="0"/>
              <a:sym typeface="Wingdings"/>
            </a:endParaRPr>
          </a:p>
          <a:p>
            <a:r>
              <a:rPr lang="en-US" sz="2000" dirty="0">
                <a:latin typeface="Arial" charset="0"/>
                <a:sym typeface="Wingdings"/>
              </a:rPr>
              <a:t>But particle physics is still fascinating, and the possibilities for deep connections to cosmology have never been stronger.</a:t>
            </a:r>
          </a:p>
          <a:p>
            <a:endParaRPr lang="en-US" sz="1000" dirty="0">
              <a:latin typeface="Arial" charset="0"/>
              <a:sym typeface="Wingdings"/>
            </a:endParaRPr>
          </a:p>
          <a:p>
            <a:r>
              <a:rPr lang="en-US" sz="2000" dirty="0">
                <a:latin typeface="Arial" charset="0"/>
                <a:sym typeface="Wingdings"/>
              </a:rPr>
              <a:t>The discovery of new particles is the gold standard for progress in particle physics. (Precision measurements are also very important.)  </a:t>
            </a:r>
          </a:p>
          <a:p>
            <a:endParaRPr lang="en-US" sz="1000" dirty="0">
              <a:latin typeface="Arial" charset="0"/>
              <a:sym typeface="Wingdings"/>
            </a:endParaRPr>
          </a:p>
          <a:p>
            <a:r>
              <a:rPr lang="en-US" sz="2000" dirty="0">
                <a:latin typeface="Arial" charset="0"/>
                <a:sym typeface="Wingdings"/>
              </a:rPr>
              <a:t>Buoyed by past successes, we have been looking for strongly-interacting heavy particles, and this should continue.</a:t>
            </a:r>
          </a:p>
          <a:p>
            <a:endParaRPr lang="en-US" sz="1000" dirty="0">
              <a:latin typeface="Arial" charset="0"/>
              <a:sym typeface="Wingdings"/>
            </a:endParaRPr>
          </a:p>
          <a:p>
            <a:r>
              <a:rPr lang="en-US" sz="2000" dirty="0">
                <a:latin typeface="Arial" charset="0"/>
                <a:sym typeface="Wingdings"/>
              </a:rPr>
              <a:t>But typically, unless these are in a narrow window of masses (e.g., ~2-4 </a:t>
            </a:r>
            <a:r>
              <a:rPr lang="en-US" sz="2000" dirty="0" err="1">
                <a:latin typeface="Arial" charset="0"/>
                <a:sym typeface="Wingdings"/>
              </a:rPr>
              <a:t>TeV</a:t>
            </a:r>
            <a:r>
              <a:rPr lang="en-US" sz="2000" dirty="0">
                <a:latin typeface="Arial" charset="0"/>
                <a:sym typeface="Wingdings"/>
              </a:rPr>
              <a:t> for </a:t>
            </a:r>
            <a:r>
              <a:rPr lang="en-US" sz="2000" dirty="0" err="1">
                <a:latin typeface="Arial" charset="0"/>
                <a:sym typeface="Wingdings"/>
              </a:rPr>
              <a:t>gluinos</a:t>
            </a:r>
            <a:r>
              <a:rPr lang="en-US" sz="2000" dirty="0">
                <a:latin typeface="Arial" charset="0"/>
                <a:sym typeface="Wingdings"/>
              </a:rPr>
              <a:t>), we will not find them in the next two decades.  And the most robust problems, neutrino masses and dark matter, naturally point toward very weakly-interacting particles.</a:t>
            </a:r>
          </a:p>
          <a:p>
            <a:endParaRPr lang="en-US" sz="1000" dirty="0">
              <a:latin typeface="Arial" charset="0"/>
              <a:sym typeface="Wingdings"/>
            </a:endParaRPr>
          </a:p>
          <a:p>
            <a:r>
              <a:rPr lang="en-US" sz="2000" dirty="0">
                <a:latin typeface="Arial" charset="0"/>
                <a:sym typeface="Wingdings"/>
              </a:rPr>
              <a:t>To bring us to a new golden age, we need to try new things now and diversify our searches for new particles without breaking the bank.  </a:t>
            </a:r>
          </a:p>
        </p:txBody>
      </p:sp>
    </p:spTree>
    <p:extLst>
      <p:ext uri="{BB962C8B-B14F-4D97-AF65-F5344CB8AC3E}">
        <p14:creationId xmlns:p14="http://schemas.microsoft.com/office/powerpoint/2010/main" val="41616585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t>
            </a:r>
            <a:r>
              <a:rPr lang="en-US" sz="2000" dirty="0">
                <a:solidFill>
                  <a:srgbClr val="FF0000"/>
                </a:solidFill>
              </a:rPr>
              <a:t>almost optimally configured to miss new light particles. </a:t>
            </a:r>
          </a:p>
          <a:p>
            <a:endParaRPr lang="en-US" sz="1200" dirty="0"/>
          </a:p>
          <a:p>
            <a:r>
              <a:rPr lang="en-US" sz="2000" dirty="0"/>
              <a:t>Heavy particles are produced at low velocity and then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existing detectors.</a:t>
            </a:r>
          </a:p>
          <a:p>
            <a:pPr lvl="1"/>
            <a:r>
              <a:rPr lang="en-US" sz="1800" dirty="0"/>
              <a:t>This is true for all known light particles: </a:t>
            </a:r>
            <a:r>
              <a:rPr lang="en-US" sz="1800" dirty="0" err="1"/>
              <a:t>pions</a:t>
            </a:r>
            <a:r>
              <a:rPr lang="en-US" sz="1800" dirty="0"/>
              <a:t>, kaons, D mesons, neutrinos.</a:t>
            </a:r>
          </a:p>
          <a:p>
            <a:pPr lvl="1"/>
            <a:r>
              <a:rPr lang="en-US" sz="1800" dirty="0"/>
              <a:t>It is also true for many hypothetical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Tree>
    <p:extLst>
      <p:ext uri="{BB962C8B-B14F-4D97-AF65-F5344CB8AC3E}">
        <p14:creationId xmlns:p14="http://schemas.microsoft.com/office/powerpoint/2010/main" val="3579136660"/>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69219</TotalTime>
  <Words>3379</Words>
  <Application>Microsoft Macintosh PowerPoint</Application>
  <PresentationFormat>On-screen Show (4:3)</PresentationFormat>
  <Paragraphs>495</Paragraphs>
  <Slides>45</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-apple-system</vt:lpstr>
      <vt:lpstr>Adobe Devanagari</vt:lpstr>
      <vt:lpstr>Arial</vt:lpstr>
      <vt:lpstr>Calibri</vt:lpstr>
      <vt:lpstr>Cambria Math</vt:lpstr>
      <vt:lpstr>Open Sans</vt:lpstr>
      <vt:lpstr>Symbol</vt:lpstr>
      <vt:lpstr>office_arial</vt:lpstr>
      <vt:lpstr>PowerPoint Presentation</vt:lpstr>
      <vt:lpstr>PowerPoint Presentation</vt:lpstr>
      <vt:lpstr>PowerPoint Presentation</vt:lpstr>
      <vt:lpstr>PowerPoint Presentation</vt:lpstr>
      <vt:lpstr>PowerPoint Presentation</vt:lpstr>
      <vt:lpstr>THE PARTICLE LANDSCAPE</vt:lpstr>
      <vt:lpstr>THE COSMOLOGICAL LANDSCAPE</vt:lpstr>
      <vt:lpstr>LESSONS FROM THE PAST</vt:lpstr>
      <vt:lpstr>FORWARD PHYSICS</vt:lpstr>
      <vt:lpstr>LIGHT PARTICLES AT THE LHC</vt:lpstr>
      <vt:lpstr>MAP OF THE LHC</vt:lpstr>
      <vt:lpstr>THE FORWARD REGION</vt:lpstr>
      <vt:lpstr>HOW BIG DOES THE DETECTOR HAVE TO BE?</vt:lpstr>
      <vt:lpstr>FASER AND FASERn TIMELINE</vt:lpstr>
      <vt:lpstr>THE FASER COLLABORATION</vt:lpstr>
      <vt:lpstr>THE FASER COLLABORATION</vt:lpstr>
      <vt:lpstr>PREPARATION OF THE FASER LOCATION</vt:lpstr>
      <vt:lpstr>PowerPoint Presentation</vt:lpstr>
      <vt:lpstr>PowerPoint Presentation</vt:lpstr>
      <vt:lpstr>FASER AND THE LHC</vt:lpstr>
      <vt:lpstr>FASER DATA TAKING IN 2022 AND 2023</vt:lpstr>
      <vt:lpstr>COLLIDER NEUTRINOS</vt:lpstr>
      <vt:lpstr>COLLIDER NEUTRINO SEARCH</vt:lpstr>
      <vt:lpstr>COLLIDER NEUTRINO RESULTS</vt:lpstr>
      <vt:lpstr>DISCOVERY OF COLLIDER NEUTRINOS</vt:lpstr>
      <vt:lpstr>NEUTRINOS FROM EMULSION IN FASERn</vt:lpstr>
      <vt:lpstr>LOCATION, LOCATION, LOCATION</vt:lpstr>
      <vt:lpstr>NEUTRINO PHYSICS</vt:lpstr>
      <vt:lpstr>NEW PARTICLE SEARCHES</vt:lpstr>
      <vt:lpstr>DARK PHOTON SIGNAL</vt:lpstr>
      <vt:lpstr>DARK PHOTON RESULTS</vt:lpstr>
      <vt:lpstr>PowerPoint Presentation</vt:lpstr>
      <vt:lpstr>FORWARD PHYSICS FACILITY</vt:lpstr>
      <vt:lpstr>FORWARD PHYSICS FACILITY EXPERIMENTS</vt:lpstr>
      <vt:lpstr>FORWARD PHYSICS FACILITY</vt:lpstr>
      <vt:lpstr>NEW PHYSICS AT THE FPF</vt:lpstr>
      <vt:lpstr>NEUTRINOS AT THE FPF</vt:lpstr>
      <vt:lpstr>QCD AT THE FPF</vt:lpstr>
      <vt:lpstr>DARK MATTER DIRECT DETECTION AT THE FPF</vt:lpstr>
      <vt:lpstr>MILLI-CHARGED PARTICLES AT THE FPF</vt:lpstr>
      <vt:lpstr>ASTROPARTICLE PHYSICS AT THE FPF</vt:lpstr>
      <vt:lpstr>A CAUTIONARY TALE</vt:lpstr>
      <vt:lpstr>ISR’S LEGACY</vt:lpstr>
      <vt:lpstr>PowerPoint Presentation</vt:lpstr>
      <vt:lpstr>ACKNOWLEDGEMENTS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1497</cp:revision>
  <cp:lastPrinted>2019-09-06T01:34:01Z</cp:lastPrinted>
  <dcterms:created xsi:type="dcterms:W3CDTF">2011-05-01T15:38:23Z</dcterms:created>
  <dcterms:modified xsi:type="dcterms:W3CDTF">2023-11-03T22:09:18Z</dcterms:modified>
</cp:coreProperties>
</file>