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1"/>
  </p:notesMasterIdLst>
  <p:handoutMasterIdLst>
    <p:handoutMasterId r:id="rId42"/>
  </p:handoutMasterIdLst>
  <p:sldIdLst>
    <p:sldId id="889" r:id="rId2"/>
    <p:sldId id="2969" r:id="rId3"/>
    <p:sldId id="633" r:id="rId4"/>
    <p:sldId id="2973" r:id="rId5"/>
    <p:sldId id="2974" r:id="rId6"/>
    <p:sldId id="2975" r:id="rId7"/>
    <p:sldId id="2970" r:id="rId8"/>
    <p:sldId id="900" r:id="rId9"/>
    <p:sldId id="902" r:id="rId10"/>
    <p:sldId id="903" r:id="rId11"/>
    <p:sldId id="904" r:id="rId12"/>
    <p:sldId id="905" r:id="rId13"/>
    <p:sldId id="907" r:id="rId14"/>
    <p:sldId id="908" r:id="rId15"/>
    <p:sldId id="2981" r:id="rId16"/>
    <p:sldId id="910" r:id="rId17"/>
    <p:sldId id="901" r:id="rId18"/>
    <p:sldId id="884" r:id="rId19"/>
    <p:sldId id="707" r:id="rId20"/>
    <p:sldId id="651" r:id="rId21"/>
    <p:sldId id="708" r:id="rId22"/>
    <p:sldId id="886" r:id="rId23"/>
    <p:sldId id="1071" r:id="rId24"/>
    <p:sldId id="1082" r:id="rId25"/>
    <p:sldId id="2979" r:id="rId26"/>
    <p:sldId id="1081" r:id="rId27"/>
    <p:sldId id="2986" r:id="rId28"/>
    <p:sldId id="2989" r:id="rId29"/>
    <p:sldId id="2994" r:id="rId30"/>
    <p:sldId id="2990" r:id="rId31"/>
    <p:sldId id="2991" r:id="rId32"/>
    <p:sldId id="2987" r:id="rId33"/>
    <p:sldId id="2988" r:id="rId34"/>
    <p:sldId id="2992" r:id="rId35"/>
    <p:sldId id="2984" r:id="rId36"/>
    <p:sldId id="2985" r:id="rId37"/>
    <p:sldId id="1044" r:id="rId38"/>
    <p:sldId id="1050" r:id="rId39"/>
    <p:sldId id="2993"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00B050"/>
    <a:srgbClr val="FF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50" autoAdjust="0"/>
    <p:restoredTop sz="50000" autoAdjust="0"/>
  </p:normalViewPr>
  <p:slideViewPr>
    <p:cSldViewPr snapToObjects="1">
      <p:cViewPr varScale="1">
        <p:scale>
          <a:sx n="96" d="100"/>
          <a:sy n="96" d="100"/>
        </p:scale>
        <p:origin x="168" y="1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7/20/23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5</a:t>
            </a:fld>
            <a:endParaRPr lang="en-US"/>
          </a:p>
        </p:txBody>
      </p:sp>
    </p:spTree>
    <p:extLst>
      <p:ext uri="{BB962C8B-B14F-4D97-AF65-F5344CB8AC3E}">
        <p14:creationId xmlns:p14="http://schemas.microsoft.com/office/powerpoint/2010/main" val="79125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13</a:t>
            </a:fld>
            <a:endParaRPr lang="en-US" altLang="en-US" sz="1200" baseline="0"/>
          </a:p>
        </p:txBody>
      </p:sp>
    </p:spTree>
    <p:extLst>
      <p:ext uri="{BB962C8B-B14F-4D97-AF65-F5344CB8AC3E}">
        <p14:creationId xmlns:p14="http://schemas.microsoft.com/office/powerpoint/2010/main" val="186632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14</a:t>
            </a:fld>
            <a:endParaRPr lang="en-US" altLang="en-US" sz="1200" baseline="0"/>
          </a:p>
        </p:txBody>
      </p:sp>
    </p:spTree>
    <p:extLst>
      <p:ext uri="{BB962C8B-B14F-4D97-AF65-F5344CB8AC3E}">
        <p14:creationId xmlns:p14="http://schemas.microsoft.com/office/powerpoint/2010/main" val="710148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15</a:t>
            </a:fld>
            <a:endParaRPr lang="en-US" altLang="en-US" sz="1200" baseline="0"/>
          </a:p>
        </p:txBody>
      </p:sp>
    </p:spTree>
    <p:extLst>
      <p:ext uri="{BB962C8B-B14F-4D97-AF65-F5344CB8AC3E}">
        <p14:creationId xmlns:p14="http://schemas.microsoft.com/office/powerpoint/2010/main" val="1593550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3D16E8A-5B65-B54B-847D-E0690473F8F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08ACE345-CAEF-C843-9563-BC1337B8FF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CF27FD6A-548A-7044-A826-81BB5ED833AB}"/>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baseline="-25000">
                <a:solidFill>
                  <a:schemeClr val="tx1"/>
                </a:solidFill>
                <a:latin typeface="Arial" panose="020B0604020202020204" pitchFamily="34" charset="0"/>
              </a:defRPr>
            </a:lvl1pPr>
            <a:lvl2pPr marL="712788" indent="-274638" defTabSz="876300">
              <a:defRPr baseline="-25000">
                <a:solidFill>
                  <a:schemeClr val="tx1"/>
                </a:solidFill>
                <a:latin typeface="Arial" panose="020B0604020202020204" pitchFamily="34" charset="0"/>
              </a:defRPr>
            </a:lvl2pPr>
            <a:lvl3pPr marL="1095375" indent="-219075" defTabSz="876300">
              <a:defRPr baseline="-25000">
                <a:solidFill>
                  <a:schemeClr val="tx1"/>
                </a:solidFill>
                <a:latin typeface="Arial" panose="020B0604020202020204" pitchFamily="34" charset="0"/>
              </a:defRPr>
            </a:lvl3pPr>
            <a:lvl4pPr marL="1535113" indent="-219075" defTabSz="876300">
              <a:defRPr baseline="-25000">
                <a:solidFill>
                  <a:schemeClr val="tx1"/>
                </a:solidFill>
                <a:latin typeface="Arial" panose="020B0604020202020204" pitchFamily="34" charset="0"/>
              </a:defRPr>
            </a:lvl4pPr>
            <a:lvl5pPr marL="1973263" indent="-219075" defTabSz="876300">
              <a:defRPr baseline="-25000">
                <a:solidFill>
                  <a:schemeClr val="tx1"/>
                </a:solidFill>
                <a:latin typeface="Arial" panose="020B0604020202020204" pitchFamily="34" charset="0"/>
              </a:defRPr>
            </a:lvl5pPr>
            <a:lvl6pPr marL="2430463" indent="-219075" algn="ctr" defTabSz="876300" eaLnBrk="0" fontAlgn="base" hangingPunct="0">
              <a:spcBef>
                <a:spcPct val="0"/>
              </a:spcBef>
              <a:spcAft>
                <a:spcPct val="0"/>
              </a:spcAft>
              <a:defRPr baseline="-25000">
                <a:solidFill>
                  <a:schemeClr val="tx1"/>
                </a:solidFill>
                <a:latin typeface="Arial" panose="020B0604020202020204" pitchFamily="34" charset="0"/>
              </a:defRPr>
            </a:lvl6pPr>
            <a:lvl7pPr marL="2887663" indent="-219075" algn="ctr" defTabSz="876300" eaLnBrk="0" fontAlgn="base" hangingPunct="0">
              <a:spcBef>
                <a:spcPct val="0"/>
              </a:spcBef>
              <a:spcAft>
                <a:spcPct val="0"/>
              </a:spcAft>
              <a:defRPr baseline="-25000">
                <a:solidFill>
                  <a:schemeClr val="tx1"/>
                </a:solidFill>
                <a:latin typeface="Arial" panose="020B0604020202020204" pitchFamily="34" charset="0"/>
              </a:defRPr>
            </a:lvl7pPr>
            <a:lvl8pPr marL="3344863" indent="-219075" algn="ctr" defTabSz="876300" eaLnBrk="0" fontAlgn="base" hangingPunct="0">
              <a:spcBef>
                <a:spcPct val="0"/>
              </a:spcBef>
              <a:spcAft>
                <a:spcPct val="0"/>
              </a:spcAft>
              <a:defRPr baseline="-25000">
                <a:solidFill>
                  <a:schemeClr val="tx1"/>
                </a:solidFill>
                <a:latin typeface="Arial" panose="020B0604020202020204" pitchFamily="34" charset="0"/>
              </a:defRPr>
            </a:lvl8pPr>
            <a:lvl9pPr marL="3802063" indent="-219075" algn="ctr" defTabSz="876300" eaLnBrk="0" fontAlgn="base" hangingPunct="0">
              <a:spcBef>
                <a:spcPct val="0"/>
              </a:spcBef>
              <a:spcAft>
                <a:spcPct val="0"/>
              </a:spcAft>
              <a:defRPr baseline="-25000">
                <a:solidFill>
                  <a:schemeClr val="tx1"/>
                </a:solidFill>
                <a:latin typeface="Arial" panose="020B0604020202020204" pitchFamily="34" charset="0"/>
              </a:defRPr>
            </a:lvl9pPr>
          </a:lstStyle>
          <a:p>
            <a:pPr algn="r" eaLnBrk="1" hangingPunct="1"/>
            <a:fld id="{318A005D-B53A-A544-AEFD-B7ED97D7B37A}" type="slidenum">
              <a:rPr lang="en-US" altLang="en-US" sz="1200" baseline="0"/>
              <a:pPr algn="r" eaLnBrk="1" hangingPunct="1"/>
              <a:t>16</a:t>
            </a:fld>
            <a:endParaRPr lang="en-US" altLang="en-US" sz="1200" baseline="0"/>
          </a:p>
        </p:txBody>
      </p:sp>
    </p:spTree>
    <p:extLst>
      <p:ext uri="{BB962C8B-B14F-4D97-AF65-F5344CB8AC3E}">
        <p14:creationId xmlns:p14="http://schemas.microsoft.com/office/powerpoint/2010/main" val="208267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7/20/23</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34</a:t>
            </a:fld>
            <a:endParaRPr lang="en-US"/>
          </a:p>
        </p:txBody>
      </p:sp>
    </p:spTree>
    <p:extLst>
      <p:ext uri="{BB962C8B-B14F-4D97-AF65-F5344CB8AC3E}">
        <p14:creationId xmlns:p14="http://schemas.microsoft.com/office/powerpoint/2010/main" val="290063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20/07/2023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21 July 2023</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2.tiff"/><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hyperlink" Target="https://arxiv.org/abs/2104.07151" TargetMode="Externa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https://arxiv.org/abs/2203.07316" TargetMode="External"/><Relationship Id="rId5" Type="http://schemas.openxmlformats.org/officeDocument/2006/relationships/hyperlink" Target="https://arxiv.org/abs/2203.08126" TargetMode="Externa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cds.cern.ch/record/2853210" TargetMode="External"/><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hyperlink" Target="https://arxiv.org/abs/2305.09383" TargetMode="External"/><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hyperlink" Target="https://arxiv.org/abs/2303.14185"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3.jpg"/><Relationship Id="rId2" Type="http://schemas.openxmlformats.org/officeDocument/2006/relationships/notesSlide" Target="../notesSlides/notesSlide7.xml"/><Relationship Id="rId16"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77.jpg"/><Relationship Id="rId11" Type="http://schemas.openxmlformats.org/officeDocument/2006/relationships/image" Target="../media/image82.jpeg"/><Relationship Id="rId5" Type="http://schemas.openxmlformats.org/officeDocument/2006/relationships/image" Target="../media/image76.jpg"/><Relationship Id="rId15" Type="http://schemas.openxmlformats.org/officeDocument/2006/relationships/image" Target="../media/image57.pn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 Id="rId14" Type="http://schemas.openxmlformats.org/officeDocument/2006/relationships/image" Target="../media/image85.jpe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89.jp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xml"/><Relationship Id="rId4" Type="http://schemas.openxmlformats.org/officeDocument/2006/relationships/image" Target="../media/image95.jpg"/></Relationships>
</file>

<file path=ppt/slides/_rels/slide3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26" Type="http://schemas.openxmlformats.org/officeDocument/2006/relationships/image" Target="../media/image10.jpg"/><Relationship Id="rId3" Type="http://schemas.openxmlformats.org/officeDocument/2006/relationships/image" Target="../media/image8.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7.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9.jpeg"/><Relationship Id="rId9" Type="http://schemas.openxmlformats.org/officeDocument/2006/relationships/image" Target="../media/image16.png"/><Relationship Id="rId14" Type="http://schemas.openxmlformats.org/officeDocument/2006/relationships/image" Target="../media/image10.png"/><Relationship Id="rId22" Type="http://schemas.openxmlformats.org/officeDocument/2006/relationships/image" Target="../media/image29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856037"/>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International Congress of Basic Science</a:t>
            </a:r>
          </a:p>
          <a:p>
            <a:pPr algn="ctr"/>
            <a:r>
              <a:rPr lang="en-US" sz="2000" dirty="0"/>
              <a:t>Beijing, 21 July 2023</a:t>
            </a:r>
          </a:p>
          <a:p>
            <a:pPr algn="ctr"/>
            <a:endParaRPr lang="en-US" sz="800" dirty="0"/>
          </a:p>
          <a:p>
            <a:pPr algn="ctr"/>
            <a:endParaRPr lang="en-US" sz="800" dirty="0"/>
          </a:p>
          <a:p>
            <a:pPr algn="ctr"/>
            <a:r>
              <a:rPr lang="en-US" sz="2000" dirty="0"/>
              <a:t>Jonathan Feng, University of California, Irvine</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0" y="1066800"/>
            <a:ext cx="91440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600" b="1" dirty="0"/>
              <a:t>LONG-LIVED PARTICLES</a:t>
            </a:r>
          </a:p>
          <a:p>
            <a:pPr algn="ctr"/>
            <a:endParaRPr lang="en-US" sz="1200" b="1" dirty="0"/>
          </a:p>
          <a:p>
            <a:pPr algn="ctr"/>
            <a:r>
              <a:rPr lang="en-US" sz="2800" b="1" dirty="0"/>
              <a:t>AND THE</a:t>
            </a:r>
          </a:p>
          <a:p>
            <a:pPr algn="ctr"/>
            <a:endParaRPr lang="en-US" sz="1200" b="1" dirty="0"/>
          </a:p>
          <a:p>
            <a:pPr algn="ctr"/>
            <a:r>
              <a:rPr lang="en-US" sz="3600" b="1" dirty="0"/>
              <a:t>FUTURE OF PARTICLE PHYSICS</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WEAK-SCALE PHYSICS AND COSMOLOGY</a:t>
            </a:r>
          </a:p>
        </p:txBody>
      </p:sp>
      <p:sp>
        <p:nvSpPr>
          <p:cNvPr id="5123" name="Content Placeholder 2"/>
          <p:cNvSpPr>
            <a:spLocks noGrp="1"/>
          </p:cNvSpPr>
          <p:nvPr>
            <p:ph idx="1"/>
          </p:nvPr>
        </p:nvSpPr>
        <p:spPr>
          <a:xfrm>
            <a:off x="152401" y="990600"/>
            <a:ext cx="8839199" cy="4224071"/>
          </a:xfrm>
        </p:spPr>
        <p:txBody>
          <a:bodyPr/>
          <a:lstStyle/>
          <a:p>
            <a:pPr eaLnBrk="1" hangingPunct="1"/>
            <a:r>
              <a:rPr lang="en-US" sz="2000" dirty="0">
                <a:latin typeface="Arial" charset="0"/>
                <a:sym typeface="Wingdings"/>
              </a:rPr>
              <a:t>What good is a stable weak-scale state? Dark matter!</a:t>
            </a:r>
          </a:p>
        </p:txBody>
      </p:sp>
      <p:sp>
        <p:nvSpPr>
          <p:cNvPr id="23" name="Content Placeholder 2">
            <a:extLst>
              <a:ext uri="{FF2B5EF4-FFF2-40B4-BE49-F238E27FC236}">
                <a16:creationId xmlns:a16="http://schemas.microsoft.com/office/drawing/2014/main" id="{1BC9873A-9D5B-9E40-B3CD-9CF7DDBE4BE5}"/>
              </a:ext>
            </a:extLst>
          </p:cNvPr>
          <p:cNvSpPr txBox="1">
            <a:spLocks/>
          </p:cNvSpPr>
          <p:nvPr/>
        </p:nvSpPr>
        <p:spPr bwMode="auto">
          <a:xfrm>
            <a:off x="157335" y="5217648"/>
            <a:ext cx="8834265" cy="1411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This simple coincidence, the WIMP Miracle, ties together weak-scale physics, LLPs, and cosmology, and has led to the prominence of missing </a:t>
            </a:r>
            <a:r>
              <a:rPr lang="en-US" sz="2000" i="1" dirty="0">
                <a:latin typeface="Arial" charset="0"/>
                <a:sym typeface="Wingdings"/>
              </a:rPr>
              <a:t>E</a:t>
            </a:r>
            <a:r>
              <a:rPr lang="en-US" sz="2000" i="1" baseline="-25000" dirty="0">
                <a:latin typeface="Arial" charset="0"/>
                <a:sym typeface="Wingdings"/>
              </a:rPr>
              <a:t>T</a:t>
            </a:r>
            <a:r>
              <a:rPr lang="en-US" sz="2000" dirty="0">
                <a:latin typeface="Arial" charset="0"/>
                <a:sym typeface="Wingdings"/>
              </a:rPr>
              <a:t> searches and DM at colliders.</a:t>
            </a:r>
          </a:p>
          <a:p>
            <a:endParaRPr lang="en-US" dirty="0">
              <a:latin typeface="Arial" charset="0"/>
              <a:sym typeface="Wingdings"/>
            </a:endParaRPr>
          </a:p>
        </p:txBody>
      </p:sp>
      <p:pic>
        <p:nvPicPr>
          <p:cNvPr id="25" name="Picture 2" descr="C:\Users\Jonathan\Desktop\feng_wimp_araa.jpg">
            <a:extLst>
              <a:ext uri="{FF2B5EF4-FFF2-40B4-BE49-F238E27FC236}">
                <a16:creationId xmlns:a16="http://schemas.microsoft.com/office/drawing/2014/main" id="{9C6EF062-3C5C-3D4C-B5E4-4A81B551F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624013"/>
            <a:ext cx="4221162" cy="336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ontent Placeholder 3">
            <a:extLst>
              <a:ext uri="{FF2B5EF4-FFF2-40B4-BE49-F238E27FC236}">
                <a16:creationId xmlns:a16="http://schemas.microsoft.com/office/drawing/2014/main" id="{A3F26215-1067-1140-AC86-BFEE17551DC8}"/>
              </a:ext>
            </a:extLst>
          </p:cNvPr>
          <p:cNvSpPr txBox="1">
            <a:spLocks/>
          </p:cNvSpPr>
          <p:nvPr/>
        </p:nvSpPr>
        <p:spPr>
          <a:xfrm>
            <a:off x="4359275" y="1746250"/>
            <a:ext cx="4327525" cy="419258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resulting relic density is</a:t>
            </a:r>
          </a:p>
          <a:p>
            <a:endParaRPr lang="en-US" altLang="en-US" dirty="0"/>
          </a:p>
          <a:p>
            <a:endParaRPr lang="en-US" altLang="en-US" dirty="0"/>
          </a:p>
          <a:p>
            <a:pPr>
              <a:buFontTx/>
              <a:buNone/>
            </a:pPr>
            <a:endParaRPr lang="en-US" altLang="en-US" i="1" dirty="0"/>
          </a:p>
          <a:p>
            <a:pPr>
              <a:buFontTx/>
              <a:buNone/>
            </a:pPr>
            <a:endParaRPr lang="en-US" altLang="en-US" sz="800" i="1" dirty="0"/>
          </a:p>
          <a:p>
            <a:pPr>
              <a:buFontTx/>
              <a:buNone/>
            </a:pPr>
            <a:endParaRPr lang="en-US" altLang="en-US" i="1" dirty="0"/>
          </a:p>
          <a:p>
            <a:r>
              <a:rPr lang="en-US" altLang="en-US" sz="2000" dirty="0"/>
              <a:t>For a WIMP</a:t>
            </a:r>
            <a:r>
              <a:rPr lang="en-US" altLang="en-US" sz="2000" i="1" dirty="0"/>
              <a:t>, </a:t>
            </a:r>
            <a:r>
              <a:rPr lang="en-US" altLang="en-US" sz="2000" i="1" dirty="0" err="1"/>
              <a:t>m</a:t>
            </a:r>
            <a:r>
              <a:rPr lang="en-US" altLang="en-US" sz="2000" i="1" baseline="-25000" dirty="0" err="1"/>
              <a:t>X</a:t>
            </a:r>
            <a:r>
              <a:rPr lang="en-US" altLang="en-US" sz="2000" dirty="0"/>
              <a:t> ~ 100 GeV and</a:t>
            </a:r>
            <a:r>
              <a:rPr lang="en-US" altLang="en-US" sz="2000" i="1" dirty="0"/>
              <a:t> </a:t>
            </a:r>
            <a:r>
              <a:rPr lang="en-US" altLang="en-US" sz="2000" i="1" dirty="0" err="1"/>
              <a:t>g</a:t>
            </a:r>
            <a:r>
              <a:rPr lang="en-US" altLang="en-US" sz="2000" i="1" baseline="-25000" dirty="0" err="1"/>
              <a:t>X</a:t>
            </a:r>
            <a:r>
              <a:rPr lang="en-US" altLang="en-US" sz="2000" dirty="0"/>
              <a:t> ~ 0.6  </a:t>
            </a:r>
            <a:r>
              <a:rPr lang="en-US" altLang="en-US" sz="2000" dirty="0">
                <a:sym typeface="Wingdings" pitchFamily="2" charset="2"/>
              </a:rPr>
              <a:t> </a:t>
            </a:r>
            <a:r>
              <a:rPr lang="en-US" altLang="en-US" sz="2000" dirty="0">
                <a:latin typeface="Symbol" pitchFamily="2" charset="2"/>
              </a:rPr>
              <a:t>W</a:t>
            </a:r>
            <a:r>
              <a:rPr lang="en-US" altLang="en-US" sz="2000" baseline="-25000" dirty="0"/>
              <a:t> </a:t>
            </a:r>
            <a:r>
              <a:rPr lang="en-US" altLang="en-US" sz="2000" i="1" baseline="-25000" dirty="0"/>
              <a:t>X  </a:t>
            </a:r>
            <a:r>
              <a:rPr lang="en-US" altLang="en-US" sz="2000" dirty="0">
                <a:latin typeface="Symbol" pitchFamily="2" charset="2"/>
              </a:rPr>
              <a:t>~ </a:t>
            </a:r>
            <a:r>
              <a:rPr lang="en-US" altLang="en-US" sz="2000" dirty="0"/>
              <a:t>0.1</a:t>
            </a:r>
          </a:p>
        </p:txBody>
      </p:sp>
      <p:pic>
        <p:nvPicPr>
          <p:cNvPr id="28" name="Picture 2">
            <a:extLst>
              <a:ext uri="{FF2B5EF4-FFF2-40B4-BE49-F238E27FC236}">
                <a16:creationId xmlns:a16="http://schemas.microsoft.com/office/drawing/2014/main" id="{C5C7D7B7-DAB5-9C49-ADE3-16986E6A3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425" y="2232025"/>
            <a:ext cx="25114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5">
            <a:extLst>
              <a:ext uri="{FF2B5EF4-FFF2-40B4-BE49-F238E27FC236}">
                <a16:creationId xmlns:a16="http://schemas.microsoft.com/office/drawing/2014/main" id="{0B82F271-BD56-C848-8FDB-8F2497557004}"/>
              </a:ext>
            </a:extLst>
          </p:cNvPr>
          <p:cNvGrpSpPr>
            <a:grpSpLocks/>
          </p:cNvGrpSpPr>
          <p:nvPr/>
        </p:nvGrpSpPr>
        <p:grpSpPr bwMode="auto">
          <a:xfrm>
            <a:off x="5570538" y="3048000"/>
            <a:ext cx="1714500" cy="990600"/>
            <a:chOff x="7034132" y="3145764"/>
            <a:chExt cx="1714159" cy="990431"/>
          </a:xfrm>
        </p:grpSpPr>
        <p:sp>
          <p:nvSpPr>
            <p:cNvPr id="30" name="TextBox 17">
              <a:extLst>
                <a:ext uri="{FF2B5EF4-FFF2-40B4-BE49-F238E27FC236}">
                  <a16:creationId xmlns:a16="http://schemas.microsoft.com/office/drawing/2014/main" id="{C8089C65-B336-694C-AE33-249A71512380}"/>
                </a:ext>
              </a:extLst>
            </p:cNvPr>
            <p:cNvSpPr txBox="1">
              <a:spLocks noChangeArrowheads="1"/>
            </p:cNvSpPr>
            <p:nvPr/>
          </p:nvSpPr>
          <p:spPr bwMode="auto">
            <a:xfrm>
              <a:off x="7034132" y="3148638"/>
              <a:ext cx="3385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X</a:t>
              </a:r>
            </a:p>
          </p:txBody>
        </p:sp>
        <p:sp>
          <p:nvSpPr>
            <p:cNvPr id="31" name="TextBox 18">
              <a:extLst>
                <a:ext uri="{FF2B5EF4-FFF2-40B4-BE49-F238E27FC236}">
                  <a16:creationId xmlns:a16="http://schemas.microsoft.com/office/drawing/2014/main" id="{00CAC07C-19C2-3D47-895E-00CE41601B2E}"/>
                </a:ext>
              </a:extLst>
            </p:cNvPr>
            <p:cNvSpPr txBox="1">
              <a:spLocks noChangeArrowheads="1"/>
            </p:cNvSpPr>
            <p:nvPr/>
          </p:nvSpPr>
          <p:spPr bwMode="auto">
            <a:xfrm>
              <a:off x="7034132" y="3766863"/>
              <a:ext cx="3385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X</a:t>
              </a:r>
            </a:p>
          </p:txBody>
        </p:sp>
        <p:sp>
          <p:nvSpPr>
            <p:cNvPr id="32" name="TextBox 19">
              <a:extLst>
                <a:ext uri="{FF2B5EF4-FFF2-40B4-BE49-F238E27FC236}">
                  <a16:creationId xmlns:a16="http://schemas.microsoft.com/office/drawing/2014/main" id="{F06E898E-848D-674B-8728-09818A84786C}"/>
                </a:ext>
              </a:extLst>
            </p:cNvPr>
            <p:cNvSpPr txBox="1">
              <a:spLocks noChangeArrowheads="1"/>
            </p:cNvSpPr>
            <p:nvPr/>
          </p:nvSpPr>
          <p:spPr bwMode="auto">
            <a:xfrm>
              <a:off x="8499505" y="3145764"/>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f</a:t>
              </a:r>
            </a:p>
          </p:txBody>
        </p:sp>
        <p:sp>
          <p:nvSpPr>
            <p:cNvPr id="33" name="TextBox 20">
              <a:extLst>
                <a:ext uri="{FF2B5EF4-FFF2-40B4-BE49-F238E27FC236}">
                  <a16:creationId xmlns:a16="http://schemas.microsoft.com/office/drawing/2014/main" id="{2383C66B-82F2-764C-9D4C-D5AE94689A8E}"/>
                </a:ext>
              </a:extLst>
            </p:cNvPr>
            <p:cNvSpPr txBox="1">
              <a:spLocks noChangeArrowheads="1"/>
            </p:cNvSpPr>
            <p:nvPr/>
          </p:nvSpPr>
          <p:spPr bwMode="auto">
            <a:xfrm>
              <a:off x="8499505" y="3763989"/>
              <a:ext cx="248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a:t>f</a:t>
              </a:r>
              <a:r>
                <a:rPr lang="en-US" altLang="en-US" i="1">
                  <a:cs typeface="Arial" panose="020B0604020202020204" pitchFamily="34" charset="0"/>
                </a:rPr>
                <a:t>̅</a:t>
              </a:r>
              <a:endParaRPr lang="en-US" altLang="en-US" i="1"/>
            </a:p>
          </p:txBody>
        </p:sp>
        <p:grpSp>
          <p:nvGrpSpPr>
            <p:cNvPr id="34" name="Group 24">
              <a:extLst>
                <a:ext uri="{FF2B5EF4-FFF2-40B4-BE49-F238E27FC236}">
                  <a16:creationId xmlns:a16="http://schemas.microsoft.com/office/drawing/2014/main" id="{3CB3D768-FE34-8B47-90C1-E0813CCB8E7C}"/>
                </a:ext>
              </a:extLst>
            </p:cNvPr>
            <p:cNvGrpSpPr>
              <a:grpSpLocks/>
            </p:cNvGrpSpPr>
            <p:nvPr/>
          </p:nvGrpSpPr>
          <p:grpSpPr bwMode="auto">
            <a:xfrm>
              <a:off x="7335331" y="3286664"/>
              <a:ext cx="1155940" cy="713117"/>
              <a:chOff x="7335331" y="3286664"/>
              <a:chExt cx="1155940" cy="713117"/>
            </a:xfrm>
          </p:grpSpPr>
          <p:cxnSp>
            <p:nvCxnSpPr>
              <p:cNvPr id="35" name="Straight Connector 10">
                <a:extLst>
                  <a:ext uri="{FF2B5EF4-FFF2-40B4-BE49-F238E27FC236}">
                    <a16:creationId xmlns:a16="http://schemas.microsoft.com/office/drawing/2014/main" id="{D35AA5AB-FFC5-5547-A748-FD2FD6884CF8}"/>
                  </a:ext>
                </a:extLst>
              </p:cNvPr>
              <p:cNvCxnSpPr>
                <a:cxnSpLocks noChangeShapeType="1"/>
              </p:cNvCxnSpPr>
              <p:nvPr/>
            </p:nvCxnSpPr>
            <p:spPr bwMode="auto">
              <a:xfrm>
                <a:off x="7335331" y="3334109"/>
                <a:ext cx="11559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6" name="Straight Connector 11">
                <a:extLst>
                  <a:ext uri="{FF2B5EF4-FFF2-40B4-BE49-F238E27FC236}">
                    <a16:creationId xmlns:a16="http://schemas.microsoft.com/office/drawing/2014/main" id="{EFF97379-250F-144C-A52A-AB7FBEEF6E0D}"/>
                  </a:ext>
                </a:extLst>
              </p:cNvPr>
              <p:cNvCxnSpPr>
                <a:cxnSpLocks noChangeShapeType="1"/>
              </p:cNvCxnSpPr>
              <p:nvPr/>
            </p:nvCxnSpPr>
            <p:spPr bwMode="auto">
              <a:xfrm>
                <a:off x="7335331" y="3952336"/>
                <a:ext cx="115594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37" name="Straight Connector 14">
                <a:extLst>
                  <a:ext uri="{FF2B5EF4-FFF2-40B4-BE49-F238E27FC236}">
                    <a16:creationId xmlns:a16="http://schemas.microsoft.com/office/drawing/2014/main" id="{FA0E44E5-AC5E-2F4F-93BE-3901AB1A5E81}"/>
                  </a:ext>
                </a:extLst>
              </p:cNvPr>
              <p:cNvCxnSpPr>
                <a:cxnSpLocks noChangeShapeType="1"/>
              </p:cNvCxnSpPr>
              <p:nvPr/>
            </p:nvCxnSpPr>
            <p:spPr bwMode="auto">
              <a:xfrm rot="5400000">
                <a:off x="7594118" y="3648970"/>
                <a:ext cx="629733" cy="862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38" name="Oval 22">
                <a:extLst>
                  <a:ext uri="{FF2B5EF4-FFF2-40B4-BE49-F238E27FC236}">
                    <a16:creationId xmlns:a16="http://schemas.microsoft.com/office/drawing/2014/main" id="{69F34752-E920-9B43-9AD2-341891F35D49}"/>
                  </a:ext>
                </a:extLst>
              </p:cNvPr>
              <p:cNvSpPr>
                <a:spLocks noChangeArrowheads="1"/>
              </p:cNvSpPr>
              <p:nvPr/>
            </p:nvSpPr>
            <p:spPr bwMode="auto">
              <a:xfrm>
                <a:off x="7865852" y="3286664"/>
                <a:ext cx="86264" cy="94890"/>
              </a:xfrm>
              <a:prstGeom prst="ellipse">
                <a:avLst/>
              </a:prstGeom>
              <a:solidFill>
                <a:schemeClr val="tx1"/>
              </a:solidFill>
              <a:ln w="9525" algn="ctr">
                <a:solidFill>
                  <a:schemeClr val="tx1"/>
                </a:solidFill>
                <a:round/>
                <a:headEnd/>
                <a:tailEnd/>
              </a:ln>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endParaRPr lang="en-US" altLang="en-US"/>
              </a:p>
            </p:txBody>
          </p:sp>
          <p:sp>
            <p:nvSpPr>
              <p:cNvPr id="39" name="Oval 23">
                <a:extLst>
                  <a:ext uri="{FF2B5EF4-FFF2-40B4-BE49-F238E27FC236}">
                    <a16:creationId xmlns:a16="http://schemas.microsoft.com/office/drawing/2014/main" id="{E75C1031-2EC3-0341-B56C-2EC61E85C206}"/>
                  </a:ext>
                </a:extLst>
              </p:cNvPr>
              <p:cNvSpPr>
                <a:spLocks noChangeArrowheads="1"/>
              </p:cNvSpPr>
              <p:nvPr/>
            </p:nvSpPr>
            <p:spPr bwMode="auto">
              <a:xfrm>
                <a:off x="7865852" y="3904891"/>
                <a:ext cx="86264" cy="94890"/>
              </a:xfrm>
              <a:prstGeom prst="ellipse">
                <a:avLst/>
              </a:prstGeom>
              <a:solidFill>
                <a:schemeClr val="tx1"/>
              </a:solidFill>
              <a:ln w="9525" algn="ctr">
                <a:solidFill>
                  <a:schemeClr val="tx1"/>
                </a:solidFill>
                <a:round/>
                <a:headEnd/>
                <a:tailEnd/>
              </a:ln>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endParaRPr lang="en-US" altLang="en-US"/>
              </a:p>
            </p:txBody>
          </p:sp>
        </p:grpSp>
      </p:grpSp>
    </p:spTree>
    <p:extLst>
      <p:ext uri="{BB962C8B-B14F-4D97-AF65-F5344CB8AC3E}">
        <p14:creationId xmlns:p14="http://schemas.microsoft.com/office/powerpoint/2010/main" val="29802154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LLPS IN STANDARD SUSY</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1" y="990600"/>
                <a:ext cx="8839199" cy="4224071"/>
              </a:xfrm>
            </p:spPr>
            <p:txBody>
              <a:bodyPr/>
              <a:lstStyle/>
              <a:p>
                <a:pPr eaLnBrk="1" hangingPunct="1"/>
                <a:r>
                  <a:rPr lang="en-US" sz="2000" dirty="0">
                    <a:latin typeface="Arial" charset="0"/>
                    <a:sym typeface="Wingdings"/>
                  </a:rPr>
                  <a:t>But this focus on missing </a:t>
                </a:r>
                <a:r>
                  <a:rPr lang="en-US" sz="2000" i="1" dirty="0">
                    <a:latin typeface="Arial" charset="0"/>
                    <a:sym typeface="Wingdings"/>
                  </a:rPr>
                  <a:t>E</a:t>
                </a:r>
                <a:r>
                  <a:rPr lang="en-US" sz="2000" i="1" baseline="-25000" dirty="0">
                    <a:latin typeface="Arial" charset="0"/>
                    <a:sym typeface="Wingdings"/>
                  </a:rPr>
                  <a:t>T</a:t>
                </a:r>
                <a:r>
                  <a:rPr lang="en-US" sz="2000" dirty="0">
                    <a:latin typeface="Arial" charset="0"/>
                    <a:sym typeface="Wingdings"/>
                  </a:rPr>
                  <a:t> is a vast oversimplification.</a:t>
                </a:r>
              </a:p>
              <a:p>
                <a:pPr eaLnBrk="1" hangingPunct="1"/>
                <a:endParaRPr lang="en-US" sz="1400" dirty="0">
                  <a:latin typeface="Arial" charset="0"/>
                  <a:sym typeface="Wingdings"/>
                </a:endParaRPr>
              </a:p>
              <a:p>
                <a:r>
                  <a:rPr lang="en-US" altLang="en-US" sz="2000" dirty="0">
                    <a:sym typeface="Wingdings" pitchFamily="2" charset="2"/>
                  </a:rPr>
                  <a:t>Consider standard (gravity-mediated) supersymmetry.  The gravitino has mass ~ 100 GeV, couplings ~ </a:t>
                </a:r>
                <a14:m>
                  <m:oMath xmlns:m="http://schemas.openxmlformats.org/officeDocument/2006/math">
                    <m:sSub>
                      <m:sSubPr>
                        <m:ctrlPr>
                          <a:rPr lang="en-US" altLang="en-US" sz="2000" i="1" smtClean="0">
                            <a:latin typeface="Cambria Math" panose="02040503050406030204" pitchFamily="18" charset="0"/>
                            <a:sym typeface="Wingdings" pitchFamily="2" charset="2"/>
                          </a:rPr>
                        </m:ctrlPr>
                      </m:sSubPr>
                      <m:e>
                        <m:r>
                          <a:rPr lang="en-US" altLang="en-US" sz="2000" b="0" i="1" smtClean="0">
                            <a:latin typeface="Cambria Math" panose="02040503050406030204" pitchFamily="18" charset="0"/>
                            <a:sym typeface="Wingdings" pitchFamily="2" charset="2"/>
                          </a:rPr>
                          <m:t>𝑀</m:t>
                        </m:r>
                      </m:e>
                      <m:sub>
                        <m:r>
                          <a:rPr lang="en-US" altLang="en-US" sz="2000" b="0" i="1" smtClean="0">
                            <a:latin typeface="Cambria Math" panose="02040503050406030204" pitchFamily="18" charset="0"/>
                            <a:sym typeface="Wingdings" pitchFamily="2" charset="2"/>
                          </a:rPr>
                          <m:t>𝑊</m:t>
                        </m:r>
                      </m:sub>
                    </m:sSub>
                    <m:r>
                      <a:rPr lang="en-US" altLang="en-US" sz="2000" b="0" i="1" smtClean="0">
                        <a:latin typeface="Cambria Math" panose="02040503050406030204" pitchFamily="18" charset="0"/>
                        <a:sym typeface="Wingdings" pitchFamily="2" charset="2"/>
                      </a:rPr>
                      <m:t>/</m:t>
                    </m:r>
                    <m:sSub>
                      <m:sSubPr>
                        <m:ctrlPr>
                          <a:rPr lang="en-US" altLang="en-US" sz="2000" b="0" i="1" smtClean="0">
                            <a:latin typeface="Cambria Math" panose="02040503050406030204" pitchFamily="18" charset="0"/>
                            <a:sym typeface="Wingdings" pitchFamily="2" charset="2"/>
                          </a:rPr>
                        </m:ctrlPr>
                      </m:sSubPr>
                      <m:e>
                        <m:r>
                          <a:rPr lang="en-US" altLang="en-US" sz="2000" b="0" i="1" smtClean="0">
                            <a:latin typeface="Cambria Math" panose="02040503050406030204" pitchFamily="18" charset="0"/>
                            <a:sym typeface="Wingdings" pitchFamily="2" charset="2"/>
                          </a:rPr>
                          <m:t>𝑀</m:t>
                        </m:r>
                      </m:e>
                      <m:sub>
                        <m:r>
                          <m:rPr>
                            <m:sty m:val="p"/>
                          </m:rPr>
                          <a:rPr lang="en-US" altLang="en-US" sz="2000" b="0" i="0" smtClean="0">
                            <a:latin typeface="Cambria Math" panose="02040503050406030204" pitchFamily="18" charset="0"/>
                            <a:sym typeface="Wingdings" pitchFamily="2" charset="2"/>
                          </a:rPr>
                          <m:t>Pl</m:t>
                        </m:r>
                      </m:sub>
                    </m:sSub>
                  </m:oMath>
                </a14:m>
                <a:r>
                  <a:rPr lang="en-US" altLang="en-US" sz="2000" dirty="0">
                    <a:sym typeface="Wingdings" pitchFamily="2" charset="2"/>
                  </a:rPr>
                  <a:t> ~ 10</a:t>
                </a:r>
                <a:r>
                  <a:rPr lang="en-US" altLang="en-US" sz="2000" baseline="30000" dirty="0">
                    <a:sym typeface="Wingdings" pitchFamily="2" charset="2"/>
                  </a:rPr>
                  <a:t>-16</a:t>
                </a:r>
                <a:r>
                  <a:rPr lang="en-US" sz="2000" dirty="0">
                    <a:latin typeface="Arial" charset="0"/>
                    <a:sym typeface="Wingdings"/>
                  </a:rPr>
                  <a:t> .</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1" y="990600"/>
                <a:ext cx="8839199" cy="4224071"/>
              </a:xfrm>
              <a:blipFill>
                <a:blip r:embed="rId2"/>
                <a:stretch>
                  <a:fillRect l="-575" t="-901"/>
                </a:stretch>
              </a:blipFill>
            </p:spPr>
            <p:txBody>
              <a:bodyPr/>
              <a:lstStyle/>
              <a:p>
                <a:r>
                  <a:rPr lang="en-US">
                    <a:noFill/>
                  </a:rPr>
                  <a:t> </a:t>
                </a:r>
              </a:p>
            </p:txBody>
          </p:sp>
        </mc:Fallback>
      </mc:AlternateContent>
      <p:grpSp>
        <p:nvGrpSpPr>
          <p:cNvPr id="20" name="Group 3">
            <a:extLst>
              <a:ext uri="{FF2B5EF4-FFF2-40B4-BE49-F238E27FC236}">
                <a16:creationId xmlns:a16="http://schemas.microsoft.com/office/drawing/2014/main" id="{E203FCD4-84B9-DE4F-B395-4B3C24D90C4E}"/>
              </a:ext>
            </a:extLst>
          </p:cNvPr>
          <p:cNvGrpSpPr>
            <a:grpSpLocks/>
          </p:cNvGrpSpPr>
          <p:nvPr/>
        </p:nvGrpSpPr>
        <p:grpSpPr bwMode="auto">
          <a:xfrm>
            <a:off x="231775" y="2798763"/>
            <a:ext cx="4035425" cy="3303587"/>
            <a:chOff x="144" y="1990"/>
            <a:chExt cx="2542" cy="2081"/>
          </a:xfrm>
        </p:grpSpPr>
        <mc:AlternateContent xmlns:mc="http://schemas.openxmlformats.org/markup-compatibility/2006" xmlns:a14="http://schemas.microsoft.com/office/drawing/2010/main">
          <mc:Choice Requires="a14">
            <p:sp>
              <p:nvSpPr>
                <p:cNvPr id="21" name="Rectangle 4">
                  <a:extLst>
                    <a:ext uri="{FF2B5EF4-FFF2-40B4-BE49-F238E27FC236}">
                      <a16:creationId xmlns:a16="http://schemas.microsoft.com/office/drawing/2014/main" id="{704C0896-63C7-D54F-AF32-0DF23724096A}"/>
                    </a:ext>
                  </a:extLst>
                </p:cNvPr>
                <p:cNvSpPr>
                  <a:spLocks noChangeArrowheads="1"/>
                </p:cNvSpPr>
                <p:nvPr/>
              </p:nvSpPr>
              <p:spPr bwMode="auto">
                <a:xfrm>
                  <a:off x="144" y="1990"/>
                  <a:ext cx="2542" cy="20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acc>
                        <m:accPr>
                          <m:chr m:val="̃"/>
                          <m:ctrlPr>
                            <a:rPr lang="en-US" altLang="en-US" sz="2400" b="0" i="1" baseline="0" smtClean="0">
                              <a:solidFill>
                                <a:srgbClr val="00B050"/>
                              </a:solidFill>
                              <a:latin typeface="Cambria Math" panose="02040503050406030204" pitchFamily="18" charset="0"/>
                              <a:sym typeface="Wingdings" pitchFamily="2" charset="2"/>
                            </a:rPr>
                          </m:ctrlPr>
                        </m:accPr>
                        <m:e>
                          <m:r>
                            <a:rPr lang="en-US" altLang="en-US" sz="2400" b="0" i="1" baseline="0" smtClean="0">
                              <a:solidFill>
                                <a:srgbClr val="00B050"/>
                              </a:solidFill>
                              <a:latin typeface="Cambria Math" panose="02040503050406030204" pitchFamily="18" charset="0"/>
                              <a:sym typeface="Wingdings" pitchFamily="2" charset="2"/>
                            </a:rPr>
                            <m:t>𝐺</m:t>
                          </m:r>
                        </m:e>
                      </m:acc>
                    </m:oMath>
                  </a14:m>
                  <a:r>
                    <a:rPr lang="en-US" altLang="en-US" sz="2400" baseline="0" dirty="0">
                      <a:solidFill>
                        <a:srgbClr val="00B050"/>
                      </a:solidFill>
                      <a:sym typeface="Wingdings" pitchFamily="2" charset="2"/>
                    </a:rPr>
                    <a:t> </a:t>
                  </a:r>
                  <a:r>
                    <a:rPr lang="en-US" altLang="en-US" sz="2400" baseline="0" dirty="0">
                      <a:solidFill>
                        <a:srgbClr val="00BE00"/>
                      </a:solidFill>
                      <a:cs typeface="Arial" panose="020B0604020202020204" pitchFamily="34" charset="0"/>
                      <a:sym typeface="Wingdings" pitchFamily="2" charset="2"/>
                    </a:rPr>
                    <a:t>not LSP</a:t>
                  </a: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r>
                    <a:rPr lang="en-US" altLang="en-US" sz="2400" baseline="0" dirty="0">
                      <a:solidFill>
                        <a:srgbClr val="00BE00"/>
                      </a:solidFill>
                      <a:cs typeface="Arial" panose="020B0604020202020204" pitchFamily="34" charset="0"/>
                      <a:sym typeface="Wingdings" pitchFamily="2" charset="2"/>
                    </a:rPr>
                    <a:t>Assumption of most of literature</a:t>
                  </a:r>
                  <a:endParaRPr lang="en-US" altLang="en-US" sz="1000" baseline="0" dirty="0">
                    <a:solidFill>
                      <a:srgbClr val="00BE00"/>
                    </a:solidFill>
                    <a:sym typeface="Wingdings" pitchFamily="2" charset="2"/>
                  </a:endParaRPr>
                </a:p>
              </p:txBody>
            </p:sp>
          </mc:Choice>
          <mc:Fallback xmlns="">
            <p:sp>
              <p:nvSpPr>
                <p:cNvPr id="21" name="Rectangle 4">
                  <a:extLst>
                    <a:ext uri="{FF2B5EF4-FFF2-40B4-BE49-F238E27FC236}">
                      <a16:creationId xmlns:a16="http://schemas.microsoft.com/office/drawing/2014/main" id="{704C0896-63C7-D54F-AF32-0DF23724096A}"/>
                    </a:ext>
                  </a:extLst>
                </p:cNvPr>
                <p:cNvSpPr>
                  <a:spLocks noRot="1" noChangeAspect="1" noMove="1" noResize="1" noEditPoints="1" noAdjustHandles="1" noChangeArrowheads="1" noChangeShapeType="1" noTextEdit="1"/>
                </p:cNvSpPr>
                <p:nvPr/>
              </p:nvSpPr>
              <p:spPr bwMode="auto">
                <a:xfrm>
                  <a:off x="144" y="1990"/>
                  <a:ext cx="2542" cy="2081"/>
                </a:xfrm>
                <a:prstGeom prst="rect">
                  <a:avLst/>
                </a:prstGeom>
                <a:blipFill>
                  <a:blip r:embed="rId3"/>
                  <a:stretch>
                    <a:fillRect l="-2201" t="-1149" b="-11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22" name="Group 5">
              <a:extLst>
                <a:ext uri="{FF2B5EF4-FFF2-40B4-BE49-F238E27FC236}">
                  <a16:creationId xmlns:a16="http://schemas.microsoft.com/office/drawing/2014/main" id="{F8518B75-729C-9446-91D7-14320D42C9C9}"/>
                </a:ext>
              </a:extLst>
            </p:cNvPr>
            <p:cNvGrpSpPr>
              <a:grpSpLocks/>
            </p:cNvGrpSpPr>
            <p:nvPr/>
          </p:nvGrpSpPr>
          <p:grpSpPr bwMode="auto">
            <a:xfrm>
              <a:off x="437" y="2378"/>
              <a:ext cx="1790" cy="917"/>
              <a:chOff x="437" y="2112"/>
              <a:chExt cx="1790" cy="1034"/>
            </a:xfrm>
          </p:grpSpPr>
          <p:sp>
            <p:nvSpPr>
              <p:cNvPr id="24" name="Line 6">
                <a:extLst>
                  <a:ext uri="{FF2B5EF4-FFF2-40B4-BE49-F238E27FC236}">
                    <a16:creationId xmlns:a16="http://schemas.microsoft.com/office/drawing/2014/main" id="{66770B95-EBC8-9C4D-8734-FA2106AF6D76}"/>
                  </a:ext>
                </a:extLst>
              </p:cNvPr>
              <p:cNvSpPr>
                <a:spLocks noChangeShapeType="1"/>
              </p:cNvSpPr>
              <p:nvPr/>
            </p:nvSpPr>
            <p:spPr bwMode="auto">
              <a:xfrm>
                <a:off x="775" y="2233"/>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7">
                <a:extLst>
                  <a:ext uri="{FF2B5EF4-FFF2-40B4-BE49-F238E27FC236}">
                    <a16:creationId xmlns:a16="http://schemas.microsoft.com/office/drawing/2014/main" id="{D1BA2B42-5E2B-014F-A78B-083D7AF91C46}"/>
                  </a:ext>
                </a:extLst>
              </p:cNvPr>
              <p:cNvSpPr>
                <a:spLocks noChangeShapeType="1"/>
              </p:cNvSpPr>
              <p:nvPr/>
            </p:nvSpPr>
            <p:spPr bwMode="auto">
              <a:xfrm>
                <a:off x="872" y="3007"/>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8">
                <a:extLst>
                  <a:ext uri="{FF2B5EF4-FFF2-40B4-BE49-F238E27FC236}">
                    <a16:creationId xmlns:a16="http://schemas.microsoft.com/office/drawing/2014/main" id="{CF85EC32-445E-6E46-A1A7-7145D84D3D8D}"/>
                  </a:ext>
                </a:extLst>
              </p:cNvPr>
              <p:cNvSpPr>
                <a:spLocks noChangeShapeType="1"/>
              </p:cNvSpPr>
              <p:nvPr/>
            </p:nvSpPr>
            <p:spPr bwMode="auto">
              <a:xfrm>
                <a:off x="1670" y="2765"/>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Text Box 9">
                <a:extLst>
                  <a:ext uri="{FF2B5EF4-FFF2-40B4-BE49-F238E27FC236}">
                    <a16:creationId xmlns:a16="http://schemas.microsoft.com/office/drawing/2014/main" id="{EC5EF6FF-0D02-8A47-AB7B-E9A2DF2FC8E2}"/>
                  </a:ext>
                </a:extLst>
              </p:cNvPr>
              <p:cNvSpPr txBox="1">
                <a:spLocks noChangeArrowheads="1"/>
              </p:cNvSpPr>
              <p:nvPr/>
            </p:nvSpPr>
            <p:spPr bwMode="auto">
              <a:xfrm>
                <a:off x="437" y="2112"/>
                <a:ext cx="33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SM</a:t>
                </a:r>
              </a:p>
            </p:txBody>
          </p:sp>
          <p:sp>
            <p:nvSpPr>
              <p:cNvPr id="43" name="Text Box 10">
                <a:extLst>
                  <a:ext uri="{FF2B5EF4-FFF2-40B4-BE49-F238E27FC236}">
                    <a16:creationId xmlns:a16="http://schemas.microsoft.com/office/drawing/2014/main" id="{0A103A05-BC1D-1F41-A6D7-B428E637C18C}"/>
                  </a:ext>
                </a:extLst>
              </p:cNvPr>
              <p:cNvSpPr txBox="1">
                <a:spLocks noChangeArrowheads="1"/>
              </p:cNvSpPr>
              <p:nvPr/>
            </p:nvSpPr>
            <p:spPr bwMode="auto">
              <a:xfrm>
                <a:off x="485" y="2886"/>
                <a:ext cx="3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LSP</a:t>
                </a:r>
              </a:p>
            </p:txBody>
          </p:sp>
          <p:sp>
            <p:nvSpPr>
              <p:cNvPr id="44" name="Text Box 11">
                <a:extLst>
                  <a:ext uri="{FF2B5EF4-FFF2-40B4-BE49-F238E27FC236}">
                    <a16:creationId xmlns:a16="http://schemas.microsoft.com/office/drawing/2014/main" id="{38A4B3DC-16D0-2042-9E76-9071499CD846}"/>
                  </a:ext>
                </a:extLst>
              </p:cNvPr>
              <p:cNvSpPr txBox="1">
                <a:spLocks noChangeArrowheads="1"/>
              </p:cNvSpPr>
              <p:nvPr/>
            </p:nvSpPr>
            <p:spPr bwMode="auto">
              <a:xfrm>
                <a:off x="1992" y="2776"/>
                <a:ext cx="22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baseline="0">
                    <a:solidFill>
                      <a:srgbClr val="00BE00"/>
                    </a:solidFill>
                    <a:sym typeface="Wingdings" pitchFamily="2" charset="2"/>
                  </a:rPr>
                  <a:t>G</a:t>
                </a:r>
                <a:r>
                  <a:rPr lang="en-US" altLang="en-US" baseline="0">
                    <a:solidFill>
                      <a:srgbClr val="00BE00"/>
                    </a:solidFill>
                    <a:sym typeface="Wingdings" pitchFamily="2" charset="2"/>
                  </a:rPr>
                  <a:t>̃</a:t>
                </a:r>
              </a:p>
            </p:txBody>
          </p:sp>
          <p:sp>
            <p:nvSpPr>
              <p:cNvPr id="45" name="Line 12">
                <a:extLst>
                  <a:ext uri="{FF2B5EF4-FFF2-40B4-BE49-F238E27FC236}">
                    <a16:creationId xmlns:a16="http://schemas.microsoft.com/office/drawing/2014/main" id="{EE76E8EE-2B99-5442-8A53-BDB7FC8FE5F2}"/>
                  </a:ext>
                </a:extLst>
              </p:cNvPr>
              <p:cNvSpPr>
                <a:spLocks noChangeShapeType="1"/>
              </p:cNvSpPr>
              <p:nvPr/>
            </p:nvSpPr>
            <p:spPr bwMode="auto">
              <a:xfrm>
                <a:off x="1041" y="2305"/>
                <a:ext cx="97" cy="653"/>
              </a:xfrm>
              <a:prstGeom prst="line">
                <a:avLst/>
              </a:prstGeom>
              <a:noFill/>
              <a:ln w="38100">
                <a:solidFill>
                  <a:srgbClr val="00BE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6" name="Group 13">
            <a:extLst>
              <a:ext uri="{FF2B5EF4-FFF2-40B4-BE49-F238E27FC236}">
                <a16:creationId xmlns:a16="http://schemas.microsoft.com/office/drawing/2014/main" id="{3A034833-58D0-E84B-8E13-CD1C7D50D257}"/>
              </a:ext>
            </a:extLst>
          </p:cNvPr>
          <p:cNvGrpSpPr>
            <a:grpSpLocks/>
          </p:cNvGrpSpPr>
          <p:nvPr/>
        </p:nvGrpSpPr>
        <p:grpSpPr bwMode="auto">
          <a:xfrm>
            <a:off x="4705350" y="2836863"/>
            <a:ext cx="3979863" cy="3263900"/>
            <a:chOff x="2962" y="2015"/>
            <a:chExt cx="2507" cy="2056"/>
          </a:xfrm>
        </p:grpSpPr>
        <mc:AlternateContent xmlns:mc="http://schemas.openxmlformats.org/markup-compatibility/2006" xmlns:a14="http://schemas.microsoft.com/office/drawing/2010/main">
          <mc:Choice Requires="a14">
            <p:sp>
              <p:nvSpPr>
                <p:cNvPr id="47" name="Rectangle 14">
                  <a:extLst>
                    <a:ext uri="{FF2B5EF4-FFF2-40B4-BE49-F238E27FC236}">
                      <a16:creationId xmlns:a16="http://schemas.microsoft.com/office/drawing/2014/main" id="{039A3798-D32A-9343-8506-AF58B2BA15E6}"/>
                    </a:ext>
                  </a:extLst>
                </p:cNvPr>
                <p:cNvSpPr>
                  <a:spLocks noChangeArrowheads="1"/>
                </p:cNvSpPr>
                <p:nvPr/>
              </p:nvSpPr>
              <p:spPr bwMode="auto">
                <a:xfrm>
                  <a:off x="2962" y="2015"/>
                  <a:ext cx="2507" cy="2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acc>
                        <m:accPr>
                          <m:chr m:val="̃"/>
                          <m:ctrlPr>
                            <a:rPr lang="en-US" altLang="en-US" sz="2400" b="0" i="1" baseline="0" smtClean="0">
                              <a:solidFill>
                                <a:srgbClr val="FF0000"/>
                              </a:solidFill>
                              <a:latin typeface="Cambria Math" panose="02040503050406030204" pitchFamily="18" charset="0"/>
                              <a:sym typeface="Wingdings" pitchFamily="2" charset="2"/>
                            </a:rPr>
                          </m:ctrlPr>
                        </m:accPr>
                        <m:e>
                          <m:r>
                            <a:rPr lang="en-US" altLang="en-US" sz="2400" b="0" i="1" baseline="0" smtClean="0">
                              <a:solidFill>
                                <a:srgbClr val="FF0000"/>
                              </a:solidFill>
                              <a:latin typeface="Cambria Math" panose="02040503050406030204" pitchFamily="18" charset="0"/>
                              <a:sym typeface="Wingdings" pitchFamily="2" charset="2"/>
                            </a:rPr>
                            <m:t>𝐺</m:t>
                          </m:r>
                        </m:e>
                      </m:acc>
                    </m:oMath>
                  </a14:m>
                  <a:r>
                    <a:rPr lang="en-US" altLang="en-US" sz="2400" baseline="0" dirty="0">
                      <a:solidFill>
                        <a:srgbClr val="FF0000"/>
                      </a:solidFill>
                      <a:sym typeface="Wingdings" pitchFamily="2" charset="2"/>
                    </a:rPr>
                    <a:t> </a:t>
                  </a:r>
                  <a:r>
                    <a:rPr lang="en-US" altLang="en-US" sz="2400" baseline="0" dirty="0">
                      <a:solidFill>
                        <a:srgbClr val="FF0000"/>
                      </a:solidFill>
                      <a:cs typeface="Arial" panose="020B0604020202020204" pitchFamily="34" charset="0"/>
                      <a:sym typeface="Wingdings" pitchFamily="2" charset="2"/>
                    </a:rPr>
                    <a:t>LSP</a:t>
                  </a: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r>
                    <a:rPr lang="en-US" altLang="en-US" sz="2400" baseline="0" dirty="0">
                      <a:solidFill>
                        <a:srgbClr val="FF0000"/>
                      </a:solidFill>
                      <a:cs typeface="Arial" panose="020B0604020202020204" pitchFamily="34" charset="0"/>
                      <a:sym typeface="Wingdings" pitchFamily="2" charset="2"/>
                    </a:rPr>
                    <a:t>Completely different cosmology and particle physics</a:t>
                  </a:r>
                  <a:endParaRPr lang="en-US" altLang="en-US" sz="1000" baseline="0" dirty="0">
                    <a:solidFill>
                      <a:srgbClr val="FF0000"/>
                    </a:solidFill>
                    <a:sym typeface="Wingdings" pitchFamily="2" charset="2"/>
                  </a:endParaRPr>
                </a:p>
              </p:txBody>
            </p:sp>
          </mc:Choice>
          <mc:Fallback xmlns="">
            <p:sp>
              <p:nvSpPr>
                <p:cNvPr id="47" name="Rectangle 14">
                  <a:extLst>
                    <a:ext uri="{FF2B5EF4-FFF2-40B4-BE49-F238E27FC236}">
                      <a16:creationId xmlns:a16="http://schemas.microsoft.com/office/drawing/2014/main" id="{039A3798-D32A-9343-8506-AF58B2BA15E6}"/>
                    </a:ext>
                  </a:extLst>
                </p:cNvPr>
                <p:cNvSpPr>
                  <a:spLocks noRot="1" noChangeAspect="1" noMove="1" noResize="1" noEditPoints="1" noAdjustHandles="1" noChangeArrowheads="1" noChangeShapeType="1" noTextEdit="1"/>
                </p:cNvSpPr>
                <p:nvPr/>
              </p:nvSpPr>
              <p:spPr bwMode="auto">
                <a:xfrm>
                  <a:off x="2962" y="2015"/>
                  <a:ext cx="2507" cy="2056"/>
                </a:xfrm>
                <a:prstGeom prst="rect">
                  <a:avLst/>
                </a:prstGeom>
                <a:blipFill>
                  <a:blip r:embed="rId4"/>
                  <a:stretch>
                    <a:fillRect l="-2229" t="-1163" b="-135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48" name="Group 15">
              <a:extLst>
                <a:ext uri="{FF2B5EF4-FFF2-40B4-BE49-F238E27FC236}">
                  <a16:creationId xmlns:a16="http://schemas.microsoft.com/office/drawing/2014/main" id="{46897AF0-D6DE-5E4F-A19B-4CD9B5300AB2}"/>
                </a:ext>
              </a:extLst>
            </p:cNvPr>
            <p:cNvGrpSpPr>
              <a:grpSpLocks/>
            </p:cNvGrpSpPr>
            <p:nvPr/>
          </p:nvGrpSpPr>
          <p:grpSpPr bwMode="auto">
            <a:xfrm>
              <a:off x="3186" y="2379"/>
              <a:ext cx="1823" cy="1161"/>
              <a:chOff x="3065" y="2112"/>
              <a:chExt cx="1823" cy="1161"/>
            </a:xfrm>
          </p:grpSpPr>
          <p:sp>
            <p:nvSpPr>
              <p:cNvPr id="49" name="Line 16">
                <a:extLst>
                  <a:ext uri="{FF2B5EF4-FFF2-40B4-BE49-F238E27FC236}">
                    <a16:creationId xmlns:a16="http://schemas.microsoft.com/office/drawing/2014/main" id="{3D8E94CE-B349-A94C-B11B-ACBBDDF8F493}"/>
                  </a:ext>
                </a:extLst>
              </p:cNvPr>
              <p:cNvSpPr>
                <a:spLocks noChangeShapeType="1"/>
              </p:cNvSpPr>
              <p:nvPr/>
            </p:nvSpPr>
            <p:spPr bwMode="auto">
              <a:xfrm>
                <a:off x="3436" y="2233"/>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7">
                <a:extLst>
                  <a:ext uri="{FF2B5EF4-FFF2-40B4-BE49-F238E27FC236}">
                    <a16:creationId xmlns:a16="http://schemas.microsoft.com/office/drawing/2014/main" id="{552928E0-8E49-3440-B36C-F8D682BBD099}"/>
                  </a:ext>
                </a:extLst>
              </p:cNvPr>
              <p:cNvSpPr>
                <a:spLocks noChangeShapeType="1"/>
              </p:cNvSpPr>
              <p:nvPr/>
            </p:nvSpPr>
            <p:spPr bwMode="auto">
              <a:xfrm>
                <a:off x="3533" y="2765"/>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8">
                <a:extLst>
                  <a:ext uri="{FF2B5EF4-FFF2-40B4-BE49-F238E27FC236}">
                    <a16:creationId xmlns:a16="http://schemas.microsoft.com/office/drawing/2014/main" id="{B1CDB7C2-FD8A-BE46-A634-D73DC4E59826}"/>
                  </a:ext>
                </a:extLst>
              </p:cNvPr>
              <p:cNvSpPr>
                <a:spLocks noChangeShapeType="1"/>
              </p:cNvSpPr>
              <p:nvPr/>
            </p:nvSpPr>
            <p:spPr bwMode="auto">
              <a:xfrm>
                <a:off x="4331" y="3007"/>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Text Box 19">
                <a:extLst>
                  <a:ext uri="{FF2B5EF4-FFF2-40B4-BE49-F238E27FC236}">
                    <a16:creationId xmlns:a16="http://schemas.microsoft.com/office/drawing/2014/main" id="{2476D136-E9D9-5A4F-B738-56512854B620}"/>
                  </a:ext>
                </a:extLst>
              </p:cNvPr>
              <p:cNvSpPr txBox="1">
                <a:spLocks noChangeArrowheads="1"/>
              </p:cNvSpPr>
              <p:nvPr/>
            </p:nvSpPr>
            <p:spPr bwMode="auto">
              <a:xfrm>
                <a:off x="3098" y="2112"/>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SM</a:t>
                </a:r>
              </a:p>
            </p:txBody>
          </p:sp>
          <p:sp>
            <p:nvSpPr>
              <p:cNvPr id="53" name="Text Box 20">
                <a:extLst>
                  <a:ext uri="{FF2B5EF4-FFF2-40B4-BE49-F238E27FC236}">
                    <a16:creationId xmlns:a16="http://schemas.microsoft.com/office/drawing/2014/main" id="{EF4EA0DD-BB8A-B34C-8F73-B41E8776B749}"/>
                  </a:ext>
                </a:extLst>
              </p:cNvPr>
              <p:cNvSpPr txBox="1">
                <a:spLocks noChangeArrowheads="1"/>
              </p:cNvSpPr>
              <p:nvPr/>
            </p:nvSpPr>
            <p:spPr bwMode="auto">
              <a:xfrm>
                <a:off x="3065" y="2644"/>
                <a:ext cx="4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NLSP</a:t>
                </a:r>
              </a:p>
            </p:txBody>
          </p:sp>
          <p:sp>
            <p:nvSpPr>
              <p:cNvPr id="54" name="Text Box 21">
                <a:extLst>
                  <a:ext uri="{FF2B5EF4-FFF2-40B4-BE49-F238E27FC236}">
                    <a16:creationId xmlns:a16="http://schemas.microsoft.com/office/drawing/2014/main" id="{634EA436-99C3-4C40-8185-1DD88FD8FCA4}"/>
                  </a:ext>
                </a:extLst>
              </p:cNvPr>
              <p:cNvSpPr txBox="1">
                <a:spLocks noChangeArrowheads="1"/>
              </p:cNvSpPr>
              <p:nvPr/>
            </p:nvSpPr>
            <p:spPr bwMode="auto">
              <a:xfrm>
                <a:off x="4653" y="3042"/>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i="1" baseline="0">
                    <a:solidFill>
                      <a:srgbClr val="FF0000"/>
                    </a:solidFill>
                    <a:sym typeface="Wingdings" pitchFamily="2" charset="2"/>
                  </a:rPr>
                  <a:t>G</a:t>
                </a:r>
                <a:r>
                  <a:rPr lang="en-US" altLang="en-US" baseline="0">
                    <a:solidFill>
                      <a:srgbClr val="FF0000"/>
                    </a:solidFill>
                    <a:sym typeface="Wingdings" pitchFamily="2" charset="2"/>
                  </a:rPr>
                  <a:t>̃</a:t>
                </a:r>
              </a:p>
            </p:txBody>
          </p:sp>
          <p:sp>
            <p:nvSpPr>
              <p:cNvPr id="55" name="Line 22">
                <a:extLst>
                  <a:ext uri="{FF2B5EF4-FFF2-40B4-BE49-F238E27FC236}">
                    <a16:creationId xmlns:a16="http://schemas.microsoft.com/office/drawing/2014/main" id="{984E0D1C-CE93-5040-AF38-16D04BBFF488}"/>
                  </a:ext>
                </a:extLst>
              </p:cNvPr>
              <p:cNvSpPr>
                <a:spLocks noChangeShapeType="1"/>
              </p:cNvSpPr>
              <p:nvPr/>
            </p:nvSpPr>
            <p:spPr bwMode="auto">
              <a:xfrm>
                <a:off x="3703" y="2281"/>
                <a:ext cx="96" cy="4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23">
                <a:extLst>
                  <a:ext uri="{FF2B5EF4-FFF2-40B4-BE49-F238E27FC236}">
                    <a16:creationId xmlns:a16="http://schemas.microsoft.com/office/drawing/2014/main" id="{7792FD10-5B83-504B-BA59-6207BC46FD62}"/>
                  </a:ext>
                </a:extLst>
              </p:cNvPr>
              <p:cNvSpPr>
                <a:spLocks noChangeShapeType="1"/>
              </p:cNvSpPr>
              <p:nvPr/>
            </p:nvSpPr>
            <p:spPr bwMode="auto">
              <a:xfrm>
                <a:off x="3775" y="2801"/>
                <a:ext cx="854" cy="18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Tree>
    <p:extLst>
      <p:ext uri="{BB962C8B-B14F-4D97-AF65-F5344CB8AC3E}">
        <p14:creationId xmlns:p14="http://schemas.microsoft.com/office/powerpoint/2010/main" val="8038176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LLPs IN SUPERWIMP SCENARIOS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152401" y="914400"/>
                <a:ext cx="8839199" cy="4224071"/>
              </a:xfrm>
            </p:spPr>
            <p:txBody>
              <a:bodyPr/>
              <a:lstStyle/>
              <a:p>
                <a:pPr>
                  <a:buFontTx/>
                  <a:buChar char="•"/>
                </a:pPr>
                <a:r>
                  <a:rPr lang="en-US" altLang="en-US" sz="2000" dirty="0">
                    <a:sym typeface="Wingdings" pitchFamily="2" charset="2"/>
                  </a:rPr>
                  <a:t>In the </a:t>
                </a:r>
                <a14:m>
                  <m:oMath xmlns:m="http://schemas.openxmlformats.org/officeDocument/2006/math">
                    <m:acc>
                      <m:accPr>
                        <m:chr m:val="̃"/>
                        <m:ctrlPr>
                          <a:rPr lang="en-US" altLang="en-US" sz="2000" b="0" i="1" smtClean="0">
                            <a:latin typeface="Cambria Math" panose="02040503050406030204" pitchFamily="18" charset="0"/>
                            <a:sym typeface="Wingdings" pitchFamily="2" charset="2"/>
                          </a:rPr>
                        </m:ctrlPr>
                      </m:accPr>
                      <m:e>
                        <m:r>
                          <a:rPr lang="en-US" altLang="en-US" sz="2000" b="0" i="1" smtClean="0">
                            <a:latin typeface="Cambria Math" panose="02040503050406030204" pitchFamily="18" charset="0"/>
                            <a:sym typeface="Wingdings" pitchFamily="2" charset="2"/>
                          </a:rPr>
                          <m:t>𝐺</m:t>
                        </m:r>
                      </m:e>
                    </m:acc>
                  </m:oMath>
                </a14:m>
                <a:r>
                  <a:rPr lang="en-US" altLang="en-US" sz="2000" dirty="0">
                    <a:sym typeface="Wingdings" pitchFamily="2" charset="2"/>
                  </a:rPr>
                  <a:t> LSP scenario, WIMPs freeze out as usual, but then decay to </a:t>
                </a:r>
                <a14:m>
                  <m:oMath xmlns:m="http://schemas.openxmlformats.org/officeDocument/2006/math">
                    <m:acc>
                      <m:accPr>
                        <m:chr m:val="̃"/>
                        <m:ctrlPr>
                          <a:rPr lang="en-US" altLang="en-US" sz="2000" i="1">
                            <a:latin typeface="Cambria Math" panose="02040503050406030204" pitchFamily="18" charset="0"/>
                            <a:sym typeface="Wingdings" pitchFamily="2" charset="2"/>
                          </a:rPr>
                        </m:ctrlPr>
                      </m:accPr>
                      <m:e>
                        <m:r>
                          <a:rPr lang="en-US" altLang="en-US" sz="2000" i="1">
                            <a:latin typeface="Cambria Math" panose="02040503050406030204" pitchFamily="18" charset="0"/>
                            <a:sym typeface="Wingdings" pitchFamily="2" charset="2"/>
                          </a:rPr>
                          <m:t>𝐺</m:t>
                        </m:r>
                      </m:e>
                    </m:acc>
                  </m:oMath>
                </a14:m>
                <a:r>
                  <a:rPr lang="en-US" altLang="en-US" sz="2000" dirty="0">
                    <a:sym typeface="Wingdings" pitchFamily="2" charset="2"/>
                  </a:rPr>
                  <a:t> after </a:t>
                </a:r>
                <a14:m>
                  <m:oMath xmlns:m="http://schemas.openxmlformats.org/officeDocument/2006/math">
                    <m:sSubSup>
                      <m:sSubSupPr>
                        <m:ctrlPr>
                          <a:rPr lang="en-US" altLang="en-US" sz="2000" i="1" smtClean="0">
                            <a:latin typeface="Cambria Math" panose="02040503050406030204" pitchFamily="18" charset="0"/>
                            <a:sym typeface="Wingdings" pitchFamily="2" charset="2"/>
                          </a:rPr>
                        </m:ctrlPr>
                      </m:sSubSupPr>
                      <m:e>
                        <m:r>
                          <a:rPr lang="en-US" altLang="en-US" sz="2000" b="0" i="1" smtClean="0">
                            <a:latin typeface="Cambria Math" panose="02040503050406030204" pitchFamily="18" charset="0"/>
                            <a:sym typeface="Wingdings" pitchFamily="2" charset="2"/>
                          </a:rPr>
                          <m:t>𝑀</m:t>
                        </m:r>
                      </m:e>
                      <m:sub>
                        <m:r>
                          <m:rPr>
                            <m:sty m:val="p"/>
                          </m:rPr>
                          <a:rPr lang="en-US" altLang="en-US" sz="2000" b="0" i="0" smtClean="0">
                            <a:latin typeface="Cambria Math" panose="02040503050406030204" pitchFamily="18" charset="0"/>
                            <a:sym typeface="Wingdings" pitchFamily="2" charset="2"/>
                          </a:rPr>
                          <m:t>Pl</m:t>
                        </m:r>
                      </m:sub>
                      <m:sup>
                        <m:r>
                          <a:rPr lang="en-US" altLang="en-US" sz="2000" b="0" i="1" smtClean="0">
                            <a:latin typeface="Cambria Math" panose="02040503050406030204" pitchFamily="18" charset="0"/>
                            <a:sym typeface="Wingdings" pitchFamily="2" charset="2"/>
                          </a:rPr>
                          <m:t>2</m:t>
                        </m:r>
                      </m:sup>
                    </m:sSubSup>
                    <m:r>
                      <a:rPr lang="en-US" altLang="en-US" sz="2000" b="0" i="1" smtClean="0">
                        <a:latin typeface="Cambria Math" panose="02040503050406030204" pitchFamily="18" charset="0"/>
                        <a:sym typeface="Wingdings" pitchFamily="2" charset="2"/>
                      </a:rPr>
                      <m:t>/</m:t>
                    </m:r>
                    <m:sSubSup>
                      <m:sSubSupPr>
                        <m:ctrlPr>
                          <a:rPr lang="en-US" altLang="en-US" sz="2000" b="0" i="1" smtClean="0">
                            <a:latin typeface="Cambria Math" panose="02040503050406030204" pitchFamily="18" charset="0"/>
                            <a:sym typeface="Wingdings" pitchFamily="2" charset="2"/>
                          </a:rPr>
                        </m:ctrlPr>
                      </m:sSubSupPr>
                      <m:e>
                        <m:r>
                          <a:rPr lang="en-US" altLang="en-US" sz="2000" b="0" i="1" smtClean="0">
                            <a:latin typeface="Cambria Math" panose="02040503050406030204" pitchFamily="18" charset="0"/>
                            <a:sym typeface="Wingdings" pitchFamily="2" charset="2"/>
                          </a:rPr>
                          <m:t>𝑀</m:t>
                        </m:r>
                      </m:e>
                      <m:sub>
                        <m:r>
                          <a:rPr lang="en-US" altLang="en-US" sz="2000" b="0" i="1" smtClean="0">
                            <a:latin typeface="Cambria Math" panose="02040503050406030204" pitchFamily="18" charset="0"/>
                            <a:sym typeface="Wingdings" pitchFamily="2" charset="2"/>
                          </a:rPr>
                          <m:t>𝑊</m:t>
                        </m:r>
                      </m:sub>
                      <m:sup>
                        <m:r>
                          <a:rPr lang="en-US" altLang="en-US" sz="2000" b="0" i="1" smtClean="0">
                            <a:latin typeface="Cambria Math" panose="02040503050406030204" pitchFamily="18" charset="0"/>
                            <a:sym typeface="Wingdings" pitchFamily="2" charset="2"/>
                          </a:rPr>
                          <m:t>3</m:t>
                        </m:r>
                      </m:sup>
                    </m:sSubSup>
                  </m:oMath>
                </a14:m>
                <a:r>
                  <a:rPr lang="en-US" altLang="en-US" sz="2000" dirty="0"/>
                  <a:t> ~ seconds to months.</a:t>
                </a:r>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a:buFontTx/>
                  <a:buChar char="•"/>
                </a:pPr>
                <a:endParaRPr lang="en-US" altLang="en-US" dirty="0"/>
              </a:p>
              <a:p>
                <a:pPr marL="0" indent="0">
                  <a:buNone/>
                </a:pPr>
                <a:endParaRPr lang="en-US" altLang="en-US" dirty="0"/>
              </a:p>
              <a:p>
                <a:pPr>
                  <a:buFontTx/>
                  <a:buChar char="•"/>
                </a:pPr>
                <a:endParaRPr lang="en-US" altLang="en-US" sz="2000" dirty="0"/>
              </a:p>
              <a:p>
                <a:pPr>
                  <a:buFontTx/>
                  <a:buChar char="•"/>
                </a:pPr>
                <a:r>
                  <a:rPr lang="en-US" altLang="en-US" sz="2000" dirty="0"/>
                  <a:t>The gravitino is </a:t>
                </a:r>
                <a:r>
                  <a:rPr lang="en-US" altLang="en-US" sz="2000" dirty="0" err="1"/>
                  <a:t>superWIMP</a:t>
                </a:r>
                <a:r>
                  <a:rPr lang="en-US" altLang="en-US" sz="2000" dirty="0"/>
                  <a:t> DM, naturally has the right relic density.  But now the WIMP can be charged, implying metastable charged LLPs at colliders.</a:t>
                </a: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152401" y="914400"/>
                <a:ext cx="8839199" cy="4224071"/>
              </a:xfrm>
              <a:blipFill>
                <a:blip r:embed="rId2"/>
                <a:stretch>
                  <a:fillRect l="-575" t="-601" b="-34835"/>
                </a:stretch>
              </a:blipFill>
            </p:spPr>
            <p:txBody>
              <a:bodyPr/>
              <a:lstStyle/>
              <a:p>
                <a:r>
                  <a:rPr lang="en-US">
                    <a:noFill/>
                  </a:rPr>
                  <a:t> </a:t>
                </a:r>
              </a:p>
            </p:txBody>
          </p:sp>
        </mc:Fallback>
      </mc:AlternateContent>
      <p:pic>
        <p:nvPicPr>
          <p:cNvPr id="25" name="Picture 2">
            <a:extLst>
              <a:ext uri="{FF2B5EF4-FFF2-40B4-BE49-F238E27FC236}">
                <a16:creationId xmlns:a16="http://schemas.microsoft.com/office/drawing/2014/main" id="{8D8380B1-F745-984B-B432-926EC2D3D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294687" cy="308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5">
            <a:extLst>
              <a:ext uri="{FF2B5EF4-FFF2-40B4-BE49-F238E27FC236}">
                <a16:creationId xmlns:a16="http://schemas.microsoft.com/office/drawing/2014/main" id="{C35F181E-A8EF-8C43-A775-166EC4B351EC}"/>
              </a:ext>
            </a:extLst>
          </p:cNvPr>
          <p:cNvSpPr txBox="1">
            <a:spLocks noChangeArrowheads="1"/>
          </p:cNvSpPr>
          <p:nvPr/>
        </p:nvSpPr>
        <p:spPr bwMode="auto">
          <a:xfrm>
            <a:off x="1447800" y="4419600"/>
            <a:ext cx="2637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dirty="0"/>
              <a:t>Feng, </a:t>
            </a:r>
            <a:r>
              <a:rPr lang="en-US" altLang="en-US" dirty="0" err="1"/>
              <a:t>Rajaraman</a:t>
            </a:r>
            <a:r>
              <a:rPr lang="en-US" altLang="en-US" dirty="0"/>
              <a:t>, </a:t>
            </a:r>
            <a:r>
              <a:rPr lang="en-US" altLang="en-US" dirty="0" err="1"/>
              <a:t>Takayama</a:t>
            </a:r>
            <a:r>
              <a:rPr lang="en-US" altLang="en-US" dirty="0"/>
              <a:t> (2003)</a:t>
            </a:r>
          </a:p>
        </p:txBody>
      </p:sp>
    </p:spTree>
    <p:extLst>
      <p:ext uri="{BB962C8B-B14F-4D97-AF65-F5344CB8AC3E}">
        <p14:creationId xmlns:p14="http://schemas.microsoft.com/office/powerpoint/2010/main" val="998876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204787" y="914400"/>
            <a:ext cx="528319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If we see metastable charged LLPs, we know they must decay.</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We can collect these particles and study their decays.</a:t>
            </a:r>
          </a:p>
          <a:p>
            <a:pPr algn="r" eaLnBrk="1" hangingPunct="1">
              <a:spcBef>
                <a:spcPct val="20000"/>
              </a:spcBef>
            </a:pPr>
            <a:endParaRPr lang="en-US" altLang="en-US" sz="1400" baseline="0" dirty="0"/>
          </a:p>
          <a:p>
            <a:pPr algn="l" eaLnBrk="1" hangingPunct="1">
              <a:spcBef>
                <a:spcPct val="20000"/>
              </a:spcBef>
              <a:buFontTx/>
              <a:buChar char="•"/>
            </a:pPr>
            <a:r>
              <a:rPr lang="en-US" altLang="en-US" sz="2000" baseline="0" dirty="0"/>
              <a:t>Several ideas have been proposed</a:t>
            </a:r>
          </a:p>
          <a:p>
            <a:pPr lvl="1" algn="l" eaLnBrk="1" hangingPunct="1">
              <a:spcBef>
                <a:spcPct val="20000"/>
              </a:spcBef>
              <a:buFont typeface="Arial" panose="020B0604020202020204" pitchFamily="34" charset="0"/>
              <a:buChar char="‒"/>
            </a:pPr>
            <a:endParaRPr lang="en-US" altLang="en-US" sz="1400" baseline="0" dirty="0"/>
          </a:p>
          <a:p>
            <a:pPr lvl="1" algn="l" eaLnBrk="1" hangingPunct="1">
              <a:spcBef>
                <a:spcPct val="20000"/>
              </a:spcBef>
              <a:buFont typeface="Arial" panose="020B0604020202020204" pitchFamily="34" charset="0"/>
              <a:buChar char="‒"/>
            </a:pPr>
            <a:r>
              <a:rPr lang="en-US" altLang="en-US" sz="2000" baseline="0" dirty="0">
                <a:solidFill>
                  <a:srgbClr val="0000FF"/>
                </a:solidFill>
              </a:rPr>
              <a:t>Catch </a:t>
            </a:r>
            <a:r>
              <a:rPr lang="en-US" altLang="en-US" sz="2000" baseline="0" dirty="0" err="1">
                <a:solidFill>
                  <a:srgbClr val="0000FF"/>
                </a:solidFill>
              </a:rPr>
              <a:t>sleptons</a:t>
            </a:r>
            <a:r>
              <a:rPr lang="en-US" altLang="en-US" sz="2000" baseline="0" dirty="0">
                <a:solidFill>
                  <a:srgbClr val="0000FF"/>
                </a:solidFill>
              </a:rPr>
              <a:t> in a 1m thick water tank (up to 1000/year) and then move them to a quiet place to observe their decays                              </a:t>
            </a:r>
            <a:r>
              <a:rPr lang="en-US" altLang="en-US" sz="2000" dirty="0"/>
              <a:t>Feng, Smith (2004)</a:t>
            </a:r>
          </a:p>
          <a:p>
            <a:pPr lvl="1" algn="l" eaLnBrk="1" hangingPunct="1">
              <a:spcBef>
                <a:spcPct val="20000"/>
              </a:spcBef>
              <a:buFont typeface="Arial" panose="020B0604020202020204" pitchFamily="34" charset="0"/>
              <a:buChar char="‒"/>
            </a:pPr>
            <a:endParaRPr lang="en-US" altLang="en-US" sz="1400" baseline="0" dirty="0"/>
          </a:p>
          <a:p>
            <a:pPr lvl="1" algn="l" eaLnBrk="1" hangingPunct="1">
              <a:spcBef>
                <a:spcPct val="20000"/>
              </a:spcBef>
              <a:buFont typeface="Arial" panose="020B0604020202020204" pitchFamily="34" charset="0"/>
              <a:buChar char="‒"/>
            </a:pPr>
            <a:r>
              <a:rPr lang="en-US" altLang="en-US" sz="2000" baseline="0" dirty="0">
                <a:solidFill>
                  <a:srgbClr val="0000FF"/>
                </a:solidFill>
              </a:rPr>
              <a:t>Catch </a:t>
            </a:r>
            <a:r>
              <a:rPr lang="en-US" altLang="en-US" sz="2000" baseline="0" dirty="0" err="1">
                <a:solidFill>
                  <a:srgbClr val="0000FF"/>
                </a:solidFill>
              </a:rPr>
              <a:t>sleptons</a:t>
            </a:r>
            <a:r>
              <a:rPr lang="en-US" altLang="en-US" sz="2000" baseline="0" dirty="0">
                <a:solidFill>
                  <a:srgbClr val="0000FF"/>
                </a:solidFill>
              </a:rPr>
              <a:t> in LHC detectors</a:t>
            </a:r>
          </a:p>
          <a:p>
            <a:pPr algn="r" eaLnBrk="1" hangingPunct="1">
              <a:spcBef>
                <a:spcPct val="20000"/>
              </a:spcBef>
              <a:buFont typeface="Arial" panose="020B0604020202020204" pitchFamily="34" charset="0"/>
              <a:buNone/>
            </a:pPr>
            <a:r>
              <a:rPr lang="en-US" altLang="en-US" sz="2000" dirty="0" err="1"/>
              <a:t>Hamaguchi</a:t>
            </a:r>
            <a:r>
              <a:rPr lang="en-US" altLang="en-US" sz="2000" dirty="0"/>
              <a:t>, </a:t>
            </a:r>
            <a:r>
              <a:rPr lang="en-US" altLang="en-US" sz="2000" dirty="0" err="1"/>
              <a:t>Kuno</a:t>
            </a:r>
            <a:r>
              <a:rPr lang="en-US" altLang="en-US" sz="2000" dirty="0"/>
              <a:t>, Nakawa, </a:t>
            </a:r>
            <a:r>
              <a:rPr lang="en-US" altLang="en-US" sz="2000" dirty="0" err="1"/>
              <a:t>Nojiri</a:t>
            </a:r>
            <a:r>
              <a:rPr lang="en-US" altLang="en-US" sz="2000" dirty="0"/>
              <a:t> (2004)</a:t>
            </a:r>
          </a:p>
          <a:p>
            <a:pPr lvl="1" algn="l" eaLnBrk="1" hangingPunct="1">
              <a:spcBef>
                <a:spcPct val="20000"/>
              </a:spcBef>
              <a:buFont typeface="Arial" panose="020B0604020202020204" pitchFamily="34" charset="0"/>
              <a:buChar char="‒"/>
            </a:pPr>
            <a:endParaRPr lang="en-US" altLang="en-US" sz="1400" baseline="0" dirty="0"/>
          </a:p>
          <a:p>
            <a:pPr lvl="1" algn="l" eaLnBrk="1" hangingPunct="1">
              <a:spcBef>
                <a:spcPct val="20000"/>
              </a:spcBef>
              <a:buFont typeface="Arial" panose="020B0604020202020204" pitchFamily="34" charset="0"/>
              <a:buChar char="‒"/>
            </a:pPr>
            <a:r>
              <a:rPr lang="en-US" altLang="en-US" sz="2000" baseline="0" dirty="0">
                <a:solidFill>
                  <a:srgbClr val="0000FF"/>
                </a:solidFill>
              </a:rPr>
              <a:t>Dig </a:t>
            </a:r>
            <a:r>
              <a:rPr lang="en-US" altLang="en-US" sz="2000" baseline="0" dirty="0" err="1">
                <a:solidFill>
                  <a:srgbClr val="0000FF"/>
                </a:solidFill>
              </a:rPr>
              <a:t>sleptons</a:t>
            </a:r>
            <a:r>
              <a:rPr lang="en-US" altLang="en-US" sz="2000" baseline="0" dirty="0">
                <a:solidFill>
                  <a:srgbClr val="0000FF"/>
                </a:solidFill>
              </a:rPr>
              <a:t> out of detector hall walls</a:t>
            </a:r>
          </a:p>
          <a:p>
            <a:pPr algn="r" eaLnBrk="1" hangingPunct="1">
              <a:spcBef>
                <a:spcPct val="20000"/>
              </a:spcBef>
              <a:buFont typeface="Arial" panose="020B0604020202020204" pitchFamily="34" charset="0"/>
              <a:buNone/>
            </a:pPr>
            <a:r>
              <a:rPr lang="en-US" altLang="en-US" sz="2000" dirty="0"/>
              <a:t>De </a:t>
            </a:r>
            <a:r>
              <a:rPr lang="en-US" altLang="en-US" sz="2000" dirty="0" err="1"/>
              <a:t>Roeck</a:t>
            </a:r>
            <a:r>
              <a:rPr lang="en-US" altLang="en-US" sz="2000" dirty="0"/>
              <a:t>, Ellis, </a:t>
            </a:r>
            <a:r>
              <a:rPr lang="en-US" altLang="en-US" sz="2000" dirty="0" err="1"/>
              <a:t>Gianotti</a:t>
            </a:r>
            <a:r>
              <a:rPr lang="en-US" altLang="en-US" sz="2000" dirty="0"/>
              <a:t>, </a:t>
            </a:r>
            <a:r>
              <a:rPr lang="en-US" altLang="en-US" sz="2000" dirty="0" err="1"/>
              <a:t>Moortgat</a:t>
            </a:r>
            <a:r>
              <a:rPr lang="en-US" altLang="en-US" sz="2000" dirty="0"/>
              <a:t>, Olive, Pape (2005)</a:t>
            </a:r>
          </a:p>
          <a:p>
            <a:pPr algn="r" eaLnBrk="1" hangingPunct="1">
              <a:spcBef>
                <a:spcPct val="20000"/>
              </a:spcBef>
              <a:buFont typeface="Arial" panose="020B0604020202020204" pitchFamily="34" charset="0"/>
              <a:buNone/>
            </a:pPr>
            <a:endParaRPr lang="en-US" altLang="en-US" sz="2000" baseline="0" dirty="0"/>
          </a:p>
          <a:p>
            <a:pPr algn="r" eaLnBrk="1" hangingPunct="1">
              <a:spcBef>
                <a:spcPct val="20000"/>
              </a:spcBef>
              <a:buFont typeface="Arial" panose="020B0604020202020204" pitchFamily="34" charset="0"/>
              <a:buNone/>
            </a:pPr>
            <a:endParaRPr lang="en-US" altLang="en-US" sz="2000" baseline="0" dirty="0"/>
          </a:p>
        </p:txBody>
      </p:sp>
      <p:grpSp>
        <p:nvGrpSpPr>
          <p:cNvPr id="157700" name="Group 4">
            <a:extLst>
              <a:ext uri="{FF2B5EF4-FFF2-40B4-BE49-F238E27FC236}">
                <a16:creationId xmlns:a16="http://schemas.microsoft.com/office/drawing/2014/main" id="{D94663F7-6AEA-8141-B469-92F0CBA7B378}"/>
              </a:ext>
            </a:extLst>
          </p:cNvPr>
          <p:cNvGrpSpPr>
            <a:grpSpLocks/>
          </p:cNvGrpSpPr>
          <p:nvPr/>
        </p:nvGrpSpPr>
        <p:grpSpPr bwMode="auto">
          <a:xfrm>
            <a:off x="5711825" y="1528763"/>
            <a:ext cx="3082925" cy="4491037"/>
            <a:chOff x="3598" y="1043"/>
            <a:chExt cx="1942" cy="2829"/>
          </a:xfrm>
        </p:grpSpPr>
        <p:sp>
          <p:nvSpPr>
            <p:cNvPr id="157701" name="Line 8">
              <a:extLst>
                <a:ext uri="{FF2B5EF4-FFF2-40B4-BE49-F238E27FC236}">
                  <a16:creationId xmlns:a16="http://schemas.microsoft.com/office/drawing/2014/main" id="{98D4BEDC-1CCD-8E44-9379-9119CC9468F3}"/>
                </a:ext>
              </a:extLst>
            </p:cNvPr>
            <p:cNvSpPr>
              <a:spLocks noChangeShapeType="1"/>
            </p:cNvSpPr>
            <p:nvPr/>
          </p:nvSpPr>
          <p:spPr bwMode="auto">
            <a:xfrm flipH="1">
              <a:off x="4312" y="1780"/>
              <a:ext cx="314" cy="80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2" name="AutoShape 6">
              <a:extLst>
                <a:ext uri="{FF2B5EF4-FFF2-40B4-BE49-F238E27FC236}">
                  <a16:creationId xmlns:a16="http://schemas.microsoft.com/office/drawing/2014/main" id="{7E7F073D-3388-F545-A674-AE63A45B87BF}"/>
                </a:ext>
              </a:extLst>
            </p:cNvPr>
            <p:cNvSpPr>
              <a:spLocks noChangeArrowheads="1"/>
            </p:cNvSpPr>
            <p:nvPr/>
          </p:nvSpPr>
          <p:spPr bwMode="auto">
            <a:xfrm rot="10102950" flipV="1">
              <a:off x="3598" y="2372"/>
              <a:ext cx="1917" cy="331"/>
            </a:xfrm>
            <a:prstGeom prst="cube">
              <a:avLst>
                <a:gd name="adj" fmla="val 7496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7703" name="Freeform 2">
              <a:extLst>
                <a:ext uri="{FF2B5EF4-FFF2-40B4-BE49-F238E27FC236}">
                  <a16:creationId xmlns:a16="http://schemas.microsoft.com/office/drawing/2014/main" id="{FD1FB2E6-39D7-3141-9DC7-E1C6B5DCBA00}"/>
                </a:ext>
              </a:extLst>
            </p:cNvPr>
            <p:cNvSpPr>
              <a:spLocks/>
            </p:cNvSpPr>
            <p:nvPr/>
          </p:nvSpPr>
          <p:spPr bwMode="auto">
            <a:xfrm rot="-818569">
              <a:off x="3632" y="2863"/>
              <a:ext cx="337" cy="658"/>
            </a:xfrm>
            <a:custGeom>
              <a:avLst/>
              <a:gdLst>
                <a:gd name="T0" fmla="*/ 2147483647 w 1028"/>
                <a:gd name="T1" fmla="*/ 0 h 1959"/>
                <a:gd name="T2" fmla="*/ 2147483647 w 1028"/>
                <a:gd name="T3" fmla="*/ 2147483647 h 1959"/>
                <a:gd name="T4" fmla="*/ 2147483647 w 1028"/>
                <a:gd name="T5" fmla="*/ 2147483647 h 1959"/>
                <a:gd name="T6" fmla="*/ 2147483647 w 1028"/>
                <a:gd name="T7" fmla="*/ 2147483647 h 1959"/>
                <a:gd name="T8" fmla="*/ 0 60000 65536"/>
                <a:gd name="T9" fmla="*/ 0 60000 65536"/>
                <a:gd name="T10" fmla="*/ 0 60000 65536"/>
                <a:gd name="T11" fmla="*/ 0 60000 65536"/>
                <a:gd name="T12" fmla="*/ 0 w 1028"/>
                <a:gd name="T13" fmla="*/ 0 h 1959"/>
                <a:gd name="T14" fmla="*/ 1028 w 1028"/>
                <a:gd name="T15" fmla="*/ 1959 h 1959"/>
              </a:gdLst>
              <a:ahLst/>
              <a:cxnLst>
                <a:cxn ang="T8">
                  <a:pos x="T0" y="T1"/>
                </a:cxn>
                <a:cxn ang="T9">
                  <a:pos x="T2" y="T3"/>
                </a:cxn>
                <a:cxn ang="T10">
                  <a:pos x="T4" y="T5"/>
                </a:cxn>
                <a:cxn ang="T11">
                  <a:pos x="T6" y="T7"/>
                </a:cxn>
              </a:cxnLst>
              <a:rect l="T12" t="T13" r="T14" b="T15"/>
              <a:pathLst>
                <a:path w="1028" h="1959">
                  <a:moveTo>
                    <a:pt x="1028" y="0"/>
                  </a:moveTo>
                  <a:cubicBezTo>
                    <a:pt x="705" y="14"/>
                    <a:pt x="383" y="28"/>
                    <a:pt x="230" y="290"/>
                  </a:cubicBezTo>
                  <a:cubicBezTo>
                    <a:pt x="77" y="552"/>
                    <a:pt x="0" y="1294"/>
                    <a:pt x="109" y="1572"/>
                  </a:cubicBezTo>
                  <a:cubicBezTo>
                    <a:pt x="218" y="1850"/>
                    <a:pt x="550" y="1904"/>
                    <a:pt x="883" y="1959"/>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57704" name="Picture 6" descr="Detector">
              <a:extLst>
                <a:ext uri="{FF2B5EF4-FFF2-40B4-BE49-F238E27FC236}">
                  <a16:creationId xmlns:a16="http://schemas.microsoft.com/office/drawing/2014/main" id="{13D0C484-F91C-804A-BE33-957946457D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 y="1043"/>
              <a:ext cx="1800" cy="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Text Box 9">
              <a:extLst>
                <a:ext uri="{FF2B5EF4-FFF2-40B4-BE49-F238E27FC236}">
                  <a16:creationId xmlns:a16="http://schemas.microsoft.com/office/drawing/2014/main" id="{E58239BB-451C-C247-93D4-9065D8D890B6}"/>
                </a:ext>
              </a:extLst>
            </p:cNvPr>
            <p:cNvSpPr txBox="1">
              <a:spLocks noChangeArrowheads="1"/>
            </p:cNvSpPr>
            <p:nvPr/>
          </p:nvSpPr>
          <p:spPr bwMode="auto">
            <a:xfrm rot="-658608">
              <a:off x="3831" y="2662"/>
              <a:ext cx="17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Charged particle trap</a:t>
              </a:r>
            </a:p>
          </p:txBody>
        </p:sp>
        <p:sp>
          <p:nvSpPr>
            <p:cNvPr id="157706" name="AutoShape 10">
              <a:extLst>
                <a:ext uri="{FF2B5EF4-FFF2-40B4-BE49-F238E27FC236}">
                  <a16:creationId xmlns:a16="http://schemas.microsoft.com/office/drawing/2014/main" id="{61F148C5-ED06-C24A-BDF7-A933C9482419}"/>
                </a:ext>
              </a:extLst>
            </p:cNvPr>
            <p:cNvSpPr>
              <a:spLocks noChangeArrowheads="1"/>
            </p:cNvSpPr>
            <p:nvPr/>
          </p:nvSpPr>
          <p:spPr bwMode="auto">
            <a:xfrm>
              <a:off x="3939" y="3301"/>
              <a:ext cx="605" cy="571"/>
            </a:xfrm>
            <a:prstGeom prst="cube">
              <a:avLst>
                <a:gd name="adj" fmla="val 25000"/>
              </a:avLst>
            </a:prstGeom>
            <a:solidFill>
              <a:schemeClr val="accent1"/>
            </a:solidFill>
            <a:ln w="9525">
              <a:solidFill>
                <a:schemeClr val="tx1"/>
              </a:solidFill>
              <a:miter lim="800000"/>
              <a:headEnd/>
              <a:tailEnd/>
            </a:ln>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endParaRPr lang="en-US" altLang="en-US" sz="1800" baseline="0"/>
            </a:p>
          </p:txBody>
        </p:sp>
        <p:sp>
          <p:nvSpPr>
            <p:cNvPr id="157707" name="Text Box 11">
              <a:extLst>
                <a:ext uri="{FF2B5EF4-FFF2-40B4-BE49-F238E27FC236}">
                  <a16:creationId xmlns:a16="http://schemas.microsoft.com/office/drawing/2014/main" id="{D3D8CF4E-EBCB-294E-97C2-1AA2FB8D3B95}"/>
                </a:ext>
              </a:extLst>
            </p:cNvPr>
            <p:cNvSpPr txBox="1">
              <a:spLocks noChangeArrowheads="1"/>
            </p:cNvSpPr>
            <p:nvPr/>
          </p:nvSpPr>
          <p:spPr bwMode="auto">
            <a:xfrm>
              <a:off x="4584" y="3403"/>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Reservoir</a:t>
              </a:r>
            </a:p>
          </p:txBody>
        </p:sp>
      </p:gr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LLPS AND AUXILIARY DETECTORS</a:t>
            </a:r>
          </a:p>
        </p:txBody>
      </p:sp>
    </p:spTree>
    <p:extLst>
      <p:ext uri="{BB962C8B-B14F-4D97-AF65-F5344CB8AC3E}">
        <p14:creationId xmlns:p14="http://schemas.microsoft.com/office/powerpoint/2010/main" val="99436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56EDB-1A7E-8234-2695-784A85F6C3EF}"/>
              </a:ext>
            </a:extLst>
          </p:cNvPr>
          <p:cNvPicPr>
            <a:picLocks noChangeAspect="1"/>
          </p:cNvPicPr>
          <p:nvPr/>
        </p:nvPicPr>
        <p:blipFill>
          <a:blip r:embed="rId3"/>
          <a:stretch>
            <a:fillRect/>
          </a:stretch>
        </p:blipFill>
        <p:spPr>
          <a:xfrm>
            <a:off x="6248400" y="5523587"/>
            <a:ext cx="1295400" cy="311706"/>
          </a:xfrm>
          <a:prstGeom prst="rect">
            <a:avLst/>
          </a:prstGeom>
        </p:spPr>
      </p:pic>
      <p:pic>
        <p:nvPicPr>
          <p:cNvPr id="3" name="Picture 4">
            <a:extLst>
              <a:ext uri="{FF2B5EF4-FFF2-40B4-BE49-F238E27FC236}">
                <a16:creationId xmlns:a16="http://schemas.microsoft.com/office/drawing/2014/main" id="{1354310B-D826-425A-DFE9-C72081B11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752600"/>
            <a:ext cx="4572000" cy="7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128588" y="914400"/>
            <a:ext cx="8939212"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err="1"/>
              <a:t>SuperWIMPs</a:t>
            </a:r>
            <a:r>
              <a:rPr lang="en-US" altLang="en-US" sz="2000" baseline="0" dirty="0"/>
              <a:t> lead to very long lifetimes, but there is a continuum of possibilities in SUSY models (GMSB), with the lifetime controlled by the gravitino mass.  </a:t>
            </a:r>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marL="0" indent="0" algn="l" eaLnBrk="1" hangingPunct="1">
              <a:spcBef>
                <a:spcPct val="20000"/>
              </a:spcBef>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algn="l" eaLnBrk="1" hangingPunct="1">
              <a:spcBef>
                <a:spcPct val="20000"/>
              </a:spcBef>
              <a:buFontTx/>
              <a:buChar char="•"/>
            </a:pPr>
            <a:endParaRPr lang="en-US" altLang="en-US" sz="2000" baseline="0" dirty="0"/>
          </a:p>
          <a:p>
            <a:pPr marL="0" indent="0" algn="l" eaLnBrk="1" hangingPunct="1">
              <a:spcBef>
                <a:spcPct val="20000"/>
              </a:spcBef>
            </a:pPr>
            <a:endParaRPr lang="en-US" altLang="en-US" sz="2000" baseline="0" dirty="0"/>
          </a:p>
          <a:p>
            <a:pPr algn="l" eaLnBrk="1" hangingPunct="1">
              <a:spcBef>
                <a:spcPct val="20000"/>
              </a:spcBef>
              <a:buFontTx/>
              <a:buChar char="•"/>
            </a:pPr>
            <a:r>
              <a:rPr lang="en-US" altLang="en-US" sz="2000" baseline="0" dirty="0"/>
              <a:t>In other SUSY models (AMSB), naturally small degeneracies lead to other remarkable signals, e.g., disappearing tracks from                   .</a:t>
            </a:r>
          </a:p>
          <a:p>
            <a:pPr algn="r" eaLnBrk="1" hangingPunct="1">
              <a:spcBef>
                <a:spcPct val="20000"/>
              </a:spcBef>
              <a:buFont typeface="Arial" panose="020B0604020202020204" pitchFamily="34" charset="0"/>
              <a:buNone/>
            </a:pPr>
            <a:endParaRPr lang="en-US" altLang="en-US" sz="2000" baseline="0" dirty="0"/>
          </a:p>
        </p:txBody>
      </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LLPS IN OTHER SUSY MODELS</a:t>
            </a:r>
          </a:p>
        </p:txBody>
      </p:sp>
      <p:sp>
        <p:nvSpPr>
          <p:cNvPr id="14" name="Rectangle 10">
            <a:extLst>
              <a:ext uri="{FF2B5EF4-FFF2-40B4-BE49-F238E27FC236}">
                <a16:creationId xmlns:a16="http://schemas.microsoft.com/office/drawing/2014/main" id="{CEAADD0D-A810-894A-AB4D-881DD5975DA2}"/>
              </a:ext>
            </a:extLst>
          </p:cNvPr>
          <p:cNvSpPr>
            <a:spLocks noChangeArrowheads="1"/>
          </p:cNvSpPr>
          <p:nvPr/>
        </p:nvSpPr>
        <p:spPr bwMode="auto">
          <a:xfrm>
            <a:off x="2526228" y="2514600"/>
            <a:ext cx="62367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r"/>
            <a:r>
              <a:rPr lang="en-US" altLang="en-US" sz="1400" baseline="0" dirty="0"/>
              <a:t>Dine, Nelson, Nir, </a:t>
            </a:r>
            <a:r>
              <a:rPr lang="en-US" altLang="en-US" sz="1400" baseline="0" dirty="0" err="1"/>
              <a:t>Shirman</a:t>
            </a:r>
            <a:r>
              <a:rPr lang="en-US" altLang="en-US" sz="1400" baseline="0" dirty="0"/>
              <a:t> (1994); </a:t>
            </a:r>
            <a:r>
              <a:rPr lang="en-US" altLang="en-US" sz="1400" baseline="0" dirty="0" err="1"/>
              <a:t>Dimopoulos</a:t>
            </a:r>
            <a:r>
              <a:rPr lang="en-US" altLang="en-US" sz="1400" baseline="0" dirty="0"/>
              <a:t>, Dine, Raby, Thomas (1996)</a:t>
            </a:r>
          </a:p>
        </p:txBody>
      </p:sp>
      <p:graphicFrame>
        <p:nvGraphicFramePr>
          <p:cNvPr id="2" name="Table 1">
            <a:extLst>
              <a:ext uri="{FF2B5EF4-FFF2-40B4-BE49-F238E27FC236}">
                <a16:creationId xmlns:a16="http://schemas.microsoft.com/office/drawing/2014/main" id="{863DA088-08C0-5791-4808-42AFC097C9D0}"/>
              </a:ext>
            </a:extLst>
          </p:cNvPr>
          <p:cNvGraphicFramePr>
            <a:graphicFrameLocks noGrp="1"/>
          </p:cNvGraphicFramePr>
          <p:nvPr>
            <p:extLst>
              <p:ext uri="{D42A27DB-BD31-4B8C-83A1-F6EECF244321}">
                <p14:modId xmlns:p14="http://schemas.microsoft.com/office/powerpoint/2010/main" val="2253909088"/>
              </p:ext>
            </p:extLst>
          </p:nvPr>
        </p:nvGraphicFramePr>
        <p:xfrm>
          <a:off x="763471" y="3053080"/>
          <a:ext cx="7617057" cy="1899920"/>
        </p:xfrm>
        <a:graphic>
          <a:graphicData uri="http://schemas.openxmlformats.org/drawingml/2006/table">
            <a:tbl>
              <a:tblPr firstRow="1" bandRow="1">
                <a:tableStyleId>{5C22544A-7EE6-4342-B048-85BDC9FD1C3A}</a:tableStyleId>
              </a:tblPr>
              <a:tblGrid>
                <a:gridCol w="2539019">
                  <a:extLst>
                    <a:ext uri="{9D8B030D-6E8A-4147-A177-3AD203B41FA5}">
                      <a16:colId xmlns:a16="http://schemas.microsoft.com/office/drawing/2014/main" val="4048021367"/>
                    </a:ext>
                  </a:extLst>
                </a:gridCol>
                <a:gridCol w="2539019">
                  <a:extLst>
                    <a:ext uri="{9D8B030D-6E8A-4147-A177-3AD203B41FA5}">
                      <a16:colId xmlns:a16="http://schemas.microsoft.com/office/drawing/2014/main" val="3421653047"/>
                    </a:ext>
                  </a:extLst>
                </a:gridCol>
                <a:gridCol w="2539019">
                  <a:extLst>
                    <a:ext uri="{9D8B030D-6E8A-4147-A177-3AD203B41FA5}">
                      <a16:colId xmlns:a16="http://schemas.microsoft.com/office/drawing/2014/main" val="3842828456"/>
                    </a:ext>
                  </a:extLst>
                </a:gridCol>
              </a:tblGrid>
              <a:tr h="370840">
                <a:tc>
                  <a:txBody>
                    <a:bodyPr/>
                    <a:lstStyle/>
                    <a:p>
                      <a:pPr algn="ctr"/>
                      <a:endParaRPr lang="en-US" sz="1600" dirty="0"/>
                    </a:p>
                  </a:txBody>
                  <a:tcPr anchor="ctr"/>
                </a:tc>
                <a:tc>
                  <a:txBody>
                    <a:bodyPr/>
                    <a:lstStyle/>
                    <a:p>
                      <a:pPr algn="ctr"/>
                      <a:r>
                        <a:rPr lang="en-US" sz="1600" dirty="0"/>
                        <a:t>Neutralino NLSP</a:t>
                      </a:r>
                    </a:p>
                  </a:txBody>
                  <a:tcPr anchor="ctr"/>
                </a:tc>
                <a:tc>
                  <a:txBody>
                    <a:bodyPr/>
                    <a:lstStyle/>
                    <a:p>
                      <a:pPr algn="ctr"/>
                      <a:r>
                        <a:rPr lang="en-US" sz="1600" dirty="0" err="1"/>
                        <a:t>Slepton</a:t>
                      </a:r>
                      <a:r>
                        <a:rPr lang="en-US" sz="1600" dirty="0"/>
                        <a:t> NLSP</a:t>
                      </a:r>
                    </a:p>
                  </a:txBody>
                  <a:tcPr anchor="ctr"/>
                </a:tc>
                <a:extLst>
                  <a:ext uri="{0D108BD9-81ED-4DB2-BD59-A6C34878D82A}">
                    <a16:rowId xmlns:a16="http://schemas.microsoft.com/office/drawing/2014/main" val="4266352259"/>
                  </a:ext>
                </a:extLst>
              </a:tr>
              <a:tr h="370840">
                <a:tc>
                  <a:txBody>
                    <a:bodyPr/>
                    <a:lstStyle/>
                    <a:p>
                      <a:pPr algn="ctr"/>
                      <a:r>
                        <a:rPr lang="en-US" sz="1600" dirty="0"/>
                        <a:t>Prompt</a:t>
                      </a:r>
                    </a:p>
                  </a:txBody>
                  <a:tcPr anchor="ctr"/>
                </a:tc>
                <a:tc>
                  <a:txBody>
                    <a:bodyPr/>
                    <a:lstStyle/>
                    <a:p>
                      <a:pPr algn="ctr"/>
                      <a:r>
                        <a:rPr lang="en-US" sz="1600" dirty="0"/>
                        <a:t>Prompt photons</a:t>
                      </a:r>
                    </a:p>
                  </a:txBody>
                  <a:tcPr anchor="ctr"/>
                </a:tc>
                <a:tc>
                  <a:txBody>
                    <a:bodyPr/>
                    <a:lstStyle/>
                    <a:p>
                      <a:pPr algn="ctr"/>
                      <a:r>
                        <a:rPr lang="en-US" sz="1600" dirty="0"/>
                        <a:t>Multi-leptons</a:t>
                      </a:r>
                    </a:p>
                  </a:txBody>
                  <a:tcPr anchor="ctr"/>
                </a:tc>
                <a:extLst>
                  <a:ext uri="{0D108BD9-81ED-4DB2-BD59-A6C34878D82A}">
                    <a16:rowId xmlns:a16="http://schemas.microsoft.com/office/drawing/2014/main" val="1858612819"/>
                  </a:ext>
                </a:extLst>
              </a:tr>
              <a:tr h="370840">
                <a:tc>
                  <a:txBody>
                    <a:bodyPr/>
                    <a:lstStyle/>
                    <a:p>
                      <a:pPr algn="ctr"/>
                      <a:r>
                        <a:rPr lang="en-US" sz="1600" dirty="0"/>
                        <a:t>Intermediate</a:t>
                      </a:r>
                    </a:p>
                  </a:txBody>
                  <a:tcPr anchor="ctr"/>
                </a:tc>
                <a:tc>
                  <a:txBody>
                    <a:bodyPr/>
                    <a:lstStyle/>
                    <a:p>
                      <a:pPr algn="ctr"/>
                      <a:r>
                        <a:rPr lang="en-US" sz="1600" dirty="0"/>
                        <a:t>Displaced photons Displaced conversion</a:t>
                      </a:r>
                    </a:p>
                  </a:txBody>
                  <a:tcPr anchor="ctr"/>
                </a:tc>
                <a:tc>
                  <a:txBody>
                    <a:bodyPr/>
                    <a:lstStyle/>
                    <a:p>
                      <a:pPr algn="ctr"/>
                      <a:r>
                        <a:rPr lang="en-US" sz="1600" dirty="0"/>
                        <a:t>Displaced lepton </a:t>
                      </a:r>
                    </a:p>
                    <a:p>
                      <a:pPr algn="ctr"/>
                      <a:r>
                        <a:rPr lang="en-US" sz="1600" dirty="0"/>
                        <a:t>Track kinks</a:t>
                      </a:r>
                    </a:p>
                  </a:txBody>
                  <a:tcPr anchor="ctr"/>
                </a:tc>
                <a:extLst>
                  <a:ext uri="{0D108BD9-81ED-4DB2-BD59-A6C34878D82A}">
                    <a16:rowId xmlns:a16="http://schemas.microsoft.com/office/drawing/2014/main" val="2159965019"/>
                  </a:ext>
                </a:extLst>
              </a:tr>
              <a:tr h="370840">
                <a:tc>
                  <a:txBody>
                    <a:bodyPr/>
                    <a:lstStyle/>
                    <a:p>
                      <a:pPr algn="ctr"/>
                      <a:r>
                        <a:rPr lang="en-US" sz="1600" dirty="0"/>
                        <a:t>Long-Lived</a:t>
                      </a:r>
                    </a:p>
                  </a:txBody>
                  <a:tcPr anchor="ctr"/>
                </a:tc>
                <a:tc>
                  <a:txBody>
                    <a:bodyPr/>
                    <a:lstStyle/>
                    <a:p>
                      <a:pPr algn="ctr"/>
                      <a:r>
                        <a:rPr lang="en-US" sz="1600" dirty="0"/>
                        <a:t>Missing </a:t>
                      </a:r>
                      <a:r>
                        <a:rPr lang="en-US" sz="1600" i="1" dirty="0"/>
                        <a:t>E</a:t>
                      </a:r>
                      <a:r>
                        <a:rPr lang="en-US" sz="1600" i="1" baseline="-25000" dirty="0"/>
                        <a:t>T</a:t>
                      </a:r>
                    </a:p>
                  </a:txBody>
                  <a:tcPr anchor="ctr"/>
                </a:tc>
                <a:tc>
                  <a:txBody>
                    <a:bodyPr/>
                    <a:lstStyle/>
                    <a:p>
                      <a:pPr algn="ctr"/>
                      <a:r>
                        <a:rPr lang="en-US" sz="1600" dirty="0"/>
                        <a:t>Time-of-flight </a:t>
                      </a:r>
                    </a:p>
                    <a:p>
                      <a:pPr algn="ctr"/>
                      <a:r>
                        <a:rPr lang="en-US" sz="1600" dirty="0"/>
                        <a:t>High </a:t>
                      </a:r>
                      <a:r>
                        <a:rPr lang="en-US" sz="1600" i="1" dirty="0" err="1"/>
                        <a:t>dE</a:t>
                      </a:r>
                      <a:r>
                        <a:rPr lang="en-US" sz="1600" i="0" dirty="0"/>
                        <a:t>/</a:t>
                      </a:r>
                      <a:r>
                        <a:rPr lang="en-US" sz="1600" i="1" dirty="0"/>
                        <a:t>dx</a:t>
                      </a:r>
                    </a:p>
                  </a:txBody>
                  <a:tcPr anchor="ctr"/>
                </a:tc>
                <a:extLst>
                  <a:ext uri="{0D108BD9-81ED-4DB2-BD59-A6C34878D82A}">
                    <a16:rowId xmlns:a16="http://schemas.microsoft.com/office/drawing/2014/main" val="4156158939"/>
                  </a:ext>
                </a:extLst>
              </a:tr>
            </a:tbl>
          </a:graphicData>
        </a:graphic>
      </p:graphicFrame>
      <p:sp>
        <p:nvSpPr>
          <p:cNvPr id="6" name="Rectangle 10">
            <a:extLst>
              <a:ext uri="{FF2B5EF4-FFF2-40B4-BE49-F238E27FC236}">
                <a16:creationId xmlns:a16="http://schemas.microsoft.com/office/drawing/2014/main" id="{A6266510-E569-204D-B5D8-F902575D2733}"/>
              </a:ext>
            </a:extLst>
          </p:cNvPr>
          <p:cNvSpPr>
            <a:spLocks noChangeArrowheads="1"/>
          </p:cNvSpPr>
          <p:nvPr/>
        </p:nvSpPr>
        <p:spPr bwMode="auto">
          <a:xfrm>
            <a:off x="0" y="6106180"/>
            <a:ext cx="90133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r"/>
            <a:r>
              <a:rPr lang="en-US" altLang="en-US" sz="1400" baseline="0" dirty="0"/>
              <a:t>Randall, </a:t>
            </a:r>
            <a:r>
              <a:rPr lang="en-US" altLang="en-US" sz="1400" baseline="0" dirty="0" err="1"/>
              <a:t>Sundrum</a:t>
            </a:r>
            <a:r>
              <a:rPr lang="en-US" altLang="en-US" sz="1400" baseline="0" dirty="0"/>
              <a:t> (1998); Giudice, </a:t>
            </a:r>
            <a:r>
              <a:rPr lang="en-US" altLang="en-US" sz="1400" baseline="0" dirty="0" err="1"/>
              <a:t>Luty</a:t>
            </a:r>
            <a:r>
              <a:rPr lang="en-US" altLang="en-US" sz="1400" baseline="0" dirty="0"/>
              <a:t>, Murayama, Rattazzi (1998); Feng, </a:t>
            </a:r>
            <a:r>
              <a:rPr lang="en-US" altLang="en-US" sz="1400" baseline="0" dirty="0" err="1"/>
              <a:t>Moroi</a:t>
            </a:r>
            <a:r>
              <a:rPr lang="en-US" altLang="en-US" sz="1400" baseline="0" dirty="0"/>
              <a:t>, Randall, </a:t>
            </a:r>
            <a:r>
              <a:rPr lang="en-US" altLang="en-US" sz="1400" baseline="0" dirty="0" err="1"/>
              <a:t>Strassler</a:t>
            </a:r>
            <a:r>
              <a:rPr lang="en-US" altLang="en-US" sz="1400" baseline="0" dirty="0"/>
              <a:t>, </a:t>
            </a:r>
            <a:r>
              <a:rPr lang="en-US" altLang="en-US" sz="1400" baseline="0" dirty="0" err="1"/>
              <a:t>Su</a:t>
            </a:r>
            <a:r>
              <a:rPr lang="en-US" altLang="en-US" sz="1400" baseline="0" dirty="0"/>
              <a:t> (1999)</a:t>
            </a:r>
          </a:p>
          <a:p>
            <a:pPr algn="r"/>
            <a:endParaRPr lang="en-US" altLang="en-US" sz="1400" baseline="0" dirty="0"/>
          </a:p>
        </p:txBody>
      </p:sp>
    </p:spTree>
    <p:extLst>
      <p:ext uri="{BB962C8B-B14F-4D97-AF65-F5344CB8AC3E}">
        <p14:creationId xmlns:p14="http://schemas.microsoft.com/office/powerpoint/2010/main" val="4055402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304800" y="914400"/>
            <a:ext cx="8482012"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These models lead to many possible signatures, which are spectacular, </a:t>
            </a:r>
            <a:r>
              <a:rPr lang="en-US" altLang="en-US" sz="2000" baseline="0" dirty="0">
                <a:solidFill>
                  <a:srgbClr val="FF0000"/>
                </a:solidFill>
              </a:rPr>
              <a:t>if one is looking for them</a:t>
            </a:r>
            <a:r>
              <a:rPr lang="en-US" altLang="en-US" sz="2000" baseline="0" dirty="0"/>
              <a:t>.  Requires excellent knowledge of detectors, dedicated triggers, special reconstruction methods, …</a:t>
            </a:r>
          </a:p>
          <a:p>
            <a:pPr algn="r" eaLnBrk="1" hangingPunct="1">
              <a:spcBef>
                <a:spcPct val="20000"/>
              </a:spcBef>
              <a:buFont typeface="Arial" panose="020B0604020202020204" pitchFamily="34" charset="0"/>
              <a:buNone/>
            </a:pPr>
            <a:endParaRPr lang="en-US" altLang="en-US" sz="2000" baseline="0" dirty="0"/>
          </a:p>
        </p:txBody>
      </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 SIGNATURES AT ATLAS AND CMS</a:t>
            </a:r>
          </a:p>
        </p:txBody>
      </p:sp>
      <p:pic>
        <p:nvPicPr>
          <p:cNvPr id="4" name="Picture 3">
            <a:extLst>
              <a:ext uri="{FF2B5EF4-FFF2-40B4-BE49-F238E27FC236}">
                <a16:creationId xmlns:a16="http://schemas.microsoft.com/office/drawing/2014/main" id="{63E0897A-D5EB-84C4-B499-64196E9B0C64}"/>
              </a:ext>
            </a:extLst>
          </p:cNvPr>
          <p:cNvPicPr>
            <a:picLocks noChangeAspect="1"/>
          </p:cNvPicPr>
          <p:nvPr/>
        </p:nvPicPr>
        <p:blipFill>
          <a:blip r:embed="rId3"/>
          <a:stretch>
            <a:fillRect/>
          </a:stretch>
        </p:blipFill>
        <p:spPr>
          <a:xfrm>
            <a:off x="1370357" y="2004567"/>
            <a:ext cx="6177376" cy="4396233"/>
          </a:xfrm>
          <a:prstGeom prst="rect">
            <a:avLst/>
          </a:prstGeom>
          <a:ln>
            <a:solidFill>
              <a:schemeClr val="tx1"/>
            </a:solidFill>
          </a:ln>
        </p:spPr>
      </p:pic>
      <p:sp>
        <p:nvSpPr>
          <p:cNvPr id="5" name="TextBox 4">
            <a:extLst>
              <a:ext uri="{FF2B5EF4-FFF2-40B4-BE49-F238E27FC236}">
                <a16:creationId xmlns:a16="http://schemas.microsoft.com/office/drawing/2014/main" id="{D9BEE59D-5472-4EF6-ED02-688832B826AC}"/>
              </a:ext>
            </a:extLst>
          </p:cNvPr>
          <p:cNvSpPr txBox="1"/>
          <p:nvPr/>
        </p:nvSpPr>
        <p:spPr>
          <a:xfrm rot="5400000">
            <a:off x="6233659" y="4129541"/>
            <a:ext cx="3049681" cy="276999"/>
          </a:xfrm>
          <a:prstGeom prst="rect">
            <a:avLst/>
          </a:prstGeom>
          <a:noFill/>
        </p:spPr>
        <p:txBody>
          <a:bodyPr wrap="none" rtlCol="0">
            <a:spAutoFit/>
          </a:bodyPr>
          <a:lstStyle/>
          <a:p>
            <a:r>
              <a:rPr lang="en-US" sz="1200" dirty="0"/>
              <a:t>Russell (see, e.g., LLP White Paper 2019)</a:t>
            </a:r>
          </a:p>
        </p:txBody>
      </p:sp>
    </p:spTree>
    <p:extLst>
      <p:ext uri="{BB962C8B-B14F-4D97-AF65-F5344CB8AC3E}">
        <p14:creationId xmlns:p14="http://schemas.microsoft.com/office/powerpoint/2010/main" val="3495508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4">
            <a:extLst>
              <a:ext uri="{FF2B5EF4-FFF2-40B4-BE49-F238E27FC236}">
                <a16:creationId xmlns:a16="http://schemas.microsoft.com/office/drawing/2014/main" id="{BD540B0C-4DFE-C24B-8F2F-B8CE72B1ACFE}"/>
              </a:ext>
            </a:extLst>
          </p:cNvPr>
          <p:cNvSpPr>
            <a:spLocks noChangeArrowheads="1"/>
          </p:cNvSpPr>
          <p:nvPr/>
        </p:nvSpPr>
        <p:spPr bwMode="auto">
          <a:xfrm>
            <a:off x="457200" y="996950"/>
            <a:ext cx="81534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r>
              <a:rPr lang="en-US" altLang="en-US" sz="2000" baseline="0" dirty="0"/>
              <a:t>By considering a few standard models of weak-scale physics, we have motivated a plethora of possible LLP signatures.</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Of course, there are many other motivated weak-scale models with LLPs.</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In SUSY: e.g., R-parity violating SUSY and compressed SUSY, which have become more motivated as generic, sub-</a:t>
            </a:r>
            <a:r>
              <a:rPr lang="en-US" altLang="en-US" sz="2000" baseline="0" dirty="0" err="1"/>
              <a:t>TeV</a:t>
            </a:r>
            <a:r>
              <a:rPr lang="en-US" altLang="en-US" sz="2000" baseline="0" dirty="0"/>
              <a:t> SUSY becomes excluded.</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Extra dimensional scenarios typically have similar possibilities (e.g., viewing universal extra dimensions as bosonic supersymmetry), and naturally compressed spectra.</a:t>
            </a:r>
          </a:p>
          <a:p>
            <a:pPr algn="l" eaLnBrk="1" hangingPunct="1">
              <a:spcBef>
                <a:spcPct val="20000"/>
              </a:spcBef>
              <a:buFontTx/>
              <a:buChar char="•"/>
            </a:pPr>
            <a:endParaRPr lang="en-US" altLang="en-US" sz="1400" baseline="0" dirty="0"/>
          </a:p>
          <a:p>
            <a:pPr algn="l" eaLnBrk="1" hangingPunct="1">
              <a:spcBef>
                <a:spcPct val="20000"/>
              </a:spcBef>
              <a:buFontTx/>
              <a:buChar char="•"/>
            </a:pPr>
            <a:r>
              <a:rPr lang="en-US" altLang="en-US" sz="2000" baseline="0" dirty="0"/>
              <a:t>Many other motivations and cosmological connections: </a:t>
            </a:r>
            <a:r>
              <a:rPr lang="en-US" altLang="en-US" sz="2000" baseline="0" dirty="0" err="1"/>
              <a:t>leptogenesis</a:t>
            </a:r>
            <a:r>
              <a:rPr lang="en-US" altLang="en-US" sz="2000" baseline="0" dirty="0"/>
              <a:t>, neutrino masses, etc.</a:t>
            </a:r>
          </a:p>
          <a:p>
            <a:pPr algn="r" eaLnBrk="1" hangingPunct="1">
              <a:spcBef>
                <a:spcPct val="20000"/>
              </a:spcBef>
              <a:buFont typeface="Arial" panose="020B0604020202020204" pitchFamily="34" charset="0"/>
              <a:buNone/>
            </a:pPr>
            <a:endParaRPr lang="en-US" altLang="en-US" sz="1200" baseline="0" dirty="0"/>
          </a:p>
        </p:txBody>
      </p:sp>
      <p:sp>
        <p:nvSpPr>
          <p:cNvPr id="13" name="Title 1">
            <a:extLst>
              <a:ext uri="{FF2B5EF4-FFF2-40B4-BE49-F238E27FC236}">
                <a16:creationId xmlns:a16="http://schemas.microsoft.com/office/drawing/2014/main" id="{0C224671-F616-FD4F-BA9D-BFE251869605}"/>
              </a:ext>
            </a:extLst>
          </p:cNvPr>
          <p:cNvSpPr txBox="1">
            <a:spLocks/>
          </p:cNvSpPr>
          <p:nvPr/>
        </p:nvSpPr>
        <p:spPr>
          <a:xfrm>
            <a:off x="685800" y="228600"/>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LLPs IN OTHER WEAK-SCALE MODELS</a:t>
            </a:r>
          </a:p>
        </p:txBody>
      </p:sp>
    </p:spTree>
    <p:extLst>
      <p:ext uri="{BB962C8B-B14F-4D97-AF65-F5344CB8AC3E}">
        <p14:creationId xmlns:p14="http://schemas.microsoft.com/office/powerpoint/2010/main" val="965109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52401" y="990600"/>
            <a:ext cx="8610599" cy="5638800"/>
          </a:xfrm>
        </p:spPr>
        <p:txBody>
          <a:bodyPr/>
          <a:lstStyle/>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algn="ctr">
              <a:buNone/>
            </a:pPr>
            <a:r>
              <a:rPr lang="en-US" sz="4000" b="1" dirty="0">
                <a:latin typeface="Arial" charset="0"/>
                <a:sym typeface="Wingdings"/>
              </a:rPr>
              <a:t>LLPS FROM </a:t>
            </a:r>
          </a:p>
          <a:p>
            <a:pPr marL="0" indent="0" algn="ctr">
              <a:buNone/>
            </a:pPr>
            <a:r>
              <a:rPr lang="en-US" sz="4000" b="1" dirty="0">
                <a:latin typeface="Arial" charset="0"/>
                <a:sym typeface="Wingdings"/>
              </a:rPr>
              <a:t>LIGHT PHYSICS</a:t>
            </a:r>
          </a:p>
        </p:txBody>
      </p:sp>
      <p:sp>
        <p:nvSpPr>
          <p:cNvPr id="2" name="Rectangle 1">
            <a:extLst>
              <a:ext uri="{FF2B5EF4-FFF2-40B4-BE49-F238E27FC236}">
                <a16:creationId xmlns:a16="http://schemas.microsoft.com/office/drawing/2014/main" id="{EF89808F-B45F-EBE3-28B3-597FA9E448C1}"/>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9745991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417" y="847578"/>
            <a:ext cx="3883183" cy="2810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C5ADB919-C103-1D4B-A20B-4BCB5E13EEA9}"/>
              </a:ext>
            </a:extLst>
          </p:cNvPr>
          <p:cNvGrpSpPr/>
          <p:nvPr/>
        </p:nvGrpSpPr>
        <p:grpSpPr>
          <a:xfrm>
            <a:off x="4953000" y="3635620"/>
            <a:ext cx="3935158" cy="2993780"/>
            <a:chOff x="4953000" y="3609862"/>
            <a:chExt cx="3935158" cy="2993780"/>
          </a:xfrm>
        </p:grpSpPr>
        <p:grpSp>
          <p:nvGrpSpPr>
            <p:cNvPr id="9" name="Group 29"/>
            <p:cNvGrpSpPr>
              <a:grpSpLocks/>
            </p:cNvGrpSpPr>
            <p:nvPr/>
          </p:nvGrpSpPr>
          <p:grpSpPr bwMode="auto">
            <a:xfrm>
              <a:off x="4953000" y="3609862"/>
              <a:ext cx="3746553" cy="2993780"/>
              <a:chOff x="4457699" y="3381376"/>
              <a:chExt cx="4357365" cy="314018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 name="TextBox 1">
              <a:extLst>
                <a:ext uri="{FF2B5EF4-FFF2-40B4-BE49-F238E27FC236}">
                  <a16:creationId xmlns:a16="http://schemas.microsoft.com/office/drawing/2014/main" id="{E69587E3-61A3-D044-A542-2F1DCC463670}"/>
                </a:ext>
              </a:extLst>
            </p:cNvPr>
            <p:cNvSpPr txBox="1"/>
            <p:nvPr/>
          </p:nvSpPr>
          <p:spPr>
            <a:xfrm rot="5400000">
              <a:off x="8083451" y="4928003"/>
              <a:ext cx="1332416" cy="276999"/>
            </a:xfrm>
            <a:prstGeom prst="rect">
              <a:avLst/>
            </a:prstGeom>
            <a:noFill/>
          </p:spPr>
          <p:txBody>
            <a:bodyPr wrap="none" rtlCol="0">
              <a:spAutoFit/>
            </a:bodyPr>
            <a:lstStyle/>
            <a:p>
              <a:r>
                <a:rPr lang="en-US" sz="1000" dirty="0"/>
                <a:t>Feng, Tu, Yu (2010</a:t>
              </a:r>
              <a:r>
                <a:rPr lang="en-US" sz="1200" dirty="0"/>
                <a:t>)</a:t>
              </a:r>
            </a:p>
          </p:txBody>
        </p:sp>
      </p:grpSp>
      <p:grpSp>
        <p:nvGrpSpPr>
          <p:cNvPr id="8" name="Group 7">
            <a:extLst>
              <a:ext uri="{FF2B5EF4-FFF2-40B4-BE49-F238E27FC236}">
                <a16:creationId xmlns:a16="http://schemas.microsoft.com/office/drawing/2014/main" id="{275879E4-4EBA-5842-B65B-D541EAC3307A}"/>
              </a:ext>
            </a:extLst>
          </p:cNvPr>
          <p:cNvGrpSpPr/>
          <p:nvPr/>
        </p:nvGrpSpPr>
        <p:grpSpPr>
          <a:xfrm>
            <a:off x="6001295" y="4277638"/>
            <a:ext cx="2338424" cy="1740665"/>
            <a:chOff x="6001295" y="4277638"/>
            <a:chExt cx="2338424" cy="1740665"/>
          </a:xfrm>
        </p:grpSpPr>
        <p:sp>
          <p:nvSpPr>
            <p:cNvPr id="15" name="TextBox 20"/>
            <p:cNvSpPr txBox="1">
              <a:spLocks noChangeArrowheads="1"/>
            </p:cNvSpPr>
            <p:nvPr/>
          </p:nvSpPr>
          <p:spPr bwMode="auto">
            <a:xfrm>
              <a:off x="6878450" y="5656409"/>
              <a:ext cx="1461269" cy="361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dirty="0" err="1">
                  <a:solidFill>
                    <a:srgbClr val="00BE00"/>
                  </a:solidFill>
                </a:rPr>
                <a:t>WIMPless</a:t>
              </a:r>
              <a:r>
                <a:rPr lang="en-US" sz="2800" baseline="-25000" dirty="0">
                  <a:solidFill>
                    <a:srgbClr val="00BE00"/>
                  </a:solidFill>
                </a:rPr>
                <a:t> DM</a:t>
              </a:r>
            </a:p>
          </p:txBody>
        </p:sp>
        <p:cxnSp>
          <p:nvCxnSpPr>
            <p:cNvPr id="16" name="Straight Arrow Connector 22"/>
            <p:cNvCxnSpPr>
              <a:cxnSpLocks noChangeShapeType="1"/>
            </p:cNvCxnSpPr>
            <p:nvPr/>
          </p:nvCxnSpPr>
          <p:spPr bwMode="auto">
            <a:xfrm rot="10800000">
              <a:off x="6001295" y="5787196"/>
              <a:ext cx="822557" cy="126508"/>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7" name="Straight Arrow Connector 24"/>
            <p:cNvCxnSpPr>
              <a:cxnSpLocks noChangeShapeType="1"/>
            </p:cNvCxnSpPr>
            <p:nvPr/>
          </p:nvCxnSpPr>
          <p:spPr bwMode="auto">
            <a:xfrm rot="16200000" flipV="1">
              <a:off x="6603753" y="5295064"/>
              <a:ext cx="490371" cy="384921"/>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8" name="Straight Arrow Connector 25"/>
            <p:cNvCxnSpPr>
              <a:cxnSpLocks noChangeShapeType="1"/>
            </p:cNvCxnSpPr>
            <p:nvPr/>
          </p:nvCxnSpPr>
          <p:spPr bwMode="auto">
            <a:xfrm rot="16200000" flipV="1">
              <a:off x="6866253" y="5144507"/>
              <a:ext cx="899011" cy="204747"/>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cxnSp>
          <p:nvCxnSpPr>
            <p:cNvPr id="19" name="Straight Arrow Connector 26"/>
            <p:cNvCxnSpPr>
              <a:cxnSpLocks noChangeShapeType="1"/>
            </p:cNvCxnSpPr>
            <p:nvPr/>
          </p:nvCxnSpPr>
          <p:spPr bwMode="auto">
            <a:xfrm flipH="1" flipV="1">
              <a:off x="7866621" y="4277638"/>
              <a:ext cx="26517" cy="1391505"/>
            </a:xfrm>
            <a:prstGeom prst="straightConnector1">
              <a:avLst/>
            </a:prstGeom>
            <a:noFill/>
            <a:ln w="19050">
              <a:solidFill>
                <a:srgbClr val="00BE00"/>
              </a:solidFill>
              <a:round/>
              <a:headEnd/>
              <a:tailEnd type="arrow" w="med" len="med"/>
            </a:ln>
            <a:extLst>
              <a:ext uri="{909E8E84-426E-40dd-AFC4-6F175D3DCCD1}">
                <a14:hiddenFill xmlns="" xmlns:a14="http://schemas.microsoft.com/office/drawing/2010/main">
                  <a:noFill/>
                </a14:hiddenFill>
              </a:ext>
            </a:extLst>
          </p:spPr>
        </p:cxnSp>
      </p:grpSp>
      <p:grpSp>
        <p:nvGrpSpPr>
          <p:cNvPr id="7" name="Group 6">
            <a:extLst>
              <a:ext uri="{FF2B5EF4-FFF2-40B4-BE49-F238E27FC236}">
                <a16:creationId xmlns:a16="http://schemas.microsoft.com/office/drawing/2014/main" id="{06A18AFC-843C-D54A-9733-410FD979CF7B}"/>
              </a:ext>
            </a:extLst>
          </p:cNvPr>
          <p:cNvGrpSpPr/>
          <p:nvPr/>
        </p:nvGrpSpPr>
        <p:grpSpPr>
          <a:xfrm>
            <a:off x="6907857" y="3776503"/>
            <a:ext cx="1325129" cy="312539"/>
            <a:chOff x="6907857" y="3776503"/>
            <a:chExt cx="1325129" cy="312539"/>
          </a:xfrm>
        </p:grpSpPr>
        <p:sp>
          <p:nvSpPr>
            <p:cNvPr id="14" name="TextBox 19"/>
            <p:cNvSpPr txBox="1">
              <a:spLocks noChangeArrowheads="1"/>
            </p:cNvSpPr>
            <p:nvPr/>
          </p:nvSpPr>
          <p:spPr bwMode="auto">
            <a:xfrm>
              <a:off x="6907857" y="3776503"/>
              <a:ext cx="1023630" cy="312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dirty="0">
                  <a:solidFill>
                    <a:srgbClr val="FF0000"/>
                  </a:solidFill>
                </a:rPr>
                <a:t>WIMP DM</a:t>
              </a:r>
            </a:p>
          </p:txBody>
        </p:sp>
        <p:sp>
          <p:nvSpPr>
            <p:cNvPr id="20" name="Oval 27"/>
            <p:cNvSpPr>
              <a:spLocks noChangeArrowheads="1"/>
            </p:cNvSpPr>
            <p:nvPr/>
          </p:nvSpPr>
          <p:spPr bwMode="auto">
            <a:xfrm>
              <a:off x="8040549" y="3900451"/>
              <a:ext cx="192437" cy="177534"/>
            </a:xfrm>
            <a:prstGeom prst="ellipse">
              <a:avLst/>
            </a:prstGeom>
            <a:solidFill>
              <a:srgbClr val="FF0000"/>
            </a:solidFill>
            <a:ln w="9525">
              <a:solidFill>
                <a:srgbClr val="FF0000"/>
              </a:solidFill>
              <a:round/>
              <a:headEnd/>
              <a:tailEnd/>
            </a:ln>
          </p:spPr>
          <p:txBody>
            <a:bodyPr wrap="none" anchor="ctr"/>
            <a:lstStyle/>
            <a:p>
              <a:endParaRPr lang="en-US" baseline="-25000"/>
            </a:p>
          </p:txBody>
        </p:sp>
      </p:grpSp>
      <p:sp>
        <p:nvSpPr>
          <p:cNvPr id="3074" name="Title 1"/>
          <p:cNvSpPr>
            <a:spLocks noGrp="1"/>
          </p:cNvSpPr>
          <p:nvPr>
            <p:ph type="title"/>
          </p:nvPr>
        </p:nvSpPr>
        <p:spPr>
          <a:xfrm>
            <a:off x="0" y="228985"/>
            <a:ext cx="9144000" cy="441325"/>
          </a:xfrm>
        </p:spPr>
        <p:txBody>
          <a:bodyPr/>
          <a:lstStyle/>
          <a:p>
            <a:r>
              <a:rPr lang="en-US" dirty="0">
                <a:latin typeface="Arial" charset="0"/>
              </a:rPr>
              <a:t>DARK SECTORS</a:t>
            </a:r>
          </a:p>
        </p:txBody>
      </p:sp>
      <p:sp>
        <p:nvSpPr>
          <p:cNvPr id="54" name="Rectangle 3"/>
          <p:cNvSpPr txBox="1">
            <a:spLocks noChangeArrowheads="1"/>
          </p:cNvSpPr>
          <p:nvPr/>
        </p:nvSpPr>
        <p:spPr bwMode="auto">
          <a:xfrm>
            <a:off x="-1" y="914400"/>
            <a:ext cx="5486401" cy="2897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Dark matter may be part of a dark sector, with its own set of forces.  </a:t>
            </a:r>
            <a:r>
              <a:rPr lang="en-US" sz="2000" dirty="0">
                <a:sym typeface="Wingdings" pitchFamily="2" charset="2"/>
              </a:rPr>
              <a:t>What do we know about its properties?</a:t>
            </a:r>
            <a:endParaRPr lang="en-US" sz="2000" dirty="0"/>
          </a:p>
          <a:p>
            <a:endParaRPr lang="en-US" sz="1200" dirty="0"/>
          </a:p>
          <a:p>
            <a:r>
              <a:rPr lang="en-US" sz="2000" dirty="0"/>
              <a:t>In general, nothing.  But suppose DM is produced in the dark sector just as we discussed above for WIMPs in the visible sector:</a:t>
            </a:r>
          </a:p>
          <a:p>
            <a:endParaRPr lang="en-US" sz="2000" dirty="0"/>
          </a:p>
          <a:p>
            <a:endParaRPr lang="en-US" sz="2000" dirty="0"/>
          </a:p>
        </p:txBody>
      </p:sp>
      <p:sp>
        <p:nvSpPr>
          <p:cNvPr id="25" name="Rectangle 3"/>
          <p:cNvSpPr txBox="1">
            <a:spLocks noChangeArrowheads="1"/>
          </p:cNvSpPr>
          <p:nvPr/>
        </p:nvSpPr>
        <p:spPr bwMode="auto">
          <a:xfrm>
            <a:off x="-7351" y="3903845"/>
            <a:ext cx="5156906" cy="2641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US" sz="2000" dirty="0">
                <a:solidFill>
                  <a:srgbClr val="FF0000"/>
                </a:solidFill>
                <a:latin typeface="Arial" charset="0"/>
              </a:rPr>
              <a:t>WIMP Miracle: </a:t>
            </a:r>
            <a:r>
              <a:rPr lang="en-US" sz="2000" dirty="0" err="1">
                <a:solidFill>
                  <a:srgbClr val="FF0000"/>
                </a:solidFill>
                <a:latin typeface="Arial" charset="0"/>
              </a:rPr>
              <a:t>g</a:t>
            </a:r>
            <a:r>
              <a:rPr lang="en-US" sz="2000" baseline="-25000" dirty="0" err="1">
                <a:solidFill>
                  <a:srgbClr val="FF0000"/>
                </a:solidFill>
                <a:latin typeface="Arial" charset="0"/>
              </a:rPr>
              <a:t>X</a:t>
            </a:r>
            <a:r>
              <a:rPr lang="en-US" sz="2000" baseline="-25000" dirty="0">
                <a:solidFill>
                  <a:srgbClr val="FF0000"/>
                </a:solidFill>
                <a:latin typeface="Arial" charset="0"/>
              </a:rPr>
              <a:t> </a:t>
            </a:r>
            <a:r>
              <a:rPr lang="en-US" sz="2000" dirty="0">
                <a:solidFill>
                  <a:srgbClr val="FF0000"/>
                </a:solidFill>
                <a:latin typeface="Arial" charset="0"/>
              </a:rPr>
              <a:t>~ 1, </a:t>
            </a:r>
            <a:r>
              <a:rPr lang="en-US" sz="2000" dirty="0" err="1">
                <a:solidFill>
                  <a:srgbClr val="FF0000"/>
                </a:solidFill>
                <a:latin typeface="Arial" charset="0"/>
              </a:rPr>
              <a:t>m</a:t>
            </a:r>
            <a:r>
              <a:rPr lang="en-US" sz="2000" baseline="-25000" dirty="0" err="1">
                <a:solidFill>
                  <a:srgbClr val="FF0000"/>
                </a:solidFill>
                <a:latin typeface="Arial" charset="0"/>
              </a:rPr>
              <a:t>X</a:t>
            </a:r>
            <a:r>
              <a:rPr lang="en-US" sz="2000" baseline="-25000" dirty="0">
                <a:solidFill>
                  <a:srgbClr val="FF0000"/>
                </a:solidFill>
                <a:latin typeface="Arial" charset="0"/>
              </a:rPr>
              <a:t> </a:t>
            </a:r>
            <a:r>
              <a:rPr lang="en-US" sz="2000" dirty="0">
                <a:solidFill>
                  <a:srgbClr val="FF0000"/>
                </a:solidFill>
                <a:latin typeface="Arial" charset="0"/>
              </a:rPr>
              <a:t>~ 100 GeV </a:t>
            </a:r>
            <a:r>
              <a:rPr lang="en-US" sz="2000" dirty="0">
                <a:solidFill>
                  <a:srgbClr val="FF0000"/>
                </a:solidFill>
                <a:latin typeface="Arial" charset="0"/>
                <a:sym typeface="Wingdings" pitchFamily="2" charset="2"/>
              </a:rPr>
              <a:t> right abundance.</a:t>
            </a:r>
          </a:p>
          <a:p>
            <a:pPr eaLnBrk="1" hangingPunct="1"/>
            <a:endParaRPr lang="en-US" sz="1200" dirty="0">
              <a:solidFill>
                <a:srgbClr val="FF0000"/>
              </a:solidFill>
              <a:latin typeface="Arial" charset="0"/>
              <a:sym typeface="Wingdings" pitchFamily="2" charset="2"/>
            </a:endParaRPr>
          </a:p>
          <a:p>
            <a:pPr eaLnBrk="1" hangingPunct="1"/>
            <a:r>
              <a:rPr lang="en-US" sz="2000" dirty="0" err="1">
                <a:solidFill>
                  <a:srgbClr val="00B050"/>
                </a:solidFill>
                <a:latin typeface="Arial" charset="0"/>
              </a:rPr>
              <a:t>WIMPless</a:t>
            </a:r>
            <a:r>
              <a:rPr lang="en-US" sz="2000" dirty="0">
                <a:solidFill>
                  <a:srgbClr val="00B050"/>
                </a:solidFill>
                <a:latin typeface="Arial" charset="0"/>
              </a:rPr>
              <a:t> Miracle: But with a dark sector, we don’t need to fix </a:t>
            </a:r>
            <a:r>
              <a:rPr lang="en-US" sz="2000" dirty="0" err="1">
                <a:solidFill>
                  <a:srgbClr val="00B050"/>
                </a:solidFill>
                <a:latin typeface="Arial" charset="0"/>
              </a:rPr>
              <a:t>g</a:t>
            </a:r>
            <a:r>
              <a:rPr lang="en-US" sz="2000" baseline="-25000" dirty="0" err="1">
                <a:solidFill>
                  <a:srgbClr val="00B050"/>
                </a:solidFill>
                <a:latin typeface="Arial" charset="0"/>
              </a:rPr>
              <a:t>X</a:t>
            </a:r>
            <a:r>
              <a:rPr lang="en-US" sz="2000" dirty="0">
                <a:solidFill>
                  <a:srgbClr val="00B050"/>
                </a:solidFill>
                <a:latin typeface="Arial" charset="0"/>
              </a:rPr>
              <a:t> ~ 1.  The dark sector can have lighter particles and weaker interactions and still have the</a:t>
            </a:r>
            <a:r>
              <a:rPr lang="en-US" sz="2000" dirty="0">
                <a:solidFill>
                  <a:srgbClr val="00B050"/>
                </a:solidFill>
                <a:latin typeface="Arial" charset="0"/>
                <a:sym typeface="Wingdings" pitchFamily="2" charset="2"/>
              </a:rPr>
              <a:t> right abundance.</a:t>
            </a:r>
            <a:endParaRPr lang="en-US" sz="2000" dirty="0">
              <a:solidFill>
                <a:srgbClr val="00B050"/>
              </a:solidFill>
            </a:endParaRPr>
          </a:p>
        </p:txBody>
      </p:sp>
      <p:pic>
        <p:nvPicPr>
          <p:cNvPr id="40" name="Picture 2">
            <a:extLst>
              <a:ext uri="{FF2B5EF4-FFF2-40B4-BE49-F238E27FC236}">
                <a16:creationId xmlns:a16="http://schemas.microsoft.com/office/drawing/2014/main" id="{EC450CF7-BF4C-5141-AB94-8139655F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217" y="3200401"/>
            <a:ext cx="2300831" cy="683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65E62BCF-6350-6944-9637-9F0AB50476F0}"/>
              </a:ext>
            </a:extLst>
          </p:cNvPr>
          <p:cNvSpPr>
            <a:spLocks noChangeArrowheads="1"/>
          </p:cNvSpPr>
          <p:nvPr/>
        </p:nvSpPr>
        <p:spPr bwMode="auto">
          <a:xfrm>
            <a:off x="7291399" y="1180998"/>
            <a:ext cx="1203478" cy="709598"/>
          </a:xfrm>
          <a:prstGeom prst="rect">
            <a:avLst/>
          </a:prstGeom>
          <a:solidFill>
            <a:schemeClr val="bg1"/>
          </a:solidFill>
          <a:ln w="28575">
            <a:noFill/>
            <a:round/>
            <a:headEnd/>
            <a:tailEnd/>
          </a:ln>
        </p:spPr>
        <p:txBody>
          <a:bodyPr wrap="none" anchor="ctr"/>
          <a:lstStyle/>
          <a:p>
            <a:pPr algn="ctr"/>
            <a:endParaRPr lang="en-US" sz="2000" dirty="0"/>
          </a:p>
        </p:txBody>
      </p:sp>
      <p:sp>
        <p:nvSpPr>
          <p:cNvPr id="41" name="TextBox 40">
            <a:extLst>
              <a:ext uri="{FF2B5EF4-FFF2-40B4-BE49-F238E27FC236}">
                <a16:creationId xmlns:a16="http://schemas.microsoft.com/office/drawing/2014/main" id="{62B2318E-F512-1040-B6F0-8035296789EA}"/>
              </a:ext>
            </a:extLst>
          </p:cNvPr>
          <p:cNvSpPr txBox="1"/>
          <p:nvPr/>
        </p:nvSpPr>
        <p:spPr>
          <a:xfrm>
            <a:off x="1721011" y="6282783"/>
            <a:ext cx="3231975" cy="400110"/>
          </a:xfrm>
          <a:prstGeom prst="rect">
            <a:avLst/>
          </a:prstGeom>
          <a:noFill/>
        </p:spPr>
        <p:txBody>
          <a:bodyPr wrap="none" rtlCol="0">
            <a:spAutoFit/>
          </a:bodyPr>
          <a:lstStyle/>
          <a:p>
            <a:pPr algn="r"/>
            <a:r>
              <a:rPr lang="en-US" sz="1000" dirty="0"/>
              <a:t>Boehm, </a:t>
            </a:r>
            <a:r>
              <a:rPr lang="en-US" sz="1000" dirty="0" err="1"/>
              <a:t>Fayet</a:t>
            </a:r>
            <a:r>
              <a:rPr lang="en-US" sz="1000" dirty="0"/>
              <a:t> (2003); </a:t>
            </a:r>
            <a:r>
              <a:rPr lang="en-US" sz="1000" dirty="0" err="1"/>
              <a:t>Pospelov</a:t>
            </a:r>
            <a:r>
              <a:rPr lang="en-US" sz="1000" dirty="0"/>
              <a:t>, Ritz, Voloshin (2007)</a:t>
            </a:r>
          </a:p>
          <a:p>
            <a:pPr algn="r"/>
            <a:r>
              <a:rPr lang="en-US" sz="1000" dirty="0"/>
              <a:t>Feng, Kumar (2008)</a:t>
            </a:r>
            <a:endParaRPr lang="en-US" sz="1200" dirty="0"/>
          </a:p>
        </p:txBody>
      </p:sp>
    </p:spTree>
    <p:extLst>
      <p:ext uri="{BB962C8B-B14F-4D97-AF65-F5344CB8AC3E}">
        <p14:creationId xmlns:p14="http://schemas.microsoft.com/office/powerpoint/2010/main" val="908106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PORTALS</a:t>
            </a:r>
          </a:p>
        </p:txBody>
      </p:sp>
      <p:sp>
        <p:nvSpPr>
          <p:cNvPr id="5123" name="Content Placeholder 2"/>
          <p:cNvSpPr>
            <a:spLocks noGrp="1"/>
          </p:cNvSpPr>
          <p:nvPr>
            <p:ph idx="1"/>
          </p:nvPr>
        </p:nvSpPr>
        <p:spPr>
          <a:xfrm>
            <a:off x="152400" y="762000"/>
            <a:ext cx="8643937" cy="5562600"/>
          </a:xfrm>
        </p:spPr>
        <p:txBody>
          <a:bodyPr/>
          <a:lstStyle/>
          <a:p>
            <a:pPr eaLnBrk="1" hangingPunct="1"/>
            <a:r>
              <a:rPr lang="en-US" dirty="0">
                <a:latin typeface="Arial" charset="0"/>
              </a:rPr>
              <a:t>Dark sectors need not talk with us.  But if they do, what are the most likely non-gravitational interactions? </a:t>
            </a:r>
          </a:p>
          <a:p>
            <a:pPr eaLnBrk="1" hangingPunct="1"/>
            <a:endParaRPr lang="en-US" sz="1200" dirty="0">
              <a:latin typeface="Arial" charset="0"/>
            </a:endParaRPr>
          </a:p>
          <a:p>
            <a:pPr eaLnBrk="1" hangingPunct="1"/>
            <a:r>
              <a:rPr lang="en-US" dirty="0">
                <a:latin typeface="Arial" charset="0"/>
              </a:rPr>
              <a:t>Suppose the dark sector has U(1) electromagnetism. There are infinitely many possible SM-dark sector interactions, but one is induced by arbitrarily heavy mediators:</a:t>
            </a: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marL="0" indent="0" eaLnBrk="1" hangingPunct="1">
              <a:buNone/>
            </a:pPr>
            <a:endParaRPr lang="en-US" dirty="0">
              <a:latin typeface="Arial" charset="0"/>
            </a:endParaRPr>
          </a:p>
          <a:p>
            <a:pPr eaLnBrk="1" hangingPunct="1"/>
            <a:r>
              <a:rPr lang="en-US" dirty="0">
                <a:latin typeface="Arial" charset="0"/>
              </a:rPr>
              <a:t>It is “most likely” because it is non-decoupling.  Cf.</a:t>
            </a:r>
          </a:p>
          <a:p>
            <a:pPr eaLnBrk="1" hangingPunct="1"/>
            <a:endParaRPr lang="en-US" sz="1200" dirty="0">
              <a:latin typeface="Arial" charset="0"/>
            </a:endParaRPr>
          </a:p>
          <a:p>
            <a:pPr eaLnBrk="1" hangingPunct="1"/>
            <a:r>
              <a:rPr lang="en-US" dirty="0">
                <a:latin typeface="Arial" charset="0"/>
              </a:rPr>
              <a:t>It is also naturally small, since it is induced by a loop.</a:t>
            </a:r>
          </a:p>
        </p:txBody>
      </p:sp>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990600" y="3138487"/>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3138487"/>
            <a:ext cx="1728787"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a:t>
            </a:r>
          </a:p>
          <a:p>
            <a:pPr algn="ctr"/>
            <a:r>
              <a:rPr lang="en-US" sz="3200" dirty="0"/>
              <a:t>U(1)</a:t>
            </a:r>
          </a:p>
        </p:txBody>
      </p:sp>
      <p:cxnSp>
        <p:nvCxnSpPr>
          <p:cNvPr id="8" name="Straight Connector 7">
            <a:extLst>
              <a:ext uri="{FF2B5EF4-FFF2-40B4-BE49-F238E27FC236}">
                <a16:creationId xmlns:a16="http://schemas.microsoft.com/office/drawing/2014/main" id="{5A8285BE-0083-6F4D-B7AE-BE5C8E75BF35}"/>
              </a:ext>
            </a:extLst>
          </p:cNvPr>
          <p:cNvCxnSpPr>
            <a:stCxn id="6" idx="3"/>
            <a:endCxn id="7" idx="1"/>
          </p:cNvCxnSpPr>
          <p:nvPr/>
        </p:nvCxnSpPr>
        <p:spPr>
          <a:xfrm>
            <a:off x="2719387" y="3702844"/>
            <a:ext cx="3605213"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2"/>
          <a:stretch>
            <a:fillRect/>
          </a:stretch>
        </p:blipFill>
        <p:spPr>
          <a:xfrm>
            <a:off x="3499643" y="4119244"/>
            <a:ext cx="1905000" cy="992505"/>
          </a:xfrm>
          <a:prstGeom prst="rect">
            <a:avLst/>
          </a:prstGeom>
        </p:spPr>
      </p:pic>
      <p:pic>
        <p:nvPicPr>
          <p:cNvPr id="5" name="Picture 4">
            <a:extLst>
              <a:ext uri="{FF2B5EF4-FFF2-40B4-BE49-F238E27FC236}">
                <a16:creationId xmlns:a16="http://schemas.microsoft.com/office/drawing/2014/main" id="{383B1318-8BCC-D746-86E0-EB1AB179D111}"/>
              </a:ext>
            </a:extLst>
          </p:cNvPr>
          <p:cNvPicPr>
            <a:picLocks noChangeAspect="1"/>
          </p:cNvPicPr>
          <p:nvPr/>
        </p:nvPicPr>
        <p:blipFill>
          <a:blip r:embed="rId3"/>
          <a:stretch>
            <a:fillRect/>
          </a:stretch>
        </p:blipFill>
        <p:spPr>
          <a:xfrm>
            <a:off x="3581400" y="3392487"/>
            <a:ext cx="1765300" cy="660400"/>
          </a:xfrm>
          <a:prstGeom prst="rect">
            <a:avLst/>
          </a:prstGeom>
        </p:spPr>
      </p:pic>
      <p:pic>
        <p:nvPicPr>
          <p:cNvPr id="10" name="Picture 9">
            <a:extLst>
              <a:ext uri="{FF2B5EF4-FFF2-40B4-BE49-F238E27FC236}">
                <a16:creationId xmlns:a16="http://schemas.microsoft.com/office/drawing/2014/main" id="{38ED48AA-1842-384D-A050-10B38A8B8D74}"/>
              </a:ext>
            </a:extLst>
          </p:cNvPr>
          <p:cNvPicPr>
            <a:picLocks noChangeAspect="1"/>
          </p:cNvPicPr>
          <p:nvPr/>
        </p:nvPicPr>
        <p:blipFill>
          <a:blip r:embed="rId4"/>
          <a:stretch>
            <a:fillRect/>
          </a:stretch>
        </p:blipFill>
        <p:spPr>
          <a:xfrm>
            <a:off x="7486650" y="4997450"/>
            <a:ext cx="1276350" cy="565150"/>
          </a:xfrm>
          <a:prstGeom prst="rect">
            <a:avLst/>
          </a:prstGeom>
        </p:spPr>
      </p:pic>
      <p:sp>
        <p:nvSpPr>
          <p:cNvPr id="11" name="TextBox 10">
            <a:extLst>
              <a:ext uri="{FF2B5EF4-FFF2-40B4-BE49-F238E27FC236}">
                <a16:creationId xmlns:a16="http://schemas.microsoft.com/office/drawing/2014/main" id="{2E5462C5-ACA2-1C48-B7BB-914073AB9FF2}"/>
              </a:ext>
            </a:extLst>
          </p:cNvPr>
          <p:cNvSpPr txBox="1"/>
          <p:nvPr/>
        </p:nvSpPr>
        <p:spPr>
          <a:xfrm>
            <a:off x="4285855" y="4270298"/>
            <a:ext cx="377026" cy="369332"/>
          </a:xfrm>
          <a:prstGeom prst="rect">
            <a:avLst/>
          </a:prstGeom>
          <a:noFill/>
        </p:spPr>
        <p:txBody>
          <a:bodyPr wrap="none" rtlCol="0">
            <a:spAutoFit/>
          </a:bodyPr>
          <a:lstStyle/>
          <a:p>
            <a:r>
              <a:rPr lang="en-US" i="1" dirty="0"/>
              <a:t>M</a:t>
            </a:r>
          </a:p>
        </p:txBody>
      </p:sp>
      <p:sp>
        <p:nvSpPr>
          <p:cNvPr id="2" name="TextBox 1">
            <a:extLst>
              <a:ext uri="{FF2B5EF4-FFF2-40B4-BE49-F238E27FC236}">
                <a16:creationId xmlns:a16="http://schemas.microsoft.com/office/drawing/2014/main" id="{3C3809C6-269A-1C4F-8C5D-A1EEED5EEF3A}"/>
              </a:ext>
            </a:extLst>
          </p:cNvPr>
          <p:cNvSpPr txBox="1"/>
          <p:nvPr/>
        </p:nvSpPr>
        <p:spPr>
          <a:xfrm>
            <a:off x="7090518" y="6243934"/>
            <a:ext cx="1367682" cy="307777"/>
          </a:xfrm>
          <a:prstGeom prst="rect">
            <a:avLst/>
          </a:prstGeom>
          <a:noFill/>
        </p:spPr>
        <p:txBody>
          <a:bodyPr wrap="none" rtlCol="0">
            <a:spAutoFit/>
          </a:bodyPr>
          <a:lstStyle/>
          <a:p>
            <a:r>
              <a:rPr lang="en-US" sz="1400" dirty="0"/>
              <a:t>Holdom (1986)</a:t>
            </a:r>
          </a:p>
        </p:txBody>
      </p:sp>
    </p:spTree>
    <p:extLst>
      <p:ext uri="{BB962C8B-B14F-4D97-AF65-F5344CB8AC3E}">
        <p14:creationId xmlns:p14="http://schemas.microsoft.com/office/powerpoint/2010/main" val="33598314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INTRODUCTION</a:t>
            </a:r>
          </a:p>
        </p:txBody>
      </p:sp>
      <p:sp>
        <p:nvSpPr>
          <p:cNvPr id="5123" name="Content Placeholder 2"/>
          <p:cNvSpPr>
            <a:spLocks noGrp="1"/>
          </p:cNvSpPr>
          <p:nvPr>
            <p:ph idx="1"/>
          </p:nvPr>
        </p:nvSpPr>
        <p:spPr>
          <a:xfrm>
            <a:off x="228601" y="838200"/>
            <a:ext cx="8686799" cy="5638800"/>
          </a:xfrm>
        </p:spPr>
        <p:txBody>
          <a:bodyPr/>
          <a:lstStyle/>
          <a:p>
            <a:pPr eaLnBrk="1" hangingPunct="1"/>
            <a:r>
              <a:rPr lang="en-US" sz="2000" dirty="0">
                <a:latin typeface="Arial" charset="0"/>
                <a:sym typeface="Wingdings"/>
              </a:rPr>
              <a:t>Long-Lived Particles (LLPs) are particles that are effectively stable or travel an observable distance before they decay.</a:t>
            </a: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marL="0" indent="0" eaLnBrk="1" hangingPunct="1">
              <a:buNone/>
            </a:pPr>
            <a:endParaRPr lang="en-US" sz="1400" dirty="0">
              <a:latin typeface="Arial" charset="0"/>
              <a:sym typeface="Wingdings"/>
            </a:endParaRPr>
          </a:p>
          <a:p>
            <a:pPr marL="0" indent="0" eaLnBrk="1" hangingPunct="1">
              <a:buNone/>
            </a:pPr>
            <a:endParaRPr lang="en-US" sz="1400" dirty="0">
              <a:latin typeface="Arial" charset="0"/>
              <a:sym typeface="Wingdings"/>
            </a:endParaRPr>
          </a:p>
          <a:p>
            <a:pPr eaLnBrk="1" hangingPunct="1"/>
            <a:r>
              <a:rPr lang="en-US" sz="2000" dirty="0">
                <a:latin typeface="Arial" charset="0"/>
                <a:sym typeface="Wingdings"/>
              </a:rPr>
              <a:t>LLPs have played an essential role in many of the conceptual breakthroughs that established the standard model: </a:t>
            </a:r>
            <a:r>
              <a:rPr lang="en-US" sz="2000" i="1" dirty="0">
                <a:latin typeface="Arial" charset="0"/>
                <a:sym typeface="Wingdings"/>
              </a:rPr>
              <a:t>e</a:t>
            </a:r>
            <a:r>
              <a:rPr lang="en-US" sz="2000" dirty="0">
                <a:latin typeface="Arial" charset="0"/>
                <a:sym typeface="Wingdings"/>
              </a:rPr>
              <a:t>, </a:t>
            </a:r>
            <a:r>
              <a:rPr lang="en-US" sz="2000" i="1" dirty="0">
                <a:latin typeface="Arial" charset="0"/>
                <a:sym typeface="Wingdings"/>
              </a:rPr>
              <a:t>p</a:t>
            </a:r>
            <a:r>
              <a:rPr lang="en-US" sz="2000" dirty="0">
                <a:latin typeface="Arial" charset="0"/>
                <a:sym typeface="Wingdings"/>
              </a:rPr>
              <a:t>, </a:t>
            </a:r>
            <a:r>
              <a:rPr lang="en-US" sz="2000" i="1" dirty="0">
                <a:latin typeface="Arial" charset="0"/>
                <a:sym typeface="Wingdings"/>
              </a:rPr>
              <a:t>n</a:t>
            </a:r>
            <a:r>
              <a:rPr lang="en-US" sz="2000" dirty="0">
                <a:latin typeface="Arial" charset="0"/>
                <a:sym typeface="Wingdings"/>
              </a:rPr>
              <a:t>, </a:t>
            </a:r>
            <a:r>
              <a:rPr lang="en-US" sz="2000" dirty="0">
                <a:latin typeface="Symbol" pitchFamily="2" charset="2"/>
                <a:sym typeface="Wingdings"/>
              </a:rPr>
              <a:t>m</a:t>
            </a:r>
            <a:r>
              <a:rPr lang="en-US" sz="2000" dirty="0">
                <a:latin typeface="Arial" charset="0"/>
                <a:sym typeface="Wingdings"/>
              </a:rPr>
              <a:t>, </a:t>
            </a:r>
            <a:r>
              <a:rPr lang="en-US" sz="2000" i="1" dirty="0">
                <a:latin typeface="Arial" charset="0"/>
                <a:sym typeface="Wingdings"/>
              </a:rPr>
              <a:t>K</a:t>
            </a:r>
            <a:r>
              <a:rPr lang="en-US" sz="2000" dirty="0">
                <a:latin typeface="Arial" charset="0"/>
                <a:sym typeface="Wingdings"/>
              </a:rPr>
              <a:t>, </a:t>
            </a:r>
            <a:r>
              <a:rPr lang="en-US" sz="2000" dirty="0">
                <a:latin typeface="Symbol" pitchFamily="2" charset="2"/>
                <a:sym typeface="Wingdings"/>
              </a:rPr>
              <a:t>n</a:t>
            </a:r>
            <a:r>
              <a:rPr lang="en-US" sz="2000" dirty="0">
                <a:latin typeface="Arial" charset="0"/>
                <a:sym typeface="Wingdings"/>
              </a:rPr>
              <a:t>, </a:t>
            </a:r>
            <a:r>
              <a:rPr lang="en-US" sz="2000" i="1" dirty="0">
                <a:latin typeface="Arial" charset="0"/>
                <a:sym typeface="Wingdings"/>
              </a:rPr>
              <a:t>B</a:t>
            </a:r>
            <a:r>
              <a:rPr lang="en-US" sz="2000" dirty="0">
                <a:latin typeface="Arial" charset="0"/>
                <a:sym typeface="Wingdings"/>
              </a:rPr>
              <a:t>, …</a:t>
            </a:r>
            <a:endParaRPr lang="en-US" sz="1200" dirty="0">
              <a:latin typeface="Arial" charset="0"/>
              <a:sym typeface="Wingdings"/>
            </a:endParaRPr>
          </a:p>
          <a:p>
            <a:pPr eaLnBrk="1" hangingPunct="1"/>
            <a:endParaRPr lang="en-US" sz="1200" dirty="0">
              <a:latin typeface="Arial" charset="0"/>
              <a:sym typeface="Wingdings"/>
            </a:endParaRPr>
          </a:p>
          <a:p>
            <a:pPr eaLnBrk="1" hangingPunct="1"/>
            <a:r>
              <a:rPr lang="en-US" sz="2000" dirty="0">
                <a:latin typeface="Arial" charset="0"/>
                <a:sym typeface="Wingdings"/>
              </a:rPr>
              <a:t>LLPs are also likely to play an essential role in the next breakthrough that takes us beyond the standard model of particle physics.</a:t>
            </a:r>
          </a:p>
        </p:txBody>
      </p:sp>
      <p:pic>
        <p:nvPicPr>
          <p:cNvPr id="3" name="Picture 2">
            <a:extLst>
              <a:ext uri="{FF2B5EF4-FFF2-40B4-BE49-F238E27FC236}">
                <a16:creationId xmlns:a16="http://schemas.microsoft.com/office/drawing/2014/main" id="{C1C71D1C-F818-F045-B577-C6ACCEB7EC78}"/>
              </a:ext>
            </a:extLst>
          </p:cNvPr>
          <p:cNvPicPr>
            <a:picLocks noChangeAspect="1"/>
          </p:cNvPicPr>
          <p:nvPr/>
        </p:nvPicPr>
        <p:blipFill>
          <a:blip r:embed="rId2"/>
          <a:stretch>
            <a:fillRect/>
          </a:stretch>
        </p:blipFill>
        <p:spPr>
          <a:xfrm>
            <a:off x="1752600" y="1699098"/>
            <a:ext cx="5319775" cy="3168821"/>
          </a:xfrm>
          <a:prstGeom prst="rect">
            <a:avLst/>
          </a:prstGeom>
        </p:spPr>
      </p:pic>
      <p:sp>
        <p:nvSpPr>
          <p:cNvPr id="6" name="TextBox 5">
            <a:extLst>
              <a:ext uri="{FF2B5EF4-FFF2-40B4-BE49-F238E27FC236}">
                <a16:creationId xmlns:a16="http://schemas.microsoft.com/office/drawing/2014/main" id="{A5D7F92B-19CC-C54F-ABA9-E1DAF03C3247}"/>
              </a:ext>
            </a:extLst>
          </p:cNvPr>
          <p:cNvSpPr txBox="1"/>
          <p:nvPr/>
        </p:nvSpPr>
        <p:spPr>
          <a:xfrm rot="5400000">
            <a:off x="5808287" y="3145008"/>
            <a:ext cx="3276601" cy="276999"/>
          </a:xfrm>
          <a:prstGeom prst="rect">
            <a:avLst/>
          </a:prstGeom>
          <a:noFill/>
        </p:spPr>
        <p:txBody>
          <a:bodyPr wrap="square" rtlCol="0">
            <a:spAutoFit/>
          </a:bodyPr>
          <a:lstStyle/>
          <a:p>
            <a:r>
              <a:rPr lang="en-US" sz="1200" dirty="0" err="1"/>
              <a:t>Alimena</a:t>
            </a:r>
            <a:r>
              <a:rPr lang="en-US" sz="1200" dirty="0"/>
              <a:t> et al. (eds. Beacham, </a:t>
            </a:r>
            <a:r>
              <a:rPr lang="en-US" sz="1200" dirty="0" err="1"/>
              <a:t>Shuve</a:t>
            </a:r>
            <a:r>
              <a:rPr lang="en-US" sz="1200" dirty="0"/>
              <a:t>) (2019)</a:t>
            </a:r>
          </a:p>
        </p:txBody>
      </p:sp>
    </p:spTree>
    <p:extLst>
      <p:ext uri="{BB962C8B-B14F-4D97-AF65-F5344CB8AC3E}">
        <p14:creationId xmlns:p14="http://schemas.microsoft.com/office/powerpoint/2010/main" val="5663246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DARK PHOTON, DARK HIGGS, HNLS</a:t>
            </a:r>
          </a:p>
        </p:txBody>
      </p:sp>
      <p:sp>
        <p:nvSpPr>
          <p:cNvPr id="5123" name="Content Placeholder 2"/>
          <p:cNvSpPr>
            <a:spLocks noGrp="1"/>
          </p:cNvSpPr>
          <p:nvPr>
            <p:ph idx="1"/>
          </p:nvPr>
        </p:nvSpPr>
        <p:spPr>
          <a:xfrm>
            <a:off x="152400" y="838200"/>
            <a:ext cx="8763000" cy="5791200"/>
          </a:xfrm>
        </p:spPr>
        <p:txBody>
          <a:bodyPr/>
          <a:lstStyle/>
          <a:p>
            <a:pPr eaLnBrk="1" hangingPunct="1"/>
            <a:r>
              <a:rPr lang="en-US" sz="2000" dirty="0">
                <a:latin typeface="Arial" charset="0"/>
              </a:rPr>
              <a:t>This provides an organizing principle that motivates specific examples of new, weakly interacting light particles.  There are just a few options:</a:t>
            </a:r>
          </a:p>
          <a:p>
            <a:pPr eaLnBrk="1" hangingPunct="1"/>
            <a:endParaRPr lang="en-US" sz="2000" dirty="0">
              <a:latin typeface="Arial" charset="0"/>
            </a:endParaRPr>
          </a:p>
          <a:p>
            <a:pPr eaLnBrk="1" hangingPunct="1"/>
            <a:r>
              <a:rPr lang="en-US" sz="2000" dirty="0">
                <a:solidFill>
                  <a:srgbClr val="FF0000"/>
                </a:solidFill>
                <a:latin typeface="Arial" charset="0"/>
              </a:rPr>
              <a:t>Spin 1</a:t>
            </a:r>
          </a:p>
          <a:p>
            <a:pPr eaLnBrk="1" hangingPunct="1"/>
            <a:endParaRPr lang="en-US" sz="2000" dirty="0">
              <a:latin typeface="Arial" charset="0"/>
              <a:sym typeface="Wingdings" pitchFamily="2" charset="2"/>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dark photon</a:t>
            </a:r>
            <a:r>
              <a:rPr lang="en-US" sz="2000" dirty="0">
                <a:latin typeface="Arial" charset="0"/>
                <a:sym typeface="Wingdings" pitchFamily="2" charset="2"/>
              </a:rPr>
              <a:t>, couples to SM fermions with suppressed couplings proportional to charge: </a:t>
            </a:r>
            <a:r>
              <a:rPr lang="en-US" sz="2000" dirty="0" err="1">
                <a:latin typeface="Symbol" pitchFamily="2" charset="2"/>
                <a:sym typeface="Wingdings" pitchFamily="2" charset="2"/>
              </a:rPr>
              <a:t>e</a:t>
            </a:r>
            <a:r>
              <a:rPr lang="en-US" sz="2000" dirty="0" err="1">
                <a:latin typeface="Arial" charset="0"/>
                <a:sym typeface="Wingdings" pitchFamily="2" charset="2"/>
              </a:rPr>
              <a:t>q</a:t>
            </a:r>
            <a:r>
              <a:rPr lang="en-US" sz="2000" baseline="-25000" dirty="0" err="1">
                <a:latin typeface="Arial" charset="0"/>
                <a:sym typeface="Wingdings" pitchFamily="2" charset="2"/>
              </a:rPr>
              <a:t>f</a:t>
            </a:r>
            <a:r>
              <a:rPr lang="en-US" sz="2000" dirty="0">
                <a:latin typeface="Arial" charset="0"/>
                <a:sym typeface="Wingdings" pitchFamily="2" charset="2"/>
              </a:rPr>
              <a:t>.    </a:t>
            </a:r>
            <a:r>
              <a:rPr lang="en-US" sz="2000" baseline="-25000" dirty="0" err="1">
                <a:latin typeface="Arial" charset="0"/>
                <a:sym typeface="Wingdings" pitchFamily="2" charset="2"/>
              </a:rPr>
              <a:t>Holdom</a:t>
            </a:r>
            <a:r>
              <a:rPr lang="en-US" sz="2000" baseline="-25000" dirty="0">
                <a:latin typeface="Arial" charset="0"/>
                <a:sym typeface="Wingdings" pitchFamily="2" charset="2"/>
              </a:rPr>
              <a:t> (1986)</a:t>
            </a:r>
          </a:p>
          <a:p>
            <a:pPr marL="0" indent="0" eaLnBrk="1" hangingPunct="1">
              <a:buNone/>
            </a:pPr>
            <a:endParaRPr lang="en-US" sz="2000" dirty="0">
              <a:latin typeface="Arial" charset="0"/>
            </a:endParaRPr>
          </a:p>
          <a:p>
            <a:pPr eaLnBrk="1" hangingPunct="1"/>
            <a:r>
              <a:rPr lang="en-US" sz="2000" dirty="0">
                <a:solidFill>
                  <a:srgbClr val="FF0000"/>
                </a:solidFill>
                <a:latin typeface="Arial" charset="0"/>
              </a:rPr>
              <a:t>Spin 0</a:t>
            </a:r>
          </a:p>
          <a:p>
            <a:pPr eaLnBrk="1" hangingPunct="1"/>
            <a:endParaRPr lang="en-US" sz="2000" dirty="0">
              <a:latin typeface="Arial" charset="0"/>
              <a:sym typeface="Wingdings" pitchFamily="2" charset="2"/>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dark Higgs boson</a:t>
            </a:r>
            <a:r>
              <a:rPr lang="en-US" sz="2000" dirty="0">
                <a:latin typeface="Arial" charset="0"/>
                <a:sym typeface="Wingdings" pitchFamily="2" charset="2"/>
              </a:rPr>
              <a:t>, couples to SM fermions with suppressed coupling proportional to mass: sin </a:t>
            </a:r>
            <a:r>
              <a:rPr lang="en-US" sz="2000" dirty="0">
                <a:latin typeface="Symbol" pitchFamily="2" charset="2"/>
                <a:sym typeface="Wingdings" pitchFamily="2" charset="2"/>
              </a:rPr>
              <a:t>q </a:t>
            </a:r>
            <a:r>
              <a:rPr lang="en-US" sz="2000" dirty="0">
                <a:latin typeface="Arial" panose="020B0604020202020204" pitchFamily="34" charset="0"/>
                <a:cs typeface="Arial" panose="020B0604020202020204" pitchFamily="34" charset="0"/>
                <a:sym typeface="Wingdings" pitchFamily="2" charset="2"/>
              </a:rPr>
              <a:t>m</a:t>
            </a:r>
            <a:r>
              <a:rPr lang="en-US" sz="2000" baseline="-25000" dirty="0">
                <a:latin typeface="Arial" panose="020B0604020202020204" pitchFamily="34" charset="0"/>
                <a:cs typeface="Arial" panose="020B0604020202020204" pitchFamily="34" charset="0"/>
                <a:sym typeface="Wingdings" pitchFamily="2" charset="2"/>
              </a:rPr>
              <a:t>f</a:t>
            </a:r>
            <a:r>
              <a:rPr lang="en-US" sz="2000" dirty="0">
                <a:latin typeface="Symbol" pitchFamily="2" charset="2"/>
                <a:sym typeface="Wingdings" pitchFamily="2" charset="2"/>
              </a:rPr>
              <a:t>.</a:t>
            </a:r>
            <a:r>
              <a:rPr lang="en-US" sz="2000" dirty="0">
                <a:latin typeface="Arial" charset="0"/>
                <a:sym typeface="Wingdings" pitchFamily="2" charset="2"/>
              </a:rPr>
              <a:t>    </a:t>
            </a:r>
            <a:r>
              <a:rPr lang="en-US" sz="2000" baseline="-25000" dirty="0" err="1">
                <a:latin typeface="Arial" charset="0"/>
                <a:sym typeface="Wingdings" pitchFamily="2" charset="2"/>
              </a:rPr>
              <a:t>Patt</a:t>
            </a:r>
            <a:r>
              <a:rPr lang="en-US" sz="2000" baseline="-25000" dirty="0">
                <a:latin typeface="Arial" charset="0"/>
                <a:sym typeface="Wingdings" pitchFamily="2" charset="2"/>
              </a:rPr>
              <a:t>, </a:t>
            </a:r>
            <a:r>
              <a:rPr lang="en-US" sz="2000" baseline="-25000" dirty="0" err="1">
                <a:latin typeface="Arial" charset="0"/>
                <a:sym typeface="Wingdings" pitchFamily="2" charset="2"/>
              </a:rPr>
              <a:t>Wilczek</a:t>
            </a:r>
            <a:r>
              <a:rPr lang="en-US" sz="2000" baseline="-25000" dirty="0">
                <a:latin typeface="Arial" charset="0"/>
                <a:sym typeface="Wingdings" pitchFamily="2" charset="2"/>
              </a:rPr>
              <a:t> (2006)</a:t>
            </a:r>
            <a:endParaRPr lang="en-US" sz="2000" dirty="0">
              <a:latin typeface="Arial" charset="0"/>
              <a:sym typeface="Wingdings" pitchFamily="2" charset="2"/>
            </a:endParaRPr>
          </a:p>
          <a:p>
            <a:pPr algn="ctr" eaLnBrk="1" hangingPunct="1">
              <a:buFont typeface="Wingdings" pitchFamily="2" charset="2"/>
              <a:buChar char="à"/>
            </a:pPr>
            <a:endParaRPr lang="en-US" sz="2000" dirty="0">
              <a:latin typeface="Arial" charset="0"/>
              <a:sym typeface="Wingdings" pitchFamily="2" charset="2"/>
            </a:endParaRPr>
          </a:p>
          <a:p>
            <a:pPr eaLnBrk="1" hangingPunct="1"/>
            <a:r>
              <a:rPr lang="en-US" sz="2000" dirty="0">
                <a:solidFill>
                  <a:srgbClr val="FF0000"/>
                </a:solidFill>
                <a:latin typeface="Arial" charset="0"/>
              </a:rPr>
              <a:t>Spin 1/2</a:t>
            </a:r>
          </a:p>
          <a:p>
            <a:pPr eaLnBrk="1" hangingPunct="1"/>
            <a:endParaRPr lang="en-US" sz="2000" dirty="0">
              <a:latin typeface="Arial" charset="0"/>
            </a:endParaRPr>
          </a:p>
          <a:p>
            <a:pPr marL="0" indent="0" eaLnBrk="1" hangingPunct="1">
              <a:buNone/>
            </a:pPr>
            <a:r>
              <a:rPr lang="en-US" sz="2000" dirty="0">
                <a:latin typeface="Arial" charset="0"/>
                <a:sym typeface="Wingdings" pitchFamily="2" charset="2"/>
              </a:rPr>
              <a:t> </a:t>
            </a:r>
            <a:r>
              <a:rPr lang="en-US" sz="2000" dirty="0">
                <a:solidFill>
                  <a:srgbClr val="FF0000"/>
                </a:solidFill>
                <a:latin typeface="Arial" charset="0"/>
                <a:sym typeface="Wingdings" pitchFamily="2" charset="2"/>
              </a:rPr>
              <a:t>Heavy neutral leptons</a:t>
            </a:r>
            <a:r>
              <a:rPr lang="en-US" sz="2000" dirty="0">
                <a:latin typeface="Arial" charset="0"/>
                <a:sym typeface="Wingdings" pitchFamily="2" charset="2"/>
              </a:rPr>
              <a:t>, mixes with SM </a:t>
            </a:r>
            <a:r>
              <a:rPr lang="en-US" sz="2000" dirty="0">
                <a:latin typeface="Symbol" pitchFamily="2" charset="2"/>
                <a:sym typeface="Wingdings" pitchFamily="2" charset="2"/>
              </a:rPr>
              <a:t>n</a:t>
            </a:r>
            <a:r>
              <a:rPr lang="en-US" sz="2000" dirty="0">
                <a:latin typeface="Arial" charset="0"/>
                <a:sym typeface="Wingdings" pitchFamily="2" charset="2"/>
              </a:rPr>
              <a:t>s with suppressed mixing sin </a:t>
            </a:r>
            <a:r>
              <a:rPr lang="en-US" sz="2000" dirty="0">
                <a:latin typeface="Symbol" pitchFamily="2" charset="2"/>
                <a:sym typeface="Wingdings" pitchFamily="2" charset="2"/>
              </a:rPr>
              <a:t>q</a:t>
            </a:r>
            <a:r>
              <a:rPr lang="en-US" sz="2000" dirty="0">
                <a:latin typeface="Arial" charset="0"/>
                <a:sym typeface="Wingdings" pitchFamily="2" charset="2"/>
              </a:rPr>
              <a:t>.</a:t>
            </a:r>
            <a:endParaRPr lang="en-US" dirty="0">
              <a:latin typeface="Arial" charset="0"/>
            </a:endParaRPr>
          </a:p>
          <a:p>
            <a:pPr eaLnBrk="1" hangingPunct="1"/>
            <a:endParaRPr lang="en-US" sz="1200" dirty="0">
              <a:latin typeface="Arial" charset="0"/>
            </a:endParaRPr>
          </a:p>
        </p:txBody>
      </p:sp>
      <p:sp>
        <p:nvSpPr>
          <p:cNvPr id="5124" name="Rectangle 5"/>
          <p:cNvSpPr>
            <a:spLocks noChangeArrowheads="1"/>
          </p:cNvSpPr>
          <p:nvPr/>
        </p:nvSpPr>
        <p:spPr bwMode="auto">
          <a:xfrm>
            <a:off x="1828800" y="1676400"/>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5125" name="Rectangle 6"/>
          <p:cNvSpPr>
            <a:spLocks noChangeArrowheads="1"/>
          </p:cNvSpPr>
          <p:nvPr/>
        </p:nvSpPr>
        <p:spPr bwMode="auto">
          <a:xfrm>
            <a:off x="7162800" y="1676400"/>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Force</a:t>
            </a:r>
          </a:p>
        </p:txBody>
      </p:sp>
      <p:cxnSp>
        <p:nvCxnSpPr>
          <p:cNvPr id="6" name="Straight Connector 5"/>
          <p:cNvCxnSpPr>
            <a:stCxn id="5124" idx="3"/>
            <a:endCxn id="5125" idx="1"/>
          </p:cNvCxnSpPr>
          <p:nvPr/>
        </p:nvCxnSpPr>
        <p:spPr>
          <a:xfrm>
            <a:off x="3276600" y="2095500"/>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0E9BD9C-6665-CC43-B2F6-202148651240}"/>
              </a:ext>
            </a:extLst>
          </p:cNvPr>
          <p:cNvPicPr>
            <a:picLocks noChangeAspect="1"/>
          </p:cNvPicPr>
          <p:nvPr/>
        </p:nvPicPr>
        <p:blipFill>
          <a:blip r:embed="rId2"/>
          <a:stretch>
            <a:fillRect/>
          </a:stretch>
        </p:blipFill>
        <p:spPr>
          <a:xfrm>
            <a:off x="4409659" y="1828799"/>
            <a:ext cx="1478378" cy="553062"/>
          </a:xfrm>
          <a:prstGeom prst="rect">
            <a:avLst/>
          </a:prstGeom>
        </p:spPr>
      </p:pic>
      <p:sp>
        <p:nvSpPr>
          <p:cNvPr id="9" name="Rectangle 5">
            <a:extLst>
              <a:ext uri="{FF2B5EF4-FFF2-40B4-BE49-F238E27FC236}">
                <a16:creationId xmlns:a16="http://schemas.microsoft.com/office/drawing/2014/main" id="{FCDA67FA-6497-2442-9151-A04EAA517A4A}"/>
              </a:ext>
            </a:extLst>
          </p:cNvPr>
          <p:cNvSpPr>
            <a:spLocks noChangeArrowheads="1"/>
          </p:cNvSpPr>
          <p:nvPr/>
        </p:nvSpPr>
        <p:spPr bwMode="auto">
          <a:xfrm>
            <a:off x="1828800" y="3429000"/>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10" name="Rectangle 6">
            <a:extLst>
              <a:ext uri="{FF2B5EF4-FFF2-40B4-BE49-F238E27FC236}">
                <a16:creationId xmlns:a16="http://schemas.microsoft.com/office/drawing/2014/main" id="{AC187D7D-7C02-4544-83E4-BEEFC840BB90}"/>
              </a:ext>
            </a:extLst>
          </p:cNvPr>
          <p:cNvSpPr>
            <a:spLocks noChangeArrowheads="1"/>
          </p:cNvSpPr>
          <p:nvPr/>
        </p:nvSpPr>
        <p:spPr bwMode="auto">
          <a:xfrm>
            <a:off x="7162800" y="3429000"/>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Scalar</a:t>
            </a:r>
          </a:p>
        </p:txBody>
      </p:sp>
      <p:cxnSp>
        <p:nvCxnSpPr>
          <p:cNvPr id="11" name="Straight Connector 10">
            <a:extLst>
              <a:ext uri="{FF2B5EF4-FFF2-40B4-BE49-F238E27FC236}">
                <a16:creationId xmlns:a16="http://schemas.microsoft.com/office/drawing/2014/main" id="{BFB409FF-6256-9E41-8BFA-7B12C09E8B27}"/>
              </a:ext>
            </a:extLst>
          </p:cNvPr>
          <p:cNvCxnSpPr>
            <a:stCxn id="9" idx="3"/>
            <a:endCxn id="10" idx="1"/>
          </p:cNvCxnSpPr>
          <p:nvPr/>
        </p:nvCxnSpPr>
        <p:spPr>
          <a:xfrm>
            <a:off x="3276600" y="3848100"/>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sp>
        <p:nvSpPr>
          <p:cNvPr id="13" name="Rectangle 5">
            <a:extLst>
              <a:ext uri="{FF2B5EF4-FFF2-40B4-BE49-F238E27FC236}">
                <a16:creationId xmlns:a16="http://schemas.microsoft.com/office/drawing/2014/main" id="{37414C79-49CD-1A4A-B488-1D33939E637F}"/>
              </a:ext>
            </a:extLst>
          </p:cNvPr>
          <p:cNvSpPr>
            <a:spLocks noChangeArrowheads="1"/>
          </p:cNvSpPr>
          <p:nvPr/>
        </p:nvSpPr>
        <p:spPr bwMode="auto">
          <a:xfrm>
            <a:off x="1828800" y="5205368"/>
            <a:ext cx="1447800" cy="838200"/>
          </a:xfrm>
          <a:prstGeom prst="rect">
            <a:avLst/>
          </a:prstGeom>
          <a:solidFill>
            <a:schemeClr val="accent1"/>
          </a:solidFill>
          <a:ln w="28575">
            <a:solidFill>
              <a:schemeClr val="tx1"/>
            </a:solidFill>
            <a:round/>
            <a:headEnd/>
            <a:tailEnd/>
          </a:ln>
        </p:spPr>
        <p:txBody>
          <a:bodyPr wrap="none" anchor="ctr"/>
          <a:lstStyle/>
          <a:p>
            <a:pPr algn="ctr"/>
            <a:r>
              <a:rPr lang="en-US" sz="3200" dirty="0"/>
              <a:t>SM</a:t>
            </a:r>
          </a:p>
        </p:txBody>
      </p:sp>
      <p:sp>
        <p:nvSpPr>
          <p:cNvPr id="14" name="Rectangle 6">
            <a:extLst>
              <a:ext uri="{FF2B5EF4-FFF2-40B4-BE49-F238E27FC236}">
                <a16:creationId xmlns:a16="http://schemas.microsoft.com/office/drawing/2014/main" id="{62F233FA-6063-7249-A33F-0A5516FBECD7}"/>
              </a:ext>
            </a:extLst>
          </p:cNvPr>
          <p:cNvSpPr>
            <a:spLocks noChangeArrowheads="1"/>
          </p:cNvSpPr>
          <p:nvPr/>
        </p:nvSpPr>
        <p:spPr bwMode="auto">
          <a:xfrm>
            <a:off x="7162800" y="5205368"/>
            <a:ext cx="1447800" cy="838200"/>
          </a:xfrm>
          <a:prstGeom prst="rect">
            <a:avLst/>
          </a:prstGeom>
          <a:solidFill>
            <a:schemeClr val="accent1"/>
          </a:solidFill>
          <a:ln w="28575">
            <a:solidFill>
              <a:schemeClr val="tx1"/>
            </a:solidFill>
            <a:round/>
            <a:headEnd/>
            <a:tailEnd/>
          </a:ln>
        </p:spPr>
        <p:txBody>
          <a:bodyPr wrap="none" anchor="ctr"/>
          <a:lstStyle/>
          <a:p>
            <a:pPr algn="ctr"/>
            <a:r>
              <a:rPr lang="en-US" sz="2400" dirty="0"/>
              <a:t>Dark</a:t>
            </a:r>
          </a:p>
          <a:p>
            <a:pPr algn="ctr"/>
            <a:r>
              <a:rPr lang="en-US" sz="2400" dirty="0"/>
              <a:t>Fermion</a:t>
            </a:r>
          </a:p>
        </p:txBody>
      </p:sp>
      <p:cxnSp>
        <p:nvCxnSpPr>
          <p:cNvPr id="15" name="Straight Connector 14">
            <a:extLst>
              <a:ext uri="{FF2B5EF4-FFF2-40B4-BE49-F238E27FC236}">
                <a16:creationId xmlns:a16="http://schemas.microsoft.com/office/drawing/2014/main" id="{21B271DF-7C5E-8748-8531-927E4ECD3D20}"/>
              </a:ext>
            </a:extLst>
          </p:cNvPr>
          <p:cNvCxnSpPr>
            <a:stCxn id="13" idx="3"/>
            <a:endCxn id="14" idx="1"/>
          </p:cNvCxnSpPr>
          <p:nvPr/>
        </p:nvCxnSpPr>
        <p:spPr>
          <a:xfrm>
            <a:off x="3276600" y="5624468"/>
            <a:ext cx="3886200" cy="0"/>
          </a:xfrm>
          <a:prstGeom prst="line">
            <a:avLst/>
          </a:prstGeom>
          <a:ln w="38100" cmpd="sng">
            <a:prstDash val="dash"/>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F932EE3-EB65-DE43-AAB6-58FC28C4FC51}"/>
              </a:ext>
            </a:extLst>
          </p:cNvPr>
          <p:cNvPicPr>
            <a:picLocks noChangeAspect="1"/>
          </p:cNvPicPr>
          <p:nvPr/>
        </p:nvPicPr>
        <p:blipFill>
          <a:blip r:embed="rId3"/>
          <a:stretch>
            <a:fillRect/>
          </a:stretch>
        </p:blipFill>
        <p:spPr>
          <a:xfrm>
            <a:off x="4362450" y="5336196"/>
            <a:ext cx="1384300" cy="558800"/>
          </a:xfrm>
          <a:prstGeom prst="rect">
            <a:avLst/>
          </a:prstGeom>
        </p:spPr>
      </p:pic>
      <p:pic>
        <p:nvPicPr>
          <p:cNvPr id="4" name="Picture 3">
            <a:extLst>
              <a:ext uri="{FF2B5EF4-FFF2-40B4-BE49-F238E27FC236}">
                <a16:creationId xmlns:a16="http://schemas.microsoft.com/office/drawing/2014/main" id="{7B95164E-A699-334A-AEC8-88BDC3F3CA77}"/>
              </a:ext>
            </a:extLst>
          </p:cNvPr>
          <p:cNvPicPr>
            <a:picLocks noChangeAspect="1"/>
          </p:cNvPicPr>
          <p:nvPr/>
        </p:nvPicPr>
        <p:blipFill>
          <a:blip r:embed="rId4"/>
          <a:stretch>
            <a:fillRect/>
          </a:stretch>
        </p:blipFill>
        <p:spPr>
          <a:xfrm>
            <a:off x="4043948" y="3459728"/>
            <a:ext cx="2209800" cy="698500"/>
          </a:xfrm>
          <a:prstGeom prst="rect">
            <a:avLst/>
          </a:prstGeom>
        </p:spPr>
      </p:pic>
    </p:spTree>
    <p:extLst>
      <p:ext uri="{BB962C8B-B14F-4D97-AF65-F5344CB8AC3E}">
        <p14:creationId xmlns:p14="http://schemas.microsoft.com/office/powerpoint/2010/main" val="136651936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C82F165-7B97-E543-8C07-7FCEEEBFA354}"/>
              </a:ext>
            </a:extLst>
          </p:cNvPr>
          <p:cNvGrpSpPr/>
          <p:nvPr/>
        </p:nvGrpSpPr>
        <p:grpSpPr>
          <a:xfrm>
            <a:off x="4876801" y="2844630"/>
            <a:ext cx="2792741" cy="1574964"/>
            <a:chOff x="2590800" y="3165013"/>
            <a:chExt cx="3292265" cy="2609221"/>
          </a:xfrm>
        </p:grpSpPr>
        <p:grpSp>
          <p:nvGrpSpPr>
            <p:cNvPr id="11" name="Group 10">
              <a:extLst>
                <a:ext uri="{FF2B5EF4-FFF2-40B4-BE49-F238E27FC236}">
                  <a16:creationId xmlns:a16="http://schemas.microsoft.com/office/drawing/2014/main" id="{5D2C8ACD-24F9-0D48-898E-D1F27CEA5477}"/>
                </a:ext>
              </a:extLst>
            </p:cNvPr>
            <p:cNvGrpSpPr/>
            <p:nvPr/>
          </p:nvGrpSpPr>
          <p:grpSpPr>
            <a:xfrm>
              <a:off x="2590800" y="3165013"/>
              <a:ext cx="3292265" cy="2609221"/>
              <a:chOff x="2876550" y="2682126"/>
              <a:chExt cx="3292265" cy="2609221"/>
            </a:xfrm>
          </p:grpSpPr>
          <p:pic>
            <p:nvPicPr>
              <p:cNvPr id="8" name="Picture 7">
                <a:extLst>
                  <a:ext uri="{FF2B5EF4-FFF2-40B4-BE49-F238E27FC236}">
                    <a16:creationId xmlns:a16="http://schemas.microsoft.com/office/drawing/2014/main" id="{999F023C-11B3-3345-97EC-D930D38AA0EB}"/>
                  </a:ext>
                </a:extLst>
              </p:cNvPr>
              <p:cNvPicPr>
                <a:picLocks noChangeAspect="1"/>
              </p:cNvPicPr>
              <p:nvPr/>
            </p:nvPicPr>
            <p:blipFill>
              <a:blip r:embed="rId2"/>
              <a:stretch>
                <a:fillRect/>
              </a:stretch>
            </p:blipFill>
            <p:spPr>
              <a:xfrm>
                <a:off x="2876550" y="2744387"/>
                <a:ext cx="3067050" cy="2546960"/>
              </a:xfrm>
              <a:prstGeom prst="rect">
                <a:avLst/>
              </a:prstGeom>
            </p:spPr>
          </p:pic>
          <p:sp>
            <p:nvSpPr>
              <p:cNvPr id="9" name="Rectangle 8">
                <a:extLst>
                  <a:ext uri="{FF2B5EF4-FFF2-40B4-BE49-F238E27FC236}">
                    <a16:creationId xmlns:a16="http://schemas.microsoft.com/office/drawing/2014/main" id="{3EF4B653-E278-0F49-958F-C476A761BE00}"/>
                  </a:ext>
                </a:extLst>
              </p:cNvPr>
              <p:cNvSpPr/>
              <p:nvPr/>
            </p:nvSpPr>
            <p:spPr>
              <a:xfrm>
                <a:off x="2876550" y="4343400"/>
                <a:ext cx="184785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68090-9343-0240-BE16-C98981962DA9}"/>
                  </a:ext>
                </a:extLst>
              </p:cNvPr>
              <p:cNvSpPr/>
              <p:nvPr/>
            </p:nvSpPr>
            <p:spPr>
              <a:xfrm>
                <a:off x="5410200" y="3729535"/>
                <a:ext cx="533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EAFC5F-D732-0C4F-B48E-DC3854BA7197}"/>
                  </a:ext>
                </a:extLst>
              </p:cNvPr>
              <p:cNvSpPr txBox="1"/>
              <p:nvPr/>
            </p:nvSpPr>
            <p:spPr>
              <a:xfrm>
                <a:off x="5467349" y="2682126"/>
                <a:ext cx="701466" cy="611867"/>
              </a:xfrm>
              <a:prstGeom prst="rect">
                <a:avLst/>
              </a:prstGeom>
              <a:solidFill>
                <a:schemeClr val="bg1"/>
              </a:solidFill>
            </p:spPr>
            <p:txBody>
              <a:bodyPr wrap="none" rtlCol="0">
                <a:spAutoFit/>
              </a:bodyPr>
              <a:lstStyle/>
              <a:p>
                <a:r>
                  <a:rPr lang="en-US" dirty="0"/>
                  <a:t>LLP</a:t>
                </a:r>
              </a:p>
            </p:txBody>
          </p:sp>
        </p:grpSp>
        <p:sp>
          <p:nvSpPr>
            <p:cNvPr id="14" name="TextBox 13">
              <a:extLst>
                <a:ext uri="{FF2B5EF4-FFF2-40B4-BE49-F238E27FC236}">
                  <a16:creationId xmlns:a16="http://schemas.microsoft.com/office/drawing/2014/main" id="{8E046E19-B8D3-0E4E-9BFA-F658343C0589}"/>
                </a:ext>
              </a:extLst>
            </p:cNvPr>
            <p:cNvSpPr txBox="1"/>
            <p:nvPr/>
          </p:nvSpPr>
          <p:spPr>
            <a:xfrm>
              <a:off x="4512468" y="3346054"/>
              <a:ext cx="376433" cy="667891"/>
            </a:xfrm>
            <a:prstGeom prst="rect">
              <a:avLst/>
            </a:prstGeom>
            <a:noFill/>
          </p:spPr>
          <p:txBody>
            <a:bodyPr wrap="none" rtlCol="0">
              <a:spAutoFit/>
            </a:bodyPr>
            <a:lstStyle/>
            <a:p>
              <a:r>
                <a:rPr lang="en-US" sz="2400" dirty="0">
                  <a:latin typeface="Symbol" pitchFamily="2" charset="2"/>
                </a:rPr>
                <a:t>e</a:t>
              </a:r>
            </a:p>
          </p:txBody>
        </p:sp>
      </p:gr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LIGHT LLP PHENOMENOLOGY</a:t>
            </a:r>
          </a:p>
        </p:txBody>
      </p:sp>
      <p:sp>
        <p:nvSpPr>
          <p:cNvPr id="5123" name="Content Placeholder 2"/>
          <p:cNvSpPr>
            <a:spLocks noGrp="1"/>
          </p:cNvSpPr>
          <p:nvPr>
            <p:ph idx="1"/>
          </p:nvPr>
        </p:nvSpPr>
        <p:spPr>
          <a:xfrm>
            <a:off x="381000" y="902540"/>
            <a:ext cx="8488574" cy="5562600"/>
          </a:xfrm>
        </p:spPr>
        <p:txBody>
          <a:bodyPr/>
          <a:lstStyle/>
          <a:p>
            <a:r>
              <a:rPr lang="en-US" altLang="en-US" sz="2000" dirty="0"/>
              <a:t>Dark sectors, along with axion-like particles, light gauge bosons, etc., have highlighted a new class of LLPs: light, neutral particles, with extremely weak interactions and fascinating phenomenology.</a:t>
            </a:r>
          </a:p>
          <a:p>
            <a:pPr marL="0" indent="0" eaLnBrk="1" hangingPunct="1">
              <a:buNone/>
            </a:pPr>
            <a:endParaRPr lang="en-US" sz="1200" dirty="0">
              <a:latin typeface="Arial" charset="0"/>
            </a:endParaRPr>
          </a:p>
          <a:p>
            <a:pPr eaLnBrk="1" hangingPunct="1"/>
            <a:r>
              <a:rPr lang="en-US" sz="2000" dirty="0">
                <a:latin typeface="Arial" charset="0"/>
              </a:rPr>
              <a:t>Because they are light, they may be produced </a:t>
            </a:r>
            <a:r>
              <a:rPr lang="en-US" sz="1800" dirty="0">
                <a:latin typeface="Arial" charset="0"/>
              </a:rPr>
              <a:t>in the decay of both heavy and light SM particles (and also in other ways).</a:t>
            </a:r>
          </a:p>
          <a:p>
            <a:pPr lvl="1"/>
            <a:endParaRPr lang="en-US" sz="1800" dirty="0">
              <a:latin typeface="Arial" charset="0"/>
            </a:endParaRPr>
          </a:p>
          <a:p>
            <a:pPr lvl="1"/>
            <a:endParaRPr lang="en-US" sz="1800" dirty="0">
              <a:latin typeface="Arial" charset="0"/>
            </a:endParaRPr>
          </a:p>
          <a:p>
            <a:pPr lvl="1"/>
            <a:endParaRPr lang="en-US" sz="1800" dirty="0">
              <a:latin typeface="Arial" charset="0"/>
            </a:endParaRPr>
          </a:p>
          <a:p>
            <a:pPr lvl="1"/>
            <a:endParaRPr lang="en-US" sz="1800" dirty="0">
              <a:latin typeface="Arial" charset="0"/>
            </a:endParaRPr>
          </a:p>
          <a:p>
            <a:pPr marL="0" indent="0">
              <a:buNone/>
            </a:pPr>
            <a:endParaRPr lang="en-US" dirty="0">
              <a:latin typeface="Arial" charset="0"/>
            </a:endParaRPr>
          </a:p>
          <a:p>
            <a:r>
              <a:rPr lang="en-US" sz="2000" dirty="0">
                <a:latin typeface="Arial" charset="0"/>
              </a:rPr>
              <a:t>Because they are very weakly-interacting, they pass through matter without interacting, but then may visibly decay after a long distance.</a:t>
            </a:r>
          </a:p>
        </p:txBody>
      </p:sp>
      <p:grpSp>
        <p:nvGrpSpPr>
          <p:cNvPr id="35" name="Group 34">
            <a:extLst>
              <a:ext uri="{FF2B5EF4-FFF2-40B4-BE49-F238E27FC236}">
                <a16:creationId xmlns:a16="http://schemas.microsoft.com/office/drawing/2014/main" id="{2AF3BF80-B4D3-1142-ADFB-BBA964243298}"/>
              </a:ext>
            </a:extLst>
          </p:cNvPr>
          <p:cNvGrpSpPr/>
          <p:nvPr/>
        </p:nvGrpSpPr>
        <p:grpSpPr>
          <a:xfrm>
            <a:off x="1092892" y="3128665"/>
            <a:ext cx="1890445" cy="914009"/>
            <a:chOff x="1092892" y="4483980"/>
            <a:chExt cx="1890445" cy="1307220"/>
          </a:xfrm>
        </p:grpSpPr>
        <p:cxnSp>
          <p:nvCxnSpPr>
            <p:cNvPr id="3" name="Straight Connector 2">
              <a:extLst>
                <a:ext uri="{FF2B5EF4-FFF2-40B4-BE49-F238E27FC236}">
                  <a16:creationId xmlns:a16="http://schemas.microsoft.com/office/drawing/2014/main" id="{3619AED4-2450-194C-839D-FC10615B2343}"/>
                </a:ext>
              </a:extLst>
            </p:cNvPr>
            <p:cNvCxnSpPr/>
            <p:nvPr/>
          </p:nvCxnSpPr>
          <p:spPr>
            <a:xfrm>
              <a:off x="1092892" y="5181600"/>
              <a:ext cx="1219200" cy="0"/>
            </a:xfrm>
            <a:prstGeom prst="line">
              <a:avLst/>
            </a:prstGeom>
            <a:ln w="31750">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A7E75DD6-6C88-064B-98AA-AA0E0097FAE3}"/>
                </a:ext>
              </a:extLst>
            </p:cNvPr>
            <p:cNvCxnSpPr>
              <a:cxnSpLocks/>
            </p:cNvCxnSpPr>
            <p:nvPr/>
          </p:nvCxnSpPr>
          <p:spPr>
            <a:xfrm flipH="1">
              <a:off x="2312092" y="4483980"/>
              <a:ext cx="671245" cy="697619"/>
            </a:xfrm>
            <a:prstGeom prst="line">
              <a:avLst/>
            </a:prstGeom>
            <a:ln w="31750">
              <a:prstDash val="dash"/>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EDBC1360-104D-8F4A-B626-33FF054055A1}"/>
                </a:ext>
              </a:extLst>
            </p:cNvPr>
            <p:cNvCxnSpPr>
              <a:cxnSpLocks/>
            </p:cNvCxnSpPr>
            <p:nvPr/>
          </p:nvCxnSpPr>
          <p:spPr>
            <a:xfrm flipH="1" flipV="1">
              <a:off x="2312093" y="5181601"/>
              <a:ext cx="663751" cy="609599"/>
            </a:xfrm>
            <a:prstGeom prst="line">
              <a:avLst/>
            </a:prstGeom>
            <a:ln w="31750">
              <a:prstDash val="dash"/>
            </a:ln>
          </p:spPr>
          <p:style>
            <a:lnRef idx="2">
              <a:schemeClr val="dk1"/>
            </a:lnRef>
            <a:fillRef idx="0">
              <a:schemeClr val="dk1"/>
            </a:fillRef>
            <a:effectRef idx="1">
              <a:schemeClr val="dk1"/>
            </a:effectRef>
            <a:fontRef idx="minor">
              <a:schemeClr val="tx1"/>
            </a:fontRef>
          </p:style>
        </p:cxnSp>
      </p:grpSp>
      <p:sp>
        <p:nvSpPr>
          <p:cNvPr id="29" name="TextBox 28">
            <a:extLst>
              <a:ext uri="{FF2B5EF4-FFF2-40B4-BE49-F238E27FC236}">
                <a16:creationId xmlns:a16="http://schemas.microsoft.com/office/drawing/2014/main" id="{7C211E84-3BA9-2A44-8E9A-B59688433EC7}"/>
              </a:ext>
            </a:extLst>
          </p:cNvPr>
          <p:cNvSpPr txBox="1"/>
          <p:nvPr/>
        </p:nvSpPr>
        <p:spPr>
          <a:xfrm>
            <a:off x="2975230" y="2853681"/>
            <a:ext cx="595035" cy="369332"/>
          </a:xfrm>
          <a:prstGeom prst="rect">
            <a:avLst/>
          </a:prstGeom>
          <a:solidFill>
            <a:schemeClr val="bg1"/>
          </a:solidFill>
        </p:spPr>
        <p:txBody>
          <a:bodyPr wrap="none" rtlCol="0">
            <a:spAutoFit/>
          </a:bodyPr>
          <a:lstStyle/>
          <a:p>
            <a:r>
              <a:rPr lang="en-US" dirty="0"/>
              <a:t>LLP</a:t>
            </a:r>
          </a:p>
        </p:txBody>
      </p:sp>
      <p:sp>
        <p:nvSpPr>
          <p:cNvPr id="30" name="TextBox 29">
            <a:extLst>
              <a:ext uri="{FF2B5EF4-FFF2-40B4-BE49-F238E27FC236}">
                <a16:creationId xmlns:a16="http://schemas.microsoft.com/office/drawing/2014/main" id="{8437D70D-A288-BE4F-9DEC-A684116B210E}"/>
              </a:ext>
            </a:extLst>
          </p:cNvPr>
          <p:cNvSpPr txBox="1"/>
          <p:nvPr/>
        </p:nvSpPr>
        <p:spPr>
          <a:xfrm>
            <a:off x="2975231" y="3891425"/>
            <a:ext cx="595035" cy="369332"/>
          </a:xfrm>
          <a:prstGeom prst="rect">
            <a:avLst/>
          </a:prstGeom>
          <a:solidFill>
            <a:schemeClr val="bg1"/>
          </a:solidFill>
        </p:spPr>
        <p:txBody>
          <a:bodyPr wrap="none" rtlCol="0">
            <a:spAutoFit/>
          </a:bodyPr>
          <a:lstStyle/>
          <a:p>
            <a:r>
              <a:rPr lang="en-US" dirty="0"/>
              <a:t>LLP</a:t>
            </a:r>
          </a:p>
        </p:txBody>
      </p:sp>
      <p:sp>
        <p:nvSpPr>
          <p:cNvPr id="34" name="TextBox 33">
            <a:extLst>
              <a:ext uri="{FF2B5EF4-FFF2-40B4-BE49-F238E27FC236}">
                <a16:creationId xmlns:a16="http://schemas.microsoft.com/office/drawing/2014/main" id="{A5C7E979-9200-3A4B-9E9D-AA34A96BF3A2}"/>
              </a:ext>
            </a:extLst>
          </p:cNvPr>
          <p:cNvSpPr txBox="1"/>
          <p:nvPr/>
        </p:nvSpPr>
        <p:spPr>
          <a:xfrm>
            <a:off x="710612" y="3430129"/>
            <a:ext cx="312906" cy="369332"/>
          </a:xfrm>
          <a:prstGeom prst="rect">
            <a:avLst/>
          </a:prstGeom>
          <a:solidFill>
            <a:schemeClr val="bg1"/>
          </a:solidFill>
        </p:spPr>
        <p:txBody>
          <a:bodyPr wrap="none" rtlCol="0">
            <a:spAutoFit/>
          </a:bodyPr>
          <a:lstStyle/>
          <a:p>
            <a:r>
              <a:rPr lang="en-US" dirty="0"/>
              <a:t>h</a:t>
            </a:r>
          </a:p>
        </p:txBody>
      </p:sp>
      <p:sp>
        <p:nvSpPr>
          <p:cNvPr id="2" name="TextBox 1">
            <a:extLst>
              <a:ext uri="{FF2B5EF4-FFF2-40B4-BE49-F238E27FC236}">
                <a16:creationId xmlns:a16="http://schemas.microsoft.com/office/drawing/2014/main" id="{60EE945A-D323-FBD5-B9D8-0D39A9E96E6F}"/>
              </a:ext>
            </a:extLst>
          </p:cNvPr>
          <p:cNvSpPr txBox="1"/>
          <p:nvPr/>
        </p:nvSpPr>
        <p:spPr>
          <a:xfrm>
            <a:off x="2101626" y="3142930"/>
            <a:ext cx="319318" cy="461665"/>
          </a:xfrm>
          <a:prstGeom prst="rect">
            <a:avLst/>
          </a:prstGeom>
          <a:noFill/>
        </p:spPr>
        <p:txBody>
          <a:bodyPr wrap="none" rtlCol="0">
            <a:spAutoFit/>
          </a:bodyPr>
          <a:lstStyle/>
          <a:p>
            <a:r>
              <a:rPr lang="en-US" sz="2400" dirty="0">
                <a:latin typeface="Symbol" pitchFamily="2" charset="2"/>
              </a:rPr>
              <a:t>e</a:t>
            </a:r>
          </a:p>
        </p:txBody>
      </p:sp>
      <p:pic>
        <p:nvPicPr>
          <p:cNvPr id="4" name="Picture 3">
            <a:extLst>
              <a:ext uri="{FF2B5EF4-FFF2-40B4-BE49-F238E27FC236}">
                <a16:creationId xmlns:a16="http://schemas.microsoft.com/office/drawing/2014/main" id="{F25F8958-361F-4C0C-2977-EAAF4908B1FA}"/>
              </a:ext>
            </a:extLst>
          </p:cNvPr>
          <p:cNvPicPr>
            <a:picLocks noChangeAspect="1"/>
          </p:cNvPicPr>
          <p:nvPr/>
        </p:nvPicPr>
        <p:blipFill>
          <a:blip r:embed="rId3"/>
          <a:stretch>
            <a:fillRect/>
          </a:stretch>
        </p:blipFill>
        <p:spPr>
          <a:xfrm>
            <a:off x="739947" y="5334000"/>
            <a:ext cx="2035590" cy="1195479"/>
          </a:xfrm>
          <a:prstGeom prst="rect">
            <a:avLst/>
          </a:prstGeom>
        </p:spPr>
      </p:pic>
      <p:pic>
        <p:nvPicPr>
          <p:cNvPr id="5" name="Picture 4">
            <a:extLst>
              <a:ext uri="{FF2B5EF4-FFF2-40B4-BE49-F238E27FC236}">
                <a16:creationId xmlns:a16="http://schemas.microsoft.com/office/drawing/2014/main" id="{761565CE-CC90-9BB8-1609-3AE59FC4C700}"/>
              </a:ext>
            </a:extLst>
          </p:cNvPr>
          <p:cNvPicPr>
            <a:picLocks noChangeAspect="1"/>
          </p:cNvPicPr>
          <p:nvPr/>
        </p:nvPicPr>
        <p:blipFill>
          <a:blip r:embed="rId4"/>
          <a:stretch>
            <a:fillRect/>
          </a:stretch>
        </p:blipFill>
        <p:spPr>
          <a:xfrm>
            <a:off x="3225031" y="5451074"/>
            <a:ext cx="5270458" cy="807187"/>
          </a:xfrm>
          <a:prstGeom prst="rect">
            <a:avLst/>
          </a:prstGeom>
        </p:spPr>
      </p:pic>
    </p:spTree>
    <p:extLst>
      <p:ext uri="{BB962C8B-B14F-4D97-AF65-F5344CB8AC3E}">
        <p14:creationId xmlns:p14="http://schemas.microsoft.com/office/powerpoint/2010/main" val="340729359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LIFETIME FRONTIER</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4" name="Group 3">
            <a:extLst>
              <a:ext uri="{FF2B5EF4-FFF2-40B4-BE49-F238E27FC236}">
                <a16:creationId xmlns:a16="http://schemas.microsoft.com/office/drawing/2014/main" id="{60C43F48-39E7-9E41-A58D-30405770A56D}"/>
              </a:ext>
            </a:extLst>
          </p:cNvPr>
          <p:cNvGrpSpPr/>
          <p:nvPr/>
        </p:nvGrpSpPr>
        <p:grpSpPr>
          <a:xfrm>
            <a:off x="3738154" y="3163788"/>
            <a:ext cx="1915909" cy="1408212"/>
            <a:chOff x="3738154" y="3163788"/>
            <a:chExt cx="1915909" cy="1408212"/>
          </a:xfrm>
        </p:grpSpPr>
        <p:cxnSp>
          <p:nvCxnSpPr>
            <p:cNvPr id="31" name="Straight Arrow Connector 30">
              <a:extLst>
                <a:ext uri="{FF2B5EF4-FFF2-40B4-BE49-F238E27FC236}">
                  <a16:creationId xmlns:a16="http://schemas.microsoft.com/office/drawing/2014/main" id="{F9A6259E-7578-124E-BB84-20B36A9D5509}"/>
                </a:ext>
              </a:extLst>
            </p:cNvPr>
            <p:cNvCxnSpPr/>
            <p:nvPr/>
          </p:nvCxnSpPr>
          <p:spPr>
            <a:xfrm flipH="1">
              <a:off x="3810000" y="3163788"/>
              <a:ext cx="1421697" cy="1408212"/>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2" name="TextBox 31">
              <a:extLst>
                <a:ext uri="{FF2B5EF4-FFF2-40B4-BE49-F238E27FC236}">
                  <a16:creationId xmlns:a16="http://schemas.microsoft.com/office/drawing/2014/main" id="{B86811BD-1BF8-AD48-9342-0A475A11907A}"/>
                </a:ext>
              </a:extLst>
            </p:cNvPr>
            <p:cNvSpPr txBox="1"/>
            <p:nvPr/>
          </p:nvSpPr>
          <p:spPr>
            <a:xfrm rot="18968884">
              <a:off x="3738154" y="3329133"/>
              <a:ext cx="1915909" cy="800219"/>
            </a:xfrm>
            <a:prstGeom prst="rect">
              <a:avLst/>
            </a:prstGeom>
            <a:noFill/>
          </p:spPr>
          <p:txBody>
            <a:bodyPr wrap="none" rtlCol="0">
              <a:spAutoFit/>
            </a:bodyPr>
            <a:lstStyle/>
            <a:p>
              <a:pPr algn="ctr"/>
              <a:r>
                <a:rPr lang="en-US" dirty="0">
                  <a:solidFill>
                    <a:srgbClr val="FF0000"/>
                  </a:solidFill>
                </a:rPr>
                <a:t>MUCH LONGER</a:t>
              </a:r>
            </a:p>
            <a:p>
              <a:pPr algn="ctr"/>
              <a:endParaRPr lang="en-US" sz="1000" dirty="0">
                <a:solidFill>
                  <a:srgbClr val="FF0000"/>
                </a:solidFill>
              </a:endParaRPr>
            </a:p>
            <a:p>
              <a:pPr algn="ctr"/>
              <a:r>
                <a:rPr lang="en-US" dirty="0">
                  <a:solidFill>
                    <a:srgbClr val="FF0000"/>
                  </a:solidFill>
                </a:rPr>
                <a:t>LIFETIMES</a:t>
              </a:r>
            </a:p>
          </p:txBody>
        </p:sp>
      </p:grpSp>
      <p:pic>
        <p:nvPicPr>
          <p:cNvPr id="5" name="Picture 4">
            <a:extLst>
              <a:ext uri="{FF2B5EF4-FFF2-40B4-BE49-F238E27FC236}">
                <a16:creationId xmlns:a16="http://schemas.microsoft.com/office/drawing/2014/main" id="{E83F1EC7-2022-7B4D-BD19-A40C649DA1AD}"/>
              </a:ext>
            </a:extLst>
          </p:cNvPr>
          <p:cNvPicPr>
            <a:picLocks noChangeAspect="1"/>
          </p:cNvPicPr>
          <p:nvPr/>
        </p:nvPicPr>
        <p:blipFill>
          <a:blip r:embed="rId3"/>
          <a:stretch>
            <a:fillRect/>
          </a:stretch>
        </p:blipFill>
        <p:spPr>
          <a:xfrm>
            <a:off x="6727233" y="3427526"/>
            <a:ext cx="1675756" cy="891935"/>
          </a:xfrm>
          <a:prstGeom prst="rect">
            <a:avLst/>
          </a:prstGeom>
        </p:spPr>
      </p:pic>
    </p:spTree>
    <p:extLst>
      <p:ext uri="{BB962C8B-B14F-4D97-AF65-F5344CB8AC3E}">
        <p14:creationId xmlns:p14="http://schemas.microsoft.com/office/powerpoint/2010/main" val="340617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E385F59-86BE-11AE-6D1A-59FCED7C63C4}"/>
              </a:ext>
            </a:extLst>
          </p:cNvPr>
          <p:cNvPicPr>
            <a:picLocks noChangeAspect="1"/>
          </p:cNvPicPr>
          <p:nvPr/>
        </p:nvPicPr>
        <p:blipFill>
          <a:blip r:embed="rId2"/>
          <a:stretch>
            <a:fillRect/>
          </a:stretch>
        </p:blipFill>
        <p:spPr>
          <a:xfrm>
            <a:off x="126575" y="2261515"/>
            <a:ext cx="2206959" cy="2767685"/>
          </a:xfrm>
          <a:prstGeom prst="rect">
            <a:avLst/>
          </a:prstGeom>
          <a:ln w="12700">
            <a:solidFill>
              <a:schemeClr val="tx1"/>
            </a:solidFill>
          </a:ln>
        </p:spPr>
      </p:pic>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SEARCHES FOR LIGHT LLPS</a:t>
            </a:r>
          </a:p>
        </p:txBody>
      </p:sp>
      <p:sp>
        <p:nvSpPr>
          <p:cNvPr id="4" name="Content Placeholder 3">
            <a:extLst>
              <a:ext uri="{FF2B5EF4-FFF2-40B4-BE49-F238E27FC236}">
                <a16:creationId xmlns:a16="http://schemas.microsoft.com/office/drawing/2014/main" id="{D02CE1F6-0A46-5B03-5466-92A2EBA7A785}"/>
              </a:ext>
            </a:extLst>
          </p:cNvPr>
          <p:cNvSpPr>
            <a:spLocks noGrp="1"/>
          </p:cNvSpPr>
          <p:nvPr>
            <p:ph idx="1"/>
          </p:nvPr>
        </p:nvSpPr>
        <p:spPr>
          <a:xfrm>
            <a:off x="381000" y="855662"/>
            <a:ext cx="8229600" cy="5087938"/>
          </a:xfrm>
        </p:spPr>
        <p:txBody>
          <a:bodyPr/>
          <a:lstStyle/>
          <a:p>
            <a:r>
              <a:rPr lang="en-US" sz="1800" dirty="0"/>
              <a:t>BSM physics has been re-invigorated by new ideas for LLP searches.  </a:t>
            </a:r>
          </a:p>
          <a:p>
            <a:r>
              <a:rPr lang="en-US" sz="1800" dirty="0"/>
              <a:t>Many large community studies (LLP Community, PBC at CERN, Snowmass in the US, …), and many new experiments have been proposed for labs around the world.  </a:t>
            </a:r>
          </a:p>
        </p:txBody>
      </p:sp>
      <p:pic>
        <p:nvPicPr>
          <p:cNvPr id="11" name="Picture 10">
            <a:extLst>
              <a:ext uri="{FF2B5EF4-FFF2-40B4-BE49-F238E27FC236}">
                <a16:creationId xmlns:a16="http://schemas.microsoft.com/office/drawing/2014/main" id="{BD8A16A1-877C-2212-1271-6E35BFEE180B}"/>
              </a:ext>
            </a:extLst>
          </p:cNvPr>
          <p:cNvPicPr>
            <a:picLocks noChangeAspect="1"/>
          </p:cNvPicPr>
          <p:nvPr/>
        </p:nvPicPr>
        <p:blipFill>
          <a:blip r:embed="rId3"/>
          <a:stretch>
            <a:fillRect/>
          </a:stretch>
        </p:blipFill>
        <p:spPr>
          <a:xfrm>
            <a:off x="816056" y="2787026"/>
            <a:ext cx="2206959" cy="2743200"/>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5400000" scaled="1"/>
            <a:tileRect/>
          </a:gradFill>
          <a:ln w="12700"/>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A58341AA-C585-BD47-9304-C4F56B1B593D}"/>
              </a:ext>
            </a:extLst>
          </p:cNvPr>
          <p:cNvPicPr>
            <a:picLocks noChangeAspect="1"/>
          </p:cNvPicPr>
          <p:nvPr/>
        </p:nvPicPr>
        <p:blipFill>
          <a:blip r:embed="rId4"/>
          <a:stretch>
            <a:fillRect/>
          </a:stretch>
        </p:blipFill>
        <p:spPr>
          <a:xfrm>
            <a:off x="1505537" y="3288052"/>
            <a:ext cx="2137436" cy="2748609"/>
          </a:xfrm>
          <a:prstGeom prst="rect">
            <a:avLst/>
          </a:prstGeom>
          <a:ln w="12700">
            <a:solidFill>
              <a:schemeClr val="tx1"/>
            </a:solidFill>
          </a:ln>
        </p:spPr>
      </p:pic>
      <p:pic>
        <p:nvPicPr>
          <p:cNvPr id="19" name="Picture 18">
            <a:extLst>
              <a:ext uri="{FF2B5EF4-FFF2-40B4-BE49-F238E27FC236}">
                <a16:creationId xmlns:a16="http://schemas.microsoft.com/office/drawing/2014/main" id="{EFEBC3AC-3A7B-9613-AA88-C82C2755E8ED}"/>
              </a:ext>
            </a:extLst>
          </p:cNvPr>
          <p:cNvPicPr>
            <a:picLocks noChangeAspect="1"/>
          </p:cNvPicPr>
          <p:nvPr/>
        </p:nvPicPr>
        <p:blipFill>
          <a:blip r:embed="rId5"/>
          <a:stretch>
            <a:fillRect/>
          </a:stretch>
        </p:blipFill>
        <p:spPr>
          <a:xfrm>
            <a:off x="4419600" y="2209799"/>
            <a:ext cx="4520001" cy="4142601"/>
          </a:xfrm>
          <a:prstGeom prst="rect">
            <a:avLst/>
          </a:prstGeom>
        </p:spPr>
      </p:pic>
      <p:sp>
        <p:nvSpPr>
          <p:cNvPr id="23" name="TextBox 22">
            <a:extLst>
              <a:ext uri="{FF2B5EF4-FFF2-40B4-BE49-F238E27FC236}">
                <a16:creationId xmlns:a16="http://schemas.microsoft.com/office/drawing/2014/main" id="{DC66B803-3461-8DCB-E156-14A637D83147}"/>
              </a:ext>
            </a:extLst>
          </p:cNvPr>
          <p:cNvSpPr txBox="1"/>
          <p:nvPr/>
        </p:nvSpPr>
        <p:spPr>
          <a:xfrm>
            <a:off x="5638800" y="6352401"/>
            <a:ext cx="2199192" cy="276999"/>
          </a:xfrm>
          <a:prstGeom prst="rect">
            <a:avLst/>
          </a:prstGeom>
          <a:noFill/>
        </p:spPr>
        <p:txBody>
          <a:bodyPr wrap="none" rtlCol="0">
            <a:spAutoFit/>
          </a:bodyPr>
          <a:lstStyle/>
          <a:p>
            <a:r>
              <a:rPr lang="en-US" sz="1200" dirty="0" err="1"/>
              <a:t>Ilten</a:t>
            </a:r>
            <a:r>
              <a:rPr lang="en-US" sz="1200" dirty="0"/>
              <a:t>, Tran et al. (2206.04220)</a:t>
            </a:r>
          </a:p>
        </p:txBody>
      </p:sp>
      <p:pic>
        <p:nvPicPr>
          <p:cNvPr id="25" name="Picture 24">
            <a:extLst>
              <a:ext uri="{FF2B5EF4-FFF2-40B4-BE49-F238E27FC236}">
                <a16:creationId xmlns:a16="http://schemas.microsoft.com/office/drawing/2014/main" id="{B9F1BD7A-8D31-664F-A2C4-836B9AB84A60}"/>
              </a:ext>
            </a:extLst>
          </p:cNvPr>
          <p:cNvPicPr>
            <a:picLocks noChangeAspect="1"/>
          </p:cNvPicPr>
          <p:nvPr/>
        </p:nvPicPr>
        <p:blipFill>
          <a:blip r:embed="rId6"/>
          <a:stretch>
            <a:fillRect/>
          </a:stretch>
        </p:blipFill>
        <p:spPr>
          <a:xfrm>
            <a:off x="2176504" y="3794488"/>
            <a:ext cx="2166896" cy="2930434"/>
          </a:xfrm>
          <a:prstGeom prst="rect">
            <a:avLst/>
          </a:prstGeom>
          <a:ln w="12700">
            <a:solidFill>
              <a:schemeClr val="tx1"/>
            </a:solidFill>
          </a:ln>
        </p:spPr>
      </p:pic>
    </p:spTree>
    <p:extLst>
      <p:ext uri="{BB962C8B-B14F-4D97-AF65-F5344CB8AC3E}">
        <p14:creationId xmlns:p14="http://schemas.microsoft.com/office/powerpoint/2010/main" val="24255130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CURRENT EXPERIMENTAL SEARCHES</a:t>
            </a:r>
          </a:p>
        </p:txBody>
      </p:sp>
      <p:sp>
        <p:nvSpPr>
          <p:cNvPr id="10" name="Content Placeholder 2">
            <a:extLst>
              <a:ext uri="{FF2B5EF4-FFF2-40B4-BE49-F238E27FC236}">
                <a16:creationId xmlns:a16="http://schemas.microsoft.com/office/drawing/2014/main" id="{B9D915BC-9EEB-E242-A8F4-09C09D8EC022}"/>
              </a:ext>
            </a:extLst>
          </p:cNvPr>
          <p:cNvSpPr>
            <a:spLocks noGrp="1"/>
          </p:cNvSpPr>
          <p:nvPr>
            <p:ph idx="1"/>
          </p:nvPr>
        </p:nvSpPr>
        <p:spPr>
          <a:xfrm>
            <a:off x="381000" y="1082676"/>
            <a:ext cx="3962400" cy="5432292"/>
          </a:xfrm>
        </p:spPr>
        <p:txBody>
          <a:bodyPr/>
          <a:lstStyle/>
          <a:p>
            <a:r>
              <a:rPr lang="en-US" sz="1800" dirty="0">
                <a:sym typeface="Wingdings" pitchFamily="2" charset="2"/>
              </a:rPr>
              <a:t>The sensitivities of ongoing and proposed experiments have been evaluated by these large community efforts. </a:t>
            </a:r>
          </a:p>
          <a:p>
            <a:endParaRPr lang="en-US" sz="1400" dirty="0">
              <a:sym typeface="Wingdings" pitchFamily="2" charset="2"/>
            </a:endParaRPr>
          </a:p>
          <a:p>
            <a:r>
              <a:rPr lang="en-US" sz="1800" dirty="0">
                <a:sym typeface="Wingdings" pitchFamily="2" charset="2"/>
              </a:rPr>
              <a:t>For example, for dark photons, in the next few years, the thermal relic region will be probed by currently running experiments (</a:t>
            </a:r>
            <a:r>
              <a:rPr lang="en-US" sz="1800" dirty="0" err="1">
                <a:sym typeface="Wingdings" pitchFamily="2" charset="2"/>
              </a:rPr>
              <a:t>LHCb</a:t>
            </a:r>
            <a:r>
              <a:rPr lang="en-US" sz="1800" dirty="0">
                <a:sym typeface="Wingdings" pitchFamily="2" charset="2"/>
              </a:rPr>
              <a:t>, Belle2, NA62, NA64, FASER, …) and also potentially by proposed experiments. </a:t>
            </a:r>
          </a:p>
          <a:p>
            <a:endParaRPr lang="en-US" sz="1400" dirty="0">
              <a:sym typeface="Wingdings" pitchFamily="2" charset="2"/>
            </a:endParaRPr>
          </a:p>
          <a:p>
            <a:r>
              <a:rPr lang="en-US" sz="1800" dirty="0">
                <a:sym typeface="Wingdings" pitchFamily="2" charset="2"/>
              </a:rPr>
              <a:t>This is the low-hanging fruit of dark sectors – similar to </a:t>
            </a:r>
            <a:r>
              <a:rPr lang="en-US" sz="1800" i="1" dirty="0">
                <a:sym typeface="Wingdings" pitchFamily="2" charset="2"/>
              </a:rPr>
              <a:t>Z</a:t>
            </a:r>
            <a:r>
              <a:rPr lang="en-US" sz="1800" dirty="0">
                <a:sym typeface="Wingdings" pitchFamily="2" charset="2"/>
              </a:rPr>
              <a:t>-mediated WIMP cross sections for DM direct detection.  In a few years, this parameter space will look completely different.</a:t>
            </a:r>
            <a:endParaRPr lang="en-US" sz="1800" baseline="-25000" dirty="0">
              <a:sym typeface="Wingdings" pitchFamily="2" charset="2"/>
            </a:endParaRPr>
          </a:p>
        </p:txBody>
      </p:sp>
      <p:pic>
        <p:nvPicPr>
          <p:cNvPr id="11" name="Picture 10">
            <a:extLst>
              <a:ext uri="{FF2B5EF4-FFF2-40B4-BE49-F238E27FC236}">
                <a16:creationId xmlns:a16="http://schemas.microsoft.com/office/drawing/2014/main" id="{23E06985-3F5E-65AD-CF35-12074DE3980E}"/>
              </a:ext>
            </a:extLst>
          </p:cNvPr>
          <p:cNvPicPr>
            <a:picLocks noChangeAspect="1"/>
          </p:cNvPicPr>
          <p:nvPr/>
        </p:nvPicPr>
        <p:blipFill>
          <a:blip r:embed="rId2"/>
          <a:stretch>
            <a:fillRect/>
          </a:stretch>
        </p:blipFill>
        <p:spPr>
          <a:xfrm>
            <a:off x="4419600" y="1120908"/>
            <a:ext cx="4365002" cy="5432291"/>
          </a:xfrm>
          <a:prstGeom prst="rect">
            <a:avLst/>
          </a:prstGeom>
        </p:spPr>
      </p:pic>
      <p:sp>
        <p:nvSpPr>
          <p:cNvPr id="4" name="TextBox 3">
            <a:extLst>
              <a:ext uri="{FF2B5EF4-FFF2-40B4-BE49-F238E27FC236}">
                <a16:creationId xmlns:a16="http://schemas.microsoft.com/office/drawing/2014/main" id="{FF6CA4B4-F3EE-63BB-E649-B8B992A0BD93}"/>
              </a:ext>
            </a:extLst>
          </p:cNvPr>
          <p:cNvSpPr txBox="1"/>
          <p:nvPr/>
        </p:nvSpPr>
        <p:spPr>
          <a:xfrm>
            <a:off x="6477000" y="5735471"/>
            <a:ext cx="2183611" cy="307777"/>
          </a:xfrm>
          <a:prstGeom prst="rect">
            <a:avLst/>
          </a:prstGeom>
          <a:noFill/>
        </p:spPr>
        <p:txBody>
          <a:bodyPr wrap="none" rtlCol="0">
            <a:spAutoFit/>
          </a:bodyPr>
          <a:lstStyle/>
          <a:p>
            <a:r>
              <a:rPr lang="en-US" sz="1400" dirty="0" err="1"/>
              <a:t>Batell</a:t>
            </a:r>
            <a:r>
              <a:rPr lang="en-US" sz="1400" dirty="0"/>
              <a:t> et al. (2207.06905)</a:t>
            </a:r>
          </a:p>
        </p:txBody>
      </p:sp>
    </p:spTree>
    <p:extLst>
      <p:ext uri="{BB962C8B-B14F-4D97-AF65-F5344CB8AC3E}">
        <p14:creationId xmlns:p14="http://schemas.microsoft.com/office/powerpoint/2010/main" val="540461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E1FC4C-8014-FC6A-18F2-8E4D4F61B0F3}"/>
              </a:ext>
            </a:extLst>
          </p:cNvPr>
          <p:cNvPicPr>
            <a:picLocks noChangeAspect="1"/>
          </p:cNvPicPr>
          <p:nvPr/>
        </p:nvPicPr>
        <p:blipFill>
          <a:blip r:embed="rId2"/>
          <a:stretch>
            <a:fillRect/>
          </a:stretch>
        </p:blipFill>
        <p:spPr>
          <a:xfrm>
            <a:off x="349760" y="3858774"/>
            <a:ext cx="2011918" cy="1341278"/>
          </a:xfrm>
          <a:prstGeom prst="rect">
            <a:avLst/>
          </a:prstGeom>
        </p:spPr>
      </p:pic>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228600" y="914400"/>
            <a:ext cx="5596376" cy="2743200"/>
          </a:xfrm>
        </p:spPr>
        <p:txBody>
          <a:bodyPr/>
          <a:lstStyle/>
          <a:p>
            <a:r>
              <a:rPr lang="en-US" altLang="en-US" sz="2000" dirty="0"/>
              <a:t>Old fixed target experiments (suitably re-interpreted) set constraints on light LLPs.</a:t>
            </a:r>
          </a:p>
          <a:p>
            <a:endParaRPr lang="en-US" altLang="en-US" sz="1200" dirty="0"/>
          </a:p>
          <a:p>
            <a:r>
              <a:rPr lang="en-US" altLang="en-US" sz="2000" dirty="0"/>
              <a:t>At CERN, ongoing experiments at the SPS (NA62, NA64) have set world-leading limits, and proposed experiments (</a:t>
            </a:r>
            <a:r>
              <a:rPr lang="en-US" altLang="en-US" sz="2000" dirty="0" err="1"/>
              <a:t>SHiP</a:t>
            </a:r>
            <a:r>
              <a:rPr lang="en-US" altLang="en-US" sz="2000" dirty="0"/>
              <a:t>, SHADOWS) have sensitivity far into new parameter space in many models.</a:t>
            </a:r>
          </a:p>
          <a:p>
            <a:pPr marL="0" indent="0">
              <a:buNone/>
            </a:pPr>
            <a:endParaRPr lang="en-US" altLang="en-US" sz="18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FIXED TARGET EXPERIMENTS</a:t>
            </a:r>
          </a:p>
        </p:txBody>
      </p:sp>
      <p:sp>
        <p:nvSpPr>
          <p:cNvPr id="15" name="TextBox 14">
            <a:extLst>
              <a:ext uri="{FF2B5EF4-FFF2-40B4-BE49-F238E27FC236}">
                <a16:creationId xmlns:a16="http://schemas.microsoft.com/office/drawing/2014/main" id="{CB4AE2ED-B085-2F7E-2EDB-C02CE5DA0D05}"/>
              </a:ext>
            </a:extLst>
          </p:cNvPr>
          <p:cNvSpPr txBox="1"/>
          <p:nvPr/>
        </p:nvSpPr>
        <p:spPr>
          <a:xfrm>
            <a:off x="896966" y="5178623"/>
            <a:ext cx="633507" cy="307777"/>
          </a:xfrm>
          <a:prstGeom prst="rect">
            <a:avLst/>
          </a:prstGeom>
          <a:noFill/>
        </p:spPr>
        <p:txBody>
          <a:bodyPr wrap="none" rtlCol="0">
            <a:spAutoFit/>
          </a:bodyPr>
          <a:lstStyle/>
          <a:p>
            <a:r>
              <a:rPr lang="en-US" sz="1400" dirty="0"/>
              <a:t>NA64</a:t>
            </a:r>
          </a:p>
        </p:txBody>
      </p:sp>
      <p:sp>
        <p:nvSpPr>
          <p:cNvPr id="17" name="TextBox 16">
            <a:extLst>
              <a:ext uri="{FF2B5EF4-FFF2-40B4-BE49-F238E27FC236}">
                <a16:creationId xmlns:a16="http://schemas.microsoft.com/office/drawing/2014/main" id="{96AA3C7F-29C2-E62F-3088-9E83415D59F0}"/>
              </a:ext>
            </a:extLst>
          </p:cNvPr>
          <p:cNvSpPr txBox="1"/>
          <p:nvPr/>
        </p:nvSpPr>
        <p:spPr>
          <a:xfrm>
            <a:off x="4395721" y="6068654"/>
            <a:ext cx="1114408" cy="307777"/>
          </a:xfrm>
          <a:prstGeom prst="rect">
            <a:avLst/>
          </a:prstGeom>
          <a:noFill/>
        </p:spPr>
        <p:txBody>
          <a:bodyPr wrap="none" rtlCol="0">
            <a:spAutoFit/>
          </a:bodyPr>
          <a:lstStyle/>
          <a:p>
            <a:r>
              <a:rPr lang="en-US" sz="1400" dirty="0"/>
              <a:t>SHADOWS</a:t>
            </a:r>
          </a:p>
        </p:txBody>
      </p:sp>
      <p:sp>
        <p:nvSpPr>
          <p:cNvPr id="2" name="TextBox 1">
            <a:extLst>
              <a:ext uri="{FF2B5EF4-FFF2-40B4-BE49-F238E27FC236}">
                <a16:creationId xmlns:a16="http://schemas.microsoft.com/office/drawing/2014/main" id="{240746FE-9ECC-37BF-6A74-EEFC063CB202}"/>
              </a:ext>
            </a:extLst>
          </p:cNvPr>
          <p:cNvSpPr txBox="1"/>
          <p:nvPr/>
        </p:nvSpPr>
        <p:spPr>
          <a:xfrm>
            <a:off x="2868316" y="5562600"/>
            <a:ext cx="633507" cy="307777"/>
          </a:xfrm>
          <a:prstGeom prst="rect">
            <a:avLst/>
          </a:prstGeom>
          <a:noFill/>
        </p:spPr>
        <p:txBody>
          <a:bodyPr wrap="none" rtlCol="0">
            <a:spAutoFit/>
          </a:bodyPr>
          <a:lstStyle/>
          <a:p>
            <a:r>
              <a:rPr lang="en-US" sz="1400" dirty="0"/>
              <a:t>NA62</a:t>
            </a:r>
          </a:p>
        </p:txBody>
      </p:sp>
      <p:pic>
        <p:nvPicPr>
          <p:cNvPr id="5" name="Picture 4">
            <a:extLst>
              <a:ext uri="{FF2B5EF4-FFF2-40B4-BE49-F238E27FC236}">
                <a16:creationId xmlns:a16="http://schemas.microsoft.com/office/drawing/2014/main" id="{60F0CFEE-C313-45B3-2485-E5ECACDCBFB1}"/>
              </a:ext>
            </a:extLst>
          </p:cNvPr>
          <p:cNvPicPr>
            <a:picLocks noChangeAspect="1"/>
          </p:cNvPicPr>
          <p:nvPr/>
        </p:nvPicPr>
        <p:blipFill>
          <a:blip r:embed="rId3"/>
          <a:stretch>
            <a:fillRect/>
          </a:stretch>
        </p:blipFill>
        <p:spPr>
          <a:xfrm>
            <a:off x="2077678" y="4098519"/>
            <a:ext cx="2214785" cy="1476524"/>
          </a:xfrm>
          <a:prstGeom prst="rect">
            <a:avLst/>
          </a:prstGeom>
        </p:spPr>
      </p:pic>
      <p:sp>
        <p:nvSpPr>
          <p:cNvPr id="8" name="TextBox 7">
            <a:extLst>
              <a:ext uri="{FF2B5EF4-FFF2-40B4-BE49-F238E27FC236}">
                <a16:creationId xmlns:a16="http://schemas.microsoft.com/office/drawing/2014/main" id="{10E1225B-4665-5F01-6FD0-83C76AE1ED31}"/>
              </a:ext>
            </a:extLst>
          </p:cNvPr>
          <p:cNvSpPr txBox="1"/>
          <p:nvPr/>
        </p:nvSpPr>
        <p:spPr>
          <a:xfrm>
            <a:off x="6997133" y="6318106"/>
            <a:ext cx="1257075" cy="307777"/>
          </a:xfrm>
          <a:prstGeom prst="rect">
            <a:avLst/>
          </a:prstGeom>
          <a:noFill/>
        </p:spPr>
        <p:txBody>
          <a:bodyPr wrap="none" rtlCol="0">
            <a:spAutoFit/>
          </a:bodyPr>
          <a:lstStyle/>
          <a:p>
            <a:r>
              <a:rPr lang="en-US" sz="1400" dirty="0"/>
              <a:t>SHiP@ECN3</a:t>
            </a:r>
          </a:p>
        </p:txBody>
      </p:sp>
      <p:pic>
        <p:nvPicPr>
          <p:cNvPr id="10" name="Picture 9">
            <a:extLst>
              <a:ext uri="{FF2B5EF4-FFF2-40B4-BE49-F238E27FC236}">
                <a16:creationId xmlns:a16="http://schemas.microsoft.com/office/drawing/2014/main" id="{E8173334-6399-B534-CBC4-A61F6F4B2F09}"/>
              </a:ext>
            </a:extLst>
          </p:cNvPr>
          <p:cNvPicPr>
            <a:picLocks noChangeAspect="1"/>
          </p:cNvPicPr>
          <p:nvPr/>
        </p:nvPicPr>
        <p:blipFill>
          <a:blip r:embed="rId4"/>
          <a:stretch>
            <a:fillRect/>
          </a:stretch>
        </p:blipFill>
        <p:spPr>
          <a:xfrm>
            <a:off x="4030454" y="4473510"/>
            <a:ext cx="1844942" cy="1629739"/>
          </a:xfrm>
          <a:prstGeom prst="rect">
            <a:avLst/>
          </a:prstGeom>
        </p:spPr>
      </p:pic>
      <p:pic>
        <p:nvPicPr>
          <p:cNvPr id="14" name="Picture 13">
            <a:extLst>
              <a:ext uri="{FF2B5EF4-FFF2-40B4-BE49-F238E27FC236}">
                <a16:creationId xmlns:a16="http://schemas.microsoft.com/office/drawing/2014/main" id="{0EFB9BA2-9D3E-5D49-3188-547B3E3D52D0}"/>
              </a:ext>
            </a:extLst>
          </p:cNvPr>
          <p:cNvPicPr>
            <a:picLocks noChangeAspect="1"/>
          </p:cNvPicPr>
          <p:nvPr/>
        </p:nvPicPr>
        <p:blipFill>
          <a:blip r:embed="rId5"/>
          <a:stretch>
            <a:fillRect/>
          </a:stretch>
        </p:blipFill>
        <p:spPr>
          <a:xfrm>
            <a:off x="5687743" y="5001717"/>
            <a:ext cx="3213818" cy="1352421"/>
          </a:xfrm>
          <a:prstGeom prst="rect">
            <a:avLst/>
          </a:prstGeom>
          <a:ln w="12700">
            <a:solidFill>
              <a:schemeClr val="accent1"/>
            </a:solidFill>
          </a:ln>
        </p:spPr>
      </p:pic>
      <p:pic>
        <p:nvPicPr>
          <p:cNvPr id="4" name="Picture 3">
            <a:extLst>
              <a:ext uri="{FF2B5EF4-FFF2-40B4-BE49-F238E27FC236}">
                <a16:creationId xmlns:a16="http://schemas.microsoft.com/office/drawing/2014/main" id="{965BA9E8-0115-31B9-8FC2-E84B786601AC}"/>
              </a:ext>
            </a:extLst>
          </p:cNvPr>
          <p:cNvPicPr>
            <a:picLocks noChangeAspect="1"/>
          </p:cNvPicPr>
          <p:nvPr/>
        </p:nvPicPr>
        <p:blipFill>
          <a:blip r:embed="rId6"/>
          <a:stretch>
            <a:fillRect/>
          </a:stretch>
        </p:blipFill>
        <p:spPr>
          <a:xfrm>
            <a:off x="5875396" y="971122"/>
            <a:ext cx="2838511" cy="3122363"/>
          </a:xfrm>
          <a:prstGeom prst="rect">
            <a:avLst/>
          </a:prstGeom>
          <a:ln w="12700">
            <a:solidFill>
              <a:srgbClr val="000000"/>
            </a:solidFill>
          </a:ln>
        </p:spPr>
      </p:pic>
      <p:sp>
        <p:nvSpPr>
          <p:cNvPr id="6" name="TextBox 5">
            <a:extLst>
              <a:ext uri="{FF2B5EF4-FFF2-40B4-BE49-F238E27FC236}">
                <a16:creationId xmlns:a16="http://schemas.microsoft.com/office/drawing/2014/main" id="{6CFF92E2-DB74-A818-3D00-5D11A1396C2D}"/>
              </a:ext>
            </a:extLst>
          </p:cNvPr>
          <p:cNvSpPr txBox="1"/>
          <p:nvPr/>
        </p:nvSpPr>
        <p:spPr>
          <a:xfrm>
            <a:off x="6584798" y="4268307"/>
            <a:ext cx="2129109" cy="461665"/>
          </a:xfrm>
          <a:prstGeom prst="rect">
            <a:avLst/>
          </a:prstGeom>
          <a:noFill/>
        </p:spPr>
        <p:txBody>
          <a:bodyPr wrap="none" rtlCol="0">
            <a:spAutoFit/>
          </a:bodyPr>
          <a:lstStyle/>
          <a:p>
            <a:pPr algn="r"/>
            <a:r>
              <a:rPr lang="en-US" sz="1200" dirty="0"/>
              <a:t>SLAC E137 (1988)</a:t>
            </a:r>
          </a:p>
          <a:p>
            <a:pPr algn="r"/>
            <a:r>
              <a:rPr lang="en-US" sz="1200" dirty="0" err="1"/>
              <a:t>Batell</a:t>
            </a:r>
            <a:r>
              <a:rPr lang="en-US" sz="1200" dirty="0"/>
              <a:t>, Essig, </a:t>
            </a:r>
            <a:r>
              <a:rPr lang="en-US" sz="1200" dirty="0" err="1"/>
              <a:t>Surujon</a:t>
            </a:r>
            <a:r>
              <a:rPr lang="en-US" sz="1200" dirty="0"/>
              <a:t> (2014)</a:t>
            </a:r>
          </a:p>
        </p:txBody>
      </p:sp>
    </p:spTree>
    <p:extLst>
      <p:ext uri="{BB962C8B-B14F-4D97-AF65-F5344CB8AC3E}">
        <p14:creationId xmlns:p14="http://schemas.microsoft.com/office/powerpoint/2010/main" val="421273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271024" y="914400"/>
            <a:ext cx="4752880" cy="2360417"/>
          </a:xfrm>
        </p:spPr>
        <p:txBody>
          <a:bodyPr/>
          <a:lstStyle/>
          <a:p>
            <a:r>
              <a:rPr lang="en-US" altLang="en-US" sz="2000" dirty="0"/>
              <a:t>The LHC provides unique opportunities at the energy frontier.  Several ongoing and proposed detectors are dedicated to searching for LLPs and milli-charged particles at large angles to the beamline.</a:t>
            </a:r>
            <a:endParaRPr lang="en-US" altLang="en-US" sz="1800" dirty="0"/>
          </a:p>
          <a:p>
            <a:endParaRPr lang="en-US" altLang="en-US" sz="1200" dirty="0"/>
          </a:p>
          <a:p>
            <a:r>
              <a:rPr lang="en-US" altLang="en-US" sz="1800" dirty="0" err="1"/>
              <a:t>MoeDAL</a:t>
            </a:r>
            <a:r>
              <a:rPr lang="en-US" altLang="en-US" sz="1800" dirty="0"/>
              <a:t>/MAPP, </a:t>
            </a:r>
            <a:r>
              <a:rPr lang="en-US" altLang="en-US" sz="1800" dirty="0" err="1"/>
              <a:t>MilliQan</a:t>
            </a:r>
            <a:r>
              <a:rPr lang="en-US" altLang="en-US" sz="1800" dirty="0"/>
              <a:t>, MATHUSLA, Codex-b, ANUBIS, …</a:t>
            </a:r>
          </a:p>
          <a:p>
            <a:pPr marL="0" indent="0">
              <a:buNone/>
            </a:pPr>
            <a:endParaRPr lang="en-US" altLang="en-US" sz="18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DEDICATED TRANSVERSE LHC EXPERIMENTS</a:t>
            </a:r>
          </a:p>
        </p:txBody>
      </p:sp>
      <p:pic>
        <p:nvPicPr>
          <p:cNvPr id="12" name="Picture 11">
            <a:extLst>
              <a:ext uri="{FF2B5EF4-FFF2-40B4-BE49-F238E27FC236}">
                <a16:creationId xmlns:a16="http://schemas.microsoft.com/office/drawing/2014/main" id="{97081FD9-0214-AE4C-A8CA-6580B2EF9A2A}"/>
              </a:ext>
            </a:extLst>
          </p:cNvPr>
          <p:cNvPicPr>
            <a:picLocks noChangeAspect="1"/>
          </p:cNvPicPr>
          <p:nvPr/>
        </p:nvPicPr>
        <p:blipFill>
          <a:blip r:embed="rId2"/>
          <a:stretch>
            <a:fillRect/>
          </a:stretch>
        </p:blipFill>
        <p:spPr>
          <a:xfrm>
            <a:off x="5133888" y="1066800"/>
            <a:ext cx="3372023" cy="2360416"/>
          </a:xfrm>
          <a:prstGeom prst="rect">
            <a:avLst/>
          </a:prstGeom>
        </p:spPr>
      </p:pic>
      <p:pic>
        <p:nvPicPr>
          <p:cNvPr id="16" name="Picture 15">
            <a:extLst>
              <a:ext uri="{FF2B5EF4-FFF2-40B4-BE49-F238E27FC236}">
                <a16:creationId xmlns:a16="http://schemas.microsoft.com/office/drawing/2014/main" id="{9B9C9756-FFD6-A74C-822C-35BE88F1B8F7}"/>
              </a:ext>
            </a:extLst>
          </p:cNvPr>
          <p:cNvPicPr>
            <a:picLocks noChangeAspect="1"/>
          </p:cNvPicPr>
          <p:nvPr/>
        </p:nvPicPr>
        <p:blipFill>
          <a:blip r:embed="rId3"/>
          <a:stretch>
            <a:fillRect/>
          </a:stretch>
        </p:blipFill>
        <p:spPr>
          <a:xfrm>
            <a:off x="5894151" y="2628773"/>
            <a:ext cx="1344849" cy="408729"/>
          </a:xfrm>
          <a:prstGeom prst="rect">
            <a:avLst/>
          </a:prstGeom>
        </p:spPr>
      </p:pic>
      <p:pic>
        <p:nvPicPr>
          <p:cNvPr id="13" name="Picture 12">
            <a:extLst>
              <a:ext uri="{FF2B5EF4-FFF2-40B4-BE49-F238E27FC236}">
                <a16:creationId xmlns:a16="http://schemas.microsoft.com/office/drawing/2014/main" id="{B6779F11-480A-C141-91E2-BF9F2E98CEE0}"/>
              </a:ext>
            </a:extLst>
          </p:cNvPr>
          <p:cNvPicPr>
            <a:picLocks noChangeAspect="1"/>
          </p:cNvPicPr>
          <p:nvPr/>
        </p:nvPicPr>
        <p:blipFill>
          <a:blip r:embed="rId4"/>
          <a:stretch>
            <a:fillRect/>
          </a:stretch>
        </p:blipFill>
        <p:spPr>
          <a:xfrm>
            <a:off x="258992" y="3716311"/>
            <a:ext cx="4504489" cy="2455889"/>
          </a:xfrm>
          <a:prstGeom prst="rect">
            <a:avLst/>
          </a:prstGeom>
        </p:spPr>
      </p:pic>
      <p:sp>
        <p:nvSpPr>
          <p:cNvPr id="15" name="TextBox 14">
            <a:extLst>
              <a:ext uri="{FF2B5EF4-FFF2-40B4-BE49-F238E27FC236}">
                <a16:creationId xmlns:a16="http://schemas.microsoft.com/office/drawing/2014/main" id="{CB4AE2ED-B085-2F7E-2EDB-C02CE5DA0D05}"/>
              </a:ext>
            </a:extLst>
          </p:cNvPr>
          <p:cNvSpPr txBox="1"/>
          <p:nvPr/>
        </p:nvSpPr>
        <p:spPr>
          <a:xfrm>
            <a:off x="815957" y="6245423"/>
            <a:ext cx="3287310" cy="307777"/>
          </a:xfrm>
          <a:prstGeom prst="rect">
            <a:avLst/>
          </a:prstGeom>
          <a:noFill/>
        </p:spPr>
        <p:txBody>
          <a:bodyPr wrap="none" rtlCol="0">
            <a:spAutoFit/>
          </a:bodyPr>
          <a:lstStyle/>
          <a:p>
            <a:r>
              <a:rPr lang="en-US" sz="1400" dirty="0"/>
              <a:t>MATHUSLA White Paper (</a:t>
            </a:r>
            <a:r>
              <a:rPr lang="en-US" sz="1400" dirty="0">
                <a:hlinkClick r:id="rId5"/>
              </a:rPr>
              <a:t>2203.08126</a:t>
            </a:r>
            <a:r>
              <a:rPr lang="en-US" sz="1400" dirty="0"/>
              <a:t>)</a:t>
            </a:r>
          </a:p>
        </p:txBody>
      </p:sp>
      <p:sp>
        <p:nvSpPr>
          <p:cNvPr id="17" name="TextBox 16">
            <a:extLst>
              <a:ext uri="{FF2B5EF4-FFF2-40B4-BE49-F238E27FC236}">
                <a16:creationId xmlns:a16="http://schemas.microsoft.com/office/drawing/2014/main" id="{96AA3C7F-29C2-E62F-3088-9E83415D59F0}"/>
              </a:ext>
            </a:extLst>
          </p:cNvPr>
          <p:cNvSpPr txBox="1"/>
          <p:nvPr/>
        </p:nvSpPr>
        <p:spPr>
          <a:xfrm>
            <a:off x="5304919" y="6245423"/>
            <a:ext cx="3180679" cy="307777"/>
          </a:xfrm>
          <a:prstGeom prst="rect">
            <a:avLst/>
          </a:prstGeom>
          <a:noFill/>
        </p:spPr>
        <p:txBody>
          <a:bodyPr wrap="none" rtlCol="0">
            <a:spAutoFit/>
          </a:bodyPr>
          <a:lstStyle/>
          <a:p>
            <a:r>
              <a:rPr lang="en-US" sz="1400" dirty="0"/>
              <a:t>CODEX-b White Paper (</a:t>
            </a:r>
            <a:r>
              <a:rPr lang="en-US" sz="1400" dirty="0">
                <a:hlinkClick r:id="rId6"/>
              </a:rPr>
              <a:t>2203.07316</a:t>
            </a:r>
            <a:r>
              <a:rPr lang="en-US" sz="1400" dirty="0"/>
              <a:t>)</a:t>
            </a:r>
          </a:p>
        </p:txBody>
      </p:sp>
      <p:pic>
        <p:nvPicPr>
          <p:cNvPr id="3" name="Picture 2">
            <a:extLst>
              <a:ext uri="{FF2B5EF4-FFF2-40B4-BE49-F238E27FC236}">
                <a16:creationId xmlns:a16="http://schemas.microsoft.com/office/drawing/2014/main" id="{FD66CA5B-16D5-C844-E59D-871F80ECA1E2}"/>
              </a:ext>
            </a:extLst>
          </p:cNvPr>
          <p:cNvPicPr>
            <a:picLocks noChangeAspect="1"/>
          </p:cNvPicPr>
          <p:nvPr/>
        </p:nvPicPr>
        <p:blipFill>
          <a:blip r:embed="rId7"/>
          <a:stretch>
            <a:fillRect/>
          </a:stretch>
        </p:blipFill>
        <p:spPr>
          <a:xfrm>
            <a:off x="5023904" y="3697195"/>
            <a:ext cx="3847468" cy="2555104"/>
          </a:xfrm>
          <a:prstGeom prst="rect">
            <a:avLst/>
          </a:prstGeom>
        </p:spPr>
      </p:pic>
      <p:sp>
        <p:nvSpPr>
          <p:cNvPr id="2" name="TextBox 1">
            <a:extLst>
              <a:ext uri="{FF2B5EF4-FFF2-40B4-BE49-F238E27FC236}">
                <a16:creationId xmlns:a16="http://schemas.microsoft.com/office/drawing/2014/main" id="{240746FE-9ECC-37BF-6A74-EEFC063CB202}"/>
              </a:ext>
            </a:extLst>
          </p:cNvPr>
          <p:cNvSpPr txBox="1"/>
          <p:nvPr/>
        </p:nvSpPr>
        <p:spPr>
          <a:xfrm>
            <a:off x="5325232" y="3349823"/>
            <a:ext cx="2943434" cy="307777"/>
          </a:xfrm>
          <a:prstGeom prst="rect">
            <a:avLst/>
          </a:prstGeom>
          <a:noFill/>
        </p:spPr>
        <p:txBody>
          <a:bodyPr wrap="none" rtlCol="0">
            <a:spAutoFit/>
          </a:bodyPr>
          <a:lstStyle/>
          <a:p>
            <a:r>
              <a:rPr lang="en-US" sz="1400" dirty="0" err="1"/>
              <a:t>MilliQan</a:t>
            </a:r>
            <a:r>
              <a:rPr lang="en-US" sz="1400" dirty="0"/>
              <a:t> Collaboration (</a:t>
            </a:r>
            <a:r>
              <a:rPr lang="en-US" sz="1400" b="0" i="0" u="none" strike="noStrike" dirty="0">
                <a:solidFill>
                  <a:srgbClr val="0050B3"/>
                </a:solidFill>
                <a:effectLst/>
                <a:latin typeface="-apple-system"/>
                <a:hlinkClick r:id="rId8"/>
              </a:rPr>
              <a:t>2104.07151</a:t>
            </a:r>
            <a:r>
              <a:rPr lang="en-US" sz="1400" dirty="0">
                <a:solidFill>
                  <a:srgbClr val="0050B3"/>
                </a:solidFill>
                <a:latin typeface="-apple-system"/>
              </a:rPr>
              <a:t>)</a:t>
            </a:r>
            <a:endParaRPr lang="en-US" sz="1400" dirty="0"/>
          </a:p>
        </p:txBody>
      </p:sp>
    </p:spTree>
    <p:extLst>
      <p:ext uri="{BB962C8B-B14F-4D97-AF65-F5344CB8AC3E}">
        <p14:creationId xmlns:p14="http://schemas.microsoft.com/office/powerpoint/2010/main" val="226871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DEDICATED FORWARD LHC EXPERIMENTS</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the last few years, we’ve increasingly realized that the large LHC detectors are beautifully optimized to discover new heavy particles, but also beautifully optimized to miss new light particles. </a:t>
            </a:r>
          </a:p>
          <a:p>
            <a:endParaRPr lang="en-US" sz="800" dirty="0"/>
          </a:p>
          <a:p>
            <a:r>
              <a:rPr lang="en-US" sz="2000" dirty="0"/>
              <a:t>Heavy particles are produced at low velocity and then decay roughly </a:t>
            </a:r>
            <a:r>
              <a:rPr lang="en-US" sz="2000" dirty="0" err="1"/>
              <a:t>isotropically</a:t>
            </a:r>
            <a:r>
              <a:rPr lang="en-US" sz="2000" dirty="0"/>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t>But high-energy light particles are dominantly produced in the forward direction and escape through the blind spots of existing detectors.</a:t>
            </a:r>
          </a:p>
          <a:p>
            <a:pPr lvl="1"/>
            <a:r>
              <a:rPr lang="en-US" sz="1800" dirty="0"/>
              <a:t>This is true for all known light particles: </a:t>
            </a:r>
            <a:r>
              <a:rPr lang="en-US" sz="1800" dirty="0" err="1"/>
              <a:t>pions</a:t>
            </a:r>
            <a:r>
              <a:rPr lang="en-US" sz="1800" dirty="0"/>
              <a:t>, kaons, D mesons, neutrinos.</a:t>
            </a:r>
          </a:p>
          <a:p>
            <a:pPr lvl="1"/>
            <a:r>
              <a:rPr lang="en-US" sz="1800" dirty="0"/>
              <a:t>It is also true in many models for many hypothetical new particles: dark photons, dark Higgs bosons, HNLs, ALPs, light gauge bosons, …</a:t>
            </a:r>
          </a:p>
          <a:p>
            <a:pPr lvl="1"/>
            <a:endParaRPr lang="en-US" sz="800" dirty="0"/>
          </a:p>
          <a:p>
            <a:r>
              <a:rPr lang="en-US" sz="2000" dirty="0">
                <a:solidFill>
                  <a:srgbClr val="FF0000"/>
                </a:solidFill>
              </a:rPr>
              <a:t>These blind spots are the Achilles heels of the large LHC detectors.</a:t>
            </a:r>
          </a:p>
        </p:txBody>
      </p:sp>
      <p:grpSp>
        <p:nvGrpSpPr>
          <p:cNvPr id="9" name="Group 8">
            <a:extLst>
              <a:ext uri="{FF2B5EF4-FFF2-40B4-BE49-F238E27FC236}">
                <a16:creationId xmlns:a16="http://schemas.microsoft.com/office/drawing/2014/main" id="{7785F5CD-3107-CD4E-8D0E-C113CD8C33E6}"/>
              </a:ext>
            </a:extLst>
          </p:cNvPr>
          <p:cNvGrpSpPr/>
          <p:nvPr/>
        </p:nvGrpSpPr>
        <p:grpSpPr>
          <a:xfrm>
            <a:off x="707657" y="24384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3436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343628"/>
                <a:ext cx="2106154" cy="391646"/>
              </a:xfrm>
              <a:prstGeom prst="rect">
                <a:avLst/>
              </a:prstGeom>
              <a:blipFill>
                <a:blip r:embed="rId3"/>
                <a:stretch>
                  <a:fillRect l="-2367" t="-1961"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010869"/>
            <a:ext cx="2063898"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Symbol" pitchFamily="2" charset="2"/>
              </a:rPr>
              <a:t>c</a:t>
            </a:r>
            <a:r>
              <a:rPr lang="en-US" dirty="0"/>
              <a:t>, …</a:t>
            </a:r>
          </a:p>
        </p:txBody>
      </p:sp>
      <p:sp>
        <p:nvSpPr>
          <p:cNvPr id="2" name="TextBox 1">
            <a:extLst>
              <a:ext uri="{FF2B5EF4-FFF2-40B4-BE49-F238E27FC236}">
                <a16:creationId xmlns:a16="http://schemas.microsoft.com/office/drawing/2014/main" id="{606C045F-B389-F069-F209-7CE72E3D6812}"/>
              </a:ext>
            </a:extLst>
          </p:cNvPr>
          <p:cNvSpPr txBox="1"/>
          <p:nvPr/>
        </p:nvSpPr>
        <p:spPr>
          <a:xfrm>
            <a:off x="6705600" y="1542970"/>
            <a:ext cx="1811714" cy="276999"/>
          </a:xfrm>
          <a:prstGeom prst="rect">
            <a:avLst/>
          </a:prstGeom>
          <a:noFill/>
        </p:spPr>
        <p:txBody>
          <a:bodyPr wrap="none" rtlCol="0">
            <a:spAutoFit/>
          </a:bodyPr>
          <a:lstStyle/>
          <a:p>
            <a:r>
              <a:rPr lang="en-US" sz="1200" dirty="0"/>
              <a:t>De </a:t>
            </a:r>
            <a:r>
              <a:rPr lang="en-US" sz="1200" dirty="0" err="1"/>
              <a:t>Rujula</a:t>
            </a:r>
            <a:r>
              <a:rPr lang="en-US" sz="1200" dirty="0"/>
              <a:t>, </a:t>
            </a:r>
            <a:r>
              <a:rPr lang="en-US" sz="1200" dirty="0" err="1"/>
              <a:t>Ruckl</a:t>
            </a:r>
            <a:r>
              <a:rPr lang="en-US" sz="1200" dirty="0"/>
              <a:t> (1984)</a:t>
            </a:r>
          </a:p>
        </p:txBody>
      </p:sp>
    </p:spTree>
    <p:extLst>
      <p:ext uri="{BB962C8B-B14F-4D97-AF65-F5344CB8AC3E}">
        <p14:creationId xmlns:p14="http://schemas.microsoft.com/office/powerpoint/2010/main" val="2064814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PRE-EXISTING TUNNELS FOR FORWARD EXPTS</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grpSp>
        <p:nvGrpSpPr>
          <p:cNvPr id="32" name="Group 31">
            <a:extLst>
              <a:ext uri="{FF2B5EF4-FFF2-40B4-BE49-F238E27FC236}">
                <a16:creationId xmlns:a16="http://schemas.microsoft.com/office/drawing/2014/main" id="{9CB1EBD3-B1F8-FEF6-EAD0-BE8CD759762E}"/>
              </a:ext>
            </a:extLst>
          </p:cNvPr>
          <p:cNvGrpSpPr/>
          <p:nvPr/>
        </p:nvGrpSpPr>
        <p:grpSpPr>
          <a:xfrm>
            <a:off x="3124200" y="4724400"/>
            <a:ext cx="4005768" cy="1855694"/>
            <a:chOff x="3124200" y="4724400"/>
            <a:chExt cx="4005768" cy="1855694"/>
          </a:xfrm>
        </p:grpSpPr>
        <p:cxnSp>
          <p:nvCxnSpPr>
            <p:cNvPr id="7" name="Straight Arrow Connector 6"/>
            <p:cNvCxnSpPr>
              <a:stCxn id="8" idx="0"/>
            </p:cNvCxnSpPr>
            <p:nvPr/>
          </p:nvCxnSpPr>
          <p:spPr>
            <a:xfrm flipV="1">
              <a:off x="6529059" y="5208495"/>
              <a:ext cx="600909"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BD5BAEFC-B102-D49C-A556-E5C33FA16300}"/>
                </a:ext>
              </a:extLst>
            </p:cNvPr>
            <p:cNvCxnSpPr>
              <a:cxnSpLocks/>
              <a:stCxn id="8" idx="0"/>
            </p:cNvCxnSpPr>
            <p:nvPr/>
          </p:nvCxnSpPr>
          <p:spPr>
            <a:xfrm flipH="1" flipV="1">
              <a:off x="3124200" y="4724400"/>
              <a:ext cx="3404859" cy="139402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DEACB7E0-5E58-417B-D63F-E47C401496B4}"/>
              </a:ext>
            </a:extLst>
          </p:cNvPr>
          <p:cNvSpPr txBox="1"/>
          <p:nvPr/>
        </p:nvSpPr>
        <p:spPr>
          <a:xfrm>
            <a:off x="5410200" y="1080035"/>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p:grpSp>
        <p:nvGrpSpPr>
          <p:cNvPr id="31" name="Group 30">
            <a:extLst>
              <a:ext uri="{FF2B5EF4-FFF2-40B4-BE49-F238E27FC236}">
                <a16:creationId xmlns:a16="http://schemas.microsoft.com/office/drawing/2014/main" id="{B5A5EA76-CD0B-B7EA-344C-98AF0EEA4A8A}"/>
              </a:ext>
            </a:extLst>
          </p:cNvPr>
          <p:cNvGrpSpPr/>
          <p:nvPr/>
        </p:nvGrpSpPr>
        <p:grpSpPr>
          <a:xfrm>
            <a:off x="6248402" y="1657468"/>
            <a:ext cx="1905000" cy="3543064"/>
            <a:chOff x="6248402" y="1657468"/>
            <a:chExt cx="1905000" cy="3543064"/>
          </a:xfrm>
        </p:grpSpPr>
        <p:pic>
          <p:nvPicPr>
            <p:cNvPr id="12" name="Picture 11">
              <a:extLst>
                <a:ext uri="{FF2B5EF4-FFF2-40B4-BE49-F238E27FC236}">
                  <a16:creationId xmlns:a16="http://schemas.microsoft.com/office/drawing/2014/main" id="{D4DE1524-D5D3-AAF5-E88C-0EC5EE6F324A}"/>
                </a:ext>
              </a:extLst>
            </p:cNvPr>
            <p:cNvPicPr>
              <a:picLocks noChangeAspect="1"/>
            </p:cNvPicPr>
            <p:nvPr/>
          </p:nvPicPr>
          <p:blipFill rotWithShape="1">
            <a:blip r:embed="rId3"/>
            <a:srcRect l="8333"/>
            <a:stretch/>
          </p:blipFill>
          <p:spPr>
            <a:xfrm>
              <a:off x="6248402" y="1657468"/>
              <a:ext cx="1905000" cy="1432719"/>
            </a:xfrm>
            <a:prstGeom prst="rect">
              <a:avLst/>
            </a:prstGeom>
            <a:ln w="28575">
              <a:solidFill>
                <a:srgbClr val="000000"/>
              </a:solidFill>
            </a:ln>
          </p:spPr>
        </p:pic>
        <p:cxnSp>
          <p:nvCxnSpPr>
            <p:cNvPr id="15" name="Straight Arrow Connector 14">
              <a:extLst>
                <a:ext uri="{FF2B5EF4-FFF2-40B4-BE49-F238E27FC236}">
                  <a16:creationId xmlns:a16="http://schemas.microsoft.com/office/drawing/2014/main" id="{E0466CE8-011E-9080-D866-0B31B0E90A59}"/>
                </a:ext>
              </a:extLst>
            </p:cNvPr>
            <p:cNvCxnSpPr>
              <a:cxnSpLocks/>
            </p:cNvCxnSpPr>
            <p:nvPr/>
          </p:nvCxnSpPr>
          <p:spPr>
            <a:xfrm>
              <a:off x="6248402" y="3090187"/>
              <a:ext cx="898928" cy="2110345"/>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956323-D215-245D-F27C-4B6AC42B6F8D}"/>
                </a:ext>
              </a:extLst>
            </p:cNvPr>
            <p:cNvCxnSpPr>
              <a:cxnSpLocks/>
            </p:cNvCxnSpPr>
            <p:nvPr/>
          </p:nvCxnSpPr>
          <p:spPr>
            <a:xfrm flipH="1">
              <a:off x="7240129" y="3090187"/>
              <a:ext cx="913273" cy="2110345"/>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BCF585EF-2748-B9E2-1EC1-B94179A86A6A}"/>
                </a:ext>
              </a:extLst>
            </p:cNvPr>
            <p:cNvSpPr txBox="1"/>
            <p:nvPr/>
          </p:nvSpPr>
          <p:spPr>
            <a:xfrm>
              <a:off x="6483418" y="2771001"/>
              <a:ext cx="1365182" cy="276999"/>
            </a:xfrm>
            <a:prstGeom prst="rect">
              <a:avLst/>
            </a:prstGeom>
            <a:noFill/>
          </p:spPr>
          <p:txBody>
            <a:bodyPr wrap="none" rtlCol="0">
              <a:spAutoFit/>
            </a:bodyPr>
            <a:lstStyle/>
            <a:p>
              <a:r>
                <a:rPr lang="en-US" sz="1200" dirty="0">
                  <a:solidFill>
                    <a:schemeClr val="bg1"/>
                  </a:solidFill>
                </a:rPr>
                <a:t>FASER, </a:t>
              </a:r>
              <a:r>
                <a:rPr lang="en-US" sz="1200" dirty="0" err="1">
                  <a:solidFill>
                    <a:schemeClr val="bg1"/>
                  </a:solidFill>
                </a:rPr>
                <a:t>FASER</a:t>
              </a:r>
              <a:r>
                <a:rPr lang="en-US" sz="1200" dirty="0" err="1">
                  <a:solidFill>
                    <a:schemeClr val="bg1"/>
                  </a:solidFill>
                  <a:latin typeface="Symbol" pitchFamily="2" charset="2"/>
                </a:rPr>
                <a:t>n</a:t>
              </a:r>
              <a:endParaRPr lang="en-US" sz="1200" dirty="0">
                <a:solidFill>
                  <a:schemeClr val="bg1"/>
                </a:solidFill>
                <a:latin typeface="Symbol" pitchFamily="2" charset="2"/>
              </a:endParaRPr>
            </a:p>
          </p:txBody>
        </p:sp>
      </p:grpSp>
      <p:grpSp>
        <p:nvGrpSpPr>
          <p:cNvPr id="30" name="Group 29">
            <a:extLst>
              <a:ext uri="{FF2B5EF4-FFF2-40B4-BE49-F238E27FC236}">
                <a16:creationId xmlns:a16="http://schemas.microsoft.com/office/drawing/2014/main" id="{AA6B0124-AD33-9DE4-B934-53DB252EBD5D}"/>
              </a:ext>
            </a:extLst>
          </p:cNvPr>
          <p:cNvGrpSpPr/>
          <p:nvPr/>
        </p:nvGrpSpPr>
        <p:grpSpPr>
          <a:xfrm>
            <a:off x="533400" y="4697506"/>
            <a:ext cx="2608162" cy="1855694"/>
            <a:chOff x="533400" y="4697506"/>
            <a:chExt cx="2608162" cy="1855694"/>
          </a:xfrm>
        </p:grpSpPr>
        <p:pic>
          <p:nvPicPr>
            <p:cNvPr id="14" name="Picture 13">
              <a:extLst>
                <a:ext uri="{FF2B5EF4-FFF2-40B4-BE49-F238E27FC236}">
                  <a16:creationId xmlns:a16="http://schemas.microsoft.com/office/drawing/2014/main" id="{40EB7D9B-BCBB-A26A-AE41-0206EC68FEB8}"/>
                </a:ext>
              </a:extLst>
            </p:cNvPr>
            <p:cNvPicPr>
              <a:picLocks noChangeAspect="1"/>
            </p:cNvPicPr>
            <p:nvPr/>
          </p:nvPicPr>
          <p:blipFill>
            <a:blip r:embed="rId4"/>
            <a:stretch>
              <a:fillRect/>
            </a:stretch>
          </p:blipFill>
          <p:spPr>
            <a:xfrm>
              <a:off x="556970" y="5397500"/>
              <a:ext cx="1739900" cy="1155700"/>
            </a:xfrm>
            <a:prstGeom prst="rect">
              <a:avLst/>
            </a:prstGeom>
            <a:ln w="28575">
              <a:solidFill>
                <a:srgbClr val="000000"/>
              </a:solidFill>
            </a:ln>
          </p:spPr>
        </p:pic>
        <p:cxnSp>
          <p:nvCxnSpPr>
            <p:cNvPr id="18" name="Straight Arrow Connector 17">
              <a:extLst>
                <a:ext uri="{FF2B5EF4-FFF2-40B4-BE49-F238E27FC236}">
                  <a16:creationId xmlns:a16="http://schemas.microsoft.com/office/drawing/2014/main" id="{D9CE9198-439B-3DCB-737A-3E60D43B977C}"/>
                </a:ext>
              </a:extLst>
            </p:cNvPr>
            <p:cNvCxnSpPr>
              <a:cxnSpLocks/>
            </p:cNvCxnSpPr>
            <p:nvPr/>
          </p:nvCxnSpPr>
          <p:spPr>
            <a:xfrm flipV="1">
              <a:off x="533400" y="4697506"/>
              <a:ext cx="2590800" cy="699994"/>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054CC5A-D3FB-AB50-E5DF-EF2400525971}"/>
                </a:ext>
              </a:extLst>
            </p:cNvPr>
            <p:cNvCxnSpPr>
              <a:cxnSpLocks/>
            </p:cNvCxnSpPr>
            <p:nvPr/>
          </p:nvCxnSpPr>
          <p:spPr>
            <a:xfrm flipV="1">
              <a:off x="2314232" y="4776685"/>
              <a:ext cx="827330" cy="1776515"/>
            </a:xfrm>
            <a:prstGeom prst="straightConnector1">
              <a:avLst/>
            </a:prstGeom>
            <a:ln>
              <a:solidFill>
                <a:srgbClr val="00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1C5A15B-8DD5-CA19-7EF1-9EFE4C27525E}"/>
                </a:ext>
              </a:extLst>
            </p:cNvPr>
            <p:cNvSpPr txBox="1"/>
            <p:nvPr/>
          </p:nvSpPr>
          <p:spPr>
            <a:xfrm>
              <a:off x="937043" y="6276201"/>
              <a:ext cx="970137" cy="276999"/>
            </a:xfrm>
            <a:prstGeom prst="rect">
              <a:avLst/>
            </a:prstGeom>
            <a:noFill/>
          </p:spPr>
          <p:txBody>
            <a:bodyPr wrap="none" rtlCol="0">
              <a:spAutoFit/>
            </a:bodyPr>
            <a:lstStyle/>
            <a:p>
              <a:r>
                <a:rPr lang="en-US" sz="1200" dirty="0">
                  <a:solidFill>
                    <a:schemeClr val="bg1"/>
                  </a:solidFill>
                </a:rPr>
                <a:t>SND@LHC</a:t>
              </a:r>
              <a:endParaRPr lang="en-US" sz="1200" dirty="0">
                <a:solidFill>
                  <a:schemeClr val="bg1"/>
                </a:solidFill>
                <a:latin typeface="Symbol" pitchFamily="2" charset="2"/>
              </a:endParaRPr>
            </a:p>
          </p:txBody>
        </p:sp>
      </p:grpSp>
    </p:spTree>
    <p:extLst>
      <p:ext uri="{BB962C8B-B14F-4D97-AF65-F5344CB8AC3E}">
        <p14:creationId xmlns:p14="http://schemas.microsoft.com/office/powerpoint/2010/main" val="1580449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34881"/>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124923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INTRODUCTION</a:t>
            </a:r>
          </a:p>
        </p:txBody>
      </p:sp>
      <p:sp>
        <p:nvSpPr>
          <p:cNvPr id="5123" name="Content Placeholder 2"/>
          <p:cNvSpPr>
            <a:spLocks noGrp="1"/>
          </p:cNvSpPr>
          <p:nvPr>
            <p:ph idx="1"/>
          </p:nvPr>
        </p:nvSpPr>
        <p:spPr>
          <a:xfrm>
            <a:off x="381000" y="838200"/>
            <a:ext cx="8305800" cy="5638800"/>
          </a:xfrm>
        </p:spPr>
        <p:txBody>
          <a:bodyPr/>
          <a:lstStyle/>
          <a:p>
            <a:r>
              <a:rPr lang="en-US" sz="2000" dirty="0">
                <a:latin typeface="Arial" charset="0"/>
                <a:sym typeface="Wingdings"/>
              </a:rPr>
              <a:t>LLPs are also likely to play an essential role in the next breakthrough that takes us beyond the standard model. Why?</a:t>
            </a:r>
          </a:p>
          <a:p>
            <a:pPr eaLnBrk="1" hangingPunct="1"/>
            <a:endParaRPr lang="en-US" sz="1400" dirty="0">
              <a:latin typeface="Arial" charset="0"/>
              <a:sym typeface="Wingdings"/>
            </a:endParaRPr>
          </a:p>
          <a:p>
            <a:pPr lvl="1"/>
            <a:r>
              <a:rPr lang="en-US" sz="1800" dirty="0">
                <a:latin typeface="Arial" charset="0"/>
                <a:sym typeface="Wingdings"/>
              </a:rPr>
              <a:t>LLPs are ubiquitous in BSM theories, especially those with cosmological significance.</a:t>
            </a:r>
          </a:p>
          <a:p>
            <a:pPr marL="457200" lvl="1" indent="0">
              <a:buNone/>
            </a:pPr>
            <a:endParaRPr lang="en-US" sz="800" dirty="0">
              <a:latin typeface="Arial" charset="0"/>
              <a:sym typeface="Wingdings"/>
            </a:endParaRPr>
          </a:p>
          <a:p>
            <a:pPr lvl="1"/>
            <a:r>
              <a:rPr lang="en-US" sz="1800" dirty="0">
                <a:latin typeface="Arial" charset="0"/>
                <a:sym typeface="Wingdings"/>
              </a:rPr>
              <a:t>LLPs can be detected through a huge variety of signatures.</a:t>
            </a:r>
          </a:p>
          <a:p>
            <a:pPr lvl="1"/>
            <a:endParaRPr lang="en-US" sz="800" dirty="0">
              <a:latin typeface="Arial" charset="0"/>
              <a:sym typeface="Wingdings"/>
            </a:endParaRPr>
          </a:p>
          <a:p>
            <a:pPr lvl="1"/>
            <a:r>
              <a:rPr lang="en-US" sz="1800" dirty="0">
                <a:latin typeface="Arial" charset="0"/>
                <a:sym typeface="Wingdings"/>
              </a:rPr>
              <a:t>Many of these signals are truly spectacular – a few events can be a discovery.</a:t>
            </a:r>
          </a:p>
          <a:p>
            <a:pPr lvl="1"/>
            <a:endParaRPr lang="en-US" sz="800" dirty="0">
              <a:latin typeface="Arial" charset="0"/>
              <a:sym typeface="Wingdings"/>
            </a:endParaRPr>
          </a:p>
          <a:p>
            <a:pPr lvl="1"/>
            <a:r>
              <a:rPr lang="en-US" sz="1800" dirty="0">
                <a:latin typeface="Arial" charset="0"/>
                <a:sym typeface="Wingdings"/>
              </a:rPr>
              <a:t>For existing experiments, we have not yet reached the full LLP discovery potential.</a:t>
            </a:r>
          </a:p>
          <a:p>
            <a:pPr lvl="1"/>
            <a:endParaRPr lang="en-US" sz="800" dirty="0">
              <a:latin typeface="Arial" charset="0"/>
              <a:sym typeface="Wingdings"/>
            </a:endParaRPr>
          </a:p>
          <a:p>
            <a:pPr lvl="1"/>
            <a:r>
              <a:rPr lang="en-US" sz="1800" dirty="0">
                <a:latin typeface="Arial" charset="0"/>
                <a:sym typeface="Wingdings"/>
              </a:rPr>
              <a:t>LLPs present many opportunities for new experiments, some of which are already bearing fruit.</a:t>
            </a:r>
          </a:p>
          <a:p>
            <a:pPr lvl="1"/>
            <a:endParaRPr lang="en-US" sz="1200" dirty="0">
              <a:latin typeface="Arial" charset="0"/>
              <a:sym typeface="Wingdings"/>
            </a:endParaRPr>
          </a:p>
          <a:p>
            <a:r>
              <a:rPr lang="en-US" sz="2000" dirty="0">
                <a:latin typeface="Arial" charset="0"/>
                <a:sym typeface="Wingdings"/>
              </a:rPr>
              <a:t>LLPs have become a topic of great interest.  Here I’ll give a highly personal summary of my reasons for optimism.</a:t>
            </a:r>
          </a:p>
        </p:txBody>
      </p:sp>
    </p:spTree>
    <p:extLst>
      <p:ext uri="{BB962C8B-B14F-4D97-AF65-F5344CB8AC3E}">
        <p14:creationId xmlns:p14="http://schemas.microsoft.com/office/powerpoint/2010/main" val="256963731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 y="762000"/>
                <a:ext cx="8991600" cy="5392738"/>
              </a:xfrm>
            </p:spPr>
            <p:txBody>
              <a:bodyPr>
                <a:noAutofit/>
              </a:bodyPr>
              <a:lstStyle/>
              <a:p>
                <a:r>
                  <a:rPr lang="en-US" sz="1800" dirty="0"/>
                  <a:t>LLPs: Nothing incoming and 2 ~</a:t>
                </a:r>
                <a:r>
                  <a:rPr lang="en-US" sz="1800" dirty="0" err="1"/>
                  <a:t>TeV</a:t>
                </a:r>
                <a:r>
                  <a:rPr lang="en-US" sz="1800" dirty="0"/>
                  <a:t>, opposite-sign charged tracks pointing back to the ATLAS IP: a “light shining through (100 m-thick) wall” experiment.</a:t>
                </a:r>
              </a:p>
              <a:p>
                <a:endParaRPr lang="en-US" sz="800" dirty="0"/>
              </a:p>
              <a:p>
                <a:r>
                  <a:rPr lang="en-US" sz="1800" dirty="0"/>
                  <a:t>Collider neutrinos: Nothing incoming and a high energy muon passing through the rest of the detector from </a:t>
                </a:r>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𝜈</m:t>
                        </m:r>
                      </m:e>
                      <m:sub>
                        <m:r>
                          <a:rPr lang="en-US" sz="1800" i="1">
                            <a:latin typeface="Cambria Math" panose="02040503050406030204" pitchFamily="18" charset="0"/>
                            <a:ea typeface="Cambria Math" panose="02040503050406030204" pitchFamily="18" charset="0"/>
                          </a:rPr>
                          <m:t>𝜇</m:t>
                        </m:r>
                      </m:sub>
                    </m:sSub>
                    <m:r>
                      <a:rPr lang="en-US" sz="1800" b="0" i="1" smtClean="0">
                        <a:latin typeface="Cambria Math" panose="02040503050406030204" pitchFamily="18" charset="0"/>
                        <a:ea typeface="Cambria Math" panose="02040503050406030204" pitchFamily="18" charset="0"/>
                      </a:rPr>
                      <m:t>𝑁</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𝑋</m:t>
                    </m:r>
                  </m:oMath>
                </a14:m>
                <a:r>
                  <a:rPr lang="en-US" sz="1800" dirty="0"/>
                  <a:t>.</a:t>
                </a:r>
              </a:p>
              <a:p>
                <a:endParaRPr lang="en-US" sz="800" dirty="0"/>
              </a:p>
              <a:p>
                <a:r>
                  <a:rPr lang="en-US" sz="1800" dirty="0"/>
                  <a:t>Scintillators veto incoming charged tracks (muons), magnets split the charged tracks, which are detected by tracking stations and a calorimeter.</a:t>
                </a:r>
              </a:p>
              <a:p>
                <a:endParaRPr lang="en-US" sz="1800" dirty="0"/>
              </a:p>
              <a:p>
                <a:endParaRPr lang="en-US" sz="2000" dirty="0"/>
              </a:p>
              <a:p>
                <a:endParaRPr lang="en-US" sz="2000" dirty="0"/>
              </a:p>
              <a:p>
                <a:pPr marL="0" indent="0">
                  <a:buNone/>
                </a:pPr>
                <a:endParaRPr lang="en-US"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 y="762000"/>
                <a:ext cx="8991600" cy="5392738"/>
              </a:xfrm>
              <a:blipFill>
                <a:blip r:embed="rId2"/>
                <a:stretch>
                  <a:fillRect l="-564" t="-471"/>
                </a:stretch>
              </a:blipFill>
            </p:spPr>
            <p:txBody>
              <a:bodyPr/>
              <a:lstStyle/>
              <a:p>
                <a:r>
                  <a:rPr lang="en-US">
                    <a:noFill/>
                  </a:rPr>
                  <a:t> </a:t>
                </a:r>
              </a:p>
            </p:txBody>
          </p:sp>
        </mc:Fallback>
      </mc:AlternateContent>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76200" y="244475"/>
            <a:ext cx="8991600" cy="441325"/>
          </a:xfrm>
        </p:spPr>
        <p:txBody>
          <a:bodyPr/>
          <a:lstStyle/>
          <a:p>
            <a:r>
              <a:rPr lang="en-US" dirty="0">
                <a:latin typeface="+mn-lt"/>
              </a:rPr>
              <a:t>SIGALS AT FASER</a:t>
            </a:r>
          </a:p>
        </p:txBody>
      </p:sp>
      <p:grpSp>
        <p:nvGrpSpPr>
          <p:cNvPr id="2" name="Group 1">
            <a:extLst>
              <a:ext uri="{FF2B5EF4-FFF2-40B4-BE49-F238E27FC236}">
                <a16:creationId xmlns:a16="http://schemas.microsoft.com/office/drawing/2014/main" id="{4222907A-7E36-B44F-BF5D-05C04AA53BDD}"/>
              </a:ext>
            </a:extLst>
          </p:cNvPr>
          <p:cNvGrpSpPr/>
          <p:nvPr/>
        </p:nvGrpSpPr>
        <p:grpSpPr>
          <a:xfrm>
            <a:off x="723900" y="2971800"/>
            <a:ext cx="7696200" cy="3505200"/>
            <a:chOff x="1181100" y="2964550"/>
            <a:chExt cx="6781799" cy="3581401"/>
          </a:xfrm>
        </p:grpSpPr>
        <p:pic>
          <p:nvPicPr>
            <p:cNvPr id="4" name="Picture 3">
              <a:extLst>
                <a:ext uri="{FF2B5EF4-FFF2-40B4-BE49-F238E27FC236}">
                  <a16:creationId xmlns:a16="http://schemas.microsoft.com/office/drawing/2014/main" id="{C113D7CF-9EE7-664D-8629-21B1A4538C42}"/>
                </a:ext>
              </a:extLst>
            </p:cNvPr>
            <p:cNvPicPr/>
            <p:nvPr/>
          </p:nvPicPr>
          <p:blipFill>
            <a:blip r:embed="rId3">
              <a:extLst>
                <a:ext uri="{28A0092B-C50C-407E-A947-70E740481C1C}">
                  <a14:useLocalDpi xmlns:a14="http://schemas.microsoft.com/office/drawing/2010/main" val="0"/>
                </a:ext>
              </a:extLst>
            </a:blip>
            <a:stretch>
              <a:fillRect/>
            </a:stretch>
          </p:blipFill>
          <p:spPr>
            <a:xfrm>
              <a:off x="1181100" y="2964550"/>
              <a:ext cx="6781799" cy="3581401"/>
            </a:xfrm>
            <a:prstGeom prst="rect">
              <a:avLst/>
            </a:prstGeom>
          </p:spPr>
        </p:pic>
        <p:cxnSp>
          <p:nvCxnSpPr>
            <p:cNvPr id="5" name="Straight Arrow Connector 4">
              <a:extLst>
                <a:ext uri="{FF2B5EF4-FFF2-40B4-BE49-F238E27FC236}">
                  <a16:creationId xmlns:a16="http://schemas.microsoft.com/office/drawing/2014/main" id="{E96E24C9-DA85-C743-9FA3-2D2A645CCAA6}"/>
                </a:ext>
              </a:extLst>
            </p:cNvPr>
            <p:cNvCxnSpPr>
              <a:cxnSpLocks/>
            </p:cNvCxnSpPr>
            <p:nvPr/>
          </p:nvCxnSpPr>
          <p:spPr>
            <a:xfrm flipH="1">
              <a:off x="6858000" y="4267200"/>
              <a:ext cx="533400" cy="228600"/>
            </a:xfrm>
            <a:prstGeom prst="straightConnector1">
              <a:avLst/>
            </a:prstGeom>
            <a:ln w="38100">
              <a:solidFill>
                <a:srgbClr val="FFFF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026DBFE-20B9-F344-826D-02185889DB8E}"/>
                </a:ext>
              </a:extLst>
            </p:cNvPr>
            <p:cNvCxnSpPr>
              <a:cxnSpLocks/>
            </p:cNvCxnSpPr>
            <p:nvPr/>
          </p:nvCxnSpPr>
          <p:spPr>
            <a:xfrm flipH="1">
              <a:off x="6096000" y="4152900"/>
              <a:ext cx="1295400" cy="512762"/>
            </a:xfrm>
            <a:prstGeom prst="straightConnector1">
              <a:avLst/>
            </a:prstGeom>
            <a:ln w="38100">
              <a:solidFill>
                <a:srgbClr val="FFFF00"/>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E1C025B-AC29-F84F-B158-258598ED2012}"/>
                </a:ext>
              </a:extLst>
            </p:cNvPr>
            <p:cNvCxnSpPr>
              <a:cxnSpLocks/>
            </p:cNvCxnSpPr>
            <p:nvPr/>
          </p:nvCxnSpPr>
          <p:spPr>
            <a:xfrm flipH="1">
              <a:off x="2819400" y="4665662"/>
              <a:ext cx="3276600" cy="10493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A4AC172-FFA9-3B4A-BE5A-ADBFA13688DB}"/>
                </a:ext>
              </a:extLst>
            </p:cNvPr>
            <p:cNvCxnSpPr>
              <a:cxnSpLocks/>
            </p:cNvCxnSpPr>
            <p:nvPr/>
          </p:nvCxnSpPr>
          <p:spPr>
            <a:xfrm flipH="1">
              <a:off x="2819400" y="4665662"/>
              <a:ext cx="3276600" cy="1201738"/>
            </a:xfrm>
            <a:prstGeom prst="straightConnector1">
              <a:avLst/>
            </a:prstGeom>
            <a:ln w="28575">
              <a:solidFill>
                <a:srgbClr val="FFFF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8B89462-A2C7-644D-9A09-814112655532}"/>
                </a:ext>
              </a:extLst>
            </p:cNvPr>
            <p:cNvSpPr txBox="1"/>
            <p:nvPr/>
          </p:nvSpPr>
          <p:spPr>
            <a:xfrm>
              <a:off x="7364243" y="4047748"/>
              <a:ext cx="312906" cy="369332"/>
            </a:xfrm>
            <a:prstGeom prst="rect">
              <a:avLst/>
            </a:prstGeom>
            <a:noFill/>
          </p:spPr>
          <p:txBody>
            <a:bodyPr wrap="none" rtlCol="0">
              <a:spAutoFit/>
            </a:bodyPr>
            <a:lstStyle/>
            <a:p>
              <a:r>
                <a:rPr lang="en-US" dirty="0">
                  <a:solidFill>
                    <a:srgbClr val="FFFF00"/>
                  </a:solidFill>
                  <a:latin typeface="Symbol" pitchFamily="2" charset="2"/>
                </a:rPr>
                <a:t>n</a:t>
              </a:r>
            </a:p>
          </p:txBody>
        </p:sp>
        <p:sp>
          <p:nvSpPr>
            <p:cNvPr id="18" name="TextBox 17">
              <a:extLst>
                <a:ext uri="{FF2B5EF4-FFF2-40B4-BE49-F238E27FC236}">
                  <a16:creationId xmlns:a16="http://schemas.microsoft.com/office/drawing/2014/main" id="{6A28D9A1-8A21-3847-8DCF-2A7A770C8EFF}"/>
                </a:ext>
              </a:extLst>
            </p:cNvPr>
            <p:cNvSpPr txBox="1"/>
            <p:nvPr/>
          </p:nvSpPr>
          <p:spPr>
            <a:xfrm>
              <a:off x="7124700" y="3859014"/>
              <a:ext cx="548548" cy="338554"/>
            </a:xfrm>
            <a:prstGeom prst="rect">
              <a:avLst/>
            </a:prstGeom>
            <a:noFill/>
          </p:spPr>
          <p:txBody>
            <a:bodyPr wrap="none" rtlCol="0">
              <a:spAutoFit/>
            </a:bodyPr>
            <a:lstStyle/>
            <a:p>
              <a:r>
                <a:rPr lang="en-US" sz="1600" dirty="0">
                  <a:solidFill>
                    <a:srgbClr val="FFFF00"/>
                  </a:solidFill>
                  <a:latin typeface="+mj-lt"/>
                </a:rPr>
                <a:t>LLP</a:t>
              </a:r>
            </a:p>
          </p:txBody>
        </p:sp>
        <p:sp>
          <p:nvSpPr>
            <p:cNvPr id="19" name="TextBox 18">
              <a:extLst>
                <a:ext uri="{FF2B5EF4-FFF2-40B4-BE49-F238E27FC236}">
                  <a16:creationId xmlns:a16="http://schemas.microsoft.com/office/drawing/2014/main" id="{FA8BD851-55AD-8F4F-8804-44A40BCDBC0D}"/>
                </a:ext>
              </a:extLst>
            </p:cNvPr>
            <p:cNvSpPr txBox="1"/>
            <p:nvPr/>
          </p:nvSpPr>
          <p:spPr>
            <a:xfrm>
              <a:off x="2895456" y="5333583"/>
              <a:ext cx="388248" cy="338554"/>
            </a:xfrm>
            <a:prstGeom prst="rect">
              <a:avLst/>
            </a:prstGeom>
            <a:noFill/>
          </p:spPr>
          <p:txBody>
            <a:bodyPr wrap="none" rtlCol="0">
              <a:spAutoFit/>
            </a:bodyPr>
            <a:lstStyle/>
            <a:p>
              <a:r>
                <a:rPr lang="en-US" sz="1600" dirty="0">
                  <a:solidFill>
                    <a:srgbClr val="FFFF00"/>
                  </a:solidFill>
                  <a:latin typeface="+mj-lt"/>
                </a:rPr>
                <a:t>e</a:t>
              </a:r>
              <a:r>
                <a:rPr lang="en-US" baseline="30000" dirty="0">
                  <a:solidFill>
                    <a:srgbClr val="FFFF00"/>
                  </a:solidFill>
                  <a:latin typeface="+mj-lt"/>
                </a:rPr>
                <a:t>+</a:t>
              </a:r>
            </a:p>
          </p:txBody>
        </p:sp>
        <p:sp>
          <p:nvSpPr>
            <p:cNvPr id="20" name="TextBox 19">
              <a:extLst>
                <a:ext uri="{FF2B5EF4-FFF2-40B4-BE49-F238E27FC236}">
                  <a16:creationId xmlns:a16="http://schemas.microsoft.com/office/drawing/2014/main" id="{1913AF53-D9BB-4340-B4BE-D3B156E90B55}"/>
                </a:ext>
              </a:extLst>
            </p:cNvPr>
            <p:cNvSpPr txBox="1"/>
            <p:nvPr/>
          </p:nvSpPr>
          <p:spPr>
            <a:xfrm>
              <a:off x="2911486" y="5707663"/>
              <a:ext cx="356188" cy="338554"/>
            </a:xfrm>
            <a:prstGeom prst="rect">
              <a:avLst/>
            </a:prstGeom>
            <a:noFill/>
          </p:spPr>
          <p:txBody>
            <a:bodyPr wrap="none" rtlCol="0">
              <a:spAutoFit/>
            </a:bodyPr>
            <a:lstStyle/>
            <a:p>
              <a:r>
                <a:rPr lang="en-US" sz="1600" dirty="0">
                  <a:solidFill>
                    <a:srgbClr val="FFFF00"/>
                  </a:solidFill>
                  <a:latin typeface="+mj-lt"/>
                </a:rPr>
                <a:t>e</a:t>
              </a:r>
              <a:r>
                <a:rPr lang="en-US" sz="2000" baseline="30000" dirty="0">
                  <a:solidFill>
                    <a:srgbClr val="FFFF00"/>
                  </a:solidFill>
                  <a:latin typeface="+mj-lt"/>
                </a:rPr>
                <a:t>-</a:t>
              </a:r>
            </a:p>
          </p:txBody>
        </p:sp>
        <p:sp>
          <p:nvSpPr>
            <p:cNvPr id="22" name="Teardrop 21">
              <a:extLst>
                <a:ext uri="{FF2B5EF4-FFF2-40B4-BE49-F238E27FC236}">
                  <a16:creationId xmlns:a16="http://schemas.microsoft.com/office/drawing/2014/main" id="{0BCC65C2-E8A9-DD43-B6CF-5BD01D4F1810}"/>
                </a:ext>
              </a:extLst>
            </p:cNvPr>
            <p:cNvSpPr/>
            <p:nvPr/>
          </p:nvSpPr>
          <p:spPr>
            <a:xfrm rot="1678285">
              <a:off x="6839756" y="4376870"/>
              <a:ext cx="152400" cy="169277"/>
            </a:xfrm>
            <a:prstGeom prst="teardrop">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8595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914400"/>
            <a:ext cx="8686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in signal region, FASER sets limits on previously unexplored parameter space.</a:t>
            </a:r>
          </a:p>
          <a:p>
            <a:pPr marL="457200" lvl="1" indent="0">
              <a:buNone/>
            </a:pPr>
            <a:endParaRPr lang="en-GB" dirty="0"/>
          </a:p>
        </p:txBody>
      </p:sp>
      <p:pic>
        <p:nvPicPr>
          <p:cNvPr id="15" name="Picture 14">
            <a:extLst>
              <a:ext uri="{FF2B5EF4-FFF2-40B4-BE49-F238E27FC236}">
                <a16:creationId xmlns:a16="http://schemas.microsoft.com/office/drawing/2014/main" id="{425758F8-E984-2E48-BF06-3E04BA251A91}"/>
              </a:ext>
            </a:extLst>
          </p:cNvPr>
          <p:cNvPicPr>
            <a:picLocks noChangeAspect="1"/>
          </p:cNvPicPr>
          <p:nvPr/>
        </p:nvPicPr>
        <p:blipFill>
          <a:blip r:embed="rId2"/>
          <a:stretch>
            <a:fillRect/>
          </a:stretch>
        </p:blipFill>
        <p:spPr>
          <a:xfrm>
            <a:off x="3352800" y="1600200"/>
            <a:ext cx="5682343" cy="4968727"/>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4011038" y="2126631"/>
            <a:ext cx="1944763" cy="246221"/>
          </a:xfrm>
          <a:prstGeom prst="rect">
            <a:avLst/>
          </a:prstGeom>
          <a:noFill/>
        </p:spPr>
        <p:txBody>
          <a:bodyPr wrap="non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4" name="Content Placeholder 2">
            <a:extLst>
              <a:ext uri="{FF2B5EF4-FFF2-40B4-BE49-F238E27FC236}">
                <a16:creationId xmlns:a16="http://schemas.microsoft.com/office/drawing/2014/main" id="{76949BD4-03A1-1FAE-A7EF-8E9130656729}"/>
              </a:ext>
            </a:extLst>
          </p:cNvPr>
          <p:cNvSpPr txBox="1">
            <a:spLocks/>
          </p:cNvSpPr>
          <p:nvPr/>
        </p:nvSpPr>
        <p:spPr bwMode="auto">
          <a:xfrm>
            <a:off x="152400" y="1947223"/>
            <a:ext cx="2971800" cy="3996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Along with new results from NA62, these are the first new probes of the thermal relic region from low coupling since the 1990’s.</a:t>
            </a:r>
          </a:p>
          <a:p>
            <a:endParaRPr lang="en-US" sz="2000" dirty="0"/>
          </a:p>
          <a:p>
            <a:r>
              <a:rPr lang="en-US" sz="2000" dirty="0"/>
              <a:t>Background-free analysis bodes well for future sensitivity.  Expect factor of ~10 more luminosity in Run 3 from 2022-25.</a:t>
            </a:r>
          </a:p>
          <a:p>
            <a:pPr marL="457200" lvl="1" indent="0">
              <a:buNone/>
            </a:pPr>
            <a:endParaRPr lang="en-GB" dirty="0"/>
          </a:p>
        </p:txBody>
      </p:sp>
      <p:sp>
        <p:nvSpPr>
          <p:cNvPr id="7" name="TextBox 6">
            <a:extLst>
              <a:ext uri="{FF2B5EF4-FFF2-40B4-BE49-F238E27FC236}">
                <a16:creationId xmlns:a16="http://schemas.microsoft.com/office/drawing/2014/main" id="{0E3DE223-E082-84C2-5C1C-4F5889E8C8A6}"/>
              </a:ext>
            </a:extLst>
          </p:cNvPr>
          <p:cNvSpPr txBox="1"/>
          <p:nvPr/>
        </p:nvSpPr>
        <p:spPr>
          <a:xfrm>
            <a:off x="3886200" y="5666601"/>
            <a:ext cx="2590799" cy="276999"/>
          </a:xfrm>
          <a:prstGeom prst="rect">
            <a:avLst/>
          </a:prstGeom>
          <a:noFill/>
        </p:spPr>
        <p:txBody>
          <a:bodyPr wrap="square">
            <a:spAutoFit/>
          </a:bodyPr>
          <a:lstStyle/>
          <a:p>
            <a:r>
              <a:rPr lang="en-US" sz="1200" b="0" i="0" u="none" strike="noStrike" dirty="0">
                <a:solidFill>
                  <a:srgbClr val="000000"/>
                </a:solidFill>
                <a:effectLst/>
                <a:latin typeface="arial" panose="020B0604020202020204" pitchFamily="34" charset="0"/>
              </a:rPr>
              <a:t> </a:t>
            </a:r>
            <a:r>
              <a:rPr lang="en-US" sz="1200" b="0" i="0" dirty="0">
                <a:effectLst/>
                <a:latin typeface="arial" panose="020B0604020202020204" pitchFamily="34" charset="0"/>
                <a:hlinkClick r:id="rId3"/>
              </a:rPr>
              <a:t>CERN-FASER-CONF-2023-001</a:t>
            </a:r>
            <a:endParaRPr lang="en-US" sz="1200" dirty="0"/>
          </a:p>
        </p:txBody>
      </p:sp>
    </p:spTree>
    <p:extLst>
      <p:ext uri="{BB962C8B-B14F-4D97-AF65-F5344CB8AC3E}">
        <p14:creationId xmlns:p14="http://schemas.microsoft.com/office/powerpoint/2010/main" val="1129073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mc:Choice xmlns:a14="http://schemas.microsoft.com/office/drawing/2010/main"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419100" y="990600"/>
                <a:ext cx="5257800" cy="25908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With 2022 Run 3 data alone (~30 fb</a:t>
                </a:r>
                <a:r>
                  <a:rPr lang="en-US" sz="2000" baseline="30000" dirty="0"/>
                  <a:t>-1</a:t>
                </a:r>
                <a:r>
                  <a:rPr lang="en-US" sz="2000" dirty="0"/>
                  <a:t>), first direct observation of collider neutrinos: 153 events (FASER) + 8 events (SND@LHC), ~0 background.</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both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are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from a human source</a:t>
                </a:r>
              </a:p>
            </p:txBody>
          </p:sp>
        </mc:Choice>
        <mc:Fallback>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419100" y="990600"/>
                <a:ext cx="5257800" cy="2590800"/>
              </a:xfrm>
              <a:prstGeom prst="rect">
                <a:avLst/>
              </a:prstGeom>
              <a:blipFill>
                <a:blip r:embed="rId2"/>
                <a:stretch>
                  <a:fillRect l="-1208" t="-1463" r="-1932" b="-243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7" name="Picture 6">
            <a:extLst>
              <a:ext uri="{FF2B5EF4-FFF2-40B4-BE49-F238E27FC236}">
                <a16:creationId xmlns:a16="http://schemas.microsoft.com/office/drawing/2014/main" id="{78F83684-84CC-3C6F-7127-BF71FA23604C}"/>
              </a:ext>
            </a:extLst>
          </p:cNvPr>
          <p:cNvPicPr/>
          <p:nvPr/>
        </p:nvPicPr>
        <p:blipFill rotWithShape="1">
          <a:blip r:embed="rId3"/>
          <a:srcRect l="31445" t="2222" r="30756" b="4906"/>
          <a:stretch/>
        </p:blipFill>
        <p:spPr>
          <a:xfrm>
            <a:off x="3316441" y="3954123"/>
            <a:ext cx="2670706" cy="2350126"/>
          </a:xfrm>
          <a:prstGeom prst="rect">
            <a:avLst/>
          </a:prstGeom>
          <a:ln>
            <a:noFill/>
          </a:ln>
        </p:spPr>
      </p:pic>
      <p:pic>
        <p:nvPicPr>
          <p:cNvPr id="14" name="Picture 13">
            <a:extLst>
              <a:ext uri="{FF2B5EF4-FFF2-40B4-BE49-F238E27FC236}">
                <a16:creationId xmlns:a16="http://schemas.microsoft.com/office/drawing/2014/main" id="{D85F224C-380C-2E41-CF82-81334C4EBE09}"/>
              </a:ext>
            </a:extLst>
          </p:cNvPr>
          <p:cNvPicPr>
            <a:picLocks noChangeAspect="1"/>
          </p:cNvPicPr>
          <p:nvPr/>
        </p:nvPicPr>
        <p:blipFill>
          <a:blip r:embed="rId4"/>
          <a:stretch>
            <a:fillRect/>
          </a:stretch>
        </p:blipFill>
        <p:spPr>
          <a:xfrm>
            <a:off x="315686" y="3827568"/>
            <a:ext cx="2732314" cy="2438400"/>
          </a:xfrm>
          <a:prstGeom prst="rect">
            <a:avLst/>
          </a:prstGeom>
        </p:spPr>
      </p:pic>
      <p:pic>
        <p:nvPicPr>
          <p:cNvPr id="3" name="Picture 2">
            <a:extLst>
              <a:ext uri="{FF2B5EF4-FFF2-40B4-BE49-F238E27FC236}">
                <a16:creationId xmlns:a16="http://schemas.microsoft.com/office/drawing/2014/main" id="{9FF2DAA4-19B4-626D-5607-353FFC310069}"/>
              </a:ext>
            </a:extLst>
          </p:cNvPr>
          <p:cNvPicPr>
            <a:picLocks noChangeAspect="1"/>
          </p:cNvPicPr>
          <p:nvPr/>
        </p:nvPicPr>
        <p:blipFill>
          <a:blip r:embed="rId5"/>
          <a:stretch>
            <a:fillRect/>
          </a:stretch>
        </p:blipFill>
        <p:spPr>
          <a:xfrm>
            <a:off x="6019800" y="914400"/>
            <a:ext cx="2971800" cy="2594492"/>
          </a:xfrm>
          <a:prstGeom prst="rect">
            <a:avLst/>
          </a:prstGeom>
        </p:spPr>
      </p:pic>
      <p:sp>
        <p:nvSpPr>
          <p:cNvPr id="4" name="TextBox 3">
            <a:extLst>
              <a:ext uri="{FF2B5EF4-FFF2-40B4-BE49-F238E27FC236}">
                <a16:creationId xmlns:a16="http://schemas.microsoft.com/office/drawing/2014/main" id="{E925A091-A8CA-2B42-FA5F-F144FF4E7F34}"/>
              </a:ext>
            </a:extLst>
          </p:cNvPr>
          <p:cNvSpPr txBox="1"/>
          <p:nvPr/>
        </p:nvSpPr>
        <p:spPr>
          <a:xfrm>
            <a:off x="6934200" y="3443591"/>
            <a:ext cx="1402948" cy="307777"/>
          </a:xfrm>
          <a:prstGeom prst="rect">
            <a:avLst/>
          </a:prstGeom>
          <a:noFill/>
        </p:spPr>
        <p:txBody>
          <a:bodyPr wrap="none" rtlCol="0">
            <a:spAutoFit/>
          </a:bodyPr>
          <a:lstStyle/>
          <a:p>
            <a:r>
              <a:rPr lang="en-US" sz="1400" b="0" i="0" u="none" strike="noStrike" dirty="0">
                <a:solidFill>
                  <a:srgbClr val="0050B3"/>
                </a:solidFill>
                <a:effectLst/>
                <a:latin typeface="-apple-system"/>
                <a:hlinkClick r:id="rId6"/>
              </a:rPr>
              <a:t>2303.14185</a:t>
            </a:r>
            <a:r>
              <a:rPr lang="en-US" sz="1400" b="0" i="0" u="none" strike="noStrike" dirty="0">
                <a:solidFill>
                  <a:srgbClr val="0050B3"/>
                </a:solidFill>
                <a:effectLst/>
                <a:latin typeface="-apple-system"/>
              </a:rPr>
              <a:t>, </a:t>
            </a:r>
            <a:r>
              <a:rPr lang="en-US" sz="1400" b="0" i="0" u="none" strike="noStrike" dirty="0">
                <a:solidFill>
                  <a:srgbClr val="0000FF"/>
                </a:solidFill>
                <a:effectLst/>
                <a:latin typeface="-apple-system"/>
              </a:rPr>
              <a:t>PRL</a:t>
            </a:r>
            <a:endParaRPr lang="en-US" sz="1400" dirty="0">
              <a:solidFill>
                <a:srgbClr val="0000FF"/>
              </a:solidFill>
            </a:endParaRPr>
          </a:p>
        </p:txBody>
      </p:sp>
      <p:sp>
        <p:nvSpPr>
          <p:cNvPr id="5" name="TextBox 4">
            <a:extLst>
              <a:ext uri="{FF2B5EF4-FFF2-40B4-BE49-F238E27FC236}">
                <a16:creationId xmlns:a16="http://schemas.microsoft.com/office/drawing/2014/main" id="{23E1A031-BA78-3994-60A6-CE0C3543AC3E}"/>
              </a:ext>
            </a:extLst>
          </p:cNvPr>
          <p:cNvSpPr txBox="1"/>
          <p:nvPr/>
        </p:nvSpPr>
        <p:spPr>
          <a:xfrm>
            <a:off x="6959007" y="6245423"/>
            <a:ext cx="1443024" cy="307777"/>
          </a:xfrm>
          <a:prstGeom prst="rect">
            <a:avLst/>
          </a:prstGeom>
          <a:noFill/>
        </p:spPr>
        <p:txBody>
          <a:bodyPr wrap="none" rtlCol="0">
            <a:spAutoFit/>
          </a:bodyPr>
          <a:lstStyle/>
          <a:p>
            <a:r>
              <a:rPr lang="en-US" sz="1400" b="0" i="0" u="none" strike="noStrike" dirty="0">
                <a:solidFill>
                  <a:srgbClr val="0050B3"/>
                </a:solidFill>
                <a:effectLst/>
                <a:latin typeface="-apple-system"/>
                <a:hlinkClick r:id="rId7"/>
              </a:rPr>
              <a:t>2305.09383</a:t>
            </a:r>
            <a:r>
              <a:rPr lang="en-US" sz="1400" b="0" i="0" u="none" strike="noStrike" dirty="0">
                <a:solidFill>
                  <a:srgbClr val="0050B3"/>
                </a:solidFill>
                <a:effectLst/>
                <a:latin typeface="-apple-system"/>
              </a:rPr>
              <a:t>, </a:t>
            </a:r>
            <a:r>
              <a:rPr lang="en-US" sz="1400" b="0" i="0" u="none" strike="noStrike" dirty="0">
                <a:solidFill>
                  <a:srgbClr val="0000FF"/>
                </a:solidFill>
                <a:effectLst/>
                <a:latin typeface="-apple-system"/>
              </a:rPr>
              <a:t>PRL </a:t>
            </a:r>
            <a:endParaRPr lang="en-US" sz="1400" dirty="0">
              <a:solidFill>
                <a:srgbClr val="0000FF"/>
              </a:solidFill>
            </a:endParaRPr>
          </a:p>
        </p:txBody>
      </p:sp>
      <p:pic>
        <p:nvPicPr>
          <p:cNvPr id="8" name="Picture 7">
            <a:extLst>
              <a:ext uri="{FF2B5EF4-FFF2-40B4-BE49-F238E27FC236}">
                <a16:creationId xmlns:a16="http://schemas.microsoft.com/office/drawing/2014/main" id="{AE370AD3-278C-35D7-EB5E-5F7870566762}"/>
              </a:ext>
            </a:extLst>
          </p:cNvPr>
          <p:cNvPicPr>
            <a:picLocks noChangeAspect="1"/>
          </p:cNvPicPr>
          <p:nvPr/>
        </p:nvPicPr>
        <p:blipFill>
          <a:blip r:embed="rId8"/>
          <a:stretch>
            <a:fillRect/>
          </a:stretch>
        </p:blipFill>
        <p:spPr>
          <a:xfrm>
            <a:off x="6271174" y="3921058"/>
            <a:ext cx="2467632" cy="2350126"/>
          </a:xfrm>
          <a:prstGeom prst="rect">
            <a:avLst/>
          </a:prstGeom>
        </p:spPr>
      </p:pic>
      <p:sp>
        <p:nvSpPr>
          <p:cNvPr id="9" name="TextBox 8">
            <a:extLst>
              <a:ext uri="{FF2B5EF4-FFF2-40B4-BE49-F238E27FC236}">
                <a16:creationId xmlns:a16="http://schemas.microsoft.com/office/drawing/2014/main" id="{1D4C80DF-A408-DA77-7526-89262F216502}"/>
              </a:ext>
            </a:extLst>
          </p:cNvPr>
          <p:cNvSpPr txBox="1"/>
          <p:nvPr/>
        </p:nvSpPr>
        <p:spPr>
          <a:xfrm>
            <a:off x="4336212" y="4066401"/>
            <a:ext cx="1531188" cy="276999"/>
          </a:xfrm>
          <a:prstGeom prst="rect">
            <a:avLst/>
          </a:prstGeom>
          <a:noFill/>
        </p:spPr>
        <p:txBody>
          <a:bodyPr wrap="none" rtlCol="0">
            <a:spAutoFit/>
          </a:bodyPr>
          <a:lstStyle/>
          <a:p>
            <a:r>
              <a:rPr lang="en-US" sz="1200" dirty="0"/>
              <a:t>Kling, </a:t>
            </a:r>
            <a:r>
              <a:rPr lang="en-US" sz="1200" dirty="0" err="1"/>
              <a:t>Nevay</a:t>
            </a:r>
            <a:r>
              <a:rPr lang="en-US" sz="1200" dirty="0"/>
              <a:t> (2021)</a:t>
            </a:r>
          </a:p>
        </p:txBody>
      </p:sp>
    </p:spTree>
    <p:extLst>
      <p:ext uri="{BB962C8B-B14F-4D97-AF65-F5344CB8AC3E}">
        <p14:creationId xmlns:p14="http://schemas.microsoft.com/office/powerpoint/2010/main" val="2248696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FROM EMULSION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p:pic>
        <p:nvPicPr>
          <p:cNvPr id="15" name="Picture 14">
            <a:extLst>
              <a:ext uri="{FF2B5EF4-FFF2-40B4-BE49-F238E27FC236}">
                <a16:creationId xmlns:a16="http://schemas.microsoft.com/office/drawing/2014/main" id="{DD0E4073-476A-8FFB-F6A1-81D8EB096A3C}"/>
              </a:ext>
            </a:extLst>
          </p:cNvPr>
          <p:cNvPicPr>
            <a:picLocks noChangeAspect="1"/>
          </p:cNvPicPr>
          <p:nvPr/>
        </p:nvPicPr>
        <p:blipFill>
          <a:blip r:embed="rId7"/>
          <a:stretch>
            <a:fillRect/>
          </a:stretch>
        </p:blipFill>
        <p:spPr>
          <a:xfrm>
            <a:off x="220421" y="4195828"/>
            <a:ext cx="1781907" cy="946639"/>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Much more to come: this analysis does not even use the emulsion data!  Analysis underway, but already many neutrino candidates, including this event, which is likely the highest energy </a:t>
                </a:r>
                <a14:m>
                  <m:oMath xmlns:m="http://schemas.openxmlformats.org/officeDocument/2006/math">
                    <m:sSub>
                      <m:sSubPr>
                        <m:ctrlPr>
                          <a:rPr lang="en-US" sz="1800" i="1" smtClean="0">
                            <a:solidFill>
                              <a:schemeClr val="bg1"/>
                            </a:solidFill>
                            <a:latin typeface="Cambria Math" panose="02040503050406030204" pitchFamily="18" charset="0"/>
                          </a:rPr>
                        </m:ctrlPr>
                      </m:sSubPr>
                      <m:e>
                        <m:r>
                          <a:rPr lang="en-US" sz="1800" i="1" smtClean="0">
                            <a:solidFill>
                              <a:schemeClr val="bg1"/>
                            </a:solidFill>
                            <a:latin typeface="Cambria Math" panose="02040503050406030204" pitchFamily="18" charset="0"/>
                            <a:ea typeface="Cambria Math" panose="02040503050406030204" pitchFamily="18" charset="0"/>
                          </a:rPr>
                          <m:t>𝜈</m:t>
                        </m:r>
                      </m:e>
                      <m:sub>
                        <m:r>
                          <a:rPr lang="en-US" sz="1800" b="0" i="1" smtClean="0">
                            <a:solidFill>
                              <a:schemeClr val="bg1"/>
                            </a:solidFill>
                            <a:latin typeface="Cambria Math" panose="02040503050406030204" pitchFamily="18" charset="0"/>
                          </a:rPr>
                          <m:t>𝑒</m:t>
                        </m:r>
                      </m:sub>
                    </m:sSub>
                  </m:oMath>
                </a14:m>
                <a:r>
                  <a:rPr lang="en-US" sz="1800" dirty="0">
                    <a:solidFill>
                      <a:schemeClr val="bg1"/>
                    </a:solidFill>
                  </a:rPr>
                  <a:t> interaction ever observed</a:t>
                </a: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8"/>
                <a:stretch>
                  <a:fillRect t="-2632"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p:spTree>
    <p:extLst>
      <p:ext uri="{BB962C8B-B14F-4D97-AF65-F5344CB8AC3E}">
        <p14:creationId xmlns:p14="http://schemas.microsoft.com/office/powerpoint/2010/main" val="273029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014305" y="1600200"/>
            <a:ext cx="2877711" cy="2215991"/>
          </a:xfrm>
          <a:prstGeom prst="rect">
            <a:avLst/>
          </a:prstGeom>
          <a:noFill/>
        </p:spPr>
        <p:txBody>
          <a:bodyPr wrap="none" rtlCol="0">
            <a:spAutoFit/>
          </a:bodyPr>
          <a:lstStyle/>
          <a:p>
            <a:pPr algn="ctr"/>
            <a:r>
              <a:rPr lang="en-US" dirty="0"/>
              <a:t>FASER and SND@LHC</a:t>
            </a:r>
          </a:p>
          <a:p>
            <a:pPr algn="ctr"/>
            <a:endParaRPr lang="en-US" dirty="0"/>
          </a:p>
          <a:p>
            <a:pPr algn="ctr"/>
            <a:r>
              <a:rPr lang="en-US" dirty="0"/>
              <a:t>“Tabletop,” ~ 2 years*,</a:t>
            </a:r>
          </a:p>
          <a:p>
            <a:pPr algn="ctr"/>
            <a:r>
              <a:rPr lang="en-US" dirty="0"/>
              <a:t>~$1M</a:t>
            </a:r>
          </a:p>
          <a:p>
            <a:pPr algn="ctr"/>
            <a:endParaRPr lang="en-US" dirty="0"/>
          </a:p>
          <a:p>
            <a:pPr algn="ctr"/>
            <a:r>
              <a:rPr lang="en-US" dirty="0"/>
              <a:t>161 neutrinos</a:t>
            </a:r>
          </a:p>
          <a:p>
            <a:pPr algn="ctr"/>
            <a:endParaRPr lang="en-US" dirty="0"/>
          </a:p>
          <a:p>
            <a:pPr algn="ctr"/>
            <a:r>
              <a:rPr lang="en-US" sz="1200" dirty="0"/>
              <a:t>*with essential help from ATLAS, </a:t>
            </a:r>
            <a:r>
              <a:rPr lang="en-US" sz="1200" dirty="0" err="1"/>
              <a:t>LHCb</a:t>
            </a:r>
            <a:r>
              <a:rPr lang="en-US" sz="1200" dirty="0"/>
              <a:t>!</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411690"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760576" y="5562600"/>
            <a:ext cx="3385165" cy="88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t>Unambiguous discovery, opening up the new field of neutrino physics at colliders</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792638" y="4055066"/>
            <a:ext cx="763488" cy="259676"/>
          </a:xfrm>
          <a:prstGeom prst="rect">
            <a:avLst/>
          </a:prstGeom>
        </p:spPr>
      </p:pic>
      <p:pic>
        <p:nvPicPr>
          <p:cNvPr id="13" name="Picture 12">
            <a:extLst>
              <a:ext uri="{FF2B5EF4-FFF2-40B4-BE49-F238E27FC236}">
                <a16:creationId xmlns:a16="http://schemas.microsoft.com/office/drawing/2014/main" id="{5DB1E91D-47C3-FD8E-21E9-5513E9E90343}"/>
              </a:ext>
            </a:extLst>
          </p:cNvPr>
          <p:cNvPicPr>
            <a:picLocks noChangeAspect="1"/>
          </p:cNvPicPr>
          <p:nvPr/>
        </p:nvPicPr>
        <p:blipFill>
          <a:blip r:embed="rId16"/>
          <a:stretch>
            <a:fillRect/>
          </a:stretch>
        </p:blipFill>
        <p:spPr>
          <a:xfrm>
            <a:off x="2580859" y="4055066"/>
            <a:ext cx="390941" cy="259676"/>
          </a:xfrm>
          <a:prstGeom prst="rect">
            <a:avLst/>
          </a:prstGeom>
          <a:ln w="28575">
            <a:noFill/>
          </a:ln>
        </p:spPr>
      </p:pic>
    </p:spTree>
    <p:extLst>
      <p:ext uri="{BB962C8B-B14F-4D97-AF65-F5344CB8AC3E}">
        <p14:creationId xmlns:p14="http://schemas.microsoft.com/office/powerpoint/2010/main" val="26191466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381000" y="989956"/>
            <a:ext cx="8278773" cy="1029808"/>
          </a:xfrm>
        </p:spPr>
        <p:txBody>
          <a:bodyPr>
            <a:noAutofit/>
          </a:bodyPr>
          <a:lstStyle/>
          <a:p>
            <a:pPr eaLnBrk="1" hangingPunct="1"/>
            <a:r>
              <a:rPr lang="en-US" sz="2000" dirty="0">
                <a:solidFill>
                  <a:schemeClr val="bg1"/>
                </a:solidFill>
                <a:latin typeface="Arial" charset="0"/>
              </a:rPr>
              <a:t>The rich BSM and SM physics cases motivate work on a dedicated Forward Physics Facility to house experiments that will greatly enhance the physics potential of the HL-LHC.</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721258" y="2365531"/>
            <a:ext cx="3032504" cy="1584135"/>
            <a:chOff x="817558" y="2289331"/>
            <a:chExt cx="2375179"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072599"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17558" y="2289331"/>
              <a:ext cx="782643" cy="1574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5116723" y="2565583"/>
            <a:ext cx="3884523" cy="1111122"/>
            <a:chOff x="5116723" y="2565583"/>
            <a:chExt cx="3884523" cy="1111122"/>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721258" y="3927137"/>
            <a:ext cx="3032504" cy="2400729"/>
          </a:xfrm>
          <a:prstGeom prst="rect">
            <a:avLst/>
          </a:prstGeom>
          <a:ln>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5867400" y="4038600"/>
            <a:ext cx="2116815" cy="2452129"/>
          </a:xfrm>
          <a:prstGeom prst="rect">
            <a:avLst/>
          </a:prstGeom>
          <a:ln w="3810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6953656" y="4098654"/>
            <a:ext cx="973815" cy="1015663"/>
          </a:xfrm>
          <a:prstGeom prst="rect">
            <a:avLst/>
          </a:prstGeom>
          <a:solidFill>
            <a:schemeClr val="accent3">
              <a:lumMod val="60000"/>
              <a:lumOff val="40000"/>
            </a:schemeClr>
          </a:solidFill>
        </p:spPr>
        <p:txBody>
          <a:bodyPr wrap="square" rtlCol="0">
            <a:spAutoFit/>
          </a:bodyPr>
          <a:lstStyle/>
          <a:p>
            <a:pPr algn="ctr"/>
            <a:r>
              <a:rPr lang="en-US" sz="1000" dirty="0"/>
              <a:t>Core sample recently taken to study site geology, refine cost estimates</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11" name="Picture 10">
            <a:extLst>
              <a:ext uri="{FF2B5EF4-FFF2-40B4-BE49-F238E27FC236}">
                <a16:creationId xmlns:a16="http://schemas.microsoft.com/office/drawing/2014/main" id="{DE1BF7E3-190E-62BD-4C20-7D89AB18EAAD}"/>
              </a:ext>
            </a:extLst>
          </p:cNvPr>
          <p:cNvPicPr>
            <a:picLocks noChangeAspect="1"/>
          </p:cNvPicPr>
          <p:nvPr/>
        </p:nvPicPr>
        <p:blipFill>
          <a:blip r:embed="rId7"/>
          <a:stretch>
            <a:fillRect/>
          </a:stretch>
        </p:blipFill>
        <p:spPr>
          <a:xfrm rot="915173">
            <a:off x="3058651" y="2531014"/>
            <a:ext cx="266700" cy="266700"/>
          </a:xfrm>
          <a:prstGeom prst="rect">
            <a:avLst/>
          </a:prstGeom>
        </p:spPr>
      </p:pic>
      <p:pic>
        <p:nvPicPr>
          <p:cNvPr id="14" name="Picture 13">
            <a:extLst>
              <a:ext uri="{FF2B5EF4-FFF2-40B4-BE49-F238E27FC236}">
                <a16:creationId xmlns:a16="http://schemas.microsoft.com/office/drawing/2014/main" id="{E75E120A-4021-EBD2-D0CF-20963B86297E}"/>
              </a:ext>
            </a:extLst>
          </p:cNvPr>
          <p:cNvPicPr>
            <a:picLocks noChangeAspect="1"/>
          </p:cNvPicPr>
          <p:nvPr/>
        </p:nvPicPr>
        <p:blipFill>
          <a:blip r:embed="rId8"/>
          <a:stretch>
            <a:fillRect/>
          </a:stretch>
        </p:blipFill>
        <p:spPr>
          <a:xfrm>
            <a:off x="832936" y="5807936"/>
            <a:ext cx="999237" cy="277749"/>
          </a:xfrm>
          <a:prstGeom prst="rect">
            <a:avLst/>
          </a:prstGeom>
        </p:spPr>
      </p:pic>
    </p:spTree>
    <p:extLst>
      <p:ext uri="{BB962C8B-B14F-4D97-AF65-F5344CB8AC3E}">
        <p14:creationId xmlns:p14="http://schemas.microsoft.com/office/powerpoint/2010/main" val="13515140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457200" y="2860939"/>
            <a:ext cx="8105939" cy="3723403"/>
          </a:xfrm>
          <a:prstGeom prst="rect">
            <a:avLst/>
          </a:prstGeom>
        </p:spPr>
      </p:pic>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580861" y="990600"/>
            <a:ext cx="8258339" cy="2120233"/>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5 experiments being designed to explore the breadth of physics topics</a:t>
            </a:r>
            <a:r>
              <a:rPr lang="en-US" sz="2000" dirty="0">
                <a:sym typeface="Wingdings" pitchFamily="2" charset="2"/>
              </a:rPr>
              <a:t>. </a:t>
            </a:r>
          </a:p>
          <a:p>
            <a:pPr lvl="1"/>
            <a:r>
              <a:rPr lang="en-US" sz="1800" dirty="0">
                <a:sym typeface="Wingdings" pitchFamily="2" charset="2"/>
              </a:rPr>
              <a:t>Millions of </a:t>
            </a:r>
            <a:r>
              <a:rPr lang="en-US" sz="1800" dirty="0" err="1">
                <a:sym typeface="Wingdings" pitchFamily="2" charset="2"/>
              </a:rPr>
              <a:t>TeV</a:t>
            </a:r>
            <a:r>
              <a:rPr lang="en-US" sz="1800" dirty="0">
                <a:sym typeface="Wingdings" pitchFamily="2" charset="2"/>
              </a:rPr>
              <a:t>-energy neutrinos will provide new probes of neutrino properties, QCD, and </a:t>
            </a:r>
            <a:r>
              <a:rPr lang="en-US" sz="1800" dirty="0" err="1">
                <a:sym typeface="Wingdings" pitchFamily="2" charset="2"/>
              </a:rPr>
              <a:t>astroparticle</a:t>
            </a:r>
            <a:r>
              <a:rPr lang="en-US" sz="1800" dirty="0">
                <a:sym typeface="Wingdings" pitchFamily="2" charset="2"/>
              </a:rPr>
              <a:t> physics.</a:t>
            </a:r>
          </a:p>
          <a:p>
            <a:pPr lvl="1"/>
            <a:r>
              <a:rPr lang="en-US" sz="1800" dirty="0">
                <a:sym typeface="Wingdings" pitchFamily="2" charset="2"/>
              </a:rPr>
              <a:t>O(10</a:t>
            </a:r>
            <a:r>
              <a:rPr lang="en-US" sz="1800" baseline="30000" dirty="0">
                <a:sym typeface="Wingdings" pitchFamily="2" charset="2"/>
              </a:rPr>
              <a:t>4</a:t>
            </a:r>
            <a:r>
              <a:rPr lang="en-US" sz="1800" dirty="0">
                <a:sym typeface="Wingdings" pitchFamily="2" charset="2"/>
              </a:rPr>
              <a:t>) times greater sensitivity for new particle searches.</a:t>
            </a:r>
          </a:p>
          <a:p>
            <a:pPr lvl="1"/>
            <a:endParaRPr lang="en-US" sz="1600" dirty="0">
              <a:sym typeface="Wingdings" pitchFamily="2" charset="2"/>
            </a:endParaRPr>
          </a:p>
        </p:txBody>
      </p:sp>
    </p:spTree>
    <p:extLst>
      <p:ext uri="{BB962C8B-B14F-4D97-AF65-F5344CB8AC3E}">
        <p14:creationId xmlns:p14="http://schemas.microsoft.com/office/powerpoint/2010/main" val="3746861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new forms of matter (charm), but the detectors focused on the forward region (along the beamline) and so missed them. Let’s not follow this precedent!</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SUMMARY</a:t>
            </a:r>
          </a:p>
        </p:txBody>
      </p:sp>
      <p:sp>
        <p:nvSpPr>
          <p:cNvPr id="5123" name="Content Placeholder 2"/>
          <p:cNvSpPr>
            <a:spLocks noGrp="1"/>
          </p:cNvSpPr>
          <p:nvPr>
            <p:ph idx="1"/>
          </p:nvPr>
        </p:nvSpPr>
        <p:spPr>
          <a:xfrm>
            <a:off x="533400" y="1295400"/>
            <a:ext cx="7848600" cy="4572000"/>
          </a:xfrm>
        </p:spPr>
        <p:txBody>
          <a:bodyPr/>
          <a:lstStyle/>
          <a:p>
            <a:r>
              <a:rPr lang="en-US" sz="2000" dirty="0">
                <a:latin typeface="Arial" charset="0"/>
                <a:sym typeface="Wingdings"/>
              </a:rPr>
              <a:t>LLPs are likely to play an essential role in the next breakthrough that takes us beyond the standard model.</a:t>
            </a:r>
          </a:p>
          <a:p>
            <a:pPr eaLnBrk="1" hangingPunct="1"/>
            <a:endParaRPr lang="en-US" sz="1400" dirty="0">
              <a:latin typeface="Arial" charset="0"/>
              <a:sym typeface="Wingdings"/>
            </a:endParaRPr>
          </a:p>
          <a:p>
            <a:pPr lvl="1"/>
            <a:r>
              <a:rPr lang="en-US" sz="1800" dirty="0">
                <a:latin typeface="Arial" charset="0"/>
                <a:sym typeface="Wingdings"/>
              </a:rPr>
              <a:t>LLPs are ubiquitous in BSM theories, especially those with cosmological significance.</a:t>
            </a:r>
          </a:p>
          <a:p>
            <a:pPr marL="457200" lvl="1" indent="0">
              <a:buNone/>
            </a:pPr>
            <a:endParaRPr lang="en-US" sz="800" dirty="0">
              <a:latin typeface="Arial" charset="0"/>
              <a:sym typeface="Wingdings"/>
            </a:endParaRPr>
          </a:p>
          <a:p>
            <a:pPr lvl="1"/>
            <a:r>
              <a:rPr lang="en-US" sz="1800" dirty="0">
                <a:latin typeface="Arial" charset="0"/>
                <a:sym typeface="Wingdings"/>
              </a:rPr>
              <a:t>LLPs can be detected through a huge variety of signatures.</a:t>
            </a:r>
          </a:p>
          <a:p>
            <a:pPr lvl="1"/>
            <a:endParaRPr lang="en-US" sz="800" dirty="0">
              <a:latin typeface="Arial" charset="0"/>
              <a:sym typeface="Wingdings"/>
            </a:endParaRPr>
          </a:p>
          <a:p>
            <a:pPr lvl="1"/>
            <a:r>
              <a:rPr lang="en-US" sz="1800" dirty="0">
                <a:latin typeface="Arial" charset="0"/>
                <a:sym typeface="Wingdings"/>
              </a:rPr>
              <a:t>Many of these signals are truly spectacular – a few events can be a discovery.</a:t>
            </a:r>
          </a:p>
          <a:p>
            <a:pPr lvl="1"/>
            <a:endParaRPr lang="en-US" sz="800" dirty="0">
              <a:latin typeface="Arial" charset="0"/>
              <a:sym typeface="Wingdings"/>
            </a:endParaRPr>
          </a:p>
          <a:p>
            <a:pPr lvl="1"/>
            <a:r>
              <a:rPr lang="en-US" sz="1800" dirty="0">
                <a:latin typeface="Arial" charset="0"/>
                <a:sym typeface="Wingdings"/>
              </a:rPr>
              <a:t>For existing experiments, we have not yet reached the full LLP discovery potential.</a:t>
            </a:r>
          </a:p>
          <a:p>
            <a:pPr lvl="1"/>
            <a:endParaRPr lang="en-US" sz="800" dirty="0">
              <a:latin typeface="Arial" charset="0"/>
              <a:sym typeface="Wingdings"/>
            </a:endParaRPr>
          </a:p>
          <a:p>
            <a:pPr lvl="1"/>
            <a:r>
              <a:rPr lang="en-US" sz="1800" dirty="0">
                <a:latin typeface="Arial" charset="0"/>
                <a:sym typeface="Wingdings"/>
              </a:rPr>
              <a:t>LLPs also present many opportunities for new experiments at the energy frontier, including some which are already bearing fruit (FASER, SND@LHC) and others that will greatly enhance the LHC’s physics potential (Forward Physics Facility).</a:t>
            </a:r>
          </a:p>
        </p:txBody>
      </p:sp>
    </p:spTree>
    <p:extLst>
      <p:ext uri="{BB962C8B-B14F-4D97-AF65-F5344CB8AC3E}">
        <p14:creationId xmlns:p14="http://schemas.microsoft.com/office/powerpoint/2010/main" val="199328648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pic>
        <p:nvPicPr>
          <p:cNvPr id="4" name="Picture 3">
            <a:extLst>
              <a:ext uri="{FF2B5EF4-FFF2-40B4-BE49-F238E27FC236}">
                <a16:creationId xmlns:a16="http://schemas.microsoft.com/office/drawing/2014/main" id="{2B359C75-629C-9EBF-73C4-0D5CF7BB3209}"/>
              </a:ext>
            </a:extLst>
          </p:cNvPr>
          <p:cNvPicPr>
            <a:picLocks noChangeAspect="1"/>
          </p:cNvPicPr>
          <p:nvPr/>
        </p:nvPicPr>
        <p:blipFill>
          <a:blip r:embed="rId26"/>
          <a:stretch>
            <a:fillRect/>
          </a:stretch>
        </p:blipFill>
        <p:spPr>
          <a:xfrm>
            <a:off x="6934810" y="3447792"/>
            <a:ext cx="888111" cy="1353312"/>
          </a:xfrm>
          <a:prstGeom prst="rect">
            <a:avLst/>
          </a:prstGeom>
        </p:spPr>
      </p:pic>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dissolv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ssolve">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8010" y="311104"/>
            <a:ext cx="739305"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Tree>
    <p:extLst>
      <p:ext uri="{BB962C8B-B14F-4D97-AF65-F5344CB8AC3E}">
        <p14:creationId xmlns:p14="http://schemas.microsoft.com/office/powerpoint/2010/main" val="114331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LESSONS FROM OUR PAST</a:t>
            </a:r>
          </a:p>
        </p:txBody>
      </p:sp>
      <p:sp>
        <p:nvSpPr>
          <p:cNvPr id="5123" name="Content Placeholder 2"/>
          <p:cNvSpPr>
            <a:spLocks noGrp="1"/>
          </p:cNvSpPr>
          <p:nvPr>
            <p:ph idx="1"/>
          </p:nvPr>
        </p:nvSpPr>
        <p:spPr>
          <a:xfrm>
            <a:off x="228600" y="838200"/>
            <a:ext cx="8534400" cy="5715000"/>
          </a:xfrm>
        </p:spPr>
        <p:txBody>
          <a:bodyPr/>
          <a:lstStyle/>
          <a:p>
            <a:r>
              <a:rPr lang="en-US" sz="2000" dirty="0">
                <a:latin typeface="Arial" charset="0"/>
                <a:sym typeface="Wingdings"/>
              </a:rPr>
              <a:t>We are not now in a golden age of particle physics.</a:t>
            </a:r>
          </a:p>
          <a:p>
            <a:endParaRPr lang="en-US" sz="1000" dirty="0">
              <a:latin typeface="Arial" charset="0"/>
              <a:sym typeface="Wingdings"/>
            </a:endParaRPr>
          </a:p>
          <a:p>
            <a:r>
              <a:rPr lang="en-US" sz="2000" dirty="0">
                <a:latin typeface="Arial" charset="0"/>
                <a:sym typeface="Wingdings"/>
              </a:rPr>
              <a:t>But particle physics is still fascinating, and the possibilities for deep connections to cosmology have never been stronger.</a:t>
            </a:r>
          </a:p>
          <a:p>
            <a:endParaRPr lang="en-US" sz="1000" dirty="0">
              <a:latin typeface="Arial" charset="0"/>
              <a:sym typeface="Wingdings"/>
            </a:endParaRPr>
          </a:p>
          <a:p>
            <a:r>
              <a:rPr lang="en-US" sz="2000" dirty="0">
                <a:latin typeface="Arial" charset="0"/>
                <a:sym typeface="Wingdings"/>
              </a:rPr>
              <a:t>The discovery of new particles is the gold standard for progress in particle physics. (Precision measurements are also very important.)  </a:t>
            </a:r>
          </a:p>
          <a:p>
            <a:endParaRPr lang="en-US" sz="1000" dirty="0">
              <a:latin typeface="Arial" charset="0"/>
              <a:sym typeface="Wingdings"/>
            </a:endParaRPr>
          </a:p>
          <a:p>
            <a:r>
              <a:rPr lang="en-US" sz="2000" dirty="0">
                <a:latin typeface="Arial" charset="0"/>
                <a:sym typeface="Wingdings"/>
              </a:rPr>
              <a:t>Buoyed by past successes, we have been looking for strongly-interacting heavy particles that decay quickly, and this should continue.</a:t>
            </a:r>
          </a:p>
          <a:p>
            <a:endParaRPr lang="en-US" sz="1000" dirty="0">
              <a:latin typeface="Arial" charset="0"/>
              <a:sym typeface="Wingdings"/>
            </a:endParaRPr>
          </a:p>
          <a:p>
            <a:r>
              <a:rPr lang="en-US" sz="2000" dirty="0">
                <a:latin typeface="Arial" charset="0"/>
                <a:sym typeface="Wingdings"/>
              </a:rPr>
              <a:t>But typically, unless these are in a narrow window of masses (e.g., ~2-4 </a:t>
            </a:r>
            <a:r>
              <a:rPr lang="en-US" sz="2000" dirty="0" err="1">
                <a:latin typeface="Arial" charset="0"/>
                <a:sym typeface="Wingdings"/>
              </a:rPr>
              <a:t>TeV</a:t>
            </a:r>
            <a:r>
              <a:rPr lang="en-US" sz="2000" dirty="0">
                <a:latin typeface="Arial" charset="0"/>
                <a:sym typeface="Wingdings"/>
              </a:rPr>
              <a:t> for </a:t>
            </a:r>
            <a:r>
              <a:rPr lang="en-US" sz="2000" dirty="0" err="1">
                <a:latin typeface="Arial" charset="0"/>
                <a:sym typeface="Wingdings"/>
              </a:rPr>
              <a:t>gluinos</a:t>
            </a:r>
            <a:r>
              <a:rPr lang="en-US" sz="2000" dirty="0">
                <a:latin typeface="Arial" charset="0"/>
                <a:sym typeface="Wingdings"/>
              </a:rPr>
              <a:t>), we will not find them in the next two decades.  And the most robust problems, neutrino masses and dark matter, naturally point toward very weakly-interacting particles.</a:t>
            </a:r>
          </a:p>
          <a:p>
            <a:endParaRPr lang="en-US" sz="1000" dirty="0">
              <a:latin typeface="Arial" charset="0"/>
              <a:sym typeface="Wingdings"/>
            </a:endParaRPr>
          </a:p>
          <a:p>
            <a:r>
              <a:rPr lang="en-US" sz="2000" dirty="0">
                <a:latin typeface="Arial" charset="0"/>
                <a:sym typeface="Wingdings"/>
              </a:rPr>
              <a:t>To bring us to a new golden age, we need to try new things and diversify our searches for BSM physics without breaking the bank.  (And these efforts are essential in any discussion of future colliders!)</a:t>
            </a:r>
          </a:p>
        </p:txBody>
      </p:sp>
    </p:spTree>
    <p:extLst>
      <p:ext uri="{BB962C8B-B14F-4D97-AF65-F5344CB8AC3E}">
        <p14:creationId xmlns:p14="http://schemas.microsoft.com/office/powerpoint/2010/main" val="41616585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LLP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8010" y="311104"/>
            <a:ext cx="739305"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2" name="TextBox 1">
            <a:extLst>
              <a:ext uri="{FF2B5EF4-FFF2-40B4-BE49-F238E27FC236}">
                <a16:creationId xmlns:a16="http://schemas.microsoft.com/office/drawing/2014/main" id="{9E1C7CC4-B84E-5247-B48F-69CCE2F2734E}"/>
              </a:ext>
            </a:extLst>
          </p:cNvPr>
          <p:cNvSpPr txBox="1"/>
          <p:nvPr/>
        </p:nvSpPr>
        <p:spPr>
          <a:xfrm>
            <a:off x="4715483" y="2313389"/>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LLPs from Weak-Scale Physics</a:t>
            </a:r>
          </a:p>
        </p:txBody>
      </p:sp>
      <p:sp>
        <p:nvSpPr>
          <p:cNvPr id="24" name="TextBox 23">
            <a:extLst>
              <a:ext uri="{FF2B5EF4-FFF2-40B4-BE49-F238E27FC236}">
                <a16:creationId xmlns:a16="http://schemas.microsoft.com/office/drawing/2014/main" id="{ABE7B269-3042-E441-8746-F7F7395CBC17}"/>
              </a:ext>
            </a:extLst>
          </p:cNvPr>
          <p:cNvSpPr txBox="1"/>
          <p:nvPr/>
        </p:nvSpPr>
        <p:spPr>
          <a:xfrm>
            <a:off x="2160657" y="4706834"/>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LLPs from Light Physics</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138157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endParaRPr lang="en-US" dirty="0">
              <a:latin typeface="Arial" charset="0"/>
            </a:endParaRPr>
          </a:p>
        </p:txBody>
      </p:sp>
      <p:sp>
        <p:nvSpPr>
          <p:cNvPr id="5123" name="Content Placeholder 2"/>
          <p:cNvSpPr>
            <a:spLocks noGrp="1"/>
          </p:cNvSpPr>
          <p:nvPr>
            <p:ph idx="1"/>
          </p:nvPr>
        </p:nvSpPr>
        <p:spPr>
          <a:xfrm>
            <a:off x="152401" y="990600"/>
            <a:ext cx="8610599" cy="5638800"/>
          </a:xfrm>
        </p:spPr>
        <p:txBody>
          <a:bodyPr/>
          <a:lstStyle/>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eaLnBrk="1" hangingPunct="1">
              <a:buNone/>
            </a:pPr>
            <a:endParaRPr lang="en-US" dirty="0">
              <a:latin typeface="Arial" charset="0"/>
              <a:sym typeface="Wingdings"/>
            </a:endParaRPr>
          </a:p>
          <a:p>
            <a:pPr marL="0" indent="0" algn="ctr">
              <a:buNone/>
            </a:pPr>
            <a:r>
              <a:rPr lang="en-US" sz="4000" b="1" dirty="0">
                <a:latin typeface="Arial" charset="0"/>
                <a:sym typeface="Wingdings"/>
              </a:rPr>
              <a:t>LLPS FROM </a:t>
            </a:r>
          </a:p>
          <a:p>
            <a:pPr marL="0" indent="0" algn="ctr">
              <a:buNone/>
            </a:pPr>
            <a:r>
              <a:rPr lang="en-US" sz="4000" b="1" dirty="0">
                <a:latin typeface="Arial" charset="0"/>
                <a:sym typeface="Wingdings"/>
              </a:rPr>
              <a:t>WEAK- SCALE PHYSICS</a:t>
            </a:r>
          </a:p>
        </p:txBody>
      </p:sp>
      <p:sp>
        <p:nvSpPr>
          <p:cNvPr id="2" name="Rectangle 1">
            <a:extLst>
              <a:ext uri="{FF2B5EF4-FFF2-40B4-BE49-F238E27FC236}">
                <a16:creationId xmlns:a16="http://schemas.microsoft.com/office/drawing/2014/main" id="{FF38D211-40FF-FAB0-EC8F-7D8CD2A7C0EF}"/>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13064439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WEAK-SCALE PHYSICS AND LLPS</a:t>
            </a:r>
          </a:p>
        </p:txBody>
      </p:sp>
      <p:sp>
        <p:nvSpPr>
          <p:cNvPr id="5123" name="Content Placeholder 2"/>
          <p:cNvSpPr>
            <a:spLocks noGrp="1"/>
          </p:cNvSpPr>
          <p:nvPr>
            <p:ph idx="1"/>
          </p:nvPr>
        </p:nvSpPr>
        <p:spPr>
          <a:xfrm>
            <a:off x="152400" y="838200"/>
            <a:ext cx="8804441" cy="4224071"/>
          </a:xfrm>
        </p:spPr>
        <p:txBody>
          <a:bodyPr/>
          <a:lstStyle/>
          <a:p>
            <a:r>
              <a:rPr lang="en-US" sz="2000" dirty="0">
                <a:latin typeface="Arial" charset="0"/>
                <a:sym typeface="Wingdings"/>
              </a:rPr>
              <a:t>Why should there be LLPs at the weak scale?  After all, the natural decay length is </a:t>
            </a:r>
            <a:r>
              <a:rPr lang="en-US" sz="2000" dirty="0" err="1">
                <a:latin typeface="Arial" charset="0"/>
                <a:sym typeface="Wingdings"/>
              </a:rPr>
              <a:t>c</a:t>
            </a:r>
            <a:r>
              <a:rPr lang="en-US" sz="2000" dirty="0" err="1">
                <a:latin typeface="Symbol" pitchFamily="2" charset="2"/>
                <a:sym typeface="Wingdings"/>
              </a:rPr>
              <a:t>t</a:t>
            </a:r>
            <a:r>
              <a:rPr lang="en-US" sz="2000" dirty="0">
                <a:latin typeface="Arial" charset="0"/>
                <a:sym typeface="Wingdings"/>
              </a:rPr>
              <a:t> ~ c/</a:t>
            </a:r>
            <a:r>
              <a:rPr lang="en-US" sz="2000" i="1" dirty="0" err="1">
                <a:latin typeface="Arial" charset="0"/>
                <a:sym typeface="Wingdings"/>
              </a:rPr>
              <a:t>m</a:t>
            </a:r>
            <a:r>
              <a:rPr lang="en-US" sz="2000" i="1" baseline="-25000" dirty="0" err="1">
                <a:latin typeface="Arial" charset="0"/>
                <a:sym typeface="Wingdings"/>
              </a:rPr>
              <a:t>W</a:t>
            </a:r>
            <a:r>
              <a:rPr lang="en-US" sz="2000" dirty="0">
                <a:latin typeface="Arial" charset="0"/>
                <a:sym typeface="Wingdings"/>
              </a:rPr>
              <a:t> ~ 10</a:t>
            </a:r>
            <a:r>
              <a:rPr lang="en-US" sz="2000" baseline="30000" dirty="0">
                <a:latin typeface="Arial" charset="0"/>
                <a:sym typeface="Wingdings"/>
              </a:rPr>
              <a:t>-17</a:t>
            </a:r>
            <a:r>
              <a:rPr lang="en-US" sz="2000" dirty="0">
                <a:latin typeface="Arial" charset="0"/>
                <a:sym typeface="Wingdings"/>
              </a:rPr>
              <a:t> m!</a:t>
            </a:r>
          </a:p>
          <a:p>
            <a:pPr eaLnBrk="1" hangingPunct="1"/>
            <a:endParaRPr lang="en-US" sz="1200" dirty="0">
              <a:latin typeface="Arial" charset="0"/>
              <a:sym typeface="Wingdings"/>
            </a:endParaRPr>
          </a:p>
          <a:p>
            <a:pPr eaLnBrk="1" hangingPunct="1"/>
            <a:r>
              <a:rPr lang="en-US" sz="2000" dirty="0">
                <a:latin typeface="Arial" charset="0"/>
                <a:sym typeface="Wingdings"/>
              </a:rPr>
              <a:t>But the gauge hierarchy problem </a:t>
            </a:r>
            <a:r>
              <a:rPr lang="en-US" sz="2000" dirty="0">
                <a:latin typeface="Arial" charset="0"/>
                <a:sym typeface="Wingdings" pitchFamily="2" charset="2"/>
              </a:rPr>
              <a:t> new physics at 100 GeV, and </a:t>
            </a:r>
          </a:p>
          <a:p>
            <a:pPr marL="0" indent="0" eaLnBrk="1" hangingPunct="1">
              <a:buNone/>
            </a:pPr>
            <a:r>
              <a:rPr lang="en-US" sz="2000" dirty="0">
                <a:latin typeface="Arial" charset="0"/>
                <a:sym typeface="Wingdings" pitchFamily="2" charset="2"/>
              </a:rPr>
              <a:t>     precision EW (LEP)  no new physics below few </a:t>
            </a:r>
            <a:r>
              <a:rPr lang="en-US" sz="2000" dirty="0" err="1">
                <a:latin typeface="Arial" charset="0"/>
                <a:sym typeface="Wingdings" pitchFamily="2" charset="2"/>
              </a:rPr>
              <a:t>TeV</a:t>
            </a:r>
            <a:r>
              <a:rPr lang="en-US" sz="2000" dirty="0">
                <a:latin typeface="Arial" charset="0"/>
                <a:sym typeface="Wingdings" pitchFamily="2" charset="2"/>
              </a:rPr>
              <a:t> in 4-pt interactions</a:t>
            </a:r>
          </a:p>
          <a:p>
            <a:pPr marL="0" indent="0" eaLnBrk="1" hangingPunct="1">
              <a:buNone/>
            </a:pPr>
            <a:endParaRPr lang="en-US" sz="2000" dirty="0">
              <a:latin typeface="Arial" charset="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endParaRPr lang="en-US" altLang="en-US" sz="2000" dirty="0">
              <a:sym typeface="Wingdings" pitchFamily="2" charset="2"/>
            </a:endParaRPr>
          </a:p>
          <a:p>
            <a:r>
              <a:rPr lang="en-US" altLang="en-US" sz="2000" dirty="0">
                <a:sym typeface="Wingdings" pitchFamily="2" charset="2"/>
              </a:rPr>
              <a:t>Simple solution: impose a discrete parity, so all interactions require pairs of new particles.</a:t>
            </a:r>
            <a:endParaRPr lang="en-US" sz="20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p:txBody>
      </p:sp>
      <p:grpSp>
        <p:nvGrpSpPr>
          <p:cNvPr id="4" name="Group 25">
            <a:extLst>
              <a:ext uri="{FF2B5EF4-FFF2-40B4-BE49-F238E27FC236}">
                <a16:creationId xmlns:a16="http://schemas.microsoft.com/office/drawing/2014/main" id="{E7353958-C31B-CB43-BDA3-F6EA5E8DA8A0}"/>
              </a:ext>
            </a:extLst>
          </p:cNvPr>
          <p:cNvGrpSpPr>
            <a:grpSpLocks/>
          </p:cNvGrpSpPr>
          <p:nvPr/>
        </p:nvGrpSpPr>
        <p:grpSpPr bwMode="auto">
          <a:xfrm>
            <a:off x="1371600" y="3021118"/>
            <a:ext cx="2817610" cy="1322282"/>
            <a:chOff x="493" y="989"/>
            <a:chExt cx="2373" cy="1161"/>
          </a:xfrm>
        </p:grpSpPr>
        <p:sp>
          <p:nvSpPr>
            <p:cNvPr id="5" name="Oval 20">
              <a:extLst>
                <a:ext uri="{FF2B5EF4-FFF2-40B4-BE49-F238E27FC236}">
                  <a16:creationId xmlns:a16="http://schemas.microsoft.com/office/drawing/2014/main" id="{BAD992DF-1638-9C4E-8BDA-76911E47C1FD}"/>
                </a:ext>
              </a:extLst>
            </p:cNvPr>
            <p:cNvSpPr>
              <a:spLocks noChangeArrowheads="1"/>
            </p:cNvSpPr>
            <p:nvPr/>
          </p:nvSpPr>
          <p:spPr bwMode="auto">
            <a:xfrm>
              <a:off x="1125" y="989"/>
              <a:ext cx="1142" cy="1161"/>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ctr"/>
              <a:r>
                <a:rPr lang="en-US" altLang="en-US" baseline="0" dirty="0">
                  <a:solidFill>
                    <a:srgbClr val="FF0000"/>
                  </a:solidFill>
                </a:rPr>
                <a:t>new</a:t>
              </a:r>
            </a:p>
            <a:p>
              <a:pPr algn="ctr"/>
              <a:r>
                <a:rPr lang="en-US" altLang="en-US" baseline="0" dirty="0">
                  <a:solidFill>
                    <a:srgbClr val="FF0000"/>
                  </a:solidFill>
                </a:rPr>
                <a:t>particle</a:t>
              </a:r>
            </a:p>
          </p:txBody>
        </p:sp>
        <p:sp>
          <p:nvSpPr>
            <p:cNvPr id="6" name="Line 21">
              <a:extLst>
                <a:ext uri="{FF2B5EF4-FFF2-40B4-BE49-F238E27FC236}">
                  <a16:creationId xmlns:a16="http://schemas.microsoft.com/office/drawing/2014/main" id="{4D77AFC3-9646-1A40-B313-606B606AB7CC}"/>
                </a:ext>
              </a:extLst>
            </p:cNvPr>
            <p:cNvSpPr>
              <a:spLocks noChangeShapeType="1"/>
            </p:cNvSpPr>
            <p:nvPr/>
          </p:nvSpPr>
          <p:spPr bwMode="auto">
            <a:xfrm>
              <a:off x="539" y="1582"/>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2">
              <a:extLst>
                <a:ext uri="{FF2B5EF4-FFF2-40B4-BE49-F238E27FC236}">
                  <a16:creationId xmlns:a16="http://schemas.microsoft.com/office/drawing/2014/main" id="{DC704147-752E-A24B-BF74-B1CF9F64C838}"/>
                </a:ext>
              </a:extLst>
            </p:cNvPr>
            <p:cNvSpPr>
              <a:spLocks noChangeShapeType="1"/>
            </p:cNvSpPr>
            <p:nvPr/>
          </p:nvSpPr>
          <p:spPr bwMode="auto">
            <a:xfrm>
              <a:off x="2280" y="1571"/>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ext Box 23">
              <a:extLst>
                <a:ext uri="{FF2B5EF4-FFF2-40B4-BE49-F238E27FC236}">
                  <a16:creationId xmlns:a16="http://schemas.microsoft.com/office/drawing/2014/main" id="{303176BA-C1B8-6E4A-B0B4-76ACDFF8A5FC}"/>
                </a:ext>
              </a:extLst>
            </p:cNvPr>
            <p:cNvSpPr txBox="1">
              <a:spLocks noChangeArrowheads="1"/>
            </p:cNvSpPr>
            <p:nvPr/>
          </p:nvSpPr>
          <p:spPr bwMode="auto">
            <a:xfrm>
              <a:off x="493" y="1248"/>
              <a:ext cx="4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solidFill>
                    <a:srgbClr val="3333FF"/>
                  </a:solidFill>
                </a:rPr>
                <a:t>Higgs</a:t>
              </a:r>
            </a:p>
          </p:txBody>
        </p:sp>
        <p:sp>
          <p:nvSpPr>
            <p:cNvPr id="9" name="Text Box 24">
              <a:extLst>
                <a:ext uri="{FF2B5EF4-FFF2-40B4-BE49-F238E27FC236}">
                  <a16:creationId xmlns:a16="http://schemas.microsoft.com/office/drawing/2014/main" id="{C52DB75D-E8CC-6840-B469-0EECE1913A04}"/>
                </a:ext>
              </a:extLst>
            </p:cNvPr>
            <p:cNvSpPr txBox="1">
              <a:spLocks noChangeArrowheads="1"/>
            </p:cNvSpPr>
            <p:nvPr/>
          </p:nvSpPr>
          <p:spPr bwMode="auto">
            <a:xfrm>
              <a:off x="2251" y="1248"/>
              <a:ext cx="4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solidFill>
                    <a:srgbClr val="3333FF"/>
                  </a:solidFill>
                </a:rPr>
                <a:t>Higgs</a:t>
              </a:r>
            </a:p>
          </p:txBody>
        </p:sp>
      </p:grpSp>
      <p:sp>
        <p:nvSpPr>
          <p:cNvPr id="10" name="Text Box 31">
            <a:extLst>
              <a:ext uri="{FF2B5EF4-FFF2-40B4-BE49-F238E27FC236}">
                <a16:creationId xmlns:a16="http://schemas.microsoft.com/office/drawing/2014/main" id="{F0A4C238-1AA4-7349-9CE4-3ED691F96047}"/>
              </a:ext>
            </a:extLst>
          </p:cNvPr>
          <p:cNvSpPr txBox="1">
            <a:spLocks noChangeArrowheads="1"/>
          </p:cNvSpPr>
          <p:nvPr/>
        </p:nvSpPr>
        <p:spPr bwMode="auto">
          <a:xfrm>
            <a:off x="1728686" y="2586435"/>
            <a:ext cx="210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sz="2000" baseline="0" dirty="0"/>
              <a:t>Gauge Hierarchy</a:t>
            </a:r>
          </a:p>
        </p:txBody>
      </p:sp>
      <p:grpSp>
        <p:nvGrpSpPr>
          <p:cNvPr id="11" name="Group 30">
            <a:extLst>
              <a:ext uri="{FF2B5EF4-FFF2-40B4-BE49-F238E27FC236}">
                <a16:creationId xmlns:a16="http://schemas.microsoft.com/office/drawing/2014/main" id="{828D5884-0767-3C45-8141-40B13A7CC999}"/>
              </a:ext>
            </a:extLst>
          </p:cNvPr>
          <p:cNvGrpSpPr>
            <a:grpSpLocks/>
          </p:cNvGrpSpPr>
          <p:nvPr/>
        </p:nvGrpSpPr>
        <p:grpSpPr bwMode="auto">
          <a:xfrm>
            <a:off x="4800600" y="2983310"/>
            <a:ext cx="2614714" cy="1450065"/>
            <a:chOff x="3414" y="937"/>
            <a:chExt cx="2192" cy="1227"/>
          </a:xfrm>
        </p:grpSpPr>
        <p:sp>
          <p:nvSpPr>
            <p:cNvPr id="12" name="Line 8">
              <a:extLst>
                <a:ext uri="{FF2B5EF4-FFF2-40B4-BE49-F238E27FC236}">
                  <a16:creationId xmlns:a16="http://schemas.microsoft.com/office/drawing/2014/main" id="{A89DF41B-375F-5148-9FD8-11F6CE3CCE52}"/>
                </a:ext>
              </a:extLst>
            </p:cNvPr>
            <p:cNvSpPr>
              <a:spLocks noChangeShapeType="1"/>
            </p:cNvSpPr>
            <p:nvPr/>
          </p:nvSpPr>
          <p:spPr bwMode="auto">
            <a:xfrm>
              <a:off x="3799" y="1062"/>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2">
              <a:extLst>
                <a:ext uri="{FF2B5EF4-FFF2-40B4-BE49-F238E27FC236}">
                  <a16:creationId xmlns:a16="http://schemas.microsoft.com/office/drawing/2014/main" id="{77349D79-8C71-7A4A-9427-8782E26179D4}"/>
                </a:ext>
              </a:extLst>
            </p:cNvPr>
            <p:cNvSpPr>
              <a:spLocks noChangeShapeType="1"/>
            </p:cNvSpPr>
            <p:nvPr/>
          </p:nvSpPr>
          <p:spPr bwMode="auto">
            <a:xfrm flipV="1">
              <a:off x="4180" y="1557"/>
              <a:ext cx="736" cy="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3">
              <a:extLst>
                <a:ext uri="{FF2B5EF4-FFF2-40B4-BE49-F238E27FC236}">
                  <a16:creationId xmlns:a16="http://schemas.microsoft.com/office/drawing/2014/main" id="{4D7CA22F-D38C-9B4D-BE47-915324024290}"/>
                </a:ext>
              </a:extLst>
            </p:cNvPr>
            <p:cNvSpPr txBox="1">
              <a:spLocks noChangeArrowheads="1"/>
            </p:cNvSpPr>
            <p:nvPr/>
          </p:nvSpPr>
          <p:spPr bwMode="auto">
            <a:xfrm>
              <a:off x="3414" y="937"/>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t>SM</a:t>
              </a:r>
            </a:p>
          </p:txBody>
        </p:sp>
        <p:sp>
          <p:nvSpPr>
            <p:cNvPr id="15" name="Text Box 14">
              <a:extLst>
                <a:ext uri="{FF2B5EF4-FFF2-40B4-BE49-F238E27FC236}">
                  <a16:creationId xmlns:a16="http://schemas.microsoft.com/office/drawing/2014/main" id="{1C9289EE-F404-9248-B1F3-BEDDB46C27D0}"/>
                </a:ext>
              </a:extLst>
            </p:cNvPr>
            <p:cNvSpPr txBox="1">
              <a:spLocks noChangeArrowheads="1"/>
            </p:cNvSpPr>
            <p:nvPr/>
          </p:nvSpPr>
          <p:spPr bwMode="auto">
            <a:xfrm>
              <a:off x="3440" y="1932"/>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t>SM</a:t>
              </a:r>
            </a:p>
          </p:txBody>
        </p:sp>
        <p:sp>
          <p:nvSpPr>
            <p:cNvPr id="16" name="Text Box 15">
              <a:extLst>
                <a:ext uri="{FF2B5EF4-FFF2-40B4-BE49-F238E27FC236}">
                  <a16:creationId xmlns:a16="http://schemas.microsoft.com/office/drawing/2014/main" id="{0EF770FD-66F1-9442-917D-222480CB574B}"/>
                </a:ext>
              </a:extLst>
            </p:cNvPr>
            <p:cNvSpPr txBox="1">
              <a:spLocks noChangeArrowheads="1"/>
            </p:cNvSpPr>
            <p:nvPr/>
          </p:nvSpPr>
          <p:spPr bwMode="auto">
            <a:xfrm>
              <a:off x="5274" y="1933"/>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t>SM</a:t>
              </a:r>
            </a:p>
          </p:txBody>
        </p:sp>
        <p:sp>
          <p:nvSpPr>
            <p:cNvPr id="17" name="Text Box 16">
              <a:extLst>
                <a:ext uri="{FF2B5EF4-FFF2-40B4-BE49-F238E27FC236}">
                  <a16:creationId xmlns:a16="http://schemas.microsoft.com/office/drawing/2014/main" id="{A951A90C-40C1-AD4B-88A6-0CBD933EE55E}"/>
                </a:ext>
              </a:extLst>
            </p:cNvPr>
            <p:cNvSpPr txBox="1">
              <a:spLocks noChangeArrowheads="1"/>
            </p:cNvSpPr>
            <p:nvPr/>
          </p:nvSpPr>
          <p:spPr bwMode="auto">
            <a:xfrm>
              <a:off x="5274" y="947"/>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dirty="0"/>
                <a:t>SM</a:t>
              </a:r>
            </a:p>
          </p:txBody>
        </p:sp>
        <p:sp>
          <p:nvSpPr>
            <p:cNvPr id="18" name="Text Box 17">
              <a:extLst>
                <a:ext uri="{FF2B5EF4-FFF2-40B4-BE49-F238E27FC236}">
                  <a16:creationId xmlns:a16="http://schemas.microsoft.com/office/drawing/2014/main" id="{2DD77F2C-8AEC-AD40-8A6F-75B233A1640D}"/>
                </a:ext>
              </a:extLst>
            </p:cNvPr>
            <p:cNvSpPr txBox="1">
              <a:spLocks noChangeArrowheads="1"/>
            </p:cNvSpPr>
            <p:nvPr/>
          </p:nvSpPr>
          <p:spPr bwMode="auto">
            <a:xfrm>
              <a:off x="4153" y="1231"/>
              <a:ext cx="778"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ctr"/>
              <a:r>
                <a:rPr lang="en-US" altLang="en-US" baseline="0" dirty="0">
                  <a:solidFill>
                    <a:srgbClr val="FF0000"/>
                  </a:solidFill>
                </a:rPr>
                <a:t>new</a:t>
              </a:r>
            </a:p>
            <a:p>
              <a:pPr algn="ctr"/>
              <a:endParaRPr lang="en-US" altLang="en-US" sz="800" baseline="0" dirty="0">
                <a:solidFill>
                  <a:srgbClr val="FF0000"/>
                </a:solidFill>
              </a:endParaRPr>
            </a:p>
            <a:p>
              <a:pPr algn="ctr"/>
              <a:r>
                <a:rPr lang="en-US" altLang="en-US" baseline="0" dirty="0">
                  <a:solidFill>
                    <a:srgbClr val="FF0000"/>
                  </a:solidFill>
                </a:rPr>
                <a:t>particle</a:t>
              </a:r>
            </a:p>
          </p:txBody>
        </p:sp>
        <p:sp>
          <p:nvSpPr>
            <p:cNvPr id="19" name="Line 26">
              <a:extLst>
                <a:ext uri="{FF2B5EF4-FFF2-40B4-BE49-F238E27FC236}">
                  <a16:creationId xmlns:a16="http://schemas.microsoft.com/office/drawing/2014/main" id="{69E518D8-02BB-BF41-8108-01BEE395342A}"/>
                </a:ext>
              </a:extLst>
            </p:cNvPr>
            <p:cNvSpPr>
              <a:spLocks noChangeShapeType="1"/>
            </p:cNvSpPr>
            <p:nvPr/>
          </p:nvSpPr>
          <p:spPr bwMode="auto">
            <a:xfrm flipH="1">
              <a:off x="3800" y="1557"/>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27">
              <a:extLst>
                <a:ext uri="{FF2B5EF4-FFF2-40B4-BE49-F238E27FC236}">
                  <a16:creationId xmlns:a16="http://schemas.microsoft.com/office/drawing/2014/main" id="{4FC762B9-8F81-864B-B85C-4FFA39B0D9B5}"/>
                </a:ext>
              </a:extLst>
            </p:cNvPr>
            <p:cNvSpPr>
              <a:spLocks noChangeShapeType="1"/>
            </p:cNvSpPr>
            <p:nvPr/>
          </p:nvSpPr>
          <p:spPr bwMode="auto">
            <a:xfrm flipH="1">
              <a:off x="4898" y="1071"/>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8">
              <a:extLst>
                <a:ext uri="{FF2B5EF4-FFF2-40B4-BE49-F238E27FC236}">
                  <a16:creationId xmlns:a16="http://schemas.microsoft.com/office/drawing/2014/main" id="{C77E8181-F080-BA49-A55C-2C4BC72470C9}"/>
                </a:ext>
              </a:extLst>
            </p:cNvPr>
            <p:cNvSpPr>
              <a:spLocks noChangeShapeType="1"/>
            </p:cNvSpPr>
            <p:nvPr/>
          </p:nvSpPr>
          <p:spPr bwMode="auto">
            <a:xfrm>
              <a:off x="4899" y="1564"/>
              <a:ext cx="386" cy="494"/>
            </a:xfrm>
            <a:prstGeom prst="line">
              <a:avLst/>
            </a:prstGeom>
            <a:noFill/>
            <a:ln w="57150">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 name="Text Box 32">
            <a:extLst>
              <a:ext uri="{FF2B5EF4-FFF2-40B4-BE49-F238E27FC236}">
                <a16:creationId xmlns:a16="http://schemas.microsoft.com/office/drawing/2014/main" id="{8514EDD2-C667-2745-BF47-D3DB00887CE8}"/>
              </a:ext>
            </a:extLst>
          </p:cNvPr>
          <p:cNvSpPr txBox="1">
            <a:spLocks noChangeArrowheads="1"/>
          </p:cNvSpPr>
          <p:nvPr/>
        </p:nvSpPr>
        <p:spPr bwMode="auto">
          <a:xfrm>
            <a:off x="5349300" y="2514600"/>
            <a:ext cx="1709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sz="2000" baseline="0" dirty="0"/>
              <a:t>Precision EW</a:t>
            </a:r>
          </a:p>
        </p:txBody>
      </p:sp>
      <p:sp>
        <p:nvSpPr>
          <p:cNvPr id="23" name="Content Placeholder 2">
            <a:extLst>
              <a:ext uri="{FF2B5EF4-FFF2-40B4-BE49-F238E27FC236}">
                <a16:creationId xmlns:a16="http://schemas.microsoft.com/office/drawing/2014/main" id="{1BC9873A-9D5B-9E40-B3CD-9CF7DDBE4BE5}"/>
              </a:ext>
            </a:extLst>
          </p:cNvPr>
          <p:cNvSpPr txBox="1">
            <a:spLocks/>
          </p:cNvSpPr>
          <p:nvPr/>
        </p:nvSpPr>
        <p:spPr bwMode="auto">
          <a:xfrm>
            <a:off x="157335" y="5486400"/>
            <a:ext cx="8834265" cy="930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This makes the lightest new particle stable: an LLP.  This </a:t>
            </a:r>
            <a:r>
              <a:rPr lang="en-US" altLang="en-US" sz="2000" dirty="0">
                <a:sym typeface="Wingdings" pitchFamily="2" charset="2"/>
              </a:rPr>
              <a:t>is a general argument.  It may be augmented in specific contexts, e.g., in SUSY, </a:t>
            </a:r>
            <a:r>
              <a:rPr lang="en-US" altLang="en-US" sz="2000" i="1" dirty="0">
                <a:sym typeface="Wingdings" pitchFamily="2" charset="2"/>
              </a:rPr>
              <a:t>p</a:t>
            </a:r>
            <a:r>
              <a:rPr lang="en-US" altLang="en-US" sz="2000" dirty="0">
                <a:sym typeface="Wingdings" pitchFamily="2" charset="2"/>
              </a:rPr>
              <a:t> decay  </a:t>
            </a:r>
            <a:r>
              <a:rPr lang="en-US" altLang="en-US" sz="2000" i="1" dirty="0">
                <a:sym typeface="Wingdings" pitchFamily="2" charset="2"/>
              </a:rPr>
              <a:t>R</a:t>
            </a:r>
            <a:r>
              <a:rPr lang="en-US" altLang="en-US" sz="2000" dirty="0">
                <a:sym typeface="Wingdings" pitchFamily="2" charset="2"/>
              </a:rPr>
              <a:t>-parity  stable LSP.</a:t>
            </a:r>
            <a:endParaRPr lang="en-US" sz="2000" dirty="0">
              <a:latin typeface="Arial" charset="0"/>
              <a:sym typeface="Wingdings"/>
            </a:endParaRPr>
          </a:p>
          <a:p>
            <a:endParaRPr lang="en-US" sz="2000" dirty="0">
              <a:latin typeface="Arial" charset="0"/>
              <a:sym typeface="Wingdings"/>
            </a:endParaRPr>
          </a:p>
        </p:txBody>
      </p:sp>
      <p:sp>
        <p:nvSpPr>
          <p:cNvPr id="2" name="TextBox 1">
            <a:extLst>
              <a:ext uri="{FF2B5EF4-FFF2-40B4-BE49-F238E27FC236}">
                <a16:creationId xmlns:a16="http://schemas.microsoft.com/office/drawing/2014/main" id="{69AE163C-38A9-5646-B174-037A593A0CD9}"/>
              </a:ext>
            </a:extLst>
          </p:cNvPr>
          <p:cNvSpPr txBox="1"/>
          <p:nvPr/>
        </p:nvSpPr>
        <p:spPr>
          <a:xfrm>
            <a:off x="4343400" y="6245423"/>
            <a:ext cx="4613442" cy="307777"/>
          </a:xfrm>
          <a:prstGeom prst="rect">
            <a:avLst/>
          </a:prstGeom>
          <a:noFill/>
        </p:spPr>
        <p:txBody>
          <a:bodyPr wrap="none" rtlCol="0">
            <a:spAutoFit/>
          </a:bodyPr>
          <a:lstStyle/>
          <a:p>
            <a:r>
              <a:rPr lang="en-US" altLang="en-US" sz="1400" dirty="0"/>
              <a:t>Cheng, Low (2003); </a:t>
            </a:r>
            <a:r>
              <a:rPr lang="en-US" altLang="en-US" sz="1400" dirty="0" err="1"/>
              <a:t>Wudka</a:t>
            </a:r>
            <a:r>
              <a:rPr lang="en-US" altLang="en-US" sz="1400" dirty="0"/>
              <a:t> (2003); Farrar, </a:t>
            </a:r>
            <a:r>
              <a:rPr lang="en-US" altLang="en-US" sz="1400" dirty="0" err="1"/>
              <a:t>Fayet</a:t>
            </a:r>
            <a:r>
              <a:rPr lang="en-US" altLang="en-US" sz="1400" dirty="0"/>
              <a:t> (1974)</a:t>
            </a:r>
          </a:p>
        </p:txBody>
      </p:sp>
    </p:spTree>
    <p:extLst>
      <p:ext uri="{BB962C8B-B14F-4D97-AF65-F5344CB8AC3E}">
        <p14:creationId xmlns:p14="http://schemas.microsoft.com/office/powerpoint/2010/main" val="3468990213"/>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69296</TotalTime>
  <Words>3087</Words>
  <Application>Microsoft Macintosh PowerPoint</Application>
  <PresentationFormat>On-screen Show (4:3)</PresentationFormat>
  <Paragraphs>551</Paragraphs>
  <Slides>39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-apple-system</vt:lpstr>
      <vt:lpstr>Arial</vt:lpstr>
      <vt:lpstr>Arial</vt:lpstr>
      <vt:lpstr>Calibri</vt:lpstr>
      <vt:lpstr>Cambria Math</vt:lpstr>
      <vt:lpstr>Open Sans</vt:lpstr>
      <vt:lpstr>Symbol</vt:lpstr>
      <vt:lpstr>Wingdings</vt:lpstr>
      <vt:lpstr>office_arial</vt:lpstr>
      <vt:lpstr>PowerPoint Presentation</vt:lpstr>
      <vt:lpstr>INTRODUCTION</vt:lpstr>
      <vt:lpstr>INTRODUCTION</vt:lpstr>
      <vt:lpstr>THE PARTICLE LANDSCAPE</vt:lpstr>
      <vt:lpstr>THE COSMOLOGICAL LANDSCAPE</vt:lpstr>
      <vt:lpstr>LESSONS FROM OUR PAST</vt:lpstr>
      <vt:lpstr>THE LLP LANDSCAPE</vt:lpstr>
      <vt:lpstr>PowerPoint Presentation</vt:lpstr>
      <vt:lpstr>WEAK-SCALE PHYSICS AND LLPS</vt:lpstr>
      <vt:lpstr>WEAK-SCALE PHYSICS AND COSMOLOGY</vt:lpstr>
      <vt:lpstr>LLPS IN STANDARD SUSY</vt:lpstr>
      <vt:lpstr>LLPs IN SUPERWIMP SCENARIOS</vt:lpstr>
      <vt:lpstr>PowerPoint Presentation</vt:lpstr>
      <vt:lpstr>PowerPoint Presentation</vt:lpstr>
      <vt:lpstr>PowerPoint Presentation</vt:lpstr>
      <vt:lpstr>PowerPoint Presentation</vt:lpstr>
      <vt:lpstr>PowerPoint Presentation</vt:lpstr>
      <vt:lpstr>DARK SECTORS</vt:lpstr>
      <vt:lpstr>PORTALS</vt:lpstr>
      <vt:lpstr>DARK PHOTON, DARK HIGGS, HNLS</vt:lpstr>
      <vt:lpstr>LIGHT LLP PHENOMENOLOGY</vt:lpstr>
      <vt:lpstr>THE LIFETIME FRONTIER</vt:lpstr>
      <vt:lpstr>SEARCHES FOR LIGHT LLPS</vt:lpstr>
      <vt:lpstr>CURRENT EXPERIMENTAL SEARCHES</vt:lpstr>
      <vt:lpstr>PowerPoint Presentation</vt:lpstr>
      <vt:lpstr>PowerPoint Presentation</vt:lpstr>
      <vt:lpstr>DEDICATED FORWARD LHC EXPERIMENTS</vt:lpstr>
      <vt:lpstr>PRE-EXISTING TUNNELS FOR FORWARD EXPTS</vt:lpstr>
      <vt:lpstr>FASER AND THE LHC</vt:lpstr>
      <vt:lpstr>SIGALS AT FASER</vt:lpstr>
      <vt:lpstr>DARK PHOTON RESULTS</vt:lpstr>
      <vt:lpstr>COLLIDER NEUTRINO RESULTS</vt:lpstr>
      <vt:lpstr>NEUTRINOS FROM EMULSION IN FASERn</vt:lpstr>
      <vt:lpstr>LOCATION, LOCATION, LOCATION</vt:lpstr>
      <vt:lpstr>FORWARD PHYSICS FACILITY</vt:lpstr>
      <vt:lpstr>FPF EXPERIMENTS</vt:lpstr>
      <vt:lpstr>A CAUTIONARY TALE</vt:lpstr>
      <vt:lpstr>ISR’S LEGACY</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1508</cp:revision>
  <cp:lastPrinted>2019-09-06T01:34:01Z</cp:lastPrinted>
  <dcterms:created xsi:type="dcterms:W3CDTF">2011-05-01T15:38:23Z</dcterms:created>
  <dcterms:modified xsi:type="dcterms:W3CDTF">2023-07-21T02:47:03Z</dcterms:modified>
</cp:coreProperties>
</file>