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1"/>
  </p:notesMasterIdLst>
  <p:handoutMasterIdLst>
    <p:handoutMasterId r:id="rId42"/>
  </p:handoutMasterIdLst>
  <p:sldIdLst>
    <p:sldId id="889" r:id="rId2"/>
    <p:sldId id="2969" r:id="rId3"/>
    <p:sldId id="633" r:id="rId4"/>
    <p:sldId id="2973" r:id="rId5"/>
    <p:sldId id="2974" r:id="rId6"/>
    <p:sldId id="2975" r:id="rId7"/>
    <p:sldId id="2970" r:id="rId8"/>
    <p:sldId id="900" r:id="rId9"/>
    <p:sldId id="902" r:id="rId10"/>
    <p:sldId id="903" r:id="rId11"/>
    <p:sldId id="904" r:id="rId12"/>
    <p:sldId id="905" r:id="rId13"/>
    <p:sldId id="907" r:id="rId14"/>
    <p:sldId id="908" r:id="rId15"/>
    <p:sldId id="2981" r:id="rId16"/>
    <p:sldId id="910" r:id="rId17"/>
    <p:sldId id="901" r:id="rId18"/>
    <p:sldId id="884" r:id="rId19"/>
    <p:sldId id="707" r:id="rId20"/>
    <p:sldId id="651" r:id="rId21"/>
    <p:sldId id="708" r:id="rId22"/>
    <p:sldId id="886" r:id="rId23"/>
    <p:sldId id="1071" r:id="rId24"/>
    <p:sldId id="1082" r:id="rId25"/>
    <p:sldId id="2979" r:id="rId26"/>
    <p:sldId id="1081" r:id="rId27"/>
    <p:sldId id="2986" r:id="rId28"/>
    <p:sldId id="2989" r:id="rId29"/>
    <p:sldId id="2994" r:id="rId30"/>
    <p:sldId id="2990" r:id="rId31"/>
    <p:sldId id="2991" r:id="rId32"/>
    <p:sldId id="2987" r:id="rId33"/>
    <p:sldId id="2988" r:id="rId34"/>
    <p:sldId id="2992" r:id="rId35"/>
    <p:sldId id="2984" r:id="rId36"/>
    <p:sldId id="2985" r:id="rId37"/>
    <p:sldId id="1044" r:id="rId38"/>
    <p:sldId id="1050" r:id="rId39"/>
    <p:sldId id="2993"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050"/>
    <a:srgbClr val="0000FF"/>
    <a:srgbClr val="FF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50000" autoAdjust="0"/>
  </p:normalViewPr>
  <p:slideViewPr>
    <p:cSldViewPr snapToObjects="1">
      <p:cViewPr varScale="1">
        <p:scale>
          <a:sx n="131" d="100"/>
          <a:sy n="131" d="100"/>
        </p:scale>
        <p:origin x="61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6/19/23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6/19/23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6/19/23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a:t>
            </a:fld>
            <a:endParaRPr lang="en-US"/>
          </a:p>
        </p:txBody>
      </p:sp>
    </p:spTree>
    <p:extLst>
      <p:ext uri="{BB962C8B-B14F-4D97-AF65-F5344CB8AC3E}">
        <p14:creationId xmlns:p14="http://schemas.microsoft.com/office/powerpoint/2010/main" val="79125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13</a:t>
            </a:fld>
            <a:endParaRPr lang="en-US" altLang="en-US" sz="1200" baseline="0"/>
          </a:p>
        </p:txBody>
      </p:sp>
    </p:spTree>
    <p:extLst>
      <p:ext uri="{BB962C8B-B14F-4D97-AF65-F5344CB8AC3E}">
        <p14:creationId xmlns:p14="http://schemas.microsoft.com/office/powerpoint/2010/main" val="186632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14</a:t>
            </a:fld>
            <a:endParaRPr lang="en-US" altLang="en-US" sz="1200" baseline="0"/>
          </a:p>
        </p:txBody>
      </p:sp>
    </p:spTree>
    <p:extLst>
      <p:ext uri="{BB962C8B-B14F-4D97-AF65-F5344CB8AC3E}">
        <p14:creationId xmlns:p14="http://schemas.microsoft.com/office/powerpoint/2010/main" val="710148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15</a:t>
            </a:fld>
            <a:endParaRPr lang="en-US" altLang="en-US" sz="1200" baseline="0"/>
          </a:p>
        </p:txBody>
      </p:sp>
    </p:spTree>
    <p:extLst>
      <p:ext uri="{BB962C8B-B14F-4D97-AF65-F5344CB8AC3E}">
        <p14:creationId xmlns:p14="http://schemas.microsoft.com/office/powerpoint/2010/main" val="1593550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16</a:t>
            </a:fld>
            <a:endParaRPr lang="en-US" altLang="en-US" sz="1200" baseline="0"/>
          </a:p>
        </p:txBody>
      </p:sp>
    </p:spTree>
    <p:extLst>
      <p:ext uri="{BB962C8B-B14F-4D97-AF65-F5344CB8AC3E}">
        <p14:creationId xmlns:p14="http://schemas.microsoft.com/office/powerpoint/2010/main" val="208267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6/19/23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34</a:t>
            </a:fld>
            <a:endParaRPr lang="en-US"/>
          </a:p>
        </p:txBody>
      </p:sp>
    </p:spTree>
    <p:extLst>
      <p:ext uri="{BB962C8B-B14F-4D97-AF65-F5344CB8AC3E}">
        <p14:creationId xmlns:p14="http://schemas.microsoft.com/office/powerpoint/2010/main" val="2900637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19 June 2023</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2.tiff"/><Relationship Id="rId1" Type="http://schemas.openxmlformats.org/officeDocument/2006/relationships/slideLayout" Target="../slideLayouts/slideLayout1.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hyperlink" Target="https://arxiv.org/abs/2104.07151" TargetMode="Externa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https://arxiv.org/abs/2203.07316" TargetMode="External"/><Relationship Id="rId5" Type="http://schemas.openxmlformats.org/officeDocument/2006/relationships/hyperlink" Target="https://arxiv.org/abs/2203.08126" TargetMode="Externa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cds.cern.ch/record/2853210" TargetMode="External"/><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hyperlink" Target="https://arxiv.org/abs/2305.09383" TargetMode="External"/><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hyperlink" Target="https://arxiv.org/abs/2303.14185"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34.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g"/><Relationship Id="rId7" Type="http://schemas.openxmlformats.org/officeDocument/2006/relationships/image" Target="../media/image78.jpg"/><Relationship Id="rId12" Type="http://schemas.openxmlformats.org/officeDocument/2006/relationships/image" Target="../media/image83.jpg"/><Relationship Id="rId2" Type="http://schemas.openxmlformats.org/officeDocument/2006/relationships/notesSlide" Target="../notesSlides/notesSlide7.xml"/><Relationship Id="rId16"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77.jpg"/><Relationship Id="rId11" Type="http://schemas.openxmlformats.org/officeDocument/2006/relationships/image" Target="../media/image82.jpeg"/><Relationship Id="rId5" Type="http://schemas.openxmlformats.org/officeDocument/2006/relationships/image" Target="../media/image76.jpg"/><Relationship Id="rId15" Type="http://schemas.openxmlformats.org/officeDocument/2006/relationships/image" Target="../media/image57.pn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 Id="rId14" Type="http://schemas.openxmlformats.org/officeDocument/2006/relationships/image" Target="../media/image85.jpe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hyperlink" Target="https://cds.cern.ch/record/2851822" TargetMode="External"/><Relationship Id="rId5" Type="http://schemas.openxmlformats.org/officeDocument/2006/relationships/image" Target="../media/image89.jp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3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0.jpg"/><Relationship Id="rId3" Type="http://schemas.openxmlformats.org/officeDocument/2006/relationships/image" Target="../media/image8.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7.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9.jpeg"/><Relationship Id="rId9" Type="http://schemas.openxmlformats.org/officeDocument/2006/relationships/image" Target="../media/image16.png"/><Relationship Id="rId14" Type="http://schemas.openxmlformats.org/officeDocument/2006/relationships/image" Target="../media/image10.png"/><Relationship Id="rId22" Type="http://schemas.openxmlformats.org/officeDocument/2006/relationships/image" Target="../media/image29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008437"/>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CERN Colloquium, 19 June 2023</a:t>
            </a:r>
          </a:p>
          <a:p>
            <a:pPr algn="ctr"/>
            <a:endParaRPr lang="en-US" sz="800" dirty="0"/>
          </a:p>
          <a:p>
            <a:pPr algn="ctr"/>
            <a:r>
              <a:rPr lang="en-US" sz="2000" dirty="0"/>
              <a:t>Jonathan Feng, University of California, Irvine</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1219200"/>
            <a:ext cx="91440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600" b="1" dirty="0"/>
              <a:t>LONG-LIVED PARTICLES</a:t>
            </a:r>
          </a:p>
          <a:p>
            <a:pPr algn="ctr"/>
            <a:endParaRPr lang="en-US" sz="1200" b="1" dirty="0"/>
          </a:p>
          <a:p>
            <a:pPr algn="ctr"/>
            <a:r>
              <a:rPr lang="en-US" sz="2800" b="1" dirty="0"/>
              <a:t>AND THE</a:t>
            </a:r>
          </a:p>
          <a:p>
            <a:pPr algn="ctr"/>
            <a:endParaRPr lang="en-US" sz="1200" b="1" dirty="0"/>
          </a:p>
          <a:p>
            <a:pPr algn="ctr"/>
            <a:r>
              <a:rPr lang="en-US" sz="3600" b="1" dirty="0"/>
              <a:t>FUTURE OF PARTICLE PHYSICS</a:t>
            </a:r>
          </a:p>
        </p:txBody>
      </p:sp>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WEAK-SCALE PHYSICS AND COSMOLOGY</a:t>
            </a:r>
          </a:p>
        </p:txBody>
      </p:sp>
      <p:sp>
        <p:nvSpPr>
          <p:cNvPr id="5123" name="Content Placeholder 2"/>
          <p:cNvSpPr>
            <a:spLocks noGrp="1"/>
          </p:cNvSpPr>
          <p:nvPr>
            <p:ph idx="1"/>
          </p:nvPr>
        </p:nvSpPr>
        <p:spPr>
          <a:xfrm>
            <a:off x="152401" y="990600"/>
            <a:ext cx="8839199" cy="4224071"/>
          </a:xfrm>
        </p:spPr>
        <p:txBody>
          <a:bodyPr/>
          <a:lstStyle/>
          <a:p>
            <a:pPr eaLnBrk="1" hangingPunct="1"/>
            <a:r>
              <a:rPr lang="en-US" sz="2000" dirty="0">
                <a:latin typeface="Arial" charset="0"/>
                <a:sym typeface="Wingdings"/>
              </a:rPr>
              <a:t>What good is a stable weak-scale state? Dark matter!</a:t>
            </a:r>
          </a:p>
        </p:txBody>
      </p:sp>
      <p:sp>
        <p:nvSpPr>
          <p:cNvPr id="23" name="Content Placeholder 2">
            <a:extLst>
              <a:ext uri="{FF2B5EF4-FFF2-40B4-BE49-F238E27FC236}">
                <a16:creationId xmlns:a16="http://schemas.microsoft.com/office/drawing/2014/main" id="{1BC9873A-9D5B-9E40-B3CD-9CF7DDBE4BE5}"/>
              </a:ext>
            </a:extLst>
          </p:cNvPr>
          <p:cNvSpPr txBox="1">
            <a:spLocks/>
          </p:cNvSpPr>
          <p:nvPr/>
        </p:nvSpPr>
        <p:spPr bwMode="auto">
          <a:xfrm>
            <a:off x="157335" y="5217648"/>
            <a:ext cx="8834265" cy="1411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This simple coincidence, the WIMP Miracle, ties together weak-scale physics, LLPs, and cosmology, and has led to the prominence of missing </a:t>
            </a:r>
            <a:r>
              <a:rPr lang="en-US" sz="2000" i="1" dirty="0">
                <a:latin typeface="Arial" charset="0"/>
                <a:sym typeface="Wingdings"/>
              </a:rPr>
              <a:t>E</a:t>
            </a:r>
            <a:r>
              <a:rPr lang="en-US" sz="2000" i="1" baseline="-25000" dirty="0">
                <a:latin typeface="Arial" charset="0"/>
                <a:sym typeface="Wingdings"/>
              </a:rPr>
              <a:t>T</a:t>
            </a:r>
            <a:r>
              <a:rPr lang="en-US" sz="2000" dirty="0">
                <a:latin typeface="Arial" charset="0"/>
                <a:sym typeface="Wingdings"/>
              </a:rPr>
              <a:t> searches and DM at colliders.</a:t>
            </a:r>
          </a:p>
          <a:p>
            <a:endParaRPr lang="en-US" dirty="0">
              <a:latin typeface="Arial" charset="0"/>
              <a:sym typeface="Wingdings"/>
            </a:endParaRPr>
          </a:p>
        </p:txBody>
      </p:sp>
      <p:pic>
        <p:nvPicPr>
          <p:cNvPr id="25" name="Picture 2" descr="C:\Users\Jonathan\Desktop\feng_wimp_araa.jpg">
            <a:extLst>
              <a:ext uri="{FF2B5EF4-FFF2-40B4-BE49-F238E27FC236}">
                <a16:creationId xmlns:a16="http://schemas.microsoft.com/office/drawing/2014/main" id="{9C6EF062-3C5C-3D4C-B5E4-4A81B551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624013"/>
            <a:ext cx="4221162" cy="336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ontent Placeholder 3">
            <a:extLst>
              <a:ext uri="{FF2B5EF4-FFF2-40B4-BE49-F238E27FC236}">
                <a16:creationId xmlns:a16="http://schemas.microsoft.com/office/drawing/2014/main" id="{A3F26215-1067-1140-AC86-BFEE17551DC8}"/>
              </a:ext>
            </a:extLst>
          </p:cNvPr>
          <p:cNvSpPr txBox="1">
            <a:spLocks/>
          </p:cNvSpPr>
          <p:nvPr/>
        </p:nvSpPr>
        <p:spPr>
          <a:xfrm>
            <a:off x="4359275" y="1746250"/>
            <a:ext cx="4327525" cy="419258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resulting relic density is</a:t>
            </a:r>
          </a:p>
          <a:p>
            <a:endParaRPr lang="en-US" altLang="en-US" dirty="0"/>
          </a:p>
          <a:p>
            <a:endParaRPr lang="en-US" altLang="en-US" dirty="0"/>
          </a:p>
          <a:p>
            <a:pPr>
              <a:buFontTx/>
              <a:buNone/>
            </a:pPr>
            <a:endParaRPr lang="en-US" altLang="en-US" i="1" dirty="0"/>
          </a:p>
          <a:p>
            <a:pPr>
              <a:buFontTx/>
              <a:buNone/>
            </a:pPr>
            <a:endParaRPr lang="en-US" altLang="en-US" sz="800" i="1" dirty="0"/>
          </a:p>
          <a:p>
            <a:pPr>
              <a:buFontTx/>
              <a:buNone/>
            </a:pPr>
            <a:endParaRPr lang="en-US" altLang="en-US" i="1" dirty="0"/>
          </a:p>
          <a:p>
            <a:r>
              <a:rPr lang="en-US" altLang="en-US" sz="2000" dirty="0"/>
              <a:t>For a WIMP</a:t>
            </a:r>
            <a:r>
              <a:rPr lang="en-US" altLang="en-US" sz="2000" i="1" dirty="0"/>
              <a:t>, </a:t>
            </a:r>
            <a:r>
              <a:rPr lang="en-US" altLang="en-US" sz="2000" i="1" dirty="0" err="1"/>
              <a:t>m</a:t>
            </a:r>
            <a:r>
              <a:rPr lang="en-US" altLang="en-US" sz="2000" i="1" baseline="-25000" dirty="0" err="1"/>
              <a:t>X</a:t>
            </a:r>
            <a:r>
              <a:rPr lang="en-US" altLang="en-US" sz="2000" dirty="0"/>
              <a:t> ~ 100 GeV and</a:t>
            </a:r>
            <a:r>
              <a:rPr lang="en-US" altLang="en-US" sz="2000" i="1" dirty="0"/>
              <a:t> </a:t>
            </a:r>
            <a:r>
              <a:rPr lang="en-US" altLang="en-US" sz="2000" i="1" dirty="0" err="1"/>
              <a:t>g</a:t>
            </a:r>
            <a:r>
              <a:rPr lang="en-US" altLang="en-US" sz="2000" i="1" baseline="-25000" dirty="0" err="1"/>
              <a:t>X</a:t>
            </a:r>
            <a:r>
              <a:rPr lang="en-US" altLang="en-US" sz="2000" dirty="0"/>
              <a:t> ~ 0.6  </a:t>
            </a:r>
            <a:r>
              <a:rPr lang="en-US" altLang="en-US" sz="2000" dirty="0">
                <a:sym typeface="Wingdings" pitchFamily="2" charset="2"/>
              </a:rPr>
              <a:t> </a:t>
            </a:r>
            <a:r>
              <a:rPr lang="en-US" altLang="en-US" sz="2000" dirty="0">
                <a:latin typeface="Symbol" pitchFamily="2" charset="2"/>
              </a:rPr>
              <a:t>W</a:t>
            </a:r>
            <a:r>
              <a:rPr lang="en-US" altLang="en-US" sz="2000" baseline="-25000" dirty="0"/>
              <a:t> </a:t>
            </a:r>
            <a:r>
              <a:rPr lang="en-US" altLang="en-US" sz="2000" i="1" baseline="-25000" dirty="0"/>
              <a:t>X  </a:t>
            </a:r>
            <a:r>
              <a:rPr lang="en-US" altLang="en-US" sz="2000" dirty="0">
                <a:latin typeface="Symbol" pitchFamily="2" charset="2"/>
              </a:rPr>
              <a:t>~ </a:t>
            </a:r>
            <a:r>
              <a:rPr lang="en-US" altLang="en-US" sz="2000" dirty="0"/>
              <a:t>0.1</a:t>
            </a:r>
          </a:p>
        </p:txBody>
      </p:sp>
      <p:pic>
        <p:nvPicPr>
          <p:cNvPr id="28" name="Picture 2">
            <a:extLst>
              <a:ext uri="{FF2B5EF4-FFF2-40B4-BE49-F238E27FC236}">
                <a16:creationId xmlns:a16="http://schemas.microsoft.com/office/drawing/2014/main" id="{C5C7D7B7-DAB5-9C49-ADE3-16986E6A3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425" y="2232025"/>
            <a:ext cx="25114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5">
            <a:extLst>
              <a:ext uri="{FF2B5EF4-FFF2-40B4-BE49-F238E27FC236}">
                <a16:creationId xmlns:a16="http://schemas.microsoft.com/office/drawing/2014/main" id="{0B82F271-BD56-C848-8FDB-8F2497557004}"/>
              </a:ext>
            </a:extLst>
          </p:cNvPr>
          <p:cNvGrpSpPr>
            <a:grpSpLocks/>
          </p:cNvGrpSpPr>
          <p:nvPr/>
        </p:nvGrpSpPr>
        <p:grpSpPr bwMode="auto">
          <a:xfrm>
            <a:off x="5570538" y="3048000"/>
            <a:ext cx="1714500" cy="990600"/>
            <a:chOff x="7034132" y="3145764"/>
            <a:chExt cx="1714159" cy="990431"/>
          </a:xfrm>
        </p:grpSpPr>
        <p:sp>
          <p:nvSpPr>
            <p:cNvPr id="30" name="TextBox 17">
              <a:extLst>
                <a:ext uri="{FF2B5EF4-FFF2-40B4-BE49-F238E27FC236}">
                  <a16:creationId xmlns:a16="http://schemas.microsoft.com/office/drawing/2014/main" id="{C8089C65-B336-694C-AE33-249A71512380}"/>
                </a:ext>
              </a:extLst>
            </p:cNvPr>
            <p:cNvSpPr txBox="1">
              <a:spLocks noChangeArrowheads="1"/>
            </p:cNvSpPr>
            <p:nvPr/>
          </p:nvSpPr>
          <p:spPr bwMode="auto">
            <a:xfrm>
              <a:off x="7034132" y="3148638"/>
              <a:ext cx="3385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a:t>X</a:t>
              </a:r>
            </a:p>
          </p:txBody>
        </p:sp>
        <p:sp>
          <p:nvSpPr>
            <p:cNvPr id="31" name="TextBox 18">
              <a:extLst>
                <a:ext uri="{FF2B5EF4-FFF2-40B4-BE49-F238E27FC236}">
                  <a16:creationId xmlns:a16="http://schemas.microsoft.com/office/drawing/2014/main" id="{00CAC07C-19C2-3D47-895E-00CE41601B2E}"/>
                </a:ext>
              </a:extLst>
            </p:cNvPr>
            <p:cNvSpPr txBox="1">
              <a:spLocks noChangeArrowheads="1"/>
            </p:cNvSpPr>
            <p:nvPr/>
          </p:nvSpPr>
          <p:spPr bwMode="auto">
            <a:xfrm>
              <a:off x="7034132" y="3766863"/>
              <a:ext cx="3385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a:t>X</a:t>
              </a:r>
            </a:p>
          </p:txBody>
        </p:sp>
        <p:sp>
          <p:nvSpPr>
            <p:cNvPr id="32" name="TextBox 19">
              <a:extLst>
                <a:ext uri="{FF2B5EF4-FFF2-40B4-BE49-F238E27FC236}">
                  <a16:creationId xmlns:a16="http://schemas.microsoft.com/office/drawing/2014/main" id="{F06E898E-848D-674B-8728-09818A84786C}"/>
                </a:ext>
              </a:extLst>
            </p:cNvPr>
            <p:cNvSpPr txBox="1">
              <a:spLocks noChangeArrowheads="1"/>
            </p:cNvSpPr>
            <p:nvPr/>
          </p:nvSpPr>
          <p:spPr bwMode="auto">
            <a:xfrm>
              <a:off x="8499505" y="3145764"/>
              <a:ext cx="24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a:t>f</a:t>
              </a:r>
            </a:p>
          </p:txBody>
        </p:sp>
        <p:sp>
          <p:nvSpPr>
            <p:cNvPr id="33" name="TextBox 20">
              <a:extLst>
                <a:ext uri="{FF2B5EF4-FFF2-40B4-BE49-F238E27FC236}">
                  <a16:creationId xmlns:a16="http://schemas.microsoft.com/office/drawing/2014/main" id="{2383C66B-82F2-764C-9D4C-D5AE94689A8E}"/>
                </a:ext>
              </a:extLst>
            </p:cNvPr>
            <p:cNvSpPr txBox="1">
              <a:spLocks noChangeArrowheads="1"/>
            </p:cNvSpPr>
            <p:nvPr/>
          </p:nvSpPr>
          <p:spPr bwMode="auto">
            <a:xfrm>
              <a:off x="8499505" y="3763989"/>
              <a:ext cx="24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a:t>f</a:t>
              </a:r>
              <a:r>
                <a:rPr lang="en-US" altLang="en-US" i="1">
                  <a:cs typeface="Arial" panose="020B0604020202020204" pitchFamily="34" charset="0"/>
                </a:rPr>
                <a:t>̅</a:t>
              </a:r>
              <a:endParaRPr lang="en-US" altLang="en-US" i="1"/>
            </a:p>
          </p:txBody>
        </p:sp>
        <p:grpSp>
          <p:nvGrpSpPr>
            <p:cNvPr id="34" name="Group 24">
              <a:extLst>
                <a:ext uri="{FF2B5EF4-FFF2-40B4-BE49-F238E27FC236}">
                  <a16:creationId xmlns:a16="http://schemas.microsoft.com/office/drawing/2014/main" id="{3CB3D768-FE34-8B47-90C1-E0813CCB8E7C}"/>
                </a:ext>
              </a:extLst>
            </p:cNvPr>
            <p:cNvGrpSpPr>
              <a:grpSpLocks/>
            </p:cNvGrpSpPr>
            <p:nvPr/>
          </p:nvGrpSpPr>
          <p:grpSpPr bwMode="auto">
            <a:xfrm>
              <a:off x="7335331" y="3286664"/>
              <a:ext cx="1155940" cy="713117"/>
              <a:chOff x="7335331" y="3286664"/>
              <a:chExt cx="1155940" cy="713117"/>
            </a:xfrm>
          </p:grpSpPr>
          <p:cxnSp>
            <p:nvCxnSpPr>
              <p:cNvPr id="35" name="Straight Connector 10">
                <a:extLst>
                  <a:ext uri="{FF2B5EF4-FFF2-40B4-BE49-F238E27FC236}">
                    <a16:creationId xmlns:a16="http://schemas.microsoft.com/office/drawing/2014/main" id="{D35AA5AB-FFC5-5547-A748-FD2FD6884CF8}"/>
                  </a:ext>
                </a:extLst>
              </p:cNvPr>
              <p:cNvCxnSpPr>
                <a:cxnSpLocks noChangeShapeType="1"/>
              </p:cNvCxnSpPr>
              <p:nvPr/>
            </p:nvCxnSpPr>
            <p:spPr bwMode="auto">
              <a:xfrm>
                <a:off x="7335331" y="3334109"/>
                <a:ext cx="11559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6" name="Straight Connector 11">
                <a:extLst>
                  <a:ext uri="{FF2B5EF4-FFF2-40B4-BE49-F238E27FC236}">
                    <a16:creationId xmlns:a16="http://schemas.microsoft.com/office/drawing/2014/main" id="{EFF97379-250F-144C-A52A-AB7FBEEF6E0D}"/>
                  </a:ext>
                </a:extLst>
              </p:cNvPr>
              <p:cNvCxnSpPr>
                <a:cxnSpLocks noChangeShapeType="1"/>
              </p:cNvCxnSpPr>
              <p:nvPr/>
            </p:nvCxnSpPr>
            <p:spPr bwMode="auto">
              <a:xfrm>
                <a:off x="7335331" y="3952336"/>
                <a:ext cx="11559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 name="Straight Connector 14">
                <a:extLst>
                  <a:ext uri="{FF2B5EF4-FFF2-40B4-BE49-F238E27FC236}">
                    <a16:creationId xmlns:a16="http://schemas.microsoft.com/office/drawing/2014/main" id="{FA0E44E5-AC5E-2F4F-93BE-3901AB1A5E81}"/>
                  </a:ext>
                </a:extLst>
              </p:cNvPr>
              <p:cNvCxnSpPr>
                <a:cxnSpLocks noChangeShapeType="1"/>
              </p:cNvCxnSpPr>
              <p:nvPr/>
            </p:nvCxnSpPr>
            <p:spPr bwMode="auto">
              <a:xfrm rot="5400000">
                <a:off x="7594118" y="3648970"/>
                <a:ext cx="629733" cy="862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8" name="Oval 22">
                <a:extLst>
                  <a:ext uri="{FF2B5EF4-FFF2-40B4-BE49-F238E27FC236}">
                    <a16:creationId xmlns:a16="http://schemas.microsoft.com/office/drawing/2014/main" id="{69F34752-E920-9B43-9AD2-341891F35D49}"/>
                  </a:ext>
                </a:extLst>
              </p:cNvPr>
              <p:cNvSpPr>
                <a:spLocks noChangeArrowheads="1"/>
              </p:cNvSpPr>
              <p:nvPr/>
            </p:nvSpPr>
            <p:spPr bwMode="auto">
              <a:xfrm>
                <a:off x="7865852" y="3286664"/>
                <a:ext cx="86264" cy="94890"/>
              </a:xfrm>
              <a:prstGeom prst="ellipse">
                <a:avLst/>
              </a:prstGeom>
              <a:solidFill>
                <a:schemeClr val="tx1"/>
              </a:solidFill>
              <a:ln w="9525" algn="ctr">
                <a:solidFill>
                  <a:schemeClr val="tx1"/>
                </a:solidFill>
                <a:round/>
                <a:headEnd/>
                <a:tailEnd/>
              </a:ln>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endParaRPr lang="en-US" altLang="en-US"/>
              </a:p>
            </p:txBody>
          </p:sp>
          <p:sp>
            <p:nvSpPr>
              <p:cNvPr id="39" name="Oval 23">
                <a:extLst>
                  <a:ext uri="{FF2B5EF4-FFF2-40B4-BE49-F238E27FC236}">
                    <a16:creationId xmlns:a16="http://schemas.microsoft.com/office/drawing/2014/main" id="{E75C1031-2EC3-0341-B56C-2EC61E85C206}"/>
                  </a:ext>
                </a:extLst>
              </p:cNvPr>
              <p:cNvSpPr>
                <a:spLocks noChangeArrowheads="1"/>
              </p:cNvSpPr>
              <p:nvPr/>
            </p:nvSpPr>
            <p:spPr bwMode="auto">
              <a:xfrm>
                <a:off x="7865852" y="3904891"/>
                <a:ext cx="86264" cy="94890"/>
              </a:xfrm>
              <a:prstGeom prst="ellipse">
                <a:avLst/>
              </a:prstGeom>
              <a:solidFill>
                <a:schemeClr val="tx1"/>
              </a:solidFill>
              <a:ln w="9525" algn="ctr">
                <a:solidFill>
                  <a:schemeClr val="tx1"/>
                </a:solidFill>
                <a:round/>
                <a:headEnd/>
                <a:tailEnd/>
              </a:ln>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endParaRPr lang="en-US" altLang="en-US"/>
              </a:p>
            </p:txBody>
          </p:sp>
        </p:grpSp>
      </p:grpSp>
    </p:spTree>
    <p:extLst>
      <p:ext uri="{BB962C8B-B14F-4D97-AF65-F5344CB8AC3E}">
        <p14:creationId xmlns:p14="http://schemas.microsoft.com/office/powerpoint/2010/main" val="29802154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LLPS IN STANDARD SUSY</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1" y="990600"/>
                <a:ext cx="8839199" cy="4224071"/>
              </a:xfrm>
            </p:spPr>
            <p:txBody>
              <a:bodyPr/>
              <a:lstStyle/>
              <a:p>
                <a:pPr eaLnBrk="1" hangingPunct="1"/>
                <a:r>
                  <a:rPr lang="en-US" sz="2000" dirty="0">
                    <a:latin typeface="Arial" charset="0"/>
                    <a:sym typeface="Wingdings"/>
                  </a:rPr>
                  <a:t>But this focus on missing </a:t>
                </a:r>
                <a:r>
                  <a:rPr lang="en-US" sz="2000" i="1" dirty="0">
                    <a:latin typeface="Arial" charset="0"/>
                    <a:sym typeface="Wingdings"/>
                  </a:rPr>
                  <a:t>E</a:t>
                </a:r>
                <a:r>
                  <a:rPr lang="en-US" sz="2000" i="1" baseline="-25000" dirty="0">
                    <a:latin typeface="Arial" charset="0"/>
                    <a:sym typeface="Wingdings"/>
                  </a:rPr>
                  <a:t>T</a:t>
                </a:r>
                <a:r>
                  <a:rPr lang="en-US" sz="2000" dirty="0">
                    <a:latin typeface="Arial" charset="0"/>
                    <a:sym typeface="Wingdings"/>
                  </a:rPr>
                  <a:t> is a vast oversimplification.</a:t>
                </a:r>
              </a:p>
              <a:p>
                <a:pPr eaLnBrk="1" hangingPunct="1"/>
                <a:endParaRPr lang="en-US" sz="1400" dirty="0">
                  <a:latin typeface="Arial" charset="0"/>
                  <a:sym typeface="Wingdings"/>
                </a:endParaRPr>
              </a:p>
              <a:p>
                <a:r>
                  <a:rPr lang="en-US" altLang="en-US" sz="2000" dirty="0">
                    <a:sym typeface="Wingdings" pitchFamily="2" charset="2"/>
                  </a:rPr>
                  <a:t>Consider standard (gravity-mediated) supersymmetry.  The gravitino has mass ~ 100 GeV, couplings ~ </a:t>
                </a:r>
                <a14:m>
                  <m:oMath xmlns:m="http://schemas.openxmlformats.org/officeDocument/2006/math">
                    <m:sSub>
                      <m:sSubPr>
                        <m:ctrlPr>
                          <a:rPr lang="en-US" altLang="en-US" sz="2000" i="1" smtClean="0">
                            <a:latin typeface="Cambria Math" panose="02040503050406030204" pitchFamily="18" charset="0"/>
                            <a:sym typeface="Wingdings" pitchFamily="2" charset="2"/>
                          </a:rPr>
                        </m:ctrlPr>
                      </m:sSubPr>
                      <m:e>
                        <m:r>
                          <a:rPr lang="en-US" altLang="en-US" sz="2000" b="0" i="1" smtClean="0">
                            <a:latin typeface="Cambria Math" panose="02040503050406030204" pitchFamily="18" charset="0"/>
                            <a:sym typeface="Wingdings" pitchFamily="2" charset="2"/>
                          </a:rPr>
                          <m:t>𝑀</m:t>
                        </m:r>
                      </m:e>
                      <m:sub>
                        <m:r>
                          <a:rPr lang="en-US" altLang="en-US" sz="2000" b="0" i="1" smtClean="0">
                            <a:latin typeface="Cambria Math" panose="02040503050406030204" pitchFamily="18" charset="0"/>
                            <a:sym typeface="Wingdings" pitchFamily="2" charset="2"/>
                          </a:rPr>
                          <m:t>𝑊</m:t>
                        </m:r>
                      </m:sub>
                    </m:sSub>
                    <m:r>
                      <a:rPr lang="en-US" altLang="en-US" sz="2000" b="0" i="1" smtClean="0">
                        <a:latin typeface="Cambria Math" panose="02040503050406030204" pitchFamily="18" charset="0"/>
                        <a:sym typeface="Wingdings" pitchFamily="2" charset="2"/>
                      </a:rPr>
                      <m:t>/</m:t>
                    </m:r>
                    <m:sSub>
                      <m:sSubPr>
                        <m:ctrlPr>
                          <a:rPr lang="en-US" altLang="en-US" sz="2000" b="0" i="1" smtClean="0">
                            <a:latin typeface="Cambria Math" panose="02040503050406030204" pitchFamily="18" charset="0"/>
                            <a:sym typeface="Wingdings" pitchFamily="2" charset="2"/>
                          </a:rPr>
                        </m:ctrlPr>
                      </m:sSubPr>
                      <m:e>
                        <m:r>
                          <a:rPr lang="en-US" altLang="en-US" sz="2000" b="0" i="1" smtClean="0">
                            <a:latin typeface="Cambria Math" panose="02040503050406030204" pitchFamily="18" charset="0"/>
                            <a:sym typeface="Wingdings" pitchFamily="2" charset="2"/>
                          </a:rPr>
                          <m:t>𝑀</m:t>
                        </m:r>
                      </m:e>
                      <m:sub>
                        <m:r>
                          <m:rPr>
                            <m:sty m:val="p"/>
                          </m:rPr>
                          <a:rPr lang="en-US" altLang="en-US" sz="2000" b="0" i="0" smtClean="0">
                            <a:latin typeface="Cambria Math" panose="02040503050406030204" pitchFamily="18" charset="0"/>
                            <a:sym typeface="Wingdings" pitchFamily="2" charset="2"/>
                          </a:rPr>
                          <m:t>Pl</m:t>
                        </m:r>
                      </m:sub>
                    </m:sSub>
                  </m:oMath>
                </a14:m>
                <a:r>
                  <a:rPr lang="en-US" altLang="en-US" sz="2000" dirty="0">
                    <a:sym typeface="Wingdings" pitchFamily="2" charset="2"/>
                  </a:rPr>
                  <a:t> ~ 10</a:t>
                </a:r>
                <a:r>
                  <a:rPr lang="en-US" altLang="en-US" sz="2000" baseline="30000" dirty="0">
                    <a:sym typeface="Wingdings" pitchFamily="2" charset="2"/>
                  </a:rPr>
                  <a:t>-16</a:t>
                </a:r>
                <a:r>
                  <a:rPr lang="en-US" sz="2000" dirty="0">
                    <a:latin typeface="Arial" charset="0"/>
                    <a:sym typeface="Wingdings"/>
                  </a:rPr>
                  <a:t> .</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1" y="990600"/>
                <a:ext cx="8839199" cy="4224071"/>
              </a:xfrm>
              <a:blipFill>
                <a:blip r:embed="rId2"/>
                <a:stretch>
                  <a:fillRect l="-575" t="-901"/>
                </a:stretch>
              </a:blipFill>
            </p:spPr>
            <p:txBody>
              <a:bodyPr/>
              <a:lstStyle/>
              <a:p>
                <a:r>
                  <a:rPr lang="en-US">
                    <a:noFill/>
                  </a:rPr>
                  <a:t> </a:t>
                </a:r>
              </a:p>
            </p:txBody>
          </p:sp>
        </mc:Fallback>
      </mc:AlternateContent>
      <p:grpSp>
        <p:nvGrpSpPr>
          <p:cNvPr id="20" name="Group 3">
            <a:extLst>
              <a:ext uri="{FF2B5EF4-FFF2-40B4-BE49-F238E27FC236}">
                <a16:creationId xmlns:a16="http://schemas.microsoft.com/office/drawing/2014/main" id="{E203FCD4-84B9-DE4F-B395-4B3C24D90C4E}"/>
              </a:ext>
            </a:extLst>
          </p:cNvPr>
          <p:cNvGrpSpPr>
            <a:grpSpLocks/>
          </p:cNvGrpSpPr>
          <p:nvPr/>
        </p:nvGrpSpPr>
        <p:grpSpPr bwMode="auto">
          <a:xfrm>
            <a:off x="231775" y="2798763"/>
            <a:ext cx="4035425" cy="3303587"/>
            <a:chOff x="144" y="1990"/>
            <a:chExt cx="2542" cy="2081"/>
          </a:xfrm>
        </p:grpSpPr>
        <mc:AlternateContent xmlns:mc="http://schemas.openxmlformats.org/markup-compatibility/2006" xmlns:a14="http://schemas.microsoft.com/office/drawing/2010/main">
          <mc:Choice Requires="a14">
            <p:sp>
              <p:nvSpPr>
                <p:cNvPr id="21" name="Rectangle 4">
                  <a:extLst>
                    <a:ext uri="{FF2B5EF4-FFF2-40B4-BE49-F238E27FC236}">
                      <a16:creationId xmlns:a16="http://schemas.microsoft.com/office/drawing/2014/main" id="{704C0896-63C7-D54F-AF32-0DF23724096A}"/>
                    </a:ext>
                  </a:extLst>
                </p:cNvPr>
                <p:cNvSpPr>
                  <a:spLocks noChangeArrowheads="1"/>
                </p:cNvSpPr>
                <p:nvPr/>
              </p:nvSpPr>
              <p:spPr bwMode="auto">
                <a:xfrm>
                  <a:off x="144" y="1990"/>
                  <a:ext cx="2542" cy="20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14:m>
                    <m:oMath xmlns:m="http://schemas.openxmlformats.org/officeDocument/2006/math">
                      <m:acc>
                        <m:accPr>
                          <m:chr m:val="̃"/>
                          <m:ctrlPr>
                            <a:rPr lang="en-US" altLang="en-US" sz="2400" b="0" i="1" baseline="0" smtClean="0">
                              <a:solidFill>
                                <a:srgbClr val="00B050"/>
                              </a:solidFill>
                              <a:latin typeface="Cambria Math" panose="02040503050406030204" pitchFamily="18" charset="0"/>
                              <a:sym typeface="Wingdings" pitchFamily="2" charset="2"/>
                            </a:rPr>
                          </m:ctrlPr>
                        </m:accPr>
                        <m:e>
                          <m:r>
                            <a:rPr lang="en-US" altLang="en-US" sz="2400" b="0" i="1" baseline="0" smtClean="0">
                              <a:solidFill>
                                <a:srgbClr val="00B050"/>
                              </a:solidFill>
                              <a:latin typeface="Cambria Math" panose="02040503050406030204" pitchFamily="18" charset="0"/>
                              <a:sym typeface="Wingdings" pitchFamily="2" charset="2"/>
                            </a:rPr>
                            <m:t>𝐺</m:t>
                          </m:r>
                        </m:e>
                      </m:acc>
                    </m:oMath>
                  </a14:m>
                  <a:r>
                    <a:rPr lang="en-US" altLang="en-US" sz="2400" baseline="0" dirty="0">
                      <a:solidFill>
                        <a:srgbClr val="00B050"/>
                      </a:solidFill>
                      <a:sym typeface="Wingdings" pitchFamily="2" charset="2"/>
                    </a:rPr>
                    <a:t> </a:t>
                  </a:r>
                  <a:r>
                    <a:rPr lang="en-US" altLang="en-US" sz="2400" baseline="0" dirty="0">
                      <a:solidFill>
                        <a:srgbClr val="00BE00"/>
                      </a:solidFill>
                      <a:cs typeface="Arial" panose="020B0604020202020204" pitchFamily="34" charset="0"/>
                      <a:sym typeface="Wingdings" pitchFamily="2" charset="2"/>
                    </a:rPr>
                    <a:t>not LSP</a:t>
                  </a: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10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r>
                    <a:rPr lang="en-US" altLang="en-US" sz="2400" baseline="0" dirty="0">
                      <a:solidFill>
                        <a:srgbClr val="00BE00"/>
                      </a:solidFill>
                      <a:cs typeface="Arial" panose="020B0604020202020204" pitchFamily="34" charset="0"/>
                      <a:sym typeface="Wingdings" pitchFamily="2" charset="2"/>
                    </a:rPr>
                    <a:t>Assumption of most of literature</a:t>
                  </a:r>
                  <a:endParaRPr lang="en-US" altLang="en-US" sz="1000" baseline="0" dirty="0">
                    <a:solidFill>
                      <a:srgbClr val="00BE00"/>
                    </a:solidFill>
                    <a:sym typeface="Wingdings" pitchFamily="2" charset="2"/>
                  </a:endParaRPr>
                </a:p>
              </p:txBody>
            </p:sp>
          </mc:Choice>
          <mc:Fallback xmlns="">
            <p:sp>
              <p:nvSpPr>
                <p:cNvPr id="21" name="Rectangle 4">
                  <a:extLst>
                    <a:ext uri="{FF2B5EF4-FFF2-40B4-BE49-F238E27FC236}">
                      <a16:creationId xmlns:a16="http://schemas.microsoft.com/office/drawing/2014/main" id="{704C0896-63C7-D54F-AF32-0DF23724096A}"/>
                    </a:ext>
                  </a:extLst>
                </p:cNvPr>
                <p:cNvSpPr>
                  <a:spLocks noRot="1" noChangeAspect="1" noMove="1" noResize="1" noEditPoints="1" noAdjustHandles="1" noChangeArrowheads="1" noChangeShapeType="1" noTextEdit="1"/>
                </p:cNvSpPr>
                <p:nvPr/>
              </p:nvSpPr>
              <p:spPr bwMode="auto">
                <a:xfrm>
                  <a:off x="144" y="1990"/>
                  <a:ext cx="2542" cy="2081"/>
                </a:xfrm>
                <a:prstGeom prst="rect">
                  <a:avLst/>
                </a:prstGeom>
                <a:blipFill>
                  <a:blip r:embed="rId3"/>
                  <a:stretch>
                    <a:fillRect l="-2201" t="-1149" b="-1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22" name="Group 5">
              <a:extLst>
                <a:ext uri="{FF2B5EF4-FFF2-40B4-BE49-F238E27FC236}">
                  <a16:creationId xmlns:a16="http://schemas.microsoft.com/office/drawing/2014/main" id="{F8518B75-729C-9446-91D7-14320D42C9C9}"/>
                </a:ext>
              </a:extLst>
            </p:cNvPr>
            <p:cNvGrpSpPr>
              <a:grpSpLocks/>
            </p:cNvGrpSpPr>
            <p:nvPr/>
          </p:nvGrpSpPr>
          <p:grpSpPr bwMode="auto">
            <a:xfrm>
              <a:off x="437" y="2378"/>
              <a:ext cx="1790" cy="917"/>
              <a:chOff x="437" y="2112"/>
              <a:chExt cx="1790" cy="1034"/>
            </a:xfrm>
          </p:grpSpPr>
          <p:sp>
            <p:nvSpPr>
              <p:cNvPr id="24" name="Line 6">
                <a:extLst>
                  <a:ext uri="{FF2B5EF4-FFF2-40B4-BE49-F238E27FC236}">
                    <a16:creationId xmlns:a16="http://schemas.microsoft.com/office/drawing/2014/main" id="{66770B95-EBC8-9C4D-8734-FA2106AF6D76}"/>
                  </a:ext>
                </a:extLst>
              </p:cNvPr>
              <p:cNvSpPr>
                <a:spLocks noChangeShapeType="1"/>
              </p:cNvSpPr>
              <p:nvPr/>
            </p:nvSpPr>
            <p:spPr bwMode="auto">
              <a:xfrm>
                <a:off x="775" y="2233"/>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7">
                <a:extLst>
                  <a:ext uri="{FF2B5EF4-FFF2-40B4-BE49-F238E27FC236}">
                    <a16:creationId xmlns:a16="http://schemas.microsoft.com/office/drawing/2014/main" id="{D1BA2B42-5E2B-014F-A78B-083D7AF91C46}"/>
                  </a:ext>
                </a:extLst>
              </p:cNvPr>
              <p:cNvSpPr>
                <a:spLocks noChangeShapeType="1"/>
              </p:cNvSpPr>
              <p:nvPr/>
            </p:nvSpPr>
            <p:spPr bwMode="auto">
              <a:xfrm>
                <a:off x="872" y="3007"/>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8">
                <a:extLst>
                  <a:ext uri="{FF2B5EF4-FFF2-40B4-BE49-F238E27FC236}">
                    <a16:creationId xmlns:a16="http://schemas.microsoft.com/office/drawing/2014/main" id="{CF85EC32-445E-6E46-A1A7-7145D84D3D8D}"/>
                  </a:ext>
                </a:extLst>
              </p:cNvPr>
              <p:cNvSpPr>
                <a:spLocks noChangeShapeType="1"/>
              </p:cNvSpPr>
              <p:nvPr/>
            </p:nvSpPr>
            <p:spPr bwMode="auto">
              <a:xfrm>
                <a:off x="1670" y="2765"/>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Text Box 9">
                <a:extLst>
                  <a:ext uri="{FF2B5EF4-FFF2-40B4-BE49-F238E27FC236}">
                    <a16:creationId xmlns:a16="http://schemas.microsoft.com/office/drawing/2014/main" id="{EC5EF6FF-0D02-8A47-AB7B-E9A2DF2FC8E2}"/>
                  </a:ext>
                </a:extLst>
              </p:cNvPr>
              <p:cNvSpPr txBox="1">
                <a:spLocks noChangeArrowheads="1"/>
              </p:cNvSpPr>
              <p:nvPr/>
            </p:nvSpPr>
            <p:spPr bwMode="auto">
              <a:xfrm>
                <a:off x="437" y="2112"/>
                <a:ext cx="33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00BE00"/>
                    </a:solidFill>
                  </a:rPr>
                  <a:t>SM</a:t>
                </a:r>
              </a:p>
            </p:txBody>
          </p:sp>
          <p:sp>
            <p:nvSpPr>
              <p:cNvPr id="43" name="Text Box 10">
                <a:extLst>
                  <a:ext uri="{FF2B5EF4-FFF2-40B4-BE49-F238E27FC236}">
                    <a16:creationId xmlns:a16="http://schemas.microsoft.com/office/drawing/2014/main" id="{0A103A05-BC1D-1F41-A6D7-B428E637C18C}"/>
                  </a:ext>
                </a:extLst>
              </p:cNvPr>
              <p:cNvSpPr txBox="1">
                <a:spLocks noChangeArrowheads="1"/>
              </p:cNvSpPr>
              <p:nvPr/>
            </p:nvSpPr>
            <p:spPr bwMode="auto">
              <a:xfrm>
                <a:off x="485" y="2886"/>
                <a:ext cx="3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00BE00"/>
                    </a:solidFill>
                  </a:rPr>
                  <a:t>LSP</a:t>
                </a:r>
              </a:p>
            </p:txBody>
          </p:sp>
          <p:sp>
            <p:nvSpPr>
              <p:cNvPr id="44" name="Text Box 11">
                <a:extLst>
                  <a:ext uri="{FF2B5EF4-FFF2-40B4-BE49-F238E27FC236}">
                    <a16:creationId xmlns:a16="http://schemas.microsoft.com/office/drawing/2014/main" id="{38A4B3DC-16D0-2042-9E76-9071499CD846}"/>
                  </a:ext>
                </a:extLst>
              </p:cNvPr>
              <p:cNvSpPr txBox="1">
                <a:spLocks noChangeArrowheads="1"/>
              </p:cNvSpPr>
              <p:nvPr/>
            </p:nvSpPr>
            <p:spPr bwMode="auto">
              <a:xfrm>
                <a:off x="1992" y="2776"/>
                <a:ext cx="22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baseline="0">
                    <a:solidFill>
                      <a:srgbClr val="00BE00"/>
                    </a:solidFill>
                    <a:sym typeface="Wingdings" pitchFamily="2" charset="2"/>
                  </a:rPr>
                  <a:t>G</a:t>
                </a:r>
                <a:r>
                  <a:rPr lang="en-US" altLang="en-US" baseline="0">
                    <a:solidFill>
                      <a:srgbClr val="00BE00"/>
                    </a:solidFill>
                    <a:sym typeface="Wingdings" pitchFamily="2" charset="2"/>
                  </a:rPr>
                  <a:t>̃</a:t>
                </a:r>
              </a:p>
            </p:txBody>
          </p:sp>
          <p:sp>
            <p:nvSpPr>
              <p:cNvPr id="45" name="Line 12">
                <a:extLst>
                  <a:ext uri="{FF2B5EF4-FFF2-40B4-BE49-F238E27FC236}">
                    <a16:creationId xmlns:a16="http://schemas.microsoft.com/office/drawing/2014/main" id="{EE76E8EE-2B99-5442-8A53-BDB7FC8FE5F2}"/>
                  </a:ext>
                </a:extLst>
              </p:cNvPr>
              <p:cNvSpPr>
                <a:spLocks noChangeShapeType="1"/>
              </p:cNvSpPr>
              <p:nvPr/>
            </p:nvSpPr>
            <p:spPr bwMode="auto">
              <a:xfrm>
                <a:off x="1041" y="2305"/>
                <a:ext cx="97" cy="653"/>
              </a:xfrm>
              <a:prstGeom prst="line">
                <a:avLst/>
              </a:prstGeom>
              <a:noFill/>
              <a:ln w="38100">
                <a:solidFill>
                  <a:srgbClr val="00BE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6" name="Group 13">
            <a:extLst>
              <a:ext uri="{FF2B5EF4-FFF2-40B4-BE49-F238E27FC236}">
                <a16:creationId xmlns:a16="http://schemas.microsoft.com/office/drawing/2014/main" id="{3A034833-58D0-E84B-8E13-CD1C7D50D257}"/>
              </a:ext>
            </a:extLst>
          </p:cNvPr>
          <p:cNvGrpSpPr>
            <a:grpSpLocks/>
          </p:cNvGrpSpPr>
          <p:nvPr/>
        </p:nvGrpSpPr>
        <p:grpSpPr bwMode="auto">
          <a:xfrm>
            <a:off x="4705350" y="2836863"/>
            <a:ext cx="3979863" cy="3263900"/>
            <a:chOff x="2962" y="2015"/>
            <a:chExt cx="2507" cy="2056"/>
          </a:xfrm>
        </p:grpSpPr>
        <mc:AlternateContent xmlns:mc="http://schemas.openxmlformats.org/markup-compatibility/2006" xmlns:a14="http://schemas.microsoft.com/office/drawing/2010/main">
          <mc:Choice Requires="a14">
            <p:sp>
              <p:nvSpPr>
                <p:cNvPr id="47" name="Rectangle 14">
                  <a:extLst>
                    <a:ext uri="{FF2B5EF4-FFF2-40B4-BE49-F238E27FC236}">
                      <a16:creationId xmlns:a16="http://schemas.microsoft.com/office/drawing/2014/main" id="{039A3798-D32A-9343-8506-AF58B2BA15E6}"/>
                    </a:ext>
                  </a:extLst>
                </p:cNvPr>
                <p:cNvSpPr>
                  <a:spLocks noChangeArrowheads="1"/>
                </p:cNvSpPr>
                <p:nvPr/>
              </p:nvSpPr>
              <p:spPr bwMode="auto">
                <a:xfrm>
                  <a:off x="2962" y="2015"/>
                  <a:ext cx="2507" cy="2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14:m>
                    <m:oMath xmlns:m="http://schemas.openxmlformats.org/officeDocument/2006/math">
                      <m:acc>
                        <m:accPr>
                          <m:chr m:val="̃"/>
                          <m:ctrlPr>
                            <a:rPr lang="en-US" altLang="en-US" sz="2400" b="0" i="1" baseline="0" smtClean="0">
                              <a:solidFill>
                                <a:srgbClr val="FF0000"/>
                              </a:solidFill>
                              <a:latin typeface="Cambria Math" panose="02040503050406030204" pitchFamily="18" charset="0"/>
                              <a:sym typeface="Wingdings" pitchFamily="2" charset="2"/>
                            </a:rPr>
                          </m:ctrlPr>
                        </m:accPr>
                        <m:e>
                          <m:r>
                            <a:rPr lang="en-US" altLang="en-US" sz="2400" b="0" i="1" baseline="0" smtClean="0">
                              <a:solidFill>
                                <a:srgbClr val="FF0000"/>
                              </a:solidFill>
                              <a:latin typeface="Cambria Math" panose="02040503050406030204" pitchFamily="18" charset="0"/>
                              <a:sym typeface="Wingdings" pitchFamily="2" charset="2"/>
                            </a:rPr>
                            <m:t>𝐺</m:t>
                          </m:r>
                        </m:e>
                      </m:acc>
                    </m:oMath>
                  </a14:m>
                  <a:r>
                    <a:rPr lang="en-US" altLang="en-US" sz="2400" baseline="0" dirty="0">
                      <a:solidFill>
                        <a:srgbClr val="FF0000"/>
                      </a:solidFill>
                      <a:sym typeface="Wingdings" pitchFamily="2" charset="2"/>
                    </a:rPr>
                    <a:t> </a:t>
                  </a:r>
                  <a:r>
                    <a:rPr lang="en-US" altLang="en-US" sz="2400" baseline="0" dirty="0">
                      <a:solidFill>
                        <a:srgbClr val="FF0000"/>
                      </a:solidFill>
                      <a:cs typeface="Arial" panose="020B0604020202020204" pitchFamily="34" charset="0"/>
                      <a:sym typeface="Wingdings" pitchFamily="2" charset="2"/>
                    </a:rPr>
                    <a:t>LSP</a:t>
                  </a: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10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r>
                    <a:rPr lang="en-US" altLang="en-US" sz="2400" baseline="0" dirty="0">
                      <a:solidFill>
                        <a:srgbClr val="FF0000"/>
                      </a:solidFill>
                      <a:cs typeface="Arial" panose="020B0604020202020204" pitchFamily="34" charset="0"/>
                      <a:sym typeface="Wingdings" pitchFamily="2" charset="2"/>
                    </a:rPr>
                    <a:t>Completely different cosmology and particle physics</a:t>
                  </a:r>
                  <a:endParaRPr lang="en-US" altLang="en-US" sz="1000" baseline="0" dirty="0">
                    <a:solidFill>
                      <a:srgbClr val="FF0000"/>
                    </a:solidFill>
                    <a:sym typeface="Wingdings" pitchFamily="2" charset="2"/>
                  </a:endParaRPr>
                </a:p>
              </p:txBody>
            </p:sp>
          </mc:Choice>
          <mc:Fallback xmlns="">
            <p:sp>
              <p:nvSpPr>
                <p:cNvPr id="47" name="Rectangle 14">
                  <a:extLst>
                    <a:ext uri="{FF2B5EF4-FFF2-40B4-BE49-F238E27FC236}">
                      <a16:creationId xmlns:a16="http://schemas.microsoft.com/office/drawing/2014/main" id="{039A3798-D32A-9343-8506-AF58B2BA15E6}"/>
                    </a:ext>
                  </a:extLst>
                </p:cNvPr>
                <p:cNvSpPr>
                  <a:spLocks noRot="1" noChangeAspect="1" noMove="1" noResize="1" noEditPoints="1" noAdjustHandles="1" noChangeArrowheads="1" noChangeShapeType="1" noTextEdit="1"/>
                </p:cNvSpPr>
                <p:nvPr/>
              </p:nvSpPr>
              <p:spPr bwMode="auto">
                <a:xfrm>
                  <a:off x="2962" y="2015"/>
                  <a:ext cx="2507" cy="2056"/>
                </a:xfrm>
                <a:prstGeom prst="rect">
                  <a:avLst/>
                </a:prstGeom>
                <a:blipFill>
                  <a:blip r:embed="rId4"/>
                  <a:stretch>
                    <a:fillRect l="-2229" t="-1163" b="-135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48" name="Group 15">
              <a:extLst>
                <a:ext uri="{FF2B5EF4-FFF2-40B4-BE49-F238E27FC236}">
                  <a16:creationId xmlns:a16="http://schemas.microsoft.com/office/drawing/2014/main" id="{46897AF0-D6DE-5E4F-A19B-4CD9B5300AB2}"/>
                </a:ext>
              </a:extLst>
            </p:cNvPr>
            <p:cNvGrpSpPr>
              <a:grpSpLocks/>
            </p:cNvGrpSpPr>
            <p:nvPr/>
          </p:nvGrpSpPr>
          <p:grpSpPr bwMode="auto">
            <a:xfrm>
              <a:off x="3186" y="2379"/>
              <a:ext cx="1823" cy="1161"/>
              <a:chOff x="3065" y="2112"/>
              <a:chExt cx="1823" cy="1161"/>
            </a:xfrm>
          </p:grpSpPr>
          <p:sp>
            <p:nvSpPr>
              <p:cNvPr id="49" name="Line 16">
                <a:extLst>
                  <a:ext uri="{FF2B5EF4-FFF2-40B4-BE49-F238E27FC236}">
                    <a16:creationId xmlns:a16="http://schemas.microsoft.com/office/drawing/2014/main" id="{3D8E94CE-B349-A94C-B11B-ACBBDDF8F493}"/>
                  </a:ext>
                </a:extLst>
              </p:cNvPr>
              <p:cNvSpPr>
                <a:spLocks noChangeShapeType="1"/>
              </p:cNvSpPr>
              <p:nvPr/>
            </p:nvSpPr>
            <p:spPr bwMode="auto">
              <a:xfrm>
                <a:off x="3436" y="2233"/>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7">
                <a:extLst>
                  <a:ext uri="{FF2B5EF4-FFF2-40B4-BE49-F238E27FC236}">
                    <a16:creationId xmlns:a16="http://schemas.microsoft.com/office/drawing/2014/main" id="{552928E0-8E49-3440-B36C-F8D682BBD099}"/>
                  </a:ext>
                </a:extLst>
              </p:cNvPr>
              <p:cNvSpPr>
                <a:spLocks noChangeShapeType="1"/>
              </p:cNvSpPr>
              <p:nvPr/>
            </p:nvSpPr>
            <p:spPr bwMode="auto">
              <a:xfrm>
                <a:off x="3533" y="2765"/>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8">
                <a:extLst>
                  <a:ext uri="{FF2B5EF4-FFF2-40B4-BE49-F238E27FC236}">
                    <a16:creationId xmlns:a16="http://schemas.microsoft.com/office/drawing/2014/main" id="{B1CDB7C2-FD8A-BE46-A634-D73DC4E59826}"/>
                  </a:ext>
                </a:extLst>
              </p:cNvPr>
              <p:cNvSpPr>
                <a:spLocks noChangeShapeType="1"/>
              </p:cNvSpPr>
              <p:nvPr/>
            </p:nvSpPr>
            <p:spPr bwMode="auto">
              <a:xfrm>
                <a:off x="4331" y="3007"/>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Text Box 19">
                <a:extLst>
                  <a:ext uri="{FF2B5EF4-FFF2-40B4-BE49-F238E27FC236}">
                    <a16:creationId xmlns:a16="http://schemas.microsoft.com/office/drawing/2014/main" id="{2476D136-E9D9-5A4F-B738-56512854B620}"/>
                  </a:ext>
                </a:extLst>
              </p:cNvPr>
              <p:cNvSpPr txBox="1">
                <a:spLocks noChangeArrowheads="1"/>
              </p:cNvSpPr>
              <p:nvPr/>
            </p:nvSpPr>
            <p:spPr bwMode="auto">
              <a:xfrm>
                <a:off x="3098" y="2112"/>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FF0000"/>
                    </a:solidFill>
                  </a:rPr>
                  <a:t>SM</a:t>
                </a:r>
              </a:p>
            </p:txBody>
          </p:sp>
          <p:sp>
            <p:nvSpPr>
              <p:cNvPr id="53" name="Text Box 20">
                <a:extLst>
                  <a:ext uri="{FF2B5EF4-FFF2-40B4-BE49-F238E27FC236}">
                    <a16:creationId xmlns:a16="http://schemas.microsoft.com/office/drawing/2014/main" id="{EF4EA0DD-BB8A-B34C-8F73-B41E8776B749}"/>
                  </a:ext>
                </a:extLst>
              </p:cNvPr>
              <p:cNvSpPr txBox="1">
                <a:spLocks noChangeArrowheads="1"/>
              </p:cNvSpPr>
              <p:nvPr/>
            </p:nvSpPr>
            <p:spPr bwMode="auto">
              <a:xfrm>
                <a:off x="3065" y="2644"/>
                <a:ext cx="4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FF0000"/>
                    </a:solidFill>
                  </a:rPr>
                  <a:t>NLSP</a:t>
                </a:r>
              </a:p>
            </p:txBody>
          </p:sp>
          <p:sp>
            <p:nvSpPr>
              <p:cNvPr id="54" name="Text Box 21">
                <a:extLst>
                  <a:ext uri="{FF2B5EF4-FFF2-40B4-BE49-F238E27FC236}">
                    <a16:creationId xmlns:a16="http://schemas.microsoft.com/office/drawing/2014/main" id="{634EA436-99C3-4C40-8185-1DD88FD8FCA4}"/>
                  </a:ext>
                </a:extLst>
              </p:cNvPr>
              <p:cNvSpPr txBox="1">
                <a:spLocks noChangeArrowheads="1"/>
              </p:cNvSpPr>
              <p:nvPr/>
            </p:nvSpPr>
            <p:spPr bwMode="auto">
              <a:xfrm>
                <a:off x="4653" y="3042"/>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baseline="0">
                    <a:solidFill>
                      <a:srgbClr val="FF0000"/>
                    </a:solidFill>
                    <a:sym typeface="Wingdings" pitchFamily="2" charset="2"/>
                  </a:rPr>
                  <a:t>G</a:t>
                </a:r>
                <a:r>
                  <a:rPr lang="en-US" altLang="en-US" baseline="0">
                    <a:solidFill>
                      <a:srgbClr val="FF0000"/>
                    </a:solidFill>
                    <a:sym typeface="Wingdings" pitchFamily="2" charset="2"/>
                  </a:rPr>
                  <a:t>̃</a:t>
                </a:r>
              </a:p>
            </p:txBody>
          </p:sp>
          <p:sp>
            <p:nvSpPr>
              <p:cNvPr id="55" name="Line 22">
                <a:extLst>
                  <a:ext uri="{FF2B5EF4-FFF2-40B4-BE49-F238E27FC236}">
                    <a16:creationId xmlns:a16="http://schemas.microsoft.com/office/drawing/2014/main" id="{984E0D1C-CE93-5040-AF38-16D04BBFF488}"/>
                  </a:ext>
                </a:extLst>
              </p:cNvPr>
              <p:cNvSpPr>
                <a:spLocks noChangeShapeType="1"/>
              </p:cNvSpPr>
              <p:nvPr/>
            </p:nvSpPr>
            <p:spPr bwMode="auto">
              <a:xfrm>
                <a:off x="3703" y="2281"/>
                <a:ext cx="96" cy="4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23">
                <a:extLst>
                  <a:ext uri="{FF2B5EF4-FFF2-40B4-BE49-F238E27FC236}">
                    <a16:creationId xmlns:a16="http://schemas.microsoft.com/office/drawing/2014/main" id="{7792FD10-5B83-504B-BA59-6207BC46FD62}"/>
                  </a:ext>
                </a:extLst>
              </p:cNvPr>
              <p:cNvSpPr>
                <a:spLocks noChangeShapeType="1"/>
              </p:cNvSpPr>
              <p:nvPr/>
            </p:nvSpPr>
            <p:spPr bwMode="auto">
              <a:xfrm>
                <a:off x="3775" y="2801"/>
                <a:ext cx="854" cy="18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Tree>
    <p:extLst>
      <p:ext uri="{BB962C8B-B14F-4D97-AF65-F5344CB8AC3E}">
        <p14:creationId xmlns:p14="http://schemas.microsoft.com/office/powerpoint/2010/main" val="8038176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LLPs IN SUPERWIMP SCENARIOS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1" y="914400"/>
                <a:ext cx="8839199" cy="4224071"/>
              </a:xfrm>
            </p:spPr>
            <p:txBody>
              <a:bodyPr/>
              <a:lstStyle/>
              <a:p>
                <a:pPr>
                  <a:buFontTx/>
                  <a:buChar char="•"/>
                </a:pPr>
                <a:r>
                  <a:rPr lang="en-US" altLang="en-US" sz="2000" dirty="0">
                    <a:sym typeface="Wingdings" pitchFamily="2" charset="2"/>
                  </a:rPr>
                  <a:t>In the </a:t>
                </a:r>
                <a14:m>
                  <m:oMath xmlns:m="http://schemas.openxmlformats.org/officeDocument/2006/math">
                    <m:acc>
                      <m:accPr>
                        <m:chr m:val="̃"/>
                        <m:ctrlPr>
                          <a:rPr lang="en-US" altLang="en-US" sz="2000" b="0" i="1" smtClean="0">
                            <a:latin typeface="Cambria Math" panose="02040503050406030204" pitchFamily="18" charset="0"/>
                            <a:sym typeface="Wingdings" pitchFamily="2" charset="2"/>
                          </a:rPr>
                        </m:ctrlPr>
                      </m:accPr>
                      <m:e>
                        <m:r>
                          <a:rPr lang="en-US" altLang="en-US" sz="2000" b="0" i="1" smtClean="0">
                            <a:latin typeface="Cambria Math" panose="02040503050406030204" pitchFamily="18" charset="0"/>
                            <a:sym typeface="Wingdings" pitchFamily="2" charset="2"/>
                          </a:rPr>
                          <m:t>𝐺</m:t>
                        </m:r>
                      </m:e>
                    </m:acc>
                  </m:oMath>
                </a14:m>
                <a:r>
                  <a:rPr lang="en-US" altLang="en-US" sz="2000" dirty="0">
                    <a:sym typeface="Wingdings" pitchFamily="2" charset="2"/>
                  </a:rPr>
                  <a:t> LSP scenario, WIMPs freeze out as usual, but then decay to </a:t>
                </a:r>
                <a14:m>
                  <m:oMath xmlns:m="http://schemas.openxmlformats.org/officeDocument/2006/math">
                    <m:acc>
                      <m:accPr>
                        <m:chr m:val="̃"/>
                        <m:ctrlPr>
                          <a:rPr lang="en-US" altLang="en-US" sz="2000" i="1">
                            <a:latin typeface="Cambria Math" panose="02040503050406030204" pitchFamily="18" charset="0"/>
                            <a:sym typeface="Wingdings" pitchFamily="2" charset="2"/>
                          </a:rPr>
                        </m:ctrlPr>
                      </m:accPr>
                      <m:e>
                        <m:r>
                          <a:rPr lang="en-US" altLang="en-US" sz="2000" i="1">
                            <a:latin typeface="Cambria Math" panose="02040503050406030204" pitchFamily="18" charset="0"/>
                            <a:sym typeface="Wingdings" pitchFamily="2" charset="2"/>
                          </a:rPr>
                          <m:t>𝐺</m:t>
                        </m:r>
                      </m:e>
                    </m:acc>
                  </m:oMath>
                </a14:m>
                <a:r>
                  <a:rPr lang="en-US" altLang="en-US" sz="2000" dirty="0">
                    <a:sym typeface="Wingdings" pitchFamily="2" charset="2"/>
                  </a:rPr>
                  <a:t> after </a:t>
                </a:r>
                <a14:m>
                  <m:oMath xmlns:m="http://schemas.openxmlformats.org/officeDocument/2006/math">
                    <m:sSubSup>
                      <m:sSubSupPr>
                        <m:ctrlPr>
                          <a:rPr lang="en-US" altLang="en-US" sz="2000" i="1" smtClean="0">
                            <a:latin typeface="Cambria Math" panose="02040503050406030204" pitchFamily="18" charset="0"/>
                            <a:sym typeface="Wingdings" pitchFamily="2" charset="2"/>
                          </a:rPr>
                        </m:ctrlPr>
                      </m:sSubSupPr>
                      <m:e>
                        <m:r>
                          <a:rPr lang="en-US" altLang="en-US" sz="2000" b="0" i="1" smtClean="0">
                            <a:latin typeface="Cambria Math" panose="02040503050406030204" pitchFamily="18" charset="0"/>
                            <a:sym typeface="Wingdings" pitchFamily="2" charset="2"/>
                          </a:rPr>
                          <m:t>𝑀</m:t>
                        </m:r>
                      </m:e>
                      <m:sub>
                        <m:r>
                          <m:rPr>
                            <m:sty m:val="p"/>
                          </m:rPr>
                          <a:rPr lang="en-US" altLang="en-US" sz="2000" b="0" i="0" smtClean="0">
                            <a:latin typeface="Cambria Math" panose="02040503050406030204" pitchFamily="18" charset="0"/>
                            <a:sym typeface="Wingdings" pitchFamily="2" charset="2"/>
                          </a:rPr>
                          <m:t>Pl</m:t>
                        </m:r>
                      </m:sub>
                      <m:sup>
                        <m:r>
                          <a:rPr lang="en-US" altLang="en-US" sz="2000" b="0" i="1" smtClean="0">
                            <a:latin typeface="Cambria Math" panose="02040503050406030204" pitchFamily="18" charset="0"/>
                            <a:sym typeface="Wingdings" pitchFamily="2" charset="2"/>
                          </a:rPr>
                          <m:t>2</m:t>
                        </m:r>
                      </m:sup>
                    </m:sSubSup>
                    <m:r>
                      <a:rPr lang="en-US" altLang="en-US" sz="2000" b="0" i="1" smtClean="0">
                        <a:latin typeface="Cambria Math" panose="02040503050406030204" pitchFamily="18" charset="0"/>
                        <a:sym typeface="Wingdings" pitchFamily="2" charset="2"/>
                      </a:rPr>
                      <m:t>/</m:t>
                    </m:r>
                    <m:sSubSup>
                      <m:sSubSupPr>
                        <m:ctrlPr>
                          <a:rPr lang="en-US" altLang="en-US" sz="2000" b="0" i="1" smtClean="0">
                            <a:latin typeface="Cambria Math" panose="02040503050406030204" pitchFamily="18" charset="0"/>
                            <a:sym typeface="Wingdings" pitchFamily="2" charset="2"/>
                          </a:rPr>
                        </m:ctrlPr>
                      </m:sSubSupPr>
                      <m:e>
                        <m:r>
                          <a:rPr lang="en-US" altLang="en-US" sz="2000" b="0" i="1" smtClean="0">
                            <a:latin typeface="Cambria Math" panose="02040503050406030204" pitchFamily="18" charset="0"/>
                            <a:sym typeface="Wingdings" pitchFamily="2" charset="2"/>
                          </a:rPr>
                          <m:t>𝑀</m:t>
                        </m:r>
                      </m:e>
                      <m:sub>
                        <m:r>
                          <a:rPr lang="en-US" altLang="en-US" sz="2000" b="0" i="1" smtClean="0">
                            <a:latin typeface="Cambria Math" panose="02040503050406030204" pitchFamily="18" charset="0"/>
                            <a:sym typeface="Wingdings" pitchFamily="2" charset="2"/>
                          </a:rPr>
                          <m:t>𝑊</m:t>
                        </m:r>
                      </m:sub>
                      <m:sup>
                        <m:r>
                          <a:rPr lang="en-US" altLang="en-US" sz="2000" b="0" i="1" smtClean="0">
                            <a:latin typeface="Cambria Math" panose="02040503050406030204" pitchFamily="18" charset="0"/>
                            <a:sym typeface="Wingdings" pitchFamily="2" charset="2"/>
                          </a:rPr>
                          <m:t>3</m:t>
                        </m:r>
                      </m:sup>
                    </m:sSubSup>
                  </m:oMath>
                </a14:m>
                <a:r>
                  <a:rPr lang="en-US" altLang="en-US" sz="2000" dirty="0"/>
                  <a:t> ~ seconds to months.</a:t>
                </a:r>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marL="0" indent="0">
                  <a:buNone/>
                </a:pPr>
                <a:endParaRPr lang="en-US" altLang="en-US" dirty="0"/>
              </a:p>
              <a:p>
                <a:pPr>
                  <a:buFontTx/>
                  <a:buChar char="•"/>
                </a:pPr>
                <a:endParaRPr lang="en-US" altLang="en-US" sz="2000" dirty="0"/>
              </a:p>
              <a:p>
                <a:pPr>
                  <a:buFontTx/>
                  <a:buChar char="•"/>
                </a:pPr>
                <a:r>
                  <a:rPr lang="en-US" altLang="en-US" sz="2000" dirty="0"/>
                  <a:t>The gravitino is </a:t>
                </a:r>
                <a:r>
                  <a:rPr lang="en-US" altLang="en-US" sz="2000" dirty="0" err="1"/>
                  <a:t>superWIMP</a:t>
                </a:r>
                <a:r>
                  <a:rPr lang="en-US" altLang="en-US" sz="2000" dirty="0"/>
                  <a:t> DM, naturally has the right relic density.  But now the WIMP can be charged, implying metastable charged LLPs at colliders.</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1" y="914400"/>
                <a:ext cx="8839199" cy="4224071"/>
              </a:xfrm>
              <a:blipFill>
                <a:blip r:embed="rId2"/>
                <a:stretch>
                  <a:fillRect l="-575" t="-601" b="-34835"/>
                </a:stretch>
              </a:blipFill>
            </p:spPr>
            <p:txBody>
              <a:bodyPr/>
              <a:lstStyle/>
              <a:p>
                <a:r>
                  <a:rPr lang="en-US">
                    <a:noFill/>
                  </a:rPr>
                  <a:t> </a:t>
                </a:r>
              </a:p>
            </p:txBody>
          </p:sp>
        </mc:Fallback>
      </mc:AlternateContent>
      <p:pic>
        <p:nvPicPr>
          <p:cNvPr id="25" name="Picture 2">
            <a:extLst>
              <a:ext uri="{FF2B5EF4-FFF2-40B4-BE49-F238E27FC236}">
                <a16:creationId xmlns:a16="http://schemas.microsoft.com/office/drawing/2014/main" id="{8D8380B1-F745-984B-B432-926EC2D3D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294687" cy="30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5">
            <a:extLst>
              <a:ext uri="{FF2B5EF4-FFF2-40B4-BE49-F238E27FC236}">
                <a16:creationId xmlns:a16="http://schemas.microsoft.com/office/drawing/2014/main" id="{C35F181E-A8EF-8C43-A775-166EC4B351EC}"/>
              </a:ext>
            </a:extLst>
          </p:cNvPr>
          <p:cNvSpPr txBox="1">
            <a:spLocks noChangeArrowheads="1"/>
          </p:cNvSpPr>
          <p:nvPr/>
        </p:nvSpPr>
        <p:spPr bwMode="auto">
          <a:xfrm>
            <a:off x="1447800" y="4419600"/>
            <a:ext cx="2637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dirty="0"/>
              <a:t>Feng, </a:t>
            </a:r>
            <a:r>
              <a:rPr lang="en-US" altLang="en-US" dirty="0" err="1"/>
              <a:t>Rajaraman</a:t>
            </a:r>
            <a:r>
              <a:rPr lang="en-US" altLang="en-US" dirty="0"/>
              <a:t>, </a:t>
            </a:r>
            <a:r>
              <a:rPr lang="en-US" altLang="en-US" dirty="0" err="1"/>
              <a:t>Takayama</a:t>
            </a:r>
            <a:r>
              <a:rPr lang="en-US" altLang="en-US" dirty="0"/>
              <a:t> (2003)</a:t>
            </a:r>
          </a:p>
        </p:txBody>
      </p:sp>
    </p:spTree>
    <p:extLst>
      <p:ext uri="{BB962C8B-B14F-4D97-AF65-F5344CB8AC3E}">
        <p14:creationId xmlns:p14="http://schemas.microsoft.com/office/powerpoint/2010/main" val="998876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204787" y="914400"/>
            <a:ext cx="5283199"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a:t>If we see metastable charged LLPs, we know they must decay.</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We can collect these particles and study their decays.</a:t>
            </a:r>
          </a:p>
          <a:p>
            <a:pPr algn="r" eaLnBrk="1" hangingPunct="1">
              <a:spcBef>
                <a:spcPct val="20000"/>
              </a:spcBef>
            </a:pPr>
            <a:endParaRPr lang="en-US" altLang="en-US" sz="1400" baseline="0" dirty="0"/>
          </a:p>
          <a:p>
            <a:pPr algn="l" eaLnBrk="1" hangingPunct="1">
              <a:spcBef>
                <a:spcPct val="20000"/>
              </a:spcBef>
              <a:buFontTx/>
              <a:buChar char="•"/>
            </a:pPr>
            <a:r>
              <a:rPr lang="en-US" altLang="en-US" sz="2000" baseline="0" dirty="0"/>
              <a:t>Several ideas have been proposed</a:t>
            </a:r>
          </a:p>
          <a:p>
            <a:pPr lvl="1" algn="l" eaLnBrk="1" hangingPunct="1">
              <a:spcBef>
                <a:spcPct val="20000"/>
              </a:spcBef>
              <a:buFont typeface="Arial" panose="020B0604020202020204" pitchFamily="34" charset="0"/>
              <a:buChar char="‒"/>
            </a:pPr>
            <a:endParaRPr lang="en-US" altLang="en-US" sz="1400" baseline="0" dirty="0"/>
          </a:p>
          <a:p>
            <a:pPr lvl="1" algn="l" eaLnBrk="1" hangingPunct="1">
              <a:spcBef>
                <a:spcPct val="20000"/>
              </a:spcBef>
              <a:buFont typeface="Arial" panose="020B0604020202020204" pitchFamily="34" charset="0"/>
              <a:buChar char="‒"/>
            </a:pPr>
            <a:r>
              <a:rPr lang="en-US" altLang="en-US" sz="2000" baseline="0" dirty="0">
                <a:solidFill>
                  <a:srgbClr val="0000FF"/>
                </a:solidFill>
              </a:rPr>
              <a:t>Catch </a:t>
            </a:r>
            <a:r>
              <a:rPr lang="en-US" altLang="en-US" sz="2000" baseline="0" dirty="0" err="1">
                <a:solidFill>
                  <a:srgbClr val="0000FF"/>
                </a:solidFill>
              </a:rPr>
              <a:t>sleptons</a:t>
            </a:r>
            <a:r>
              <a:rPr lang="en-US" altLang="en-US" sz="2000" baseline="0" dirty="0">
                <a:solidFill>
                  <a:srgbClr val="0000FF"/>
                </a:solidFill>
              </a:rPr>
              <a:t> in a 1m thick water tank (up to 1000/year) and then move them to a quiet place to observe their decays                              </a:t>
            </a:r>
            <a:r>
              <a:rPr lang="en-US" altLang="en-US" sz="2000" dirty="0"/>
              <a:t>Feng, Smith (2004)</a:t>
            </a:r>
          </a:p>
          <a:p>
            <a:pPr lvl="1" algn="l" eaLnBrk="1" hangingPunct="1">
              <a:spcBef>
                <a:spcPct val="20000"/>
              </a:spcBef>
              <a:buFont typeface="Arial" panose="020B0604020202020204" pitchFamily="34" charset="0"/>
              <a:buChar char="‒"/>
            </a:pPr>
            <a:endParaRPr lang="en-US" altLang="en-US" sz="1400" baseline="0" dirty="0"/>
          </a:p>
          <a:p>
            <a:pPr lvl="1" algn="l" eaLnBrk="1" hangingPunct="1">
              <a:spcBef>
                <a:spcPct val="20000"/>
              </a:spcBef>
              <a:buFont typeface="Arial" panose="020B0604020202020204" pitchFamily="34" charset="0"/>
              <a:buChar char="‒"/>
            </a:pPr>
            <a:r>
              <a:rPr lang="en-US" altLang="en-US" sz="2000" baseline="0" dirty="0">
                <a:solidFill>
                  <a:srgbClr val="0000FF"/>
                </a:solidFill>
              </a:rPr>
              <a:t>Catch </a:t>
            </a:r>
            <a:r>
              <a:rPr lang="en-US" altLang="en-US" sz="2000" baseline="0" dirty="0" err="1">
                <a:solidFill>
                  <a:srgbClr val="0000FF"/>
                </a:solidFill>
              </a:rPr>
              <a:t>sleptons</a:t>
            </a:r>
            <a:r>
              <a:rPr lang="en-US" altLang="en-US" sz="2000" baseline="0" dirty="0">
                <a:solidFill>
                  <a:srgbClr val="0000FF"/>
                </a:solidFill>
              </a:rPr>
              <a:t> in LHC detectors</a:t>
            </a:r>
          </a:p>
          <a:p>
            <a:pPr algn="r" eaLnBrk="1" hangingPunct="1">
              <a:spcBef>
                <a:spcPct val="20000"/>
              </a:spcBef>
              <a:buFont typeface="Arial" panose="020B0604020202020204" pitchFamily="34" charset="0"/>
              <a:buNone/>
            </a:pPr>
            <a:r>
              <a:rPr lang="en-US" altLang="en-US" sz="2000" dirty="0" err="1"/>
              <a:t>Hamaguchi</a:t>
            </a:r>
            <a:r>
              <a:rPr lang="en-US" altLang="en-US" sz="2000" dirty="0"/>
              <a:t>, </a:t>
            </a:r>
            <a:r>
              <a:rPr lang="en-US" altLang="en-US" sz="2000" dirty="0" err="1"/>
              <a:t>Kuno</a:t>
            </a:r>
            <a:r>
              <a:rPr lang="en-US" altLang="en-US" sz="2000" dirty="0"/>
              <a:t>, Nakawa, </a:t>
            </a:r>
            <a:r>
              <a:rPr lang="en-US" altLang="en-US" sz="2000" dirty="0" err="1"/>
              <a:t>Nojiri</a:t>
            </a:r>
            <a:r>
              <a:rPr lang="en-US" altLang="en-US" sz="2000" dirty="0"/>
              <a:t> (2004)</a:t>
            </a:r>
          </a:p>
          <a:p>
            <a:pPr lvl="1" algn="l" eaLnBrk="1" hangingPunct="1">
              <a:spcBef>
                <a:spcPct val="20000"/>
              </a:spcBef>
              <a:buFont typeface="Arial" panose="020B0604020202020204" pitchFamily="34" charset="0"/>
              <a:buChar char="‒"/>
            </a:pPr>
            <a:endParaRPr lang="en-US" altLang="en-US" sz="1400" baseline="0" dirty="0"/>
          </a:p>
          <a:p>
            <a:pPr lvl="1" algn="l" eaLnBrk="1" hangingPunct="1">
              <a:spcBef>
                <a:spcPct val="20000"/>
              </a:spcBef>
              <a:buFont typeface="Arial" panose="020B0604020202020204" pitchFamily="34" charset="0"/>
              <a:buChar char="‒"/>
            </a:pPr>
            <a:r>
              <a:rPr lang="en-US" altLang="en-US" sz="2000" baseline="0" dirty="0">
                <a:solidFill>
                  <a:srgbClr val="0000FF"/>
                </a:solidFill>
              </a:rPr>
              <a:t>Dig </a:t>
            </a:r>
            <a:r>
              <a:rPr lang="en-US" altLang="en-US" sz="2000" baseline="0" dirty="0" err="1">
                <a:solidFill>
                  <a:srgbClr val="0000FF"/>
                </a:solidFill>
              </a:rPr>
              <a:t>sleptons</a:t>
            </a:r>
            <a:r>
              <a:rPr lang="en-US" altLang="en-US" sz="2000" baseline="0" dirty="0">
                <a:solidFill>
                  <a:srgbClr val="0000FF"/>
                </a:solidFill>
              </a:rPr>
              <a:t> out of detector hall walls</a:t>
            </a:r>
          </a:p>
          <a:p>
            <a:pPr algn="r" eaLnBrk="1" hangingPunct="1">
              <a:spcBef>
                <a:spcPct val="20000"/>
              </a:spcBef>
              <a:buFont typeface="Arial" panose="020B0604020202020204" pitchFamily="34" charset="0"/>
              <a:buNone/>
            </a:pPr>
            <a:r>
              <a:rPr lang="en-US" altLang="en-US" sz="2000" dirty="0"/>
              <a:t>De </a:t>
            </a:r>
            <a:r>
              <a:rPr lang="en-US" altLang="en-US" sz="2000" dirty="0" err="1"/>
              <a:t>Roeck</a:t>
            </a:r>
            <a:r>
              <a:rPr lang="en-US" altLang="en-US" sz="2000" dirty="0"/>
              <a:t>, Ellis, </a:t>
            </a:r>
            <a:r>
              <a:rPr lang="en-US" altLang="en-US" sz="2000" dirty="0" err="1"/>
              <a:t>Gianotti</a:t>
            </a:r>
            <a:r>
              <a:rPr lang="en-US" altLang="en-US" sz="2000" dirty="0"/>
              <a:t>, </a:t>
            </a:r>
            <a:r>
              <a:rPr lang="en-US" altLang="en-US" sz="2000" dirty="0" err="1"/>
              <a:t>Moortgat</a:t>
            </a:r>
            <a:r>
              <a:rPr lang="en-US" altLang="en-US" sz="2000" dirty="0"/>
              <a:t>, Olive, Pape (2005)</a:t>
            </a:r>
          </a:p>
          <a:p>
            <a:pPr algn="r" eaLnBrk="1" hangingPunct="1">
              <a:spcBef>
                <a:spcPct val="20000"/>
              </a:spcBef>
              <a:buFont typeface="Arial" panose="020B0604020202020204" pitchFamily="34" charset="0"/>
              <a:buNone/>
            </a:pPr>
            <a:endParaRPr lang="en-US" altLang="en-US" sz="2000" baseline="0" dirty="0"/>
          </a:p>
          <a:p>
            <a:pPr algn="r" eaLnBrk="1" hangingPunct="1">
              <a:spcBef>
                <a:spcPct val="20000"/>
              </a:spcBef>
              <a:buFont typeface="Arial" panose="020B0604020202020204" pitchFamily="34" charset="0"/>
              <a:buNone/>
            </a:pPr>
            <a:endParaRPr lang="en-US" altLang="en-US" sz="2000" baseline="0" dirty="0"/>
          </a:p>
        </p:txBody>
      </p:sp>
      <p:grpSp>
        <p:nvGrpSpPr>
          <p:cNvPr id="157700" name="Group 4">
            <a:extLst>
              <a:ext uri="{FF2B5EF4-FFF2-40B4-BE49-F238E27FC236}">
                <a16:creationId xmlns:a16="http://schemas.microsoft.com/office/drawing/2014/main" id="{D94663F7-6AEA-8141-B469-92F0CBA7B378}"/>
              </a:ext>
            </a:extLst>
          </p:cNvPr>
          <p:cNvGrpSpPr>
            <a:grpSpLocks/>
          </p:cNvGrpSpPr>
          <p:nvPr/>
        </p:nvGrpSpPr>
        <p:grpSpPr bwMode="auto">
          <a:xfrm>
            <a:off x="5711825" y="1528763"/>
            <a:ext cx="3082925" cy="4491037"/>
            <a:chOff x="3598" y="1043"/>
            <a:chExt cx="1942" cy="2829"/>
          </a:xfrm>
        </p:grpSpPr>
        <p:sp>
          <p:nvSpPr>
            <p:cNvPr id="157701" name="Line 8">
              <a:extLst>
                <a:ext uri="{FF2B5EF4-FFF2-40B4-BE49-F238E27FC236}">
                  <a16:creationId xmlns:a16="http://schemas.microsoft.com/office/drawing/2014/main" id="{98D4BEDC-1CCD-8E44-9379-9119CC9468F3}"/>
                </a:ext>
              </a:extLst>
            </p:cNvPr>
            <p:cNvSpPr>
              <a:spLocks noChangeShapeType="1"/>
            </p:cNvSpPr>
            <p:nvPr/>
          </p:nvSpPr>
          <p:spPr bwMode="auto">
            <a:xfrm flipH="1">
              <a:off x="4312" y="1780"/>
              <a:ext cx="314" cy="80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2" name="AutoShape 6">
              <a:extLst>
                <a:ext uri="{FF2B5EF4-FFF2-40B4-BE49-F238E27FC236}">
                  <a16:creationId xmlns:a16="http://schemas.microsoft.com/office/drawing/2014/main" id="{7E7F073D-3388-F545-A674-AE63A45B87BF}"/>
                </a:ext>
              </a:extLst>
            </p:cNvPr>
            <p:cNvSpPr>
              <a:spLocks noChangeArrowheads="1"/>
            </p:cNvSpPr>
            <p:nvPr/>
          </p:nvSpPr>
          <p:spPr bwMode="auto">
            <a:xfrm rot="10102950" flipV="1">
              <a:off x="3598" y="2372"/>
              <a:ext cx="1917" cy="331"/>
            </a:xfrm>
            <a:prstGeom prst="cube">
              <a:avLst>
                <a:gd name="adj" fmla="val 749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703" name="Freeform 2">
              <a:extLst>
                <a:ext uri="{FF2B5EF4-FFF2-40B4-BE49-F238E27FC236}">
                  <a16:creationId xmlns:a16="http://schemas.microsoft.com/office/drawing/2014/main" id="{FD1FB2E6-39D7-3141-9DC7-E1C6B5DCBA00}"/>
                </a:ext>
              </a:extLst>
            </p:cNvPr>
            <p:cNvSpPr>
              <a:spLocks/>
            </p:cNvSpPr>
            <p:nvPr/>
          </p:nvSpPr>
          <p:spPr bwMode="auto">
            <a:xfrm rot="-818569">
              <a:off x="3632" y="2863"/>
              <a:ext cx="337" cy="658"/>
            </a:xfrm>
            <a:custGeom>
              <a:avLst/>
              <a:gdLst>
                <a:gd name="T0" fmla="*/ 2147483647 w 1028"/>
                <a:gd name="T1" fmla="*/ 0 h 1959"/>
                <a:gd name="T2" fmla="*/ 2147483647 w 1028"/>
                <a:gd name="T3" fmla="*/ 2147483647 h 1959"/>
                <a:gd name="T4" fmla="*/ 2147483647 w 1028"/>
                <a:gd name="T5" fmla="*/ 2147483647 h 1959"/>
                <a:gd name="T6" fmla="*/ 2147483647 w 1028"/>
                <a:gd name="T7" fmla="*/ 2147483647 h 1959"/>
                <a:gd name="T8" fmla="*/ 0 60000 65536"/>
                <a:gd name="T9" fmla="*/ 0 60000 65536"/>
                <a:gd name="T10" fmla="*/ 0 60000 65536"/>
                <a:gd name="T11" fmla="*/ 0 60000 65536"/>
                <a:gd name="T12" fmla="*/ 0 w 1028"/>
                <a:gd name="T13" fmla="*/ 0 h 1959"/>
                <a:gd name="T14" fmla="*/ 1028 w 1028"/>
                <a:gd name="T15" fmla="*/ 1959 h 1959"/>
              </a:gdLst>
              <a:ahLst/>
              <a:cxnLst>
                <a:cxn ang="T8">
                  <a:pos x="T0" y="T1"/>
                </a:cxn>
                <a:cxn ang="T9">
                  <a:pos x="T2" y="T3"/>
                </a:cxn>
                <a:cxn ang="T10">
                  <a:pos x="T4" y="T5"/>
                </a:cxn>
                <a:cxn ang="T11">
                  <a:pos x="T6" y="T7"/>
                </a:cxn>
              </a:cxnLst>
              <a:rect l="T12" t="T13" r="T14" b="T15"/>
              <a:pathLst>
                <a:path w="1028" h="1959">
                  <a:moveTo>
                    <a:pt x="1028" y="0"/>
                  </a:moveTo>
                  <a:cubicBezTo>
                    <a:pt x="705" y="14"/>
                    <a:pt x="383" y="28"/>
                    <a:pt x="230" y="290"/>
                  </a:cubicBezTo>
                  <a:cubicBezTo>
                    <a:pt x="77" y="552"/>
                    <a:pt x="0" y="1294"/>
                    <a:pt x="109" y="1572"/>
                  </a:cubicBezTo>
                  <a:cubicBezTo>
                    <a:pt x="218" y="1850"/>
                    <a:pt x="550" y="1904"/>
                    <a:pt x="883" y="1959"/>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57704" name="Picture 6" descr="Detector">
              <a:extLst>
                <a:ext uri="{FF2B5EF4-FFF2-40B4-BE49-F238E27FC236}">
                  <a16:creationId xmlns:a16="http://schemas.microsoft.com/office/drawing/2014/main" id="{13D0C484-F91C-804A-BE33-957946457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 y="1043"/>
              <a:ext cx="1800" cy="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Text Box 9">
              <a:extLst>
                <a:ext uri="{FF2B5EF4-FFF2-40B4-BE49-F238E27FC236}">
                  <a16:creationId xmlns:a16="http://schemas.microsoft.com/office/drawing/2014/main" id="{E58239BB-451C-C247-93D4-9065D8D890B6}"/>
                </a:ext>
              </a:extLst>
            </p:cNvPr>
            <p:cNvSpPr txBox="1">
              <a:spLocks noChangeArrowheads="1"/>
            </p:cNvSpPr>
            <p:nvPr/>
          </p:nvSpPr>
          <p:spPr bwMode="auto">
            <a:xfrm rot="-658608">
              <a:off x="3831" y="2662"/>
              <a:ext cx="17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t>Charged particle trap</a:t>
              </a:r>
            </a:p>
          </p:txBody>
        </p:sp>
        <p:sp>
          <p:nvSpPr>
            <p:cNvPr id="157706" name="AutoShape 10">
              <a:extLst>
                <a:ext uri="{FF2B5EF4-FFF2-40B4-BE49-F238E27FC236}">
                  <a16:creationId xmlns:a16="http://schemas.microsoft.com/office/drawing/2014/main" id="{61F148C5-ED06-C24A-BDF7-A933C9482419}"/>
                </a:ext>
              </a:extLst>
            </p:cNvPr>
            <p:cNvSpPr>
              <a:spLocks noChangeArrowheads="1"/>
            </p:cNvSpPr>
            <p:nvPr/>
          </p:nvSpPr>
          <p:spPr bwMode="auto">
            <a:xfrm>
              <a:off x="3939" y="3301"/>
              <a:ext cx="605" cy="571"/>
            </a:xfrm>
            <a:prstGeom prst="cube">
              <a:avLst>
                <a:gd name="adj" fmla="val 25000"/>
              </a:avLst>
            </a:prstGeom>
            <a:solidFill>
              <a:schemeClr val="accent1"/>
            </a:solidFill>
            <a:ln w="9525">
              <a:solidFill>
                <a:schemeClr val="tx1"/>
              </a:solidFill>
              <a:miter lim="800000"/>
              <a:headEnd/>
              <a:tailEnd/>
            </a:ln>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endParaRPr lang="en-US" altLang="en-US" sz="1800" baseline="0"/>
            </a:p>
          </p:txBody>
        </p:sp>
        <p:sp>
          <p:nvSpPr>
            <p:cNvPr id="157707" name="Text Box 11">
              <a:extLst>
                <a:ext uri="{FF2B5EF4-FFF2-40B4-BE49-F238E27FC236}">
                  <a16:creationId xmlns:a16="http://schemas.microsoft.com/office/drawing/2014/main" id="{D3D8CF4E-EBCB-294E-97C2-1AA2FB8D3B95}"/>
                </a:ext>
              </a:extLst>
            </p:cNvPr>
            <p:cNvSpPr txBox="1">
              <a:spLocks noChangeArrowheads="1"/>
            </p:cNvSpPr>
            <p:nvPr/>
          </p:nvSpPr>
          <p:spPr bwMode="auto">
            <a:xfrm>
              <a:off x="4584" y="3403"/>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t>Reservoir</a:t>
              </a:r>
            </a:p>
          </p:txBody>
        </p:sp>
      </p:gr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LLPS AND AUXILIARY DETECTORS</a:t>
            </a:r>
          </a:p>
        </p:txBody>
      </p:sp>
    </p:spTree>
    <p:extLst>
      <p:ext uri="{BB962C8B-B14F-4D97-AF65-F5344CB8AC3E}">
        <p14:creationId xmlns:p14="http://schemas.microsoft.com/office/powerpoint/2010/main" val="994369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56EDB-1A7E-8234-2695-784A85F6C3EF}"/>
              </a:ext>
            </a:extLst>
          </p:cNvPr>
          <p:cNvPicPr>
            <a:picLocks noChangeAspect="1"/>
          </p:cNvPicPr>
          <p:nvPr/>
        </p:nvPicPr>
        <p:blipFill>
          <a:blip r:embed="rId3"/>
          <a:stretch>
            <a:fillRect/>
          </a:stretch>
        </p:blipFill>
        <p:spPr>
          <a:xfrm>
            <a:off x="6248400" y="5523587"/>
            <a:ext cx="1295400" cy="311706"/>
          </a:xfrm>
          <a:prstGeom prst="rect">
            <a:avLst/>
          </a:prstGeom>
        </p:spPr>
      </p:pic>
      <p:pic>
        <p:nvPicPr>
          <p:cNvPr id="3" name="Picture 4">
            <a:extLst>
              <a:ext uri="{FF2B5EF4-FFF2-40B4-BE49-F238E27FC236}">
                <a16:creationId xmlns:a16="http://schemas.microsoft.com/office/drawing/2014/main" id="{1354310B-D826-425A-DFE9-C72081B11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752600"/>
            <a:ext cx="4572000" cy="7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128588" y="914400"/>
            <a:ext cx="8939212"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err="1"/>
              <a:t>SuperWIMPs</a:t>
            </a:r>
            <a:r>
              <a:rPr lang="en-US" altLang="en-US" sz="2000" baseline="0" dirty="0"/>
              <a:t> lead to very long lifetimes, but there is a continuum of possibilities in SUSY models (GMSB), with the lifetime controlled by the gravitino mass.  </a:t>
            </a:r>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marL="0" indent="0" algn="l" eaLnBrk="1" hangingPunct="1">
              <a:spcBef>
                <a:spcPct val="20000"/>
              </a:spcBef>
            </a:pPr>
            <a:endParaRPr lang="en-US" altLang="en-US" sz="2000" baseline="0" dirty="0"/>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marL="0" indent="0" algn="l" eaLnBrk="1" hangingPunct="1">
              <a:spcBef>
                <a:spcPct val="20000"/>
              </a:spcBef>
            </a:pPr>
            <a:endParaRPr lang="en-US" altLang="en-US" sz="2000" baseline="0" dirty="0"/>
          </a:p>
          <a:p>
            <a:pPr algn="l" eaLnBrk="1" hangingPunct="1">
              <a:spcBef>
                <a:spcPct val="20000"/>
              </a:spcBef>
              <a:buFontTx/>
              <a:buChar char="•"/>
            </a:pPr>
            <a:r>
              <a:rPr lang="en-US" altLang="en-US" sz="2000" baseline="0" dirty="0"/>
              <a:t>In other SUSY models (AMSB), naturally small degeneracies lead to other remarkable signals, e.g., disappearing tracks from                   .</a:t>
            </a:r>
          </a:p>
          <a:p>
            <a:pPr algn="r" eaLnBrk="1" hangingPunct="1">
              <a:spcBef>
                <a:spcPct val="20000"/>
              </a:spcBef>
              <a:buFont typeface="Arial" panose="020B0604020202020204" pitchFamily="34" charset="0"/>
              <a:buNone/>
            </a:pPr>
            <a:endParaRPr lang="en-US" altLang="en-US" sz="2000" baseline="0" dirty="0"/>
          </a:p>
        </p:txBody>
      </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LLPS IN OTHER SUSY MODELS</a:t>
            </a:r>
          </a:p>
        </p:txBody>
      </p:sp>
      <p:sp>
        <p:nvSpPr>
          <p:cNvPr id="14" name="Rectangle 10">
            <a:extLst>
              <a:ext uri="{FF2B5EF4-FFF2-40B4-BE49-F238E27FC236}">
                <a16:creationId xmlns:a16="http://schemas.microsoft.com/office/drawing/2014/main" id="{CEAADD0D-A810-894A-AB4D-881DD5975DA2}"/>
              </a:ext>
            </a:extLst>
          </p:cNvPr>
          <p:cNvSpPr>
            <a:spLocks noChangeArrowheads="1"/>
          </p:cNvSpPr>
          <p:nvPr/>
        </p:nvSpPr>
        <p:spPr bwMode="auto">
          <a:xfrm>
            <a:off x="2526228" y="2514600"/>
            <a:ext cx="62367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r"/>
            <a:r>
              <a:rPr lang="en-US" altLang="en-US" sz="1400" baseline="0" dirty="0"/>
              <a:t>Dine, Nelson, Nir, </a:t>
            </a:r>
            <a:r>
              <a:rPr lang="en-US" altLang="en-US" sz="1400" baseline="0" dirty="0" err="1"/>
              <a:t>Shirman</a:t>
            </a:r>
            <a:r>
              <a:rPr lang="en-US" altLang="en-US" sz="1400" baseline="0" dirty="0"/>
              <a:t> (1994); </a:t>
            </a:r>
            <a:r>
              <a:rPr lang="en-US" altLang="en-US" sz="1400" baseline="0" dirty="0" err="1"/>
              <a:t>Dimopoulos</a:t>
            </a:r>
            <a:r>
              <a:rPr lang="en-US" altLang="en-US" sz="1400" baseline="0" dirty="0"/>
              <a:t>, Dine, Raby, Thomas (1996)</a:t>
            </a:r>
          </a:p>
        </p:txBody>
      </p:sp>
      <p:graphicFrame>
        <p:nvGraphicFramePr>
          <p:cNvPr id="2" name="Table 1">
            <a:extLst>
              <a:ext uri="{FF2B5EF4-FFF2-40B4-BE49-F238E27FC236}">
                <a16:creationId xmlns:a16="http://schemas.microsoft.com/office/drawing/2014/main" id="{863DA088-08C0-5791-4808-42AFC097C9D0}"/>
              </a:ext>
            </a:extLst>
          </p:cNvPr>
          <p:cNvGraphicFramePr>
            <a:graphicFrameLocks noGrp="1"/>
          </p:cNvGraphicFramePr>
          <p:nvPr>
            <p:extLst>
              <p:ext uri="{D42A27DB-BD31-4B8C-83A1-F6EECF244321}">
                <p14:modId xmlns:p14="http://schemas.microsoft.com/office/powerpoint/2010/main" val="2253909088"/>
              </p:ext>
            </p:extLst>
          </p:nvPr>
        </p:nvGraphicFramePr>
        <p:xfrm>
          <a:off x="763471" y="3053080"/>
          <a:ext cx="7617057" cy="1899920"/>
        </p:xfrm>
        <a:graphic>
          <a:graphicData uri="http://schemas.openxmlformats.org/drawingml/2006/table">
            <a:tbl>
              <a:tblPr firstRow="1" bandRow="1">
                <a:tableStyleId>{5C22544A-7EE6-4342-B048-85BDC9FD1C3A}</a:tableStyleId>
              </a:tblPr>
              <a:tblGrid>
                <a:gridCol w="2539019">
                  <a:extLst>
                    <a:ext uri="{9D8B030D-6E8A-4147-A177-3AD203B41FA5}">
                      <a16:colId xmlns:a16="http://schemas.microsoft.com/office/drawing/2014/main" val="4048021367"/>
                    </a:ext>
                  </a:extLst>
                </a:gridCol>
                <a:gridCol w="2539019">
                  <a:extLst>
                    <a:ext uri="{9D8B030D-6E8A-4147-A177-3AD203B41FA5}">
                      <a16:colId xmlns:a16="http://schemas.microsoft.com/office/drawing/2014/main" val="3421653047"/>
                    </a:ext>
                  </a:extLst>
                </a:gridCol>
                <a:gridCol w="2539019">
                  <a:extLst>
                    <a:ext uri="{9D8B030D-6E8A-4147-A177-3AD203B41FA5}">
                      <a16:colId xmlns:a16="http://schemas.microsoft.com/office/drawing/2014/main" val="3842828456"/>
                    </a:ext>
                  </a:extLst>
                </a:gridCol>
              </a:tblGrid>
              <a:tr h="370840">
                <a:tc>
                  <a:txBody>
                    <a:bodyPr/>
                    <a:lstStyle/>
                    <a:p>
                      <a:pPr algn="ctr"/>
                      <a:endParaRPr lang="en-US" sz="1600" dirty="0"/>
                    </a:p>
                  </a:txBody>
                  <a:tcPr anchor="ctr"/>
                </a:tc>
                <a:tc>
                  <a:txBody>
                    <a:bodyPr/>
                    <a:lstStyle/>
                    <a:p>
                      <a:pPr algn="ctr"/>
                      <a:r>
                        <a:rPr lang="en-US" sz="1600" dirty="0"/>
                        <a:t>Neutralino NLSP</a:t>
                      </a:r>
                    </a:p>
                  </a:txBody>
                  <a:tcPr anchor="ctr"/>
                </a:tc>
                <a:tc>
                  <a:txBody>
                    <a:bodyPr/>
                    <a:lstStyle/>
                    <a:p>
                      <a:pPr algn="ctr"/>
                      <a:r>
                        <a:rPr lang="en-US" sz="1600" dirty="0" err="1"/>
                        <a:t>Slepton</a:t>
                      </a:r>
                      <a:r>
                        <a:rPr lang="en-US" sz="1600" dirty="0"/>
                        <a:t> NLSP</a:t>
                      </a:r>
                    </a:p>
                  </a:txBody>
                  <a:tcPr anchor="ctr"/>
                </a:tc>
                <a:extLst>
                  <a:ext uri="{0D108BD9-81ED-4DB2-BD59-A6C34878D82A}">
                    <a16:rowId xmlns:a16="http://schemas.microsoft.com/office/drawing/2014/main" val="4266352259"/>
                  </a:ext>
                </a:extLst>
              </a:tr>
              <a:tr h="370840">
                <a:tc>
                  <a:txBody>
                    <a:bodyPr/>
                    <a:lstStyle/>
                    <a:p>
                      <a:pPr algn="ctr"/>
                      <a:r>
                        <a:rPr lang="en-US" sz="1600" dirty="0"/>
                        <a:t>Prompt</a:t>
                      </a:r>
                    </a:p>
                  </a:txBody>
                  <a:tcPr anchor="ctr"/>
                </a:tc>
                <a:tc>
                  <a:txBody>
                    <a:bodyPr/>
                    <a:lstStyle/>
                    <a:p>
                      <a:pPr algn="ctr"/>
                      <a:r>
                        <a:rPr lang="en-US" sz="1600" dirty="0"/>
                        <a:t>Prompt photons</a:t>
                      </a:r>
                    </a:p>
                  </a:txBody>
                  <a:tcPr anchor="ctr"/>
                </a:tc>
                <a:tc>
                  <a:txBody>
                    <a:bodyPr/>
                    <a:lstStyle/>
                    <a:p>
                      <a:pPr algn="ctr"/>
                      <a:r>
                        <a:rPr lang="en-US" sz="1600" dirty="0"/>
                        <a:t>Multi-leptons</a:t>
                      </a:r>
                    </a:p>
                  </a:txBody>
                  <a:tcPr anchor="ctr"/>
                </a:tc>
                <a:extLst>
                  <a:ext uri="{0D108BD9-81ED-4DB2-BD59-A6C34878D82A}">
                    <a16:rowId xmlns:a16="http://schemas.microsoft.com/office/drawing/2014/main" val="1858612819"/>
                  </a:ext>
                </a:extLst>
              </a:tr>
              <a:tr h="370840">
                <a:tc>
                  <a:txBody>
                    <a:bodyPr/>
                    <a:lstStyle/>
                    <a:p>
                      <a:pPr algn="ctr"/>
                      <a:r>
                        <a:rPr lang="en-US" sz="1600" dirty="0"/>
                        <a:t>Intermediate</a:t>
                      </a:r>
                    </a:p>
                  </a:txBody>
                  <a:tcPr anchor="ctr"/>
                </a:tc>
                <a:tc>
                  <a:txBody>
                    <a:bodyPr/>
                    <a:lstStyle/>
                    <a:p>
                      <a:pPr algn="ctr"/>
                      <a:r>
                        <a:rPr lang="en-US" sz="1600" dirty="0"/>
                        <a:t>Displaced photons Displaced conversion</a:t>
                      </a:r>
                    </a:p>
                  </a:txBody>
                  <a:tcPr anchor="ctr"/>
                </a:tc>
                <a:tc>
                  <a:txBody>
                    <a:bodyPr/>
                    <a:lstStyle/>
                    <a:p>
                      <a:pPr algn="ctr"/>
                      <a:r>
                        <a:rPr lang="en-US" sz="1600" dirty="0"/>
                        <a:t>Displaced lepton </a:t>
                      </a:r>
                    </a:p>
                    <a:p>
                      <a:pPr algn="ctr"/>
                      <a:r>
                        <a:rPr lang="en-US" sz="1600" dirty="0"/>
                        <a:t>Track kinks</a:t>
                      </a:r>
                    </a:p>
                  </a:txBody>
                  <a:tcPr anchor="ctr"/>
                </a:tc>
                <a:extLst>
                  <a:ext uri="{0D108BD9-81ED-4DB2-BD59-A6C34878D82A}">
                    <a16:rowId xmlns:a16="http://schemas.microsoft.com/office/drawing/2014/main" val="2159965019"/>
                  </a:ext>
                </a:extLst>
              </a:tr>
              <a:tr h="370840">
                <a:tc>
                  <a:txBody>
                    <a:bodyPr/>
                    <a:lstStyle/>
                    <a:p>
                      <a:pPr algn="ctr"/>
                      <a:r>
                        <a:rPr lang="en-US" sz="1600" dirty="0"/>
                        <a:t>Long-Lived</a:t>
                      </a:r>
                    </a:p>
                  </a:txBody>
                  <a:tcPr anchor="ctr"/>
                </a:tc>
                <a:tc>
                  <a:txBody>
                    <a:bodyPr/>
                    <a:lstStyle/>
                    <a:p>
                      <a:pPr algn="ctr"/>
                      <a:r>
                        <a:rPr lang="en-US" sz="1600" dirty="0"/>
                        <a:t>Missing </a:t>
                      </a:r>
                      <a:r>
                        <a:rPr lang="en-US" sz="1600" i="1" dirty="0"/>
                        <a:t>E</a:t>
                      </a:r>
                      <a:r>
                        <a:rPr lang="en-US" sz="1600" i="1" baseline="-25000" dirty="0"/>
                        <a:t>T</a:t>
                      </a:r>
                    </a:p>
                  </a:txBody>
                  <a:tcPr anchor="ctr"/>
                </a:tc>
                <a:tc>
                  <a:txBody>
                    <a:bodyPr/>
                    <a:lstStyle/>
                    <a:p>
                      <a:pPr algn="ctr"/>
                      <a:r>
                        <a:rPr lang="en-US" sz="1600" dirty="0"/>
                        <a:t>Time-of-flight </a:t>
                      </a:r>
                    </a:p>
                    <a:p>
                      <a:pPr algn="ctr"/>
                      <a:r>
                        <a:rPr lang="en-US" sz="1600" dirty="0"/>
                        <a:t>High </a:t>
                      </a:r>
                      <a:r>
                        <a:rPr lang="en-US" sz="1600" i="1" dirty="0" err="1"/>
                        <a:t>dE</a:t>
                      </a:r>
                      <a:r>
                        <a:rPr lang="en-US" sz="1600" i="0" dirty="0"/>
                        <a:t>/</a:t>
                      </a:r>
                      <a:r>
                        <a:rPr lang="en-US" sz="1600" i="1" dirty="0"/>
                        <a:t>dx</a:t>
                      </a:r>
                    </a:p>
                  </a:txBody>
                  <a:tcPr anchor="ctr"/>
                </a:tc>
                <a:extLst>
                  <a:ext uri="{0D108BD9-81ED-4DB2-BD59-A6C34878D82A}">
                    <a16:rowId xmlns:a16="http://schemas.microsoft.com/office/drawing/2014/main" val="4156158939"/>
                  </a:ext>
                </a:extLst>
              </a:tr>
            </a:tbl>
          </a:graphicData>
        </a:graphic>
      </p:graphicFrame>
      <p:sp>
        <p:nvSpPr>
          <p:cNvPr id="6" name="Rectangle 10">
            <a:extLst>
              <a:ext uri="{FF2B5EF4-FFF2-40B4-BE49-F238E27FC236}">
                <a16:creationId xmlns:a16="http://schemas.microsoft.com/office/drawing/2014/main" id="{A6266510-E569-204D-B5D8-F902575D2733}"/>
              </a:ext>
            </a:extLst>
          </p:cNvPr>
          <p:cNvSpPr>
            <a:spLocks noChangeArrowheads="1"/>
          </p:cNvSpPr>
          <p:nvPr/>
        </p:nvSpPr>
        <p:spPr bwMode="auto">
          <a:xfrm>
            <a:off x="0" y="6106180"/>
            <a:ext cx="9013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r"/>
            <a:r>
              <a:rPr lang="en-US" altLang="en-US" sz="1400" baseline="0" dirty="0"/>
              <a:t>Randall, </a:t>
            </a:r>
            <a:r>
              <a:rPr lang="en-US" altLang="en-US" sz="1400" baseline="0" dirty="0" err="1"/>
              <a:t>Sundrum</a:t>
            </a:r>
            <a:r>
              <a:rPr lang="en-US" altLang="en-US" sz="1400" baseline="0" dirty="0"/>
              <a:t> (1998); Giudice, </a:t>
            </a:r>
            <a:r>
              <a:rPr lang="en-US" altLang="en-US" sz="1400" baseline="0" dirty="0" err="1"/>
              <a:t>Luty</a:t>
            </a:r>
            <a:r>
              <a:rPr lang="en-US" altLang="en-US" sz="1400" baseline="0" dirty="0"/>
              <a:t>, Murayama, Rattazzi (1998); Feng, </a:t>
            </a:r>
            <a:r>
              <a:rPr lang="en-US" altLang="en-US" sz="1400" baseline="0" dirty="0" err="1"/>
              <a:t>Moroi</a:t>
            </a:r>
            <a:r>
              <a:rPr lang="en-US" altLang="en-US" sz="1400" baseline="0" dirty="0"/>
              <a:t>, Randall, </a:t>
            </a:r>
            <a:r>
              <a:rPr lang="en-US" altLang="en-US" sz="1400" baseline="0" dirty="0" err="1"/>
              <a:t>Strassler</a:t>
            </a:r>
            <a:r>
              <a:rPr lang="en-US" altLang="en-US" sz="1400" baseline="0" dirty="0"/>
              <a:t>, </a:t>
            </a:r>
            <a:r>
              <a:rPr lang="en-US" altLang="en-US" sz="1400" baseline="0" dirty="0" err="1"/>
              <a:t>Su</a:t>
            </a:r>
            <a:r>
              <a:rPr lang="en-US" altLang="en-US" sz="1400" baseline="0" dirty="0"/>
              <a:t> (1999)</a:t>
            </a:r>
          </a:p>
          <a:p>
            <a:pPr algn="r"/>
            <a:endParaRPr lang="en-US" altLang="en-US" sz="1400" baseline="0" dirty="0"/>
          </a:p>
        </p:txBody>
      </p:sp>
    </p:spTree>
    <p:extLst>
      <p:ext uri="{BB962C8B-B14F-4D97-AF65-F5344CB8AC3E}">
        <p14:creationId xmlns:p14="http://schemas.microsoft.com/office/powerpoint/2010/main" val="4055402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304800" y="914400"/>
            <a:ext cx="8482012"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a:t>These models lead to many possible signatures, which are spectacular, </a:t>
            </a:r>
            <a:r>
              <a:rPr lang="en-US" altLang="en-US" sz="2000" baseline="0" dirty="0">
                <a:solidFill>
                  <a:srgbClr val="FF0000"/>
                </a:solidFill>
              </a:rPr>
              <a:t>if one is looking for them</a:t>
            </a:r>
            <a:r>
              <a:rPr lang="en-US" altLang="en-US" sz="2000" baseline="0" dirty="0"/>
              <a:t>.  Requires excellent knowledge of detectors, dedicated triggers, special reconstruction methods, …</a:t>
            </a:r>
          </a:p>
          <a:p>
            <a:pPr algn="r" eaLnBrk="1" hangingPunct="1">
              <a:spcBef>
                <a:spcPct val="20000"/>
              </a:spcBef>
              <a:buFont typeface="Arial" panose="020B0604020202020204" pitchFamily="34" charset="0"/>
              <a:buNone/>
            </a:pPr>
            <a:endParaRPr lang="en-US" altLang="en-US" sz="2000" baseline="0" dirty="0"/>
          </a:p>
        </p:txBody>
      </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LLP SIGNATURES AT ATLAS AND CMS</a:t>
            </a:r>
          </a:p>
        </p:txBody>
      </p:sp>
      <p:pic>
        <p:nvPicPr>
          <p:cNvPr id="4" name="Picture 3">
            <a:extLst>
              <a:ext uri="{FF2B5EF4-FFF2-40B4-BE49-F238E27FC236}">
                <a16:creationId xmlns:a16="http://schemas.microsoft.com/office/drawing/2014/main" id="{63E0897A-D5EB-84C4-B499-64196E9B0C64}"/>
              </a:ext>
            </a:extLst>
          </p:cNvPr>
          <p:cNvPicPr>
            <a:picLocks noChangeAspect="1"/>
          </p:cNvPicPr>
          <p:nvPr/>
        </p:nvPicPr>
        <p:blipFill>
          <a:blip r:embed="rId3"/>
          <a:stretch>
            <a:fillRect/>
          </a:stretch>
        </p:blipFill>
        <p:spPr>
          <a:xfrm>
            <a:off x="1370357" y="2004567"/>
            <a:ext cx="6177376" cy="4396233"/>
          </a:xfrm>
          <a:prstGeom prst="rect">
            <a:avLst/>
          </a:prstGeom>
          <a:ln>
            <a:solidFill>
              <a:schemeClr val="tx1"/>
            </a:solidFill>
          </a:ln>
        </p:spPr>
      </p:pic>
      <p:sp>
        <p:nvSpPr>
          <p:cNvPr id="5" name="TextBox 4">
            <a:extLst>
              <a:ext uri="{FF2B5EF4-FFF2-40B4-BE49-F238E27FC236}">
                <a16:creationId xmlns:a16="http://schemas.microsoft.com/office/drawing/2014/main" id="{D9BEE59D-5472-4EF6-ED02-688832B826AC}"/>
              </a:ext>
            </a:extLst>
          </p:cNvPr>
          <p:cNvSpPr txBox="1"/>
          <p:nvPr/>
        </p:nvSpPr>
        <p:spPr>
          <a:xfrm rot="5400000">
            <a:off x="6233659" y="4129541"/>
            <a:ext cx="3049681" cy="276999"/>
          </a:xfrm>
          <a:prstGeom prst="rect">
            <a:avLst/>
          </a:prstGeom>
          <a:noFill/>
        </p:spPr>
        <p:txBody>
          <a:bodyPr wrap="none" rtlCol="0">
            <a:spAutoFit/>
          </a:bodyPr>
          <a:lstStyle/>
          <a:p>
            <a:r>
              <a:rPr lang="en-US" sz="1200" dirty="0"/>
              <a:t>Russell (see, e.g., LLP White Paper 2019)</a:t>
            </a:r>
          </a:p>
        </p:txBody>
      </p:sp>
    </p:spTree>
    <p:extLst>
      <p:ext uri="{BB962C8B-B14F-4D97-AF65-F5344CB8AC3E}">
        <p14:creationId xmlns:p14="http://schemas.microsoft.com/office/powerpoint/2010/main" val="3495508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457200" y="996950"/>
            <a:ext cx="81534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a:t>By considering a few standard models of weak-scale physics, we have motivated a plethora of possible LLP signatures.</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Of course, there are many other motivated weak-scale models with LLPs.</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In SUSY: e.g., R-parity violating SUSY and compressed SUSY, which have become more motivated as generic, sub-</a:t>
            </a:r>
            <a:r>
              <a:rPr lang="en-US" altLang="en-US" sz="2000" baseline="0" dirty="0" err="1"/>
              <a:t>TeV</a:t>
            </a:r>
            <a:r>
              <a:rPr lang="en-US" altLang="en-US" sz="2000" baseline="0" dirty="0"/>
              <a:t> SUSY becomes excluded.</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Extra dimensional scenarios typically have similar possibilities (e.g., viewing universal extra dimensions as bosonic supersymmetry), and naturally compressed spectra.</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Many other motivations and cosmological connections: </a:t>
            </a:r>
            <a:r>
              <a:rPr lang="en-US" altLang="en-US" sz="2000" baseline="0" dirty="0" err="1"/>
              <a:t>leptogenesis</a:t>
            </a:r>
            <a:r>
              <a:rPr lang="en-US" altLang="en-US" sz="2000" baseline="0" dirty="0"/>
              <a:t>, neutrino masses, etc.</a:t>
            </a:r>
          </a:p>
          <a:p>
            <a:pPr algn="r" eaLnBrk="1" hangingPunct="1">
              <a:spcBef>
                <a:spcPct val="20000"/>
              </a:spcBef>
              <a:buFont typeface="Arial" panose="020B0604020202020204" pitchFamily="34" charset="0"/>
              <a:buNone/>
            </a:pPr>
            <a:endParaRPr lang="en-US" altLang="en-US" sz="1200" baseline="0" dirty="0"/>
          </a:p>
        </p:txBody>
      </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LLPs IN OTHER WEAK-SCALE MODELS</a:t>
            </a:r>
          </a:p>
        </p:txBody>
      </p:sp>
    </p:spTree>
    <p:extLst>
      <p:ext uri="{BB962C8B-B14F-4D97-AF65-F5344CB8AC3E}">
        <p14:creationId xmlns:p14="http://schemas.microsoft.com/office/powerpoint/2010/main" val="965109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endParaRPr lang="en-US" dirty="0">
              <a:latin typeface="Arial" charset="0"/>
            </a:endParaRPr>
          </a:p>
        </p:txBody>
      </p:sp>
      <p:sp>
        <p:nvSpPr>
          <p:cNvPr id="5123" name="Content Placeholder 2"/>
          <p:cNvSpPr>
            <a:spLocks noGrp="1"/>
          </p:cNvSpPr>
          <p:nvPr>
            <p:ph idx="1"/>
          </p:nvPr>
        </p:nvSpPr>
        <p:spPr>
          <a:xfrm>
            <a:off x="152401" y="990600"/>
            <a:ext cx="8610599" cy="5638800"/>
          </a:xfrm>
        </p:spPr>
        <p:txBody>
          <a:bodyPr/>
          <a:lstStyle/>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algn="ctr">
              <a:buNone/>
            </a:pPr>
            <a:r>
              <a:rPr lang="en-US" sz="4000" b="1" dirty="0">
                <a:latin typeface="Arial" charset="0"/>
                <a:sym typeface="Wingdings"/>
              </a:rPr>
              <a:t>LLPS FROM </a:t>
            </a:r>
          </a:p>
          <a:p>
            <a:pPr marL="0" indent="0" algn="ctr">
              <a:buNone/>
            </a:pPr>
            <a:r>
              <a:rPr lang="en-US" sz="4000" b="1" dirty="0">
                <a:latin typeface="Arial" charset="0"/>
                <a:sym typeface="Wingdings"/>
              </a:rPr>
              <a:t>LIGHT PHYSICS</a:t>
            </a:r>
          </a:p>
        </p:txBody>
      </p:sp>
      <p:sp>
        <p:nvSpPr>
          <p:cNvPr id="2" name="Rectangle 1">
            <a:extLst>
              <a:ext uri="{FF2B5EF4-FFF2-40B4-BE49-F238E27FC236}">
                <a16:creationId xmlns:a16="http://schemas.microsoft.com/office/drawing/2014/main" id="{EF89808F-B45F-EBE3-28B3-597FA9E448C1}"/>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9745991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417" y="847578"/>
            <a:ext cx="3883183" cy="2810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C5ADB919-C103-1D4B-A20B-4BCB5E13EEA9}"/>
              </a:ext>
            </a:extLst>
          </p:cNvPr>
          <p:cNvGrpSpPr/>
          <p:nvPr/>
        </p:nvGrpSpPr>
        <p:grpSpPr>
          <a:xfrm>
            <a:off x="4953000" y="3635620"/>
            <a:ext cx="3935158" cy="2993780"/>
            <a:chOff x="4953000" y="3609862"/>
            <a:chExt cx="3935158" cy="2993780"/>
          </a:xfrm>
        </p:grpSpPr>
        <p:grpSp>
          <p:nvGrpSpPr>
            <p:cNvPr id="9" name="Group 29"/>
            <p:cNvGrpSpPr>
              <a:grpSpLocks/>
            </p:cNvGrpSpPr>
            <p:nvPr/>
          </p:nvGrpSpPr>
          <p:grpSpPr bwMode="auto">
            <a:xfrm>
              <a:off x="4953000" y="3609862"/>
              <a:ext cx="3746553" cy="2993780"/>
              <a:chOff x="4457699" y="3381376"/>
              <a:chExt cx="4357365" cy="314018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699" y="3381376"/>
                <a:ext cx="4357365" cy="3140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25"/>
              <p:cNvSpPr>
                <a:spLocks noChangeArrowheads="1"/>
              </p:cNvSpPr>
              <p:nvPr/>
            </p:nvSpPr>
            <p:spPr bwMode="auto">
              <a:xfrm>
                <a:off x="6648450" y="3686175"/>
                <a:ext cx="847725"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Rectangle 26"/>
              <p:cNvSpPr>
                <a:spLocks noChangeArrowheads="1"/>
              </p:cNvSpPr>
              <p:nvPr/>
            </p:nvSpPr>
            <p:spPr bwMode="auto">
              <a:xfrm>
                <a:off x="7658101" y="4238625"/>
                <a:ext cx="971550"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Rectangle 27"/>
              <p:cNvSpPr>
                <a:spLocks noChangeArrowheads="1"/>
              </p:cNvSpPr>
              <p:nvPr/>
            </p:nvSpPr>
            <p:spPr bwMode="auto">
              <a:xfrm>
                <a:off x="5314951" y="4629150"/>
                <a:ext cx="10668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 name="TextBox 1">
              <a:extLst>
                <a:ext uri="{FF2B5EF4-FFF2-40B4-BE49-F238E27FC236}">
                  <a16:creationId xmlns:a16="http://schemas.microsoft.com/office/drawing/2014/main" id="{E69587E3-61A3-D044-A542-2F1DCC463670}"/>
                </a:ext>
              </a:extLst>
            </p:cNvPr>
            <p:cNvSpPr txBox="1"/>
            <p:nvPr/>
          </p:nvSpPr>
          <p:spPr>
            <a:xfrm rot="5400000">
              <a:off x="8083451" y="4928003"/>
              <a:ext cx="1332416" cy="276999"/>
            </a:xfrm>
            <a:prstGeom prst="rect">
              <a:avLst/>
            </a:prstGeom>
            <a:noFill/>
          </p:spPr>
          <p:txBody>
            <a:bodyPr wrap="none" rtlCol="0">
              <a:spAutoFit/>
            </a:bodyPr>
            <a:lstStyle/>
            <a:p>
              <a:r>
                <a:rPr lang="en-US" sz="1000" dirty="0"/>
                <a:t>Feng, Tu, Yu (2010</a:t>
              </a:r>
              <a:r>
                <a:rPr lang="en-US" sz="1200" dirty="0"/>
                <a:t>)</a:t>
              </a:r>
            </a:p>
          </p:txBody>
        </p:sp>
      </p:grpSp>
      <p:grpSp>
        <p:nvGrpSpPr>
          <p:cNvPr id="8" name="Group 7">
            <a:extLst>
              <a:ext uri="{FF2B5EF4-FFF2-40B4-BE49-F238E27FC236}">
                <a16:creationId xmlns:a16="http://schemas.microsoft.com/office/drawing/2014/main" id="{275879E4-4EBA-5842-B65B-D541EAC3307A}"/>
              </a:ext>
            </a:extLst>
          </p:cNvPr>
          <p:cNvGrpSpPr/>
          <p:nvPr/>
        </p:nvGrpSpPr>
        <p:grpSpPr>
          <a:xfrm>
            <a:off x="6001295" y="4277638"/>
            <a:ext cx="2338424" cy="1740665"/>
            <a:chOff x="6001295" y="4277638"/>
            <a:chExt cx="2338424" cy="1740665"/>
          </a:xfrm>
        </p:grpSpPr>
        <p:sp>
          <p:nvSpPr>
            <p:cNvPr id="15" name="TextBox 20"/>
            <p:cNvSpPr txBox="1">
              <a:spLocks noChangeArrowheads="1"/>
            </p:cNvSpPr>
            <p:nvPr/>
          </p:nvSpPr>
          <p:spPr bwMode="auto">
            <a:xfrm>
              <a:off x="6878450" y="5656409"/>
              <a:ext cx="1461269" cy="361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aseline="-25000" dirty="0" err="1">
                  <a:solidFill>
                    <a:srgbClr val="00BE00"/>
                  </a:solidFill>
                </a:rPr>
                <a:t>WIMPless</a:t>
              </a:r>
              <a:r>
                <a:rPr lang="en-US" sz="2800" baseline="-25000" dirty="0">
                  <a:solidFill>
                    <a:srgbClr val="00BE00"/>
                  </a:solidFill>
                </a:rPr>
                <a:t> DM</a:t>
              </a:r>
            </a:p>
          </p:txBody>
        </p:sp>
        <p:cxnSp>
          <p:nvCxnSpPr>
            <p:cNvPr id="16" name="Straight Arrow Connector 22"/>
            <p:cNvCxnSpPr>
              <a:cxnSpLocks noChangeShapeType="1"/>
            </p:cNvCxnSpPr>
            <p:nvPr/>
          </p:nvCxnSpPr>
          <p:spPr bwMode="auto">
            <a:xfrm rot="10800000">
              <a:off x="6001295" y="5787196"/>
              <a:ext cx="822557" cy="126508"/>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7" name="Straight Arrow Connector 24"/>
            <p:cNvCxnSpPr>
              <a:cxnSpLocks noChangeShapeType="1"/>
            </p:cNvCxnSpPr>
            <p:nvPr/>
          </p:nvCxnSpPr>
          <p:spPr bwMode="auto">
            <a:xfrm rot="16200000" flipV="1">
              <a:off x="6603753" y="5295064"/>
              <a:ext cx="490371" cy="384921"/>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8" name="Straight Arrow Connector 25"/>
            <p:cNvCxnSpPr>
              <a:cxnSpLocks noChangeShapeType="1"/>
            </p:cNvCxnSpPr>
            <p:nvPr/>
          </p:nvCxnSpPr>
          <p:spPr bwMode="auto">
            <a:xfrm rot="16200000" flipV="1">
              <a:off x="6866253" y="5144507"/>
              <a:ext cx="899011" cy="204747"/>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9" name="Straight Arrow Connector 26"/>
            <p:cNvCxnSpPr>
              <a:cxnSpLocks noChangeShapeType="1"/>
            </p:cNvCxnSpPr>
            <p:nvPr/>
          </p:nvCxnSpPr>
          <p:spPr bwMode="auto">
            <a:xfrm flipH="1" flipV="1">
              <a:off x="7866621" y="4277638"/>
              <a:ext cx="26517" cy="1391505"/>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grpSp>
      <p:grpSp>
        <p:nvGrpSpPr>
          <p:cNvPr id="7" name="Group 6">
            <a:extLst>
              <a:ext uri="{FF2B5EF4-FFF2-40B4-BE49-F238E27FC236}">
                <a16:creationId xmlns:a16="http://schemas.microsoft.com/office/drawing/2014/main" id="{06A18AFC-843C-D54A-9733-410FD979CF7B}"/>
              </a:ext>
            </a:extLst>
          </p:cNvPr>
          <p:cNvGrpSpPr/>
          <p:nvPr/>
        </p:nvGrpSpPr>
        <p:grpSpPr>
          <a:xfrm>
            <a:off x="6907857" y="3776503"/>
            <a:ext cx="1325129" cy="312539"/>
            <a:chOff x="6907857" y="3776503"/>
            <a:chExt cx="1325129" cy="312539"/>
          </a:xfrm>
        </p:grpSpPr>
        <p:sp>
          <p:nvSpPr>
            <p:cNvPr id="14" name="TextBox 19"/>
            <p:cNvSpPr txBox="1">
              <a:spLocks noChangeArrowheads="1"/>
            </p:cNvSpPr>
            <p:nvPr/>
          </p:nvSpPr>
          <p:spPr bwMode="auto">
            <a:xfrm>
              <a:off x="6907857" y="3776503"/>
              <a:ext cx="1023630" cy="312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aseline="-25000" dirty="0">
                  <a:solidFill>
                    <a:srgbClr val="FF0000"/>
                  </a:solidFill>
                </a:rPr>
                <a:t>WIMP DM</a:t>
              </a:r>
            </a:p>
          </p:txBody>
        </p:sp>
        <p:sp>
          <p:nvSpPr>
            <p:cNvPr id="20" name="Oval 27"/>
            <p:cNvSpPr>
              <a:spLocks noChangeArrowheads="1"/>
            </p:cNvSpPr>
            <p:nvPr/>
          </p:nvSpPr>
          <p:spPr bwMode="auto">
            <a:xfrm>
              <a:off x="8040549" y="3900451"/>
              <a:ext cx="192437" cy="177534"/>
            </a:xfrm>
            <a:prstGeom prst="ellipse">
              <a:avLst/>
            </a:prstGeom>
            <a:solidFill>
              <a:srgbClr val="FF0000"/>
            </a:solidFill>
            <a:ln w="9525">
              <a:solidFill>
                <a:srgbClr val="FF0000"/>
              </a:solidFill>
              <a:round/>
              <a:headEnd/>
              <a:tailEnd/>
            </a:ln>
          </p:spPr>
          <p:txBody>
            <a:bodyPr wrap="none" anchor="ctr"/>
            <a:lstStyle/>
            <a:p>
              <a:endParaRPr lang="en-US" baseline="-25000"/>
            </a:p>
          </p:txBody>
        </p:sp>
      </p:grpSp>
      <p:sp>
        <p:nvSpPr>
          <p:cNvPr id="3074" name="Title 1"/>
          <p:cNvSpPr>
            <a:spLocks noGrp="1"/>
          </p:cNvSpPr>
          <p:nvPr>
            <p:ph type="title"/>
          </p:nvPr>
        </p:nvSpPr>
        <p:spPr>
          <a:xfrm>
            <a:off x="0" y="228985"/>
            <a:ext cx="9144000" cy="441325"/>
          </a:xfrm>
        </p:spPr>
        <p:txBody>
          <a:bodyPr/>
          <a:lstStyle/>
          <a:p>
            <a:r>
              <a:rPr lang="en-US" dirty="0">
                <a:latin typeface="Arial" charset="0"/>
              </a:rPr>
              <a:t>DARK SECTORS</a:t>
            </a:r>
          </a:p>
        </p:txBody>
      </p:sp>
      <p:sp>
        <p:nvSpPr>
          <p:cNvPr id="54" name="Rectangle 3"/>
          <p:cNvSpPr txBox="1">
            <a:spLocks noChangeArrowheads="1"/>
          </p:cNvSpPr>
          <p:nvPr/>
        </p:nvSpPr>
        <p:spPr bwMode="auto">
          <a:xfrm>
            <a:off x="-1" y="914400"/>
            <a:ext cx="5486401" cy="2897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Dark matter may be part of a dark sector, with its own set of forces.  </a:t>
            </a:r>
            <a:r>
              <a:rPr lang="en-US" sz="2000" dirty="0">
                <a:sym typeface="Wingdings" pitchFamily="2" charset="2"/>
              </a:rPr>
              <a:t>What do we know about its properties?</a:t>
            </a:r>
            <a:endParaRPr lang="en-US" sz="2000" dirty="0"/>
          </a:p>
          <a:p>
            <a:endParaRPr lang="en-US" sz="1200" dirty="0"/>
          </a:p>
          <a:p>
            <a:r>
              <a:rPr lang="en-US" sz="2000" dirty="0"/>
              <a:t>In general, nothing.  But suppose DM is produced in the dark sector just as we discussed above for WIMPs in the visible sector:</a:t>
            </a:r>
          </a:p>
          <a:p>
            <a:endParaRPr lang="en-US" sz="2000" dirty="0"/>
          </a:p>
          <a:p>
            <a:endParaRPr lang="en-US" sz="2000" dirty="0"/>
          </a:p>
        </p:txBody>
      </p:sp>
      <p:sp>
        <p:nvSpPr>
          <p:cNvPr id="25" name="Rectangle 3"/>
          <p:cNvSpPr txBox="1">
            <a:spLocks noChangeArrowheads="1"/>
          </p:cNvSpPr>
          <p:nvPr/>
        </p:nvSpPr>
        <p:spPr bwMode="auto">
          <a:xfrm>
            <a:off x="-7351" y="3903845"/>
            <a:ext cx="5156906" cy="2641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sz="2000" dirty="0">
                <a:solidFill>
                  <a:srgbClr val="FF0000"/>
                </a:solidFill>
                <a:latin typeface="Arial" charset="0"/>
              </a:rPr>
              <a:t>WIMP Miracle: </a:t>
            </a:r>
            <a:r>
              <a:rPr lang="en-US" sz="2000" dirty="0" err="1">
                <a:solidFill>
                  <a:srgbClr val="FF0000"/>
                </a:solidFill>
                <a:latin typeface="Arial" charset="0"/>
              </a:rPr>
              <a:t>g</a:t>
            </a:r>
            <a:r>
              <a:rPr lang="en-US" sz="2000" baseline="-25000" dirty="0" err="1">
                <a:solidFill>
                  <a:srgbClr val="FF0000"/>
                </a:solidFill>
                <a:latin typeface="Arial" charset="0"/>
              </a:rPr>
              <a:t>X</a:t>
            </a:r>
            <a:r>
              <a:rPr lang="en-US" sz="2000" baseline="-25000" dirty="0">
                <a:solidFill>
                  <a:srgbClr val="FF0000"/>
                </a:solidFill>
                <a:latin typeface="Arial" charset="0"/>
              </a:rPr>
              <a:t> </a:t>
            </a:r>
            <a:r>
              <a:rPr lang="en-US" sz="2000" dirty="0">
                <a:solidFill>
                  <a:srgbClr val="FF0000"/>
                </a:solidFill>
                <a:latin typeface="Arial" charset="0"/>
              </a:rPr>
              <a:t>~ 1, </a:t>
            </a:r>
            <a:r>
              <a:rPr lang="en-US" sz="2000" dirty="0" err="1">
                <a:solidFill>
                  <a:srgbClr val="FF0000"/>
                </a:solidFill>
                <a:latin typeface="Arial" charset="0"/>
              </a:rPr>
              <a:t>m</a:t>
            </a:r>
            <a:r>
              <a:rPr lang="en-US" sz="2000" baseline="-25000" dirty="0" err="1">
                <a:solidFill>
                  <a:srgbClr val="FF0000"/>
                </a:solidFill>
                <a:latin typeface="Arial" charset="0"/>
              </a:rPr>
              <a:t>X</a:t>
            </a:r>
            <a:r>
              <a:rPr lang="en-US" sz="2000" baseline="-25000" dirty="0">
                <a:solidFill>
                  <a:srgbClr val="FF0000"/>
                </a:solidFill>
                <a:latin typeface="Arial" charset="0"/>
              </a:rPr>
              <a:t> </a:t>
            </a:r>
            <a:r>
              <a:rPr lang="en-US" sz="2000" dirty="0">
                <a:solidFill>
                  <a:srgbClr val="FF0000"/>
                </a:solidFill>
                <a:latin typeface="Arial" charset="0"/>
              </a:rPr>
              <a:t>~ 100 GeV </a:t>
            </a:r>
            <a:r>
              <a:rPr lang="en-US" sz="2000" dirty="0">
                <a:solidFill>
                  <a:srgbClr val="FF0000"/>
                </a:solidFill>
                <a:latin typeface="Arial" charset="0"/>
                <a:sym typeface="Wingdings" pitchFamily="2" charset="2"/>
              </a:rPr>
              <a:t> right abundance.</a:t>
            </a:r>
          </a:p>
          <a:p>
            <a:pPr eaLnBrk="1" hangingPunct="1"/>
            <a:endParaRPr lang="en-US" sz="1200" dirty="0">
              <a:solidFill>
                <a:srgbClr val="FF0000"/>
              </a:solidFill>
              <a:latin typeface="Arial" charset="0"/>
              <a:sym typeface="Wingdings" pitchFamily="2" charset="2"/>
            </a:endParaRPr>
          </a:p>
          <a:p>
            <a:pPr eaLnBrk="1" hangingPunct="1"/>
            <a:r>
              <a:rPr lang="en-US" sz="2000" dirty="0" err="1">
                <a:solidFill>
                  <a:srgbClr val="00B050"/>
                </a:solidFill>
                <a:latin typeface="Arial" charset="0"/>
              </a:rPr>
              <a:t>WIMPless</a:t>
            </a:r>
            <a:r>
              <a:rPr lang="en-US" sz="2000" dirty="0">
                <a:solidFill>
                  <a:srgbClr val="00B050"/>
                </a:solidFill>
                <a:latin typeface="Arial" charset="0"/>
              </a:rPr>
              <a:t> Miracle: But with a dark sector, we don’t need to fix </a:t>
            </a:r>
            <a:r>
              <a:rPr lang="en-US" sz="2000" dirty="0" err="1">
                <a:solidFill>
                  <a:srgbClr val="00B050"/>
                </a:solidFill>
                <a:latin typeface="Arial" charset="0"/>
              </a:rPr>
              <a:t>g</a:t>
            </a:r>
            <a:r>
              <a:rPr lang="en-US" sz="2000" baseline="-25000" dirty="0" err="1">
                <a:solidFill>
                  <a:srgbClr val="00B050"/>
                </a:solidFill>
                <a:latin typeface="Arial" charset="0"/>
              </a:rPr>
              <a:t>X</a:t>
            </a:r>
            <a:r>
              <a:rPr lang="en-US" sz="2000" dirty="0">
                <a:solidFill>
                  <a:srgbClr val="00B050"/>
                </a:solidFill>
                <a:latin typeface="Arial" charset="0"/>
              </a:rPr>
              <a:t> ~ 1.  The dark sector can have lighter particles and weaker interactions and still have the</a:t>
            </a:r>
            <a:r>
              <a:rPr lang="en-US" sz="2000" dirty="0">
                <a:solidFill>
                  <a:srgbClr val="00B050"/>
                </a:solidFill>
                <a:latin typeface="Arial" charset="0"/>
                <a:sym typeface="Wingdings" pitchFamily="2" charset="2"/>
              </a:rPr>
              <a:t> right abundance.</a:t>
            </a:r>
            <a:endParaRPr lang="en-US" sz="2000" dirty="0">
              <a:solidFill>
                <a:srgbClr val="00B050"/>
              </a:solidFill>
            </a:endParaRPr>
          </a:p>
        </p:txBody>
      </p:sp>
      <p:pic>
        <p:nvPicPr>
          <p:cNvPr id="40" name="Picture 2">
            <a:extLst>
              <a:ext uri="{FF2B5EF4-FFF2-40B4-BE49-F238E27FC236}">
                <a16:creationId xmlns:a16="http://schemas.microsoft.com/office/drawing/2014/main" id="{EC450CF7-BF4C-5141-AB94-8139655F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217" y="3200401"/>
            <a:ext cx="2300831" cy="683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65E62BCF-6350-6944-9637-9F0AB50476F0}"/>
              </a:ext>
            </a:extLst>
          </p:cNvPr>
          <p:cNvSpPr>
            <a:spLocks noChangeArrowheads="1"/>
          </p:cNvSpPr>
          <p:nvPr/>
        </p:nvSpPr>
        <p:spPr bwMode="auto">
          <a:xfrm>
            <a:off x="7291399" y="1180998"/>
            <a:ext cx="1203478" cy="709598"/>
          </a:xfrm>
          <a:prstGeom prst="rect">
            <a:avLst/>
          </a:prstGeom>
          <a:solidFill>
            <a:schemeClr val="bg1"/>
          </a:solidFill>
          <a:ln w="28575">
            <a:noFill/>
            <a:round/>
            <a:headEnd/>
            <a:tailEnd/>
          </a:ln>
        </p:spPr>
        <p:txBody>
          <a:bodyPr wrap="none" anchor="ctr"/>
          <a:lstStyle/>
          <a:p>
            <a:pPr algn="ctr"/>
            <a:endParaRPr lang="en-US" sz="2000" dirty="0"/>
          </a:p>
        </p:txBody>
      </p:sp>
      <p:sp>
        <p:nvSpPr>
          <p:cNvPr id="41" name="TextBox 40">
            <a:extLst>
              <a:ext uri="{FF2B5EF4-FFF2-40B4-BE49-F238E27FC236}">
                <a16:creationId xmlns:a16="http://schemas.microsoft.com/office/drawing/2014/main" id="{62B2318E-F512-1040-B6F0-8035296789EA}"/>
              </a:ext>
            </a:extLst>
          </p:cNvPr>
          <p:cNvSpPr txBox="1"/>
          <p:nvPr/>
        </p:nvSpPr>
        <p:spPr>
          <a:xfrm>
            <a:off x="1721011" y="6282783"/>
            <a:ext cx="3231975" cy="400110"/>
          </a:xfrm>
          <a:prstGeom prst="rect">
            <a:avLst/>
          </a:prstGeom>
          <a:noFill/>
        </p:spPr>
        <p:txBody>
          <a:bodyPr wrap="none" rtlCol="0">
            <a:spAutoFit/>
          </a:bodyPr>
          <a:lstStyle/>
          <a:p>
            <a:pPr algn="r"/>
            <a:r>
              <a:rPr lang="en-US" sz="1000" dirty="0"/>
              <a:t>Boehm, </a:t>
            </a:r>
            <a:r>
              <a:rPr lang="en-US" sz="1000" dirty="0" err="1"/>
              <a:t>Fayet</a:t>
            </a:r>
            <a:r>
              <a:rPr lang="en-US" sz="1000" dirty="0"/>
              <a:t> (2003); </a:t>
            </a:r>
            <a:r>
              <a:rPr lang="en-US" sz="1000" dirty="0" err="1"/>
              <a:t>Pospelov</a:t>
            </a:r>
            <a:r>
              <a:rPr lang="en-US" sz="1000" dirty="0"/>
              <a:t>, Ritz, Voloshin (2007)</a:t>
            </a:r>
          </a:p>
          <a:p>
            <a:pPr algn="r"/>
            <a:r>
              <a:rPr lang="en-US" sz="1000" dirty="0"/>
              <a:t>Feng, Kumar (2008)</a:t>
            </a:r>
            <a:endParaRPr lang="en-US" sz="1200" dirty="0"/>
          </a:p>
        </p:txBody>
      </p:sp>
    </p:spTree>
    <p:extLst>
      <p:ext uri="{BB962C8B-B14F-4D97-AF65-F5344CB8AC3E}">
        <p14:creationId xmlns:p14="http://schemas.microsoft.com/office/powerpoint/2010/main" val="90810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PORTALS</a:t>
            </a:r>
          </a:p>
        </p:txBody>
      </p:sp>
      <p:sp>
        <p:nvSpPr>
          <p:cNvPr id="5123" name="Content Placeholder 2"/>
          <p:cNvSpPr>
            <a:spLocks noGrp="1"/>
          </p:cNvSpPr>
          <p:nvPr>
            <p:ph idx="1"/>
          </p:nvPr>
        </p:nvSpPr>
        <p:spPr>
          <a:xfrm>
            <a:off x="152400" y="762000"/>
            <a:ext cx="8643937" cy="5562600"/>
          </a:xfrm>
        </p:spPr>
        <p:txBody>
          <a:bodyPr/>
          <a:lstStyle/>
          <a:p>
            <a:pPr eaLnBrk="1" hangingPunct="1"/>
            <a:r>
              <a:rPr lang="en-US" dirty="0">
                <a:latin typeface="Arial" charset="0"/>
              </a:rPr>
              <a:t>Dark sectors need not talk with us.  But if they do, what are the most likely non-gravitational interactions? </a:t>
            </a:r>
          </a:p>
          <a:p>
            <a:pPr eaLnBrk="1" hangingPunct="1"/>
            <a:endParaRPr lang="en-US" sz="1200" dirty="0">
              <a:latin typeface="Arial" charset="0"/>
            </a:endParaRPr>
          </a:p>
          <a:p>
            <a:pPr eaLnBrk="1" hangingPunct="1"/>
            <a:r>
              <a:rPr lang="en-US" dirty="0">
                <a:latin typeface="Arial" charset="0"/>
              </a:rPr>
              <a:t>Suppose the dark sector has U(1) electromagnetism. There are infinitely many possible SM-dark sector interactions, but one is induced by arbitrarily heavy mediators:</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marL="0" indent="0" eaLnBrk="1" hangingPunct="1">
              <a:buNone/>
            </a:pPr>
            <a:endParaRPr lang="en-US" dirty="0">
              <a:latin typeface="Arial" charset="0"/>
            </a:endParaRPr>
          </a:p>
          <a:p>
            <a:pPr eaLnBrk="1" hangingPunct="1"/>
            <a:r>
              <a:rPr lang="en-US" dirty="0">
                <a:latin typeface="Arial" charset="0"/>
              </a:rPr>
              <a:t>It is “most likely” because it is non-decoupling.  Cf.</a:t>
            </a:r>
          </a:p>
          <a:p>
            <a:pPr eaLnBrk="1" hangingPunct="1"/>
            <a:endParaRPr lang="en-US" sz="1200" dirty="0">
              <a:latin typeface="Arial" charset="0"/>
            </a:endParaRPr>
          </a:p>
          <a:p>
            <a:pPr eaLnBrk="1" hangingPunct="1"/>
            <a:r>
              <a:rPr lang="en-US" dirty="0">
                <a:latin typeface="Arial" charset="0"/>
              </a:rPr>
              <a:t>It is also naturally small, since it is induced by a loop.</a:t>
            </a: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990600" y="3138487"/>
            <a:ext cx="1728787"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3138487"/>
            <a:ext cx="1728787"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a:t>
            </a:r>
          </a:p>
          <a:p>
            <a:pPr algn="ctr"/>
            <a:r>
              <a:rPr lang="en-US" sz="3200" dirty="0"/>
              <a:t>U(1)</a:t>
            </a:r>
          </a:p>
        </p:txBody>
      </p:sp>
      <p:cxnSp>
        <p:nvCxnSpPr>
          <p:cNvPr id="8" name="Straight Connector 7">
            <a:extLst>
              <a:ext uri="{FF2B5EF4-FFF2-40B4-BE49-F238E27FC236}">
                <a16:creationId xmlns:a16="http://schemas.microsoft.com/office/drawing/2014/main" id="{5A8285BE-0083-6F4D-B7AE-BE5C8E75BF35}"/>
              </a:ext>
            </a:extLst>
          </p:cNvPr>
          <p:cNvCxnSpPr>
            <a:stCxn id="6" idx="3"/>
            <a:endCxn id="7" idx="1"/>
          </p:cNvCxnSpPr>
          <p:nvPr/>
        </p:nvCxnSpPr>
        <p:spPr>
          <a:xfrm>
            <a:off x="2719387" y="3702844"/>
            <a:ext cx="3605213"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2"/>
          <a:stretch>
            <a:fillRect/>
          </a:stretch>
        </p:blipFill>
        <p:spPr>
          <a:xfrm>
            <a:off x="3499643" y="4119244"/>
            <a:ext cx="1905000" cy="992505"/>
          </a:xfrm>
          <a:prstGeom prst="rect">
            <a:avLst/>
          </a:prstGeom>
        </p:spPr>
      </p:pic>
      <p:pic>
        <p:nvPicPr>
          <p:cNvPr id="5" name="Picture 4">
            <a:extLst>
              <a:ext uri="{FF2B5EF4-FFF2-40B4-BE49-F238E27FC236}">
                <a16:creationId xmlns:a16="http://schemas.microsoft.com/office/drawing/2014/main" id="{383B1318-8BCC-D746-86E0-EB1AB179D111}"/>
              </a:ext>
            </a:extLst>
          </p:cNvPr>
          <p:cNvPicPr>
            <a:picLocks noChangeAspect="1"/>
          </p:cNvPicPr>
          <p:nvPr/>
        </p:nvPicPr>
        <p:blipFill>
          <a:blip r:embed="rId3"/>
          <a:stretch>
            <a:fillRect/>
          </a:stretch>
        </p:blipFill>
        <p:spPr>
          <a:xfrm>
            <a:off x="3581400" y="3392487"/>
            <a:ext cx="1765300" cy="660400"/>
          </a:xfrm>
          <a:prstGeom prst="rect">
            <a:avLst/>
          </a:prstGeom>
        </p:spPr>
      </p:pic>
      <p:pic>
        <p:nvPicPr>
          <p:cNvPr id="10" name="Picture 9">
            <a:extLst>
              <a:ext uri="{FF2B5EF4-FFF2-40B4-BE49-F238E27FC236}">
                <a16:creationId xmlns:a16="http://schemas.microsoft.com/office/drawing/2014/main" id="{38ED48AA-1842-384D-A050-10B38A8B8D74}"/>
              </a:ext>
            </a:extLst>
          </p:cNvPr>
          <p:cNvPicPr>
            <a:picLocks noChangeAspect="1"/>
          </p:cNvPicPr>
          <p:nvPr/>
        </p:nvPicPr>
        <p:blipFill>
          <a:blip r:embed="rId4"/>
          <a:stretch>
            <a:fillRect/>
          </a:stretch>
        </p:blipFill>
        <p:spPr>
          <a:xfrm>
            <a:off x="7486650" y="4997450"/>
            <a:ext cx="1276350" cy="565150"/>
          </a:xfrm>
          <a:prstGeom prst="rect">
            <a:avLst/>
          </a:prstGeom>
        </p:spPr>
      </p:pic>
      <p:sp>
        <p:nvSpPr>
          <p:cNvPr id="11" name="TextBox 10">
            <a:extLst>
              <a:ext uri="{FF2B5EF4-FFF2-40B4-BE49-F238E27FC236}">
                <a16:creationId xmlns:a16="http://schemas.microsoft.com/office/drawing/2014/main" id="{2E5462C5-ACA2-1C48-B7BB-914073AB9FF2}"/>
              </a:ext>
            </a:extLst>
          </p:cNvPr>
          <p:cNvSpPr txBox="1"/>
          <p:nvPr/>
        </p:nvSpPr>
        <p:spPr>
          <a:xfrm>
            <a:off x="4285855" y="4270298"/>
            <a:ext cx="377026" cy="369332"/>
          </a:xfrm>
          <a:prstGeom prst="rect">
            <a:avLst/>
          </a:prstGeom>
          <a:noFill/>
        </p:spPr>
        <p:txBody>
          <a:bodyPr wrap="none" rtlCol="0">
            <a:spAutoFit/>
          </a:bodyPr>
          <a:lstStyle/>
          <a:p>
            <a:r>
              <a:rPr lang="en-US" i="1" dirty="0"/>
              <a:t>M</a:t>
            </a:r>
          </a:p>
        </p:txBody>
      </p:sp>
      <p:sp>
        <p:nvSpPr>
          <p:cNvPr id="2" name="TextBox 1">
            <a:extLst>
              <a:ext uri="{FF2B5EF4-FFF2-40B4-BE49-F238E27FC236}">
                <a16:creationId xmlns:a16="http://schemas.microsoft.com/office/drawing/2014/main" id="{3C3809C6-269A-1C4F-8C5D-A1EEED5EEF3A}"/>
              </a:ext>
            </a:extLst>
          </p:cNvPr>
          <p:cNvSpPr txBox="1"/>
          <p:nvPr/>
        </p:nvSpPr>
        <p:spPr>
          <a:xfrm>
            <a:off x="7090518" y="6243934"/>
            <a:ext cx="1367682" cy="307777"/>
          </a:xfrm>
          <a:prstGeom prst="rect">
            <a:avLst/>
          </a:prstGeom>
          <a:noFill/>
        </p:spPr>
        <p:txBody>
          <a:bodyPr wrap="none" rtlCol="0">
            <a:spAutoFit/>
          </a:bodyPr>
          <a:lstStyle/>
          <a:p>
            <a:r>
              <a:rPr lang="en-US" sz="1400" dirty="0"/>
              <a:t>Holdom (1986)</a:t>
            </a:r>
          </a:p>
        </p:txBody>
      </p:sp>
    </p:spTree>
    <p:extLst>
      <p:ext uri="{BB962C8B-B14F-4D97-AF65-F5344CB8AC3E}">
        <p14:creationId xmlns:p14="http://schemas.microsoft.com/office/powerpoint/2010/main" val="33598314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INTRODUCTION</a:t>
            </a:r>
          </a:p>
        </p:txBody>
      </p:sp>
      <p:sp>
        <p:nvSpPr>
          <p:cNvPr id="5123" name="Content Placeholder 2"/>
          <p:cNvSpPr>
            <a:spLocks noGrp="1"/>
          </p:cNvSpPr>
          <p:nvPr>
            <p:ph idx="1"/>
          </p:nvPr>
        </p:nvSpPr>
        <p:spPr>
          <a:xfrm>
            <a:off x="228601" y="838200"/>
            <a:ext cx="8686799" cy="5638800"/>
          </a:xfrm>
        </p:spPr>
        <p:txBody>
          <a:bodyPr/>
          <a:lstStyle/>
          <a:p>
            <a:pPr eaLnBrk="1" hangingPunct="1"/>
            <a:r>
              <a:rPr lang="en-US" sz="2000" dirty="0">
                <a:latin typeface="Arial" charset="0"/>
                <a:sym typeface="Wingdings"/>
              </a:rPr>
              <a:t>Long-Lived Particles (LLPs) are particles that are effectively stable or travel an observable distance before they decay.</a:t>
            </a: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marL="0" indent="0" eaLnBrk="1" hangingPunct="1">
              <a:buNone/>
            </a:pPr>
            <a:endParaRPr lang="en-US" sz="1400" dirty="0">
              <a:latin typeface="Arial" charset="0"/>
              <a:sym typeface="Wingdings"/>
            </a:endParaRPr>
          </a:p>
          <a:p>
            <a:pPr marL="0" indent="0" eaLnBrk="1" hangingPunct="1">
              <a:buNone/>
            </a:pPr>
            <a:endParaRPr lang="en-US" sz="1400" dirty="0">
              <a:latin typeface="Arial" charset="0"/>
              <a:sym typeface="Wingdings"/>
            </a:endParaRPr>
          </a:p>
          <a:p>
            <a:pPr eaLnBrk="1" hangingPunct="1"/>
            <a:r>
              <a:rPr lang="en-US" sz="2000" dirty="0">
                <a:latin typeface="Arial" charset="0"/>
                <a:sym typeface="Wingdings"/>
              </a:rPr>
              <a:t>LLPs have played an essential role in many of the conceptual breakthroughs that established the standard model: </a:t>
            </a:r>
            <a:r>
              <a:rPr lang="en-US" sz="2000" i="1" dirty="0">
                <a:latin typeface="Arial" charset="0"/>
                <a:sym typeface="Wingdings"/>
              </a:rPr>
              <a:t>e</a:t>
            </a:r>
            <a:r>
              <a:rPr lang="en-US" sz="2000" dirty="0">
                <a:latin typeface="Arial" charset="0"/>
                <a:sym typeface="Wingdings"/>
              </a:rPr>
              <a:t>, </a:t>
            </a:r>
            <a:r>
              <a:rPr lang="en-US" sz="2000" i="1" dirty="0">
                <a:latin typeface="Arial" charset="0"/>
                <a:sym typeface="Wingdings"/>
              </a:rPr>
              <a:t>p</a:t>
            </a:r>
            <a:r>
              <a:rPr lang="en-US" sz="2000" dirty="0">
                <a:latin typeface="Arial" charset="0"/>
                <a:sym typeface="Wingdings"/>
              </a:rPr>
              <a:t>, </a:t>
            </a:r>
            <a:r>
              <a:rPr lang="en-US" sz="2000" i="1" dirty="0">
                <a:latin typeface="Arial" charset="0"/>
                <a:sym typeface="Wingdings"/>
              </a:rPr>
              <a:t>n</a:t>
            </a:r>
            <a:r>
              <a:rPr lang="en-US" sz="2000" dirty="0">
                <a:latin typeface="Arial" charset="0"/>
                <a:sym typeface="Wingdings"/>
              </a:rPr>
              <a:t>, </a:t>
            </a:r>
            <a:r>
              <a:rPr lang="en-US" sz="2000" dirty="0">
                <a:latin typeface="Symbol" pitchFamily="2" charset="2"/>
                <a:sym typeface="Wingdings"/>
              </a:rPr>
              <a:t>m</a:t>
            </a:r>
            <a:r>
              <a:rPr lang="en-US" sz="2000" dirty="0">
                <a:latin typeface="Arial" charset="0"/>
                <a:sym typeface="Wingdings"/>
              </a:rPr>
              <a:t>, </a:t>
            </a:r>
            <a:r>
              <a:rPr lang="en-US" sz="2000" i="1" dirty="0">
                <a:latin typeface="Arial" charset="0"/>
                <a:sym typeface="Wingdings"/>
              </a:rPr>
              <a:t>K</a:t>
            </a:r>
            <a:r>
              <a:rPr lang="en-US" sz="2000" dirty="0">
                <a:latin typeface="Arial" charset="0"/>
                <a:sym typeface="Wingdings"/>
              </a:rPr>
              <a:t>, </a:t>
            </a:r>
            <a:r>
              <a:rPr lang="en-US" sz="2000" dirty="0">
                <a:latin typeface="Symbol" pitchFamily="2" charset="2"/>
                <a:sym typeface="Wingdings"/>
              </a:rPr>
              <a:t>n</a:t>
            </a:r>
            <a:r>
              <a:rPr lang="en-US" sz="2000" dirty="0">
                <a:latin typeface="Arial" charset="0"/>
                <a:sym typeface="Wingdings"/>
              </a:rPr>
              <a:t>, </a:t>
            </a:r>
            <a:r>
              <a:rPr lang="en-US" sz="2000" i="1" dirty="0">
                <a:latin typeface="Arial" charset="0"/>
                <a:sym typeface="Wingdings"/>
              </a:rPr>
              <a:t>B</a:t>
            </a:r>
            <a:r>
              <a:rPr lang="en-US" sz="2000" dirty="0">
                <a:latin typeface="Arial" charset="0"/>
                <a:sym typeface="Wingdings"/>
              </a:rPr>
              <a:t>, …</a:t>
            </a:r>
            <a:endParaRPr lang="en-US" sz="1200" dirty="0">
              <a:latin typeface="Arial" charset="0"/>
              <a:sym typeface="Wingdings"/>
            </a:endParaRPr>
          </a:p>
          <a:p>
            <a:pPr eaLnBrk="1" hangingPunct="1"/>
            <a:endParaRPr lang="en-US" sz="1200" dirty="0">
              <a:latin typeface="Arial" charset="0"/>
              <a:sym typeface="Wingdings"/>
            </a:endParaRPr>
          </a:p>
          <a:p>
            <a:pPr eaLnBrk="1" hangingPunct="1"/>
            <a:r>
              <a:rPr lang="en-US" sz="2000" dirty="0">
                <a:latin typeface="Arial" charset="0"/>
                <a:sym typeface="Wingdings"/>
              </a:rPr>
              <a:t>LLPs are also likely to play an essential role in the next breakthrough that takes us beyond the standard model of particle physics.</a:t>
            </a:r>
          </a:p>
        </p:txBody>
      </p:sp>
      <p:pic>
        <p:nvPicPr>
          <p:cNvPr id="3" name="Picture 2">
            <a:extLst>
              <a:ext uri="{FF2B5EF4-FFF2-40B4-BE49-F238E27FC236}">
                <a16:creationId xmlns:a16="http://schemas.microsoft.com/office/drawing/2014/main" id="{C1C71D1C-F818-F045-B577-C6ACCEB7EC78}"/>
              </a:ext>
            </a:extLst>
          </p:cNvPr>
          <p:cNvPicPr>
            <a:picLocks noChangeAspect="1"/>
          </p:cNvPicPr>
          <p:nvPr/>
        </p:nvPicPr>
        <p:blipFill>
          <a:blip r:embed="rId2"/>
          <a:stretch>
            <a:fillRect/>
          </a:stretch>
        </p:blipFill>
        <p:spPr>
          <a:xfrm>
            <a:off x="1752600" y="1699098"/>
            <a:ext cx="5319775" cy="3168821"/>
          </a:xfrm>
          <a:prstGeom prst="rect">
            <a:avLst/>
          </a:prstGeom>
        </p:spPr>
      </p:pic>
      <p:sp>
        <p:nvSpPr>
          <p:cNvPr id="6" name="TextBox 5">
            <a:extLst>
              <a:ext uri="{FF2B5EF4-FFF2-40B4-BE49-F238E27FC236}">
                <a16:creationId xmlns:a16="http://schemas.microsoft.com/office/drawing/2014/main" id="{A5D7F92B-19CC-C54F-ABA9-E1DAF03C3247}"/>
              </a:ext>
            </a:extLst>
          </p:cNvPr>
          <p:cNvSpPr txBox="1"/>
          <p:nvPr/>
        </p:nvSpPr>
        <p:spPr>
          <a:xfrm rot="5400000">
            <a:off x="5808287" y="3145008"/>
            <a:ext cx="3276601" cy="276999"/>
          </a:xfrm>
          <a:prstGeom prst="rect">
            <a:avLst/>
          </a:prstGeom>
          <a:noFill/>
        </p:spPr>
        <p:txBody>
          <a:bodyPr wrap="square" rtlCol="0">
            <a:spAutoFit/>
          </a:bodyPr>
          <a:lstStyle/>
          <a:p>
            <a:r>
              <a:rPr lang="en-US" sz="1200" dirty="0" err="1"/>
              <a:t>Alimena</a:t>
            </a:r>
            <a:r>
              <a:rPr lang="en-US" sz="1200" dirty="0"/>
              <a:t> et al. (eds. Beacham, </a:t>
            </a:r>
            <a:r>
              <a:rPr lang="en-US" sz="1200" dirty="0" err="1"/>
              <a:t>Shuve</a:t>
            </a:r>
            <a:r>
              <a:rPr lang="en-US" sz="1200" dirty="0"/>
              <a:t>) (2019)</a:t>
            </a:r>
          </a:p>
        </p:txBody>
      </p:sp>
    </p:spTree>
    <p:extLst>
      <p:ext uri="{BB962C8B-B14F-4D97-AF65-F5344CB8AC3E}">
        <p14:creationId xmlns:p14="http://schemas.microsoft.com/office/powerpoint/2010/main" val="5663246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DARK PHOTON, DARK HIGGS, HNLS</a:t>
            </a:r>
          </a:p>
        </p:txBody>
      </p:sp>
      <p:sp>
        <p:nvSpPr>
          <p:cNvPr id="5123" name="Content Placeholder 2"/>
          <p:cNvSpPr>
            <a:spLocks noGrp="1"/>
          </p:cNvSpPr>
          <p:nvPr>
            <p:ph idx="1"/>
          </p:nvPr>
        </p:nvSpPr>
        <p:spPr>
          <a:xfrm>
            <a:off x="152400" y="838200"/>
            <a:ext cx="8763000" cy="5791200"/>
          </a:xfrm>
        </p:spPr>
        <p:txBody>
          <a:bodyPr/>
          <a:lstStyle/>
          <a:p>
            <a:pPr eaLnBrk="1" hangingPunct="1"/>
            <a:r>
              <a:rPr lang="en-US" sz="2000" dirty="0">
                <a:latin typeface="Arial" charset="0"/>
              </a:rPr>
              <a:t>This provides an organizing principle that motivates specific examples of new, weakly interacting light particles.  There are just a few options:</a:t>
            </a:r>
          </a:p>
          <a:p>
            <a:pPr eaLnBrk="1" hangingPunct="1"/>
            <a:endParaRPr lang="en-US" sz="2000" dirty="0">
              <a:latin typeface="Arial" charset="0"/>
            </a:endParaRPr>
          </a:p>
          <a:p>
            <a:pPr eaLnBrk="1" hangingPunct="1"/>
            <a:r>
              <a:rPr lang="en-US" sz="2000" dirty="0">
                <a:solidFill>
                  <a:srgbClr val="FF0000"/>
                </a:solidFill>
                <a:latin typeface="Arial" charset="0"/>
              </a:rPr>
              <a:t>Spin 1</a:t>
            </a:r>
          </a:p>
          <a:p>
            <a:pPr eaLnBrk="1" hangingPunct="1"/>
            <a:endParaRPr lang="en-US" sz="2000" dirty="0">
              <a:latin typeface="Arial" charset="0"/>
              <a:sym typeface="Wingdings" pitchFamily="2" charset="2"/>
            </a:endParaRPr>
          </a:p>
          <a:p>
            <a:pPr marL="0" indent="0" eaLnBrk="1" hangingPunct="1">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dark photon</a:t>
            </a:r>
            <a:r>
              <a:rPr lang="en-US" sz="2000" dirty="0">
                <a:latin typeface="Arial" charset="0"/>
                <a:sym typeface="Wingdings" pitchFamily="2" charset="2"/>
              </a:rPr>
              <a:t>, couples to SM fermions with suppressed couplings proportional to charge: </a:t>
            </a:r>
            <a:r>
              <a:rPr lang="en-US" sz="2000" dirty="0" err="1">
                <a:latin typeface="Symbol" pitchFamily="2" charset="2"/>
                <a:sym typeface="Wingdings" pitchFamily="2" charset="2"/>
              </a:rPr>
              <a:t>e</a:t>
            </a:r>
            <a:r>
              <a:rPr lang="en-US" sz="2000" dirty="0" err="1">
                <a:latin typeface="Arial" charset="0"/>
                <a:sym typeface="Wingdings" pitchFamily="2" charset="2"/>
              </a:rPr>
              <a:t>q</a:t>
            </a:r>
            <a:r>
              <a:rPr lang="en-US" sz="2000" baseline="-25000" dirty="0" err="1">
                <a:latin typeface="Arial" charset="0"/>
                <a:sym typeface="Wingdings" pitchFamily="2" charset="2"/>
              </a:rPr>
              <a:t>f</a:t>
            </a:r>
            <a:r>
              <a:rPr lang="en-US" sz="2000" dirty="0">
                <a:latin typeface="Arial" charset="0"/>
                <a:sym typeface="Wingdings" pitchFamily="2" charset="2"/>
              </a:rPr>
              <a:t>.    </a:t>
            </a:r>
            <a:r>
              <a:rPr lang="en-US" sz="2000" baseline="-25000" dirty="0" err="1">
                <a:latin typeface="Arial" charset="0"/>
                <a:sym typeface="Wingdings" pitchFamily="2" charset="2"/>
              </a:rPr>
              <a:t>Holdom</a:t>
            </a:r>
            <a:r>
              <a:rPr lang="en-US" sz="2000" baseline="-25000" dirty="0">
                <a:latin typeface="Arial" charset="0"/>
                <a:sym typeface="Wingdings" pitchFamily="2" charset="2"/>
              </a:rPr>
              <a:t> (1986)</a:t>
            </a:r>
          </a:p>
          <a:p>
            <a:pPr marL="0" indent="0" eaLnBrk="1" hangingPunct="1">
              <a:buNone/>
            </a:pPr>
            <a:endParaRPr lang="en-US" sz="2000" dirty="0">
              <a:latin typeface="Arial" charset="0"/>
            </a:endParaRPr>
          </a:p>
          <a:p>
            <a:pPr eaLnBrk="1" hangingPunct="1"/>
            <a:r>
              <a:rPr lang="en-US" sz="2000" dirty="0">
                <a:solidFill>
                  <a:srgbClr val="FF0000"/>
                </a:solidFill>
                <a:latin typeface="Arial" charset="0"/>
              </a:rPr>
              <a:t>Spin 0</a:t>
            </a:r>
          </a:p>
          <a:p>
            <a:pPr eaLnBrk="1" hangingPunct="1"/>
            <a:endParaRPr lang="en-US" sz="2000" dirty="0">
              <a:latin typeface="Arial" charset="0"/>
              <a:sym typeface="Wingdings" pitchFamily="2" charset="2"/>
            </a:endParaRPr>
          </a:p>
          <a:p>
            <a:pPr marL="0" indent="0" eaLnBrk="1" hangingPunct="1">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dark Higgs boson</a:t>
            </a:r>
            <a:r>
              <a:rPr lang="en-US" sz="2000" dirty="0">
                <a:latin typeface="Arial" charset="0"/>
                <a:sym typeface="Wingdings" pitchFamily="2" charset="2"/>
              </a:rPr>
              <a:t>, couples to SM fermions with suppressed coupling proportional to mass: sin </a:t>
            </a:r>
            <a:r>
              <a:rPr lang="en-US" sz="2000" dirty="0">
                <a:latin typeface="Symbol" pitchFamily="2" charset="2"/>
                <a:sym typeface="Wingdings" pitchFamily="2" charset="2"/>
              </a:rPr>
              <a:t>q </a:t>
            </a:r>
            <a:r>
              <a:rPr lang="en-US" sz="2000" dirty="0">
                <a:latin typeface="Arial" panose="020B0604020202020204" pitchFamily="34" charset="0"/>
                <a:cs typeface="Arial" panose="020B0604020202020204" pitchFamily="34" charset="0"/>
                <a:sym typeface="Wingdings" pitchFamily="2" charset="2"/>
              </a:rPr>
              <a:t>m</a:t>
            </a:r>
            <a:r>
              <a:rPr lang="en-US" sz="2000" baseline="-25000" dirty="0">
                <a:latin typeface="Arial" panose="020B0604020202020204" pitchFamily="34" charset="0"/>
                <a:cs typeface="Arial" panose="020B0604020202020204" pitchFamily="34" charset="0"/>
                <a:sym typeface="Wingdings" pitchFamily="2" charset="2"/>
              </a:rPr>
              <a:t>f</a:t>
            </a:r>
            <a:r>
              <a:rPr lang="en-US" sz="2000" dirty="0">
                <a:latin typeface="Symbol" pitchFamily="2" charset="2"/>
                <a:sym typeface="Wingdings" pitchFamily="2" charset="2"/>
              </a:rPr>
              <a:t>.</a:t>
            </a:r>
            <a:r>
              <a:rPr lang="en-US" sz="2000" dirty="0">
                <a:latin typeface="Arial" charset="0"/>
                <a:sym typeface="Wingdings" pitchFamily="2" charset="2"/>
              </a:rPr>
              <a:t>    </a:t>
            </a:r>
            <a:r>
              <a:rPr lang="en-US" sz="2000" baseline="-25000" dirty="0" err="1">
                <a:latin typeface="Arial" charset="0"/>
                <a:sym typeface="Wingdings" pitchFamily="2" charset="2"/>
              </a:rPr>
              <a:t>Patt</a:t>
            </a:r>
            <a:r>
              <a:rPr lang="en-US" sz="2000" baseline="-25000" dirty="0">
                <a:latin typeface="Arial" charset="0"/>
                <a:sym typeface="Wingdings" pitchFamily="2" charset="2"/>
              </a:rPr>
              <a:t>, </a:t>
            </a:r>
            <a:r>
              <a:rPr lang="en-US" sz="2000" baseline="-25000" dirty="0" err="1">
                <a:latin typeface="Arial" charset="0"/>
                <a:sym typeface="Wingdings" pitchFamily="2" charset="2"/>
              </a:rPr>
              <a:t>Wilczek</a:t>
            </a:r>
            <a:r>
              <a:rPr lang="en-US" sz="2000" baseline="-25000" dirty="0">
                <a:latin typeface="Arial" charset="0"/>
                <a:sym typeface="Wingdings" pitchFamily="2" charset="2"/>
              </a:rPr>
              <a:t> (2006)</a:t>
            </a:r>
            <a:endParaRPr lang="en-US" sz="2000" dirty="0">
              <a:latin typeface="Arial" charset="0"/>
              <a:sym typeface="Wingdings" pitchFamily="2" charset="2"/>
            </a:endParaRPr>
          </a:p>
          <a:p>
            <a:pPr algn="ctr" eaLnBrk="1" hangingPunct="1">
              <a:buFont typeface="Wingdings" pitchFamily="2" charset="2"/>
              <a:buChar char="à"/>
            </a:pPr>
            <a:endParaRPr lang="en-US" sz="2000" dirty="0">
              <a:latin typeface="Arial" charset="0"/>
              <a:sym typeface="Wingdings" pitchFamily="2" charset="2"/>
            </a:endParaRPr>
          </a:p>
          <a:p>
            <a:pPr eaLnBrk="1" hangingPunct="1"/>
            <a:r>
              <a:rPr lang="en-US" sz="2000" dirty="0">
                <a:solidFill>
                  <a:srgbClr val="FF0000"/>
                </a:solidFill>
                <a:latin typeface="Arial" charset="0"/>
              </a:rPr>
              <a:t>Spin 1/2</a:t>
            </a:r>
          </a:p>
          <a:p>
            <a:pPr eaLnBrk="1" hangingPunct="1"/>
            <a:endParaRPr lang="en-US" sz="2000" dirty="0">
              <a:latin typeface="Arial" charset="0"/>
            </a:endParaRPr>
          </a:p>
          <a:p>
            <a:pPr marL="0" indent="0" eaLnBrk="1" hangingPunct="1">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Heavy neutral leptons</a:t>
            </a:r>
            <a:r>
              <a:rPr lang="en-US" sz="2000" dirty="0">
                <a:latin typeface="Arial" charset="0"/>
                <a:sym typeface="Wingdings" pitchFamily="2" charset="2"/>
              </a:rPr>
              <a:t>, mixes with SM </a:t>
            </a:r>
            <a:r>
              <a:rPr lang="en-US" sz="2000" dirty="0">
                <a:latin typeface="Symbol" pitchFamily="2" charset="2"/>
                <a:sym typeface="Wingdings" pitchFamily="2" charset="2"/>
              </a:rPr>
              <a:t>n</a:t>
            </a:r>
            <a:r>
              <a:rPr lang="en-US" sz="2000" dirty="0">
                <a:latin typeface="Arial" charset="0"/>
                <a:sym typeface="Wingdings" pitchFamily="2" charset="2"/>
              </a:rPr>
              <a:t>s with suppressed mixing sin </a:t>
            </a:r>
            <a:r>
              <a:rPr lang="en-US" sz="2000" dirty="0">
                <a:latin typeface="Symbol" pitchFamily="2" charset="2"/>
                <a:sym typeface="Wingdings" pitchFamily="2" charset="2"/>
              </a:rPr>
              <a:t>q</a:t>
            </a:r>
            <a:r>
              <a:rPr lang="en-US" sz="2000" dirty="0">
                <a:latin typeface="Arial" charset="0"/>
                <a:sym typeface="Wingdings" pitchFamily="2" charset="2"/>
              </a:rPr>
              <a:t>.</a:t>
            </a:r>
            <a:endParaRPr lang="en-US" dirty="0">
              <a:latin typeface="Arial" charset="0"/>
            </a:endParaRPr>
          </a:p>
          <a:p>
            <a:pPr eaLnBrk="1" hangingPunct="1"/>
            <a:endParaRPr lang="en-US" sz="1200" dirty="0">
              <a:latin typeface="Arial" charset="0"/>
            </a:endParaRPr>
          </a:p>
        </p:txBody>
      </p:sp>
      <p:sp>
        <p:nvSpPr>
          <p:cNvPr id="5124" name="Rectangle 5"/>
          <p:cNvSpPr>
            <a:spLocks noChangeArrowheads="1"/>
          </p:cNvSpPr>
          <p:nvPr/>
        </p:nvSpPr>
        <p:spPr bwMode="auto">
          <a:xfrm>
            <a:off x="1828800" y="1676400"/>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5125" name="Rectangle 6"/>
          <p:cNvSpPr>
            <a:spLocks noChangeArrowheads="1"/>
          </p:cNvSpPr>
          <p:nvPr/>
        </p:nvSpPr>
        <p:spPr bwMode="auto">
          <a:xfrm>
            <a:off x="7162800" y="1676400"/>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Force</a:t>
            </a:r>
          </a:p>
        </p:txBody>
      </p:sp>
      <p:cxnSp>
        <p:nvCxnSpPr>
          <p:cNvPr id="6" name="Straight Connector 5"/>
          <p:cNvCxnSpPr>
            <a:stCxn id="5124" idx="3"/>
            <a:endCxn id="5125" idx="1"/>
          </p:cNvCxnSpPr>
          <p:nvPr/>
        </p:nvCxnSpPr>
        <p:spPr>
          <a:xfrm>
            <a:off x="3276600" y="2095500"/>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D0E9BD9C-6665-CC43-B2F6-202148651240}"/>
              </a:ext>
            </a:extLst>
          </p:cNvPr>
          <p:cNvPicPr>
            <a:picLocks noChangeAspect="1"/>
          </p:cNvPicPr>
          <p:nvPr/>
        </p:nvPicPr>
        <p:blipFill>
          <a:blip r:embed="rId2"/>
          <a:stretch>
            <a:fillRect/>
          </a:stretch>
        </p:blipFill>
        <p:spPr>
          <a:xfrm>
            <a:off x="4409659" y="1828799"/>
            <a:ext cx="1478378" cy="553062"/>
          </a:xfrm>
          <a:prstGeom prst="rect">
            <a:avLst/>
          </a:prstGeom>
        </p:spPr>
      </p:pic>
      <p:sp>
        <p:nvSpPr>
          <p:cNvPr id="9" name="Rectangle 5">
            <a:extLst>
              <a:ext uri="{FF2B5EF4-FFF2-40B4-BE49-F238E27FC236}">
                <a16:creationId xmlns:a16="http://schemas.microsoft.com/office/drawing/2014/main" id="{FCDA67FA-6497-2442-9151-A04EAA517A4A}"/>
              </a:ext>
            </a:extLst>
          </p:cNvPr>
          <p:cNvSpPr>
            <a:spLocks noChangeArrowheads="1"/>
          </p:cNvSpPr>
          <p:nvPr/>
        </p:nvSpPr>
        <p:spPr bwMode="auto">
          <a:xfrm>
            <a:off x="1828800" y="3429000"/>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10" name="Rectangle 6">
            <a:extLst>
              <a:ext uri="{FF2B5EF4-FFF2-40B4-BE49-F238E27FC236}">
                <a16:creationId xmlns:a16="http://schemas.microsoft.com/office/drawing/2014/main" id="{AC187D7D-7C02-4544-83E4-BEEFC840BB90}"/>
              </a:ext>
            </a:extLst>
          </p:cNvPr>
          <p:cNvSpPr>
            <a:spLocks noChangeArrowheads="1"/>
          </p:cNvSpPr>
          <p:nvPr/>
        </p:nvSpPr>
        <p:spPr bwMode="auto">
          <a:xfrm>
            <a:off x="7162800" y="3429000"/>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Scalar</a:t>
            </a:r>
          </a:p>
        </p:txBody>
      </p:sp>
      <p:cxnSp>
        <p:nvCxnSpPr>
          <p:cNvPr id="11" name="Straight Connector 10">
            <a:extLst>
              <a:ext uri="{FF2B5EF4-FFF2-40B4-BE49-F238E27FC236}">
                <a16:creationId xmlns:a16="http://schemas.microsoft.com/office/drawing/2014/main" id="{BFB409FF-6256-9E41-8BFA-7B12C09E8B27}"/>
              </a:ext>
            </a:extLst>
          </p:cNvPr>
          <p:cNvCxnSpPr>
            <a:stCxn id="9" idx="3"/>
            <a:endCxn id="10" idx="1"/>
          </p:cNvCxnSpPr>
          <p:nvPr/>
        </p:nvCxnSpPr>
        <p:spPr>
          <a:xfrm>
            <a:off x="3276600" y="3848100"/>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3" name="Rectangle 5">
            <a:extLst>
              <a:ext uri="{FF2B5EF4-FFF2-40B4-BE49-F238E27FC236}">
                <a16:creationId xmlns:a16="http://schemas.microsoft.com/office/drawing/2014/main" id="{37414C79-49CD-1A4A-B488-1D33939E637F}"/>
              </a:ext>
            </a:extLst>
          </p:cNvPr>
          <p:cNvSpPr>
            <a:spLocks noChangeArrowheads="1"/>
          </p:cNvSpPr>
          <p:nvPr/>
        </p:nvSpPr>
        <p:spPr bwMode="auto">
          <a:xfrm>
            <a:off x="1828800" y="5205368"/>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14" name="Rectangle 6">
            <a:extLst>
              <a:ext uri="{FF2B5EF4-FFF2-40B4-BE49-F238E27FC236}">
                <a16:creationId xmlns:a16="http://schemas.microsoft.com/office/drawing/2014/main" id="{62F233FA-6063-7249-A33F-0A5516FBECD7}"/>
              </a:ext>
            </a:extLst>
          </p:cNvPr>
          <p:cNvSpPr>
            <a:spLocks noChangeArrowheads="1"/>
          </p:cNvSpPr>
          <p:nvPr/>
        </p:nvSpPr>
        <p:spPr bwMode="auto">
          <a:xfrm>
            <a:off x="7162800" y="5205368"/>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Fermion</a:t>
            </a:r>
          </a:p>
        </p:txBody>
      </p:sp>
      <p:cxnSp>
        <p:nvCxnSpPr>
          <p:cNvPr id="15" name="Straight Connector 14">
            <a:extLst>
              <a:ext uri="{FF2B5EF4-FFF2-40B4-BE49-F238E27FC236}">
                <a16:creationId xmlns:a16="http://schemas.microsoft.com/office/drawing/2014/main" id="{21B271DF-7C5E-8748-8531-927E4ECD3D20}"/>
              </a:ext>
            </a:extLst>
          </p:cNvPr>
          <p:cNvCxnSpPr>
            <a:stCxn id="13" idx="3"/>
            <a:endCxn id="14" idx="1"/>
          </p:cNvCxnSpPr>
          <p:nvPr/>
        </p:nvCxnSpPr>
        <p:spPr>
          <a:xfrm>
            <a:off x="3276600" y="5624468"/>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F932EE3-EB65-DE43-AAB6-58FC28C4FC51}"/>
              </a:ext>
            </a:extLst>
          </p:cNvPr>
          <p:cNvPicPr>
            <a:picLocks noChangeAspect="1"/>
          </p:cNvPicPr>
          <p:nvPr/>
        </p:nvPicPr>
        <p:blipFill>
          <a:blip r:embed="rId3"/>
          <a:stretch>
            <a:fillRect/>
          </a:stretch>
        </p:blipFill>
        <p:spPr>
          <a:xfrm>
            <a:off x="4362450" y="5336196"/>
            <a:ext cx="1384300" cy="558800"/>
          </a:xfrm>
          <a:prstGeom prst="rect">
            <a:avLst/>
          </a:prstGeom>
        </p:spPr>
      </p:pic>
      <p:pic>
        <p:nvPicPr>
          <p:cNvPr id="4" name="Picture 3">
            <a:extLst>
              <a:ext uri="{FF2B5EF4-FFF2-40B4-BE49-F238E27FC236}">
                <a16:creationId xmlns:a16="http://schemas.microsoft.com/office/drawing/2014/main" id="{7B95164E-A699-334A-AEC8-88BDC3F3CA77}"/>
              </a:ext>
            </a:extLst>
          </p:cNvPr>
          <p:cNvPicPr>
            <a:picLocks noChangeAspect="1"/>
          </p:cNvPicPr>
          <p:nvPr/>
        </p:nvPicPr>
        <p:blipFill>
          <a:blip r:embed="rId4"/>
          <a:stretch>
            <a:fillRect/>
          </a:stretch>
        </p:blipFill>
        <p:spPr>
          <a:xfrm>
            <a:off x="4043948" y="3459728"/>
            <a:ext cx="2209800" cy="698500"/>
          </a:xfrm>
          <a:prstGeom prst="rect">
            <a:avLst/>
          </a:prstGeom>
        </p:spPr>
      </p:pic>
    </p:spTree>
    <p:extLst>
      <p:ext uri="{BB962C8B-B14F-4D97-AF65-F5344CB8AC3E}">
        <p14:creationId xmlns:p14="http://schemas.microsoft.com/office/powerpoint/2010/main" val="136651936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C82F165-7B97-E543-8C07-7FCEEEBFA354}"/>
              </a:ext>
            </a:extLst>
          </p:cNvPr>
          <p:cNvGrpSpPr/>
          <p:nvPr/>
        </p:nvGrpSpPr>
        <p:grpSpPr>
          <a:xfrm>
            <a:off x="4876801" y="2844630"/>
            <a:ext cx="2792741" cy="1574964"/>
            <a:chOff x="2590800" y="3165013"/>
            <a:chExt cx="3292265" cy="2609221"/>
          </a:xfrm>
        </p:grpSpPr>
        <p:grpSp>
          <p:nvGrpSpPr>
            <p:cNvPr id="11" name="Group 10">
              <a:extLst>
                <a:ext uri="{FF2B5EF4-FFF2-40B4-BE49-F238E27FC236}">
                  <a16:creationId xmlns:a16="http://schemas.microsoft.com/office/drawing/2014/main" id="{5D2C8ACD-24F9-0D48-898E-D1F27CEA5477}"/>
                </a:ext>
              </a:extLst>
            </p:cNvPr>
            <p:cNvGrpSpPr/>
            <p:nvPr/>
          </p:nvGrpSpPr>
          <p:grpSpPr>
            <a:xfrm>
              <a:off x="2590800" y="3165013"/>
              <a:ext cx="3292265" cy="2609221"/>
              <a:chOff x="2876550" y="2682126"/>
              <a:chExt cx="3292265" cy="2609221"/>
            </a:xfrm>
          </p:grpSpPr>
          <p:pic>
            <p:nvPicPr>
              <p:cNvPr id="8" name="Picture 7">
                <a:extLst>
                  <a:ext uri="{FF2B5EF4-FFF2-40B4-BE49-F238E27FC236}">
                    <a16:creationId xmlns:a16="http://schemas.microsoft.com/office/drawing/2014/main" id="{999F023C-11B3-3345-97EC-D930D38AA0EB}"/>
                  </a:ext>
                </a:extLst>
              </p:cNvPr>
              <p:cNvPicPr>
                <a:picLocks noChangeAspect="1"/>
              </p:cNvPicPr>
              <p:nvPr/>
            </p:nvPicPr>
            <p:blipFill>
              <a:blip r:embed="rId2"/>
              <a:stretch>
                <a:fillRect/>
              </a:stretch>
            </p:blipFill>
            <p:spPr>
              <a:xfrm>
                <a:off x="2876550" y="2744387"/>
                <a:ext cx="3067050" cy="2546960"/>
              </a:xfrm>
              <a:prstGeom prst="rect">
                <a:avLst/>
              </a:prstGeom>
            </p:spPr>
          </p:pic>
          <p:sp>
            <p:nvSpPr>
              <p:cNvPr id="9" name="Rectangle 8">
                <a:extLst>
                  <a:ext uri="{FF2B5EF4-FFF2-40B4-BE49-F238E27FC236}">
                    <a16:creationId xmlns:a16="http://schemas.microsoft.com/office/drawing/2014/main" id="{3EF4B653-E278-0F49-958F-C476A761BE00}"/>
                  </a:ext>
                </a:extLst>
              </p:cNvPr>
              <p:cNvSpPr/>
              <p:nvPr/>
            </p:nvSpPr>
            <p:spPr>
              <a:xfrm>
                <a:off x="2876550" y="4343400"/>
                <a:ext cx="184785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68090-9343-0240-BE16-C98981962DA9}"/>
                  </a:ext>
                </a:extLst>
              </p:cNvPr>
              <p:cNvSpPr/>
              <p:nvPr/>
            </p:nvSpPr>
            <p:spPr>
              <a:xfrm>
                <a:off x="5410200" y="3729535"/>
                <a:ext cx="533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EAFC5F-D732-0C4F-B48E-DC3854BA7197}"/>
                  </a:ext>
                </a:extLst>
              </p:cNvPr>
              <p:cNvSpPr txBox="1"/>
              <p:nvPr/>
            </p:nvSpPr>
            <p:spPr>
              <a:xfrm>
                <a:off x="5467349" y="2682126"/>
                <a:ext cx="701466" cy="611867"/>
              </a:xfrm>
              <a:prstGeom prst="rect">
                <a:avLst/>
              </a:prstGeom>
              <a:solidFill>
                <a:schemeClr val="bg1"/>
              </a:solidFill>
            </p:spPr>
            <p:txBody>
              <a:bodyPr wrap="none" rtlCol="0">
                <a:spAutoFit/>
              </a:bodyPr>
              <a:lstStyle/>
              <a:p>
                <a:r>
                  <a:rPr lang="en-US" dirty="0"/>
                  <a:t>LLP</a:t>
                </a:r>
              </a:p>
            </p:txBody>
          </p:sp>
        </p:grpSp>
        <p:sp>
          <p:nvSpPr>
            <p:cNvPr id="14" name="TextBox 13">
              <a:extLst>
                <a:ext uri="{FF2B5EF4-FFF2-40B4-BE49-F238E27FC236}">
                  <a16:creationId xmlns:a16="http://schemas.microsoft.com/office/drawing/2014/main" id="{8E046E19-B8D3-0E4E-9BFA-F658343C0589}"/>
                </a:ext>
              </a:extLst>
            </p:cNvPr>
            <p:cNvSpPr txBox="1"/>
            <p:nvPr/>
          </p:nvSpPr>
          <p:spPr>
            <a:xfrm>
              <a:off x="4512468" y="3346054"/>
              <a:ext cx="376433" cy="667891"/>
            </a:xfrm>
            <a:prstGeom prst="rect">
              <a:avLst/>
            </a:prstGeom>
            <a:noFill/>
          </p:spPr>
          <p:txBody>
            <a:bodyPr wrap="none" rtlCol="0">
              <a:spAutoFit/>
            </a:bodyPr>
            <a:lstStyle/>
            <a:p>
              <a:r>
                <a:rPr lang="en-US" sz="2400" dirty="0">
                  <a:latin typeface="Symbol" pitchFamily="2" charset="2"/>
                </a:rPr>
                <a:t>e</a:t>
              </a:r>
            </a:p>
          </p:txBody>
        </p:sp>
      </p:gr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LIGHT LLP PHENOMENOLOGY</a:t>
            </a:r>
          </a:p>
        </p:txBody>
      </p:sp>
      <p:sp>
        <p:nvSpPr>
          <p:cNvPr id="5123" name="Content Placeholder 2"/>
          <p:cNvSpPr>
            <a:spLocks noGrp="1"/>
          </p:cNvSpPr>
          <p:nvPr>
            <p:ph idx="1"/>
          </p:nvPr>
        </p:nvSpPr>
        <p:spPr>
          <a:xfrm>
            <a:off x="381000" y="902540"/>
            <a:ext cx="8488574" cy="5562600"/>
          </a:xfrm>
        </p:spPr>
        <p:txBody>
          <a:bodyPr/>
          <a:lstStyle/>
          <a:p>
            <a:r>
              <a:rPr lang="en-US" altLang="en-US" sz="2000" dirty="0"/>
              <a:t>Dark sectors, along with axion-like particles, light gauge bosons, etc., have highlighted a new class of LLPs: light, neutral particles, with extremely weak interactions and fascinating phenomenology.</a:t>
            </a:r>
          </a:p>
          <a:p>
            <a:pPr marL="0" indent="0" eaLnBrk="1" hangingPunct="1">
              <a:buNone/>
            </a:pPr>
            <a:endParaRPr lang="en-US" sz="1200" dirty="0">
              <a:latin typeface="Arial" charset="0"/>
            </a:endParaRPr>
          </a:p>
          <a:p>
            <a:pPr eaLnBrk="1" hangingPunct="1"/>
            <a:r>
              <a:rPr lang="en-US" sz="2000" dirty="0">
                <a:latin typeface="Arial" charset="0"/>
              </a:rPr>
              <a:t>Because they are light, they may be produced </a:t>
            </a:r>
            <a:r>
              <a:rPr lang="en-US" sz="1800" dirty="0">
                <a:latin typeface="Arial" charset="0"/>
              </a:rPr>
              <a:t>in the decay of both heavy and light SM particles (and also in other ways).</a:t>
            </a:r>
          </a:p>
          <a:p>
            <a:pPr lvl="1"/>
            <a:endParaRPr lang="en-US" sz="1800" dirty="0">
              <a:latin typeface="Arial" charset="0"/>
            </a:endParaRPr>
          </a:p>
          <a:p>
            <a:pPr lvl="1"/>
            <a:endParaRPr lang="en-US" sz="1800" dirty="0">
              <a:latin typeface="Arial" charset="0"/>
            </a:endParaRPr>
          </a:p>
          <a:p>
            <a:pPr lvl="1"/>
            <a:endParaRPr lang="en-US" sz="1800" dirty="0">
              <a:latin typeface="Arial" charset="0"/>
            </a:endParaRPr>
          </a:p>
          <a:p>
            <a:pPr lvl="1"/>
            <a:endParaRPr lang="en-US" sz="1800" dirty="0">
              <a:latin typeface="Arial" charset="0"/>
            </a:endParaRPr>
          </a:p>
          <a:p>
            <a:pPr marL="0" indent="0">
              <a:buNone/>
            </a:pPr>
            <a:endParaRPr lang="en-US" dirty="0">
              <a:latin typeface="Arial" charset="0"/>
            </a:endParaRPr>
          </a:p>
          <a:p>
            <a:r>
              <a:rPr lang="en-US" sz="2000" dirty="0">
                <a:latin typeface="Arial" charset="0"/>
              </a:rPr>
              <a:t>Because they are very weakly-interacting, they pass through matter without interacting, but then may visibly decay after a long distance.</a:t>
            </a:r>
          </a:p>
        </p:txBody>
      </p:sp>
      <p:grpSp>
        <p:nvGrpSpPr>
          <p:cNvPr id="35" name="Group 34">
            <a:extLst>
              <a:ext uri="{FF2B5EF4-FFF2-40B4-BE49-F238E27FC236}">
                <a16:creationId xmlns:a16="http://schemas.microsoft.com/office/drawing/2014/main" id="{2AF3BF80-B4D3-1142-ADFB-BBA964243298}"/>
              </a:ext>
            </a:extLst>
          </p:cNvPr>
          <p:cNvGrpSpPr/>
          <p:nvPr/>
        </p:nvGrpSpPr>
        <p:grpSpPr>
          <a:xfrm>
            <a:off x="1092892" y="3128665"/>
            <a:ext cx="1890445" cy="914009"/>
            <a:chOff x="1092892" y="4483980"/>
            <a:chExt cx="1890445" cy="1307220"/>
          </a:xfrm>
        </p:grpSpPr>
        <p:cxnSp>
          <p:nvCxnSpPr>
            <p:cNvPr id="3" name="Straight Connector 2">
              <a:extLst>
                <a:ext uri="{FF2B5EF4-FFF2-40B4-BE49-F238E27FC236}">
                  <a16:creationId xmlns:a16="http://schemas.microsoft.com/office/drawing/2014/main" id="{3619AED4-2450-194C-839D-FC10615B2343}"/>
                </a:ext>
              </a:extLst>
            </p:cNvPr>
            <p:cNvCxnSpPr/>
            <p:nvPr/>
          </p:nvCxnSpPr>
          <p:spPr>
            <a:xfrm>
              <a:off x="1092892" y="5181600"/>
              <a:ext cx="1219200" cy="0"/>
            </a:xfrm>
            <a:prstGeom prst="line">
              <a:avLst/>
            </a:prstGeom>
            <a:ln w="31750">
              <a:prstDash val="dash"/>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A7E75DD6-6C88-064B-98AA-AA0E0097FAE3}"/>
                </a:ext>
              </a:extLst>
            </p:cNvPr>
            <p:cNvCxnSpPr>
              <a:cxnSpLocks/>
            </p:cNvCxnSpPr>
            <p:nvPr/>
          </p:nvCxnSpPr>
          <p:spPr>
            <a:xfrm flipH="1">
              <a:off x="2312092" y="4483980"/>
              <a:ext cx="671245" cy="697619"/>
            </a:xfrm>
            <a:prstGeom prst="line">
              <a:avLst/>
            </a:prstGeom>
            <a:ln w="31750">
              <a:prstDash val="dash"/>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EDBC1360-104D-8F4A-B626-33FF054055A1}"/>
                </a:ext>
              </a:extLst>
            </p:cNvPr>
            <p:cNvCxnSpPr>
              <a:cxnSpLocks/>
            </p:cNvCxnSpPr>
            <p:nvPr/>
          </p:nvCxnSpPr>
          <p:spPr>
            <a:xfrm flipH="1" flipV="1">
              <a:off x="2312093" y="5181601"/>
              <a:ext cx="663751" cy="609599"/>
            </a:xfrm>
            <a:prstGeom prst="line">
              <a:avLst/>
            </a:prstGeom>
            <a:ln w="31750">
              <a:prstDash val="dash"/>
            </a:ln>
          </p:spPr>
          <p:style>
            <a:lnRef idx="2">
              <a:schemeClr val="dk1"/>
            </a:lnRef>
            <a:fillRef idx="0">
              <a:schemeClr val="dk1"/>
            </a:fillRef>
            <a:effectRef idx="1">
              <a:schemeClr val="dk1"/>
            </a:effectRef>
            <a:fontRef idx="minor">
              <a:schemeClr val="tx1"/>
            </a:fontRef>
          </p:style>
        </p:cxnSp>
      </p:grpSp>
      <p:sp>
        <p:nvSpPr>
          <p:cNvPr id="29" name="TextBox 28">
            <a:extLst>
              <a:ext uri="{FF2B5EF4-FFF2-40B4-BE49-F238E27FC236}">
                <a16:creationId xmlns:a16="http://schemas.microsoft.com/office/drawing/2014/main" id="{7C211E84-3BA9-2A44-8E9A-B59688433EC7}"/>
              </a:ext>
            </a:extLst>
          </p:cNvPr>
          <p:cNvSpPr txBox="1"/>
          <p:nvPr/>
        </p:nvSpPr>
        <p:spPr>
          <a:xfrm>
            <a:off x="2975230" y="2853681"/>
            <a:ext cx="595035" cy="369332"/>
          </a:xfrm>
          <a:prstGeom prst="rect">
            <a:avLst/>
          </a:prstGeom>
          <a:solidFill>
            <a:schemeClr val="bg1"/>
          </a:solidFill>
        </p:spPr>
        <p:txBody>
          <a:bodyPr wrap="none" rtlCol="0">
            <a:spAutoFit/>
          </a:bodyPr>
          <a:lstStyle/>
          <a:p>
            <a:r>
              <a:rPr lang="en-US" dirty="0"/>
              <a:t>LLP</a:t>
            </a:r>
          </a:p>
        </p:txBody>
      </p:sp>
      <p:sp>
        <p:nvSpPr>
          <p:cNvPr id="30" name="TextBox 29">
            <a:extLst>
              <a:ext uri="{FF2B5EF4-FFF2-40B4-BE49-F238E27FC236}">
                <a16:creationId xmlns:a16="http://schemas.microsoft.com/office/drawing/2014/main" id="{8437D70D-A288-BE4F-9DEC-A684116B210E}"/>
              </a:ext>
            </a:extLst>
          </p:cNvPr>
          <p:cNvSpPr txBox="1"/>
          <p:nvPr/>
        </p:nvSpPr>
        <p:spPr>
          <a:xfrm>
            <a:off x="2975231" y="3891425"/>
            <a:ext cx="595035" cy="369332"/>
          </a:xfrm>
          <a:prstGeom prst="rect">
            <a:avLst/>
          </a:prstGeom>
          <a:solidFill>
            <a:schemeClr val="bg1"/>
          </a:solidFill>
        </p:spPr>
        <p:txBody>
          <a:bodyPr wrap="none" rtlCol="0">
            <a:spAutoFit/>
          </a:bodyPr>
          <a:lstStyle/>
          <a:p>
            <a:r>
              <a:rPr lang="en-US" dirty="0"/>
              <a:t>LLP</a:t>
            </a:r>
          </a:p>
        </p:txBody>
      </p:sp>
      <p:sp>
        <p:nvSpPr>
          <p:cNvPr id="34" name="TextBox 33">
            <a:extLst>
              <a:ext uri="{FF2B5EF4-FFF2-40B4-BE49-F238E27FC236}">
                <a16:creationId xmlns:a16="http://schemas.microsoft.com/office/drawing/2014/main" id="{A5C7E979-9200-3A4B-9E9D-AA34A96BF3A2}"/>
              </a:ext>
            </a:extLst>
          </p:cNvPr>
          <p:cNvSpPr txBox="1"/>
          <p:nvPr/>
        </p:nvSpPr>
        <p:spPr>
          <a:xfrm>
            <a:off x="710612" y="3430129"/>
            <a:ext cx="312906" cy="369332"/>
          </a:xfrm>
          <a:prstGeom prst="rect">
            <a:avLst/>
          </a:prstGeom>
          <a:solidFill>
            <a:schemeClr val="bg1"/>
          </a:solidFill>
        </p:spPr>
        <p:txBody>
          <a:bodyPr wrap="none" rtlCol="0">
            <a:spAutoFit/>
          </a:bodyPr>
          <a:lstStyle/>
          <a:p>
            <a:r>
              <a:rPr lang="en-US" dirty="0"/>
              <a:t>h</a:t>
            </a:r>
          </a:p>
        </p:txBody>
      </p:sp>
      <p:sp>
        <p:nvSpPr>
          <p:cNvPr id="2" name="TextBox 1">
            <a:extLst>
              <a:ext uri="{FF2B5EF4-FFF2-40B4-BE49-F238E27FC236}">
                <a16:creationId xmlns:a16="http://schemas.microsoft.com/office/drawing/2014/main" id="{60EE945A-D323-FBD5-B9D8-0D39A9E96E6F}"/>
              </a:ext>
            </a:extLst>
          </p:cNvPr>
          <p:cNvSpPr txBox="1"/>
          <p:nvPr/>
        </p:nvSpPr>
        <p:spPr>
          <a:xfrm>
            <a:off x="2101626" y="3142930"/>
            <a:ext cx="319318" cy="461665"/>
          </a:xfrm>
          <a:prstGeom prst="rect">
            <a:avLst/>
          </a:prstGeom>
          <a:noFill/>
        </p:spPr>
        <p:txBody>
          <a:bodyPr wrap="none" rtlCol="0">
            <a:spAutoFit/>
          </a:bodyPr>
          <a:lstStyle/>
          <a:p>
            <a:r>
              <a:rPr lang="en-US" sz="2400" dirty="0">
                <a:latin typeface="Symbol" pitchFamily="2" charset="2"/>
              </a:rPr>
              <a:t>e</a:t>
            </a:r>
          </a:p>
        </p:txBody>
      </p:sp>
      <p:pic>
        <p:nvPicPr>
          <p:cNvPr id="4" name="Picture 3">
            <a:extLst>
              <a:ext uri="{FF2B5EF4-FFF2-40B4-BE49-F238E27FC236}">
                <a16:creationId xmlns:a16="http://schemas.microsoft.com/office/drawing/2014/main" id="{F25F8958-361F-4C0C-2977-EAAF4908B1FA}"/>
              </a:ext>
            </a:extLst>
          </p:cNvPr>
          <p:cNvPicPr>
            <a:picLocks noChangeAspect="1"/>
          </p:cNvPicPr>
          <p:nvPr/>
        </p:nvPicPr>
        <p:blipFill>
          <a:blip r:embed="rId3"/>
          <a:stretch>
            <a:fillRect/>
          </a:stretch>
        </p:blipFill>
        <p:spPr>
          <a:xfrm>
            <a:off x="739947" y="5334000"/>
            <a:ext cx="2035590" cy="1195479"/>
          </a:xfrm>
          <a:prstGeom prst="rect">
            <a:avLst/>
          </a:prstGeom>
        </p:spPr>
      </p:pic>
      <p:pic>
        <p:nvPicPr>
          <p:cNvPr id="5" name="Picture 4">
            <a:extLst>
              <a:ext uri="{FF2B5EF4-FFF2-40B4-BE49-F238E27FC236}">
                <a16:creationId xmlns:a16="http://schemas.microsoft.com/office/drawing/2014/main" id="{761565CE-CC90-9BB8-1609-3AE59FC4C700}"/>
              </a:ext>
            </a:extLst>
          </p:cNvPr>
          <p:cNvPicPr>
            <a:picLocks noChangeAspect="1"/>
          </p:cNvPicPr>
          <p:nvPr/>
        </p:nvPicPr>
        <p:blipFill>
          <a:blip r:embed="rId4"/>
          <a:stretch>
            <a:fillRect/>
          </a:stretch>
        </p:blipFill>
        <p:spPr>
          <a:xfrm>
            <a:off x="3225031" y="5451074"/>
            <a:ext cx="5270458" cy="807187"/>
          </a:xfrm>
          <a:prstGeom prst="rect">
            <a:avLst/>
          </a:prstGeom>
        </p:spPr>
      </p:pic>
    </p:spTree>
    <p:extLst>
      <p:ext uri="{BB962C8B-B14F-4D97-AF65-F5344CB8AC3E}">
        <p14:creationId xmlns:p14="http://schemas.microsoft.com/office/powerpoint/2010/main" val="340729359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LIFETIME FRONTIER</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4" name="Group 3">
            <a:extLst>
              <a:ext uri="{FF2B5EF4-FFF2-40B4-BE49-F238E27FC236}">
                <a16:creationId xmlns:a16="http://schemas.microsoft.com/office/drawing/2014/main" id="{60C43F48-39E7-9E41-A58D-30405770A56D}"/>
              </a:ext>
            </a:extLst>
          </p:cNvPr>
          <p:cNvGrpSpPr/>
          <p:nvPr/>
        </p:nvGrpSpPr>
        <p:grpSpPr>
          <a:xfrm>
            <a:off x="3738154" y="3163788"/>
            <a:ext cx="1915909" cy="1408212"/>
            <a:chOff x="3738154" y="3163788"/>
            <a:chExt cx="1915909" cy="1408212"/>
          </a:xfrm>
        </p:grpSpPr>
        <p:cxnSp>
          <p:nvCxnSpPr>
            <p:cNvPr id="31" name="Straight Arrow Connector 30">
              <a:extLst>
                <a:ext uri="{FF2B5EF4-FFF2-40B4-BE49-F238E27FC236}">
                  <a16:creationId xmlns:a16="http://schemas.microsoft.com/office/drawing/2014/main" id="{F9A6259E-7578-124E-BB84-20B36A9D5509}"/>
                </a:ext>
              </a:extLst>
            </p:cNvPr>
            <p:cNvCxnSpPr/>
            <p:nvPr/>
          </p:nvCxnSpPr>
          <p:spPr>
            <a:xfrm flipH="1">
              <a:off x="3810000" y="3163788"/>
              <a:ext cx="1421697" cy="1408212"/>
            </a:xfrm>
            <a:prstGeom prst="straightConnector1">
              <a:avLst/>
            </a:prstGeom>
            <a:ln w="762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B86811BD-1BF8-AD48-9342-0A475A11907A}"/>
                </a:ext>
              </a:extLst>
            </p:cNvPr>
            <p:cNvSpPr txBox="1"/>
            <p:nvPr/>
          </p:nvSpPr>
          <p:spPr>
            <a:xfrm rot="18968884">
              <a:off x="3738154" y="3329133"/>
              <a:ext cx="1915909" cy="800219"/>
            </a:xfrm>
            <a:prstGeom prst="rect">
              <a:avLst/>
            </a:prstGeom>
            <a:noFill/>
          </p:spPr>
          <p:txBody>
            <a:bodyPr wrap="none" rtlCol="0">
              <a:spAutoFit/>
            </a:bodyPr>
            <a:lstStyle/>
            <a:p>
              <a:pPr algn="ctr"/>
              <a:r>
                <a:rPr lang="en-US" dirty="0">
                  <a:solidFill>
                    <a:srgbClr val="FF0000"/>
                  </a:solidFill>
                </a:rPr>
                <a:t>MUCH LONGER</a:t>
              </a:r>
            </a:p>
            <a:p>
              <a:pPr algn="ctr"/>
              <a:endParaRPr lang="en-US" sz="1000" dirty="0">
                <a:solidFill>
                  <a:srgbClr val="FF0000"/>
                </a:solidFill>
              </a:endParaRPr>
            </a:p>
            <a:p>
              <a:pPr algn="ctr"/>
              <a:r>
                <a:rPr lang="en-US" dirty="0">
                  <a:solidFill>
                    <a:srgbClr val="FF0000"/>
                  </a:solidFill>
                </a:rPr>
                <a:t>LIFETIMES</a:t>
              </a:r>
            </a:p>
          </p:txBody>
        </p:sp>
      </p:grpSp>
      <p:pic>
        <p:nvPicPr>
          <p:cNvPr id="5" name="Picture 4">
            <a:extLst>
              <a:ext uri="{FF2B5EF4-FFF2-40B4-BE49-F238E27FC236}">
                <a16:creationId xmlns:a16="http://schemas.microsoft.com/office/drawing/2014/main" id="{E83F1EC7-2022-7B4D-BD19-A40C649DA1AD}"/>
              </a:ext>
            </a:extLst>
          </p:cNvPr>
          <p:cNvPicPr>
            <a:picLocks noChangeAspect="1"/>
          </p:cNvPicPr>
          <p:nvPr/>
        </p:nvPicPr>
        <p:blipFill>
          <a:blip r:embed="rId3"/>
          <a:stretch>
            <a:fillRect/>
          </a:stretch>
        </p:blipFill>
        <p:spPr>
          <a:xfrm>
            <a:off x="6727233" y="3427526"/>
            <a:ext cx="1675756" cy="891935"/>
          </a:xfrm>
          <a:prstGeom prst="rect">
            <a:avLst/>
          </a:prstGeom>
        </p:spPr>
      </p:pic>
    </p:spTree>
    <p:extLst>
      <p:ext uri="{BB962C8B-B14F-4D97-AF65-F5344CB8AC3E}">
        <p14:creationId xmlns:p14="http://schemas.microsoft.com/office/powerpoint/2010/main" val="340617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E385F59-86BE-11AE-6D1A-59FCED7C63C4}"/>
              </a:ext>
            </a:extLst>
          </p:cNvPr>
          <p:cNvPicPr>
            <a:picLocks noChangeAspect="1"/>
          </p:cNvPicPr>
          <p:nvPr/>
        </p:nvPicPr>
        <p:blipFill>
          <a:blip r:embed="rId2"/>
          <a:stretch>
            <a:fillRect/>
          </a:stretch>
        </p:blipFill>
        <p:spPr>
          <a:xfrm>
            <a:off x="126575" y="2261515"/>
            <a:ext cx="2206959" cy="2767685"/>
          </a:xfrm>
          <a:prstGeom prst="rect">
            <a:avLst/>
          </a:prstGeom>
          <a:ln w="12700">
            <a:solidFill>
              <a:schemeClr val="tx1"/>
            </a:solidFill>
          </a:ln>
        </p:spPr>
      </p:pic>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LIGHT LLPS</a:t>
            </a:r>
          </a:p>
        </p:txBody>
      </p:sp>
      <p:sp>
        <p:nvSpPr>
          <p:cNvPr id="4" name="Content Placeholder 3">
            <a:extLst>
              <a:ext uri="{FF2B5EF4-FFF2-40B4-BE49-F238E27FC236}">
                <a16:creationId xmlns:a16="http://schemas.microsoft.com/office/drawing/2014/main" id="{D02CE1F6-0A46-5B03-5466-92A2EBA7A785}"/>
              </a:ext>
            </a:extLst>
          </p:cNvPr>
          <p:cNvSpPr>
            <a:spLocks noGrp="1"/>
          </p:cNvSpPr>
          <p:nvPr>
            <p:ph idx="1"/>
          </p:nvPr>
        </p:nvSpPr>
        <p:spPr>
          <a:xfrm>
            <a:off x="381000" y="855662"/>
            <a:ext cx="8229600" cy="5087938"/>
          </a:xfrm>
        </p:spPr>
        <p:txBody>
          <a:bodyPr/>
          <a:lstStyle/>
          <a:p>
            <a:r>
              <a:rPr lang="en-US" sz="1800" dirty="0"/>
              <a:t>BSM physics has been re-invigorated by new ideas for LLP searches.  </a:t>
            </a:r>
          </a:p>
          <a:p>
            <a:r>
              <a:rPr lang="en-US" sz="1800" dirty="0"/>
              <a:t>Many large community studies (LLP Community, PBC at CERN, Snowmass in the US, …), and many new experiments have been proposed for labs around the world.  </a:t>
            </a:r>
          </a:p>
        </p:txBody>
      </p:sp>
      <p:pic>
        <p:nvPicPr>
          <p:cNvPr id="11" name="Picture 10">
            <a:extLst>
              <a:ext uri="{FF2B5EF4-FFF2-40B4-BE49-F238E27FC236}">
                <a16:creationId xmlns:a16="http://schemas.microsoft.com/office/drawing/2014/main" id="{BD8A16A1-877C-2212-1271-6E35BFEE180B}"/>
              </a:ext>
            </a:extLst>
          </p:cNvPr>
          <p:cNvPicPr>
            <a:picLocks noChangeAspect="1"/>
          </p:cNvPicPr>
          <p:nvPr/>
        </p:nvPicPr>
        <p:blipFill>
          <a:blip r:embed="rId3"/>
          <a:stretch>
            <a:fillRect/>
          </a:stretch>
        </p:blipFill>
        <p:spPr>
          <a:xfrm>
            <a:off x="816056" y="2787026"/>
            <a:ext cx="2206959" cy="27432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ln w="12700"/>
        </p:spPr>
        <p:style>
          <a:lnRef idx="2">
            <a:schemeClr val="dk1"/>
          </a:lnRef>
          <a:fillRef idx="1">
            <a:schemeClr val="lt1"/>
          </a:fillRef>
          <a:effectRef idx="0">
            <a:schemeClr val="dk1"/>
          </a:effectRef>
          <a:fontRef idx="minor">
            <a:schemeClr val="dk1"/>
          </a:fontRef>
        </p:style>
      </p:pic>
      <p:pic>
        <p:nvPicPr>
          <p:cNvPr id="13" name="Picture 12">
            <a:extLst>
              <a:ext uri="{FF2B5EF4-FFF2-40B4-BE49-F238E27FC236}">
                <a16:creationId xmlns:a16="http://schemas.microsoft.com/office/drawing/2014/main" id="{A58341AA-C585-BD47-9304-C4F56B1B593D}"/>
              </a:ext>
            </a:extLst>
          </p:cNvPr>
          <p:cNvPicPr>
            <a:picLocks noChangeAspect="1"/>
          </p:cNvPicPr>
          <p:nvPr/>
        </p:nvPicPr>
        <p:blipFill>
          <a:blip r:embed="rId4"/>
          <a:stretch>
            <a:fillRect/>
          </a:stretch>
        </p:blipFill>
        <p:spPr>
          <a:xfrm>
            <a:off x="1505537" y="3288052"/>
            <a:ext cx="2137436" cy="2748609"/>
          </a:xfrm>
          <a:prstGeom prst="rect">
            <a:avLst/>
          </a:prstGeom>
          <a:ln w="12700">
            <a:solidFill>
              <a:schemeClr val="tx1"/>
            </a:solidFill>
          </a:ln>
        </p:spPr>
      </p:pic>
      <p:pic>
        <p:nvPicPr>
          <p:cNvPr id="19" name="Picture 18">
            <a:extLst>
              <a:ext uri="{FF2B5EF4-FFF2-40B4-BE49-F238E27FC236}">
                <a16:creationId xmlns:a16="http://schemas.microsoft.com/office/drawing/2014/main" id="{EFEBC3AC-3A7B-9613-AA88-C82C2755E8ED}"/>
              </a:ext>
            </a:extLst>
          </p:cNvPr>
          <p:cNvPicPr>
            <a:picLocks noChangeAspect="1"/>
          </p:cNvPicPr>
          <p:nvPr/>
        </p:nvPicPr>
        <p:blipFill>
          <a:blip r:embed="rId5"/>
          <a:stretch>
            <a:fillRect/>
          </a:stretch>
        </p:blipFill>
        <p:spPr>
          <a:xfrm>
            <a:off x="4419600" y="2209799"/>
            <a:ext cx="4520001" cy="4142601"/>
          </a:xfrm>
          <a:prstGeom prst="rect">
            <a:avLst/>
          </a:prstGeom>
        </p:spPr>
      </p:pic>
      <p:sp>
        <p:nvSpPr>
          <p:cNvPr id="23" name="TextBox 22">
            <a:extLst>
              <a:ext uri="{FF2B5EF4-FFF2-40B4-BE49-F238E27FC236}">
                <a16:creationId xmlns:a16="http://schemas.microsoft.com/office/drawing/2014/main" id="{DC66B803-3461-8DCB-E156-14A637D83147}"/>
              </a:ext>
            </a:extLst>
          </p:cNvPr>
          <p:cNvSpPr txBox="1"/>
          <p:nvPr/>
        </p:nvSpPr>
        <p:spPr>
          <a:xfrm>
            <a:off x="5638800" y="6352401"/>
            <a:ext cx="2199192" cy="276999"/>
          </a:xfrm>
          <a:prstGeom prst="rect">
            <a:avLst/>
          </a:prstGeom>
          <a:noFill/>
        </p:spPr>
        <p:txBody>
          <a:bodyPr wrap="none" rtlCol="0">
            <a:spAutoFit/>
          </a:bodyPr>
          <a:lstStyle/>
          <a:p>
            <a:r>
              <a:rPr lang="en-US" sz="1200" dirty="0" err="1"/>
              <a:t>Ilten</a:t>
            </a:r>
            <a:r>
              <a:rPr lang="en-US" sz="1200" dirty="0"/>
              <a:t>, Tran et al. (2206.04220)</a:t>
            </a:r>
          </a:p>
        </p:txBody>
      </p:sp>
      <p:pic>
        <p:nvPicPr>
          <p:cNvPr id="25" name="Picture 24">
            <a:extLst>
              <a:ext uri="{FF2B5EF4-FFF2-40B4-BE49-F238E27FC236}">
                <a16:creationId xmlns:a16="http://schemas.microsoft.com/office/drawing/2014/main" id="{B9F1BD7A-8D31-664F-A2C4-836B9AB84A60}"/>
              </a:ext>
            </a:extLst>
          </p:cNvPr>
          <p:cNvPicPr>
            <a:picLocks noChangeAspect="1"/>
          </p:cNvPicPr>
          <p:nvPr/>
        </p:nvPicPr>
        <p:blipFill>
          <a:blip r:embed="rId6"/>
          <a:stretch>
            <a:fillRect/>
          </a:stretch>
        </p:blipFill>
        <p:spPr>
          <a:xfrm>
            <a:off x="2176504" y="3794488"/>
            <a:ext cx="2166896" cy="2930434"/>
          </a:xfrm>
          <a:prstGeom prst="rect">
            <a:avLst/>
          </a:prstGeom>
          <a:ln w="12700">
            <a:solidFill>
              <a:schemeClr val="tx1"/>
            </a:solidFill>
          </a:ln>
        </p:spPr>
      </p:pic>
    </p:spTree>
    <p:extLst>
      <p:ext uri="{BB962C8B-B14F-4D97-AF65-F5344CB8AC3E}">
        <p14:creationId xmlns:p14="http://schemas.microsoft.com/office/powerpoint/2010/main" val="24255130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CURRENT EXPERIMENTAL SEARCHES</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81000" y="1082676"/>
            <a:ext cx="3962400" cy="5432292"/>
          </a:xfrm>
        </p:spPr>
        <p:txBody>
          <a:bodyPr/>
          <a:lstStyle/>
          <a:p>
            <a:r>
              <a:rPr lang="en-US" sz="1800" dirty="0">
                <a:sym typeface="Wingdings" pitchFamily="2" charset="2"/>
              </a:rPr>
              <a:t>The sensitivities of ongoing and proposed experiments have been evaluated by these large community efforts. </a:t>
            </a:r>
          </a:p>
          <a:p>
            <a:endParaRPr lang="en-US" sz="1400" dirty="0">
              <a:sym typeface="Wingdings" pitchFamily="2" charset="2"/>
            </a:endParaRPr>
          </a:p>
          <a:p>
            <a:r>
              <a:rPr lang="en-US" sz="1800" dirty="0">
                <a:sym typeface="Wingdings" pitchFamily="2" charset="2"/>
              </a:rPr>
              <a:t>For example, for dark photons, in the next few years, the thermal relic region will be probed by currently running experiments (</a:t>
            </a:r>
            <a:r>
              <a:rPr lang="en-US" sz="1800" dirty="0" err="1">
                <a:sym typeface="Wingdings" pitchFamily="2" charset="2"/>
              </a:rPr>
              <a:t>LHCb</a:t>
            </a:r>
            <a:r>
              <a:rPr lang="en-US" sz="1800" dirty="0">
                <a:sym typeface="Wingdings" pitchFamily="2" charset="2"/>
              </a:rPr>
              <a:t>, Belle2, NA62, NA64, FASER, …) and also potentially by proposed experiments. </a:t>
            </a:r>
          </a:p>
          <a:p>
            <a:endParaRPr lang="en-US" sz="1400" dirty="0">
              <a:sym typeface="Wingdings" pitchFamily="2" charset="2"/>
            </a:endParaRPr>
          </a:p>
          <a:p>
            <a:r>
              <a:rPr lang="en-US" sz="1800" dirty="0">
                <a:sym typeface="Wingdings" pitchFamily="2" charset="2"/>
              </a:rPr>
              <a:t>This is the low-hanging fruit of dark sectors – similar to </a:t>
            </a:r>
            <a:r>
              <a:rPr lang="en-US" sz="1800" i="1" dirty="0">
                <a:sym typeface="Wingdings" pitchFamily="2" charset="2"/>
              </a:rPr>
              <a:t>Z</a:t>
            </a:r>
            <a:r>
              <a:rPr lang="en-US" sz="1800" dirty="0">
                <a:sym typeface="Wingdings" pitchFamily="2" charset="2"/>
              </a:rPr>
              <a:t>-mediated WIMP cross sections for DM direct detection.  In a few years, this parameter space will look completely different.</a:t>
            </a:r>
            <a:endParaRPr lang="en-US" sz="1800" baseline="-25000" dirty="0">
              <a:sym typeface="Wingdings" pitchFamily="2" charset="2"/>
            </a:endParaRPr>
          </a:p>
        </p:txBody>
      </p:sp>
      <p:pic>
        <p:nvPicPr>
          <p:cNvPr id="11" name="Picture 10">
            <a:extLst>
              <a:ext uri="{FF2B5EF4-FFF2-40B4-BE49-F238E27FC236}">
                <a16:creationId xmlns:a16="http://schemas.microsoft.com/office/drawing/2014/main" id="{23E06985-3F5E-65AD-CF35-12074DE3980E}"/>
              </a:ext>
            </a:extLst>
          </p:cNvPr>
          <p:cNvPicPr>
            <a:picLocks noChangeAspect="1"/>
          </p:cNvPicPr>
          <p:nvPr/>
        </p:nvPicPr>
        <p:blipFill>
          <a:blip r:embed="rId2"/>
          <a:stretch>
            <a:fillRect/>
          </a:stretch>
        </p:blipFill>
        <p:spPr>
          <a:xfrm>
            <a:off x="4419600" y="1120908"/>
            <a:ext cx="4365002" cy="5432291"/>
          </a:xfrm>
          <a:prstGeom prst="rect">
            <a:avLst/>
          </a:prstGeom>
        </p:spPr>
      </p:pic>
      <p:sp>
        <p:nvSpPr>
          <p:cNvPr id="4" name="TextBox 3">
            <a:extLst>
              <a:ext uri="{FF2B5EF4-FFF2-40B4-BE49-F238E27FC236}">
                <a16:creationId xmlns:a16="http://schemas.microsoft.com/office/drawing/2014/main" id="{FF6CA4B4-F3EE-63BB-E649-B8B992A0BD93}"/>
              </a:ext>
            </a:extLst>
          </p:cNvPr>
          <p:cNvSpPr txBox="1"/>
          <p:nvPr/>
        </p:nvSpPr>
        <p:spPr>
          <a:xfrm>
            <a:off x="6477000" y="5735471"/>
            <a:ext cx="2183611" cy="307777"/>
          </a:xfrm>
          <a:prstGeom prst="rect">
            <a:avLst/>
          </a:prstGeom>
          <a:noFill/>
        </p:spPr>
        <p:txBody>
          <a:bodyPr wrap="none" rtlCol="0">
            <a:spAutoFit/>
          </a:bodyPr>
          <a:lstStyle/>
          <a:p>
            <a:r>
              <a:rPr lang="en-US" sz="1400" dirty="0" err="1"/>
              <a:t>Batell</a:t>
            </a:r>
            <a:r>
              <a:rPr lang="en-US" sz="1400" dirty="0"/>
              <a:t> et al. (2207.06905)</a:t>
            </a:r>
          </a:p>
        </p:txBody>
      </p:sp>
    </p:spTree>
    <p:extLst>
      <p:ext uri="{BB962C8B-B14F-4D97-AF65-F5344CB8AC3E}">
        <p14:creationId xmlns:p14="http://schemas.microsoft.com/office/powerpoint/2010/main" val="540461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E1FC4C-8014-FC6A-18F2-8E4D4F61B0F3}"/>
              </a:ext>
            </a:extLst>
          </p:cNvPr>
          <p:cNvPicPr>
            <a:picLocks noChangeAspect="1"/>
          </p:cNvPicPr>
          <p:nvPr/>
        </p:nvPicPr>
        <p:blipFill>
          <a:blip r:embed="rId2"/>
          <a:stretch>
            <a:fillRect/>
          </a:stretch>
        </p:blipFill>
        <p:spPr>
          <a:xfrm>
            <a:off x="349760" y="3858774"/>
            <a:ext cx="2011918" cy="1341278"/>
          </a:xfrm>
          <a:prstGeom prst="rect">
            <a:avLst/>
          </a:prstGeom>
        </p:spPr>
      </p:pic>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228600" y="914400"/>
            <a:ext cx="5596376" cy="2743200"/>
          </a:xfrm>
        </p:spPr>
        <p:txBody>
          <a:bodyPr/>
          <a:lstStyle/>
          <a:p>
            <a:r>
              <a:rPr lang="en-US" altLang="en-US" sz="2000" dirty="0"/>
              <a:t>Old fixed target experiments (suitably re-interpreted) set constraints on light LLPs.</a:t>
            </a:r>
          </a:p>
          <a:p>
            <a:endParaRPr lang="en-US" altLang="en-US" sz="1200" dirty="0"/>
          </a:p>
          <a:p>
            <a:r>
              <a:rPr lang="en-US" altLang="en-US" sz="2000" dirty="0"/>
              <a:t>At CERN, ongoing experiments at the SPS (NA62, NA64) have set world-leading limits, and proposed experiments (</a:t>
            </a:r>
            <a:r>
              <a:rPr lang="en-US" altLang="en-US" sz="2000" dirty="0" err="1"/>
              <a:t>SHiP</a:t>
            </a:r>
            <a:r>
              <a:rPr lang="en-US" altLang="en-US" sz="2000" dirty="0"/>
              <a:t>, SHADOWS) have sensitivity far into new parameter space in many models.</a:t>
            </a:r>
          </a:p>
          <a:p>
            <a:pPr marL="0" indent="0">
              <a:buNone/>
            </a:pPr>
            <a:endParaRPr lang="en-US" altLang="en-US" sz="18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FIXED TARGET EXPERIMENTS</a:t>
            </a:r>
          </a:p>
        </p:txBody>
      </p:sp>
      <p:sp>
        <p:nvSpPr>
          <p:cNvPr id="15" name="TextBox 14">
            <a:extLst>
              <a:ext uri="{FF2B5EF4-FFF2-40B4-BE49-F238E27FC236}">
                <a16:creationId xmlns:a16="http://schemas.microsoft.com/office/drawing/2014/main" id="{CB4AE2ED-B085-2F7E-2EDB-C02CE5DA0D05}"/>
              </a:ext>
            </a:extLst>
          </p:cNvPr>
          <p:cNvSpPr txBox="1"/>
          <p:nvPr/>
        </p:nvSpPr>
        <p:spPr>
          <a:xfrm>
            <a:off x="896966" y="5178623"/>
            <a:ext cx="633507" cy="307777"/>
          </a:xfrm>
          <a:prstGeom prst="rect">
            <a:avLst/>
          </a:prstGeom>
          <a:noFill/>
        </p:spPr>
        <p:txBody>
          <a:bodyPr wrap="none" rtlCol="0">
            <a:spAutoFit/>
          </a:bodyPr>
          <a:lstStyle/>
          <a:p>
            <a:r>
              <a:rPr lang="en-US" sz="1400" dirty="0"/>
              <a:t>NA64</a:t>
            </a:r>
          </a:p>
        </p:txBody>
      </p:sp>
      <p:sp>
        <p:nvSpPr>
          <p:cNvPr id="17" name="TextBox 16">
            <a:extLst>
              <a:ext uri="{FF2B5EF4-FFF2-40B4-BE49-F238E27FC236}">
                <a16:creationId xmlns:a16="http://schemas.microsoft.com/office/drawing/2014/main" id="{96AA3C7F-29C2-E62F-3088-9E83415D59F0}"/>
              </a:ext>
            </a:extLst>
          </p:cNvPr>
          <p:cNvSpPr txBox="1"/>
          <p:nvPr/>
        </p:nvSpPr>
        <p:spPr>
          <a:xfrm>
            <a:off x="4395721" y="6068654"/>
            <a:ext cx="1114408" cy="307777"/>
          </a:xfrm>
          <a:prstGeom prst="rect">
            <a:avLst/>
          </a:prstGeom>
          <a:noFill/>
        </p:spPr>
        <p:txBody>
          <a:bodyPr wrap="none" rtlCol="0">
            <a:spAutoFit/>
          </a:bodyPr>
          <a:lstStyle/>
          <a:p>
            <a:r>
              <a:rPr lang="en-US" sz="1400" dirty="0"/>
              <a:t>SHADOWS</a:t>
            </a:r>
          </a:p>
        </p:txBody>
      </p:sp>
      <p:sp>
        <p:nvSpPr>
          <p:cNvPr id="2" name="TextBox 1">
            <a:extLst>
              <a:ext uri="{FF2B5EF4-FFF2-40B4-BE49-F238E27FC236}">
                <a16:creationId xmlns:a16="http://schemas.microsoft.com/office/drawing/2014/main" id="{240746FE-9ECC-37BF-6A74-EEFC063CB202}"/>
              </a:ext>
            </a:extLst>
          </p:cNvPr>
          <p:cNvSpPr txBox="1"/>
          <p:nvPr/>
        </p:nvSpPr>
        <p:spPr>
          <a:xfrm>
            <a:off x="2868316" y="5562600"/>
            <a:ext cx="633507" cy="307777"/>
          </a:xfrm>
          <a:prstGeom prst="rect">
            <a:avLst/>
          </a:prstGeom>
          <a:noFill/>
        </p:spPr>
        <p:txBody>
          <a:bodyPr wrap="none" rtlCol="0">
            <a:spAutoFit/>
          </a:bodyPr>
          <a:lstStyle/>
          <a:p>
            <a:r>
              <a:rPr lang="en-US" sz="1400" dirty="0"/>
              <a:t>NA62</a:t>
            </a:r>
          </a:p>
        </p:txBody>
      </p:sp>
      <p:pic>
        <p:nvPicPr>
          <p:cNvPr id="5" name="Picture 4">
            <a:extLst>
              <a:ext uri="{FF2B5EF4-FFF2-40B4-BE49-F238E27FC236}">
                <a16:creationId xmlns:a16="http://schemas.microsoft.com/office/drawing/2014/main" id="{60F0CFEE-C313-45B3-2485-E5ECACDCBFB1}"/>
              </a:ext>
            </a:extLst>
          </p:cNvPr>
          <p:cNvPicPr>
            <a:picLocks noChangeAspect="1"/>
          </p:cNvPicPr>
          <p:nvPr/>
        </p:nvPicPr>
        <p:blipFill>
          <a:blip r:embed="rId3"/>
          <a:stretch>
            <a:fillRect/>
          </a:stretch>
        </p:blipFill>
        <p:spPr>
          <a:xfrm>
            <a:off x="2077678" y="4098519"/>
            <a:ext cx="2214785" cy="1476524"/>
          </a:xfrm>
          <a:prstGeom prst="rect">
            <a:avLst/>
          </a:prstGeom>
        </p:spPr>
      </p:pic>
      <p:sp>
        <p:nvSpPr>
          <p:cNvPr id="8" name="TextBox 7">
            <a:extLst>
              <a:ext uri="{FF2B5EF4-FFF2-40B4-BE49-F238E27FC236}">
                <a16:creationId xmlns:a16="http://schemas.microsoft.com/office/drawing/2014/main" id="{10E1225B-4665-5F01-6FD0-83C76AE1ED31}"/>
              </a:ext>
            </a:extLst>
          </p:cNvPr>
          <p:cNvSpPr txBox="1"/>
          <p:nvPr/>
        </p:nvSpPr>
        <p:spPr>
          <a:xfrm>
            <a:off x="6997133" y="6318106"/>
            <a:ext cx="1257075" cy="307777"/>
          </a:xfrm>
          <a:prstGeom prst="rect">
            <a:avLst/>
          </a:prstGeom>
          <a:noFill/>
        </p:spPr>
        <p:txBody>
          <a:bodyPr wrap="none" rtlCol="0">
            <a:spAutoFit/>
          </a:bodyPr>
          <a:lstStyle/>
          <a:p>
            <a:r>
              <a:rPr lang="en-US" sz="1400" dirty="0"/>
              <a:t>SHiP@ECN3</a:t>
            </a:r>
          </a:p>
        </p:txBody>
      </p:sp>
      <p:pic>
        <p:nvPicPr>
          <p:cNvPr id="10" name="Picture 9">
            <a:extLst>
              <a:ext uri="{FF2B5EF4-FFF2-40B4-BE49-F238E27FC236}">
                <a16:creationId xmlns:a16="http://schemas.microsoft.com/office/drawing/2014/main" id="{E8173334-6399-B534-CBC4-A61F6F4B2F09}"/>
              </a:ext>
            </a:extLst>
          </p:cNvPr>
          <p:cNvPicPr>
            <a:picLocks noChangeAspect="1"/>
          </p:cNvPicPr>
          <p:nvPr/>
        </p:nvPicPr>
        <p:blipFill>
          <a:blip r:embed="rId4"/>
          <a:stretch>
            <a:fillRect/>
          </a:stretch>
        </p:blipFill>
        <p:spPr>
          <a:xfrm>
            <a:off x="4030454" y="4473510"/>
            <a:ext cx="1844942" cy="1629739"/>
          </a:xfrm>
          <a:prstGeom prst="rect">
            <a:avLst/>
          </a:prstGeom>
        </p:spPr>
      </p:pic>
      <p:pic>
        <p:nvPicPr>
          <p:cNvPr id="14" name="Picture 13">
            <a:extLst>
              <a:ext uri="{FF2B5EF4-FFF2-40B4-BE49-F238E27FC236}">
                <a16:creationId xmlns:a16="http://schemas.microsoft.com/office/drawing/2014/main" id="{0EFB9BA2-9D3E-5D49-3188-547B3E3D52D0}"/>
              </a:ext>
            </a:extLst>
          </p:cNvPr>
          <p:cNvPicPr>
            <a:picLocks noChangeAspect="1"/>
          </p:cNvPicPr>
          <p:nvPr/>
        </p:nvPicPr>
        <p:blipFill>
          <a:blip r:embed="rId5"/>
          <a:stretch>
            <a:fillRect/>
          </a:stretch>
        </p:blipFill>
        <p:spPr>
          <a:xfrm>
            <a:off x="5687743" y="5001717"/>
            <a:ext cx="3213818" cy="1352421"/>
          </a:xfrm>
          <a:prstGeom prst="rect">
            <a:avLst/>
          </a:prstGeom>
          <a:ln w="12700">
            <a:solidFill>
              <a:schemeClr val="accent1"/>
            </a:solidFill>
          </a:ln>
        </p:spPr>
      </p:pic>
      <p:pic>
        <p:nvPicPr>
          <p:cNvPr id="4" name="Picture 3">
            <a:extLst>
              <a:ext uri="{FF2B5EF4-FFF2-40B4-BE49-F238E27FC236}">
                <a16:creationId xmlns:a16="http://schemas.microsoft.com/office/drawing/2014/main" id="{965BA9E8-0115-31B9-8FC2-E84B786601AC}"/>
              </a:ext>
            </a:extLst>
          </p:cNvPr>
          <p:cNvPicPr>
            <a:picLocks noChangeAspect="1"/>
          </p:cNvPicPr>
          <p:nvPr/>
        </p:nvPicPr>
        <p:blipFill>
          <a:blip r:embed="rId6"/>
          <a:stretch>
            <a:fillRect/>
          </a:stretch>
        </p:blipFill>
        <p:spPr>
          <a:xfrm>
            <a:off x="5875396" y="971122"/>
            <a:ext cx="2838511" cy="3122363"/>
          </a:xfrm>
          <a:prstGeom prst="rect">
            <a:avLst/>
          </a:prstGeom>
          <a:ln w="12700">
            <a:solidFill>
              <a:srgbClr val="000000"/>
            </a:solidFill>
          </a:ln>
        </p:spPr>
      </p:pic>
      <p:sp>
        <p:nvSpPr>
          <p:cNvPr id="6" name="TextBox 5">
            <a:extLst>
              <a:ext uri="{FF2B5EF4-FFF2-40B4-BE49-F238E27FC236}">
                <a16:creationId xmlns:a16="http://schemas.microsoft.com/office/drawing/2014/main" id="{6CFF92E2-DB74-A818-3D00-5D11A1396C2D}"/>
              </a:ext>
            </a:extLst>
          </p:cNvPr>
          <p:cNvSpPr txBox="1"/>
          <p:nvPr/>
        </p:nvSpPr>
        <p:spPr>
          <a:xfrm>
            <a:off x="6584798" y="4268307"/>
            <a:ext cx="2129109" cy="461665"/>
          </a:xfrm>
          <a:prstGeom prst="rect">
            <a:avLst/>
          </a:prstGeom>
          <a:noFill/>
        </p:spPr>
        <p:txBody>
          <a:bodyPr wrap="none" rtlCol="0">
            <a:spAutoFit/>
          </a:bodyPr>
          <a:lstStyle/>
          <a:p>
            <a:pPr algn="r"/>
            <a:r>
              <a:rPr lang="en-US" sz="1200" dirty="0"/>
              <a:t>SLAC E137 (1988)</a:t>
            </a:r>
          </a:p>
          <a:p>
            <a:pPr algn="r"/>
            <a:r>
              <a:rPr lang="en-US" sz="1200" dirty="0" err="1"/>
              <a:t>Batell</a:t>
            </a:r>
            <a:r>
              <a:rPr lang="en-US" sz="1200" dirty="0"/>
              <a:t>, Essig, </a:t>
            </a:r>
            <a:r>
              <a:rPr lang="en-US" sz="1200" dirty="0" err="1"/>
              <a:t>Surujon</a:t>
            </a:r>
            <a:r>
              <a:rPr lang="en-US" sz="1200" dirty="0"/>
              <a:t> (2014)</a:t>
            </a:r>
          </a:p>
        </p:txBody>
      </p:sp>
    </p:spTree>
    <p:extLst>
      <p:ext uri="{BB962C8B-B14F-4D97-AF65-F5344CB8AC3E}">
        <p14:creationId xmlns:p14="http://schemas.microsoft.com/office/powerpoint/2010/main" val="421273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271024" y="914400"/>
            <a:ext cx="4752880" cy="2360417"/>
          </a:xfrm>
        </p:spPr>
        <p:txBody>
          <a:bodyPr/>
          <a:lstStyle/>
          <a:p>
            <a:r>
              <a:rPr lang="en-US" altLang="en-US" sz="2000" dirty="0"/>
              <a:t>The LHC provides unique opportunities at the energy frontier.  Several ongoing and proposed detectors are dedicated to searching for LLPs and milli-charged particles at large angles to the beamline.</a:t>
            </a:r>
            <a:endParaRPr lang="en-US" altLang="en-US" sz="1800" dirty="0"/>
          </a:p>
          <a:p>
            <a:endParaRPr lang="en-US" altLang="en-US" sz="1200" dirty="0"/>
          </a:p>
          <a:p>
            <a:r>
              <a:rPr lang="en-US" altLang="en-US" sz="1800" dirty="0" err="1"/>
              <a:t>MoeDAL</a:t>
            </a:r>
            <a:r>
              <a:rPr lang="en-US" altLang="en-US" sz="1800" dirty="0"/>
              <a:t>/MAPP, </a:t>
            </a:r>
            <a:r>
              <a:rPr lang="en-US" altLang="en-US" sz="1800" dirty="0" err="1"/>
              <a:t>MilliQan</a:t>
            </a:r>
            <a:r>
              <a:rPr lang="en-US" altLang="en-US" sz="1800" dirty="0"/>
              <a:t>, MATHUSLA, Codex-b, ANUBIS, …</a:t>
            </a:r>
          </a:p>
          <a:p>
            <a:pPr marL="0" indent="0">
              <a:buNone/>
            </a:pPr>
            <a:endParaRPr lang="en-US" altLang="en-US" sz="18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DEDICATED TRANSVERSE LHC EXPERIMENTS</a:t>
            </a:r>
          </a:p>
        </p:txBody>
      </p:sp>
      <p:pic>
        <p:nvPicPr>
          <p:cNvPr id="12" name="Picture 11">
            <a:extLst>
              <a:ext uri="{FF2B5EF4-FFF2-40B4-BE49-F238E27FC236}">
                <a16:creationId xmlns:a16="http://schemas.microsoft.com/office/drawing/2014/main" id="{97081FD9-0214-AE4C-A8CA-6580B2EF9A2A}"/>
              </a:ext>
            </a:extLst>
          </p:cNvPr>
          <p:cNvPicPr>
            <a:picLocks noChangeAspect="1"/>
          </p:cNvPicPr>
          <p:nvPr/>
        </p:nvPicPr>
        <p:blipFill>
          <a:blip r:embed="rId2"/>
          <a:stretch>
            <a:fillRect/>
          </a:stretch>
        </p:blipFill>
        <p:spPr>
          <a:xfrm>
            <a:off x="5133888" y="1066800"/>
            <a:ext cx="3372023" cy="2360416"/>
          </a:xfrm>
          <a:prstGeom prst="rect">
            <a:avLst/>
          </a:prstGeom>
        </p:spPr>
      </p:pic>
      <p:pic>
        <p:nvPicPr>
          <p:cNvPr id="16" name="Picture 15">
            <a:extLst>
              <a:ext uri="{FF2B5EF4-FFF2-40B4-BE49-F238E27FC236}">
                <a16:creationId xmlns:a16="http://schemas.microsoft.com/office/drawing/2014/main" id="{9B9C9756-FFD6-A74C-822C-35BE88F1B8F7}"/>
              </a:ext>
            </a:extLst>
          </p:cNvPr>
          <p:cNvPicPr>
            <a:picLocks noChangeAspect="1"/>
          </p:cNvPicPr>
          <p:nvPr/>
        </p:nvPicPr>
        <p:blipFill>
          <a:blip r:embed="rId3"/>
          <a:stretch>
            <a:fillRect/>
          </a:stretch>
        </p:blipFill>
        <p:spPr>
          <a:xfrm>
            <a:off x="5894151" y="2628773"/>
            <a:ext cx="1344849" cy="408729"/>
          </a:xfrm>
          <a:prstGeom prst="rect">
            <a:avLst/>
          </a:prstGeom>
        </p:spPr>
      </p:pic>
      <p:pic>
        <p:nvPicPr>
          <p:cNvPr id="13" name="Picture 12">
            <a:extLst>
              <a:ext uri="{FF2B5EF4-FFF2-40B4-BE49-F238E27FC236}">
                <a16:creationId xmlns:a16="http://schemas.microsoft.com/office/drawing/2014/main" id="{B6779F11-480A-C141-91E2-BF9F2E98CEE0}"/>
              </a:ext>
            </a:extLst>
          </p:cNvPr>
          <p:cNvPicPr>
            <a:picLocks noChangeAspect="1"/>
          </p:cNvPicPr>
          <p:nvPr/>
        </p:nvPicPr>
        <p:blipFill>
          <a:blip r:embed="rId4"/>
          <a:stretch>
            <a:fillRect/>
          </a:stretch>
        </p:blipFill>
        <p:spPr>
          <a:xfrm>
            <a:off x="258992" y="3716311"/>
            <a:ext cx="4504489" cy="2455889"/>
          </a:xfrm>
          <a:prstGeom prst="rect">
            <a:avLst/>
          </a:prstGeom>
        </p:spPr>
      </p:pic>
      <p:sp>
        <p:nvSpPr>
          <p:cNvPr id="15" name="TextBox 14">
            <a:extLst>
              <a:ext uri="{FF2B5EF4-FFF2-40B4-BE49-F238E27FC236}">
                <a16:creationId xmlns:a16="http://schemas.microsoft.com/office/drawing/2014/main" id="{CB4AE2ED-B085-2F7E-2EDB-C02CE5DA0D05}"/>
              </a:ext>
            </a:extLst>
          </p:cNvPr>
          <p:cNvSpPr txBox="1"/>
          <p:nvPr/>
        </p:nvSpPr>
        <p:spPr>
          <a:xfrm>
            <a:off x="815957" y="6245423"/>
            <a:ext cx="3287310" cy="307777"/>
          </a:xfrm>
          <a:prstGeom prst="rect">
            <a:avLst/>
          </a:prstGeom>
          <a:noFill/>
        </p:spPr>
        <p:txBody>
          <a:bodyPr wrap="none" rtlCol="0">
            <a:spAutoFit/>
          </a:bodyPr>
          <a:lstStyle/>
          <a:p>
            <a:r>
              <a:rPr lang="en-US" sz="1400" dirty="0"/>
              <a:t>MATHUSLA White Paper (</a:t>
            </a:r>
            <a:r>
              <a:rPr lang="en-US" sz="1400" dirty="0">
                <a:hlinkClick r:id="rId5"/>
              </a:rPr>
              <a:t>2203.08126</a:t>
            </a:r>
            <a:r>
              <a:rPr lang="en-US" sz="1400" dirty="0"/>
              <a:t>)</a:t>
            </a:r>
          </a:p>
        </p:txBody>
      </p:sp>
      <p:sp>
        <p:nvSpPr>
          <p:cNvPr id="17" name="TextBox 16">
            <a:extLst>
              <a:ext uri="{FF2B5EF4-FFF2-40B4-BE49-F238E27FC236}">
                <a16:creationId xmlns:a16="http://schemas.microsoft.com/office/drawing/2014/main" id="{96AA3C7F-29C2-E62F-3088-9E83415D59F0}"/>
              </a:ext>
            </a:extLst>
          </p:cNvPr>
          <p:cNvSpPr txBox="1"/>
          <p:nvPr/>
        </p:nvSpPr>
        <p:spPr>
          <a:xfrm>
            <a:off x="5304919" y="6245423"/>
            <a:ext cx="3180679" cy="307777"/>
          </a:xfrm>
          <a:prstGeom prst="rect">
            <a:avLst/>
          </a:prstGeom>
          <a:noFill/>
        </p:spPr>
        <p:txBody>
          <a:bodyPr wrap="none" rtlCol="0">
            <a:spAutoFit/>
          </a:bodyPr>
          <a:lstStyle/>
          <a:p>
            <a:r>
              <a:rPr lang="en-US" sz="1400" dirty="0"/>
              <a:t>CODEX-b White Paper (</a:t>
            </a:r>
            <a:r>
              <a:rPr lang="en-US" sz="1400" dirty="0">
                <a:hlinkClick r:id="rId6"/>
              </a:rPr>
              <a:t>2203.07316</a:t>
            </a:r>
            <a:r>
              <a:rPr lang="en-US" sz="1400" dirty="0"/>
              <a:t>)</a:t>
            </a:r>
          </a:p>
        </p:txBody>
      </p:sp>
      <p:pic>
        <p:nvPicPr>
          <p:cNvPr id="3" name="Picture 2">
            <a:extLst>
              <a:ext uri="{FF2B5EF4-FFF2-40B4-BE49-F238E27FC236}">
                <a16:creationId xmlns:a16="http://schemas.microsoft.com/office/drawing/2014/main" id="{FD66CA5B-16D5-C844-E59D-871F80ECA1E2}"/>
              </a:ext>
            </a:extLst>
          </p:cNvPr>
          <p:cNvPicPr>
            <a:picLocks noChangeAspect="1"/>
          </p:cNvPicPr>
          <p:nvPr/>
        </p:nvPicPr>
        <p:blipFill>
          <a:blip r:embed="rId7"/>
          <a:stretch>
            <a:fillRect/>
          </a:stretch>
        </p:blipFill>
        <p:spPr>
          <a:xfrm>
            <a:off x="5023904" y="3697195"/>
            <a:ext cx="3847468" cy="2555104"/>
          </a:xfrm>
          <a:prstGeom prst="rect">
            <a:avLst/>
          </a:prstGeom>
        </p:spPr>
      </p:pic>
      <p:sp>
        <p:nvSpPr>
          <p:cNvPr id="2" name="TextBox 1">
            <a:extLst>
              <a:ext uri="{FF2B5EF4-FFF2-40B4-BE49-F238E27FC236}">
                <a16:creationId xmlns:a16="http://schemas.microsoft.com/office/drawing/2014/main" id="{240746FE-9ECC-37BF-6A74-EEFC063CB202}"/>
              </a:ext>
            </a:extLst>
          </p:cNvPr>
          <p:cNvSpPr txBox="1"/>
          <p:nvPr/>
        </p:nvSpPr>
        <p:spPr>
          <a:xfrm>
            <a:off x="5325232" y="3349823"/>
            <a:ext cx="2943434" cy="307777"/>
          </a:xfrm>
          <a:prstGeom prst="rect">
            <a:avLst/>
          </a:prstGeom>
          <a:noFill/>
        </p:spPr>
        <p:txBody>
          <a:bodyPr wrap="none" rtlCol="0">
            <a:spAutoFit/>
          </a:bodyPr>
          <a:lstStyle/>
          <a:p>
            <a:r>
              <a:rPr lang="en-US" sz="1400" dirty="0" err="1"/>
              <a:t>MilliQan</a:t>
            </a:r>
            <a:r>
              <a:rPr lang="en-US" sz="1400" dirty="0"/>
              <a:t> Collaboration (</a:t>
            </a:r>
            <a:r>
              <a:rPr lang="en-US" sz="1400" b="0" i="0" u="none" strike="noStrike" dirty="0">
                <a:solidFill>
                  <a:srgbClr val="0050B3"/>
                </a:solidFill>
                <a:effectLst/>
                <a:latin typeface="-apple-system"/>
                <a:hlinkClick r:id="rId8"/>
              </a:rPr>
              <a:t>2104.07151</a:t>
            </a:r>
            <a:r>
              <a:rPr lang="en-US" sz="1400" dirty="0">
                <a:solidFill>
                  <a:srgbClr val="0050B3"/>
                </a:solidFill>
                <a:latin typeface="-apple-system"/>
              </a:rPr>
              <a:t>)</a:t>
            </a:r>
            <a:endParaRPr lang="en-US" sz="1400" dirty="0"/>
          </a:p>
        </p:txBody>
      </p:sp>
    </p:spTree>
    <p:extLst>
      <p:ext uri="{BB962C8B-B14F-4D97-AF65-F5344CB8AC3E}">
        <p14:creationId xmlns:p14="http://schemas.microsoft.com/office/powerpoint/2010/main" val="2268713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DEDICATED FORWARD LHC EXPERIMENTS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the last few years, we’ve increasingly realized that the large LHC detectors are beautifully optimized to discover new heavy particles, but also beautifully optimized to miss new light particles. </a:t>
            </a:r>
          </a:p>
          <a:p>
            <a:endParaRPr lang="en-US" sz="800" dirty="0"/>
          </a:p>
          <a:p>
            <a:r>
              <a:rPr lang="en-US" sz="2000" dirty="0"/>
              <a:t>Heavy particles are produced at low velocity and then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existing detectors.</a:t>
            </a:r>
          </a:p>
          <a:p>
            <a:pPr lvl="1"/>
            <a:r>
              <a:rPr lang="en-US" sz="1800" dirty="0"/>
              <a:t>This is true for all known light particles: </a:t>
            </a:r>
            <a:r>
              <a:rPr lang="en-US" sz="1800" dirty="0" err="1"/>
              <a:t>pions</a:t>
            </a:r>
            <a:r>
              <a:rPr lang="en-US" sz="1800" dirty="0"/>
              <a:t>, kaons, D mesons, neutrinos.</a:t>
            </a:r>
          </a:p>
          <a:p>
            <a:pPr lvl="1"/>
            <a:r>
              <a:rPr lang="en-US" sz="1800" dirty="0"/>
              <a:t>It is also true in many models for many hypothetical new particles: dark photons, dark Higgs bosons, HNLs, ALPs, light gauge bosons, …</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4384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3436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3436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108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06C045F-B389-F069-F209-7CE72E3D6812}"/>
              </a:ext>
            </a:extLst>
          </p:cNvPr>
          <p:cNvSpPr txBox="1"/>
          <p:nvPr/>
        </p:nvSpPr>
        <p:spPr>
          <a:xfrm>
            <a:off x="6705600" y="1542970"/>
            <a:ext cx="1811714" cy="276999"/>
          </a:xfrm>
          <a:prstGeom prst="rect">
            <a:avLst/>
          </a:prstGeom>
          <a:noFill/>
        </p:spPr>
        <p:txBody>
          <a:bodyPr wrap="none" rtlCol="0">
            <a:spAutoFit/>
          </a:bodyPr>
          <a:lstStyle/>
          <a:p>
            <a:r>
              <a:rPr lang="en-US" sz="1200" dirty="0"/>
              <a:t>De </a:t>
            </a:r>
            <a:r>
              <a:rPr lang="en-US" sz="1200" dirty="0" err="1"/>
              <a:t>Rujula</a:t>
            </a:r>
            <a:r>
              <a:rPr lang="en-US" sz="1200" dirty="0"/>
              <a:t>, </a:t>
            </a:r>
            <a:r>
              <a:rPr lang="en-US" sz="1200" dirty="0" err="1"/>
              <a:t>Ruckl</a:t>
            </a:r>
            <a:r>
              <a:rPr lang="en-US" sz="1200" dirty="0"/>
              <a:t> (1984)</a:t>
            </a:r>
          </a:p>
        </p:txBody>
      </p:sp>
    </p:spTree>
    <p:extLst>
      <p:ext uri="{BB962C8B-B14F-4D97-AF65-F5344CB8AC3E}">
        <p14:creationId xmlns:p14="http://schemas.microsoft.com/office/powerpoint/2010/main" val="2064814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PRE-EXISTING TUNNELS FOR FORWARD EXPTS</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grpSp>
        <p:nvGrpSpPr>
          <p:cNvPr id="32" name="Group 31">
            <a:extLst>
              <a:ext uri="{FF2B5EF4-FFF2-40B4-BE49-F238E27FC236}">
                <a16:creationId xmlns:a16="http://schemas.microsoft.com/office/drawing/2014/main" id="{9CB1EBD3-B1F8-FEF6-EAD0-BE8CD759762E}"/>
              </a:ext>
            </a:extLst>
          </p:cNvPr>
          <p:cNvGrpSpPr/>
          <p:nvPr/>
        </p:nvGrpSpPr>
        <p:grpSpPr>
          <a:xfrm>
            <a:off x="3124200" y="4724400"/>
            <a:ext cx="4005768" cy="1855694"/>
            <a:chOff x="3124200" y="4724400"/>
            <a:chExt cx="4005768" cy="1855694"/>
          </a:xfrm>
        </p:grpSpPr>
        <p:cxnSp>
          <p:nvCxnSpPr>
            <p:cNvPr id="7" name="Straight Arrow Connector 6"/>
            <p:cNvCxnSpPr>
              <a:stCxn id="8" idx="0"/>
            </p:cNvCxnSpPr>
            <p:nvPr/>
          </p:nvCxnSpPr>
          <p:spPr>
            <a:xfrm flipV="1">
              <a:off x="6529059" y="5208495"/>
              <a:ext cx="600909"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BD5BAEFC-B102-D49C-A556-E5C33FA16300}"/>
                </a:ext>
              </a:extLst>
            </p:cNvPr>
            <p:cNvCxnSpPr>
              <a:cxnSpLocks/>
              <a:stCxn id="8" idx="0"/>
            </p:cNvCxnSpPr>
            <p:nvPr/>
          </p:nvCxnSpPr>
          <p:spPr>
            <a:xfrm flipH="1" flipV="1">
              <a:off x="3124200" y="4724400"/>
              <a:ext cx="3404859" cy="139402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DEACB7E0-5E58-417B-D63F-E47C401496B4}"/>
              </a:ext>
            </a:extLst>
          </p:cNvPr>
          <p:cNvSpPr txBox="1"/>
          <p:nvPr/>
        </p:nvSpPr>
        <p:spPr>
          <a:xfrm>
            <a:off x="5410200" y="1080035"/>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grpSp>
        <p:nvGrpSpPr>
          <p:cNvPr id="31" name="Group 30">
            <a:extLst>
              <a:ext uri="{FF2B5EF4-FFF2-40B4-BE49-F238E27FC236}">
                <a16:creationId xmlns:a16="http://schemas.microsoft.com/office/drawing/2014/main" id="{B5A5EA76-CD0B-B7EA-344C-98AF0EEA4A8A}"/>
              </a:ext>
            </a:extLst>
          </p:cNvPr>
          <p:cNvGrpSpPr/>
          <p:nvPr/>
        </p:nvGrpSpPr>
        <p:grpSpPr>
          <a:xfrm>
            <a:off x="6248402" y="1657468"/>
            <a:ext cx="1905000" cy="3543064"/>
            <a:chOff x="6248402" y="1657468"/>
            <a:chExt cx="1905000" cy="3543064"/>
          </a:xfrm>
        </p:grpSpPr>
        <p:pic>
          <p:nvPicPr>
            <p:cNvPr id="12" name="Picture 11">
              <a:extLst>
                <a:ext uri="{FF2B5EF4-FFF2-40B4-BE49-F238E27FC236}">
                  <a16:creationId xmlns:a16="http://schemas.microsoft.com/office/drawing/2014/main" id="{D4DE1524-D5D3-AAF5-E88C-0EC5EE6F324A}"/>
                </a:ext>
              </a:extLst>
            </p:cNvPr>
            <p:cNvPicPr>
              <a:picLocks noChangeAspect="1"/>
            </p:cNvPicPr>
            <p:nvPr/>
          </p:nvPicPr>
          <p:blipFill rotWithShape="1">
            <a:blip r:embed="rId3"/>
            <a:srcRect l="8333"/>
            <a:stretch/>
          </p:blipFill>
          <p:spPr>
            <a:xfrm>
              <a:off x="6248402" y="1657468"/>
              <a:ext cx="1905000" cy="1432719"/>
            </a:xfrm>
            <a:prstGeom prst="rect">
              <a:avLst/>
            </a:prstGeom>
            <a:ln w="28575">
              <a:solidFill>
                <a:srgbClr val="000000"/>
              </a:solidFill>
            </a:ln>
          </p:spPr>
        </p:pic>
        <p:cxnSp>
          <p:nvCxnSpPr>
            <p:cNvPr id="15" name="Straight Arrow Connector 14">
              <a:extLst>
                <a:ext uri="{FF2B5EF4-FFF2-40B4-BE49-F238E27FC236}">
                  <a16:creationId xmlns:a16="http://schemas.microsoft.com/office/drawing/2014/main" id="{E0466CE8-011E-9080-D866-0B31B0E90A59}"/>
                </a:ext>
              </a:extLst>
            </p:cNvPr>
            <p:cNvCxnSpPr>
              <a:cxnSpLocks/>
            </p:cNvCxnSpPr>
            <p:nvPr/>
          </p:nvCxnSpPr>
          <p:spPr>
            <a:xfrm>
              <a:off x="6248402" y="3090187"/>
              <a:ext cx="898928" cy="2110345"/>
            </a:xfrm>
            <a:prstGeom prst="straightConnector1">
              <a:avLst/>
            </a:prstGeom>
            <a:ln>
              <a:solidFill>
                <a:srgbClr val="0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956323-D215-245D-F27C-4B6AC42B6F8D}"/>
                </a:ext>
              </a:extLst>
            </p:cNvPr>
            <p:cNvCxnSpPr>
              <a:cxnSpLocks/>
            </p:cNvCxnSpPr>
            <p:nvPr/>
          </p:nvCxnSpPr>
          <p:spPr>
            <a:xfrm flipH="1">
              <a:off x="7240129" y="3090187"/>
              <a:ext cx="913273" cy="2110345"/>
            </a:xfrm>
            <a:prstGeom prst="straightConnector1">
              <a:avLst/>
            </a:prstGeom>
            <a:ln>
              <a:solidFill>
                <a:srgbClr val="0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CF585EF-2748-B9E2-1EC1-B94179A86A6A}"/>
                </a:ext>
              </a:extLst>
            </p:cNvPr>
            <p:cNvSpPr txBox="1"/>
            <p:nvPr/>
          </p:nvSpPr>
          <p:spPr>
            <a:xfrm>
              <a:off x="6483418" y="2771001"/>
              <a:ext cx="1365182" cy="276999"/>
            </a:xfrm>
            <a:prstGeom prst="rect">
              <a:avLst/>
            </a:prstGeom>
            <a:noFill/>
          </p:spPr>
          <p:txBody>
            <a:bodyPr wrap="none" rtlCol="0">
              <a:spAutoFit/>
            </a:bodyPr>
            <a:lstStyle/>
            <a:p>
              <a:r>
                <a:rPr lang="en-US" sz="1200" dirty="0">
                  <a:solidFill>
                    <a:schemeClr val="bg1"/>
                  </a:solidFill>
                </a:rPr>
                <a:t>FASER, </a:t>
              </a:r>
              <a:r>
                <a:rPr lang="en-US" sz="1200" dirty="0" err="1">
                  <a:solidFill>
                    <a:schemeClr val="bg1"/>
                  </a:solidFill>
                </a:rPr>
                <a:t>FASER</a:t>
              </a:r>
              <a:r>
                <a:rPr lang="en-US" sz="1200" dirty="0" err="1">
                  <a:solidFill>
                    <a:schemeClr val="bg1"/>
                  </a:solidFill>
                  <a:latin typeface="Symbol" pitchFamily="2" charset="2"/>
                </a:rPr>
                <a:t>n</a:t>
              </a:r>
              <a:endParaRPr lang="en-US" sz="1200" dirty="0">
                <a:solidFill>
                  <a:schemeClr val="bg1"/>
                </a:solidFill>
                <a:latin typeface="Symbol" pitchFamily="2" charset="2"/>
              </a:endParaRPr>
            </a:p>
          </p:txBody>
        </p:sp>
      </p:grpSp>
      <p:grpSp>
        <p:nvGrpSpPr>
          <p:cNvPr id="30" name="Group 29">
            <a:extLst>
              <a:ext uri="{FF2B5EF4-FFF2-40B4-BE49-F238E27FC236}">
                <a16:creationId xmlns:a16="http://schemas.microsoft.com/office/drawing/2014/main" id="{AA6B0124-AD33-9DE4-B934-53DB252EBD5D}"/>
              </a:ext>
            </a:extLst>
          </p:cNvPr>
          <p:cNvGrpSpPr/>
          <p:nvPr/>
        </p:nvGrpSpPr>
        <p:grpSpPr>
          <a:xfrm>
            <a:off x="533400" y="4697506"/>
            <a:ext cx="2608162" cy="1855694"/>
            <a:chOff x="533400" y="4697506"/>
            <a:chExt cx="2608162" cy="1855694"/>
          </a:xfrm>
        </p:grpSpPr>
        <p:pic>
          <p:nvPicPr>
            <p:cNvPr id="14" name="Picture 13">
              <a:extLst>
                <a:ext uri="{FF2B5EF4-FFF2-40B4-BE49-F238E27FC236}">
                  <a16:creationId xmlns:a16="http://schemas.microsoft.com/office/drawing/2014/main" id="{40EB7D9B-BCBB-A26A-AE41-0206EC68FEB8}"/>
                </a:ext>
              </a:extLst>
            </p:cNvPr>
            <p:cNvPicPr>
              <a:picLocks noChangeAspect="1"/>
            </p:cNvPicPr>
            <p:nvPr/>
          </p:nvPicPr>
          <p:blipFill>
            <a:blip r:embed="rId4"/>
            <a:stretch>
              <a:fillRect/>
            </a:stretch>
          </p:blipFill>
          <p:spPr>
            <a:xfrm>
              <a:off x="556970" y="5397500"/>
              <a:ext cx="1739900" cy="1155700"/>
            </a:xfrm>
            <a:prstGeom prst="rect">
              <a:avLst/>
            </a:prstGeom>
            <a:ln w="28575">
              <a:solidFill>
                <a:srgbClr val="000000"/>
              </a:solidFill>
            </a:ln>
          </p:spPr>
        </p:pic>
        <p:cxnSp>
          <p:nvCxnSpPr>
            <p:cNvPr id="18" name="Straight Arrow Connector 17">
              <a:extLst>
                <a:ext uri="{FF2B5EF4-FFF2-40B4-BE49-F238E27FC236}">
                  <a16:creationId xmlns:a16="http://schemas.microsoft.com/office/drawing/2014/main" id="{D9CE9198-439B-3DCB-737A-3E60D43B977C}"/>
                </a:ext>
              </a:extLst>
            </p:cNvPr>
            <p:cNvCxnSpPr>
              <a:cxnSpLocks/>
            </p:cNvCxnSpPr>
            <p:nvPr/>
          </p:nvCxnSpPr>
          <p:spPr>
            <a:xfrm flipV="1">
              <a:off x="533400" y="4697506"/>
              <a:ext cx="2590800" cy="699994"/>
            </a:xfrm>
            <a:prstGeom prst="straightConnector1">
              <a:avLst/>
            </a:prstGeom>
            <a:ln>
              <a:solidFill>
                <a:srgbClr val="0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054CC5A-D3FB-AB50-E5DF-EF2400525971}"/>
                </a:ext>
              </a:extLst>
            </p:cNvPr>
            <p:cNvCxnSpPr>
              <a:cxnSpLocks/>
            </p:cNvCxnSpPr>
            <p:nvPr/>
          </p:nvCxnSpPr>
          <p:spPr>
            <a:xfrm flipV="1">
              <a:off x="2314232" y="4776685"/>
              <a:ext cx="827330" cy="1776515"/>
            </a:xfrm>
            <a:prstGeom prst="straightConnector1">
              <a:avLst/>
            </a:prstGeom>
            <a:ln>
              <a:solidFill>
                <a:srgbClr val="0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1C5A15B-8DD5-CA19-7EF1-9EFE4C27525E}"/>
                </a:ext>
              </a:extLst>
            </p:cNvPr>
            <p:cNvSpPr txBox="1"/>
            <p:nvPr/>
          </p:nvSpPr>
          <p:spPr>
            <a:xfrm>
              <a:off x="937043" y="6276201"/>
              <a:ext cx="970137" cy="276999"/>
            </a:xfrm>
            <a:prstGeom prst="rect">
              <a:avLst/>
            </a:prstGeom>
            <a:noFill/>
          </p:spPr>
          <p:txBody>
            <a:bodyPr wrap="none" rtlCol="0">
              <a:spAutoFit/>
            </a:bodyPr>
            <a:lstStyle/>
            <a:p>
              <a:r>
                <a:rPr lang="en-US" sz="1200" dirty="0">
                  <a:solidFill>
                    <a:schemeClr val="bg1"/>
                  </a:solidFill>
                </a:rPr>
                <a:t>SND@LHC</a:t>
              </a:r>
              <a:endParaRPr lang="en-US" sz="1200" dirty="0">
                <a:solidFill>
                  <a:schemeClr val="bg1"/>
                </a:solidFill>
                <a:latin typeface="Symbol" pitchFamily="2" charset="2"/>
              </a:endParaRPr>
            </a:p>
          </p:txBody>
        </p:sp>
      </p:grpSp>
    </p:spTree>
    <p:extLst>
      <p:ext uri="{BB962C8B-B14F-4D97-AF65-F5344CB8AC3E}">
        <p14:creationId xmlns:p14="http://schemas.microsoft.com/office/powerpoint/2010/main" val="1580449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1249239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INTRODUCTION</a:t>
            </a:r>
          </a:p>
        </p:txBody>
      </p:sp>
      <p:sp>
        <p:nvSpPr>
          <p:cNvPr id="5123" name="Content Placeholder 2"/>
          <p:cNvSpPr>
            <a:spLocks noGrp="1"/>
          </p:cNvSpPr>
          <p:nvPr>
            <p:ph idx="1"/>
          </p:nvPr>
        </p:nvSpPr>
        <p:spPr>
          <a:xfrm>
            <a:off x="381000" y="838200"/>
            <a:ext cx="8305800" cy="5638800"/>
          </a:xfrm>
        </p:spPr>
        <p:txBody>
          <a:bodyPr/>
          <a:lstStyle/>
          <a:p>
            <a:r>
              <a:rPr lang="en-US" sz="2000" dirty="0">
                <a:latin typeface="Arial" charset="0"/>
                <a:sym typeface="Wingdings"/>
              </a:rPr>
              <a:t>LLPs are also likely to play an essential role in the next breakthrough that takes us beyond the standard model. Why?</a:t>
            </a:r>
          </a:p>
          <a:p>
            <a:pPr eaLnBrk="1" hangingPunct="1"/>
            <a:endParaRPr lang="en-US" sz="1400" dirty="0">
              <a:latin typeface="Arial" charset="0"/>
              <a:sym typeface="Wingdings"/>
            </a:endParaRPr>
          </a:p>
          <a:p>
            <a:pPr lvl="1"/>
            <a:r>
              <a:rPr lang="en-US" sz="1800" dirty="0">
                <a:latin typeface="Arial" charset="0"/>
                <a:sym typeface="Wingdings"/>
              </a:rPr>
              <a:t>LLPs are ubiquitous in BSM theories, especially those with cosmological significance.</a:t>
            </a:r>
          </a:p>
          <a:p>
            <a:pPr marL="457200" lvl="1" indent="0">
              <a:buNone/>
            </a:pPr>
            <a:endParaRPr lang="en-US" sz="800" dirty="0">
              <a:latin typeface="Arial" charset="0"/>
              <a:sym typeface="Wingdings"/>
            </a:endParaRPr>
          </a:p>
          <a:p>
            <a:pPr lvl="1"/>
            <a:r>
              <a:rPr lang="en-US" sz="1800" dirty="0">
                <a:latin typeface="Arial" charset="0"/>
                <a:sym typeface="Wingdings"/>
              </a:rPr>
              <a:t>LLPs can be detected through a huge variety of signatures.</a:t>
            </a:r>
          </a:p>
          <a:p>
            <a:pPr lvl="1"/>
            <a:endParaRPr lang="en-US" sz="800" dirty="0">
              <a:latin typeface="Arial" charset="0"/>
              <a:sym typeface="Wingdings"/>
            </a:endParaRPr>
          </a:p>
          <a:p>
            <a:pPr lvl="1"/>
            <a:r>
              <a:rPr lang="en-US" sz="1800" dirty="0">
                <a:latin typeface="Arial" charset="0"/>
                <a:sym typeface="Wingdings"/>
              </a:rPr>
              <a:t>Many of these signals are truly spectacular – a few events can be a discovery.</a:t>
            </a:r>
          </a:p>
          <a:p>
            <a:pPr lvl="1"/>
            <a:endParaRPr lang="en-US" sz="800" dirty="0">
              <a:latin typeface="Arial" charset="0"/>
              <a:sym typeface="Wingdings"/>
            </a:endParaRPr>
          </a:p>
          <a:p>
            <a:pPr lvl="1"/>
            <a:r>
              <a:rPr lang="en-US" sz="1800" dirty="0">
                <a:latin typeface="Arial" charset="0"/>
                <a:sym typeface="Wingdings"/>
              </a:rPr>
              <a:t>For existing experiments, we have not yet reached the full LLP discovery potential.</a:t>
            </a:r>
          </a:p>
          <a:p>
            <a:pPr lvl="1"/>
            <a:endParaRPr lang="en-US" sz="800" dirty="0">
              <a:latin typeface="Arial" charset="0"/>
              <a:sym typeface="Wingdings"/>
            </a:endParaRPr>
          </a:p>
          <a:p>
            <a:pPr lvl="1"/>
            <a:r>
              <a:rPr lang="en-US" sz="1800" dirty="0">
                <a:latin typeface="Arial" charset="0"/>
                <a:sym typeface="Wingdings"/>
              </a:rPr>
              <a:t>LLPs present many opportunities for new experiments, some of which are already bearing fruit.</a:t>
            </a:r>
          </a:p>
          <a:p>
            <a:pPr lvl="1"/>
            <a:endParaRPr lang="en-US" sz="1200" dirty="0">
              <a:latin typeface="Arial" charset="0"/>
              <a:sym typeface="Wingdings"/>
            </a:endParaRPr>
          </a:p>
          <a:p>
            <a:r>
              <a:rPr lang="en-US" sz="2000" dirty="0">
                <a:latin typeface="Arial" charset="0"/>
                <a:sym typeface="Wingdings"/>
              </a:rPr>
              <a:t>LLPs have become a topic of great interest.  Here I’ll give a highly personal summary of my reasons for optimism; for more, see the LLP13 Workshop, taking place at CERN now through Friday.</a:t>
            </a:r>
          </a:p>
        </p:txBody>
      </p:sp>
    </p:spTree>
    <p:extLst>
      <p:ext uri="{BB962C8B-B14F-4D97-AF65-F5344CB8AC3E}">
        <p14:creationId xmlns:p14="http://schemas.microsoft.com/office/powerpoint/2010/main" val="256963731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200" y="762000"/>
                <a:ext cx="8991600" cy="5392738"/>
              </a:xfrm>
            </p:spPr>
            <p:txBody>
              <a:bodyPr>
                <a:noAutofit/>
              </a:bodyPr>
              <a:lstStyle/>
              <a:p>
                <a:r>
                  <a:rPr lang="en-US" sz="1800" dirty="0"/>
                  <a:t>LLPs: Nothing incoming and 2 ~</a:t>
                </a:r>
                <a:r>
                  <a:rPr lang="en-US" sz="1800" dirty="0" err="1"/>
                  <a:t>TeV</a:t>
                </a:r>
                <a:r>
                  <a:rPr lang="en-US" sz="1800" dirty="0"/>
                  <a:t>, opposite-sign charged tracks pointing back to the ATLAS IP: a “light shining through (100 m-thick) wall” experiment.</a:t>
                </a:r>
              </a:p>
              <a:p>
                <a:endParaRPr lang="en-US" sz="800" dirty="0"/>
              </a:p>
              <a:p>
                <a:r>
                  <a:rPr lang="en-US" sz="1800" dirty="0"/>
                  <a:t>Collider neutrinos: Nothing incoming and a high energy muon passing through the rest of the detector from </a:t>
                </a:r>
                <a14:m>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i="1">
                            <a:latin typeface="Cambria Math" panose="02040503050406030204" pitchFamily="18" charset="0"/>
                            <a:ea typeface="Cambria Math" panose="02040503050406030204" pitchFamily="18" charset="0"/>
                          </a:rPr>
                          <m:t>𝜇</m:t>
                        </m:r>
                      </m:sub>
                    </m:sSub>
                    <m:r>
                      <a:rPr lang="en-US" sz="1800" b="0" i="1" smtClean="0">
                        <a:latin typeface="Cambria Math" panose="02040503050406030204" pitchFamily="18" charset="0"/>
                        <a:ea typeface="Cambria Math" panose="02040503050406030204" pitchFamily="18" charset="0"/>
                      </a:rPr>
                      <m:t>𝑁</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𝑋</m:t>
                    </m:r>
                  </m:oMath>
                </a14:m>
                <a:r>
                  <a:rPr lang="en-US" sz="1800" dirty="0"/>
                  <a:t>.</a:t>
                </a:r>
              </a:p>
              <a:p>
                <a:endParaRPr lang="en-US" sz="800" dirty="0"/>
              </a:p>
              <a:p>
                <a:r>
                  <a:rPr lang="en-US" sz="1800" dirty="0"/>
                  <a:t>Scintillators veto incoming charged tracks (muons), magnets split the charged tracks, which are detected by tracking stations and a calorimeter.</a:t>
                </a:r>
              </a:p>
              <a:p>
                <a:endParaRPr lang="en-US" sz="1800" dirty="0"/>
              </a:p>
              <a:p>
                <a:endParaRPr lang="en-US" sz="2000" dirty="0"/>
              </a:p>
              <a:p>
                <a:endParaRPr lang="en-US" sz="2000" dirty="0"/>
              </a:p>
              <a:p>
                <a:pPr marL="0" indent="0">
                  <a:buNone/>
                </a:pPr>
                <a:endParaRPr lang="en-US"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200" y="762000"/>
                <a:ext cx="8991600" cy="5392738"/>
              </a:xfrm>
              <a:blipFill>
                <a:blip r:embed="rId2"/>
                <a:stretch>
                  <a:fillRect l="-564" t="-471"/>
                </a:stretch>
              </a:blipFill>
            </p:spPr>
            <p:txBody>
              <a:bodyPr/>
              <a:lstStyle/>
              <a:p>
                <a:r>
                  <a:rPr lang="en-US">
                    <a:noFill/>
                  </a:rPr>
                  <a:t> </a:t>
                </a:r>
              </a:p>
            </p:txBody>
          </p:sp>
        </mc:Fallback>
      </mc:AlternateContent>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SIGALS AT FASER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723900" y="2971800"/>
            <a:ext cx="7696200" cy="35052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3">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8595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914400"/>
            <a:ext cx="8686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in signal region, FASER sets limits on previously unexplored parameter space.</a:t>
            </a:r>
          </a:p>
          <a:p>
            <a:pPr marL="457200" lvl="1" indent="0">
              <a:buNone/>
            </a:pPr>
            <a:endParaRPr lang="en-GB" dirty="0"/>
          </a:p>
        </p:txBody>
      </p:sp>
      <p:pic>
        <p:nvPicPr>
          <p:cNvPr id="15" name="Picture 14">
            <a:extLst>
              <a:ext uri="{FF2B5EF4-FFF2-40B4-BE49-F238E27FC236}">
                <a16:creationId xmlns:a16="http://schemas.microsoft.com/office/drawing/2014/main" id="{425758F8-E984-2E48-BF06-3E04BA251A91}"/>
              </a:ext>
            </a:extLst>
          </p:cNvPr>
          <p:cNvPicPr>
            <a:picLocks noChangeAspect="1"/>
          </p:cNvPicPr>
          <p:nvPr/>
        </p:nvPicPr>
        <p:blipFill>
          <a:blip r:embed="rId2"/>
          <a:stretch>
            <a:fillRect/>
          </a:stretch>
        </p:blipFill>
        <p:spPr>
          <a:xfrm>
            <a:off x="3352800" y="1600200"/>
            <a:ext cx="5682343" cy="4968727"/>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4011038" y="2126631"/>
            <a:ext cx="1944763" cy="246221"/>
          </a:xfrm>
          <a:prstGeom prst="rect">
            <a:avLst/>
          </a:prstGeom>
          <a:noFill/>
        </p:spPr>
        <p:txBody>
          <a:bodyPr wrap="non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4" name="Content Placeholder 2">
            <a:extLst>
              <a:ext uri="{FF2B5EF4-FFF2-40B4-BE49-F238E27FC236}">
                <a16:creationId xmlns:a16="http://schemas.microsoft.com/office/drawing/2014/main" id="{76949BD4-03A1-1FAE-A7EF-8E9130656729}"/>
              </a:ext>
            </a:extLst>
          </p:cNvPr>
          <p:cNvSpPr txBox="1">
            <a:spLocks/>
          </p:cNvSpPr>
          <p:nvPr/>
        </p:nvSpPr>
        <p:spPr bwMode="auto">
          <a:xfrm>
            <a:off x="152400" y="1947223"/>
            <a:ext cx="2971800" cy="3996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Along with new results from NA62, these are the first new probes of the thermal relic region from low coupling since the 1990’s.</a:t>
            </a:r>
          </a:p>
          <a:p>
            <a:endParaRPr lang="en-US" sz="2000" dirty="0"/>
          </a:p>
          <a:p>
            <a:r>
              <a:rPr lang="en-US" sz="2000" dirty="0"/>
              <a:t>Background-free analysis bodes well for future sensitivity.  Expect factor of ~10 more luminosity in Run 3 from 2022-25.</a:t>
            </a:r>
          </a:p>
          <a:p>
            <a:pPr marL="457200" lvl="1" indent="0">
              <a:buNone/>
            </a:pPr>
            <a:endParaRPr lang="en-GB" dirty="0"/>
          </a:p>
        </p:txBody>
      </p:sp>
      <p:sp>
        <p:nvSpPr>
          <p:cNvPr id="7" name="TextBox 6">
            <a:extLst>
              <a:ext uri="{FF2B5EF4-FFF2-40B4-BE49-F238E27FC236}">
                <a16:creationId xmlns:a16="http://schemas.microsoft.com/office/drawing/2014/main" id="{0E3DE223-E082-84C2-5C1C-4F5889E8C8A6}"/>
              </a:ext>
            </a:extLst>
          </p:cNvPr>
          <p:cNvSpPr txBox="1"/>
          <p:nvPr/>
        </p:nvSpPr>
        <p:spPr>
          <a:xfrm>
            <a:off x="3886200" y="5666601"/>
            <a:ext cx="2590799" cy="276999"/>
          </a:xfrm>
          <a:prstGeom prst="rect">
            <a:avLst/>
          </a:prstGeom>
          <a:noFill/>
        </p:spPr>
        <p:txBody>
          <a:bodyPr wrap="square">
            <a:spAutoFit/>
          </a:bodyPr>
          <a:lstStyle/>
          <a:p>
            <a:r>
              <a:rPr lang="en-US" sz="1200" b="0" i="0" u="none" strike="noStrike" dirty="0">
                <a:solidFill>
                  <a:srgbClr val="000000"/>
                </a:solidFill>
                <a:effectLst/>
                <a:latin typeface="arial" panose="020B0604020202020204" pitchFamily="34" charset="0"/>
              </a:rPr>
              <a:t> </a:t>
            </a:r>
            <a:r>
              <a:rPr lang="en-US" sz="1200" b="0" i="0" dirty="0">
                <a:effectLst/>
                <a:latin typeface="arial" panose="020B0604020202020204" pitchFamily="34" charset="0"/>
                <a:hlinkClick r:id="rId3"/>
              </a:rPr>
              <a:t>CERN-FASER-CONF-2023-001</a:t>
            </a:r>
            <a:endParaRPr lang="en-US" sz="1200" dirty="0"/>
          </a:p>
        </p:txBody>
      </p:sp>
    </p:spTree>
    <p:extLst>
      <p:ext uri="{BB962C8B-B14F-4D97-AF65-F5344CB8AC3E}">
        <p14:creationId xmlns:p14="http://schemas.microsoft.com/office/powerpoint/2010/main" val="1129073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419100" y="990600"/>
                <a:ext cx="5257800" cy="25908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With 2022 Run 3 data alone (~30 fb</a:t>
                </a:r>
                <a:r>
                  <a:rPr lang="en-US" sz="2000" baseline="30000" dirty="0"/>
                  <a:t>-1</a:t>
                </a:r>
                <a:r>
                  <a:rPr lang="en-US" sz="2000" dirty="0"/>
                  <a:t>), first direct observation of collider neutrinos: 153 events (FASER) + 8 events (SND@LHC), ~0 background.</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both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Almost certainly 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from a human source</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419100" y="990600"/>
                <a:ext cx="5257800" cy="2590800"/>
              </a:xfrm>
              <a:prstGeom prst="rect">
                <a:avLst/>
              </a:prstGeom>
              <a:blipFill>
                <a:blip r:embed="rId2"/>
                <a:stretch>
                  <a:fillRect l="-1208" t="-1463" b="-243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7" name="Picture 6">
            <a:extLst>
              <a:ext uri="{FF2B5EF4-FFF2-40B4-BE49-F238E27FC236}">
                <a16:creationId xmlns:a16="http://schemas.microsoft.com/office/drawing/2014/main" id="{78F83684-84CC-3C6F-7127-BF71FA23604C}"/>
              </a:ext>
            </a:extLst>
          </p:cNvPr>
          <p:cNvPicPr/>
          <p:nvPr/>
        </p:nvPicPr>
        <p:blipFill rotWithShape="1">
          <a:blip r:embed="rId3"/>
          <a:srcRect l="31445" t="2222" r="30756" b="4906"/>
          <a:stretch/>
        </p:blipFill>
        <p:spPr>
          <a:xfrm>
            <a:off x="3316441" y="3954123"/>
            <a:ext cx="2670706" cy="2350126"/>
          </a:xfrm>
          <a:prstGeom prst="rect">
            <a:avLst/>
          </a:prstGeom>
          <a:ln>
            <a:noFill/>
          </a:ln>
        </p:spPr>
      </p:pic>
      <p:pic>
        <p:nvPicPr>
          <p:cNvPr id="14" name="Picture 13">
            <a:extLst>
              <a:ext uri="{FF2B5EF4-FFF2-40B4-BE49-F238E27FC236}">
                <a16:creationId xmlns:a16="http://schemas.microsoft.com/office/drawing/2014/main" id="{D85F224C-380C-2E41-CF82-81334C4EBE09}"/>
              </a:ext>
            </a:extLst>
          </p:cNvPr>
          <p:cNvPicPr>
            <a:picLocks noChangeAspect="1"/>
          </p:cNvPicPr>
          <p:nvPr/>
        </p:nvPicPr>
        <p:blipFill>
          <a:blip r:embed="rId4"/>
          <a:stretch>
            <a:fillRect/>
          </a:stretch>
        </p:blipFill>
        <p:spPr>
          <a:xfrm>
            <a:off x="315686" y="3827568"/>
            <a:ext cx="2732314" cy="2438400"/>
          </a:xfrm>
          <a:prstGeom prst="rect">
            <a:avLst/>
          </a:prstGeom>
        </p:spPr>
      </p:pic>
      <p:pic>
        <p:nvPicPr>
          <p:cNvPr id="3" name="Picture 2">
            <a:extLst>
              <a:ext uri="{FF2B5EF4-FFF2-40B4-BE49-F238E27FC236}">
                <a16:creationId xmlns:a16="http://schemas.microsoft.com/office/drawing/2014/main" id="{9FF2DAA4-19B4-626D-5607-353FFC310069}"/>
              </a:ext>
            </a:extLst>
          </p:cNvPr>
          <p:cNvPicPr>
            <a:picLocks noChangeAspect="1"/>
          </p:cNvPicPr>
          <p:nvPr/>
        </p:nvPicPr>
        <p:blipFill>
          <a:blip r:embed="rId5"/>
          <a:stretch>
            <a:fillRect/>
          </a:stretch>
        </p:blipFill>
        <p:spPr>
          <a:xfrm>
            <a:off x="6019800" y="914400"/>
            <a:ext cx="2971800" cy="2594492"/>
          </a:xfrm>
          <a:prstGeom prst="rect">
            <a:avLst/>
          </a:prstGeom>
        </p:spPr>
      </p:pic>
      <p:sp>
        <p:nvSpPr>
          <p:cNvPr id="4" name="TextBox 3">
            <a:extLst>
              <a:ext uri="{FF2B5EF4-FFF2-40B4-BE49-F238E27FC236}">
                <a16:creationId xmlns:a16="http://schemas.microsoft.com/office/drawing/2014/main" id="{E925A091-A8CA-2B42-FA5F-F144FF4E7F34}"/>
              </a:ext>
            </a:extLst>
          </p:cNvPr>
          <p:cNvSpPr txBox="1"/>
          <p:nvPr/>
        </p:nvSpPr>
        <p:spPr>
          <a:xfrm>
            <a:off x="6934200" y="3443591"/>
            <a:ext cx="1402948" cy="307777"/>
          </a:xfrm>
          <a:prstGeom prst="rect">
            <a:avLst/>
          </a:prstGeom>
          <a:noFill/>
        </p:spPr>
        <p:txBody>
          <a:bodyPr wrap="none" rtlCol="0">
            <a:spAutoFit/>
          </a:bodyPr>
          <a:lstStyle/>
          <a:p>
            <a:r>
              <a:rPr lang="en-US" sz="1400" b="0" i="0" u="none" strike="noStrike" dirty="0">
                <a:solidFill>
                  <a:srgbClr val="0050B3"/>
                </a:solidFill>
                <a:effectLst/>
                <a:latin typeface="-apple-system"/>
                <a:hlinkClick r:id="rId6"/>
              </a:rPr>
              <a:t>2303.14185</a:t>
            </a:r>
            <a:r>
              <a:rPr lang="en-US" sz="1400" b="0" i="0" u="none" strike="noStrike" dirty="0">
                <a:solidFill>
                  <a:srgbClr val="0050B3"/>
                </a:solidFill>
                <a:effectLst/>
                <a:latin typeface="-apple-system"/>
              </a:rPr>
              <a:t>, </a:t>
            </a:r>
            <a:r>
              <a:rPr lang="en-US" sz="1400" b="0" i="0" u="none" strike="noStrike" dirty="0">
                <a:solidFill>
                  <a:srgbClr val="0000FF"/>
                </a:solidFill>
                <a:effectLst/>
                <a:latin typeface="-apple-system"/>
              </a:rPr>
              <a:t>PRL</a:t>
            </a:r>
            <a:endParaRPr lang="en-US" sz="1400" dirty="0">
              <a:solidFill>
                <a:srgbClr val="0000FF"/>
              </a:solidFill>
            </a:endParaRPr>
          </a:p>
        </p:txBody>
      </p:sp>
      <p:sp>
        <p:nvSpPr>
          <p:cNvPr id="5" name="TextBox 4">
            <a:extLst>
              <a:ext uri="{FF2B5EF4-FFF2-40B4-BE49-F238E27FC236}">
                <a16:creationId xmlns:a16="http://schemas.microsoft.com/office/drawing/2014/main" id="{23E1A031-BA78-3994-60A6-CE0C3543AC3E}"/>
              </a:ext>
            </a:extLst>
          </p:cNvPr>
          <p:cNvSpPr txBox="1"/>
          <p:nvPr/>
        </p:nvSpPr>
        <p:spPr>
          <a:xfrm>
            <a:off x="6959007" y="6245423"/>
            <a:ext cx="1091966" cy="307777"/>
          </a:xfrm>
          <a:prstGeom prst="rect">
            <a:avLst/>
          </a:prstGeom>
          <a:noFill/>
        </p:spPr>
        <p:txBody>
          <a:bodyPr wrap="none" rtlCol="0">
            <a:spAutoFit/>
          </a:bodyPr>
          <a:lstStyle/>
          <a:p>
            <a:r>
              <a:rPr lang="en-US" sz="1400" b="0" i="0" u="none" strike="noStrike" dirty="0">
                <a:solidFill>
                  <a:srgbClr val="0050B3"/>
                </a:solidFill>
                <a:effectLst/>
                <a:latin typeface="-apple-system"/>
                <a:hlinkClick r:id="rId7"/>
              </a:rPr>
              <a:t>2305.09383</a:t>
            </a:r>
            <a:r>
              <a:rPr lang="en-US" sz="1400" b="0" i="0" u="none" strike="noStrike" dirty="0">
                <a:effectLst/>
                <a:latin typeface="-apple-system"/>
              </a:rPr>
              <a:t> </a:t>
            </a:r>
            <a:endParaRPr lang="en-US" sz="1400" dirty="0"/>
          </a:p>
        </p:txBody>
      </p:sp>
      <p:pic>
        <p:nvPicPr>
          <p:cNvPr id="8" name="Picture 7">
            <a:extLst>
              <a:ext uri="{FF2B5EF4-FFF2-40B4-BE49-F238E27FC236}">
                <a16:creationId xmlns:a16="http://schemas.microsoft.com/office/drawing/2014/main" id="{AE370AD3-278C-35D7-EB5E-5F7870566762}"/>
              </a:ext>
            </a:extLst>
          </p:cNvPr>
          <p:cNvPicPr>
            <a:picLocks noChangeAspect="1"/>
          </p:cNvPicPr>
          <p:nvPr/>
        </p:nvPicPr>
        <p:blipFill>
          <a:blip r:embed="rId8"/>
          <a:stretch>
            <a:fillRect/>
          </a:stretch>
        </p:blipFill>
        <p:spPr>
          <a:xfrm>
            <a:off x="6271174" y="3921058"/>
            <a:ext cx="2467632" cy="2350126"/>
          </a:xfrm>
          <a:prstGeom prst="rect">
            <a:avLst/>
          </a:prstGeom>
        </p:spPr>
      </p:pic>
      <p:sp>
        <p:nvSpPr>
          <p:cNvPr id="9" name="TextBox 8">
            <a:extLst>
              <a:ext uri="{FF2B5EF4-FFF2-40B4-BE49-F238E27FC236}">
                <a16:creationId xmlns:a16="http://schemas.microsoft.com/office/drawing/2014/main" id="{1D4C80DF-A408-DA77-7526-89262F216502}"/>
              </a:ext>
            </a:extLst>
          </p:cNvPr>
          <p:cNvSpPr txBox="1"/>
          <p:nvPr/>
        </p:nvSpPr>
        <p:spPr>
          <a:xfrm>
            <a:off x="4336212" y="4066401"/>
            <a:ext cx="1531188" cy="276999"/>
          </a:xfrm>
          <a:prstGeom prst="rect">
            <a:avLst/>
          </a:prstGeom>
          <a:noFill/>
        </p:spPr>
        <p:txBody>
          <a:bodyPr wrap="none" rtlCol="0">
            <a:spAutoFit/>
          </a:bodyPr>
          <a:lstStyle/>
          <a:p>
            <a:r>
              <a:rPr lang="en-US" sz="1200" dirty="0"/>
              <a:t>Kling, </a:t>
            </a:r>
            <a:r>
              <a:rPr lang="en-US" sz="1200" dirty="0" err="1"/>
              <a:t>Nevay</a:t>
            </a:r>
            <a:r>
              <a:rPr lang="en-US" sz="1200" dirty="0"/>
              <a:t> (2021)</a:t>
            </a:r>
          </a:p>
        </p:txBody>
      </p:sp>
    </p:spTree>
    <p:extLst>
      <p:ext uri="{BB962C8B-B14F-4D97-AF65-F5344CB8AC3E}">
        <p14:creationId xmlns:p14="http://schemas.microsoft.com/office/powerpoint/2010/main" val="2248696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FROM EMULSION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p:pic>
        <p:nvPicPr>
          <p:cNvPr id="15" name="Picture 14">
            <a:extLst>
              <a:ext uri="{FF2B5EF4-FFF2-40B4-BE49-F238E27FC236}">
                <a16:creationId xmlns:a16="http://schemas.microsoft.com/office/drawing/2014/main" id="{DD0E4073-476A-8FFB-F6A1-81D8EB096A3C}"/>
              </a:ext>
            </a:extLst>
          </p:cNvPr>
          <p:cNvPicPr>
            <a:picLocks noChangeAspect="1"/>
          </p:cNvPicPr>
          <p:nvPr/>
        </p:nvPicPr>
        <p:blipFill>
          <a:blip r:embed="rId7"/>
          <a:stretch>
            <a:fillRect/>
          </a:stretch>
        </p:blipFill>
        <p:spPr>
          <a:xfrm>
            <a:off x="220421" y="4195828"/>
            <a:ext cx="1781907" cy="946639"/>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Much more to come: this analysis does not even use the emulsion data!  Analysis underway, but already many neutrino candidates, including this event, which is likely the highest energy </a:t>
                </a:r>
                <a14:m>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i="1" smtClean="0">
                            <a:solidFill>
                              <a:schemeClr val="bg1"/>
                            </a:solidFill>
                            <a:latin typeface="Cambria Math" panose="02040503050406030204" pitchFamily="18" charset="0"/>
                            <a:ea typeface="Cambria Math" panose="02040503050406030204" pitchFamily="18" charset="0"/>
                          </a:rPr>
                          <m:t>𝜈</m:t>
                        </m:r>
                      </m:e>
                      <m:sub>
                        <m:r>
                          <a:rPr lang="en-US" sz="1800" b="0" i="1" smtClean="0">
                            <a:solidFill>
                              <a:schemeClr val="bg1"/>
                            </a:solidFill>
                            <a:latin typeface="Cambria Math" panose="02040503050406030204" pitchFamily="18" charset="0"/>
                          </a:rPr>
                          <m:t>𝑒</m:t>
                        </m:r>
                      </m:sub>
                    </m:sSub>
                  </m:oMath>
                </a14:m>
                <a:r>
                  <a:rPr lang="en-US" sz="1800" dirty="0">
                    <a:solidFill>
                      <a:schemeClr val="bg1"/>
                    </a:solidFill>
                  </a:rPr>
                  <a:t> interaction ever observed</a:t>
                </a: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8"/>
                <a:stretch>
                  <a:fillRect t="-2632"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p:spTree>
    <p:extLst>
      <p:ext uri="{BB962C8B-B14F-4D97-AF65-F5344CB8AC3E}">
        <p14:creationId xmlns:p14="http://schemas.microsoft.com/office/powerpoint/2010/main" val="273029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014305" y="1600200"/>
            <a:ext cx="2877711" cy="2215991"/>
          </a:xfrm>
          <a:prstGeom prst="rect">
            <a:avLst/>
          </a:prstGeom>
          <a:noFill/>
        </p:spPr>
        <p:txBody>
          <a:bodyPr wrap="none" rtlCol="0">
            <a:spAutoFit/>
          </a:bodyPr>
          <a:lstStyle/>
          <a:p>
            <a:pPr algn="ctr"/>
            <a:r>
              <a:rPr lang="en-US" dirty="0"/>
              <a:t>FASER and SND@LHC</a:t>
            </a:r>
          </a:p>
          <a:p>
            <a:pPr algn="ctr"/>
            <a:endParaRPr lang="en-US" dirty="0"/>
          </a:p>
          <a:p>
            <a:pPr algn="ctr"/>
            <a:r>
              <a:rPr lang="en-US" dirty="0"/>
              <a:t>“Tabletop,” ~ 2 years*,</a:t>
            </a:r>
          </a:p>
          <a:p>
            <a:pPr algn="ctr"/>
            <a:r>
              <a:rPr lang="en-US" dirty="0"/>
              <a:t>~$1M</a:t>
            </a:r>
          </a:p>
          <a:p>
            <a:pPr algn="ctr"/>
            <a:endParaRPr lang="en-US" dirty="0"/>
          </a:p>
          <a:p>
            <a:pPr algn="ctr"/>
            <a:r>
              <a:rPr lang="en-US" dirty="0"/>
              <a:t>161 neutrinos</a:t>
            </a:r>
          </a:p>
          <a:p>
            <a:pPr algn="ctr"/>
            <a:endParaRPr lang="en-US" dirty="0"/>
          </a:p>
          <a:p>
            <a:pPr algn="ctr"/>
            <a:r>
              <a:rPr lang="en-US" sz="1200" dirty="0"/>
              <a:t>*with essential help from ATLAS, </a:t>
            </a:r>
            <a:r>
              <a:rPr lang="en-US" sz="1200" dirty="0" err="1"/>
              <a:t>LHCb</a:t>
            </a:r>
            <a:r>
              <a:rPr lang="en-US" sz="1200" dirty="0"/>
              <a:t>!</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411690"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760576" y="5562600"/>
            <a:ext cx="3385165" cy="88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t>Unambiguous discovery, opening up the new field of neutrino physics at colliders</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792638" y="4055066"/>
            <a:ext cx="763488" cy="259676"/>
          </a:xfrm>
          <a:prstGeom prst="rect">
            <a:avLst/>
          </a:prstGeom>
        </p:spPr>
      </p:pic>
      <p:pic>
        <p:nvPicPr>
          <p:cNvPr id="13" name="Picture 12">
            <a:extLst>
              <a:ext uri="{FF2B5EF4-FFF2-40B4-BE49-F238E27FC236}">
                <a16:creationId xmlns:a16="http://schemas.microsoft.com/office/drawing/2014/main" id="{5DB1E91D-47C3-FD8E-21E9-5513E9E90343}"/>
              </a:ext>
            </a:extLst>
          </p:cNvPr>
          <p:cNvPicPr>
            <a:picLocks noChangeAspect="1"/>
          </p:cNvPicPr>
          <p:nvPr/>
        </p:nvPicPr>
        <p:blipFill>
          <a:blip r:embed="rId16"/>
          <a:stretch>
            <a:fillRect/>
          </a:stretch>
        </p:blipFill>
        <p:spPr>
          <a:xfrm>
            <a:off x="2580859" y="4055066"/>
            <a:ext cx="390941" cy="259676"/>
          </a:xfrm>
          <a:prstGeom prst="rect">
            <a:avLst/>
          </a:prstGeom>
          <a:ln w="28575">
            <a:noFill/>
          </a:ln>
        </p:spPr>
      </p:pic>
    </p:spTree>
    <p:extLst>
      <p:ext uri="{BB962C8B-B14F-4D97-AF65-F5344CB8AC3E}">
        <p14:creationId xmlns:p14="http://schemas.microsoft.com/office/powerpoint/2010/main" val="26191466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eaLnBrk="1" hangingPunct="1"/>
            <a:r>
              <a:rPr lang="en-US" sz="2000" dirty="0">
                <a:solidFill>
                  <a:schemeClr val="bg1"/>
                </a:solidFill>
                <a:latin typeface="Arial" charset="0"/>
              </a:rPr>
              <a:t>The rich BSM and SM physics cases motivate work on a dedicated Forward Physics Facility to house experiments that will greatly enhance the physics potential of the HL-LHC.</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721258" y="2365531"/>
            <a:ext cx="3032504" cy="1584135"/>
            <a:chOff x="817558" y="2289331"/>
            <a:chExt cx="2375179" cy="1574662"/>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072599" cy="14454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817558" y="2289331"/>
              <a:ext cx="782643" cy="157466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5116723" y="2565583"/>
            <a:ext cx="3884523" cy="1111122"/>
            <a:chOff x="5116723" y="2565583"/>
            <a:chExt cx="3884523" cy="1111122"/>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2" name="Picture 1">
            <a:extLst>
              <a:ext uri="{FF2B5EF4-FFF2-40B4-BE49-F238E27FC236}">
                <a16:creationId xmlns:a16="http://schemas.microsoft.com/office/drawing/2014/main" id="{2F93DA4F-0036-363F-B014-75F06EF02A0F}"/>
              </a:ext>
            </a:extLst>
          </p:cNvPr>
          <p:cNvPicPr>
            <a:picLocks noChangeAspect="1"/>
          </p:cNvPicPr>
          <p:nvPr/>
        </p:nvPicPr>
        <p:blipFill rotWithShape="1">
          <a:blip r:embed="rId4"/>
          <a:srcRect l="12337" r="25759"/>
          <a:stretch/>
        </p:blipFill>
        <p:spPr>
          <a:xfrm>
            <a:off x="721258" y="3927137"/>
            <a:ext cx="3032504" cy="2400729"/>
          </a:xfrm>
          <a:prstGeom prst="rect">
            <a:avLst/>
          </a:prstGeom>
          <a:ln>
            <a:solidFill>
              <a:schemeClr val="bg1"/>
            </a:solidFill>
          </a:ln>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5"/>
          <a:srcRect b="13119"/>
          <a:stretch/>
        </p:blipFill>
        <p:spPr>
          <a:xfrm>
            <a:off x="5867400" y="4038600"/>
            <a:ext cx="2116815" cy="2452129"/>
          </a:xfrm>
          <a:prstGeom prst="rect">
            <a:avLst/>
          </a:prstGeom>
          <a:ln w="3810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6953656" y="4098654"/>
            <a:ext cx="973815" cy="1015663"/>
          </a:xfrm>
          <a:prstGeom prst="rect">
            <a:avLst/>
          </a:prstGeom>
          <a:solidFill>
            <a:schemeClr val="accent3">
              <a:lumMod val="60000"/>
              <a:lumOff val="40000"/>
            </a:schemeClr>
          </a:solidFill>
        </p:spPr>
        <p:txBody>
          <a:bodyPr wrap="square" rtlCol="0">
            <a:spAutoFit/>
          </a:bodyPr>
          <a:lstStyle/>
          <a:p>
            <a:pPr algn="ctr"/>
            <a:r>
              <a:rPr lang="en-US" sz="1000" dirty="0"/>
              <a:t>Core sample recently taken to study site geology, refine cost estimates</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11" name="Picture 10">
            <a:extLst>
              <a:ext uri="{FF2B5EF4-FFF2-40B4-BE49-F238E27FC236}">
                <a16:creationId xmlns:a16="http://schemas.microsoft.com/office/drawing/2014/main" id="{DE1BF7E3-190E-62BD-4C20-7D89AB18EAAD}"/>
              </a:ext>
            </a:extLst>
          </p:cNvPr>
          <p:cNvPicPr>
            <a:picLocks noChangeAspect="1"/>
          </p:cNvPicPr>
          <p:nvPr/>
        </p:nvPicPr>
        <p:blipFill>
          <a:blip r:embed="rId7"/>
          <a:stretch>
            <a:fillRect/>
          </a:stretch>
        </p:blipFill>
        <p:spPr>
          <a:xfrm rot="915173">
            <a:off x="3058651" y="2531014"/>
            <a:ext cx="266700" cy="266700"/>
          </a:xfrm>
          <a:prstGeom prst="rect">
            <a:avLst/>
          </a:prstGeom>
        </p:spPr>
      </p:pic>
      <p:pic>
        <p:nvPicPr>
          <p:cNvPr id="14" name="Picture 13">
            <a:extLst>
              <a:ext uri="{FF2B5EF4-FFF2-40B4-BE49-F238E27FC236}">
                <a16:creationId xmlns:a16="http://schemas.microsoft.com/office/drawing/2014/main" id="{E75E120A-4021-EBD2-D0CF-20963B86297E}"/>
              </a:ext>
            </a:extLst>
          </p:cNvPr>
          <p:cNvPicPr>
            <a:picLocks noChangeAspect="1"/>
          </p:cNvPicPr>
          <p:nvPr/>
        </p:nvPicPr>
        <p:blipFill>
          <a:blip r:embed="rId8"/>
          <a:stretch>
            <a:fillRect/>
          </a:stretch>
        </p:blipFill>
        <p:spPr>
          <a:xfrm>
            <a:off x="832936" y="5807936"/>
            <a:ext cx="999237" cy="277749"/>
          </a:xfrm>
          <a:prstGeom prst="rect">
            <a:avLst/>
          </a:prstGeom>
        </p:spPr>
      </p:pic>
    </p:spTree>
    <p:extLst>
      <p:ext uri="{BB962C8B-B14F-4D97-AF65-F5344CB8AC3E}">
        <p14:creationId xmlns:p14="http://schemas.microsoft.com/office/powerpoint/2010/main" val="13515140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457200" y="2860939"/>
            <a:ext cx="8105939" cy="3723403"/>
          </a:xfrm>
          <a:prstGeom prst="rect">
            <a:avLst/>
          </a:prstGeom>
        </p:spPr>
      </p:pic>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580861" y="990600"/>
            <a:ext cx="8258339" cy="212023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5 experiments being designed to explore the breadth of physics topics</a:t>
            </a:r>
            <a:r>
              <a:rPr lang="en-US" sz="2000" dirty="0">
                <a:sym typeface="Wingdings" pitchFamily="2" charset="2"/>
              </a:rPr>
              <a:t>. </a:t>
            </a:r>
          </a:p>
          <a:p>
            <a:pPr lvl="1"/>
            <a:r>
              <a:rPr lang="en-US" sz="1800" dirty="0">
                <a:sym typeface="Wingdings" pitchFamily="2" charset="2"/>
              </a:rPr>
              <a:t>Millions of </a:t>
            </a:r>
            <a:r>
              <a:rPr lang="en-US" sz="1800" dirty="0" err="1">
                <a:sym typeface="Wingdings" pitchFamily="2" charset="2"/>
              </a:rPr>
              <a:t>TeV</a:t>
            </a:r>
            <a:r>
              <a:rPr lang="en-US" sz="1800" dirty="0">
                <a:sym typeface="Wingdings" pitchFamily="2" charset="2"/>
              </a:rPr>
              <a:t>-energy neutrinos will provide new probes of neutrino properties, QCD, and </a:t>
            </a:r>
            <a:r>
              <a:rPr lang="en-US" sz="1800" dirty="0" err="1">
                <a:sym typeface="Wingdings" pitchFamily="2" charset="2"/>
              </a:rPr>
              <a:t>astroparticle</a:t>
            </a:r>
            <a:r>
              <a:rPr lang="en-US" sz="1800" dirty="0">
                <a:sym typeface="Wingdings" pitchFamily="2" charset="2"/>
              </a:rPr>
              <a:t> physics.</a:t>
            </a:r>
          </a:p>
          <a:p>
            <a:pPr lvl="1"/>
            <a:r>
              <a:rPr lang="en-US" sz="1800" dirty="0">
                <a:sym typeface="Wingdings" pitchFamily="2" charset="2"/>
              </a:rPr>
              <a:t>O(10</a:t>
            </a:r>
            <a:r>
              <a:rPr lang="en-US" sz="1800" baseline="30000" dirty="0">
                <a:sym typeface="Wingdings" pitchFamily="2" charset="2"/>
              </a:rPr>
              <a:t>4</a:t>
            </a:r>
            <a:r>
              <a:rPr lang="en-US" sz="1800" dirty="0">
                <a:sym typeface="Wingdings" pitchFamily="2" charset="2"/>
              </a:rPr>
              <a:t>) times greater sensitivity for new particle searches.</a:t>
            </a:r>
          </a:p>
          <a:p>
            <a:pPr lvl="1"/>
            <a:endParaRPr lang="en-US" sz="1600" dirty="0">
              <a:sym typeface="Wingdings" pitchFamily="2" charset="2"/>
            </a:endParaRPr>
          </a:p>
        </p:txBody>
      </p:sp>
    </p:spTree>
    <p:extLst>
      <p:ext uri="{BB962C8B-B14F-4D97-AF65-F5344CB8AC3E}">
        <p14:creationId xmlns:p14="http://schemas.microsoft.com/office/powerpoint/2010/main" val="3746861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2021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endParaRPr lang="en-US" sz="12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 collider was creating new forms of matter (charm), but the detectors focused on the forward region (along the beamline) and so missed them. Let’s not follow this precedent!</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SUMMARY</a:t>
            </a:r>
          </a:p>
        </p:txBody>
      </p:sp>
      <p:sp>
        <p:nvSpPr>
          <p:cNvPr id="5123" name="Content Placeholder 2"/>
          <p:cNvSpPr>
            <a:spLocks noGrp="1"/>
          </p:cNvSpPr>
          <p:nvPr>
            <p:ph idx="1"/>
          </p:nvPr>
        </p:nvSpPr>
        <p:spPr>
          <a:xfrm>
            <a:off x="609600" y="1371600"/>
            <a:ext cx="7772400" cy="4572000"/>
          </a:xfrm>
        </p:spPr>
        <p:txBody>
          <a:bodyPr/>
          <a:lstStyle/>
          <a:p>
            <a:r>
              <a:rPr lang="en-US" sz="2000" dirty="0">
                <a:latin typeface="Arial" charset="0"/>
                <a:sym typeface="Wingdings"/>
              </a:rPr>
              <a:t>LLPs are likely to play an essential role in the next breakthrough that takes us beyond the standard model.</a:t>
            </a:r>
          </a:p>
          <a:p>
            <a:pPr eaLnBrk="1" hangingPunct="1"/>
            <a:endParaRPr lang="en-US" sz="1400" dirty="0">
              <a:latin typeface="Arial" charset="0"/>
              <a:sym typeface="Wingdings"/>
            </a:endParaRPr>
          </a:p>
          <a:p>
            <a:pPr lvl="1"/>
            <a:r>
              <a:rPr lang="en-US" sz="1800" dirty="0">
                <a:latin typeface="Arial" charset="0"/>
                <a:sym typeface="Wingdings"/>
              </a:rPr>
              <a:t>LLPs are ubiquitous in BSM theories, especially those with cosmological significance.</a:t>
            </a:r>
          </a:p>
          <a:p>
            <a:pPr marL="457200" lvl="1" indent="0">
              <a:buNone/>
            </a:pPr>
            <a:endParaRPr lang="en-US" sz="800" dirty="0">
              <a:latin typeface="Arial" charset="0"/>
              <a:sym typeface="Wingdings"/>
            </a:endParaRPr>
          </a:p>
          <a:p>
            <a:pPr lvl="1"/>
            <a:r>
              <a:rPr lang="en-US" sz="1800" dirty="0">
                <a:latin typeface="Arial" charset="0"/>
                <a:sym typeface="Wingdings"/>
              </a:rPr>
              <a:t>LLPs can be detected through a huge variety of signatures.</a:t>
            </a:r>
          </a:p>
          <a:p>
            <a:pPr lvl="1"/>
            <a:endParaRPr lang="en-US" sz="800" dirty="0">
              <a:latin typeface="Arial" charset="0"/>
              <a:sym typeface="Wingdings"/>
            </a:endParaRPr>
          </a:p>
          <a:p>
            <a:pPr lvl="1"/>
            <a:r>
              <a:rPr lang="en-US" sz="1800" dirty="0">
                <a:latin typeface="Arial" charset="0"/>
                <a:sym typeface="Wingdings"/>
              </a:rPr>
              <a:t>Many of these signals are truly spectacular – a few events can be a discovery.</a:t>
            </a:r>
          </a:p>
          <a:p>
            <a:pPr lvl="1"/>
            <a:endParaRPr lang="en-US" sz="800" dirty="0">
              <a:latin typeface="Arial" charset="0"/>
              <a:sym typeface="Wingdings"/>
            </a:endParaRPr>
          </a:p>
          <a:p>
            <a:pPr lvl="1"/>
            <a:r>
              <a:rPr lang="en-US" sz="1800" dirty="0">
                <a:latin typeface="Arial" charset="0"/>
                <a:sym typeface="Wingdings"/>
              </a:rPr>
              <a:t>For existing experiments, we have not yet reached the full LLP discovery potential.</a:t>
            </a:r>
          </a:p>
          <a:p>
            <a:pPr lvl="1"/>
            <a:endParaRPr lang="en-US" sz="800" dirty="0">
              <a:latin typeface="Arial" charset="0"/>
              <a:sym typeface="Wingdings"/>
            </a:endParaRPr>
          </a:p>
          <a:p>
            <a:pPr lvl="1"/>
            <a:r>
              <a:rPr lang="en-US" sz="1800" dirty="0">
                <a:latin typeface="Arial" charset="0"/>
                <a:sym typeface="Wingdings"/>
              </a:rPr>
              <a:t>LLPs also present many opportunities for new experiments, some of which are already bearing fruit.</a:t>
            </a:r>
          </a:p>
        </p:txBody>
      </p:sp>
    </p:spTree>
    <p:extLst>
      <p:ext uri="{BB962C8B-B14F-4D97-AF65-F5344CB8AC3E}">
        <p14:creationId xmlns:p14="http://schemas.microsoft.com/office/powerpoint/2010/main" val="199328648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8010" y="311104"/>
            <a:ext cx="739305"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Tree>
    <p:extLst>
      <p:ext uri="{BB962C8B-B14F-4D97-AF65-F5344CB8AC3E}">
        <p14:creationId xmlns:p14="http://schemas.microsoft.com/office/powerpoint/2010/main" val="114331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LESSONS FROM OUR PAST</a:t>
            </a:r>
          </a:p>
        </p:txBody>
      </p:sp>
      <p:sp>
        <p:nvSpPr>
          <p:cNvPr id="5123" name="Content Placeholder 2"/>
          <p:cNvSpPr>
            <a:spLocks noGrp="1"/>
          </p:cNvSpPr>
          <p:nvPr>
            <p:ph idx="1"/>
          </p:nvPr>
        </p:nvSpPr>
        <p:spPr>
          <a:xfrm>
            <a:off x="228600" y="838200"/>
            <a:ext cx="8534400" cy="5486400"/>
          </a:xfrm>
        </p:spPr>
        <p:txBody>
          <a:bodyPr/>
          <a:lstStyle/>
          <a:p>
            <a:r>
              <a:rPr lang="en-US" sz="2000" dirty="0">
                <a:latin typeface="Arial" charset="0"/>
                <a:sym typeface="Wingdings"/>
              </a:rPr>
              <a:t>We are not now in a golden age of particle physics.</a:t>
            </a:r>
          </a:p>
          <a:p>
            <a:endParaRPr lang="en-US" sz="1000" dirty="0">
              <a:latin typeface="Arial" charset="0"/>
              <a:sym typeface="Wingdings"/>
            </a:endParaRPr>
          </a:p>
          <a:p>
            <a:r>
              <a:rPr lang="en-US" sz="2000" dirty="0">
                <a:latin typeface="Arial" charset="0"/>
                <a:sym typeface="Wingdings"/>
              </a:rPr>
              <a:t>But particle physics is still fascinating, and the possibilities for deep connections to cosmology have never been stronger.</a:t>
            </a:r>
          </a:p>
          <a:p>
            <a:endParaRPr lang="en-US" sz="1000" dirty="0">
              <a:latin typeface="Arial" charset="0"/>
              <a:sym typeface="Wingdings"/>
            </a:endParaRPr>
          </a:p>
          <a:p>
            <a:r>
              <a:rPr lang="en-US" sz="2000" dirty="0">
                <a:latin typeface="Arial" charset="0"/>
                <a:sym typeface="Wingdings"/>
              </a:rPr>
              <a:t>The discovery of new particles is the gold standard for progress in particle physics. (Precision measurements are also very important.)  </a:t>
            </a:r>
          </a:p>
          <a:p>
            <a:endParaRPr lang="en-US" sz="1000" dirty="0">
              <a:latin typeface="Arial" charset="0"/>
              <a:sym typeface="Wingdings"/>
            </a:endParaRPr>
          </a:p>
          <a:p>
            <a:r>
              <a:rPr lang="en-US" sz="2000" dirty="0">
                <a:latin typeface="Arial" charset="0"/>
                <a:sym typeface="Wingdings"/>
              </a:rPr>
              <a:t>Buoyed by past successes, we have been looking for strongly-interacting heavy particles that decay quickly, and this should continue.</a:t>
            </a:r>
          </a:p>
          <a:p>
            <a:endParaRPr lang="en-US" sz="1000" dirty="0">
              <a:latin typeface="Arial" charset="0"/>
              <a:sym typeface="Wingdings"/>
            </a:endParaRPr>
          </a:p>
          <a:p>
            <a:r>
              <a:rPr lang="en-US" sz="2000" dirty="0">
                <a:latin typeface="Arial" charset="0"/>
                <a:sym typeface="Wingdings"/>
              </a:rPr>
              <a:t>But typically, unless these are in a narrow window of masses (e.g., ~2-4 </a:t>
            </a:r>
            <a:r>
              <a:rPr lang="en-US" sz="2000" dirty="0" err="1">
                <a:latin typeface="Arial" charset="0"/>
                <a:sym typeface="Wingdings"/>
              </a:rPr>
              <a:t>TeV</a:t>
            </a:r>
            <a:r>
              <a:rPr lang="en-US" sz="2000" dirty="0">
                <a:latin typeface="Arial" charset="0"/>
                <a:sym typeface="Wingdings"/>
              </a:rPr>
              <a:t> for </a:t>
            </a:r>
            <a:r>
              <a:rPr lang="en-US" sz="2000" dirty="0" err="1">
                <a:latin typeface="Arial" charset="0"/>
                <a:sym typeface="Wingdings"/>
              </a:rPr>
              <a:t>gluinos</a:t>
            </a:r>
            <a:r>
              <a:rPr lang="en-US" sz="2000" dirty="0">
                <a:latin typeface="Arial" charset="0"/>
                <a:sym typeface="Wingdings"/>
              </a:rPr>
              <a:t>), we will not find them in the next two decades.  And the most robust problems, neutrino masses and dark matter, naturally point toward very weakly-interacting particles.</a:t>
            </a:r>
          </a:p>
          <a:p>
            <a:endParaRPr lang="en-US" sz="1000" dirty="0">
              <a:latin typeface="Arial" charset="0"/>
              <a:sym typeface="Wingdings"/>
            </a:endParaRPr>
          </a:p>
          <a:p>
            <a:r>
              <a:rPr lang="en-US" sz="2000" dirty="0">
                <a:latin typeface="Arial" charset="0"/>
                <a:sym typeface="Wingdings"/>
              </a:rPr>
              <a:t>To bring us to a new golden age, we need to try new things and diversify our searches for BSM physics without breaking the bank.  (As we will see, LLPs are currently a very good investment!)</a:t>
            </a:r>
          </a:p>
        </p:txBody>
      </p:sp>
    </p:spTree>
    <p:extLst>
      <p:ext uri="{BB962C8B-B14F-4D97-AF65-F5344CB8AC3E}">
        <p14:creationId xmlns:p14="http://schemas.microsoft.com/office/powerpoint/2010/main" val="41616585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LLP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8010" y="311104"/>
            <a:ext cx="739305"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2" name="TextBox 1">
            <a:extLst>
              <a:ext uri="{FF2B5EF4-FFF2-40B4-BE49-F238E27FC236}">
                <a16:creationId xmlns:a16="http://schemas.microsoft.com/office/drawing/2014/main" id="{9E1C7CC4-B84E-5247-B48F-69CCE2F2734E}"/>
              </a:ext>
            </a:extLst>
          </p:cNvPr>
          <p:cNvSpPr txBox="1"/>
          <p:nvPr/>
        </p:nvSpPr>
        <p:spPr>
          <a:xfrm>
            <a:off x="4715483" y="2313389"/>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LLPs from Weak-Scale Physics</a:t>
            </a:r>
          </a:p>
        </p:txBody>
      </p:sp>
      <p:sp>
        <p:nvSpPr>
          <p:cNvPr id="24" name="TextBox 23">
            <a:extLst>
              <a:ext uri="{FF2B5EF4-FFF2-40B4-BE49-F238E27FC236}">
                <a16:creationId xmlns:a16="http://schemas.microsoft.com/office/drawing/2014/main" id="{ABE7B269-3042-E441-8746-F7F7395CBC17}"/>
              </a:ext>
            </a:extLst>
          </p:cNvPr>
          <p:cNvSpPr txBox="1"/>
          <p:nvPr/>
        </p:nvSpPr>
        <p:spPr>
          <a:xfrm>
            <a:off x="2160657" y="4706834"/>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LLPs from Light Physics</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138157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endParaRPr lang="en-US" dirty="0">
              <a:latin typeface="Arial" charset="0"/>
            </a:endParaRPr>
          </a:p>
        </p:txBody>
      </p:sp>
      <p:sp>
        <p:nvSpPr>
          <p:cNvPr id="5123" name="Content Placeholder 2"/>
          <p:cNvSpPr>
            <a:spLocks noGrp="1"/>
          </p:cNvSpPr>
          <p:nvPr>
            <p:ph idx="1"/>
          </p:nvPr>
        </p:nvSpPr>
        <p:spPr>
          <a:xfrm>
            <a:off x="152401" y="990600"/>
            <a:ext cx="8610599" cy="5638800"/>
          </a:xfrm>
        </p:spPr>
        <p:txBody>
          <a:bodyPr/>
          <a:lstStyle/>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algn="ctr">
              <a:buNone/>
            </a:pPr>
            <a:r>
              <a:rPr lang="en-US" sz="4000" b="1" dirty="0">
                <a:latin typeface="Arial" charset="0"/>
                <a:sym typeface="Wingdings"/>
              </a:rPr>
              <a:t>LLPS FROM </a:t>
            </a:r>
          </a:p>
          <a:p>
            <a:pPr marL="0" indent="0" algn="ctr">
              <a:buNone/>
            </a:pPr>
            <a:r>
              <a:rPr lang="en-US" sz="4000" b="1" dirty="0">
                <a:latin typeface="Arial" charset="0"/>
                <a:sym typeface="Wingdings"/>
              </a:rPr>
              <a:t>WEAK- SCALE PHYSICS</a:t>
            </a:r>
          </a:p>
        </p:txBody>
      </p:sp>
      <p:sp>
        <p:nvSpPr>
          <p:cNvPr id="2" name="Rectangle 1">
            <a:extLst>
              <a:ext uri="{FF2B5EF4-FFF2-40B4-BE49-F238E27FC236}">
                <a16:creationId xmlns:a16="http://schemas.microsoft.com/office/drawing/2014/main" id="{FF38D211-40FF-FAB0-EC8F-7D8CD2A7C0EF}"/>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3064439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WEAK-SCALE PHYSICS AND LLPS</a:t>
            </a:r>
          </a:p>
        </p:txBody>
      </p:sp>
      <p:sp>
        <p:nvSpPr>
          <p:cNvPr id="5123" name="Content Placeholder 2"/>
          <p:cNvSpPr>
            <a:spLocks noGrp="1"/>
          </p:cNvSpPr>
          <p:nvPr>
            <p:ph idx="1"/>
          </p:nvPr>
        </p:nvSpPr>
        <p:spPr>
          <a:xfrm>
            <a:off x="152400" y="838200"/>
            <a:ext cx="8804441" cy="4224071"/>
          </a:xfrm>
        </p:spPr>
        <p:txBody>
          <a:bodyPr/>
          <a:lstStyle/>
          <a:p>
            <a:r>
              <a:rPr lang="en-US" sz="2000" dirty="0">
                <a:latin typeface="Arial" charset="0"/>
                <a:sym typeface="Wingdings"/>
              </a:rPr>
              <a:t>Why should there be LLPs at the weak scale?  After all, the natural decay length is </a:t>
            </a:r>
            <a:r>
              <a:rPr lang="en-US" sz="2000" dirty="0" err="1">
                <a:latin typeface="Arial" charset="0"/>
                <a:sym typeface="Wingdings"/>
              </a:rPr>
              <a:t>c</a:t>
            </a:r>
            <a:r>
              <a:rPr lang="en-US" sz="2000" dirty="0" err="1">
                <a:latin typeface="Symbol" pitchFamily="2" charset="2"/>
                <a:sym typeface="Wingdings"/>
              </a:rPr>
              <a:t>t</a:t>
            </a:r>
            <a:r>
              <a:rPr lang="en-US" sz="2000" dirty="0">
                <a:latin typeface="Arial" charset="0"/>
                <a:sym typeface="Wingdings"/>
              </a:rPr>
              <a:t> ~ c/</a:t>
            </a:r>
            <a:r>
              <a:rPr lang="en-US" sz="2000" i="1" dirty="0" err="1">
                <a:latin typeface="Arial" charset="0"/>
                <a:sym typeface="Wingdings"/>
              </a:rPr>
              <a:t>m</a:t>
            </a:r>
            <a:r>
              <a:rPr lang="en-US" sz="2000" i="1" baseline="-25000" dirty="0" err="1">
                <a:latin typeface="Arial" charset="0"/>
                <a:sym typeface="Wingdings"/>
              </a:rPr>
              <a:t>W</a:t>
            </a:r>
            <a:r>
              <a:rPr lang="en-US" sz="2000" dirty="0">
                <a:latin typeface="Arial" charset="0"/>
                <a:sym typeface="Wingdings"/>
              </a:rPr>
              <a:t> ~ 10</a:t>
            </a:r>
            <a:r>
              <a:rPr lang="en-US" sz="2000" baseline="30000" dirty="0">
                <a:latin typeface="Arial" charset="0"/>
                <a:sym typeface="Wingdings"/>
              </a:rPr>
              <a:t>-17</a:t>
            </a:r>
            <a:r>
              <a:rPr lang="en-US" sz="2000" dirty="0">
                <a:latin typeface="Arial" charset="0"/>
                <a:sym typeface="Wingdings"/>
              </a:rPr>
              <a:t> m!</a:t>
            </a:r>
          </a:p>
          <a:p>
            <a:pPr eaLnBrk="1" hangingPunct="1"/>
            <a:endParaRPr lang="en-US" sz="1200" dirty="0">
              <a:latin typeface="Arial" charset="0"/>
              <a:sym typeface="Wingdings"/>
            </a:endParaRPr>
          </a:p>
          <a:p>
            <a:pPr eaLnBrk="1" hangingPunct="1"/>
            <a:r>
              <a:rPr lang="en-US" sz="2000" dirty="0">
                <a:latin typeface="Arial" charset="0"/>
                <a:sym typeface="Wingdings"/>
              </a:rPr>
              <a:t>But the gauge hierarchy problem </a:t>
            </a:r>
            <a:r>
              <a:rPr lang="en-US" sz="2000" dirty="0">
                <a:latin typeface="Arial" charset="0"/>
                <a:sym typeface="Wingdings" pitchFamily="2" charset="2"/>
              </a:rPr>
              <a:t> new physics at 100 GeV, and </a:t>
            </a:r>
          </a:p>
          <a:p>
            <a:pPr marL="0" indent="0" eaLnBrk="1" hangingPunct="1">
              <a:buNone/>
            </a:pPr>
            <a:r>
              <a:rPr lang="en-US" sz="2000" dirty="0">
                <a:latin typeface="Arial" charset="0"/>
                <a:sym typeface="Wingdings" pitchFamily="2" charset="2"/>
              </a:rPr>
              <a:t>     precision EW (LEP)  no new physics below few </a:t>
            </a:r>
            <a:r>
              <a:rPr lang="en-US" sz="2000" dirty="0" err="1">
                <a:latin typeface="Arial" charset="0"/>
                <a:sym typeface="Wingdings" pitchFamily="2" charset="2"/>
              </a:rPr>
              <a:t>TeV</a:t>
            </a:r>
            <a:r>
              <a:rPr lang="en-US" sz="2000" dirty="0">
                <a:latin typeface="Arial" charset="0"/>
                <a:sym typeface="Wingdings" pitchFamily="2" charset="2"/>
              </a:rPr>
              <a:t> in 4-pt interactions</a:t>
            </a:r>
          </a:p>
          <a:p>
            <a:pPr marL="0" indent="0" eaLnBrk="1" hangingPunct="1">
              <a:buNone/>
            </a:pPr>
            <a:endParaRPr lang="en-US" sz="2000" dirty="0">
              <a:latin typeface="Arial" charset="0"/>
              <a:sym typeface="Wingdings" pitchFamily="2" charset="2"/>
            </a:endParaRPr>
          </a:p>
          <a:p>
            <a:endParaRPr lang="en-US" altLang="en-US" sz="2000" dirty="0">
              <a:sym typeface="Wingdings" pitchFamily="2" charset="2"/>
            </a:endParaRPr>
          </a:p>
          <a:p>
            <a:endParaRPr lang="en-US" altLang="en-US" sz="2000" dirty="0">
              <a:sym typeface="Wingdings" pitchFamily="2" charset="2"/>
            </a:endParaRPr>
          </a:p>
          <a:p>
            <a:endParaRPr lang="en-US" altLang="en-US" sz="2000" dirty="0">
              <a:sym typeface="Wingdings" pitchFamily="2" charset="2"/>
            </a:endParaRPr>
          </a:p>
          <a:p>
            <a:endParaRPr lang="en-US" altLang="en-US" sz="2000" dirty="0">
              <a:sym typeface="Wingdings" pitchFamily="2" charset="2"/>
            </a:endParaRPr>
          </a:p>
          <a:p>
            <a:endParaRPr lang="en-US" altLang="en-US" sz="2000" dirty="0">
              <a:sym typeface="Wingdings" pitchFamily="2" charset="2"/>
            </a:endParaRPr>
          </a:p>
          <a:p>
            <a:r>
              <a:rPr lang="en-US" altLang="en-US" sz="2000" dirty="0">
                <a:sym typeface="Wingdings" pitchFamily="2" charset="2"/>
              </a:rPr>
              <a:t>Simple solution: impose a discrete parity, so all interactions require pairs of new particles.</a:t>
            </a:r>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p:txBody>
      </p:sp>
      <p:grpSp>
        <p:nvGrpSpPr>
          <p:cNvPr id="4" name="Group 25">
            <a:extLst>
              <a:ext uri="{FF2B5EF4-FFF2-40B4-BE49-F238E27FC236}">
                <a16:creationId xmlns:a16="http://schemas.microsoft.com/office/drawing/2014/main" id="{E7353958-C31B-CB43-BDA3-F6EA5E8DA8A0}"/>
              </a:ext>
            </a:extLst>
          </p:cNvPr>
          <p:cNvGrpSpPr>
            <a:grpSpLocks/>
          </p:cNvGrpSpPr>
          <p:nvPr/>
        </p:nvGrpSpPr>
        <p:grpSpPr bwMode="auto">
          <a:xfrm>
            <a:off x="1371600" y="3021118"/>
            <a:ext cx="2817610" cy="1322282"/>
            <a:chOff x="493" y="989"/>
            <a:chExt cx="2373" cy="1161"/>
          </a:xfrm>
        </p:grpSpPr>
        <p:sp>
          <p:nvSpPr>
            <p:cNvPr id="5" name="Oval 20">
              <a:extLst>
                <a:ext uri="{FF2B5EF4-FFF2-40B4-BE49-F238E27FC236}">
                  <a16:creationId xmlns:a16="http://schemas.microsoft.com/office/drawing/2014/main" id="{BAD992DF-1638-9C4E-8BDA-76911E47C1FD}"/>
                </a:ext>
              </a:extLst>
            </p:cNvPr>
            <p:cNvSpPr>
              <a:spLocks noChangeArrowheads="1"/>
            </p:cNvSpPr>
            <p:nvPr/>
          </p:nvSpPr>
          <p:spPr bwMode="auto">
            <a:xfrm>
              <a:off x="1125" y="989"/>
              <a:ext cx="1142" cy="116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ctr"/>
              <a:r>
                <a:rPr lang="en-US" altLang="en-US" baseline="0" dirty="0">
                  <a:solidFill>
                    <a:srgbClr val="FF0000"/>
                  </a:solidFill>
                </a:rPr>
                <a:t>new</a:t>
              </a:r>
            </a:p>
            <a:p>
              <a:pPr algn="ctr"/>
              <a:r>
                <a:rPr lang="en-US" altLang="en-US" baseline="0" dirty="0">
                  <a:solidFill>
                    <a:srgbClr val="FF0000"/>
                  </a:solidFill>
                </a:rPr>
                <a:t>particle</a:t>
              </a:r>
            </a:p>
          </p:txBody>
        </p:sp>
        <p:sp>
          <p:nvSpPr>
            <p:cNvPr id="6" name="Line 21">
              <a:extLst>
                <a:ext uri="{FF2B5EF4-FFF2-40B4-BE49-F238E27FC236}">
                  <a16:creationId xmlns:a16="http://schemas.microsoft.com/office/drawing/2014/main" id="{4D77AFC3-9646-1A40-B313-606B606AB7CC}"/>
                </a:ext>
              </a:extLst>
            </p:cNvPr>
            <p:cNvSpPr>
              <a:spLocks noChangeShapeType="1"/>
            </p:cNvSpPr>
            <p:nvPr/>
          </p:nvSpPr>
          <p:spPr bwMode="auto">
            <a:xfrm>
              <a:off x="539" y="1582"/>
              <a:ext cx="586" cy="0"/>
            </a:xfrm>
            <a:prstGeom prst="line">
              <a:avLst/>
            </a:prstGeom>
            <a:noFill/>
            <a:ln w="57150">
              <a:solidFill>
                <a:srgbClr val="3333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2">
              <a:extLst>
                <a:ext uri="{FF2B5EF4-FFF2-40B4-BE49-F238E27FC236}">
                  <a16:creationId xmlns:a16="http://schemas.microsoft.com/office/drawing/2014/main" id="{DC704147-752E-A24B-BF74-B1CF9F64C838}"/>
                </a:ext>
              </a:extLst>
            </p:cNvPr>
            <p:cNvSpPr>
              <a:spLocks noChangeShapeType="1"/>
            </p:cNvSpPr>
            <p:nvPr/>
          </p:nvSpPr>
          <p:spPr bwMode="auto">
            <a:xfrm>
              <a:off x="2280" y="1571"/>
              <a:ext cx="586" cy="0"/>
            </a:xfrm>
            <a:prstGeom prst="line">
              <a:avLst/>
            </a:prstGeom>
            <a:noFill/>
            <a:ln w="57150">
              <a:solidFill>
                <a:srgbClr val="3333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23">
              <a:extLst>
                <a:ext uri="{FF2B5EF4-FFF2-40B4-BE49-F238E27FC236}">
                  <a16:creationId xmlns:a16="http://schemas.microsoft.com/office/drawing/2014/main" id="{303176BA-C1B8-6E4A-B0B4-76ACDFF8A5FC}"/>
                </a:ext>
              </a:extLst>
            </p:cNvPr>
            <p:cNvSpPr txBox="1">
              <a:spLocks noChangeArrowheads="1"/>
            </p:cNvSpPr>
            <p:nvPr/>
          </p:nvSpPr>
          <p:spPr bwMode="auto">
            <a:xfrm>
              <a:off x="493" y="1248"/>
              <a:ext cx="4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solidFill>
                    <a:srgbClr val="3333FF"/>
                  </a:solidFill>
                </a:rPr>
                <a:t>Higgs</a:t>
              </a:r>
            </a:p>
          </p:txBody>
        </p:sp>
        <p:sp>
          <p:nvSpPr>
            <p:cNvPr id="9" name="Text Box 24">
              <a:extLst>
                <a:ext uri="{FF2B5EF4-FFF2-40B4-BE49-F238E27FC236}">
                  <a16:creationId xmlns:a16="http://schemas.microsoft.com/office/drawing/2014/main" id="{C52DB75D-E8CC-6840-B469-0EECE1913A04}"/>
                </a:ext>
              </a:extLst>
            </p:cNvPr>
            <p:cNvSpPr txBox="1">
              <a:spLocks noChangeArrowheads="1"/>
            </p:cNvSpPr>
            <p:nvPr/>
          </p:nvSpPr>
          <p:spPr bwMode="auto">
            <a:xfrm>
              <a:off x="2251" y="1248"/>
              <a:ext cx="4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solidFill>
                    <a:srgbClr val="3333FF"/>
                  </a:solidFill>
                </a:rPr>
                <a:t>Higgs</a:t>
              </a:r>
            </a:p>
          </p:txBody>
        </p:sp>
      </p:grpSp>
      <p:sp>
        <p:nvSpPr>
          <p:cNvPr id="10" name="Text Box 31">
            <a:extLst>
              <a:ext uri="{FF2B5EF4-FFF2-40B4-BE49-F238E27FC236}">
                <a16:creationId xmlns:a16="http://schemas.microsoft.com/office/drawing/2014/main" id="{F0A4C238-1AA4-7349-9CE4-3ED691F96047}"/>
              </a:ext>
            </a:extLst>
          </p:cNvPr>
          <p:cNvSpPr txBox="1">
            <a:spLocks noChangeArrowheads="1"/>
          </p:cNvSpPr>
          <p:nvPr/>
        </p:nvSpPr>
        <p:spPr bwMode="auto">
          <a:xfrm>
            <a:off x="1728686" y="2586435"/>
            <a:ext cx="2103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sz="2000" baseline="0" dirty="0"/>
              <a:t>Gauge Hierarchy</a:t>
            </a:r>
          </a:p>
        </p:txBody>
      </p:sp>
      <p:grpSp>
        <p:nvGrpSpPr>
          <p:cNvPr id="11" name="Group 30">
            <a:extLst>
              <a:ext uri="{FF2B5EF4-FFF2-40B4-BE49-F238E27FC236}">
                <a16:creationId xmlns:a16="http://schemas.microsoft.com/office/drawing/2014/main" id="{828D5884-0767-3C45-8141-40B13A7CC999}"/>
              </a:ext>
            </a:extLst>
          </p:cNvPr>
          <p:cNvGrpSpPr>
            <a:grpSpLocks/>
          </p:cNvGrpSpPr>
          <p:nvPr/>
        </p:nvGrpSpPr>
        <p:grpSpPr bwMode="auto">
          <a:xfrm>
            <a:off x="4800600" y="2983310"/>
            <a:ext cx="2614714" cy="1450065"/>
            <a:chOff x="3414" y="937"/>
            <a:chExt cx="2192" cy="1227"/>
          </a:xfrm>
        </p:grpSpPr>
        <p:sp>
          <p:nvSpPr>
            <p:cNvPr id="12" name="Line 8">
              <a:extLst>
                <a:ext uri="{FF2B5EF4-FFF2-40B4-BE49-F238E27FC236}">
                  <a16:creationId xmlns:a16="http://schemas.microsoft.com/office/drawing/2014/main" id="{A89DF41B-375F-5148-9FD8-11F6CE3CCE52}"/>
                </a:ext>
              </a:extLst>
            </p:cNvPr>
            <p:cNvSpPr>
              <a:spLocks noChangeShapeType="1"/>
            </p:cNvSpPr>
            <p:nvPr/>
          </p:nvSpPr>
          <p:spPr bwMode="auto">
            <a:xfrm>
              <a:off x="3799" y="1062"/>
              <a:ext cx="386" cy="494"/>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2">
              <a:extLst>
                <a:ext uri="{FF2B5EF4-FFF2-40B4-BE49-F238E27FC236}">
                  <a16:creationId xmlns:a16="http://schemas.microsoft.com/office/drawing/2014/main" id="{77349D79-8C71-7A4A-9427-8782E26179D4}"/>
                </a:ext>
              </a:extLst>
            </p:cNvPr>
            <p:cNvSpPr>
              <a:spLocks noChangeShapeType="1"/>
            </p:cNvSpPr>
            <p:nvPr/>
          </p:nvSpPr>
          <p:spPr bwMode="auto">
            <a:xfrm flipV="1">
              <a:off x="4180" y="1557"/>
              <a:ext cx="736" cy="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3">
              <a:extLst>
                <a:ext uri="{FF2B5EF4-FFF2-40B4-BE49-F238E27FC236}">
                  <a16:creationId xmlns:a16="http://schemas.microsoft.com/office/drawing/2014/main" id="{4D7CA22F-D38C-9B4D-BE47-915324024290}"/>
                </a:ext>
              </a:extLst>
            </p:cNvPr>
            <p:cNvSpPr txBox="1">
              <a:spLocks noChangeArrowheads="1"/>
            </p:cNvSpPr>
            <p:nvPr/>
          </p:nvSpPr>
          <p:spPr bwMode="auto">
            <a:xfrm>
              <a:off x="3414" y="937"/>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t>SM</a:t>
              </a:r>
            </a:p>
          </p:txBody>
        </p:sp>
        <p:sp>
          <p:nvSpPr>
            <p:cNvPr id="15" name="Text Box 14">
              <a:extLst>
                <a:ext uri="{FF2B5EF4-FFF2-40B4-BE49-F238E27FC236}">
                  <a16:creationId xmlns:a16="http://schemas.microsoft.com/office/drawing/2014/main" id="{1C9289EE-F404-9248-B1F3-BEDDB46C27D0}"/>
                </a:ext>
              </a:extLst>
            </p:cNvPr>
            <p:cNvSpPr txBox="1">
              <a:spLocks noChangeArrowheads="1"/>
            </p:cNvSpPr>
            <p:nvPr/>
          </p:nvSpPr>
          <p:spPr bwMode="auto">
            <a:xfrm>
              <a:off x="3440" y="1932"/>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t>SM</a:t>
              </a:r>
            </a:p>
          </p:txBody>
        </p:sp>
        <p:sp>
          <p:nvSpPr>
            <p:cNvPr id="16" name="Text Box 15">
              <a:extLst>
                <a:ext uri="{FF2B5EF4-FFF2-40B4-BE49-F238E27FC236}">
                  <a16:creationId xmlns:a16="http://schemas.microsoft.com/office/drawing/2014/main" id="{0EF770FD-66F1-9442-917D-222480CB574B}"/>
                </a:ext>
              </a:extLst>
            </p:cNvPr>
            <p:cNvSpPr txBox="1">
              <a:spLocks noChangeArrowheads="1"/>
            </p:cNvSpPr>
            <p:nvPr/>
          </p:nvSpPr>
          <p:spPr bwMode="auto">
            <a:xfrm>
              <a:off x="5274" y="1933"/>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t>SM</a:t>
              </a:r>
            </a:p>
          </p:txBody>
        </p:sp>
        <p:sp>
          <p:nvSpPr>
            <p:cNvPr id="17" name="Text Box 16">
              <a:extLst>
                <a:ext uri="{FF2B5EF4-FFF2-40B4-BE49-F238E27FC236}">
                  <a16:creationId xmlns:a16="http://schemas.microsoft.com/office/drawing/2014/main" id="{A951A90C-40C1-AD4B-88A6-0CBD933EE55E}"/>
                </a:ext>
              </a:extLst>
            </p:cNvPr>
            <p:cNvSpPr txBox="1">
              <a:spLocks noChangeArrowheads="1"/>
            </p:cNvSpPr>
            <p:nvPr/>
          </p:nvSpPr>
          <p:spPr bwMode="auto">
            <a:xfrm>
              <a:off x="5274" y="947"/>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t>SM</a:t>
              </a:r>
            </a:p>
          </p:txBody>
        </p:sp>
        <p:sp>
          <p:nvSpPr>
            <p:cNvPr id="18" name="Text Box 17">
              <a:extLst>
                <a:ext uri="{FF2B5EF4-FFF2-40B4-BE49-F238E27FC236}">
                  <a16:creationId xmlns:a16="http://schemas.microsoft.com/office/drawing/2014/main" id="{2DD77F2C-8AEC-AD40-8A6F-75B233A1640D}"/>
                </a:ext>
              </a:extLst>
            </p:cNvPr>
            <p:cNvSpPr txBox="1">
              <a:spLocks noChangeArrowheads="1"/>
            </p:cNvSpPr>
            <p:nvPr/>
          </p:nvSpPr>
          <p:spPr bwMode="auto">
            <a:xfrm>
              <a:off x="4153" y="1231"/>
              <a:ext cx="77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ctr"/>
              <a:r>
                <a:rPr lang="en-US" altLang="en-US" baseline="0" dirty="0">
                  <a:solidFill>
                    <a:srgbClr val="FF0000"/>
                  </a:solidFill>
                </a:rPr>
                <a:t>new</a:t>
              </a:r>
            </a:p>
            <a:p>
              <a:pPr algn="ctr"/>
              <a:endParaRPr lang="en-US" altLang="en-US" sz="800" baseline="0" dirty="0">
                <a:solidFill>
                  <a:srgbClr val="FF0000"/>
                </a:solidFill>
              </a:endParaRPr>
            </a:p>
            <a:p>
              <a:pPr algn="ctr"/>
              <a:r>
                <a:rPr lang="en-US" altLang="en-US" baseline="0" dirty="0">
                  <a:solidFill>
                    <a:srgbClr val="FF0000"/>
                  </a:solidFill>
                </a:rPr>
                <a:t>particle</a:t>
              </a:r>
            </a:p>
          </p:txBody>
        </p:sp>
        <p:sp>
          <p:nvSpPr>
            <p:cNvPr id="19" name="Line 26">
              <a:extLst>
                <a:ext uri="{FF2B5EF4-FFF2-40B4-BE49-F238E27FC236}">
                  <a16:creationId xmlns:a16="http://schemas.microsoft.com/office/drawing/2014/main" id="{69E518D8-02BB-BF41-8108-01BEE395342A}"/>
                </a:ext>
              </a:extLst>
            </p:cNvPr>
            <p:cNvSpPr>
              <a:spLocks noChangeShapeType="1"/>
            </p:cNvSpPr>
            <p:nvPr/>
          </p:nvSpPr>
          <p:spPr bwMode="auto">
            <a:xfrm flipH="1">
              <a:off x="3800" y="1557"/>
              <a:ext cx="386" cy="494"/>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27">
              <a:extLst>
                <a:ext uri="{FF2B5EF4-FFF2-40B4-BE49-F238E27FC236}">
                  <a16:creationId xmlns:a16="http://schemas.microsoft.com/office/drawing/2014/main" id="{4FC762B9-8F81-864B-B85C-4FFA39B0D9B5}"/>
                </a:ext>
              </a:extLst>
            </p:cNvPr>
            <p:cNvSpPr>
              <a:spLocks noChangeShapeType="1"/>
            </p:cNvSpPr>
            <p:nvPr/>
          </p:nvSpPr>
          <p:spPr bwMode="auto">
            <a:xfrm flipH="1">
              <a:off x="4898" y="1071"/>
              <a:ext cx="386" cy="494"/>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8">
              <a:extLst>
                <a:ext uri="{FF2B5EF4-FFF2-40B4-BE49-F238E27FC236}">
                  <a16:creationId xmlns:a16="http://schemas.microsoft.com/office/drawing/2014/main" id="{C77E8181-F080-BA49-A55C-2C4BC72470C9}"/>
                </a:ext>
              </a:extLst>
            </p:cNvPr>
            <p:cNvSpPr>
              <a:spLocks noChangeShapeType="1"/>
            </p:cNvSpPr>
            <p:nvPr/>
          </p:nvSpPr>
          <p:spPr bwMode="auto">
            <a:xfrm>
              <a:off x="4899" y="1564"/>
              <a:ext cx="386" cy="494"/>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 name="Text Box 32">
            <a:extLst>
              <a:ext uri="{FF2B5EF4-FFF2-40B4-BE49-F238E27FC236}">
                <a16:creationId xmlns:a16="http://schemas.microsoft.com/office/drawing/2014/main" id="{8514EDD2-C667-2745-BF47-D3DB00887CE8}"/>
              </a:ext>
            </a:extLst>
          </p:cNvPr>
          <p:cNvSpPr txBox="1">
            <a:spLocks noChangeArrowheads="1"/>
          </p:cNvSpPr>
          <p:nvPr/>
        </p:nvSpPr>
        <p:spPr bwMode="auto">
          <a:xfrm>
            <a:off x="5349300" y="2514600"/>
            <a:ext cx="1709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sz="2000" baseline="0" dirty="0"/>
              <a:t>Precision EW</a:t>
            </a:r>
          </a:p>
        </p:txBody>
      </p:sp>
      <p:sp>
        <p:nvSpPr>
          <p:cNvPr id="23" name="Content Placeholder 2">
            <a:extLst>
              <a:ext uri="{FF2B5EF4-FFF2-40B4-BE49-F238E27FC236}">
                <a16:creationId xmlns:a16="http://schemas.microsoft.com/office/drawing/2014/main" id="{1BC9873A-9D5B-9E40-B3CD-9CF7DDBE4BE5}"/>
              </a:ext>
            </a:extLst>
          </p:cNvPr>
          <p:cNvSpPr txBox="1">
            <a:spLocks/>
          </p:cNvSpPr>
          <p:nvPr/>
        </p:nvSpPr>
        <p:spPr bwMode="auto">
          <a:xfrm>
            <a:off x="157335" y="5486400"/>
            <a:ext cx="8834265" cy="930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This makes the lightest new particle stable: an LLP.  This </a:t>
            </a:r>
            <a:r>
              <a:rPr lang="en-US" altLang="en-US" sz="2000" dirty="0">
                <a:sym typeface="Wingdings" pitchFamily="2" charset="2"/>
              </a:rPr>
              <a:t>is a general argument.  It may be augmented in specific contexts, e.g., in SUSY, </a:t>
            </a:r>
            <a:r>
              <a:rPr lang="en-US" altLang="en-US" sz="2000" i="1" dirty="0">
                <a:sym typeface="Wingdings" pitchFamily="2" charset="2"/>
              </a:rPr>
              <a:t>p</a:t>
            </a:r>
            <a:r>
              <a:rPr lang="en-US" altLang="en-US" sz="2000" dirty="0">
                <a:sym typeface="Wingdings" pitchFamily="2" charset="2"/>
              </a:rPr>
              <a:t> decay  </a:t>
            </a:r>
            <a:r>
              <a:rPr lang="en-US" altLang="en-US" sz="2000" i="1" dirty="0">
                <a:sym typeface="Wingdings" pitchFamily="2" charset="2"/>
              </a:rPr>
              <a:t>R</a:t>
            </a:r>
            <a:r>
              <a:rPr lang="en-US" altLang="en-US" sz="2000" dirty="0">
                <a:sym typeface="Wingdings" pitchFamily="2" charset="2"/>
              </a:rPr>
              <a:t>-parity  stable LSP.</a:t>
            </a:r>
            <a:endParaRPr lang="en-US" sz="2000" dirty="0">
              <a:latin typeface="Arial" charset="0"/>
              <a:sym typeface="Wingdings"/>
            </a:endParaRPr>
          </a:p>
          <a:p>
            <a:endParaRPr lang="en-US" sz="2000" dirty="0">
              <a:latin typeface="Arial" charset="0"/>
              <a:sym typeface="Wingdings"/>
            </a:endParaRPr>
          </a:p>
        </p:txBody>
      </p:sp>
      <p:sp>
        <p:nvSpPr>
          <p:cNvPr id="2" name="TextBox 1">
            <a:extLst>
              <a:ext uri="{FF2B5EF4-FFF2-40B4-BE49-F238E27FC236}">
                <a16:creationId xmlns:a16="http://schemas.microsoft.com/office/drawing/2014/main" id="{69AE163C-38A9-5646-B174-037A593A0CD9}"/>
              </a:ext>
            </a:extLst>
          </p:cNvPr>
          <p:cNvSpPr txBox="1"/>
          <p:nvPr/>
        </p:nvSpPr>
        <p:spPr>
          <a:xfrm>
            <a:off x="4343400" y="6245423"/>
            <a:ext cx="4613442" cy="307777"/>
          </a:xfrm>
          <a:prstGeom prst="rect">
            <a:avLst/>
          </a:prstGeom>
          <a:noFill/>
        </p:spPr>
        <p:txBody>
          <a:bodyPr wrap="none" rtlCol="0">
            <a:spAutoFit/>
          </a:bodyPr>
          <a:lstStyle/>
          <a:p>
            <a:r>
              <a:rPr lang="en-US" altLang="en-US" sz="1400" dirty="0"/>
              <a:t>Cheng, Low (2003); </a:t>
            </a:r>
            <a:r>
              <a:rPr lang="en-US" altLang="en-US" sz="1400" dirty="0" err="1"/>
              <a:t>Wudka</a:t>
            </a:r>
            <a:r>
              <a:rPr lang="en-US" altLang="en-US" sz="1400" dirty="0"/>
              <a:t> (2003); Farrar, </a:t>
            </a:r>
            <a:r>
              <a:rPr lang="en-US" altLang="en-US" sz="1400" dirty="0" err="1"/>
              <a:t>Fayet</a:t>
            </a:r>
            <a:r>
              <a:rPr lang="en-US" altLang="en-US" sz="1400" dirty="0"/>
              <a:t> (1974)</a:t>
            </a:r>
          </a:p>
        </p:txBody>
      </p:sp>
    </p:spTree>
    <p:extLst>
      <p:ext uri="{BB962C8B-B14F-4D97-AF65-F5344CB8AC3E}">
        <p14:creationId xmlns:p14="http://schemas.microsoft.com/office/powerpoint/2010/main" val="3468990213"/>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69145</TotalTime>
  <Words>3075</Words>
  <Application>Microsoft Macintosh PowerPoint</Application>
  <PresentationFormat>On-screen Show (4:3)</PresentationFormat>
  <Paragraphs>549</Paragraphs>
  <Slides>39</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-apple-system</vt:lpstr>
      <vt:lpstr>Arial</vt:lpstr>
      <vt:lpstr>Arial</vt:lpstr>
      <vt:lpstr>Calibri</vt:lpstr>
      <vt:lpstr>Cambria Math</vt:lpstr>
      <vt:lpstr>Open Sans</vt:lpstr>
      <vt:lpstr>Symbol</vt:lpstr>
      <vt:lpstr>Wingdings</vt:lpstr>
      <vt:lpstr>office_arial</vt:lpstr>
      <vt:lpstr>PowerPoint Presentation</vt:lpstr>
      <vt:lpstr>INTRODUCTION</vt:lpstr>
      <vt:lpstr>INTRODUCTION</vt:lpstr>
      <vt:lpstr>THE PARTICLE LANDSCAPE</vt:lpstr>
      <vt:lpstr>THE COSMOLOGICAL LANDSCAPE</vt:lpstr>
      <vt:lpstr>LESSONS FROM OUR PAST</vt:lpstr>
      <vt:lpstr>THE LLP LANDSCAPE</vt:lpstr>
      <vt:lpstr>PowerPoint Presentation</vt:lpstr>
      <vt:lpstr>WEAK-SCALE PHYSICS AND LLPS</vt:lpstr>
      <vt:lpstr>WEAK-SCALE PHYSICS AND COSMOLOGY</vt:lpstr>
      <vt:lpstr>LLPS IN STANDARD SUSY</vt:lpstr>
      <vt:lpstr>LLPs IN SUPERWIMP SCENARIOS</vt:lpstr>
      <vt:lpstr>PowerPoint Presentation</vt:lpstr>
      <vt:lpstr>PowerPoint Presentation</vt:lpstr>
      <vt:lpstr>PowerPoint Presentation</vt:lpstr>
      <vt:lpstr>PowerPoint Presentation</vt:lpstr>
      <vt:lpstr>PowerPoint Presentation</vt:lpstr>
      <vt:lpstr>DARK SECTORS</vt:lpstr>
      <vt:lpstr>PORTALS</vt:lpstr>
      <vt:lpstr>DARK PHOTON, DARK HIGGS, HNLS</vt:lpstr>
      <vt:lpstr>LIGHT LLP PHENOMENOLOGY</vt:lpstr>
      <vt:lpstr>THE LIFETIME FRONTIER</vt:lpstr>
      <vt:lpstr>SEARCHES FOR LIGHT LLPS</vt:lpstr>
      <vt:lpstr>CURRENT EXPERIMENTAL SEARCHES</vt:lpstr>
      <vt:lpstr>PowerPoint Presentation</vt:lpstr>
      <vt:lpstr>PowerPoint Presentation</vt:lpstr>
      <vt:lpstr>DEDICATED FORWARD LHC EXPERIMENTS</vt:lpstr>
      <vt:lpstr>PRE-EXISTING TUNNELS FOR FORWARD EXPTS</vt:lpstr>
      <vt:lpstr>FASER AND THE LHC</vt:lpstr>
      <vt:lpstr>SIGALS AT FASER</vt:lpstr>
      <vt:lpstr>DARK PHOTON RESULTS</vt:lpstr>
      <vt:lpstr>COLLIDER NEUTRINO RESULTS</vt:lpstr>
      <vt:lpstr>NEUTRINOS FROM EMULSION IN FASERn</vt:lpstr>
      <vt:lpstr>LOCATION, LOCATION, LOCATION</vt:lpstr>
      <vt:lpstr>FORWARD PHYSICS FACILITY</vt:lpstr>
      <vt:lpstr>FPF EXPERIMENTS</vt:lpstr>
      <vt:lpstr>A CAUTIONARY TALE</vt:lpstr>
      <vt:lpstr>ISR’S LEGACY</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1500</cp:revision>
  <cp:lastPrinted>2019-09-06T01:34:01Z</cp:lastPrinted>
  <dcterms:created xsi:type="dcterms:W3CDTF">2011-05-01T15:38:23Z</dcterms:created>
  <dcterms:modified xsi:type="dcterms:W3CDTF">2023-06-19T16:35:07Z</dcterms:modified>
</cp:coreProperties>
</file>