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22"/>
  </p:notesMasterIdLst>
  <p:handoutMasterIdLst>
    <p:handoutMasterId r:id="rId23"/>
  </p:handoutMasterIdLst>
  <p:sldIdLst>
    <p:sldId id="2953" r:id="rId2"/>
    <p:sldId id="932" r:id="rId3"/>
    <p:sldId id="543" r:id="rId4"/>
    <p:sldId id="2965" r:id="rId5"/>
    <p:sldId id="920" r:id="rId6"/>
    <p:sldId id="2966" r:id="rId7"/>
    <p:sldId id="2967" r:id="rId8"/>
    <p:sldId id="2969" r:id="rId9"/>
    <p:sldId id="2968" r:id="rId10"/>
    <p:sldId id="2970" r:id="rId11"/>
    <p:sldId id="2971" r:id="rId12"/>
    <p:sldId id="2972" r:id="rId13"/>
    <p:sldId id="2973" r:id="rId14"/>
    <p:sldId id="2974" r:id="rId15"/>
    <p:sldId id="2975" r:id="rId16"/>
    <p:sldId id="1126" r:id="rId17"/>
    <p:sldId id="2976" r:id="rId18"/>
    <p:sldId id="2977" r:id="rId19"/>
    <p:sldId id="2979" r:id="rId20"/>
    <p:sldId id="336" r:id="rId2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7F"/>
    <a:srgbClr val="FFFFA8"/>
    <a:srgbClr val="00FF00"/>
    <a:srgbClr val="FF0000"/>
    <a:srgbClr val="0000FF"/>
    <a:srgbClr val="00B050"/>
    <a:srgbClr val="000000"/>
    <a:srgbClr val="0B4499"/>
    <a:srgbClr val="009999"/>
    <a:srgbClr val="4A7EB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autoAdjust="0"/>
    <p:restoredTop sz="50000" autoAdjust="0"/>
  </p:normalViewPr>
  <p:slideViewPr>
    <p:cSldViewPr snapToObjects="1">
      <p:cViewPr varScale="1">
        <p:scale>
          <a:sx n="131" d="100"/>
          <a:sy n="131" d="100"/>
        </p:scale>
        <p:origin x="61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5832"/>
    </p:cViewPr>
  </p:sorterViewPr>
  <p:notesViewPr>
    <p:cSldViewPr snapToObjects="1">
      <p:cViewPr varScale="1">
        <p:scale>
          <a:sx n="78" d="100"/>
          <a:sy n="78" d="100"/>
        </p:scale>
        <p:origin x="-2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15F4BDE-EB1E-5245-960C-40D7243C402E}" type="datetime1">
              <a:rPr lang="en-US"/>
              <a:pPr/>
              <a:t>3/29/23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6FDA90A-D940-C24D-B8BA-FEF64AE6C9F7}" type="slidenum">
              <a:rPr lang="en-US"/>
              <a:pPr/>
              <a:t>‹#›</a:t>
            </a:fld>
            <a:endParaRPr lang="en-US"/>
          </a:p>
        </p:txBody>
      </p:sp>
    </p:spTree>
    <p:extLst>
      <p:ext uri="{BB962C8B-B14F-4D97-AF65-F5344CB8AC3E}">
        <p14:creationId xmlns:p14="http://schemas.microsoft.com/office/powerpoint/2010/main" val="39744018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F6F9E314-5CA5-9043-97DF-2DA186874F47}" type="datetime1">
              <a:rPr lang="en-US"/>
              <a:pPr/>
              <a:t>3/29/23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E4DC66B-5A4D-704C-951F-C2EEB6AF22EF}" type="slidenum">
              <a:rPr lang="en-US"/>
              <a:pPr/>
              <a:t>‹#›</a:t>
            </a:fld>
            <a:endParaRPr lang="en-US"/>
          </a:p>
        </p:txBody>
      </p:sp>
    </p:spTree>
    <p:extLst>
      <p:ext uri="{BB962C8B-B14F-4D97-AF65-F5344CB8AC3E}">
        <p14:creationId xmlns:p14="http://schemas.microsoft.com/office/powerpoint/2010/main" val="495084801"/>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ＭＳ Ｐゴシック" charset="0"/>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89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572344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4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550"/>
            </a:lvl1pPr>
          </a:lstStyle>
          <a:p>
            <a:r>
              <a:rPr lang="en-GB"/>
              <a:t>Click to edit Master title style</a:t>
            </a:r>
            <a:endParaRPr lang="en-GB" dirty="0"/>
          </a:p>
        </p:txBody>
      </p:sp>
      <p:sp>
        <p:nvSpPr>
          <p:cNvPr id="3" name="Content Placeholder 2"/>
          <p:cNvSpPr>
            <a:spLocks noGrp="1"/>
          </p:cNvSpPr>
          <p:nvPr>
            <p:ph idx="1"/>
          </p:nvPr>
        </p:nvSpPr>
        <p:spPr/>
        <p:txBody>
          <a:bodyPr/>
          <a:lstStyle>
            <a:lvl1pPr>
              <a:buClr>
                <a:schemeClr val="accent4"/>
              </a:buClr>
              <a:defRPr/>
            </a:lvl1pPr>
            <a:lvl2pPr>
              <a:buClr>
                <a:schemeClr val="accent4"/>
              </a:buClr>
              <a:defRPr/>
            </a:lvl2pPr>
            <a:lvl3pPr>
              <a:buClr>
                <a:schemeClr val="accent4"/>
              </a:buClr>
              <a:defRPr>
                <a:solidFill>
                  <a:schemeClr val="accent3">
                    <a:lumMod val="75000"/>
                  </a:schemeClr>
                </a:solidFill>
              </a:defRPr>
            </a:lvl3pPr>
          </a:lstStyle>
          <a:p>
            <a:pPr lvl="0"/>
            <a:r>
              <a:rPr lang="en-GB" dirty="0"/>
              <a:t>Click to edit Master text styles</a:t>
            </a:r>
          </a:p>
          <a:p>
            <a:pPr lvl="1"/>
            <a:r>
              <a:rPr lang="en-GB" dirty="0"/>
              <a:t>Second level</a:t>
            </a:r>
          </a:p>
          <a:p>
            <a:pPr lvl="2"/>
            <a:r>
              <a:rPr lang="en-GB" dirty="0"/>
              <a:t>Third level</a:t>
            </a:r>
          </a:p>
        </p:txBody>
      </p:sp>
      <p:sp>
        <p:nvSpPr>
          <p:cNvPr id="4" name="Date Placeholder 3"/>
          <p:cNvSpPr>
            <a:spLocks noGrp="1"/>
          </p:cNvSpPr>
          <p:nvPr>
            <p:ph type="dt" sz="half" idx="10"/>
          </p:nvPr>
        </p:nvSpPr>
        <p:spPr/>
        <p:txBody>
          <a:bodyPr/>
          <a:lstStyle/>
          <a:p>
            <a:fld id="{46DB246B-C8AA-AE43-942F-96B1506A1296}" type="datetime1">
              <a:rPr lang="en-GB" smtClean="0"/>
              <a:t>29/03/2023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CD9598-3AC8-0F44-9366-CD3A2FEFAADC}" type="slidenum">
              <a:rPr lang="en-GB" smtClean="0"/>
              <a:t>‹#›</a:t>
            </a:fld>
            <a:endParaRPr lang="en-GB"/>
          </a:p>
        </p:txBody>
      </p:sp>
      <p:sp>
        <p:nvSpPr>
          <p:cNvPr id="7" name="Subtitle 2"/>
          <p:cNvSpPr>
            <a:spLocks noGrp="1"/>
          </p:cNvSpPr>
          <p:nvPr>
            <p:ph type="subTitle" idx="13"/>
          </p:nvPr>
        </p:nvSpPr>
        <p:spPr>
          <a:xfrm>
            <a:off x="55183" y="591176"/>
            <a:ext cx="8939043" cy="239142"/>
          </a:xfrm>
        </p:spPr>
        <p:txBody>
          <a:bodyPr>
            <a:normAutofit/>
          </a:bodyPr>
          <a:lstStyle>
            <a:lvl1pPr marL="0" indent="0" algn="l">
              <a:buNone/>
              <a:defRPr sz="1050">
                <a:solidFill>
                  <a:schemeClr val="accent4"/>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4107759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550"/>
            </a:lvl1pPr>
          </a:lstStyle>
          <a:p>
            <a:r>
              <a:rPr lang="en-GB"/>
              <a:t>Click to edit Master title style</a:t>
            </a:r>
            <a:endParaRPr lang="en-GB" dirty="0"/>
          </a:p>
        </p:txBody>
      </p:sp>
      <p:sp>
        <p:nvSpPr>
          <p:cNvPr id="3" name="Content Placeholder 2"/>
          <p:cNvSpPr>
            <a:spLocks noGrp="1"/>
          </p:cNvSpPr>
          <p:nvPr>
            <p:ph idx="1"/>
          </p:nvPr>
        </p:nvSpPr>
        <p:spPr/>
        <p:txBody>
          <a:bodyPr/>
          <a:lstStyle>
            <a:lvl1pPr>
              <a:buClr>
                <a:schemeClr val="accent4"/>
              </a:buClr>
              <a:defRPr/>
            </a:lvl1pPr>
            <a:lvl2pPr>
              <a:buClr>
                <a:schemeClr val="accent4"/>
              </a:buClr>
              <a:defRPr/>
            </a:lvl2pPr>
            <a:lvl3pPr>
              <a:buClr>
                <a:schemeClr val="accent4"/>
              </a:buClr>
              <a:defRPr>
                <a:solidFill>
                  <a:schemeClr val="accent3">
                    <a:lumMod val="75000"/>
                  </a:schemeClr>
                </a:solidFill>
              </a:defRPr>
            </a:lvl3pPr>
          </a:lstStyle>
          <a:p>
            <a:pPr lvl="0"/>
            <a:r>
              <a:rPr lang="en-GB" dirty="0"/>
              <a:t>Click to edit Master text styles</a:t>
            </a:r>
          </a:p>
          <a:p>
            <a:pPr lvl="1"/>
            <a:r>
              <a:rPr lang="en-GB" dirty="0"/>
              <a:t>Second level</a:t>
            </a:r>
          </a:p>
          <a:p>
            <a:pPr lvl="2"/>
            <a:r>
              <a:rPr lang="en-GB" dirty="0"/>
              <a:t>Third level</a:t>
            </a:r>
          </a:p>
        </p:txBody>
      </p:sp>
      <p:sp>
        <p:nvSpPr>
          <p:cNvPr id="4" name="Date Placeholder 3"/>
          <p:cNvSpPr>
            <a:spLocks noGrp="1"/>
          </p:cNvSpPr>
          <p:nvPr>
            <p:ph type="dt" sz="half" idx="10"/>
          </p:nvPr>
        </p:nvSpPr>
        <p:spPr/>
        <p:txBody>
          <a:bodyPr/>
          <a:lstStyle/>
          <a:p>
            <a:fld id="{46DB246B-C8AA-AE43-942F-96B1506A1296}" type="datetime1">
              <a:rPr lang="en-GB" smtClean="0"/>
              <a:t>29/03/2023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CD9598-3AC8-0F44-9366-CD3A2FEFAADC}" type="slidenum">
              <a:rPr lang="en-GB" smtClean="0"/>
              <a:t>‹#›</a:t>
            </a:fld>
            <a:endParaRPr lang="en-GB"/>
          </a:p>
        </p:txBody>
      </p:sp>
      <p:sp>
        <p:nvSpPr>
          <p:cNvPr id="7" name="Subtitle 2"/>
          <p:cNvSpPr>
            <a:spLocks noGrp="1"/>
          </p:cNvSpPr>
          <p:nvPr>
            <p:ph type="subTitle" idx="13"/>
          </p:nvPr>
        </p:nvSpPr>
        <p:spPr>
          <a:xfrm>
            <a:off x="55183" y="591176"/>
            <a:ext cx="8939043" cy="239142"/>
          </a:xfrm>
        </p:spPr>
        <p:txBody>
          <a:bodyPr>
            <a:normAutofit/>
          </a:bodyPr>
          <a:lstStyle>
            <a:lvl1pPr marL="0" indent="0" algn="l">
              <a:buNone/>
              <a:defRPr sz="1050">
                <a:solidFill>
                  <a:schemeClr val="accent4"/>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29870368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Box 23"/>
          <p:cNvSpPr txBox="1">
            <a:spLocks noChangeArrowheads="1"/>
          </p:cNvSpPr>
          <p:nvPr/>
        </p:nvSpPr>
        <p:spPr bwMode="auto">
          <a:xfrm>
            <a:off x="8162925" y="6138863"/>
            <a:ext cx="450850" cy="244475"/>
          </a:xfrm>
          <a:prstGeom prst="rect">
            <a:avLst/>
          </a:prstGeom>
          <a:noFill/>
          <a:ln w="9525">
            <a:noFill/>
            <a:miter lim="800000"/>
            <a:headEnd/>
            <a:tailEnd/>
          </a:ln>
          <a:effectLst/>
        </p:spPr>
        <p:txBody>
          <a:bodyPr>
            <a:spAutoFit/>
          </a:bodyPr>
          <a:lstStyle/>
          <a:p>
            <a:pPr algn="ctr" defTabSz="914400">
              <a:defRPr/>
            </a:pPr>
            <a:endParaRPr lang="en-US" sz="1000">
              <a:solidFill>
                <a:srgbClr val="000000"/>
              </a:solidFill>
              <a:latin typeface="+mn-lt"/>
              <a:ea typeface="ＭＳ Ｐゴシック" pitchFamily="-108" charset="-128"/>
              <a:cs typeface="ＭＳ Ｐゴシック" pitchFamily="-108" charset="-128"/>
            </a:endParaRPr>
          </a:p>
        </p:txBody>
      </p:sp>
      <p:sp>
        <p:nvSpPr>
          <p:cNvPr id="8" name="Line 28"/>
          <p:cNvSpPr>
            <a:spLocks noChangeShapeType="1"/>
          </p:cNvSpPr>
          <p:nvPr/>
        </p:nvSpPr>
        <p:spPr bwMode="auto">
          <a:xfrm>
            <a:off x="304800" y="715963"/>
            <a:ext cx="8474075" cy="0"/>
          </a:xfrm>
          <a:prstGeom prst="line">
            <a:avLst/>
          </a:prstGeom>
          <a:noFill/>
          <a:ln w="57150">
            <a:solidFill>
              <a:srgbClr val="0B4599"/>
            </a:solidFill>
            <a:round/>
            <a:headEnd/>
            <a:tailEnd/>
          </a:ln>
          <a:effectLst/>
        </p:spPr>
        <p:txBody>
          <a:bodyPr/>
          <a:lstStyle/>
          <a:p>
            <a:pPr algn="ctr" defTabSz="914400">
              <a:defRPr/>
            </a:pPr>
            <a:endParaRPr lang="en-US">
              <a:solidFill>
                <a:srgbClr val="000000"/>
              </a:solidFill>
              <a:latin typeface="+mn-lt"/>
              <a:ea typeface="ＭＳ Ｐゴシック" pitchFamily="-106" charset="-128"/>
              <a:cs typeface="ＭＳ Ｐゴシック" pitchFamily="-106" charset="-128"/>
            </a:endParaRPr>
          </a:p>
        </p:txBody>
      </p:sp>
      <p:sp>
        <p:nvSpPr>
          <p:cNvPr id="9" name="Rectangle 4"/>
          <p:cNvSpPr txBox="1">
            <a:spLocks noChangeArrowheads="1"/>
          </p:cNvSpPr>
          <p:nvPr/>
        </p:nvSpPr>
        <p:spPr>
          <a:xfrm>
            <a:off x="101600" y="6513514"/>
            <a:ext cx="1905000" cy="32226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baseline="0" dirty="0">
                <a:solidFill>
                  <a:schemeClr val="tx1">
                    <a:lumMod val="50000"/>
                    <a:lumOff val="50000"/>
                  </a:schemeClr>
                </a:solidFill>
                <a:latin typeface="+mn-lt"/>
                <a:ea typeface="+mn-ea"/>
                <a:cs typeface="+mn-cs"/>
              </a:rPr>
              <a:t>29 Mar 2023</a:t>
            </a:r>
            <a:endParaRPr lang="en-US" dirty="0">
              <a:solidFill>
                <a:schemeClr val="tx1">
                  <a:lumMod val="50000"/>
                  <a:lumOff val="50000"/>
                </a:schemeClr>
              </a:solidFill>
              <a:latin typeface="+mn-lt"/>
              <a:ea typeface="+mn-ea"/>
              <a:cs typeface="+mn-cs"/>
            </a:endParaRPr>
          </a:p>
        </p:txBody>
      </p:sp>
      <p:sp>
        <p:nvSpPr>
          <p:cNvPr id="10" name="Rectangle 5"/>
          <p:cNvSpPr txBox="1">
            <a:spLocks noChangeArrowheads="1"/>
          </p:cNvSpPr>
          <p:nvPr/>
        </p:nvSpPr>
        <p:spPr>
          <a:xfrm>
            <a:off x="39624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dirty="0">
                <a:latin typeface="+mn-lt"/>
                <a:ea typeface="+mn-ea"/>
                <a:cs typeface="+mn-cs"/>
              </a:rPr>
              <a:t> </a:t>
            </a:r>
          </a:p>
        </p:txBody>
      </p:sp>
      <p:sp>
        <p:nvSpPr>
          <p:cNvPr id="11" name="Rectangle 6"/>
          <p:cNvSpPr txBox="1">
            <a:spLocks noChangeArrowheads="1"/>
          </p:cNvSpPr>
          <p:nvPr/>
        </p:nvSpPr>
        <p:spPr>
          <a:xfrm>
            <a:off x="7023100" y="6535738"/>
            <a:ext cx="1905000" cy="322262"/>
          </a:xfrm>
          <a:prstGeom prst="rect">
            <a:avLst/>
          </a:prstGeom>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US" sz="1200" dirty="0">
                <a:solidFill>
                  <a:schemeClr val="tx1">
                    <a:lumMod val="50000"/>
                    <a:lumOff val="50000"/>
                  </a:schemeClr>
                </a:solidFill>
              </a:rPr>
              <a:t>Feng </a:t>
            </a:r>
            <a:fld id="{F817A6DC-7C87-374F-AFE6-43B3D5E1F40F}" type="slidenum">
              <a:rPr lang="en-US" sz="1200" smtClean="0">
                <a:solidFill>
                  <a:schemeClr val="tx1">
                    <a:lumMod val="50000"/>
                    <a:lumOff val="50000"/>
                  </a:schemeClr>
                </a:solidFill>
              </a:rPr>
              <a:pPr algn="r"/>
              <a:t>‹#›</a:t>
            </a:fld>
            <a:endParaRPr lang="en-US" sz="1200" dirty="0">
              <a:solidFill>
                <a:schemeClr val="tx1">
                  <a:lumMod val="50000"/>
                  <a:lumOff val="50000"/>
                </a:schemeClr>
              </a:solidFill>
            </a:endParaRPr>
          </a:p>
        </p:txBody>
      </p:sp>
    </p:spTree>
  </p:cSld>
  <p:clrMap bg1="lt1" tx1="dk1" bg2="lt2" tx2="dk2" accent1="accent1" accent2="accent2" accent3="accent3" accent4="accent4" accent5="accent5" accent6="accent6" hlink="hlink" folHlink="folHlink"/>
  <p:sldLayoutIdLst>
    <p:sldLayoutId id="2147483714" r:id="rId1"/>
    <p:sldLayoutId id="2147483726" r:id="rId2"/>
    <p:sldLayoutId id="2147483736" r:id="rId3"/>
  </p:sldLayoutIdLst>
  <p:hf sldNum="0" hdr="0" ftr="0"/>
  <p:txStyles>
    <p:title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hyperlink" Target="https://cds.cern.ch/record/2853210" TargetMode="External"/><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hyperlink" Target="https://cds.cern.ch/record/2851822" TargetMode="External"/><Relationship Id="rId5" Type="http://schemas.openxmlformats.org/officeDocument/2006/relationships/image" Target="../media/image46.jp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NUL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hyperlink" Target="https://arxiv.org/abs/2109.10905" TargetMode="External"/><Relationship Id="rId3" Type="http://schemas.openxmlformats.org/officeDocument/2006/relationships/hyperlink" Target="https://indico.cern.ch/event/955956" TargetMode="External"/><Relationship Id="rId7" Type="http://schemas.openxmlformats.org/officeDocument/2006/relationships/hyperlink" Target="https://indico.cern.ch/event/1196506" TargetMode="External"/><Relationship Id="rId2" Type="http://schemas.openxmlformats.org/officeDocument/2006/relationships/image" Target="../media/image49.emf"/><Relationship Id="rId1" Type="http://schemas.openxmlformats.org/officeDocument/2006/relationships/slideLayout" Target="../slideLayouts/slideLayout1.xml"/><Relationship Id="rId6" Type="http://schemas.openxmlformats.org/officeDocument/2006/relationships/hyperlink" Target="https://indico.cern.ch/event/1110746" TargetMode="External"/><Relationship Id="rId5" Type="http://schemas.openxmlformats.org/officeDocument/2006/relationships/hyperlink" Target="https://indico.cern.ch/event/1076733" TargetMode="External"/><Relationship Id="rId4" Type="http://schemas.openxmlformats.org/officeDocument/2006/relationships/hyperlink" Target="https://indico.cern.ch/event/1022352" TargetMode="External"/><Relationship Id="rId9" Type="http://schemas.openxmlformats.org/officeDocument/2006/relationships/hyperlink" Target="https://arxiv.org/abs/2203.0509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1657032"/>
            <a:ext cx="9144000" cy="3448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4400" b="1" dirty="0"/>
              <a:t>DARK MATTER SEARCHES</a:t>
            </a:r>
          </a:p>
          <a:p>
            <a:pPr algn="ctr"/>
            <a:r>
              <a:rPr lang="en-US" sz="4400" b="1" dirty="0"/>
              <a:t>AT ACCELERATORS</a:t>
            </a:r>
          </a:p>
          <a:p>
            <a:pPr algn="ctr"/>
            <a:endParaRPr lang="en-US" sz="2000" dirty="0"/>
          </a:p>
          <a:p>
            <a:pPr algn="ctr"/>
            <a:endParaRPr lang="en-US" sz="2000" dirty="0"/>
          </a:p>
          <a:p>
            <a:pPr algn="ctr"/>
            <a:endParaRPr lang="en-US" sz="2000" dirty="0"/>
          </a:p>
          <a:p>
            <a:pPr algn="ctr"/>
            <a:r>
              <a:rPr lang="en-US" i="1" dirty="0"/>
              <a:t>Jonathan Feng, UC Irvine </a:t>
            </a:r>
          </a:p>
          <a:p>
            <a:pPr algn="ctr"/>
            <a:endParaRPr lang="en-US" sz="800" i="1" dirty="0"/>
          </a:p>
          <a:p>
            <a:pPr algn="ctr"/>
            <a:r>
              <a:rPr lang="en-US" dirty="0"/>
              <a:t>UCLA Dark Matter 2023, 29 March 2023</a:t>
            </a:r>
          </a:p>
        </p:txBody>
      </p:sp>
      <p:pic>
        <p:nvPicPr>
          <p:cNvPr id="14" name="Picture 13">
            <a:extLst>
              <a:ext uri="{FF2B5EF4-FFF2-40B4-BE49-F238E27FC236}">
                <a16:creationId xmlns:a16="http://schemas.microsoft.com/office/drawing/2014/main" id="{1B69DA5E-5C56-6B49-9A2D-BB6032CAABC1}"/>
              </a:ext>
            </a:extLst>
          </p:cNvPr>
          <p:cNvPicPr>
            <a:picLocks noChangeAspect="1"/>
          </p:cNvPicPr>
          <p:nvPr/>
        </p:nvPicPr>
        <p:blipFill>
          <a:blip r:embed="rId3"/>
          <a:stretch>
            <a:fillRect/>
          </a:stretch>
        </p:blipFill>
        <p:spPr>
          <a:xfrm>
            <a:off x="1321301" y="5563915"/>
            <a:ext cx="1711308" cy="488946"/>
          </a:xfrm>
          <a:prstGeom prst="rect">
            <a:avLst/>
          </a:prstGeom>
        </p:spPr>
      </p:pic>
      <p:pic>
        <p:nvPicPr>
          <p:cNvPr id="15" name="Picture 14">
            <a:extLst>
              <a:ext uri="{FF2B5EF4-FFF2-40B4-BE49-F238E27FC236}">
                <a16:creationId xmlns:a16="http://schemas.microsoft.com/office/drawing/2014/main" id="{2A0B97C5-96DE-E94A-A393-2C22EA2F0247}"/>
              </a:ext>
            </a:extLst>
          </p:cNvPr>
          <p:cNvPicPr>
            <a:picLocks noChangeAspect="1"/>
          </p:cNvPicPr>
          <p:nvPr/>
        </p:nvPicPr>
        <p:blipFill>
          <a:blip r:embed="rId4"/>
          <a:stretch>
            <a:fillRect/>
          </a:stretch>
        </p:blipFill>
        <p:spPr>
          <a:xfrm>
            <a:off x="3363309" y="5548711"/>
            <a:ext cx="2734564" cy="519355"/>
          </a:xfrm>
          <a:prstGeom prst="rect">
            <a:avLst/>
          </a:prstGeom>
        </p:spPr>
      </p:pic>
      <p:pic>
        <p:nvPicPr>
          <p:cNvPr id="17" name="Picture 16">
            <a:extLst>
              <a:ext uri="{FF2B5EF4-FFF2-40B4-BE49-F238E27FC236}">
                <a16:creationId xmlns:a16="http://schemas.microsoft.com/office/drawing/2014/main" id="{3DEF246E-C0F0-284D-9F72-F701A6ED6D6B}"/>
              </a:ext>
            </a:extLst>
          </p:cNvPr>
          <p:cNvPicPr>
            <a:picLocks noChangeAspect="1"/>
          </p:cNvPicPr>
          <p:nvPr/>
        </p:nvPicPr>
        <p:blipFill>
          <a:blip r:embed="rId5"/>
          <a:stretch>
            <a:fillRect/>
          </a:stretch>
        </p:blipFill>
        <p:spPr>
          <a:xfrm>
            <a:off x="295577" y="5460877"/>
            <a:ext cx="695023" cy="695023"/>
          </a:xfrm>
          <a:prstGeom prst="rect">
            <a:avLst/>
          </a:prstGeom>
        </p:spPr>
      </p:pic>
      <p:pic>
        <p:nvPicPr>
          <p:cNvPr id="18" name="Picture 17">
            <a:extLst>
              <a:ext uri="{FF2B5EF4-FFF2-40B4-BE49-F238E27FC236}">
                <a16:creationId xmlns:a16="http://schemas.microsoft.com/office/drawing/2014/main" id="{416522FC-1E4F-E042-8855-BD3B6CBA0350}"/>
              </a:ext>
            </a:extLst>
          </p:cNvPr>
          <p:cNvPicPr>
            <a:picLocks noChangeAspect="1"/>
          </p:cNvPicPr>
          <p:nvPr/>
        </p:nvPicPr>
        <p:blipFill>
          <a:blip r:embed="rId6"/>
          <a:stretch>
            <a:fillRect/>
          </a:stretch>
        </p:blipFill>
        <p:spPr>
          <a:xfrm>
            <a:off x="8153400" y="5535880"/>
            <a:ext cx="545017" cy="545017"/>
          </a:xfrm>
          <a:prstGeom prst="rect">
            <a:avLst/>
          </a:prstGeom>
        </p:spPr>
      </p:pic>
      <p:pic>
        <p:nvPicPr>
          <p:cNvPr id="19" name="Picture 18">
            <a:extLst>
              <a:ext uri="{FF2B5EF4-FFF2-40B4-BE49-F238E27FC236}">
                <a16:creationId xmlns:a16="http://schemas.microsoft.com/office/drawing/2014/main" id="{7181E317-B8D8-BA43-9A3A-5399C6C49F45}"/>
              </a:ext>
            </a:extLst>
          </p:cNvPr>
          <p:cNvPicPr>
            <a:picLocks noChangeAspect="1"/>
          </p:cNvPicPr>
          <p:nvPr/>
        </p:nvPicPr>
        <p:blipFill rotWithShape="1">
          <a:blip r:embed="rId7"/>
          <a:srcRect r="7550"/>
          <a:stretch/>
        </p:blipFill>
        <p:spPr>
          <a:xfrm>
            <a:off x="6428573" y="5455458"/>
            <a:ext cx="1394126" cy="705861"/>
          </a:xfrm>
          <a:prstGeom prst="rect">
            <a:avLst/>
          </a:prstGeom>
        </p:spPr>
      </p:pic>
    </p:spTree>
    <p:extLst>
      <p:ext uri="{BB962C8B-B14F-4D97-AF65-F5344CB8AC3E}">
        <p14:creationId xmlns:p14="http://schemas.microsoft.com/office/powerpoint/2010/main" val="3611011260"/>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06621-2419-B21F-2F8D-48F535002E30}"/>
              </a:ext>
            </a:extLst>
          </p:cNvPr>
          <p:cNvSpPr>
            <a:spLocks noGrp="1"/>
          </p:cNvSpPr>
          <p:nvPr>
            <p:ph type="title"/>
          </p:nvPr>
        </p:nvSpPr>
        <p:spPr>
          <a:xfrm>
            <a:off x="1295400" y="244475"/>
            <a:ext cx="6858000" cy="441325"/>
          </a:xfrm>
        </p:spPr>
        <p:txBody>
          <a:bodyPr/>
          <a:lstStyle/>
          <a:p>
            <a:r>
              <a:rPr lang="en-US" dirty="0"/>
              <a:t>LIGHT DM: DARK SECTORS</a:t>
            </a:r>
          </a:p>
        </p:txBody>
      </p:sp>
      <p:sp>
        <p:nvSpPr>
          <p:cNvPr id="3" name="Content Placeholder 2">
            <a:extLst>
              <a:ext uri="{FF2B5EF4-FFF2-40B4-BE49-F238E27FC236}">
                <a16:creationId xmlns:a16="http://schemas.microsoft.com/office/drawing/2014/main" id="{530433B2-A7F3-CF67-BEC7-7A377E21B95B}"/>
              </a:ext>
            </a:extLst>
          </p:cNvPr>
          <p:cNvSpPr>
            <a:spLocks noGrp="1"/>
          </p:cNvSpPr>
          <p:nvPr>
            <p:ph idx="1"/>
          </p:nvPr>
        </p:nvSpPr>
        <p:spPr>
          <a:xfrm>
            <a:off x="304800" y="855662"/>
            <a:ext cx="8534400" cy="5392738"/>
          </a:xfrm>
        </p:spPr>
        <p:txBody>
          <a:bodyPr/>
          <a:lstStyle/>
          <a:p>
            <a:r>
              <a:rPr lang="en-US" sz="2000" dirty="0"/>
              <a:t>Dark sector particles from MeV to GeV can also be thermal relics. </a:t>
            </a:r>
          </a:p>
          <a:p>
            <a:r>
              <a:rPr lang="en-US" sz="2000" dirty="0"/>
              <a:t>But, because they are light, there are an enormous number of past, current, and proposed accelerator experiments that can be relevant.</a:t>
            </a:r>
          </a:p>
          <a:p>
            <a:endParaRPr lang="en-US" sz="2000" dirty="0"/>
          </a:p>
          <a:p>
            <a:endParaRPr lang="en-US" sz="2000" dirty="0"/>
          </a:p>
          <a:p>
            <a:endParaRPr lang="en-US" sz="2000" dirty="0"/>
          </a:p>
          <a:p>
            <a:pPr marL="0" indent="0">
              <a:buNone/>
            </a:pPr>
            <a:endParaRPr lang="en-US" sz="2000" dirty="0"/>
          </a:p>
        </p:txBody>
      </p:sp>
      <p:pic>
        <p:nvPicPr>
          <p:cNvPr id="8" name="Picture 7">
            <a:extLst>
              <a:ext uri="{FF2B5EF4-FFF2-40B4-BE49-F238E27FC236}">
                <a16:creationId xmlns:a16="http://schemas.microsoft.com/office/drawing/2014/main" id="{1A42A29B-529C-AF79-52F2-7AAB11836E89}"/>
              </a:ext>
            </a:extLst>
          </p:cNvPr>
          <p:cNvPicPr>
            <a:picLocks noChangeAspect="1"/>
          </p:cNvPicPr>
          <p:nvPr/>
        </p:nvPicPr>
        <p:blipFill>
          <a:blip r:embed="rId2"/>
          <a:stretch>
            <a:fillRect/>
          </a:stretch>
        </p:blipFill>
        <p:spPr>
          <a:xfrm>
            <a:off x="533400" y="1936716"/>
            <a:ext cx="7772400" cy="4481546"/>
          </a:xfrm>
          <a:prstGeom prst="rect">
            <a:avLst/>
          </a:prstGeom>
        </p:spPr>
      </p:pic>
      <p:sp>
        <p:nvSpPr>
          <p:cNvPr id="9" name="TextBox 8">
            <a:extLst>
              <a:ext uri="{FF2B5EF4-FFF2-40B4-BE49-F238E27FC236}">
                <a16:creationId xmlns:a16="http://schemas.microsoft.com/office/drawing/2014/main" id="{8EC07FE8-1C5D-BE69-5078-8192174EAF98}"/>
              </a:ext>
            </a:extLst>
          </p:cNvPr>
          <p:cNvSpPr txBox="1"/>
          <p:nvPr/>
        </p:nvSpPr>
        <p:spPr>
          <a:xfrm>
            <a:off x="2382984" y="6459636"/>
            <a:ext cx="4073231" cy="307777"/>
          </a:xfrm>
          <a:prstGeom prst="rect">
            <a:avLst/>
          </a:prstGeom>
          <a:noFill/>
        </p:spPr>
        <p:txBody>
          <a:bodyPr wrap="none" rtlCol="0">
            <a:spAutoFit/>
          </a:bodyPr>
          <a:lstStyle/>
          <a:p>
            <a:r>
              <a:rPr lang="en-US" sz="1400" dirty="0" err="1"/>
              <a:t>Ilten</a:t>
            </a:r>
            <a:r>
              <a:rPr lang="en-US" sz="1400" dirty="0"/>
              <a:t>, Tran, et al., Snowmass Report, 2206.04220</a:t>
            </a:r>
          </a:p>
        </p:txBody>
      </p:sp>
    </p:spTree>
    <p:extLst>
      <p:ext uri="{BB962C8B-B14F-4D97-AF65-F5344CB8AC3E}">
        <p14:creationId xmlns:p14="http://schemas.microsoft.com/office/powerpoint/2010/main" val="2094238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06621-2419-B21F-2F8D-48F535002E30}"/>
              </a:ext>
            </a:extLst>
          </p:cNvPr>
          <p:cNvSpPr>
            <a:spLocks noGrp="1"/>
          </p:cNvSpPr>
          <p:nvPr>
            <p:ph type="title"/>
          </p:nvPr>
        </p:nvSpPr>
        <p:spPr>
          <a:xfrm>
            <a:off x="1295400" y="244475"/>
            <a:ext cx="6858000" cy="441325"/>
          </a:xfrm>
        </p:spPr>
        <p:txBody>
          <a:bodyPr/>
          <a:lstStyle/>
          <a:p>
            <a:r>
              <a:rPr lang="en-US" dirty="0"/>
              <a:t>DARK SECTOR BENCHMARKS</a:t>
            </a:r>
          </a:p>
        </p:txBody>
      </p:sp>
      <p:sp>
        <p:nvSpPr>
          <p:cNvPr id="3" name="Content Placeholder 2">
            <a:extLst>
              <a:ext uri="{FF2B5EF4-FFF2-40B4-BE49-F238E27FC236}">
                <a16:creationId xmlns:a16="http://schemas.microsoft.com/office/drawing/2014/main" id="{530433B2-A7F3-CF67-BEC7-7A377E21B95B}"/>
              </a:ext>
            </a:extLst>
          </p:cNvPr>
          <p:cNvSpPr>
            <a:spLocks noGrp="1"/>
          </p:cNvSpPr>
          <p:nvPr>
            <p:ph idx="1"/>
          </p:nvPr>
        </p:nvSpPr>
        <p:spPr>
          <a:xfrm>
            <a:off x="304800" y="855662"/>
            <a:ext cx="8534400" cy="744538"/>
          </a:xfrm>
        </p:spPr>
        <p:txBody>
          <a:bodyPr/>
          <a:lstStyle/>
          <a:p>
            <a:r>
              <a:rPr lang="en-US" sz="2000" dirty="0"/>
              <a:t>Won’t be able to even superficially cover all these, but will give some examples. </a:t>
            </a:r>
          </a:p>
          <a:p>
            <a:r>
              <a:rPr lang="en-US" sz="2000" dirty="0"/>
              <a:t>Each of these experiments can be evaluated for its reach in various dark sector benchmark models.  For example:</a:t>
            </a:r>
          </a:p>
          <a:p>
            <a:pPr marL="0" indent="0">
              <a:buNone/>
            </a:pPr>
            <a:endParaRPr lang="en-US" sz="2000" dirty="0"/>
          </a:p>
        </p:txBody>
      </p:sp>
      <p:sp>
        <p:nvSpPr>
          <p:cNvPr id="4" name="Content Placeholder 2">
            <a:extLst>
              <a:ext uri="{FF2B5EF4-FFF2-40B4-BE49-F238E27FC236}">
                <a16:creationId xmlns:a16="http://schemas.microsoft.com/office/drawing/2014/main" id="{F11FB757-CF4B-C7E3-A32F-73297E7F1E24}"/>
              </a:ext>
            </a:extLst>
          </p:cNvPr>
          <p:cNvSpPr txBox="1">
            <a:spLocks/>
          </p:cNvSpPr>
          <p:nvPr/>
        </p:nvSpPr>
        <p:spPr bwMode="auto">
          <a:xfrm>
            <a:off x="685800" y="2362200"/>
            <a:ext cx="35052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Dark photon with visible decays to SM particles:</a:t>
            </a:r>
          </a:p>
          <a:p>
            <a:pPr marL="0" indent="0">
              <a:buFont typeface="Arial" charset="0"/>
              <a:buNone/>
            </a:pPr>
            <a:endParaRPr lang="en-US" sz="2000" dirty="0"/>
          </a:p>
        </p:txBody>
      </p:sp>
      <p:sp>
        <p:nvSpPr>
          <p:cNvPr id="5" name="Content Placeholder 2">
            <a:extLst>
              <a:ext uri="{FF2B5EF4-FFF2-40B4-BE49-F238E27FC236}">
                <a16:creationId xmlns:a16="http://schemas.microsoft.com/office/drawing/2014/main" id="{E7D5D187-0293-424B-920A-E11318F5C210}"/>
              </a:ext>
            </a:extLst>
          </p:cNvPr>
          <p:cNvSpPr txBox="1">
            <a:spLocks/>
          </p:cNvSpPr>
          <p:nvPr/>
        </p:nvSpPr>
        <p:spPr bwMode="auto">
          <a:xfrm>
            <a:off x="4724400" y="2362200"/>
            <a:ext cx="4053191"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Dark photon with invisible decays to dark sector particles:</a:t>
            </a:r>
          </a:p>
          <a:p>
            <a:pPr marL="0" indent="0">
              <a:buFont typeface="Arial" charset="0"/>
              <a:buNone/>
            </a:pPr>
            <a:endParaRPr lang="en-US" sz="2000" dirty="0"/>
          </a:p>
        </p:txBody>
      </p:sp>
      <p:pic>
        <p:nvPicPr>
          <p:cNvPr id="7" name="Picture 6">
            <a:extLst>
              <a:ext uri="{FF2B5EF4-FFF2-40B4-BE49-F238E27FC236}">
                <a16:creationId xmlns:a16="http://schemas.microsoft.com/office/drawing/2014/main" id="{BF70748E-D337-8363-D376-21CEA2E0C231}"/>
              </a:ext>
            </a:extLst>
          </p:cNvPr>
          <p:cNvPicPr>
            <a:picLocks noChangeAspect="1"/>
          </p:cNvPicPr>
          <p:nvPr/>
        </p:nvPicPr>
        <p:blipFill>
          <a:blip r:embed="rId2"/>
          <a:stretch>
            <a:fillRect/>
          </a:stretch>
        </p:blipFill>
        <p:spPr>
          <a:xfrm>
            <a:off x="304800" y="3048000"/>
            <a:ext cx="4053192" cy="3248020"/>
          </a:xfrm>
          <a:prstGeom prst="rect">
            <a:avLst/>
          </a:prstGeom>
        </p:spPr>
      </p:pic>
      <p:pic>
        <p:nvPicPr>
          <p:cNvPr id="11" name="Picture 10">
            <a:extLst>
              <a:ext uri="{FF2B5EF4-FFF2-40B4-BE49-F238E27FC236}">
                <a16:creationId xmlns:a16="http://schemas.microsoft.com/office/drawing/2014/main" id="{27B957F3-87F4-0AFF-FADE-9ADE5A046D3C}"/>
              </a:ext>
            </a:extLst>
          </p:cNvPr>
          <p:cNvPicPr>
            <a:picLocks noChangeAspect="1"/>
          </p:cNvPicPr>
          <p:nvPr/>
        </p:nvPicPr>
        <p:blipFill>
          <a:blip r:embed="rId3"/>
          <a:stretch>
            <a:fillRect/>
          </a:stretch>
        </p:blipFill>
        <p:spPr>
          <a:xfrm>
            <a:off x="4724400" y="2971799"/>
            <a:ext cx="4053192" cy="3324221"/>
          </a:xfrm>
          <a:prstGeom prst="rect">
            <a:avLst/>
          </a:prstGeom>
        </p:spPr>
      </p:pic>
      <p:sp>
        <p:nvSpPr>
          <p:cNvPr id="12" name="TextBox 11">
            <a:extLst>
              <a:ext uri="{FF2B5EF4-FFF2-40B4-BE49-F238E27FC236}">
                <a16:creationId xmlns:a16="http://schemas.microsoft.com/office/drawing/2014/main" id="{B3CD5A19-581B-FB23-1E06-FB292A215D35}"/>
              </a:ext>
            </a:extLst>
          </p:cNvPr>
          <p:cNvSpPr txBox="1"/>
          <p:nvPr/>
        </p:nvSpPr>
        <p:spPr>
          <a:xfrm>
            <a:off x="1686036" y="6296020"/>
            <a:ext cx="6076728" cy="307777"/>
          </a:xfrm>
          <a:prstGeom prst="rect">
            <a:avLst/>
          </a:prstGeom>
          <a:noFill/>
        </p:spPr>
        <p:txBody>
          <a:bodyPr wrap="none" rtlCol="0">
            <a:spAutoFit/>
          </a:bodyPr>
          <a:lstStyle/>
          <a:p>
            <a:r>
              <a:rPr lang="en-US" sz="1400" dirty="0"/>
              <a:t>Lanfranchi, </a:t>
            </a:r>
            <a:r>
              <a:rPr lang="en-US" sz="1400" dirty="0" err="1"/>
              <a:t>Pospelov</a:t>
            </a:r>
            <a:r>
              <a:rPr lang="en-US" sz="1400" dirty="0"/>
              <a:t> et al., FIPs 2022 Workshop summary, in preparation </a:t>
            </a:r>
          </a:p>
        </p:txBody>
      </p:sp>
    </p:spTree>
    <p:extLst>
      <p:ext uri="{BB962C8B-B14F-4D97-AF65-F5344CB8AC3E}">
        <p14:creationId xmlns:p14="http://schemas.microsoft.com/office/powerpoint/2010/main" val="2859861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06621-2419-B21F-2F8D-48F535002E30}"/>
              </a:ext>
            </a:extLst>
          </p:cNvPr>
          <p:cNvSpPr>
            <a:spLocks noGrp="1"/>
          </p:cNvSpPr>
          <p:nvPr>
            <p:ph type="title"/>
          </p:nvPr>
        </p:nvSpPr>
        <p:spPr>
          <a:xfrm>
            <a:off x="0" y="244475"/>
            <a:ext cx="9144000" cy="441325"/>
          </a:xfrm>
        </p:spPr>
        <p:txBody>
          <a:bodyPr/>
          <a:lstStyle/>
          <a:p>
            <a:r>
              <a:rPr lang="en-US" sz="2400" dirty="0"/>
              <a:t>SEARCHES AT HIGH COUPLING: BABAR AND BELLE II</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30433B2-A7F3-CF67-BEC7-7A377E21B95B}"/>
                  </a:ext>
                </a:extLst>
              </p:cNvPr>
              <p:cNvSpPr>
                <a:spLocks noGrp="1"/>
              </p:cNvSpPr>
              <p:nvPr>
                <p:ph idx="1"/>
              </p:nvPr>
            </p:nvSpPr>
            <p:spPr>
              <a:xfrm>
                <a:off x="304800" y="779461"/>
                <a:ext cx="8534400" cy="1272947"/>
              </a:xfrm>
            </p:spPr>
            <p:txBody>
              <a:bodyPr/>
              <a:lstStyle/>
              <a:p>
                <a:r>
                  <a:rPr lang="en-US" sz="1800" dirty="0"/>
                  <a:t>At ”high” coupling, dark photons decay promptly.</a:t>
                </a:r>
              </a:p>
              <a:p>
                <a:endParaRPr lang="en-US" sz="800" dirty="0"/>
              </a:p>
              <a:p>
                <a:r>
                  <a:rPr lang="en-US" sz="1800" dirty="0"/>
                  <a:t>Sensitive searches from  </a:t>
                </a:r>
                <a14:m>
                  <m:oMath xmlns:m="http://schemas.openxmlformats.org/officeDocument/2006/math">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m:t>
                        </m:r>
                      </m:sup>
                    </m:sSup>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m:t>
                        </m:r>
                      </m:sup>
                    </m:sSup>
                  </m:oMath>
                </a14:m>
                <a:r>
                  <a:rPr lang="en-US" sz="1800" dirty="0"/>
                  <a:t> colliders with E</a:t>
                </a:r>
                <a:r>
                  <a:rPr lang="en-US" sz="1800" baseline="-25000" dirty="0"/>
                  <a:t>COM</a:t>
                </a:r>
                <a:r>
                  <a:rPr lang="en-US" sz="1800" dirty="0"/>
                  <a:t> ~ 10 GeV, extraordinary luminosity. </a:t>
                </a:r>
                <a:r>
                  <a:rPr lang="en-US" sz="1800" dirty="0" err="1"/>
                  <a:t>BaBar</a:t>
                </a:r>
                <a:r>
                  <a:rPr lang="en-US" sz="1800" dirty="0"/>
                  <a:t> at SLAC concluded, Belle II at KEK is ongoing, can look for either invisible or visible decay excess at various invariant masses.</a:t>
                </a:r>
              </a:p>
            </p:txBody>
          </p:sp>
        </mc:Choice>
        <mc:Fallback xmlns="">
          <p:sp>
            <p:nvSpPr>
              <p:cNvPr id="3" name="Content Placeholder 2">
                <a:extLst>
                  <a:ext uri="{FF2B5EF4-FFF2-40B4-BE49-F238E27FC236}">
                    <a16:creationId xmlns:a16="http://schemas.microsoft.com/office/drawing/2014/main" id="{530433B2-A7F3-CF67-BEC7-7A377E21B95B}"/>
                  </a:ext>
                </a:extLst>
              </p:cNvPr>
              <p:cNvSpPr>
                <a:spLocks noGrp="1" noRot="1" noChangeAspect="1" noMove="1" noResize="1" noEditPoints="1" noAdjustHandles="1" noChangeArrowheads="1" noChangeShapeType="1" noTextEdit="1"/>
              </p:cNvSpPr>
              <p:nvPr>
                <p:ph idx="1"/>
              </p:nvPr>
            </p:nvSpPr>
            <p:spPr>
              <a:xfrm>
                <a:off x="304800" y="779461"/>
                <a:ext cx="8534400" cy="1272947"/>
              </a:xfrm>
              <a:blipFill>
                <a:blip r:embed="rId2"/>
                <a:stretch>
                  <a:fillRect l="-446" t="-1980" b="-16832"/>
                </a:stretch>
              </a:blipFill>
            </p:spPr>
            <p:txBody>
              <a:bodyPr/>
              <a:lstStyle/>
              <a:p>
                <a:r>
                  <a:rPr lang="en-US">
                    <a:noFill/>
                  </a:rPr>
                  <a:t> </a:t>
                </a:r>
              </a:p>
            </p:txBody>
          </p:sp>
        </mc:Fallback>
      </mc:AlternateContent>
      <p:sp>
        <p:nvSpPr>
          <p:cNvPr id="4" name="Content Placeholder 2">
            <a:extLst>
              <a:ext uri="{FF2B5EF4-FFF2-40B4-BE49-F238E27FC236}">
                <a16:creationId xmlns:a16="http://schemas.microsoft.com/office/drawing/2014/main" id="{F11FB757-CF4B-C7E3-A32F-73297E7F1E24}"/>
              </a:ext>
            </a:extLst>
          </p:cNvPr>
          <p:cNvSpPr txBox="1">
            <a:spLocks/>
          </p:cNvSpPr>
          <p:nvPr/>
        </p:nvSpPr>
        <p:spPr bwMode="auto">
          <a:xfrm>
            <a:off x="533400" y="2286000"/>
            <a:ext cx="35052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Dark photon with visible decays to SM particles:</a:t>
            </a:r>
          </a:p>
          <a:p>
            <a:pPr marL="0" indent="0">
              <a:buFont typeface="Arial" charset="0"/>
              <a:buNone/>
            </a:pPr>
            <a:endParaRPr lang="en-US" sz="1800" dirty="0"/>
          </a:p>
        </p:txBody>
      </p:sp>
      <p:sp>
        <p:nvSpPr>
          <p:cNvPr id="5" name="Content Placeholder 2">
            <a:extLst>
              <a:ext uri="{FF2B5EF4-FFF2-40B4-BE49-F238E27FC236}">
                <a16:creationId xmlns:a16="http://schemas.microsoft.com/office/drawing/2014/main" id="{E7D5D187-0293-424B-920A-E11318F5C210}"/>
              </a:ext>
            </a:extLst>
          </p:cNvPr>
          <p:cNvSpPr txBox="1">
            <a:spLocks/>
          </p:cNvSpPr>
          <p:nvPr/>
        </p:nvSpPr>
        <p:spPr bwMode="auto">
          <a:xfrm>
            <a:off x="4405009" y="2286000"/>
            <a:ext cx="4053191"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Dark photon with invisible decays to dark sector particles:</a:t>
            </a:r>
          </a:p>
          <a:p>
            <a:pPr marL="0" indent="0">
              <a:buFont typeface="Arial" charset="0"/>
              <a:buNone/>
            </a:pPr>
            <a:endParaRPr lang="en-US" sz="1800" dirty="0"/>
          </a:p>
        </p:txBody>
      </p:sp>
      <p:sp>
        <p:nvSpPr>
          <p:cNvPr id="12" name="TextBox 11">
            <a:extLst>
              <a:ext uri="{FF2B5EF4-FFF2-40B4-BE49-F238E27FC236}">
                <a16:creationId xmlns:a16="http://schemas.microsoft.com/office/drawing/2014/main" id="{B3CD5A19-581B-FB23-1E06-FB292A215D35}"/>
              </a:ext>
            </a:extLst>
          </p:cNvPr>
          <p:cNvSpPr txBox="1"/>
          <p:nvPr/>
        </p:nvSpPr>
        <p:spPr>
          <a:xfrm rot="5400000">
            <a:off x="8025816" y="4069057"/>
            <a:ext cx="1277914" cy="307777"/>
          </a:xfrm>
          <a:prstGeom prst="rect">
            <a:avLst/>
          </a:prstGeom>
          <a:noFill/>
        </p:spPr>
        <p:txBody>
          <a:bodyPr wrap="none" rtlCol="0">
            <a:spAutoFit/>
          </a:bodyPr>
          <a:lstStyle/>
          <a:p>
            <a:r>
              <a:rPr lang="en-US" sz="1400" dirty="0"/>
              <a:t>Hearty (2022)</a:t>
            </a:r>
          </a:p>
        </p:txBody>
      </p:sp>
      <p:pic>
        <p:nvPicPr>
          <p:cNvPr id="8" name="Picture 7">
            <a:extLst>
              <a:ext uri="{FF2B5EF4-FFF2-40B4-BE49-F238E27FC236}">
                <a16:creationId xmlns:a16="http://schemas.microsoft.com/office/drawing/2014/main" id="{A19D0634-B8E2-B8AE-D72A-6C45E01A5422}"/>
              </a:ext>
            </a:extLst>
          </p:cNvPr>
          <p:cNvPicPr>
            <a:picLocks noChangeAspect="1"/>
          </p:cNvPicPr>
          <p:nvPr/>
        </p:nvPicPr>
        <p:blipFill>
          <a:blip r:embed="rId3"/>
          <a:stretch>
            <a:fillRect/>
          </a:stretch>
        </p:blipFill>
        <p:spPr>
          <a:xfrm>
            <a:off x="1143000" y="2895600"/>
            <a:ext cx="2067247" cy="1046781"/>
          </a:xfrm>
          <a:prstGeom prst="rect">
            <a:avLst/>
          </a:prstGeom>
        </p:spPr>
      </p:pic>
      <p:pic>
        <p:nvPicPr>
          <p:cNvPr id="10" name="Picture 9">
            <a:extLst>
              <a:ext uri="{FF2B5EF4-FFF2-40B4-BE49-F238E27FC236}">
                <a16:creationId xmlns:a16="http://schemas.microsoft.com/office/drawing/2014/main" id="{F3DC68A5-5826-4F75-1622-10B7306F35E2}"/>
              </a:ext>
            </a:extLst>
          </p:cNvPr>
          <p:cNvPicPr>
            <a:picLocks noChangeAspect="1"/>
          </p:cNvPicPr>
          <p:nvPr/>
        </p:nvPicPr>
        <p:blipFill>
          <a:blip r:embed="rId4"/>
          <a:stretch>
            <a:fillRect/>
          </a:stretch>
        </p:blipFill>
        <p:spPr>
          <a:xfrm>
            <a:off x="5595625" y="2971800"/>
            <a:ext cx="1948176" cy="1046781"/>
          </a:xfrm>
          <a:prstGeom prst="rect">
            <a:avLst/>
          </a:prstGeom>
        </p:spPr>
      </p:pic>
      <p:pic>
        <p:nvPicPr>
          <p:cNvPr id="14" name="Picture 13">
            <a:extLst>
              <a:ext uri="{FF2B5EF4-FFF2-40B4-BE49-F238E27FC236}">
                <a16:creationId xmlns:a16="http://schemas.microsoft.com/office/drawing/2014/main" id="{3E56672E-BB41-B48F-478C-15B50DD211BF}"/>
              </a:ext>
            </a:extLst>
          </p:cNvPr>
          <p:cNvPicPr>
            <a:picLocks noChangeAspect="1"/>
          </p:cNvPicPr>
          <p:nvPr/>
        </p:nvPicPr>
        <p:blipFill>
          <a:blip r:embed="rId5"/>
          <a:stretch>
            <a:fillRect/>
          </a:stretch>
        </p:blipFill>
        <p:spPr>
          <a:xfrm>
            <a:off x="4572001" y="4038600"/>
            <a:ext cx="3790950" cy="2380876"/>
          </a:xfrm>
          <a:prstGeom prst="rect">
            <a:avLst/>
          </a:prstGeom>
        </p:spPr>
      </p:pic>
      <p:pic>
        <p:nvPicPr>
          <p:cNvPr id="16" name="Picture 15">
            <a:extLst>
              <a:ext uri="{FF2B5EF4-FFF2-40B4-BE49-F238E27FC236}">
                <a16:creationId xmlns:a16="http://schemas.microsoft.com/office/drawing/2014/main" id="{0F5E5286-8670-D529-2B02-03E086BC185B}"/>
              </a:ext>
            </a:extLst>
          </p:cNvPr>
          <p:cNvPicPr>
            <a:picLocks noChangeAspect="1"/>
          </p:cNvPicPr>
          <p:nvPr/>
        </p:nvPicPr>
        <p:blipFill>
          <a:blip r:embed="rId6"/>
          <a:stretch>
            <a:fillRect/>
          </a:stretch>
        </p:blipFill>
        <p:spPr>
          <a:xfrm>
            <a:off x="272048" y="4019924"/>
            <a:ext cx="3594100" cy="2380876"/>
          </a:xfrm>
          <a:prstGeom prst="rect">
            <a:avLst/>
          </a:prstGeom>
        </p:spPr>
      </p:pic>
      <p:sp>
        <p:nvSpPr>
          <p:cNvPr id="6" name="TextBox 5">
            <a:extLst>
              <a:ext uri="{FF2B5EF4-FFF2-40B4-BE49-F238E27FC236}">
                <a16:creationId xmlns:a16="http://schemas.microsoft.com/office/drawing/2014/main" id="{E34E231B-5145-CFBC-A3C1-1D2A6B7AA1A5}"/>
              </a:ext>
            </a:extLst>
          </p:cNvPr>
          <p:cNvSpPr txBox="1"/>
          <p:nvPr/>
        </p:nvSpPr>
        <p:spPr>
          <a:xfrm>
            <a:off x="3053517" y="6380635"/>
            <a:ext cx="2702984" cy="307777"/>
          </a:xfrm>
          <a:prstGeom prst="rect">
            <a:avLst/>
          </a:prstGeom>
          <a:solidFill>
            <a:srgbClr val="FFFF7F"/>
          </a:solidFill>
        </p:spPr>
        <p:txBody>
          <a:bodyPr wrap="none" rtlCol="0">
            <a:spAutoFit/>
          </a:bodyPr>
          <a:lstStyle/>
          <a:p>
            <a:r>
              <a:rPr lang="en-US" sz="1400" dirty="0"/>
              <a:t>See Robertson and </a:t>
            </a:r>
            <a:r>
              <a:rPr lang="en-US" sz="1400" dirty="0" err="1"/>
              <a:t>Shuve</a:t>
            </a:r>
            <a:r>
              <a:rPr lang="en-US" sz="1400" dirty="0"/>
              <a:t> talks</a:t>
            </a:r>
          </a:p>
        </p:txBody>
      </p:sp>
    </p:spTree>
    <p:extLst>
      <p:ext uri="{BB962C8B-B14F-4D97-AF65-F5344CB8AC3E}">
        <p14:creationId xmlns:p14="http://schemas.microsoft.com/office/powerpoint/2010/main" val="1876676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06621-2419-B21F-2F8D-48F535002E30}"/>
              </a:ext>
            </a:extLst>
          </p:cNvPr>
          <p:cNvSpPr>
            <a:spLocks noGrp="1"/>
          </p:cNvSpPr>
          <p:nvPr>
            <p:ph type="title"/>
          </p:nvPr>
        </p:nvSpPr>
        <p:spPr>
          <a:xfrm>
            <a:off x="0" y="244475"/>
            <a:ext cx="9144000" cy="441325"/>
          </a:xfrm>
        </p:spPr>
        <p:txBody>
          <a:bodyPr/>
          <a:lstStyle/>
          <a:p>
            <a:r>
              <a:rPr lang="en-US" sz="2400" dirty="0"/>
              <a:t>SEARCHES FOR INVISIBLE DECAYS: NA64 AND LDMX</a:t>
            </a:r>
          </a:p>
        </p:txBody>
      </p:sp>
      <p:sp>
        <p:nvSpPr>
          <p:cNvPr id="3" name="Content Placeholder 2">
            <a:extLst>
              <a:ext uri="{FF2B5EF4-FFF2-40B4-BE49-F238E27FC236}">
                <a16:creationId xmlns:a16="http://schemas.microsoft.com/office/drawing/2014/main" id="{530433B2-A7F3-CF67-BEC7-7A377E21B95B}"/>
              </a:ext>
            </a:extLst>
          </p:cNvPr>
          <p:cNvSpPr>
            <a:spLocks noGrp="1"/>
          </p:cNvSpPr>
          <p:nvPr>
            <p:ph idx="1"/>
          </p:nvPr>
        </p:nvSpPr>
        <p:spPr>
          <a:xfrm>
            <a:off x="371272" y="1828800"/>
            <a:ext cx="3743836" cy="1048610"/>
          </a:xfrm>
        </p:spPr>
        <p:txBody>
          <a:bodyPr/>
          <a:lstStyle/>
          <a:p>
            <a:r>
              <a:rPr lang="en-US" sz="2000" dirty="0"/>
              <a:t>NA64 is an ongoing electron beam dump experiment at the SPS at CERN.</a:t>
            </a:r>
          </a:p>
          <a:p>
            <a:pPr marL="0" indent="0">
              <a:buNone/>
            </a:pPr>
            <a:endParaRPr lang="en-US" sz="2000" dirty="0"/>
          </a:p>
        </p:txBody>
      </p:sp>
      <p:pic>
        <p:nvPicPr>
          <p:cNvPr id="7" name="Picture 6">
            <a:extLst>
              <a:ext uri="{FF2B5EF4-FFF2-40B4-BE49-F238E27FC236}">
                <a16:creationId xmlns:a16="http://schemas.microsoft.com/office/drawing/2014/main" id="{3B183E67-70CC-AA8C-8929-A34AFBBA2308}"/>
              </a:ext>
            </a:extLst>
          </p:cNvPr>
          <p:cNvPicPr>
            <a:picLocks noChangeAspect="1"/>
          </p:cNvPicPr>
          <p:nvPr/>
        </p:nvPicPr>
        <p:blipFill>
          <a:blip r:embed="rId2"/>
          <a:stretch>
            <a:fillRect/>
          </a:stretch>
        </p:blipFill>
        <p:spPr>
          <a:xfrm>
            <a:off x="1261386" y="3216616"/>
            <a:ext cx="2514600" cy="1646047"/>
          </a:xfrm>
          <a:prstGeom prst="rect">
            <a:avLst/>
          </a:prstGeom>
        </p:spPr>
      </p:pic>
      <p:sp>
        <p:nvSpPr>
          <p:cNvPr id="9" name="Content Placeholder 2">
            <a:extLst>
              <a:ext uri="{FF2B5EF4-FFF2-40B4-BE49-F238E27FC236}">
                <a16:creationId xmlns:a16="http://schemas.microsoft.com/office/drawing/2014/main" id="{09B44AAC-3FEA-CE60-72B0-3AD2A886A1E3}"/>
              </a:ext>
            </a:extLst>
          </p:cNvPr>
          <p:cNvSpPr txBox="1">
            <a:spLocks/>
          </p:cNvSpPr>
          <p:nvPr/>
        </p:nvSpPr>
        <p:spPr bwMode="auto">
          <a:xfrm>
            <a:off x="4550686" y="1845058"/>
            <a:ext cx="4059914" cy="1489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LDMX is a proposed missing momentum experiment at LCLS-II at SLAC.</a:t>
            </a:r>
          </a:p>
          <a:p>
            <a:pPr marL="0" indent="0">
              <a:buFont typeface="Arial" charset="0"/>
              <a:buNone/>
            </a:pPr>
            <a:endParaRPr lang="en-US" sz="2000" dirty="0"/>
          </a:p>
        </p:txBody>
      </p:sp>
      <p:pic>
        <p:nvPicPr>
          <p:cNvPr id="13" name="Picture 12">
            <a:extLst>
              <a:ext uri="{FF2B5EF4-FFF2-40B4-BE49-F238E27FC236}">
                <a16:creationId xmlns:a16="http://schemas.microsoft.com/office/drawing/2014/main" id="{7233893C-27A0-8B73-6675-1EAEC426A07D}"/>
              </a:ext>
            </a:extLst>
          </p:cNvPr>
          <p:cNvPicPr>
            <a:picLocks noChangeAspect="1"/>
          </p:cNvPicPr>
          <p:nvPr/>
        </p:nvPicPr>
        <p:blipFill>
          <a:blip r:embed="rId3"/>
          <a:stretch>
            <a:fillRect/>
          </a:stretch>
        </p:blipFill>
        <p:spPr>
          <a:xfrm>
            <a:off x="304800" y="5119622"/>
            <a:ext cx="3886200" cy="1239025"/>
          </a:xfrm>
          <a:prstGeom prst="rect">
            <a:avLst/>
          </a:prstGeom>
        </p:spPr>
      </p:pic>
      <p:pic>
        <p:nvPicPr>
          <p:cNvPr id="17" name="Picture 16">
            <a:extLst>
              <a:ext uri="{FF2B5EF4-FFF2-40B4-BE49-F238E27FC236}">
                <a16:creationId xmlns:a16="http://schemas.microsoft.com/office/drawing/2014/main" id="{18F157AF-A3B8-74F5-F6EA-AADD44FBEE56}"/>
              </a:ext>
            </a:extLst>
          </p:cNvPr>
          <p:cNvPicPr>
            <a:picLocks noChangeAspect="1"/>
          </p:cNvPicPr>
          <p:nvPr/>
        </p:nvPicPr>
        <p:blipFill>
          <a:blip r:embed="rId4"/>
          <a:stretch>
            <a:fillRect/>
          </a:stretch>
        </p:blipFill>
        <p:spPr>
          <a:xfrm>
            <a:off x="4690386" y="2892360"/>
            <a:ext cx="3844322" cy="3584640"/>
          </a:xfrm>
          <a:prstGeom prst="rect">
            <a:avLst/>
          </a:prstGeom>
        </p:spPr>
      </p:pic>
      <p:sp>
        <p:nvSpPr>
          <p:cNvPr id="4" name="Content Placeholder 2">
            <a:extLst>
              <a:ext uri="{FF2B5EF4-FFF2-40B4-BE49-F238E27FC236}">
                <a16:creationId xmlns:a16="http://schemas.microsoft.com/office/drawing/2014/main" id="{D0C27CDD-87A2-B51C-46AF-9D862B3CA906}"/>
              </a:ext>
            </a:extLst>
          </p:cNvPr>
          <p:cNvSpPr txBox="1">
            <a:spLocks/>
          </p:cNvSpPr>
          <p:nvPr/>
        </p:nvSpPr>
        <p:spPr bwMode="auto">
          <a:xfrm>
            <a:off x="329086" y="838200"/>
            <a:ext cx="8281514" cy="8874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Can look specifically for electrons recoiling from nuclei, search for missing energy/momentum/mass.  DM interaction is not detected.</a:t>
            </a:r>
          </a:p>
          <a:p>
            <a:pPr marL="0" indent="0">
              <a:buFont typeface="Arial" charset="0"/>
              <a:buNone/>
            </a:pPr>
            <a:endParaRPr lang="en-US" sz="2000" dirty="0"/>
          </a:p>
        </p:txBody>
      </p:sp>
    </p:spTree>
    <p:extLst>
      <p:ext uri="{BB962C8B-B14F-4D97-AF65-F5344CB8AC3E}">
        <p14:creationId xmlns:p14="http://schemas.microsoft.com/office/powerpoint/2010/main" val="3963421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06621-2419-B21F-2F8D-48F535002E30}"/>
              </a:ext>
            </a:extLst>
          </p:cNvPr>
          <p:cNvSpPr>
            <a:spLocks noGrp="1"/>
          </p:cNvSpPr>
          <p:nvPr>
            <p:ph type="title"/>
          </p:nvPr>
        </p:nvSpPr>
        <p:spPr>
          <a:xfrm>
            <a:off x="0" y="244475"/>
            <a:ext cx="9144000" cy="441325"/>
          </a:xfrm>
        </p:spPr>
        <p:txBody>
          <a:bodyPr/>
          <a:lstStyle/>
          <a:p>
            <a:r>
              <a:rPr lang="en-US" dirty="0"/>
              <a:t>SEARCHES AT LOW COUPLING: NA62 AND FASER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30433B2-A7F3-CF67-BEC7-7A377E21B95B}"/>
                  </a:ext>
                </a:extLst>
              </p:cNvPr>
              <p:cNvSpPr>
                <a:spLocks noGrp="1"/>
              </p:cNvSpPr>
              <p:nvPr>
                <p:ph idx="1"/>
              </p:nvPr>
            </p:nvSpPr>
            <p:spPr>
              <a:xfrm>
                <a:off x="191548" y="885806"/>
                <a:ext cx="8266652" cy="731856"/>
              </a:xfrm>
            </p:spPr>
            <p:txBody>
              <a:bodyPr/>
              <a:lstStyle/>
              <a:p>
                <a:r>
                  <a:rPr lang="en-US" sz="1800" dirty="0"/>
                  <a:t>At low coupling, the decay length can be macroscopic.  Can look for </a:t>
                </a:r>
                <a14:m>
                  <m:oMath xmlns:m="http://schemas.openxmlformats.org/officeDocument/2006/math">
                    <m:r>
                      <a:rPr lang="en-US" sz="1800" i="1" smtClean="0">
                        <a:latin typeface="Cambria Math" panose="02040503050406030204" pitchFamily="18" charset="0"/>
                        <a:ea typeface="Cambria Math" panose="02040503050406030204" pitchFamily="18" charset="0"/>
                      </a:rPr>
                      <m:t>𝜋</m:t>
                    </m:r>
                    <m:r>
                      <a:rPr lang="en-US" sz="1800" i="1" smtClean="0">
                        <a:latin typeface="Cambria Math" panose="02040503050406030204" pitchFamily="18" charset="0"/>
                        <a:ea typeface="Cambria Math" panose="02040503050406030204" pitchFamily="18" charset="0"/>
                      </a:rPr>
                      <m:t>/</m:t>
                    </m:r>
                    <m:r>
                      <a:rPr lang="en-US" sz="1800" i="1" smtClean="0">
                        <a:latin typeface="Cambria Math" panose="02040503050406030204" pitchFamily="18" charset="0"/>
                        <a:ea typeface="Cambria Math" panose="02040503050406030204" pitchFamily="18" charset="0"/>
                      </a:rPr>
                      <m:t>𝜂</m:t>
                    </m:r>
                    <m:r>
                      <a:rPr lang="en-US" sz="1800" i="1" dirty="0">
                        <a:latin typeface="Cambria Math" panose="02040503050406030204" pitchFamily="18" charset="0"/>
                        <a:ea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𝐴</m:t>
                        </m:r>
                      </m:e>
                      <m:sup>
                        <m:r>
                          <a:rPr lang="en-US" sz="1800" i="1">
                            <a:latin typeface="Cambria Math" panose="02040503050406030204" pitchFamily="18" charset="0"/>
                          </a:rPr>
                          <m:t>′</m:t>
                        </m:r>
                      </m:sup>
                    </m:sSup>
                    <m:r>
                      <a:rPr lang="en-US" sz="1800" i="1">
                        <a:latin typeface="Cambria Math" panose="02040503050406030204" pitchFamily="18" charset="0"/>
                        <a:ea typeface="Cambria Math" panose="02040503050406030204" pitchFamily="18" charset="0"/>
                      </a:rPr>
                      <m:t>𝛾</m:t>
                    </m:r>
                  </m:oMath>
                </a14:m>
                <a:r>
                  <a:rPr lang="en-US" sz="1800" dirty="0"/>
                  <a:t> or </a:t>
                </a:r>
                <a14:m>
                  <m:oMath xmlns:m="http://schemas.openxmlformats.org/officeDocument/2006/math">
                    <m:r>
                      <a:rPr lang="en-US" sz="1800" i="1">
                        <a:latin typeface="Cambria Math" panose="02040503050406030204" pitchFamily="18" charset="0"/>
                      </a:rPr>
                      <m:t>𝑝𝑝</m:t>
                    </m:r>
                    <m:r>
                      <a:rPr lang="en-US" sz="1800" i="1" dirty="0">
                        <a:latin typeface="Cambria Math" panose="02040503050406030204" pitchFamily="18" charset="0"/>
                        <a:ea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𝑝𝑝𝐴</m:t>
                        </m:r>
                      </m:e>
                      <m:sup>
                        <m:r>
                          <a:rPr lang="en-US" sz="1800" i="1">
                            <a:latin typeface="Cambria Math" panose="02040503050406030204" pitchFamily="18" charset="0"/>
                          </a:rPr>
                          <m:t>′</m:t>
                        </m:r>
                      </m:sup>
                    </m:sSup>
                  </m:oMath>
                </a14:m>
                <a:r>
                  <a:rPr lang="en-US" sz="1800" dirty="0"/>
                  <a:t>,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𝐴</m:t>
                        </m:r>
                      </m:e>
                      <m:sup>
                        <m:r>
                          <a:rPr lang="en-US" sz="1800" i="1">
                            <a:latin typeface="Cambria Math" panose="02040503050406030204" pitchFamily="18" charset="0"/>
                          </a:rPr>
                          <m:t>′</m:t>
                        </m:r>
                      </m:sup>
                    </m:sSup>
                    <m:r>
                      <a:rPr lang="en-US" sz="1800" i="1">
                        <a:latin typeface="Cambria Math" panose="02040503050406030204" pitchFamily="18" charset="0"/>
                      </a:rPr>
                      <m:t> </m:t>
                    </m:r>
                  </m:oMath>
                </a14:m>
                <a:r>
                  <a:rPr lang="en-US" sz="1800" dirty="0"/>
                  <a:t>travels far, then decays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𝐴</m:t>
                        </m:r>
                      </m:e>
                      <m:sup>
                        <m:r>
                          <a:rPr lang="en-US" sz="1800" i="1">
                            <a:latin typeface="Cambria Math" panose="02040503050406030204" pitchFamily="18" charset="0"/>
                          </a:rPr>
                          <m:t>′</m:t>
                        </m:r>
                      </m:sup>
                    </m:sSup>
                  </m:oMath>
                </a14:m>
                <a:r>
                  <a:rPr lang="en-US" sz="1800" dirty="0"/>
                  <a:t> </a:t>
                </a:r>
                <a14:m>
                  <m:oMath xmlns:m="http://schemas.openxmlformats.org/officeDocument/2006/math">
                    <m:r>
                      <a:rPr lang="en-US" sz="1800" i="1" dirty="0">
                        <a:latin typeface="Cambria Math" panose="02040503050406030204" pitchFamily="18" charset="0"/>
                        <a:ea typeface="Cambria Math" panose="02040503050406030204" pitchFamily="18" charset="0"/>
                      </a:rPr>
                      <m:t>→ </m:t>
                    </m:r>
                    <m:sSup>
                      <m:sSupPr>
                        <m:ctrlPr>
                          <a:rPr lang="en-US" sz="1800" i="1" dirty="0">
                            <a:latin typeface="Cambria Math" panose="02040503050406030204" pitchFamily="18" charset="0"/>
                            <a:ea typeface="Cambria Math" panose="02040503050406030204" pitchFamily="18" charset="0"/>
                          </a:rPr>
                        </m:ctrlPr>
                      </m:sSupPr>
                      <m:e>
                        <m:r>
                          <a:rPr lang="en-US" sz="1800" i="1" dirty="0">
                            <a:latin typeface="Cambria Math" panose="02040503050406030204" pitchFamily="18" charset="0"/>
                            <a:ea typeface="Cambria Math" panose="02040503050406030204" pitchFamily="18" charset="0"/>
                          </a:rPr>
                          <m:t>𝑒</m:t>
                        </m:r>
                      </m:e>
                      <m:sup>
                        <m:r>
                          <a:rPr lang="en-US" sz="1800" i="1" dirty="0">
                            <a:latin typeface="Cambria Math" panose="02040503050406030204" pitchFamily="18" charset="0"/>
                            <a:ea typeface="Cambria Math" panose="02040503050406030204" pitchFamily="18" charset="0"/>
                          </a:rPr>
                          <m:t>+</m:t>
                        </m:r>
                      </m:sup>
                    </m:sSup>
                    <m:sSup>
                      <m:sSupPr>
                        <m:ctrlPr>
                          <a:rPr lang="en-US" sz="1800" i="1" dirty="0">
                            <a:latin typeface="Cambria Math" panose="02040503050406030204" pitchFamily="18" charset="0"/>
                            <a:ea typeface="Cambria Math" panose="02040503050406030204" pitchFamily="18" charset="0"/>
                          </a:rPr>
                        </m:ctrlPr>
                      </m:sSupPr>
                      <m:e>
                        <m:r>
                          <a:rPr lang="en-US" sz="1800" i="1" dirty="0">
                            <a:latin typeface="Cambria Math" panose="02040503050406030204" pitchFamily="18" charset="0"/>
                            <a:ea typeface="Cambria Math" panose="02040503050406030204" pitchFamily="18" charset="0"/>
                          </a:rPr>
                          <m:t>𝑒</m:t>
                        </m:r>
                      </m:e>
                      <m:sup>
                        <m:r>
                          <a:rPr lang="en-US" sz="1800" i="1" dirty="0">
                            <a:latin typeface="Cambria Math" panose="02040503050406030204" pitchFamily="18" charset="0"/>
                            <a:ea typeface="Cambria Math" panose="02040503050406030204" pitchFamily="18" charset="0"/>
                          </a:rPr>
                          <m:t>−</m:t>
                        </m:r>
                      </m:sup>
                    </m:sSup>
                  </m:oMath>
                </a14:m>
                <a:r>
                  <a:rPr lang="en-US" sz="1800" dirty="0"/>
                  <a:t>.</a:t>
                </a:r>
              </a:p>
              <a:p>
                <a:pPr marL="0" indent="0">
                  <a:buNone/>
                </a:pPr>
                <a:endParaRPr lang="en-US" sz="1800" dirty="0"/>
              </a:p>
            </p:txBody>
          </p:sp>
        </mc:Choice>
        <mc:Fallback xmlns="">
          <p:sp>
            <p:nvSpPr>
              <p:cNvPr id="3" name="Content Placeholder 2">
                <a:extLst>
                  <a:ext uri="{FF2B5EF4-FFF2-40B4-BE49-F238E27FC236}">
                    <a16:creationId xmlns:a16="http://schemas.microsoft.com/office/drawing/2014/main" id="{530433B2-A7F3-CF67-BEC7-7A377E21B95B}"/>
                  </a:ext>
                </a:extLst>
              </p:cNvPr>
              <p:cNvSpPr>
                <a:spLocks noGrp="1" noRot="1" noChangeAspect="1" noMove="1" noResize="1" noEditPoints="1" noAdjustHandles="1" noChangeArrowheads="1" noChangeShapeType="1" noTextEdit="1"/>
              </p:cNvSpPr>
              <p:nvPr>
                <p:ph idx="1"/>
              </p:nvPr>
            </p:nvSpPr>
            <p:spPr>
              <a:xfrm>
                <a:off x="191548" y="885806"/>
                <a:ext cx="8266652" cy="731856"/>
              </a:xfrm>
              <a:blipFill>
                <a:blip r:embed="rId2"/>
                <a:stretch>
                  <a:fillRect l="-306" t="-3390"/>
                </a:stretch>
              </a:blipFill>
            </p:spPr>
            <p:txBody>
              <a:bodyPr/>
              <a:lstStyle/>
              <a:p>
                <a:r>
                  <a:rPr lang="en-US">
                    <a:noFill/>
                  </a:rPr>
                  <a:t> </a:t>
                </a:r>
              </a:p>
            </p:txBody>
          </p:sp>
        </mc:Fallback>
      </mc:AlternateContent>
      <p:sp>
        <p:nvSpPr>
          <p:cNvPr id="9" name="Content Placeholder 2">
            <a:extLst>
              <a:ext uri="{FF2B5EF4-FFF2-40B4-BE49-F238E27FC236}">
                <a16:creationId xmlns:a16="http://schemas.microsoft.com/office/drawing/2014/main" id="{09B44AAC-3FEA-CE60-72B0-3AD2A886A1E3}"/>
              </a:ext>
            </a:extLst>
          </p:cNvPr>
          <p:cNvSpPr txBox="1">
            <a:spLocks/>
          </p:cNvSpPr>
          <p:nvPr/>
        </p:nvSpPr>
        <p:spPr bwMode="auto">
          <a:xfrm>
            <a:off x="4459862" y="1770062"/>
            <a:ext cx="4251290" cy="1354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FASER is a current experiment in the forward region near ATLAS at the LHC at CERN.</a:t>
            </a:r>
          </a:p>
          <a:p>
            <a:pPr marL="0" indent="0">
              <a:buFont typeface="Arial" charset="0"/>
              <a:buNone/>
            </a:pPr>
            <a:endParaRPr lang="en-US" sz="1800" dirty="0"/>
          </a:p>
        </p:txBody>
      </p:sp>
      <p:pic>
        <p:nvPicPr>
          <p:cNvPr id="5" name="Picture 4">
            <a:extLst>
              <a:ext uri="{FF2B5EF4-FFF2-40B4-BE49-F238E27FC236}">
                <a16:creationId xmlns:a16="http://schemas.microsoft.com/office/drawing/2014/main" id="{B4A3E91B-A5B4-EDF0-DEBD-3132BA6AE33A}"/>
              </a:ext>
            </a:extLst>
          </p:cNvPr>
          <p:cNvPicPr>
            <a:picLocks noChangeAspect="1"/>
          </p:cNvPicPr>
          <p:nvPr/>
        </p:nvPicPr>
        <p:blipFill>
          <a:blip r:embed="rId3"/>
          <a:stretch>
            <a:fillRect/>
          </a:stretch>
        </p:blipFill>
        <p:spPr>
          <a:xfrm>
            <a:off x="1066800" y="4664075"/>
            <a:ext cx="2952750" cy="1968500"/>
          </a:xfrm>
          <a:prstGeom prst="rect">
            <a:avLst/>
          </a:prstGeom>
        </p:spPr>
      </p:pic>
      <p:pic>
        <p:nvPicPr>
          <p:cNvPr id="8" name="Picture 7">
            <a:extLst>
              <a:ext uri="{FF2B5EF4-FFF2-40B4-BE49-F238E27FC236}">
                <a16:creationId xmlns:a16="http://schemas.microsoft.com/office/drawing/2014/main" id="{F5C14E5D-DEBD-B969-118A-9704927AA29F}"/>
              </a:ext>
            </a:extLst>
          </p:cNvPr>
          <p:cNvPicPr>
            <a:picLocks noChangeAspect="1"/>
          </p:cNvPicPr>
          <p:nvPr/>
        </p:nvPicPr>
        <p:blipFill>
          <a:blip r:embed="rId4"/>
          <a:stretch>
            <a:fillRect/>
          </a:stretch>
        </p:blipFill>
        <p:spPr>
          <a:xfrm>
            <a:off x="1515582" y="2788260"/>
            <a:ext cx="2055186" cy="1756569"/>
          </a:xfrm>
          <a:prstGeom prst="rect">
            <a:avLst/>
          </a:prstGeom>
        </p:spPr>
      </p:pic>
      <p:pic>
        <p:nvPicPr>
          <p:cNvPr id="20" name="Picture 19">
            <a:extLst>
              <a:ext uri="{FF2B5EF4-FFF2-40B4-BE49-F238E27FC236}">
                <a16:creationId xmlns:a16="http://schemas.microsoft.com/office/drawing/2014/main" id="{D582DAA0-75C4-7085-7644-60EC0AE945E4}"/>
              </a:ext>
            </a:extLst>
          </p:cNvPr>
          <p:cNvPicPr>
            <a:picLocks noChangeAspect="1"/>
          </p:cNvPicPr>
          <p:nvPr/>
        </p:nvPicPr>
        <p:blipFill>
          <a:blip r:embed="rId5"/>
          <a:stretch>
            <a:fillRect/>
          </a:stretch>
        </p:blipFill>
        <p:spPr>
          <a:xfrm>
            <a:off x="5076909" y="4591050"/>
            <a:ext cx="2851150" cy="2114550"/>
          </a:xfrm>
          <a:prstGeom prst="rect">
            <a:avLst/>
          </a:prstGeom>
        </p:spPr>
      </p:pic>
      <p:pic>
        <p:nvPicPr>
          <p:cNvPr id="22" name="Picture 21">
            <a:extLst>
              <a:ext uri="{FF2B5EF4-FFF2-40B4-BE49-F238E27FC236}">
                <a16:creationId xmlns:a16="http://schemas.microsoft.com/office/drawing/2014/main" id="{095C756C-6F26-29D4-7611-5B65DB8E9E9F}"/>
              </a:ext>
            </a:extLst>
          </p:cNvPr>
          <p:cNvPicPr>
            <a:picLocks noChangeAspect="1"/>
          </p:cNvPicPr>
          <p:nvPr/>
        </p:nvPicPr>
        <p:blipFill>
          <a:blip r:embed="rId6"/>
          <a:stretch>
            <a:fillRect/>
          </a:stretch>
        </p:blipFill>
        <p:spPr>
          <a:xfrm>
            <a:off x="4406358" y="2889077"/>
            <a:ext cx="4051842" cy="1655752"/>
          </a:xfrm>
          <a:prstGeom prst="rect">
            <a:avLst/>
          </a:prstGeom>
        </p:spPr>
      </p:pic>
      <p:sp>
        <p:nvSpPr>
          <p:cNvPr id="23" name="Content Placeholder 2">
            <a:extLst>
              <a:ext uri="{FF2B5EF4-FFF2-40B4-BE49-F238E27FC236}">
                <a16:creationId xmlns:a16="http://schemas.microsoft.com/office/drawing/2014/main" id="{ECF1DB9C-ABE9-2E38-EFEB-3E95DEB07A4D}"/>
              </a:ext>
            </a:extLst>
          </p:cNvPr>
          <p:cNvSpPr txBox="1">
            <a:spLocks/>
          </p:cNvSpPr>
          <p:nvPr/>
        </p:nvSpPr>
        <p:spPr bwMode="auto">
          <a:xfrm>
            <a:off x="304800" y="1770062"/>
            <a:ext cx="4027014" cy="1658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NA62 is an ongoing proton beam dump experiment at the SPS at CERN.</a:t>
            </a:r>
          </a:p>
          <a:p>
            <a:pPr marL="0" indent="0">
              <a:buFont typeface="Arial" charset="0"/>
              <a:buNone/>
            </a:pPr>
            <a:endParaRPr lang="en-US" sz="1800" dirty="0"/>
          </a:p>
        </p:txBody>
      </p:sp>
    </p:spTree>
    <p:extLst>
      <p:ext uri="{BB962C8B-B14F-4D97-AF65-F5344CB8AC3E}">
        <p14:creationId xmlns:p14="http://schemas.microsoft.com/office/powerpoint/2010/main" val="2602725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NEW DARK PHOTON RESULTS</a:t>
            </a:r>
          </a:p>
        </p:txBody>
      </p:sp>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152400" y="990600"/>
            <a:ext cx="87630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FASER and NA62 presented new bounds in last 2 weeks, FASER paper out today!</a:t>
            </a:r>
          </a:p>
          <a:p>
            <a:endParaRPr lang="en-US" sz="12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r>
              <a:rPr lang="en-US" sz="2000" dirty="0"/>
              <a:t>Together they are the first incursion into the thermal relic region from low coupling since the 1990’s.</a:t>
            </a:r>
          </a:p>
          <a:p>
            <a:endParaRPr lang="en-US" sz="1200" dirty="0"/>
          </a:p>
          <a:p>
            <a:r>
              <a:rPr lang="en-US" sz="2000" dirty="0"/>
              <a:t>Background-free analysis bodes well for future sensitivity.  Expect factor of ~10 more luminosity in Run 3 from 2022-25.</a:t>
            </a:r>
          </a:p>
          <a:p>
            <a:pPr marL="457200" lvl="1" indent="0">
              <a:buNone/>
            </a:pPr>
            <a:endParaRPr lang="en-GB" dirty="0"/>
          </a:p>
        </p:txBody>
      </p:sp>
      <p:pic>
        <p:nvPicPr>
          <p:cNvPr id="15" name="Picture 14">
            <a:extLst>
              <a:ext uri="{FF2B5EF4-FFF2-40B4-BE49-F238E27FC236}">
                <a16:creationId xmlns:a16="http://schemas.microsoft.com/office/drawing/2014/main" id="{425758F8-E984-2E48-BF06-3E04BA251A91}"/>
              </a:ext>
            </a:extLst>
          </p:cNvPr>
          <p:cNvPicPr>
            <a:picLocks noChangeAspect="1"/>
          </p:cNvPicPr>
          <p:nvPr/>
        </p:nvPicPr>
        <p:blipFill>
          <a:blip r:embed="rId2"/>
          <a:stretch>
            <a:fillRect/>
          </a:stretch>
        </p:blipFill>
        <p:spPr>
          <a:xfrm>
            <a:off x="2455176" y="1371600"/>
            <a:ext cx="4669524" cy="3429000"/>
          </a:xfrm>
          <a:prstGeom prst="rect">
            <a:avLst/>
          </a:prstGeom>
        </p:spPr>
      </p:pic>
      <p:sp>
        <p:nvSpPr>
          <p:cNvPr id="16" name="TextBox 15">
            <a:extLst>
              <a:ext uri="{FF2B5EF4-FFF2-40B4-BE49-F238E27FC236}">
                <a16:creationId xmlns:a16="http://schemas.microsoft.com/office/drawing/2014/main" id="{30C54A25-3D83-5CD1-DF86-8EB7AA0BD828}"/>
              </a:ext>
            </a:extLst>
          </p:cNvPr>
          <p:cNvSpPr txBox="1"/>
          <p:nvPr/>
        </p:nvSpPr>
        <p:spPr>
          <a:xfrm>
            <a:off x="2971800" y="4097179"/>
            <a:ext cx="1944763" cy="246221"/>
          </a:xfrm>
          <a:prstGeom prst="rect">
            <a:avLst/>
          </a:prstGeom>
          <a:noFill/>
        </p:spPr>
        <p:txBody>
          <a:bodyPr wrap="none" rtlCol="0">
            <a:spAutoFit/>
          </a:bodyPr>
          <a:lstStyle/>
          <a:p>
            <a:r>
              <a:rPr lang="en-US" sz="1000" dirty="0">
                <a:solidFill>
                  <a:schemeClr val="tx1">
                    <a:lumMod val="50000"/>
                    <a:lumOff val="50000"/>
                  </a:schemeClr>
                </a:solidFill>
              </a:rPr>
              <a:t>Existing bounds from </a:t>
            </a:r>
            <a:r>
              <a:rPr lang="en-US" sz="1000" dirty="0" err="1">
                <a:solidFill>
                  <a:schemeClr val="tx1">
                    <a:lumMod val="50000"/>
                    <a:lumOff val="50000"/>
                  </a:schemeClr>
                </a:solidFill>
              </a:rPr>
              <a:t>DarkCast</a:t>
            </a:r>
            <a:endParaRPr lang="en-US" sz="1000" dirty="0">
              <a:solidFill>
                <a:schemeClr val="tx1">
                  <a:lumMod val="50000"/>
                  <a:lumOff val="50000"/>
                </a:schemeClr>
              </a:solidFill>
            </a:endParaRPr>
          </a:p>
        </p:txBody>
      </p:sp>
      <p:sp>
        <p:nvSpPr>
          <p:cNvPr id="4" name="TextBox 3">
            <a:extLst>
              <a:ext uri="{FF2B5EF4-FFF2-40B4-BE49-F238E27FC236}">
                <a16:creationId xmlns:a16="http://schemas.microsoft.com/office/drawing/2014/main" id="{F8591EC4-2946-7E0C-77DD-378C7EE12B0E}"/>
              </a:ext>
            </a:extLst>
          </p:cNvPr>
          <p:cNvSpPr txBox="1"/>
          <p:nvPr/>
        </p:nvSpPr>
        <p:spPr>
          <a:xfrm>
            <a:off x="990600" y="3786544"/>
            <a:ext cx="1459054" cy="307777"/>
          </a:xfrm>
          <a:prstGeom prst="rect">
            <a:avLst/>
          </a:prstGeom>
          <a:solidFill>
            <a:srgbClr val="FFFF7F"/>
          </a:solidFill>
        </p:spPr>
        <p:txBody>
          <a:bodyPr wrap="none" rtlCol="0">
            <a:spAutoFit/>
          </a:bodyPr>
          <a:lstStyle/>
          <a:p>
            <a:r>
              <a:rPr lang="en-US" sz="1400" dirty="0"/>
              <a:t>See Casper talk</a:t>
            </a:r>
          </a:p>
        </p:txBody>
      </p:sp>
      <p:sp>
        <p:nvSpPr>
          <p:cNvPr id="3" name="TextBox 2">
            <a:extLst>
              <a:ext uri="{FF2B5EF4-FFF2-40B4-BE49-F238E27FC236}">
                <a16:creationId xmlns:a16="http://schemas.microsoft.com/office/drawing/2014/main" id="{B39084C5-3A18-6569-5803-D3B1F0B5A936}"/>
              </a:ext>
            </a:extLst>
          </p:cNvPr>
          <p:cNvSpPr txBox="1"/>
          <p:nvPr/>
        </p:nvSpPr>
        <p:spPr>
          <a:xfrm rot="5400000">
            <a:off x="5775274" y="2813654"/>
            <a:ext cx="2536272" cy="523220"/>
          </a:xfrm>
          <a:prstGeom prst="rect">
            <a:avLst/>
          </a:prstGeom>
          <a:noFill/>
        </p:spPr>
        <p:txBody>
          <a:bodyPr wrap="none" rtlCol="0">
            <a:spAutoFit/>
          </a:bodyPr>
          <a:lstStyle/>
          <a:p>
            <a:pPr algn="ctr"/>
            <a:r>
              <a:rPr lang="en-US" sz="1400" dirty="0"/>
              <a:t>FASER Collaboration, </a:t>
            </a:r>
          </a:p>
          <a:p>
            <a:r>
              <a:rPr lang="en-US" sz="1400" b="0" i="0" u="none" strike="noStrike" dirty="0">
                <a:solidFill>
                  <a:srgbClr val="000000"/>
                </a:solidFill>
                <a:effectLst/>
                <a:latin typeface="PT Sans" panose="020B0503020203020204" pitchFamily="34" charset="77"/>
                <a:hlinkClick r:id="rId3"/>
              </a:rPr>
              <a:t>CERN-FASER-CONF-2023-001 </a:t>
            </a:r>
            <a:endParaRPr lang="en-US" sz="1400" dirty="0"/>
          </a:p>
        </p:txBody>
      </p:sp>
      <p:pic>
        <p:nvPicPr>
          <p:cNvPr id="7" name="Picture 6">
            <a:extLst>
              <a:ext uri="{FF2B5EF4-FFF2-40B4-BE49-F238E27FC236}">
                <a16:creationId xmlns:a16="http://schemas.microsoft.com/office/drawing/2014/main" id="{642AF3DB-0188-0C47-8848-8B846EFC43DC}"/>
              </a:ext>
            </a:extLst>
          </p:cNvPr>
          <p:cNvPicPr>
            <a:picLocks noChangeAspect="1"/>
          </p:cNvPicPr>
          <p:nvPr/>
        </p:nvPicPr>
        <p:blipFill>
          <a:blip r:embed="rId4"/>
          <a:stretch>
            <a:fillRect/>
          </a:stretch>
        </p:blipFill>
        <p:spPr>
          <a:xfrm rot="16468050">
            <a:off x="804604" y="2113663"/>
            <a:ext cx="1797050" cy="1441860"/>
          </a:xfrm>
          <a:prstGeom prst="rect">
            <a:avLst/>
          </a:prstGeom>
        </p:spPr>
      </p:pic>
    </p:spTree>
    <p:extLst>
      <p:ext uri="{BB962C8B-B14F-4D97-AF65-F5344CB8AC3E}">
        <p14:creationId xmlns:p14="http://schemas.microsoft.com/office/powerpoint/2010/main" val="3824655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211931"/>
            <a:ext cx="9144000" cy="550069"/>
          </a:xfrm>
        </p:spPr>
        <p:txBody>
          <a:bodyPr/>
          <a:lstStyle/>
          <a:p>
            <a:pPr eaLnBrk="1" hangingPunct="1"/>
            <a:r>
              <a:rPr lang="en-US" dirty="0">
                <a:latin typeface="Arial" charset="0"/>
              </a:rPr>
              <a:t>HIGH P</a:t>
            </a:r>
            <a:r>
              <a:rPr lang="en-US" baseline="-25000" dirty="0">
                <a:latin typeface="Arial" charset="0"/>
              </a:rPr>
              <a:t>T</a:t>
            </a:r>
            <a:r>
              <a:rPr lang="en-US" dirty="0">
                <a:latin typeface="Arial" charset="0"/>
              </a:rPr>
              <a:t> LLPS AT LHC: CODEX-B AND MATHUSLA</a:t>
            </a:r>
          </a:p>
        </p:txBody>
      </p:sp>
      <p:sp>
        <p:nvSpPr>
          <p:cNvPr id="5123" name="Content Placeholder 2"/>
          <p:cNvSpPr>
            <a:spLocks noGrp="1"/>
          </p:cNvSpPr>
          <p:nvPr>
            <p:ph idx="1"/>
          </p:nvPr>
        </p:nvSpPr>
        <p:spPr>
          <a:xfrm>
            <a:off x="4800600" y="1143000"/>
            <a:ext cx="3886200" cy="1219200"/>
          </a:xfrm>
        </p:spPr>
        <p:txBody>
          <a:bodyPr/>
          <a:lstStyle/>
          <a:p>
            <a:r>
              <a:rPr lang="en-US" sz="1800" dirty="0">
                <a:latin typeface="Arial" charset="0"/>
              </a:rPr>
              <a:t>MATHUSLA is a proposed 100 m x 100 m x 30 m experiment located 20 m deep at a surface site ~100 m from CMS at CERN.</a:t>
            </a:r>
          </a:p>
          <a:p>
            <a:pPr eaLnBrk="1" hangingPunct="1"/>
            <a:endParaRPr lang="en-US" sz="1200" dirty="0">
              <a:latin typeface="Arial" charset="0"/>
            </a:endParaRPr>
          </a:p>
        </p:txBody>
      </p:sp>
      <p:pic>
        <p:nvPicPr>
          <p:cNvPr id="4" name="Picture 3">
            <a:extLst>
              <a:ext uri="{FF2B5EF4-FFF2-40B4-BE49-F238E27FC236}">
                <a16:creationId xmlns:a16="http://schemas.microsoft.com/office/drawing/2014/main" id="{AFEFCE44-E6FF-FD0C-55CB-515555D7E797}"/>
              </a:ext>
            </a:extLst>
          </p:cNvPr>
          <p:cNvPicPr>
            <a:picLocks noChangeAspect="1"/>
          </p:cNvPicPr>
          <p:nvPr/>
        </p:nvPicPr>
        <p:blipFill>
          <a:blip r:embed="rId2"/>
          <a:stretch>
            <a:fillRect/>
          </a:stretch>
        </p:blipFill>
        <p:spPr>
          <a:xfrm>
            <a:off x="5048250" y="4481730"/>
            <a:ext cx="3467100" cy="1877235"/>
          </a:xfrm>
          <a:prstGeom prst="rect">
            <a:avLst/>
          </a:prstGeom>
        </p:spPr>
      </p:pic>
      <p:pic>
        <p:nvPicPr>
          <p:cNvPr id="6" name="Picture 5">
            <a:extLst>
              <a:ext uri="{FF2B5EF4-FFF2-40B4-BE49-F238E27FC236}">
                <a16:creationId xmlns:a16="http://schemas.microsoft.com/office/drawing/2014/main" id="{4C4E8139-B101-0162-EEB7-7A4119032E07}"/>
              </a:ext>
            </a:extLst>
          </p:cNvPr>
          <p:cNvPicPr>
            <a:picLocks noChangeAspect="1"/>
          </p:cNvPicPr>
          <p:nvPr/>
        </p:nvPicPr>
        <p:blipFill>
          <a:blip r:embed="rId3"/>
          <a:stretch>
            <a:fillRect/>
          </a:stretch>
        </p:blipFill>
        <p:spPr>
          <a:xfrm>
            <a:off x="4876799" y="2590800"/>
            <a:ext cx="3810001" cy="1801658"/>
          </a:xfrm>
          <a:prstGeom prst="rect">
            <a:avLst/>
          </a:prstGeom>
        </p:spPr>
      </p:pic>
      <p:pic>
        <p:nvPicPr>
          <p:cNvPr id="2" name="Picture 1">
            <a:extLst>
              <a:ext uri="{FF2B5EF4-FFF2-40B4-BE49-F238E27FC236}">
                <a16:creationId xmlns:a16="http://schemas.microsoft.com/office/drawing/2014/main" id="{BF8764BB-E978-0F8C-BFE1-8E30B73DFA26}"/>
              </a:ext>
            </a:extLst>
          </p:cNvPr>
          <p:cNvPicPr>
            <a:picLocks noChangeAspect="1"/>
          </p:cNvPicPr>
          <p:nvPr/>
        </p:nvPicPr>
        <p:blipFill>
          <a:blip r:embed="rId4"/>
          <a:stretch>
            <a:fillRect/>
          </a:stretch>
        </p:blipFill>
        <p:spPr>
          <a:xfrm>
            <a:off x="685817" y="4318875"/>
            <a:ext cx="3467101" cy="2228057"/>
          </a:xfrm>
          <a:prstGeom prst="rect">
            <a:avLst/>
          </a:prstGeom>
        </p:spPr>
      </p:pic>
      <p:pic>
        <p:nvPicPr>
          <p:cNvPr id="5" name="Picture 4">
            <a:extLst>
              <a:ext uri="{FF2B5EF4-FFF2-40B4-BE49-F238E27FC236}">
                <a16:creationId xmlns:a16="http://schemas.microsoft.com/office/drawing/2014/main" id="{84DDBC86-97DE-070F-2D75-1A63DB284D78}"/>
              </a:ext>
            </a:extLst>
          </p:cNvPr>
          <p:cNvPicPr>
            <a:picLocks noChangeAspect="1"/>
          </p:cNvPicPr>
          <p:nvPr/>
        </p:nvPicPr>
        <p:blipFill>
          <a:blip r:embed="rId5"/>
          <a:stretch>
            <a:fillRect/>
          </a:stretch>
        </p:blipFill>
        <p:spPr>
          <a:xfrm>
            <a:off x="533400" y="2590800"/>
            <a:ext cx="3666643" cy="1596218"/>
          </a:xfrm>
          <a:prstGeom prst="rect">
            <a:avLst/>
          </a:prstGeom>
        </p:spPr>
      </p:pic>
      <p:sp>
        <p:nvSpPr>
          <p:cNvPr id="7" name="Content Placeholder 2">
            <a:extLst>
              <a:ext uri="{FF2B5EF4-FFF2-40B4-BE49-F238E27FC236}">
                <a16:creationId xmlns:a16="http://schemas.microsoft.com/office/drawing/2014/main" id="{6AA78700-363C-0C54-8DC6-1D41835A9968}"/>
              </a:ext>
            </a:extLst>
          </p:cNvPr>
          <p:cNvSpPr txBox="1">
            <a:spLocks/>
          </p:cNvSpPr>
          <p:nvPr/>
        </p:nvSpPr>
        <p:spPr bwMode="auto">
          <a:xfrm>
            <a:off x="266959" y="1162050"/>
            <a:ext cx="4085501"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Codex-b is a proposed 10 m x 10 m x 10 m experiment, underground in a unused room 25 m from </a:t>
            </a:r>
            <a:r>
              <a:rPr lang="en-US" sz="1800" dirty="0" err="1"/>
              <a:t>LHCb</a:t>
            </a:r>
            <a:r>
              <a:rPr lang="en-US" sz="1800" dirty="0"/>
              <a:t> at CERN.</a:t>
            </a:r>
          </a:p>
        </p:txBody>
      </p:sp>
    </p:spTree>
    <p:extLst>
      <p:ext uri="{BB962C8B-B14F-4D97-AF65-F5344CB8AC3E}">
        <p14:creationId xmlns:p14="http://schemas.microsoft.com/office/powerpoint/2010/main" val="281761752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594DD-8B53-E74B-92F9-32ABD0752186}"/>
              </a:ext>
            </a:extLst>
          </p:cNvPr>
          <p:cNvPicPr>
            <a:picLocks noChangeAspect="1"/>
          </p:cNvPicPr>
          <p:nvPr/>
        </p:nvPicPr>
        <p:blipFill rotWithShape="1">
          <a:blip r:embed="rId2"/>
          <a:srcRect l="6522" t="218" r="6522" b="218"/>
          <a:stretch/>
        </p:blipFill>
        <p:spPr>
          <a:xfrm>
            <a:off x="0" y="0"/>
            <a:ext cx="9144000" cy="6858000"/>
          </a:xfrm>
          <a:prstGeom prst="rect">
            <a:avLst/>
          </a:prstGeom>
        </p:spPr>
      </p:pic>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bg1"/>
                </a:solidFill>
                <a:latin typeface="Arial" charset="0"/>
              </a:rPr>
              <a:t>FORWARD PHYSICS FACILITY</a:t>
            </a:r>
          </a:p>
        </p:txBody>
      </p:sp>
      <p:sp>
        <p:nvSpPr>
          <p:cNvPr id="12" name="Content Placeholder 2">
            <a:extLst>
              <a:ext uri="{FF2B5EF4-FFF2-40B4-BE49-F238E27FC236}">
                <a16:creationId xmlns:a16="http://schemas.microsoft.com/office/drawing/2014/main" id="{6BE6C834-17E4-F444-8010-3EAA697C8497}"/>
              </a:ext>
            </a:extLst>
          </p:cNvPr>
          <p:cNvSpPr>
            <a:spLocks noGrp="1"/>
          </p:cNvSpPr>
          <p:nvPr>
            <p:ph idx="1"/>
          </p:nvPr>
        </p:nvSpPr>
        <p:spPr>
          <a:xfrm>
            <a:off x="457200" y="914400"/>
            <a:ext cx="8305800" cy="1029808"/>
          </a:xfrm>
        </p:spPr>
        <p:txBody>
          <a:bodyPr>
            <a:noAutofit/>
          </a:bodyPr>
          <a:lstStyle/>
          <a:p>
            <a:pPr marL="0" indent="0" eaLnBrk="1" hangingPunct="1">
              <a:buNone/>
            </a:pPr>
            <a:r>
              <a:rPr lang="en-US" sz="2000" dirty="0">
                <a:solidFill>
                  <a:schemeClr val="bg1"/>
                </a:solidFill>
                <a:latin typeface="Arial" charset="0"/>
              </a:rPr>
              <a:t>The rich physics program in DM and BSM, as well as in neutrinos and SM, strongly motivates creating a new, dedicated underground Forward Physics Facility at CERN for the HL-LHC era from 2028-2040s.</a:t>
            </a:r>
          </a:p>
        </p:txBody>
      </p:sp>
      <p:sp>
        <p:nvSpPr>
          <p:cNvPr id="17" name="Rectangle 16">
            <a:extLst>
              <a:ext uri="{FF2B5EF4-FFF2-40B4-BE49-F238E27FC236}">
                <a16:creationId xmlns:a16="http://schemas.microsoft.com/office/drawing/2014/main" id="{ACD743A4-797F-474C-A516-35911E38D727}"/>
              </a:ext>
            </a:extLst>
          </p:cNvPr>
          <p:cNvSpPr>
            <a:spLocks noChangeArrowheads="1"/>
          </p:cNvSpPr>
          <p:nvPr/>
        </p:nvSpPr>
        <p:spPr bwMode="auto">
          <a:xfrm>
            <a:off x="304800" y="687389"/>
            <a:ext cx="8458200" cy="46037"/>
          </a:xfrm>
          <a:prstGeom prst="rect">
            <a:avLst/>
          </a:prstGeom>
          <a:solidFill>
            <a:schemeClr val="bg1"/>
          </a:solidFill>
          <a:ln>
            <a:noFill/>
          </a:ln>
          <a:effectLst>
            <a:outerShdw blurRad="63500" dist="23000" dir="5400000" rotWithShape="0">
              <a:srgbClr val="00000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13" name="TextBox 12">
            <a:extLst>
              <a:ext uri="{FF2B5EF4-FFF2-40B4-BE49-F238E27FC236}">
                <a16:creationId xmlns:a16="http://schemas.microsoft.com/office/drawing/2014/main" id="{CF9B4014-3C7F-D84B-A9D1-E10AF9EA8BFF}"/>
              </a:ext>
            </a:extLst>
          </p:cNvPr>
          <p:cNvSpPr txBox="1"/>
          <p:nvPr/>
        </p:nvSpPr>
        <p:spPr>
          <a:xfrm>
            <a:off x="4165375" y="6438180"/>
            <a:ext cx="928459" cy="276999"/>
          </a:xfrm>
          <a:prstGeom prst="rect">
            <a:avLst/>
          </a:prstGeom>
          <a:noFill/>
        </p:spPr>
        <p:txBody>
          <a:bodyPr wrap="none" rtlCol="0">
            <a:spAutoFit/>
          </a:bodyPr>
          <a:lstStyle/>
          <a:p>
            <a:r>
              <a:rPr lang="en-US" sz="1200" dirty="0">
                <a:solidFill>
                  <a:schemeClr val="bg1"/>
                </a:solidFill>
              </a:rPr>
              <a:t>CERN GIS</a:t>
            </a:r>
          </a:p>
        </p:txBody>
      </p:sp>
      <p:grpSp>
        <p:nvGrpSpPr>
          <p:cNvPr id="47" name="Group 46">
            <a:extLst>
              <a:ext uri="{FF2B5EF4-FFF2-40B4-BE49-F238E27FC236}">
                <a16:creationId xmlns:a16="http://schemas.microsoft.com/office/drawing/2014/main" id="{85192246-5633-3F48-AD61-F21CCB13CECB}"/>
              </a:ext>
            </a:extLst>
          </p:cNvPr>
          <p:cNvGrpSpPr/>
          <p:nvPr/>
        </p:nvGrpSpPr>
        <p:grpSpPr>
          <a:xfrm>
            <a:off x="721258" y="2365531"/>
            <a:ext cx="3032504" cy="1584135"/>
            <a:chOff x="817558" y="2289331"/>
            <a:chExt cx="2375179" cy="1574662"/>
          </a:xfrm>
        </p:grpSpPr>
        <p:cxnSp>
          <p:nvCxnSpPr>
            <p:cNvPr id="33" name="Straight Arrow Connector 32">
              <a:extLst>
                <a:ext uri="{FF2B5EF4-FFF2-40B4-BE49-F238E27FC236}">
                  <a16:creationId xmlns:a16="http://schemas.microsoft.com/office/drawing/2014/main" id="{52BEE6B2-D03C-1843-9323-1BF59A853FF2}"/>
                </a:ext>
              </a:extLst>
            </p:cNvPr>
            <p:cNvCxnSpPr>
              <a:cxnSpLocks/>
            </p:cNvCxnSpPr>
            <p:nvPr/>
          </p:nvCxnSpPr>
          <p:spPr>
            <a:xfrm>
              <a:off x="2120138" y="2418528"/>
              <a:ext cx="1072599" cy="1445465"/>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8CB67C81-B5D1-6546-94BD-112CA3B4D842}"/>
                </a:ext>
              </a:extLst>
            </p:cNvPr>
            <p:cNvCxnSpPr>
              <a:cxnSpLocks/>
            </p:cNvCxnSpPr>
            <p:nvPr/>
          </p:nvCxnSpPr>
          <p:spPr>
            <a:xfrm flipH="1">
              <a:off x="817558" y="2289331"/>
              <a:ext cx="782643" cy="1574662"/>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8B7DEE3C-850E-7246-BBC9-991FC1AE5975}"/>
              </a:ext>
            </a:extLst>
          </p:cNvPr>
          <p:cNvGrpSpPr/>
          <p:nvPr/>
        </p:nvGrpSpPr>
        <p:grpSpPr>
          <a:xfrm>
            <a:off x="2709347" y="2181312"/>
            <a:ext cx="6291899" cy="1495393"/>
            <a:chOff x="2709347" y="2181312"/>
            <a:chExt cx="6291899" cy="1495393"/>
          </a:xfrm>
        </p:grpSpPr>
        <p:sp>
          <p:nvSpPr>
            <p:cNvPr id="22" name="TextBox 21">
              <a:extLst>
                <a:ext uri="{FF2B5EF4-FFF2-40B4-BE49-F238E27FC236}">
                  <a16:creationId xmlns:a16="http://schemas.microsoft.com/office/drawing/2014/main" id="{92066663-F8B2-5A46-9A88-3EF70364E6E9}"/>
                </a:ext>
              </a:extLst>
            </p:cNvPr>
            <p:cNvSpPr txBox="1"/>
            <p:nvPr/>
          </p:nvSpPr>
          <p:spPr>
            <a:xfrm rot="20008101">
              <a:off x="7794623" y="2565583"/>
              <a:ext cx="49244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SPS</a:t>
              </a:r>
            </a:p>
          </p:txBody>
        </p:sp>
        <p:sp>
          <p:nvSpPr>
            <p:cNvPr id="28" name="TextBox 27">
              <a:extLst>
                <a:ext uri="{FF2B5EF4-FFF2-40B4-BE49-F238E27FC236}">
                  <a16:creationId xmlns:a16="http://schemas.microsoft.com/office/drawing/2014/main" id="{F6CD53B6-5A3A-084F-AE8F-0FD7758D5449}"/>
                </a:ext>
              </a:extLst>
            </p:cNvPr>
            <p:cNvSpPr txBox="1"/>
            <p:nvPr/>
          </p:nvSpPr>
          <p:spPr>
            <a:xfrm rot="812331">
              <a:off x="5116723" y="2641784"/>
              <a:ext cx="68621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ATLAS</a:t>
              </a:r>
            </a:p>
          </p:txBody>
        </p:sp>
        <p:sp>
          <p:nvSpPr>
            <p:cNvPr id="29" name="TextBox 28">
              <a:extLst>
                <a:ext uri="{FF2B5EF4-FFF2-40B4-BE49-F238E27FC236}">
                  <a16:creationId xmlns:a16="http://schemas.microsoft.com/office/drawing/2014/main" id="{C0D891B6-10E7-894D-8728-A4AB1B79135D}"/>
                </a:ext>
              </a:extLst>
            </p:cNvPr>
            <p:cNvSpPr txBox="1"/>
            <p:nvPr/>
          </p:nvSpPr>
          <p:spPr>
            <a:xfrm rot="857532">
              <a:off x="2709347" y="2181312"/>
              <a:ext cx="550151"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UJ18</a:t>
              </a:r>
            </a:p>
          </p:txBody>
        </p:sp>
        <p:sp>
          <p:nvSpPr>
            <p:cNvPr id="49" name="TextBox 48">
              <a:extLst>
                <a:ext uri="{FF2B5EF4-FFF2-40B4-BE49-F238E27FC236}">
                  <a16:creationId xmlns:a16="http://schemas.microsoft.com/office/drawing/2014/main" id="{230F6796-8DD0-5549-BF0B-1C43B7C56DC7}"/>
                </a:ext>
              </a:extLst>
            </p:cNvPr>
            <p:cNvSpPr txBox="1"/>
            <p:nvPr/>
          </p:nvSpPr>
          <p:spPr>
            <a:xfrm rot="377558">
              <a:off x="8500788" y="3399706"/>
              <a:ext cx="500458"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LHC</a:t>
              </a:r>
            </a:p>
          </p:txBody>
        </p:sp>
      </p:grpSp>
      <p:grpSp>
        <p:nvGrpSpPr>
          <p:cNvPr id="50" name="Group 49">
            <a:extLst>
              <a:ext uri="{FF2B5EF4-FFF2-40B4-BE49-F238E27FC236}">
                <a16:creationId xmlns:a16="http://schemas.microsoft.com/office/drawing/2014/main" id="{198A2D57-094E-ED4C-A87F-6E6E129C8FDF}"/>
              </a:ext>
            </a:extLst>
          </p:cNvPr>
          <p:cNvGrpSpPr/>
          <p:nvPr/>
        </p:nvGrpSpPr>
        <p:grpSpPr>
          <a:xfrm>
            <a:off x="0" y="1961744"/>
            <a:ext cx="9144000" cy="2185449"/>
            <a:chOff x="0" y="1961744"/>
            <a:chExt cx="9144000" cy="2185449"/>
          </a:xfrm>
        </p:grpSpPr>
        <p:cxnSp>
          <p:nvCxnSpPr>
            <p:cNvPr id="19" name="Straight Connector 18">
              <a:extLst>
                <a:ext uri="{FF2B5EF4-FFF2-40B4-BE49-F238E27FC236}">
                  <a16:creationId xmlns:a16="http://schemas.microsoft.com/office/drawing/2014/main" id="{835B6DAB-EE64-C342-B511-2C5C5D0E3B8B}"/>
                </a:ext>
              </a:extLst>
            </p:cNvPr>
            <p:cNvCxnSpPr>
              <a:cxnSpLocks/>
            </p:cNvCxnSpPr>
            <p:nvPr/>
          </p:nvCxnSpPr>
          <p:spPr>
            <a:xfrm>
              <a:off x="0" y="1961744"/>
              <a:ext cx="9144000" cy="19812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48" name="TextBox 47">
              <a:extLst>
                <a:ext uri="{FF2B5EF4-FFF2-40B4-BE49-F238E27FC236}">
                  <a16:creationId xmlns:a16="http://schemas.microsoft.com/office/drawing/2014/main" id="{FBC70F72-7DF7-344E-A713-3BB3B2291809}"/>
                </a:ext>
              </a:extLst>
            </p:cNvPr>
            <p:cNvSpPr txBox="1"/>
            <p:nvPr/>
          </p:nvSpPr>
          <p:spPr>
            <a:xfrm rot="584831">
              <a:off x="8487115" y="3839416"/>
              <a:ext cx="543739" cy="307777"/>
            </a:xfrm>
            <a:prstGeom prst="rect">
              <a:avLst/>
            </a:prstGeom>
            <a:noFill/>
          </p:spPr>
          <p:txBody>
            <a:bodyPr wrap="none" rtlCol="0">
              <a:spAutoFit/>
            </a:bodyPr>
            <a:lstStyle/>
            <a:p>
              <a:r>
                <a:rPr lang="en-US" sz="1400" dirty="0">
                  <a:solidFill>
                    <a:srgbClr val="FF0000"/>
                  </a:solidFill>
                </a:rPr>
                <a:t>LOS</a:t>
              </a:r>
            </a:p>
          </p:txBody>
        </p:sp>
      </p:grpSp>
      <p:pic>
        <p:nvPicPr>
          <p:cNvPr id="25" name="Picture 24">
            <a:extLst>
              <a:ext uri="{FF2B5EF4-FFF2-40B4-BE49-F238E27FC236}">
                <a16:creationId xmlns:a16="http://schemas.microsoft.com/office/drawing/2014/main" id="{B41DB2CA-57E6-EA4F-8A5F-E4F150CA839D}"/>
              </a:ext>
            </a:extLst>
          </p:cNvPr>
          <p:cNvPicPr>
            <a:picLocks noChangeAspect="1"/>
          </p:cNvPicPr>
          <p:nvPr/>
        </p:nvPicPr>
        <p:blipFill>
          <a:blip r:embed="rId3"/>
          <a:stretch>
            <a:fillRect/>
          </a:stretch>
        </p:blipFill>
        <p:spPr>
          <a:xfrm rot="535170">
            <a:off x="7322155" y="3489415"/>
            <a:ext cx="807284" cy="269095"/>
          </a:xfrm>
          <a:prstGeom prst="rect">
            <a:avLst/>
          </a:prstGeom>
        </p:spPr>
      </p:pic>
      <p:pic>
        <p:nvPicPr>
          <p:cNvPr id="2" name="Picture 1">
            <a:extLst>
              <a:ext uri="{FF2B5EF4-FFF2-40B4-BE49-F238E27FC236}">
                <a16:creationId xmlns:a16="http://schemas.microsoft.com/office/drawing/2014/main" id="{2F93DA4F-0036-363F-B014-75F06EF02A0F}"/>
              </a:ext>
            </a:extLst>
          </p:cNvPr>
          <p:cNvPicPr>
            <a:picLocks noChangeAspect="1"/>
          </p:cNvPicPr>
          <p:nvPr/>
        </p:nvPicPr>
        <p:blipFill rotWithShape="1">
          <a:blip r:embed="rId4"/>
          <a:srcRect l="12337" r="25759"/>
          <a:stretch/>
        </p:blipFill>
        <p:spPr>
          <a:xfrm>
            <a:off x="721258" y="3927137"/>
            <a:ext cx="3032504" cy="2400729"/>
          </a:xfrm>
          <a:prstGeom prst="rect">
            <a:avLst/>
          </a:prstGeom>
          <a:ln>
            <a:solidFill>
              <a:schemeClr val="bg1"/>
            </a:solidFill>
          </a:ln>
        </p:spPr>
      </p:pic>
      <p:pic>
        <p:nvPicPr>
          <p:cNvPr id="6" name="Picture 5">
            <a:extLst>
              <a:ext uri="{FF2B5EF4-FFF2-40B4-BE49-F238E27FC236}">
                <a16:creationId xmlns:a16="http://schemas.microsoft.com/office/drawing/2014/main" id="{F94982FA-D7EA-E222-8A86-6995368C7101}"/>
              </a:ext>
            </a:extLst>
          </p:cNvPr>
          <p:cNvPicPr>
            <a:picLocks noChangeAspect="1"/>
          </p:cNvPicPr>
          <p:nvPr/>
        </p:nvPicPr>
        <p:blipFill rotWithShape="1">
          <a:blip r:embed="rId5"/>
          <a:srcRect b="13119"/>
          <a:stretch/>
        </p:blipFill>
        <p:spPr>
          <a:xfrm>
            <a:off x="5867400" y="4038600"/>
            <a:ext cx="2116815" cy="2452129"/>
          </a:xfrm>
          <a:prstGeom prst="rect">
            <a:avLst/>
          </a:prstGeom>
          <a:ln w="38100">
            <a:solidFill>
              <a:schemeClr val="bg1"/>
            </a:solidFill>
          </a:ln>
        </p:spPr>
      </p:pic>
      <p:sp>
        <p:nvSpPr>
          <p:cNvPr id="7" name="TextBox 6">
            <a:extLst>
              <a:ext uri="{FF2B5EF4-FFF2-40B4-BE49-F238E27FC236}">
                <a16:creationId xmlns:a16="http://schemas.microsoft.com/office/drawing/2014/main" id="{B001FDB2-4BE7-1633-F3CF-442D49FB5D96}"/>
              </a:ext>
            </a:extLst>
          </p:cNvPr>
          <p:cNvSpPr txBox="1"/>
          <p:nvPr/>
        </p:nvSpPr>
        <p:spPr>
          <a:xfrm>
            <a:off x="6953656" y="4098654"/>
            <a:ext cx="973815" cy="1015663"/>
          </a:xfrm>
          <a:prstGeom prst="rect">
            <a:avLst/>
          </a:prstGeom>
          <a:solidFill>
            <a:schemeClr val="accent3">
              <a:lumMod val="60000"/>
              <a:lumOff val="40000"/>
            </a:schemeClr>
          </a:solidFill>
        </p:spPr>
        <p:txBody>
          <a:bodyPr wrap="square" rtlCol="0">
            <a:spAutoFit/>
          </a:bodyPr>
          <a:lstStyle/>
          <a:p>
            <a:pPr algn="ctr"/>
            <a:r>
              <a:rPr lang="en-US" sz="1000" dirty="0"/>
              <a:t>FPF core sample to study site geology, refine cost estimates</a:t>
            </a:r>
          </a:p>
        </p:txBody>
      </p:sp>
      <p:sp>
        <p:nvSpPr>
          <p:cNvPr id="4" name="TextBox 3">
            <a:extLst>
              <a:ext uri="{FF2B5EF4-FFF2-40B4-BE49-F238E27FC236}">
                <a16:creationId xmlns:a16="http://schemas.microsoft.com/office/drawing/2014/main" id="{F02A00A8-6ADC-7140-6248-85163CA08B29}"/>
              </a:ext>
            </a:extLst>
          </p:cNvPr>
          <p:cNvSpPr txBox="1"/>
          <p:nvPr/>
        </p:nvSpPr>
        <p:spPr>
          <a:xfrm>
            <a:off x="687421" y="6085685"/>
            <a:ext cx="2069797" cy="230832"/>
          </a:xfrm>
          <a:prstGeom prst="rect">
            <a:avLst/>
          </a:prstGeom>
          <a:noFill/>
        </p:spPr>
        <p:txBody>
          <a:bodyPr wrap="none" rtlCol="0">
            <a:spAutoFit/>
          </a:bodyPr>
          <a:lstStyle/>
          <a:p>
            <a:r>
              <a:rPr lang="en-US" sz="900" b="0" i="0" u="none" strike="noStrike" dirty="0">
                <a:solidFill>
                  <a:schemeClr val="bg1"/>
                </a:solidFill>
                <a:effectLst/>
                <a:latin typeface="Open Sans" panose="020B0606030504020204" pitchFamily="34" charset="0"/>
                <a:hlinkClick r:id="rId6">
                  <a:extLst>
                    <a:ext uri="{A12FA001-AC4F-418D-AE19-62706E023703}">
                      <ahyp:hlinkClr xmlns:ahyp="http://schemas.microsoft.com/office/drawing/2018/hyperlinkcolor" val="tx"/>
                    </a:ext>
                  </a:extLst>
                </a:hlinkClick>
              </a:rPr>
              <a:t>https://cds.cern.ch/record/2851822</a:t>
            </a:r>
            <a:endParaRPr lang="en-US" sz="900" dirty="0">
              <a:solidFill>
                <a:schemeClr val="bg1"/>
              </a:solidFill>
            </a:endParaRPr>
          </a:p>
        </p:txBody>
      </p:sp>
    </p:spTree>
    <p:extLst>
      <p:ext uri="{BB962C8B-B14F-4D97-AF65-F5344CB8AC3E}">
        <p14:creationId xmlns:p14="http://schemas.microsoft.com/office/powerpoint/2010/main" val="361954360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FORWARD PHYSICS FACILITY EXPERIMENTS</a:t>
            </a:r>
          </a:p>
        </p:txBody>
      </p:sp>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149032" y="3505200"/>
            <a:ext cx="8842568" cy="2133601"/>
          </a:xfrm>
        </p:spPr>
        <p:txBody>
          <a:bodyPr/>
          <a:lstStyle/>
          <a:p>
            <a:r>
              <a:rPr lang="en-US" sz="2000" dirty="0">
                <a:sym typeface="Wingdings" pitchFamily="2" charset="2"/>
              </a:rPr>
              <a:t>Large far-forward fluxes are automatically provided by the LHC and can be exploited with small and inexpensive detectors.  For example,</a:t>
            </a:r>
          </a:p>
          <a:p>
            <a:pPr lvl="1"/>
            <a:r>
              <a:rPr lang="en-US" sz="1600" dirty="0">
                <a:sym typeface="Wingdings" pitchFamily="2" charset="2"/>
              </a:rPr>
              <a:t>~10</a:t>
            </a:r>
            <a:r>
              <a:rPr lang="en-US" sz="1600" baseline="30000" dirty="0">
                <a:sym typeface="Wingdings" pitchFamily="2" charset="2"/>
              </a:rPr>
              <a:t>6</a:t>
            </a:r>
            <a:r>
              <a:rPr lang="en-US" sz="1600" dirty="0">
                <a:sym typeface="Wingdings" pitchFamily="2" charset="2"/>
              </a:rPr>
              <a:t> </a:t>
            </a:r>
            <a:r>
              <a:rPr lang="en-US" sz="1600" dirty="0" err="1">
                <a:sym typeface="Wingdings" pitchFamily="2" charset="2"/>
              </a:rPr>
              <a:t>TeV</a:t>
            </a:r>
            <a:r>
              <a:rPr lang="en-US" sz="1600" dirty="0">
                <a:sym typeface="Wingdings" pitchFamily="2" charset="2"/>
              </a:rPr>
              <a:t>-neutrino interactions per 10 tons. </a:t>
            </a:r>
          </a:p>
          <a:p>
            <a:pPr lvl="1"/>
            <a:r>
              <a:rPr lang="en-US" sz="1600" dirty="0">
                <a:sym typeface="Wingdings" pitchFamily="2" charset="2"/>
              </a:rPr>
              <a:t>~10</a:t>
            </a:r>
            <a:r>
              <a:rPr lang="en-US" sz="1600" baseline="30000" dirty="0">
                <a:sym typeface="Wingdings" pitchFamily="2" charset="2"/>
              </a:rPr>
              <a:t>4</a:t>
            </a:r>
            <a:r>
              <a:rPr lang="en-US" sz="1600" dirty="0">
                <a:sym typeface="Wingdings" pitchFamily="2" charset="2"/>
              </a:rPr>
              <a:t> dark photon decays can be observed in currently viable regions of param space.</a:t>
            </a:r>
          </a:p>
        </p:txBody>
      </p:sp>
      <p:pic>
        <p:nvPicPr>
          <p:cNvPr id="6" name="Picture 5">
            <a:extLst>
              <a:ext uri="{FF2B5EF4-FFF2-40B4-BE49-F238E27FC236}">
                <a16:creationId xmlns:a16="http://schemas.microsoft.com/office/drawing/2014/main" id="{1AB34DF7-A414-6624-4628-8C32A1534C1F}"/>
              </a:ext>
            </a:extLst>
          </p:cNvPr>
          <p:cNvPicPr>
            <a:picLocks noChangeAspect="1"/>
          </p:cNvPicPr>
          <p:nvPr/>
        </p:nvPicPr>
        <p:blipFill>
          <a:blip r:embed="rId2"/>
          <a:stretch>
            <a:fillRect/>
          </a:stretch>
        </p:blipFill>
        <p:spPr>
          <a:xfrm>
            <a:off x="3601064" y="990600"/>
            <a:ext cx="5161936" cy="2371097"/>
          </a:xfrm>
          <a:prstGeom prst="rect">
            <a:avLst/>
          </a:prstGeom>
        </p:spPr>
      </p:pic>
      <p:grpSp>
        <p:nvGrpSpPr>
          <p:cNvPr id="2" name="Group 1">
            <a:extLst>
              <a:ext uri="{FF2B5EF4-FFF2-40B4-BE49-F238E27FC236}">
                <a16:creationId xmlns:a16="http://schemas.microsoft.com/office/drawing/2014/main" id="{BC4A59CF-1249-C35F-393E-C151FC137BBF}"/>
              </a:ext>
            </a:extLst>
          </p:cNvPr>
          <p:cNvGrpSpPr/>
          <p:nvPr/>
        </p:nvGrpSpPr>
        <p:grpSpPr>
          <a:xfrm>
            <a:off x="707657" y="4800600"/>
            <a:ext cx="7696200" cy="1828800"/>
            <a:chOff x="686764" y="3235221"/>
            <a:chExt cx="6761940" cy="1633785"/>
          </a:xfrm>
        </p:grpSpPr>
        <p:pic>
          <p:nvPicPr>
            <p:cNvPr id="3" name="Picture 2" descr="0803012_02-A4-at-144-dpi.jpg">
              <a:extLst>
                <a:ext uri="{FF2B5EF4-FFF2-40B4-BE49-F238E27FC236}">
                  <a16:creationId xmlns:a16="http://schemas.microsoft.com/office/drawing/2014/main" id="{DFCAF7E3-D0A7-4F13-95A7-1D46D36A48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4" name="Straight Arrow Connector 3">
              <a:extLst>
                <a:ext uri="{FF2B5EF4-FFF2-40B4-BE49-F238E27FC236}">
                  <a16:creationId xmlns:a16="http://schemas.microsoft.com/office/drawing/2014/main" id="{035EC437-DC71-BE99-1B7E-12D02A3D6FB0}"/>
                </a:ext>
              </a:extLst>
            </p:cNvPr>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5" name="Group 4">
              <a:extLst>
                <a:ext uri="{FF2B5EF4-FFF2-40B4-BE49-F238E27FC236}">
                  <a16:creationId xmlns:a16="http://schemas.microsoft.com/office/drawing/2014/main" id="{95DD4836-CB22-6F4A-9341-CA75B712E4F2}"/>
                </a:ext>
              </a:extLst>
            </p:cNvPr>
            <p:cNvGrpSpPr/>
            <p:nvPr/>
          </p:nvGrpSpPr>
          <p:grpSpPr>
            <a:xfrm>
              <a:off x="686764" y="4213439"/>
              <a:ext cx="2214348" cy="409266"/>
              <a:chOff x="686764" y="4213439"/>
              <a:chExt cx="2214348" cy="409266"/>
            </a:xfrm>
          </p:grpSpPr>
          <p:cxnSp>
            <p:nvCxnSpPr>
              <p:cNvPr id="17" name="Straight Arrow Connector 16">
                <a:extLst>
                  <a:ext uri="{FF2B5EF4-FFF2-40B4-BE49-F238E27FC236}">
                    <a16:creationId xmlns:a16="http://schemas.microsoft.com/office/drawing/2014/main" id="{358017AF-7B3E-6E30-88CD-41FCD94CBA7C}"/>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68F92EE3-B2A8-0655-A2DC-E7CEF574F71D}"/>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2075FE11-C542-6F1F-7426-7026CECDCD44}"/>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5F370DAB-26BE-35F8-B7B4-BAA81A426848}"/>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8DBC5934-CE02-63B5-E3D1-77638BDC6854}"/>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7" name="Group 6">
              <a:extLst>
                <a:ext uri="{FF2B5EF4-FFF2-40B4-BE49-F238E27FC236}">
                  <a16:creationId xmlns:a16="http://schemas.microsoft.com/office/drawing/2014/main" id="{22F70E4F-8ECD-E624-E4FC-B1D65211A19E}"/>
                </a:ext>
              </a:extLst>
            </p:cNvPr>
            <p:cNvGrpSpPr/>
            <p:nvPr/>
          </p:nvGrpSpPr>
          <p:grpSpPr>
            <a:xfrm rot="10800000">
              <a:off x="5559329" y="3549005"/>
              <a:ext cx="1889375" cy="353694"/>
              <a:chOff x="686764" y="4213439"/>
              <a:chExt cx="2214348" cy="409266"/>
            </a:xfrm>
          </p:grpSpPr>
          <p:cxnSp>
            <p:nvCxnSpPr>
              <p:cNvPr id="11" name="Straight Arrow Connector 10">
                <a:extLst>
                  <a:ext uri="{FF2B5EF4-FFF2-40B4-BE49-F238E27FC236}">
                    <a16:creationId xmlns:a16="http://schemas.microsoft.com/office/drawing/2014/main" id="{C53D857A-6DED-2109-1E30-7E0B5AB9874F}"/>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57A6CA6F-DA55-EDA5-6D5B-F1A7D136A2BA}"/>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EC0BB6C9-DD90-633A-9209-FE58C48F1766}"/>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3FB8F9B3-8754-05BB-74D7-0E02BAD8E802}"/>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8464AFA-AF6D-174D-A677-4456D928A3B8}"/>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9" name="Straight Arrow Connector 8">
              <a:extLst>
                <a:ext uri="{FF2B5EF4-FFF2-40B4-BE49-F238E27FC236}">
                  <a16:creationId xmlns:a16="http://schemas.microsoft.com/office/drawing/2014/main" id="{0239A774-6E45-683E-1C97-EF99362BF6D4}"/>
                </a:ext>
              </a:extLst>
            </p:cNvPr>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F4262975-2D48-09C4-E930-207188EE293D}"/>
                </a:ext>
              </a:extLst>
            </p:cNvPr>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697EE1B-FAA7-47F9-C7E2-F2335915F7FE}"/>
                  </a:ext>
                </a:extLst>
              </p:cNvPr>
              <p:cNvSpPr txBox="1"/>
              <p:nvPr/>
            </p:nvSpPr>
            <p:spPr>
              <a:xfrm rot="21210000">
                <a:off x="809618" y="5705828"/>
                <a:ext cx="2106154" cy="391646"/>
              </a:xfrm>
              <a:prstGeom prst="rect">
                <a:avLst/>
              </a:prstGeom>
              <a:noFill/>
            </p:spPr>
            <p:txBody>
              <a:bodyPr wrap="none" rtlCol="0">
                <a:spAutoFit/>
              </a:bodyPr>
              <a:lstStyle/>
              <a:p>
                <a:r>
                  <a:rPr lang="en-US" dirty="0">
                    <a:latin typeface="Symbol" pitchFamily="2" charset="2"/>
                  </a:rPr>
                  <a:t>p</a:t>
                </a:r>
                <a:r>
                  <a:rPr lang="en-US" dirty="0"/>
                  <a:t>, K, 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i="1" dirty="0">
                            <a:latin typeface="Cambria Math" panose="02040503050406030204" pitchFamily="18" charset="0"/>
                          </a:rPr>
                          <m:t>𝑒</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𝜇</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𝜈</m:t>
                        </m:r>
                      </m:e>
                      <m:sub>
                        <m:r>
                          <a:rPr lang="en-US" b="0" i="1" dirty="0" smtClean="0">
                            <a:latin typeface="Cambria Math" panose="02040503050406030204" pitchFamily="18" charset="0"/>
                            <a:ea typeface="Cambria Math" panose="02040503050406030204" pitchFamily="18" charset="0"/>
                          </a:rPr>
                          <m:t>𝜏</m:t>
                        </m:r>
                      </m:sub>
                    </m:sSub>
                  </m:oMath>
                </a14:m>
                <a:r>
                  <a:rPr lang="en-US" dirty="0"/>
                  <a:t> </a:t>
                </a:r>
              </a:p>
            </p:txBody>
          </p:sp>
        </mc:Choice>
        <mc:Fallback xmlns="">
          <p:sp>
            <p:nvSpPr>
              <p:cNvPr id="23" name="TextBox 22">
                <a:extLst>
                  <a:ext uri="{FF2B5EF4-FFF2-40B4-BE49-F238E27FC236}">
                    <a16:creationId xmlns:a16="http://schemas.microsoft.com/office/drawing/2014/main" id="{8697EE1B-FAA7-47F9-C7E2-F2335915F7FE}"/>
                  </a:ext>
                </a:extLst>
              </p:cNvPr>
              <p:cNvSpPr txBox="1">
                <a:spLocks noRot="1" noChangeAspect="1" noMove="1" noResize="1" noEditPoints="1" noAdjustHandles="1" noChangeArrowheads="1" noChangeShapeType="1" noTextEdit="1"/>
              </p:cNvSpPr>
              <p:nvPr/>
            </p:nvSpPr>
            <p:spPr>
              <a:xfrm rot="21210000">
                <a:off x="809618" y="5705828"/>
                <a:ext cx="2106154" cy="391646"/>
              </a:xfrm>
              <a:prstGeom prst="rect">
                <a:avLst/>
              </a:prstGeom>
              <a:blipFill>
                <a:blip r:embed="rId4"/>
                <a:stretch>
                  <a:fillRect l="-2367" b="-9804"/>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268C4D5B-88FF-9327-E771-257F1D04B0C5}"/>
              </a:ext>
            </a:extLst>
          </p:cNvPr>
          <p:cNvSpPr txBox="1"/>
          <p:nvPr/>
        </p:nvSpPr>
        <p:spPr>
          <a:xfrm rot="21126514">
            <a:off x="6248932" y="5373069"/>
            <a:ext cx="2219390" cy="369332"/>
          </a:xfrm>
          <a:prstGeom prst="rect">
            <a:avLst/>
          </a:prstGeom>
          <a:noFill/>
        </p:spPr>
        <p:txBody>
          <a:bodyPr wrap="none" rtlCol="0">
            <a:spAutoFit/>
          </a:bodyPr>
          <a:lstStyle/>
          <a:p>
            <a:r>
              <a:rPr lang="en-US" dirty="0"/>
              <a:t>A’, a, </a:t>
            </a:r>
            <a:r>
              <a:rPr lang="en-US" dirty="0" err="1"/>
              <a:t>mCPs</a:t>
            </a:r>
            <a:r>
              <a:rPr lang="en-US" dirty="0"/>
              <a:t>, </a:t>
            </a:r>
            <a:r>
              <a:rPr lang="en-US" dirty="0">
                <a:latin typeface="+mn-lt"/>
              </a:rPr>
              <a:t>DM,</a:t>
            </a:r>
            <a:r>
              <a:rPr lang="en-US" dirty="0"/>
              <a:t> …</a:t>
            </a:r>
          </a:p>
        </p:txBody>
      </p:sp>
      <mc:AlternateContent xmlns:mc="http://schemas.openxmlformats.org/markup-compatibility/2006" xmlns:a14="http://schemas.microsoft.com/office/drawing/2010/main">
        <mc:Choice Requires="a14">
          <p:sp>
            <p:nvSpPr>
              <p:cNvPr id="25" name="Content Placeholder 2">
                <a:extLst>
                  <a:ext uri="{FF2B5EF4-FFF2-40B4-BE49-F238E27FC236}">
                    <a16:creationId xmlns:a16="http://schemas.microsoft.com/office/drawing/2014/main" id="{8A2BC16F-9089-B0FD-7AF0-9F6635C21096}"/>
                  </a:ext>
                </a:extLst>
              </p:cNvPr>
              <p:cNvSpPr txBox="1">
                <a:spLocks/>
              </p:cNvSpPr>
              <p:nvPr/>
            </p:nvSpPr>
            <p:spPr bwMode="auto">
              <a:xfrm>
                <a:off x="149032" y="1053432"/>
                <a:ext cx="3356168" cy="2133601"/>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At present there are 5 experiments being designed to explore the breadth of SM and BSM topics</a:t>
                </a:r>
                <a:r>
                  <a:rPr lang="en-US" sz="2000" dirty="0">
                    <a:sym typeface="Wingdings" pitchFamily="2" charset="2"/>
                  </a:rPr>
                  <a:t>. FPF covers </a:t>
                </a:r>
                <a:r>
                  <a:rPr lang="en-US" sz="2000" dirty="0">
                    <a:latin typeface="Symbol" pitchFamily="2" charset="2"/>
                    <a:sym typeface="Wingdings" pitchFamily="2" charset="2"/>
                  </a:rPr>
                  <a:t>h</a:t>
                </a:r>
                <a:r>
                  <a:rPr lang="en-US" sz="2000" dirty="0">
                    <a:sym typeface="Wingdings" pitchFamily="2" charset="2"/>
                  </a:rPr>
                  <a:t> &gt; 5.5, experiments on LOS cover </a:t>
                </a:r>
                <a:r>
                  <a:rPr lang="en-US" sz="2000" dirty="0">
                    <a:latin typeface="Symbol" pitchFamily="2" charset="2"/>
                    <a:sym typeface="Wingdings" pitchFamily="2" charset="2"/>
                  </a:rPr>
                  <a:t>h</a:t>
                </a:r>
                <a:r>
                  <a:rPr lang="en-US" sz="2000" dirty="0">
                    <a:sym typeface="Wingdings" pitchFamily="2" charset="2"/>
                  </a:rPr>
                  <a:t> </a:t>
                </a:r>
                <a14:m>
                  <m:oMath xmlns:m="http://schemas.openxmlformats.org/officeDocument/2006/math">
                    <m:r>
                      <a:rPr lang="en-US" sz="2000" i="1" dirty="0" smtClean="0">
                        <a:latin typeface="Cambria Math" panose="02040503050406030204" pitchFamily="18" charset="0"/>
                        <a:ea typeface="Cambria Math" panose="02040503050406030204" pitchFamily="18" charset="0"/>
                        <a:sym typeface="Wingdings" pitchFamily="2" charset="2"/>
                      </a:rPr>
                      <m:t>≳</m:t>
                    </m:r>
                  </m:oMath>
                </a14:m>
                <a:r>
                  <a:rPr lang="en-US" sz="2000" dirty="0">
                    <a:sym typeface="Wingdings" pitchFamily="2" charset="2"/>
                  </a:rPr>
                  <a:t> 7.</a:t>
                </a:r>
              </a:p>
            </p:txBody>
          </p:sp>
        </mc:Choice>
        <mc:Fallback xmlns="">
          <p:sp>
            <p:nvSpPr>
              <p:cNvPr id="25" name="Content Placeholder 2">
                <a:extLst>
                  <a:ext uri="{FF2B5EF4-FFF2-40B4-BE49-F238E27FC236}">
                    <a16:creationId xmlns:a16="http://schemas.microsoft.com/office/drawing/2014/main" id="{8A2BC16F-9089-B0FD-7AF0-9F6635C21096}"/>
                  </a:ext>
                </a:extLst>
              </p:cNvPr>
              <p:cNvSpPr txBox="1">
                <a:spLocks noRot="1" noChangeAspect="1" noMove="1" noResize="1" noEditPoints="1" noAdjustHandles="1" noChangeArrowheads="1" noChangeShapeType="1" noTextEdit="1"/>
              </p:cNvSpPr>
              <p:nvPr/>
            </p:nvSpPr>
            <p:spPr bwMode="auto">
              <a:xfrm>
                <a:off x="149032" y="1053432"/>
                <a:ext cx="3356168" cy="2133601"/>
              </a:xfrm>
              <a:prstGeom prst="rect">
                <a:avLst/>
              </a:prstGeom>
              <a:blipFill>
                <a:blip r:embed="rId5"/>
                <a:stretch>
                  <a:fillRect l="-1509" t="-1775" r="-3396" b="-8876"/>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spTree>
    <p:extLst>
      <p:ext uri="{BB962C8B-B14F-4D97-AF65-F5344CB8AC3E}">
        <p14:creationId xmlns:p14="http://schemas.microsoft.com/office/powerpoint/2010/main" val="29205963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22B04D-871E-03DA-F177-1D391B64F27E}"/>
              </a:ext>
            </a:extLst>
          </p:cNvPr>
          <p:cNvPicPr>
            <a:picLocks noChangeAspect="1"/>
          </p:cNvPicPr>
          <p:nvPr/>
        </p:nvPicPr>
        <p:blipFill>
          <a:blip r:embed="rId2"/>
          <a:stretch>
            <a:fillRect/>
          </a:stretch>
        </p:blipFill>
        <p:spPr>
          <a:xfrm>
            <a:off x="4678680" y="1447800"/>
            <a:ext cx="4160520" cy="3955060"/>
          </a:xfrm>
          <a:prstGeom prst="rect">
            <a:avLst/>
          </a:prstGeom>
        </p:spPr>
      </p:pic>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FORWARD PHYSICS FACILITY</a:t>
            </a:r>
          </a:p>
        </p:txBody>
      </p:sp>
      <p:sp>
        <p:nvSpPr>
          <p:cNvPr id="5123" name="Content Placeholder 2"/>
          <p:cNvSpPr>
            <a:spLocks noGrp="1"/>
          </p:cNvSpPr>
          <p:nvPr>
            <p:ph idx="1"/>
          </p:nvPr>
        </p:nvSpPr>
        <p:spPr>
          <a:xfrm>
            <a:off x="76200" y="838200"/>
            <a:ext cx="8839200" cy="733425"/>
          </a:xfrm>
        </p:spPr>
        <p:txBody>
          <a:bodyPr/>
          <a:lstStyle/>
          <a:p>
            <a:pPr eaLnBrk="1" hangingPunct="1"/>
            <a:r>
              <a:rPr lang="en-US" sz="2000" dirty="0">
                <a:latin typeface="Arial" charset="0"/>
              </a:rPr>
              <a:t>The physics program in the far-forward region has been developed in a series of meetings and papers.</a:t>
            </a:r>
          </a:p>
        </p:txBody>
      </p:sp>
      <p:sp>
        <p:nvSpPr>
          <p:cNvPr id="2" name="Content Placeholder 2">
            <a:extLst>
              <a:ext uri="{FF2B5EF4-FFF2-40B4-BE49-F238E27FC236}">
                <a16:creationId xmlns:a16="http://schemas.microsoft.com/office/drawing/2014/main" id="{7C94C4FF-CAB5-0144-5F8B-E39A284E026D}"/>
              </a:ext>
            </a:extLst>
          </p:cNvPr>
          <p:cNvSpPr txBox="1">
            <a:spLocks/>
          </p:cNvSpPr>
          <p:nvPr/>
        </p:nvSpPr>
        <p:spPr bwMode="auto">
          <a:xfrm>
            <a:off x="76200" y="1600201"/>
            <a:ext cx="48768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rPr>
              <a:t>FPF Meetings</a:t>
            </a:r>
          </a:p>
          <a:p>
            <a:pPr lvl="1"/>
            <a:r>
              <a:rPr lang="en-US" sz="1600" dirty="0">
                <a:hlinkClick r:id="rId3"/>
              </a:rPr>
              <a:t>FPF Kickoff Meeting</a:t>
            </a:r>
            <a:r>
              <a:rPr lang="en-US" sz="1600" dirty="0"/>
              <a:t>, 9-10 Nov 2020</a:t>
            </a:r>
          </a:p>
          <a:p>
            <a:pPr lvl="1"/>
            <a:r>
              <a:rPr lang="en-US" sz="1600" dirty="0">
                <a:hlinkClick r:id="rId4"/>
              </a:rPr>
              <a:t>FPF2 Meeting</a:t>
            </a:r>
            <a:r>
              <a:rPr lang="en-US" sz="1600" dirty="0"/>
              <a:t>, 27-28 May 2021</a:t>
            </a:r>
          </a:p>
          <a:p>
            <a:pPr lvl="1"/>
            <a:r>
              <a:rPr lang="en-US" sz="1600" dirty="0">
                <a:hlinkClick r:id="rId5"/>
              </a:rPr>
              <a:t>FPF3 Meeting</a:t>
            </a:r>
            <a:r>
              <a:rPr lang="en-US" sz="1600" dirty="0"/>
              <a:t>, 25-26 Oct 2021</a:t>
            </a:r>
          </a:p>
          <a:p>
            <a:pPr lvl="1"/>
            <a:r>
              <a:rPr lang="en-US" sz="1600" dirty="0">
                <a:hlinkClick r:id="rId6"/>
              </a:rPr>
              <a:t>FPF4 Meeting</a:t>
            </a:r>
            <a:r>
              <a:rPr lang="en-US" sz="1600" dirty="0"/>
              <a:t>, 31 Jan-1 Feb 2022</a:t>
            </a:r>
          </a:p>
          <a:p>
            <a:pPr lvl="1"/>
            <a:r>
              <a:rPr lang="en-US" sz="1600" dirty="0">
                <a:hlinkClick r:id="rId7">
                  <a:extLst>
                    <a:ext uri="{A12FA001-AC4F-418D-AE19-62706E023703}">
                      <ahyp:hlinkClr xmlns:ahyp="http://schemas.microsoft.com/office/drawing/2018/hyperlinkcolor" val="tx"/>
                    </a:ext>
                  </a:extLst>
                </a:hlinkClick>
              </a:rPr>
              <a:t>FPF5 Meeting</a:t>
            </a:r>
            <a:r>
              <a:rPr lang="en-US" sz="1600" dirty="0"/>
              <a:t>, 15-16 Nov 2022</a:t>
            </a:r>
          </a:p>
          <a:p>
            <a:pPr marL="457200" lvl="1" indent="0">
              <a:buFont typeface="Arial" charset="0"/>
              <a:buNone/>
            </a:pPr>
            <a:endParaRPr lang="en-US" sz="1200" dirty="0"/>
          </a:p>
          <a:p>
            <a:r>
              <a:rPr lang="en-US" sz="2000" dirty="0"/>
              <a:t>FPF Papers</a:t>
            </a:r>
          </a:p>
          <a:p>
            <a:pPr lvl="1"/>
            <a:r>
              <a:rPr lang="en-US" sz="1600" dirty="0"/>
              <a:t>FPF “Short” Paper: 75 pages, 80 authors, Phys. Rept. 968, 1 (2022), </a:t>
            </a:r>
            <a:r>
              <a:rPr lang="en-US" sz="1600" dirty="0">
                <a:hlinkClick r:id="rId8"/>
              </a:rPr>
              <a:t>2109.10905</a:t>
            </a:r>
            <a:r>
              <a:rPr lang="en-US" sz="1600" dirty="0"/>
              <a:t>.</a:t>
            </a:r>
          </a:p>
          <a:p>
            <a:pPr lvl="1"/>
            <a:r>
              <a:rPr lang="en-US" sz="1600" dirty="0"/>
              <a:t>FPF White Paper: 429 pages, 392 </a:t>
            </a:r>
            <a:r>
              <a:rPr lang="en-US" sz="1600" dirty="0" err="1"/>
              <a:t>authors+endorsers</a:t>
            </a:r>
            <a:r>
              <a:rPr lang="en-US" sz="1600" dirty="0"/>
              <a:t> representing over 200 institutions, J. Phys. G (2022), </a:t>
            </a:r>
            <a:r>
              <a:rPr lang="en-US" sz="1600" dirty="0">
                <a:hlinkClick r:id="rId9"/>
              </a:rPr>
              <a:t>2203.05090</a:t>
            </a:r>
            <a:r>
              <a:rPr lang="en-US" sz="1600" dirty="0"/>
              <a:t>. </a:t>
            </a:r>
          </a:p>
          <a:p>
            <a:endParaRPr lang="en-US" sz="800" dirty="0"/>
          </a:p>
        </p:txBody>
      </p:sp>
      <p:sp>
        <p:nvSpPr>
          <p:cNvPr id="4" name="Content Placeholder 2">
            <a:extLst>
              <a:ext uri="{FF2B5EF4-FFF2-40B4-BE49-F238E27FC236}">
                <a16:creationId xmlns:a16="http://schemas.microsoft.com/office/drawing/2014/main" id="{540A1B8B-6A9D-68DB-DA83-6D188B8027E2}"/>
              </a:ext>
            </a:extLst>
          </p:cNvPr>
          <p:cNvSpPr txBox="1">
            <a:spLocks/>
          </p:cNvSpPr>
          <p:nvPr/>
        </p:nvSpPr>
        <p:spPr bwMode="auto">
          <a:xfrm>
            <a:off x="76200" y="5638800"/>
            <a:ext cx="86868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Snowmass 2022: “</a:t>
            </a:r>
            <a:r>
              <a:rPr lang="en-US" sz="1800" dirty="0">
                <a:latin typeface="+mn-lt"/>
                <a:cs typeface="Times New Roman" panose="02020603050405020304" pitchFamily="18" charset="0"/>
              </a:rPr>
              <a:t>Our highest immediate priority accelerator and project is the HL-LHC, … including the construction of auxiliary experiments that extend the reach of HL-LHC in kinematic regions uncovered by the detector upgrades.” </a:t>
            </a:r>
          </a:p>
        </p:txBody>
      </p:sp>
    </p:spTree>
    <p:extLst>
      <p:ext uri="{BB962C8B-B14F-4D97-AF65-F5344CB8AC3E}">
        <p14:creationId xmlns:p14="http://schemas.microsoft.com/office/powerpoint/2010/main" val="98391095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INTRODUCTION</a:t>
            </a:r>
          </a:p>
        </p:txBody>
      </p:sp>
      <p:sp>
        <p:nvSpPr>
          <p:cNvPr id="5123" name="Content Placeholder 2"/>
          <p:cNvSpPr>
            <a:spLocks noGrp="1"/>
          </p:cNvSpPr>
          <p:nvPr>
            <p:ph idx="1"/>
          </p:nvPr>
        </p:nvSpPr>
        <p:spPr>
          <a:xfrm>
            <a:off x="152400" y="914400"/>
            <a:ext cx="8610600" cy="5638800"/>
          </a:xfrm>
        </p:spPr>
        <p:txBody>
          <a:bodyPr/>
          <a:lstStyle/>
          <a:p>
            <a:pPr eaLnBrk="1" hangingPunct="1"/>
            <a:r>
              <a:rPr lang="en-US" sz="2000" dirty="0">
                <a:latin typeface="Arial" charset="0"/>
                <a:sym typeface="Wingdings"/>
              </a:rPr>
              <a:t>“Dark Matter Searches at Accelerators”: why should our experiments on Earth have any hope of telling us about what the universe looks like a </a:t>
            </a:r>
            <a:r>
              <a:rPr lang="en-US" sz="2000" dirty="0" err="1">
                <a:latin typeface="Arial" charset="0"/>
                <a:sym typeface="Wingdings"/>
              </a:rPr>
              <a:t>Gpc</a:t>
            </a:r>
            <a:r>
              <a:rPr lang="en-US" sz="2000" dirty="0">
                <a:latin typeface="Arial" charset="0"/>
                <a:sym typeface="Wingdings"/>
              </a:rPr>
              <a:t> away?</a:t>
            </a:r>
          </a:p>
          <a:p>
            <a:pPr eaLnBrk="1" hangingPunct="1"/>
            <a:endParaRPr lang="en-US" sz="2000" dirty="0">
              <a:latin typeface="Arial" charset="0"/>
              <a:sym typeface="Wingdings"/>
            </a:endParaRPr>
          </a:p>
          <a:p>
            <a:pPr eaLnBrk="1" hangingPunct="1"/>
            <a:endParaRPr lang="en-US" sz="800" dirty="0">
              <a:latin typeface="Arial" charset="0"/>
              <a:sym typeface="Wingdings"/>
            </a:endParaRPr>
          </a:p>
          <a:p>
            <a:pPr eaLnBrk="1" hangingPunct="1"/>
            <a:endParaRPr lang="en-US" sz="2000" dirty="0">
              <a:latin typeface="Arial" charset="0"/>
              <a:sym typeface="Wingdings"/>
            </a:endParaRPr>
          </a:p>
          <a:p>
            <a:pPr eaLnBrk="1" hangingPunct="1"/>
            <a:endParaRPr lang="en-US" sz="2000" dirty="0">
              <a:latin typeface="Arial" charset="0"/>
              <a:sym typeface="Wingdings"/>
            </a:endParaRPr>
          </a:p>
          <a:p>
            <a:pPr marL="0" indent="0" eaLnBrk="1" hangingPunct="1">
              <a:buNone/>
            </a:pPr>
            <a:endParaRPr lang="en-US" sz="1000" dirty="0">
              <a:latin typeface="Arial" charset="0"/>
              <a:sym typeface="Wingdings"/>
            </a:endParaRPr>
          </a:p>
          <a:p>
            <a:pPr marL="0" indent="0" eaLnBrk="1" hangingPunct="1">
              <a:buNone/>
            </a:pPr>
            <a:endParaRPr lang="en-US" sz="2000" dirty="0">
              <a:latin typeface="Arial" charset="0"/>
              <a:sym typeface="Wingdings"/>
            </a:endParaRPr>
          </a:p>
          <a:p>
            <a:pPr eaLnBrk="1" hangingPunct="1"/>
            <a:r>
              <a:rPr lang="en-US" sz="2000" dirty="0">
                <a:latin typeface="Arial" charset="0"/>
                <a:sym typeface="Wingdings"/>
              </a:rPr>
              <a:t>In fact, one of the wonders of our field is that there are reasons for optimism.  </a:t>
            </a:r>
          </a:p>
          <a:p>
            <a:pPr lvl="1"/>
            <a:r>
              <a:rPr lang="en-US" sz="1800" dirty="0">
                <a:latin typeface="Arial" charset="0"/>
                <a:sym typeface="Wingdings"/>
              </a:rPr>
              <a:t>The existence of dark matter is now one of the strongest reasons to expect not only that new particles exists, but also that new particles will appear at the particle experiments we are now building.</a:t>
            </a:r>
          </a:p>
          <a:p>
            <a:pPr lvl="1"/>
            <a:r>
              <a:rPr lang="en-US" sz="1800" dirty="0">
                <a:latin typeface="Arial" charset="0"/>
                <a:sym typeface="Wingdings"/>
              </a:rPr>
              <a:t>General arguments have motivated a huge number of new ideas for experiments at accelerators and colliders in the coming years.  </a:t>
            </a:r>
          </a:p>
          <a:p>
            <a:pPr lvl="1"/>
            <a:r>
              <a:rPr lang="en-US" sz="1800" dirty="0">
                <a:latin typeface="Arial" charset="0"/>
                <a:sym typeface="Wingdings"/>
              </a:rPr>
              <a:t>DM is now a leading motivation for accelerator experiments.  This was not always the case…</a:t>
            </a:r>
          </a:p>
        </p:txBody>
      </p:sp>
      <p:sp>
        <p:nvSpPr>
          <p:cNvPr id="2" name="Rectangle 1">
            <a:extLst>
              <a:ext uri="{FF2B5EF4-FFF2-40B4-BE49-F238E27FC236}">
                <a16:creationId xmlns:a16="http://schemas.microsoft.com/office/drawing/2014/main" id="{749716F4-1801-914F-8B53-D158F0E86A23}"/>
              </a:ext>
            </a:extLst>
          </p:cNvPr>
          <p:cNvSpPr/>
          <p:nvPr/>
        </p:nvSpPr>
        <p:spPr>
          <a:xfrm>
            <a:off x="1447800" y="2143328"/>
            <a:ext cx="2362200" cy="1209472"/>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Accelerators</a:t>
            </a:r>
          </a:p>
          <a:p>
            <a:pPr algn="ctr"/>
            <a:r>
              <a:rPr lang="en-US" dirty="0">
                <a:solidFill>
                  <a:schemeClr val="tx1"/>
                </a:solidFill>
              </a:rPr>
              <a:t>Particle Physics</a:t>
            </a:r>
          </a:p>
          <a:p>
            <a:pPr algn="ctr"/>
            <a:r>
              <a:rPr lang="en-US" dirty="0">
                <a:solidFill>
                  <a:schemeClr val="tx1"/>
                </a:solidFill>
              </a:rPr>
              <a:t>L ~ 10</a:t>
            </a:r>
            <a:r>
              <a:rPr lang="en-US" baseline="30000" dirty="0">
                <a:solidFill>
                  <a:schemeClr val="tx1"/>
                </a:solidFill>
              </a:rPr>
              <a:t>-18</a:t>
            </a:r>
            <a:r>
              <a:rPr lang="en-US" dirty="0">
                <a:solidFill>
                  <a:schemeClr val="tx1"/>
                </a:solidFill>
              </a:rPr>
              <a:t> m</a:t>
            </a:r>
          </a:p>
        </p:txBody>
      </p:sp>
      <p:sp>
        <p:nvSpPr>
          <p:cNvPr id="7" name="Rectangle 6">
            <a:extLst>
              <a:ext uri="{FF2B5EF4-FFF2-40B4-BE49-F238E27FC236}">
                <a16:creationId xmlns:a16="http://schemas.microsoft.com/office/drawing/2014/main" id="{9F7ED161-A18E-2A46-BCAF-3E92620BE098}"/>
              </a:ext>
            </a:extLst>
          </p:cNvPr>
          <p:cNvSpPr/>
          <p:nvPr/>
        </p:nvSpPr>
        <p:spPr>
          <a:xfrm>
            <a:off x="5410200" y="2133600"/>
            <a:ext cx="2362200" cy="1219200"/>
          </a:xfrm>
          <a:prstGeom prst="rect">
            <a:avLst/>
          </a:prstGeom>
          <a:solidFill>
            <a:schemeClr val="tx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Dark Matter</a:t>
            </a:r>
          </a:p>
          <a:p>
            <a:pPr algn="ctr"/>
            <a:r>
              <a:rPr lang="en-US" dirty="0"/>
              <a:t>Cosmology</a:t>
            </a:r>
          </a:p>
          <a:p>
            <a:pPr algn="ctr"/>
            <a:r>
              <a:rPr lang="en-US" dirty="0"/>
              <a:t>L ~ 10</a:t>
            </a:r>
            <a:r>
              <a:rPr lang="en-US" baseline="30000" dirty="0"/>
              <a:t>25</a:t>
            </a:r>
            <a:r>
              <a:rPr lang="en-US" dirty="0"/>
              <a:t> m</a:t>
            </a:r>
          </a:p>
        </p:txBody>
      </p:sp>
    </p:spTree>
    <p:extLst>
      <p:ext uri="{BB962C8B-B14F-4D97-AF65-F5344CB8AC3E}">
        <p14:creationId xmlns:p14="http://schemas.microsoft.com/office/powerpoint/2010/main" val="237200468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38B4E-DA76-16B5-93F9-112583CC6480}"/>
              </a:ext>
            </a:extLst>
          </p:cNvPr>
          <p:cNvSpPr>
            <a:spLocks noGrp="1"/>
          </p:cNvSpPr>
          <p:nvPr>
            <p:ph type="title"/>
          </p:nvPr>
        </p:nvSpPr>
        <p:spPr>
          <a:xfrm>
            <a:off x="1295400" y="244475"/>
            <a:ext cx="6858000" cy="441325"/>
          </a:xfrm>
        </p:spPr>
        <p:txBody>
          <a:bodyPr>
            <a:noAutofit/>
          </a:bodyPr>
          <a:lstStyle/>
          <a:p>
            <a:r>
              <a:rPr lang="en-GB" sz="2800" dirty="0"/>
              <a:t>SUMMARY</a:t>
            </a:r>
          </a:p>
        </p:txBody>
      </p:sp>
      <p:sp>
        <p:nvSpPr>
          <p:cNvPr id="3" name="Content Placeholder 2">
            <a:extLst>
              <a:ext uri="{FF2B5EF4-FFF2-40B4-BE49-F238E27FC236}">
                <a16:creationId xmlns:a16="http://schemas.microsoft.com/office/drawing/2014/main" id="{C12E6029-2A3D-31F0-8554-C54EE51C5BDC}"/>
              </a:ext>
            </a:extLst>
          </p:cNvPr>
          <p:cNvSpPr>
            <a:spLocks noGrp="1"/>
          </p:cNvSpPr>
          <p:nvPr>
            <p:ph idx="1"/>
          </p:nvPr>
        </p:nvSpPr>
        <p:spPr>
          <a:xfrm>
            <a:off x="152400" y="1066800"/>
            <a:ext cx="4572000" cy="3505200"/>
          </a:xfrm>
        </p:spPr>
        <p:txBody>
          <a:bodyPr/>
          <a:lstStyle/>
          <a:p>
            <a:r>
              <a:rPr lang="en-GB" sz="2000" dirty="0"/>
              <a:t>DM at accelerators is an extremely diverse and active topic, thermal relic targets are now being probed.</a:t>
            </a:r>
          </a:p>
          <a:p>
            <a:endParaRPr lang="en-GB" sz="1000" dirty="0"/>
          </a:p>
          <a:p>
            <a:r>
              <a:rPr lang="en-GB" sz="2000" dirty="0"/>
              <a:t>Heavy DM, ~100 GeV–</a:t>
            </a:r>
            <a:r>
              <a:rPr lang="en-GB" sz="2000" dirty="0" err="1"/>
              <a:t>TeV</a:t>
            </a:r>
            <a:r>
              <a:rPr lang="en-GB" sz="2000" dirty="0"/>
              <a:t>, WIMPs</a:t>
            </a:r>
          </a:p>
          <a:p>
            <a:pPr lvl="1"/>
            <a:endParaRPr lang="en-GB" sz="800" dirty="0"/>
          </a:p>
          <a:p>
            <a:pPr lvl="1"/>
            <a:r>
              <a:rPr lang="en-GB" sz="1800" dirty="0"/>
              <a:t>missing E</a:t>
            </a:r>
            <a:r>
              <a:rPr lang="en-GB" sz="1800" baseline="-25000" dirty="0"/>
              <a:t>T</a:t>
            </a:r>
            <a:r>
              <a:rPr lang="en-GB" sz="1800" dirty="0"/>
              <a:t> searches will continue at the LHC now through the 2040s. </a:t>
            </a:r>
          </a:p>
          <a:p>
            <a:pPr lvl="1"/>
            <a:endParaRPr lang="en-GB" sz="800" dirty="0"/>
          </a:p>
          <a:p>
            <a:pPr lvl="1"/>
            <a:r>
              <a:rPr lang="en-GB" sz="1800" dirty="0"/>
              <a:t>Many more exotic, LLP signals also being studied with great activity.</a:t>
            </a:r>
          </a:p>
          <a:p>
            <a:endParaRPr lang="en-GB" sz="1200" dirty="0"/>
          </a:p>
        </p:txBody>
      </p:sp>
      <p:pic>
        <p:nvPicPr>
          <p:cNvPr id="7" name="Picture 6">
            <a:extLst>
              <a:ext uri="{FF2B5EF4-FFF2-40B4-BE49-F238E27FC236}">
                <a16:creationId xmlns:a16="http://schemas.microsoft.com/office/drawing/2014/main" id="{22763475-FFBE-C1D3-57C8-E9F63D703220}"/>
              </a:ext>
            </a:extLst>
          </p:cNvPr>
          <p:cNvPicPr>
            <a:picLocks noChangeAspect="1"/>
          </p:cNvPicPr>
          <p:nvPr/>
        </p:nvPicPr>
        <p:blipFill>
          <a:blip r:embed="rId2"/>
          <a:stretch>
            <a:fillRect/>
          </a:stretch>
        </p:blipFill>
        <p:spPr>
          <a:xfrm>
            <a:off x="5029200" y="1066800"/>
            <a:ext cx="3786704" cy="3369587"/>
          </a:xfrm>
          <a:prstGeom prst="rect">
            <a:avLst/>
          </a:prstGeom>
        </p:spPr>
      </p:pic>
      <p:sp>
        <p:nvSpPr>
          <p:cNvPr id="8" name="Content Placeholder 2">
            <a:extLst>
              <a:ext uri="{FF2B5EF4-FFF2-40B4-BE49-F238E27FC236}">
                <a16:creationId xmlns:a16="http://schemas.microsoft.com/office/drawing/2014/main" id="{E6D803BC-6163-DD8D-9B41-1F222379F469}"/>
              </a:ext>
            </a:extLst>
          </p:cNvPr>
          <p:cNvSpPr txBox="1">
            <a:spLocks/>
          </p:cNvSpPr>
          <p:nvPr/>
        </p:nvSpPr>
        <p:spPr bwMode="auto">
          <a:xfrm>
            <a:off x="152400" y="4572000"/>
            <a:ext cx="8739704"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dirty="0"/>
              <a:t>Light DM, ~ MeV – GeV, Dark Sectors</a:t>
            </a:r>
          </a:p>
          <a:p>
            <a:pPr lvl="1"/>
            <a:endParaRPr lang="en-GB" sz="800" dirty="0"/>
          </a:p>
          <a:p>
            <a:pPr lvl="1"/>
            <a:r>
              <a:rPr lang="en-GB" sz="1800" dirty="0"/>
              <a:t>Many new accelerator and collider experiments with exciting prospects, new results are  probing thermal relic target from both high and low coupling.</a:t>
            </a:r>
          </a:p>
          <a:p>
            <a:pPr lvl="1"/>
            <a:endParaRPr lang="en-GB" sz="800" dirty="0"/>
          </a:p>
          <a:p>
            <a:pPr lvl="1"/>
            <a:r>
              <a:rPr lang="en-GB" sz="1800" dirty="0"/>
              <a:t>Motivate a new underground facility: the Forward Physics Facility at CERN.</a:t>
            </a:r>
          </a:p>
        </p:txBody>
      </p:sp>
    </p:spTree>
    <p:extLst>
      <p:ext uri="{BB962C8B-B14F-4D97-AF65-F5344CB8AC3E}">
        <p14:creationId xmlns:p14="http://schemas.microsoft.com/office/powerpoint/2010/main" val="4168585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244475"/>
            <a:ext cx="8229600" cy="441325"/>
          </a:xfrm>
        </p:spPr>
        <p:txBody>
          <a:bodyPr/>
          <a:lstStyle/>
          <a:p>
            <a:r>
              <a:rPr lang="en-US" dirty="0">
                <a:latin typeface="Arial" charset="0"/>
              </a:rPr>
              <a:t>DARK MATTER AT THE LHC</a:t>
            </a:r>
          </a:p>
        </p:txBody>
      </p:sp>
      <p:grpSp>
        <p:nvGrpSpPr>
          <p:cNvPr id="6" name="Group 5"/>
          <p:cNvGrpSpPr/>
          <p:nvPr/>
        </p:nvGrpSpPr>
        <p:grpSpPr>
          <a:xfrm>
            <a:off x="149611" y="1482306"/>
            <a:ext cx="2590800" cy="3927894"/>
            <a:chOff x="149611" y="1295400"/>
            <a:chExt cx="2590800" cy="3927894"/>
          </a:xfrm>
        </p:grpSpPr>
        <p:pic>
          <p:nvPicPr>
            <p:cNvPr id="5" name="Picture 4" descr="6561a97d663747c265e88fd5ba4ee9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611" y="1752600"/>
              <a:ext cx="2590800" cy="3470694"/>
            </a:xfrm>
            <a:prstGeom prst="rect">
              <a:avLst/>
            </a:prstGeom>
          </p:spPr>
        </p:pic>
        <p:sp>
          <p:nvSpPr>
            <p:cNvPr id="4" name="TextBox 3"/>
            <p:cNvSpPr txBox="1"/>
            <p:nvPr/>
          </p:nvSpPr>
          <p:spPr>
            <a:xfrm>
              <a:off x="949711" y="1981200"/>
              <a:ext cx="990600" cy="400110"/>
            </a:xfrm>
            <a:prstGeom prst="rect">
              <a:avLst/>
            </a:prstGeom>
            <a:noFill/>
          </p:spPr>
          <p:txBody>
            <a:bodyPr wrap="square" rtlCol="0">
              <a:spAutoFit/>
            </a:bodyPr>
            <a:lstStyle/>
            <a:p>
              <a:pPr algn="ctr"/>
              <a:r>
                <a:rPr lang="en-US" sz="2000" b="1" dirty="0">
                  <a:solidFill>
                    <a:schemeClr val="tx1">
                      <a:lumMod val="65000"/>
                      <a:lumOff val="35000"/>
                    </a:schemeClr>
                  </a:solidFill>
                </a:rPr>
                <a:t>LHC</a:t>
              </a:r>
            </a:p>
          </p:txBody>
        </p:sp>
        <p:sp>
          <p:nvSpPr>
            <p:cNvPr id="11" name="TextBox 10"/>
            <p:cNvSpPr txBox="1"/>
            <p:nvPr/>
          </p:nvSpPr>
          <p:spPr>
            <a:xfrm rot="5400000">
              <a:off x="593044" y="3794652"/>
              <a:ext cx="1774044" cy="307777"/>
            </a:xfrm>
            <a:prstGeom prst="rect">
              <a:avLst/>
            </a:prstGeom>
            <a:noFill/>
          </p:spPr>
          <p:txBody>
            <a:bodyPr wrap="square" rtlCol="0">
              <a:spAutoFit/>
            </a:bodyPr>
            <a:lstStyle/>
            <a:p>
              <a:pPr algn="ctr"/>
              <a:r>
                <a:rPr lang="en-US" sz="1400" dirty="0">
                  <a:solidFill>
                    <a:schemeClr val="tx1">
                      <a:lumMod val="65000"/>
                      <a:lumOff val="35000"/>
                    </a:schemeClr>
                  </a:solidFill>
                </a:rPr>
                <a:t>Higgs Boson</a:t>
              </a:r>
            </a:p>
          </p:txBody>
        </p:sp>
        <p:sp>
          <p:nvSpPr>
            <p:cNvPr id="9" name="TextBox 8"/>
            <p:cNvSpPr txBox="1"/>
            <p:nvPr/>
          </p:nvSpPr>
          <p:spPr>
            <a:xfrm rot="5400000">
              <a:off x="1533501" y="3794652"/>
              <a:ext cx="1774044" cy="307777"/>
            </a:xfrm>
            <a:prstGeom prst="rect">
              <a:avLst/>
            </a:prstGeom>
            <a:noFill/>
          </p:spPr>
          <p:txBody>
            <a:bodyPr wrap="square" rtlCol="0">
              <a:spAutoFit/>
            </a:bodyPr>
            <a:lstStyle/>
            <a:p>
              <a:pPr algn="ctr"/>
              <a:r>
                <a:rPr lang="en-US" sz="1400" dirty="0">
                  <a:solidFill>
                    <a:schemeClr val="tx1">
                      <a:lumMod val="65000"/>
                      <a:lumOff val="35000"/>
                    </a:schemeClr>
                  </a:solidFill>
                </a:rPr>
                <a:t>Gauge Hierarchy</a:t>
              </a:r>
            </a:p>
          </p:txBody>
        </p:sp>
        <p:sp>
          <p:nvSpPr>
            <p:cNvPr id="10" name="TextBox 9"/>
            <p:cNvSpPr txBox="1"/>
            <p:nvPr/>
          </p:nvSpPr>
          <p:spPr>
            <a:xfrm rot="5400000">
              <a:off x="-335745" y="3794652"/>
              <a:ext cx="1774044" cy="307777"/>
            </a:xfrm>
            <a:prstGeom prst="rect">
              <a:avLst/>
            </a:prstGeom>
            <a:noFill/>
          </p:spPr>
          <p:txBody>
            <a:bodyPr wrap="square" rtlCol="0">
              <a:spAutoFit/>
            </a:bodyPr>
            <a:lstStyle/>
            <a:p>
              <a:pPr algn="ctr"/>
              <a:r>
                <a:rPr lang="en-US" sz="1400" dirty="0">
                  <a:solidFill>
                    <a:schemeClr val="tx1">
                      <a:lumMod val="65000"/>
                      <a:lumOff val="35000"/>
                    </a:schemeClr>
                  </a:solidFill>
                </a:rPr>
                <a:t>Standard Model</a:t>
              </a:r>
            </a:p>
          </p:txBody>
        </p:sp>
        <p:sp>
          <p:nvSpPr>
            <p:cNvPr id="3" name="TextBox 2"/>
            <p:cNvSpPr txBox="1"/>
            <p:nvPr/>
          </p:nvSpPr>
          <p:spPr>
            <a:xfrm>
              <a:off x="1095922" y="1295400"/>
              <a:ext cx="860172" cy="369332"/>
            </a:xfrm>
            <a:prstGeom prst="rect">
              <a:avLst/>
            </a:prstGeom>
            <a:noFill/>
          </p:spPr>
          <p:txBody>
            <a:bodyPr wrap="none" rtlCol="0">
              <a:spAutoFit/>
            </a:bodyPr>
            <a:lstStyle/>
            <a:p>
              <a:r>
                <a:rPr lang="en-US" dirty="0"/>
                <a:t>1990’s</a:t>
              </a:r>
            </a:p>
          </p:txBody>
        </p:sp>
      </p:grpSp>
      <p:grpSp>
        <p:nvGrpSpPr>
          <p:cNvPr id="27" name="Group 26"/>
          <p:cNvGrpSpPr/>
          <p:nvPr/>
        </p:nvGrpSpPr>
        <p:grpSpPr>
          <a:xfrm>
            <a:off x="3237106" y="1482306"/>
            <a:ext cx="2590800" cy="3927894"/>
            <a:chOff x="149611" y="1295400"/>
            <a:chExt cx="2590800" cy="3927894"/>
          </a:xfrm>
        </p:grpSpPr>
        <p:pic>
          <p:nvPicPr>
            <p:cNvPr id="28" name="Picture 27" descr="6561a97d663747c265e88fd5ba4ee9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611" y="1752600"/>
              <a:ext cx="2590800" cy="3470694"/>
            </a:xfrm>
            <a:prstGeom prst="rect">
              <a:avLst/>
            </a:prstGeom>
          </p:spPr>
        </p:pic>
        <p:sp>
          <p:nvSpPr>
            <p:cNvPr id="29" name="TextBox 28"/>
            <p:cNvSpPr txBox="1"/>
            <p:nvPr/>
          </p:nvSpPr>
          <p:spPr>
            <a:xfrm>
              <a:off x="949711" y="1981200"/>
              <a:ext cx="990600" cy="400110"/>
            </a:xfrm>
            <a:prstGeom prst="rect">
              <a:avLst/>
            </a:prstGeom>
            <a:noFill/>
          </p:spPr>
          <p:txBody>
            <a:bodyPr wrap="square" rtlCol="0">
              <a:spAutoFit/>
            </a:bodyPr>
            <a:lstStyle/>
            <a:p>
              <a:pPr algn="ctr"/>
              <a:r>
                <a:rPr lang="en-US" sz="2000" b="1" dirty="0">
                  <a:solidFill>
                    <a:schemeClr val="tx1">
                      <a:lumMod val="65000"/>
                      <a:lumOff val="35000"/>
                    </a:schemeClr>
                  </a:solidFill>
                </a:rPr>
                <a:t>LHC</a:t>
              </a:r>
            </a:p>
          </p:txBody>
        </p:sp>
        <p:sp>
          <p:nvSpPr>
            <p:cNvPr id="30" name="TextBox 29"/>
            <p:cNvSpPr txBox="1"/>
            <p:nvPr/>
          </p:nvSpPr>
          <p:spPr>
            <a:xfrm rot="5400000">
              <a:off x="593044" y="3794652"/>
              <a:ext cx="1774044" cy="307777"/>
            </a:xfrm>
            <a:prstGeom prst="rect">
              <a:avLst/>
            </a:prstGeom>
            <a:noFill/>
          </p:spPr>
          <p:txBody>
            <a:bodyPr wrap="square" rtlCol="0">
              <a:spAutoFit/>
            </a:bodyPr>
            <a:lstStyle/>
            <a:p>
              <a:pPr algn="ctr"/>
              <a:r>
                <a:rPr lang="en-US" sz="1400" dirty="0">
                  <a:solidFill>
                    <a:schemeClr val="tx1">
                      <a:lumMod val="65000"/>
                      <a:lumOff val="35000"/>
                    </a:schemeClr>
                  </a:solidFill>
                </a:rPr>
                <a:t>Higgs Boson</a:t>
              </a:r>
            </a:p>
          </p:txBody>
        </p:sp>
        <p:sp>
          <p:nvSpPr>
            <p:cNvPr id="31" name="TextBox 30"/>
            <p:cNvSpPr txBox="1"/>
            <p:nvPr/>
          </p:nvSpPr>
          <p:spPr>
            <a:xfrm rot="5400000">
              <a:off x="1533501" y="3794652"/>
              <a:ext cx="1774044" cy="307777"/>
            </a:xfrm>
            <a:prstGeom prst="rect">
              <a:avLst/>
            </a:prstGeom>
            <a:noFill/>
          </p:spPr>
          <p:txBody>
            <a:bodyPr wrap="square" rtlCol="0">
              <a:spAutoFit/>
            </a:bodyPr>
            <a:lstStyle/>
            <a:p>
              <a:pPr algn="ctr"/>
              <a:r>
                <a:rPr lang="en-US" sz="1400" dirty="0">
                  <a:solidFill>
                    <a:schemeClr val="tx1">
                      <a:lumMod val="65000"/>
                      <a:lumOff val="35000"/>
                    </a:schemeClr>
                  </a:solidFill>
                </a:rPr>
                <a:t>Gauge Hierarchy</a:t>
              </a:r>
            </a:p>
          </p:txBody>
        </p:sp>
        <p:sp>
          <p:nvSpPr>
            <p:cNvPr id="32" name="TextBox 31"/>
            <p:cNvSpPr txBox="1"/>
            <p:nvPr/>
          </p:nvSpPr>
          <p:spPr>
            <a:xfrm rot="5400000">
              <a:off x="-335745" y="3794652"/>
              <a:ext cx="1774044" cy="307777"/>
            </a:xfrm>
            <a:prstGeom prst="rect">
              <a:avLst/>
            </a:prstGeom>
            <a:noFill/>
          </p:spPr>
          <p:txBody>
            <a:bodyPr wrap="square" rtlCol="0">
              <a:spAutoFit/>
            </a:bodyPr>
            <a:lstStyle/>
            <a:p>
              <a:pPr algn="ctr"/>
              <a:r>
                <a:rPr lang="en-US" sz="1400" dirty="0">
                  <a:solidFill>
                    <a:schemeClr val="tx1">
                      <a:lumMod val="65000"/>
                      <a:lumOff val="35000"/>
                    </a:schemeClr>
                  </a:solidFill>
                </a:rPr>
                <a:t>Dark Matter</a:t>
              </a:r>
            </a:p>
          </p:txBody>
        </p:sp>
        <p:sp>
          <p:nvSpPr>
            <p:cNvPr id="33" name="TextBox 32"/>
            <p:cNvSpPr txBox="1"/>
            <p:nvPr/>
          </p:nvSpPr>
          <p:spPr>
            <a:xfrm>
              <a:off x="1095922" y="1295400"/>
              <a:ext cx="860172" cy="369332"/>
            </a:xfrm>
            <a:prstGeom prst="rect">
              <a:avLst/>
            </a:prstGeom>
            <a:noFill/>
          </p:spPr>
          <p:txBody>
            <a:bodyPr wrap="none" rtlCol="0">
              <a:spAutoFit/>
            </a:bodyPr>
            <a:lstStyle/>
            <a:p>
              <a:r>
                <a:rPr lang="en-US" dirty="0"/>
                <a:t>2000’s</a:t>
              </a:r>
            </a:p>
          </p:txBody>
        </p:sp>
      </p:grpSp>
      <p:grpSp>
        <p:nvGrpSpPr>
          <p:cNvPr id="51" name="Group 50"/>
          <p:cNvGrpSpPr/>
          <p:nvPr/>
        </p:nvGrpSpPr>
        <p:grpSpPr>
          <a:xfrm>
            <a:off x="6324600" y="1482306"/>
            <a:ext cx="2590800" cy="3927894"/>
            <a:chOff x="6324600" y="990600"/>
            <a:chExt cx="2590800" cy="3927894"/>
          </a:xfrm>
        </p:grpSpPr>
        <p:pic>
          <p:nvPicPr>
            <p:cNvPr id="35" name="Picture 34" descr="6561a97d663747c265e88fd5ba4ee9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600" y="1447800"/>
              <a:ext cx="2590800" cy="3470694"/>
            </a:xfrm>
            <a:prstGeom prst="rect">
              <a:avLst/>
            </a:prstGeom>
          </p:spPr>
        </p:pic>
        <p:sp>
          <p:nvSpPr>
            <p:cNvPr id="36" name="TextBox 35"/>
            <p:cNvSpPr txBox="1"/>
            <p:nvPr/>
          </p:nvSpPr>
          <p:spPr>
            <a:xfrm>
              <a:off x="7124700" y="1676400"/>
              <a:ext cx="990600" cy="400110"/>
            </a:xfrm>
            <a:prstGeom prst="rect">
              <a:avLst/>
            </a:prstGeom>
            <a:noFill/>
          </p:spPr>
          <p:txBody>
            <a:bodyPr wrap="square" rtlCol="0">
              <a:spAutoFit/>
            </a:bodyPr>
            <a:lstStyle/>
            <a:p>
              <a:pPr algn="ctr"/>
              <a:r>
                <a:rPr lang="en-US" sz="2000" b="1" dirty="0">
                  <a:solidFill>
                    <a:schemeClr val="tx1">
                      <a:lumMod val="65000"/>
                      <a:lumOff val="35000"/>
                    </a:schemeClr>
                  </a:solidFill>
                </a:rPr>
                <a:t>LHC</a:t>
              </a:r>
            </a:p>
          </p:txBody>
        </p:sp>
        <p:sp>
          <p:nvSpPr>
            <p:cNvPr id="40" name="TextBox 39"/>
            <p:cNvSpPr txBox="1"/>
            <p:nvPr/>
          </p:nvSpPr>
          <p:spPr>
            <a:xfrm>
              <a:off x="7270911" y="990600"/>
              <a:ext cx="646331" cy="369332"/>
            </a:xfrm>
            <a:prstGeom prst="rect">
              <a:avLst/>
            </a:prstGeom>
            <a:noFill/>
          </p:spPr>
          <p:txBody>
            <a:bodyPr wrap="none" rtlCol="0">
              <a:spAutoFit/>
            </a:bodyPr>
            <a:lstStyle/>
            <a:p>
              <a:r>
                <a:rPr lang="en-US" dirty="0"/>
                <a:t>Now</a:t>
              </a:r>
            </a:p>
          </p:txBody>
        </p:sp>
      </p:grpSp>
      <p:grpSp>
        <p:nvGrpSpPr>
          <p:cNvPr id="48" name="Group 47"/>
          <p:cNvGrpSpPr/>
          <p:nvPr/>
        </p:nvGrpSpPr>
        <p:grpSpPr>
          <a:xfrm>
            <a:off x="8229600" y="3250063"/>
            <a:ext cx="672201" cy="1774044"/>
            <a:chOff x="8229600" y="2756719"/>
            <a:chExt cx="672201" cy="1774044"/>
          </a:xfrm>
        </p:grpSpPr>
        <p:sp>
          <p:nvSpPr>
            <p:cNvPr id="38" name="TextBox 37"/>
            <p:cNvSpPr txBox="1"/>
            <p:nvPr/>
          </p:nvSpPr>
          <p:spPr>
            <a:xfrm rot="5400000">
              <a:off x="7708490" y="3489852"/>
              <a:ext cx="1774044" cy="307777"/>
            </a:xfrm>
            <a:prstGeom prst="rect">
              <a:avLst/>
            </a:prstGeom>
            <a:noFill/>
          </p:spPr>
          <p:txBody>
            <a:bodyPr wrap="square" rtlCol="0">
              <a:spAutoFit/>
            </a:bodyPr>
            <a:lstStyle/>
            <a:p>
              <a:pPr algn="ctr"/>
              <a:r>
                <a:rPr lang="en-US" sz="1400" dirty="0">
                  <a:solidFill>
                    <a:schemeClr val="tx1">
                      <a:lumMod val="65000"/>
                      <a:lumOff val="35000"/>
                    </a:schemeClr>
                  </a:solidFill>
                </a:rPr>
                <a:t>Gauge Hierarchy</a:t>
              </a:r>
            </a:p>
          </p:txBody>
        </p:sp>
        <p:sp>
          <p:nvSpPr>
            <p:cNvPr id="42" name="Rectangle 41"/>
            <p:cNvSpPr/>
            <p:nvPr/>
          </p:nvSpPr>
          <p:spPr>
            <a:xfrm>
              <a:off x="8229600" y="3503562"/>
              <a:ext cx="672201"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6400800" y="2930106"/>
            <a:ext cx="723900" cy="2336800"/>
            <a:chOff x="6400800" y="2436762"/>
            <a:chExt cx="723900" cy="2336800"/>
          </a:xfrm>
        </p:grpSpPr>
        <p:pic>
          <p:nvPicPr>
            <p:cNvPr id="41" name="Picture 40" descr="three-pillars.jpg"/>
            <p:cNvPicPr>
              <a:picLocks noChangeAspect="1"/>
            </p:cNvPicPr>
            <p:nvPr/>
          </p:nvPicPr>
          <p:blipFill rotWithShape="1">
            <a:blip r:embed="rId3">
              <a:extLst>
                <a:ext uri="{28A0092B-C50C-407E-A947-70E740481C1C}">
                  <a14:useLocalDpi xmlns:a14="http://schemas.microsoft.com/office/drawing/2010/main" val="0"/>
                </a:ext>
              </a:extLst>
            </a:blip>
            <a:srcRect l="27496" t="33810" r="58065" b="15381"/>
            <a:stretch/>
          </p:blipFill>
          <p:spPr>
            <a:xfrm>
              <a:off x="6400800" y="2436762"/>
              <a:ext cx="723900" cy="2336800"/>
            </a:xfrm>
            <a:prstGeom prst="rect">
              <a:avLst/>
            </a:prstGeom>
          </p:spPr>
        </p:pic>
        <p:sp>
          <p:nvSpPr>
            <p:cNvPr id="39" name="TextBox 38"/>
            <p:cNvSpPr txBox="1"/>
            <p:nvPr/>
          </p:nvSpPr>
          <p:spPr>
            <a:xfrm rot="5400000">
              <a:off x="5904461" y="3489852"/>
              <a:ext cx="1774044" cy="307777"/>
            </a:xfrm>
            <a:prstGeom prst="rect">
              <a:avLst/>
            </a:prstGeom>
            <a:noFill/>
          </p:spPr>
          <p:txBody>
            <a:bodyPr wrap="square" rtlCol="0">
              <a:spAutoFit/>
            </a:bodyPr>
            <a:lstStyle/>
            <a:p>
              <a:pPr algn="ctr"/>
              <a:r>
                <a:rPr lang="en-US" sz="1400" dirty="0">
                  <a:solidFill>
                    <a:schemeClr val="tx1">
                      <a:lumMod val="65000"/>
                      <a:lumOff val="35000"/>
                    </a:schemeClr>
                  </a:solidFill>
                </a:rPr>
                <a:t>Higgs Boson</a:t>
              </a:r>
            </a:p>
          </p:txBody>
        </p:sp>
      </p:grpSp>
      <p:grpSp>
        <p:nvGrpSpPr>
          <p:cNvPr id="49" name="Group 48"/>
          <p:cNvGrpSpPr/>
          <p:nvPr/>
        </p:nvGrpSpPr>
        <p:grpSpPr>
          <a:xfrm>
            <a:off x="7086600" y="2853906"/>
            <a:ext cx="1143000" cy="2413000"/>
            <a:chOff x="7086600" y="2360562"/>
            <a:chExt cx="1143000" cy="2413000"/>
          </a:xfrm>
        </p:grpSpPr>
        <p:sp>
          <p:nvSpPr>
            <p:cNvPr id="45" name="Rectangle 44"/>
            <p:cNvSpPr/>
            <p:nvPr/>
          </p:nvSpPr>
          <p:spPr>
            <a:xfrm>
              <a:off x="7086600" y="2436762"/>
              <a:ext cx="1143000" cy="2336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4" name="Picture 43" descr="SupermanRoss.png"/>
            <p:cNvPicPr>
              <a:picLocks noChangeAspect="1"/>
            </p:cNvPicPr>
            <p:nvPr/>
          </p:nvPicPr>
          <p:blipFill rotWithShape="1">
            <a:blip r:embed="rId4">
              <a:extLst>
                <a:ext uri="{28A0092B-C50C-407E-A947-70E740481C1C}">
                  <a14:useLocalDpi xmlns:a14="http://schemas.microsoft.com/office/drawing/2010/main" val="0"/>
                </a:ext>
              </a:extLst>
            </a:blip>
            <a:srcRect l="31279" r="17998"/>
            <a:stretch/>
          </p:blipFill>
          <p:spPr>
            <a:xfrm>
              <a:off x="7270911" y="2360562"/>
              <a:ext cx="865367" cy="2413000"/>
            </a:xfrm>
            <a:prstGeom prst="rect">
              <a:avLst/>
            </a:prstGeom>
          </p:spPr>
        </p:pic>
        <p:sp>
          <p:nvSpPr>
            <p:cNvPr id="37" name="TextBox 36"/>
            <p:cNvSpPr txBox="1"/>
            <p:nvPr/>
          </p:nvSpPr>
          <p:spPr>
            <a:xfrm rot="5400000">
              <a:off x="6810666" y="3459076"/>
              <a:ext cx="1774044" cy="369332"/>
            </a:xfrm>
            <a:prstGeom prst="rect">
              <a:avLst/>
            </a:prstGeom>
            <a:noFill/>
            <a:ln>
              <a:noFill/>
            </a:ln>
          </p:spPr>
          <p:txBody>
            <a:bodyPr wrap="square" rtlCol="0">
              <a:spAutoFit/>
            </a:bodyPr>
            <a:lstStyle/>
            <a:p>
              <a:pPr algn="ctr"/>
              <a:r>
                <a:rPr lang="en-US" dirty="0">
                  <a:solidFill>
                    <a:schemeClr val="bg1"/>
                  </a:solidFill>
                </a:rPr>
                <a:t>Dark Matter</a:t>
              </a:r>
            </a:p>
          </p:txBody>
        </p:sp>
      </p:grpSp>
    </p:spTree>
    <p:extLst>
      <p:ext uri="{BB962C8B-B14F-4D97-AF65-F5344CB8AC3E}">
        <p14:creationId xmlns:p14="http://schemas.microsoft.com/office/powerpoint/2010/main" val="401783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dissolv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dissolv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15" presetClass="entr" presetSubtype="0"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 calcmode="lin" valueType="num">
                                      <p:cBhvr>
                                        <p:cTn id="32" dur="1000" fill="hold"/>
                                        <p:tgtEl>
                                          <p:spTgt spid="49"/>
                                        </p:tgtEl>
                                        <p:attrNameLst>
                                          <p:attrName>ppt_w</p:attrName>
                                        </p:attrNameLst>
                                      </p:cBhvr>
                                      <p:tavLst>
                                        <p:tav tm="0">
                                          <p:val>
                                            <p:fltVal val="0"/>
                                          </p:val>
                                        </p:tav>
                                        <p:tav tm="100000">
                                          <p:val>
                                            <p:strVal val="#ppt_w"/>
                                          </p:val>
                                        </p:tav>
                                      </p:tavLst>
                                    </p:anim>
                                    <p:anim calcmode="lin" valueType="num">
                                      <p:cBhvr>
                                        <p:cTn id="33" dur="1000" fill="hold"/>
                                        <p:tgtEl>
                                          <p:spTgt spid="49"/>
                                        </p:tgtEl>
                                        <p:attrNameLst>
                                          <p:attrName>ppt_h</p:attrName>
                                        </p:attrNameLst>
                                      </p:cBhvr>
                                      <p:tavLst>
                                        <p:tav tm="0">
                                          <p:val>
                                            <p:fltVal val="0"/>
                                          </p:val>
                                        </p:tav>
                                        <p:tav tm="100000">
                                          <p:val>
                                            <p:strVal val="#ppt_h"/>
                                          </p:val>
                                        </p:tav>
                                      </p:tavLst>
                                    </p:anim>
                                    <p:anim calcmode="lin" valueType="num">
                                      <p:cBhvr>
                                        <p:cTn id="34" dur="1000" fill="hold"/>
                                        <p:tgtEl>
                                          <p:spTgt spid="49"/>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4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06621-2419-B21F-2F8D-48F535002E30}"/>
              </a:ext>
            </a:extLst>
          </p:cNvPr>
          <p:cNvSpPr>
            <a:spLocks noGrp="1"/>
          </p:cNvSpPr>
          <p:nvPr>
            <p:ph type="title"/>
          </p:nvPr>
        </p:nvSpPr>
        <p:spPr>
          <a:xfrm>
            <a:off x="1295400" y="244475"/>
            <a:ext cx="6858000" cy="441325"/>
          </a:xfrm>
        </p:spPr>
        <p:txBody>
          <a:bodyPr/>
          <a:lstStyle/>
          <a:p>
            <a:r>
              <a:rPr lang="en-US" dirty="0"/>
              <a:t>ACCELERATOR SEARCHES FOR DM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30433B2-A7F3-CF67-BEC7-7A377E21B95B}"/>
                  </a:ext>
                </a:extLst>
              </p:cNvPr>
              <p:cNvSpPr>
                <a:spLocks noGrp="1"/>
              </p:cNvSpPr>
              <p:nvPr>
                <p:ph idx="1"/>
              </p:nvPr>
            </p:nvSpPr>
            <p:spPr>
              <a:xfrm>
                <a:off x="228600" y="1084262"/>
                <a:ext cx="8534400" cy="5392738"/>
              </a:xfrm>
            </p:spPr>
            <p:txBody>
              <a:bodyPr/>
              <a:lstStyle/>
              <a:p>
                <a:r>
                  <a:rPr lang="en-US" sz="2000" dirty="0"/>
                  <a:t>Disadvantages</a:t>
                </a:r>
              </a:p>
              <a:p>
                <a:pPr lvl="1"/>
                <a:r>
                  <a:rPr lang="en-US" sz="1800" dirty="0"/>
                  <a:t>Can’t probe DM masses above the COM energy (can’t use the enormous energy of the early universe as your collider).</a:t>
                </a:r>
              </a:p>
              <a:p>
                <a:pPr lvl="1"/>
                <a:r>
                  <a:rPr lang="en-US" sz="1800" dirty="0"/>
                  <a:t>Can’t prove particles are sufficiently long-lived; must extrapolate from </a:t>
                </a:r>
                <a14:m>
                  <m:oMath xmlns:m="http://schemas.openxmlformats.org/officeDocument/2006/math">
                    <m:r>
                      <a:rPr lang="en-US" sz="1800" i="1" dirty="0" smtClean="0">
                        <a:latin typeface="Cambria Math" panose="02040503050406030204" pitchFamily="18" charset="0"/>
                        <a:ea typeface="Cambria Math" panose="02040503050406030204" pitchFamily="18" charset="0"/>
                      </a:rPr>
                      <m:t>𝜏</m:t>
                    </m:r>
                    <m:r>
                      <a:rPr lang="en-US" sz="1800" b="0" i="1" dirty="0" smtClean="0">
                        <a:latin typeface="Cambria Math" panose="02040503050406030204" pitchFamily="18" charset="0"/>
                      </a:rPr>
                      <m:t> </m:t>
                    </m:r>
                    <m:r>
                      <a:rPr lang="en-US" sz="1800" i="1" dirty="0" smtClean="0">
                        <a:latin typeface="Cambria Math" panose="02040503050406030204" pitchFamily="18" charset="0"/>
                      </a:rPr>
                      <m:t>~ </m:t>
                    </m:r>
                    <m:sSup>
                      <m:sSupPr>
                        <m:ctrlPr>
                          <a:rPr lang="en-US" sz="1800" i="1" dirty="0" smtClean="0">
                            <a:latin typeface="Cambria Math" panose="02040503050406030204" pitchFamily="18" charset="0"/>
                          </a:rPr>
                        </m:ctrlPr>
                      </m:sSupPr>
                      <m:e>
                        <m:r>
                          <a:rPr lang="en-US" sz="1800" b="0" i="1" dirty="0" smtClean="0">
                            <a:latin typeface="Cambria Math" panose="02040503050406030204" pitchFamily="18" charset="0"/>
                          </a:rPr>
                          <m:t>10</m:t>
                        </m:r>
                      </m:e>
                      <m:sup>
                        <m:r>
                          <a:rPr lang="en-US" sz="1800" b="0" i="1" dirty="0" smtClean="0">
                            <a:latin typeface="Cambria Math" panose="02040503050406030204" pitchFamily="18" charset="0"/>
                          </a:rPr>
                          <m:t>−7</m:t>
                        </m:r>
                      </m:sup>
                    </m:sSup>
                  </m:oMath>
                </a14:m>
                <a:r>
                  <a:rPr lang="en-US" sz="1800" dirty="0"/>
                  <a:t> s to </a:t>
                </a:r>
                <a14:m>
                  <m:oMath xmlns:m="http://schemas.openxmlformats.org/officeDocument/2006/math">
                    <m:r>
                      <a:rPr lang="en-US" sz="1800" i="1" dirty="0">
                        <a:latin typeface="Cambria Math" panose="02040503050406030204" pitchFamily="18" charset="0"/>
                        <a:ea typeface="Cambria Math" panose="02040503050406030204" pitchFamily="18" charset="0"/>
                      </a:rPr>
                      <m:t>𝜏</m:t>
                    </m:r>
                    <m:r>
                      <a:rPr lang="en-US" sz="1800" i="1" dirty="0">
                        <a:latin typeface="Cambria Math" panose="02040503050406030204" pitchFamily="18" charset="0"/>
                      </a:rPr>
                      <m:t> ~ </m:t>
                    </m:r>
                    <m:sSup>
                      <m:sSupPr>
                        <m:ctrlPr>
                          <a:rPr lang="en-US" sz="1800" i="1" dirty="0">
                            <a:latin typeface="Cambria Math" panose="02040503050406030204" pitchFamily="18" charset="0"/>
                          </a:rPr>
                        </m:ctrlPr>
                      </m:sSupPr>
                      <m:e>
                        <m:r>
                          <a:rPr lang="en-US" sz="1800" i="1" dirty="0">
                            <a:latin typeface="Cambria Math" panose="02040503050406030204" pitchFamily="18" charset="0"/>
                          </a:rPr>
                          <m:t>10</m:t>
                        </m:r>
                      </m:e>
                      <m:sup>
                        <m:r>
                          <a:rPr lang="en-US" sz="1800" b="0" i="1" dirty="0" smtClean="0">
                            <a:latin typeface="Cambria Math" panose="02040503050406030204" pitchFamily="18" charset="0"/>
                          </a:rPr>
                          <m:t>1</m:t>
                        </m:r>
                        <m:r>
                          <a:rPr lang="en-US" sz="1800" i="1" dirty="0">
                            <a:latin typeface="Cambria Math" panose="02040503050406030204" pitchFamily="18" charset="0"/>
                          </a:rPr>
                          <m:t>7</m:t>
                        </m:r>
                      </m:sup>
                    </m:sSup>
                  </m:oMath>
                </a14:m>
                <a:r>
                  <a:rPr lang="en-US" sz="1800" dirty="0"/>
                  <a:t> s.</a:t>
                </a:r>
              </a:p>
              <a:p>
                <a:pPr lvl="1"/>
                <a:r>
                  <a:rPr lang="en-US" sz="1800" dirty="0"/>
                  <a:t>Can’t prove that the particle seen is actually (a component of) DM – always need complementarity to establish the DM connection.</a:t>
                </a:r>
              </a:p>
              <a:p>
                <a:endParaRPr lang="en-US" sz="1200" dirty="0"/>
              </a:p>
              <a:p>
                <a:r>
                  <a:rPr lang="en-US" sz="2000" dirty="0"/>
                  <a:t>Advantages</a:t>
                </a:r>
              </a:p>
              <a:p>
                <a:pPr lvl="1"/>
                <a:r>
                  <a:rPr lang="en-US" sz="1800" dirty="0"/>
                  <a:t>Can produce DM with very high intensities, not limited by </a:t>
                </a:r>
                <a14:m>
                  <m:oMath xmlns:m="http://schemas.openxmlformats.org/officeDocument/2006/math">
                    <m:r>
                      <a:rPr lang="en-US" sz="1800" b="0" i="1" dirty="0" smtClean="0">
                        <a:latin typeface="Cambria Math" panose="02040503050406030204" pitchFamily="18" charset="0"/>
                        <a:ea typeface="Cambria Math" panose="02040503050406030204" pitchFamily="18" charset="0"/>
                      </a:rPr>
                      <m:t>𝜌</m:t>
                    </m:r>
                    <m:r>
                      <a:rPr lang="en-US" sz="1800" i="1" dirty="0">
                        <a:latin typeface="Cambria Math" panose="02040503050406030204" pitchFamily="18" charset="0"/>
                      </a:rPr>
                      <m:t> </m:t>
                    </m:r>
                  </m:oMath>
                </a14:m>
                <a:r>
                  <a:rPr lang="en-US" sz="1800" dirty="0"/>
                  <a:t>~ 0.3 GeV/cm</a:t>
                </a:r>
                <a:r>
                  <a:rPr lang="en-US" sz="1800" baseline="30000" dirty="0"/>
                  <a:t>3</a:t>
                </a:r>
                <a:r>
                  <a:rPr lang="en-US" sz="1800" dirty="0"/>
                  <a:t>.</a:t>
                </a:r>
              </a:p>
              <a:p>
                <a:pPr lvl="1"/>
                <a:r>
                  <a:rPr lang="en-US" sz="1800" dirty="0"/>
                  <a:t>Can produce DM with high velocities and energies, not limited by </a:t>
                </a:r>
                <a14:m>
                  <m:oMath xmlns:m="http://schemas.openxmlformats.org/officeDocument/2006/math">
                    <m:r>
                      <a:rPr lang="en-US" sz="1800" b="0" i="1" dirty="0" smtClean="0">
                        <a:latin typeface="Cambria Math" panose="02040503050406030204" pitchFamily="18" charset="0"/>
                      </a:rPr>
                      <m:t>𝐸</m:t>
                    </m:r>
                    <m:r>
                      <a:rPr lang="en-US" sz="1800" i="1" dirty="0">
                        <a:latin typeface="Cambria Math" panose="02040503050406030204" pitchFamily="18" charset="0"/>
                      </a:rPr>
                      <m:t> </m:t>
                    </m:r>
                  </m:oMath>
                </a14:m>
                <a:r>
                  <a:rPr lang="en-US" sz="1800" dirty="0"/>
                  <a:t>~ </a:t>
                </a:r>
                <a14:m>
                  <m:oMath xmlns:m="http://schemas.openxmlformats.org/officeDocument/2006/math">
                    <m:f>
                      <m:fPr>
                        <m:ctrlPr>
                          <a:rPr lang="en-US" sz="1800" i="1" dirty="0" smtClean="0">
                            <a:latin typeface="Cambria Math" panose="02040503050406030204" pitchFamily="18" charset="0"/>
                          </a:rPr>
                        </m:ctrlPr>
                      </m:fPr>
                      <m:num>
                        <m:r>
                          <a:rPr lang="en-US" sz="1800" b="0" i="1" dirty="0" smtClean="0">
                            <a:latin typeface="Cambria Math" panose="02040503050406030204" pitchFamily="18" charset="0"/>
                          </a:rPr>
                          <m:t>1</m:t>
                        </m:r>
                      </m:num>
                      <m:den>
                        <m:r>
                          <a:rPr lang="en-US" sz="1800" b="0" i="1" dirty="0" smtClean="0">
                            <a:latin typeface="Cambria Math" panose="02040503050406030204" pitchFamily="18" charset="0"/>
                          </a:rPr>
                          <m:t>2</m:t>
                        </m:r>
                      </m:den>
                    </m:f>
                    <m:sSup>
                      <m:sSupPr>
                        <m:ctrlPr>
                          <a:rPr lang="en-US" sz="1800" i="1" dirty="0" smtClean="0">
                            <a:latin typeface="Cambria Math" panose="02040503050406030204" pitchFamily="18" charset="0"/>
                          </a:rPr>
                        </m:ctrlPr>
                      </m:sSupPr>
                      <m:e>
                        <m:r>
                          <a:rPr lang="en-US" sz="1800" b="0" i="1" dirty="0" smtClean="0">
                            <a:latin typeface="Cambria Math" panose="02040503050406030204" pitchFamily="18" charset="0"/>
                          </a:rPr>
                          <m:t>𝑚𝑣</m:t>
                        </m:r>
                      </m:e>
                      <m:sup>
                        <m:r>
                          <a:rPr lang="en-US" sz="1800" b="0" i="1" dirty="0" smtClean="0">
                            <a:latin typeface="Cambria Math" panose="02040503050406030204" pitchFamily="18" charset="0"/>
                          </a:rPr>
                          <m:t>2</m:t>
                        </m:r>
                      </m:sup>
                    </m:sSup>
                    <m:r>
                      <a:rPr lang="en-US" sz="1800" i="1" dirty="0" smtClean="0">
                        <a:latin typeface="Cambria Math" panose="02040503050406030204" pitchFamily="18" charset="0"/>
                      </a:rPr>
                      <m:t>,</m:t>
                    </m:r>
                  </m:oMath>
                </a14:m>
                <a:r>
                  <a:rPr lang="en-US" sz="1800" dirty="0"/>
                  <a:t> with </a:t>
                </a:r>
                <a14:m>
                  <m:oMath xmlns:m="http://schemas.openxmlformats.org/officeDocument/2006/math">
                    <m:r>
                      <a:rPr lang="en-US" sz="1800" i="1" dirty="0" smtClean="0">
                        <a:latin typeface="Cambria Math" panose="02040503050406030204" pitchFamily="18" charset="0"/>
                      </a:rPr>
                      <m:t>𝑣</m:t>
                    </m:r>
                    <m:r>
                      <a:rPr lang="en-US" sz="1800" b="0" i="1" dirty="0" smtClean="0">
                        <a:latin typeface="Cambria Math" panose="02040503050406030204" pitchFamily="18" charset="0"/>
                      </a:rPr>
                      <m:t> </m:t>
                    </m:r>
                    <m:r>
                      <a:rPr lang="en-US" sz="1800" i="1" dirty="0" smtClean="0">
                        <a:latin typeface="Cambria Math" panose="02040503050406030204" pitchFamily="18" charset="0"/>
                      </a:rPr>
                      <m:t>~ </m:t>
                    </m:r>
                    <m:sSup>
                      <m:sSupPr>
                        <m:ctrlPr>
                          <a:rPr lang="en-US" sz="1800" i="1" dirty="0" smtClean="0">
                            <a:latin typeface="Cambria Math" panose="02040503050406030204" pitchFamily="18" charset="0"/>
                          </a:rPr>
                        </m:ctrlPr>
                      </m:sSupPr>
                      <m:e>
                        <m:r>
                          <a:rPr lang="en-US" sz="1800" b="0" i="1" dirty="0" smtClean="0">
                            <a:latin typeface="Cambria Math" panose="02040503050406030204" pitchFamily="18" charset="0"/>
                          </a:rPr>
                          <m:t>10</m:t>
                        </m:r>
                      </m:e>
                      <m:sup>
                        <m:r>
                          <a:rPr lang="en-US" sz="1800" b="0" i="1" dirty="0" smtClean="0">
                            <a:latin typeface="Cambria Math" panose="02040503050406030204" pitchFamily="18" charset="0"/>
                          </a:rPr>
                          <m:t>−3</m:t>
                        </m:r>
                      </m:sup>
                    </m:sSup>
                  </m:oMath>
                </a14:m>
                <a:r>
                  <a:rPr lang="en-US" sz="1800" dirty="0"/>
                  <a:t>. No “low mass threshold.”</a:t>
                </a:r>
              </a:p>
              <a:p>
                <a:pPr lvl="1"/>
                <a:r>
                  <a:rPr lang="en-US" sz="1800" dirty="0"/>
                  <a:t>Can control the source; e.g., if you see a signal, can turn the beam off to measure backgrounds.</a:t>
                </a:r>
              </a:p>
              <a:p>
                <a:pPr lvl="1"/>
                <a:r>
                  <a:rPr lang="en-US" sz="1800" dirty="0">
                    <a:solidFill>
                      <a:srgbClr val="FF0000"/>
                    </a:solidFill>
                  </a:rPr>
                  <a:t>DM provides a thermal relic target for searches.</a:t>
                </a:r>
              </a:p>
              <a:p>
                <a:endParaRPr lang="en-US" sz="1200" dirty="0"/>
              </a:p>
            </p:txBody>
          </p:sp>
        </mc:Choice>
        <mc:Fallback xmlns="">
          <p:sp>
            <p:nvSpPr>
              <p:cNvPr id="3" name="Content Placeholder 2">
                <a:extLst>
                  <a:ext uri="{FF2B5EF4-FFF2-40B4-BE49-F238E27FC236}">
                    <a16:creationId xmlns:a16="http://schemas.microsoft.com/office/drawing/2014/main" id="{530433B2-A7F3-CF67-BEC7-7A377E21B95B}"/>
                  </a:ext>
                </a:extLst>
              </p:cNvPr>
              <p:cNvSpPr>
                <a:spLocks noGrp="1" noRot="1" noChangeAspect="1" noMove="1" noResize="1" noEditPoints="1" noAdjustHandles="1" noChangeArrowheads="1" noChangeShapeType="1" noTextEdit="1"/>
              </p:cNvSpPr>
              <p:nvPr>
                <p:ph idx="1"/>
              </p:nvPr>
            </p:nvSpPr>
            <p:spPr>
              <a:xfrm>
                <a:off x="228600" y="1084262"/>
                <a:ext cx="8534400" cy="5392738"/>
              </a:xfrm>
              <a:blipFill>
                <a:blip r:embed="rId2"/>
                <a:stretch>
                  <a:fillRect l="-743" t="-704" r="-892"/>
                </a:stretch>
              </a:blipFill>
            </p:spPr>
            <p:txBody>
              <a:bodyPr/>
              <a:lstStyle/>
              <a:p>
                <a:r>
                  <a:rPr lang="en-US">
                    <a:noFill/>
                  </a:rPr>
                  <a:t> </a:t>
                </a:r>
              </a:p>
            </p:txBody>
          </p:sp>
        </mc:Fallback>
      </mc:AlternateContent>
    </p:spTree>
    <p:extLst>
      <p:ext uri="{BB962C8B-B14F-4D97-AF65-F5344CB8AC3E}">
        <p14:creationId xmlns:p14="http://schemas.microsoft.com/office/powerpoint/2010/main" val="3089247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THERMAL RELIC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sp>
        <p:nvSpPr>
          <p:cNvPr id="31" name="TextBox 30">
            <a:extLst>
              <a:ext uri="{FF2B5EF4-FFF2-40B4-BE49-F238E27FC236}">
                <a16:creationId xmlns:a16="http://schemas.microsoft.com/office/drawing/2014/main" id="{FE738B09-448A-E241-AA72-04A4B7F5334F}"/>
              </a:ext>
            </a:extLst>
          </p:cNvPr>
          <p:cNvSpPr txBox="1"/>
          <p:nvPr/>
        </p:nvSpPr>
        <p:spPr>
          <a:xfrm>
            <a:off x="2406843" y="2965697"/>
            <a:ext cx="1685141" cy="646331"/>
          </a:xfrm>
          <a:prstGeom prst="rect">
            <a:avLst/>
          </a:prstGeom>
          <a:noFill/>
        </p:spPr>
        <p:txBody>
          <a:bodyPr wrap="none" rtlCol="0">
            <a:spAutoFit/>
          </a:bodyPr>
          <a:lstStyle/>
          <a:p>
            <a:pPr algn="ctr"/>
            <a:r>
              <a:rPr lang="en-US" dirty="0">
                <a:solidFill>
                  <a:srgbClr val="FF0000"/>
                </a:solidFill>
              </a:rPr>
              <a:t>Too Little to be</a:t>
            </a:r>
          </a:p>
          <a:p>
            <a:pPr algn="ctr"/>
            <a:r>
              <a:rPr lang="en-US" dirty="0">
                <a:solidFill>
                  <a:srgbClr val="FF0000"/>
                </a:solidFill>
              </a:rPr>
              <a:t>Dark Matter</a:t>
            </a:r>
          </a:p>
        </p:txBody>
      </p:sp>
      <p:sp>
        <p:nvSpPr>
          <p:cNvPr id="32" name="TextBox 31">
            <a:extLst>
              <a:ext uri="{FF2B5EF4-FFF2-40B4-BE49-F238E27FC236}">
                <a16:creationId xmlns:a16="http://schemas.microsoft.com/office/drawing/2014/main" id="{17A3BD6D-4186-C643-8EBA-7972391D0856}"/>
              </a:ext>
            </a:extLst>
          </p:cNvPr>
          <p:cNvSpPr txBox="1"/>
          <p:nvPr/>
        </p:nvSpPr>
        <p:spPr>
          <a:xfrm>
            <a:off x="4562543" y="5490844"/>
            <a:ext cx="2195896" cy="669827"/>
          </a:xfrm>
          <a:prstGeom prst="rect">
            <a:avLst/>
          </a:prstGeom>
          <a:noFill/>
        </p:spPr>
        <p:txBody>
          <a:bodyPr wrap="square" rtlCol="0">
            <a:spAutoFit/>
          </a:bodyPr>
          <a:lstStyle/>
          <a:p>
            <a:pPr algn="ctr"/>
            <a:r>
              <a:rPr lang="en-US" dirty="0">
                <a:solidFill>
                  <a:srgbClr val="FF0000"/>
                </a:solidFill>
              </a:rPr>
              <a:t>Too Much to be</a:t>
            </a:r>
          </a:p>
          <a:p>
            <a:pPr algn="ctr"/>
            <a:r>
              <a:rPr lang="en-US" dirty="0">
                <a:solidFill>
                  <a:srgbClr val="FF0000"/>
                </a:solidFill>
              </a:rPr>
              <a:t>Dark Matter</a:t>
            </a:r>
          </a:p>
        </p:txBody>
      </p:sp>
      <p:grpSp>
        <p:nvGrpSpPr>
          <p:cNvPr id="37" name="Group 36">
            <a:extLst>
              <a:ext uri="{FF2B5EF4-FFF2-40B4-BE49-F238E27FC236}">
                <a16:creationId xmlns:a16="http://schemas.microsoft.com/office/drawing/2014/main" id="{7BA2D2B3-89CE-0548-902C-8407E5351171}"/>
              </a:ext>
            </a:extLst>
          </p:cNvPr>
          <p:cNvGrpSpPr/>
          <p:nvPr/>
        </p:nvGrpSpPr>
        <p:grpSpPr>
          <a:xfrm>
            <a:off x="2204583" y="1841087"/>
            <a:ext cx="4352402" cy="4315140"/>
            <a:chOff x="2204583" y="1841087"/>
            <a:chExt cx="4352402" cy="4315140"/>
          </a:xfrm>
        </p:grpSpPr>
        <p:sp>
          <p:nvSpPr>
            <p:cNvPr id="4" name="TextBox 3">
              <a:extLst>
                <a:ext uri="{FF2B5EF4-FFF2-40B4-BE49-F238E27FC236}">
                  <a16:creationId xmlns:a16="http://schemas.microsoft.com/office/drawing/2014/main" id="{6F85183C-88D4-4146-BE57-52E2815E79DB}"/>
                </a:ext>
              </a:extLst>
            </p:cNvPr>
            <p:cNvSpPr txBox="1"/>
            <p:nvPr/>
          </p:nvSpPr>
          <p:spPr>
            <a:xfrm rot="18841872">
              <a:off x="3691586" y="3520560"/>
              <a:ext cx="1800678" cy="646331"/>
            </a:xfrm>
            <a:prstGeom prst="rect">
              <a:avLst/>
            </a:prstGeom>
            <a:noFill/>
            <a:ln>
              <a:noFill/>
            </a:ln>
          </p:spPr>
          <p:txBody>
            <a:bodyPr wrap="square" rtlCol="0">
              <a:spAutoFit/>
            </a:bodyPr>
            <a:lstStyle/>
            <a:p>
              <a:pPr algn="ctr"/>
              <a:r>
                <a:rPr lang="en-US" dirty="0">
                  <a:solidFill>
                    <a:srgbClr val="00B050"/>
                  </a:solidFill>
                </a:rPr>
                <a:t>Just Right to </a:t>
              </a:r>
            </a:p>
            <a:p>
              <a:pPr algn="ctr"/>
              <a:r>
                <a:rPr lang="en-US" dirty="0">
                  <a:solidFill>
                    <a:srgbClr val="00B050"/>
                  </a:solidFill>
                </a:rPr>
                <a:t>be Dark Matter</a:t>
              </a:r>
            </a:p>
          </p:txBody>
        </p:sp>
        <p:cxnSp>
          <p:nvCxnSpPr>
            <p:cNvPr id="5" name="Straight Arrow Connector 4">
              <a:extLst>
                <a:ext uri="{FF2B5EF4-FFF2-40B4-BE49-F238E27FC236}">
                  <a16:creationId xmlns:a16="http://schemas.microsoft.com/office/drawing/2014/main" id="{1BCB9AF3-D2F7-3941-8E51-E3BBC6BF9FC9}"/>
                </a:ext>
              </a:extLst>
            </p:cNvPr>
            <p:cNvCxnSpPr>
              <a:cxnSpLocks/>
              <a:stCxn id="4" idx="1"/>
            </p:cNvCxnSpPr>
            <p:nvPr/>
          </p:nvCxnSpPr>
          <p:spPr>
            <a:xfrm flipH="1">
              <a:off x="2204583" y="4491035"/>
              <a:ext cx="1761562" cy="1665192"/>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C267067-7A89-4049-A264-52F8ADB0DE4C}"/>
                </a:ext>
              </a:extLst>
            </p:cNvPr>
            <p:cNvCxnSpPr>
              <a:cxnSpLocks/>
              <a:stCxn id="4" idx="3"/>
            </p:cNvCxnSpPr>
            <p:nvPr/>
          </p:nvCxnSpPr>
          <p:spPr>
            <a:xfrm flipV="1">
              <a:off x="5217706" y="1841087"/>
              <a:ext cx="1339279" cy="1355330"/>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4688110" y="2303502"/>
            <a:ext cx="1967205" cy="646331"/>
          </a:xfrm>
          <a:prstGeom prst="rect">
            <a:avLst/>
          </a:prstGeom>
          <a:noFill/>
        </p:spPr>
        <p:txBody>
          <a:bodyPr wrap="none" rtlCol="0">
            <a:spAutoFit/>
          </a:bodyPr>
          <a:lstStyle/>
          <a:p>
            <a:pPr algn="ctr"/>
            <a:r>
              <a:rPr lang="en-US" dirty="0">
                <a:solidFill>
                  <a:schemeClr val="bg1"/>
                </a:solidFill>
              </a:rPr>
              <a:t>WIMPs and other</a:t>
            </a:r>
          </a:p>
          <a:p>
            <a:pPr algn="ctr"/>
            <a:r>
              <a:rPr lang="en-US" dirty="0">
                <a:solidFill>
                  <a:schemeClr val="bg1"/>
                </a:solidFill>
              </a:rPr>
              <a:t>Heavy Particles</a:t>
            </a:r>
          </a:p>
        </p:txBody>
      </p:sp>
      <p:sp>
        <p:nvSpPr>
          <p:cNvPr id="20" name="TextBox 19"/>
          <p:cNvSpPr txBox="1"/>
          <p:nvPr/>
        </p:nvSpPr>
        <p:spPr>
          <a:xfrm>
            <a:off x="1970861" y="4797154"/>
            <a:ext cx="2557110" cy="646331"/>
          </a:xfrm>
          <a:prstGeom prst="rect">
            <a:avLst/>
          </a:prstGeom>
          <a:noFill/>
        </p:spPr>
        <p:txBody>
          <a:bodyPr wrap="none" rtlCol="0">
            <a:spAutoFit/>
          </a:bodyPr>
          <a:lstStyle/>
          <a:p>
            <a:pPr algn="ctr"/>
            <a:r>
              <a:rPr lang="en-US" dirty="0">
                <a:solidFill>
                  <a:schemeClr val="bg1"/>
                </a:solidFill>
              </a:rPr>
              <a:t>Dark Sectors and other</a:t>
            </a:r>
          </a:p>
          <a:p>
            <a:pPr algn="ctr"/>
            <a:r>
              <a:rPr lang="en-US" dirty="0">
                <a:solidFill>
                  <a:schemeClr val="bg1"/>
                </a:solidFill>
              </a:rPr>
              <a:t>Light Particles</a:t>
            </a:r>
          </a:p>
        </p:txBody>
      </p:sp>
    </p:spTree>
    <p:extLst>
      <p:ext uri="{BB962C8B-B14F-4D97-AF65-F5344CB8AC3E}">
        <p14:creationId xmlns:p14="http://schemas.microsoft.com/office/powerpoint/2010/main" val="211891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1000" fill="hold"/>
                                        <p:tgtEl>
                                          <p:spTgt spid="37"/>
                                        </p:tgtEl>
                                        <p:attrNameLst>
                                          <p:attrName>ppt_w</p:attrName>
                                        </p:attrNameLst>
                                      </p:cBhvr>
                                      <p:tavLst>
                                        <p:tav tm="0">
                                          <p:val>
                                            <p:fltVal val="0"/>
                                          </p:val>
                                        </p:tav>
                                        <p:tav tm="100000">
                                          <p:val>
                                            <p:strVal val="#ppt_w"/>
                                          </p:val>
                                        </p:tav>
                                      </p:tavLst>
                                    </p:anim>
                                    <p:anim calcmode="lin" valueType="num">
                                      <p:cBhvr>
                                        <p:cTn id="24" dur="1000" fill="hold"/>
                                        <p:tgtEl>
                                          <p:spTgt spid="37"/>
                                        </p:tgtEl>
                                        <p:attrNameLst>
                                          <p:attrName>ppt_h</p:attrName>
                                        </p:attrNameLst>
                                      </p:cBhvr>
                                      <p:tavLst>
                                        <p:tav tm="0">
                                          <p:val>
                                            <p:fltVal val="0"/>
                                          </p:val>
                                        </p:tav>
                                        <p:tav tm="100000">
                                          <p:val>
                                            <p:strVal val="#ppt_h"/>
                                          </p:val>
                                        </p:tav>
                                      </p:tavLst>
                                    </p:anim>
                                    <p:anim calcmode="lin" valueType="num">
                                      <p:cBhvr>
                                        <p:cTn id="25" dur="1000" fill="hold"/>
                                        <p:tgtEl>
                                          <p:spTgt spid="37"/>
                                        </p:tgtEl>
                                        <p:attrNameLst>
                                          <p:attrName>style.rotation</p:attrName>
                                        </p:attrNameLst>
                                      </p:cBhvr>
                                      <p:tavLst>
                                        <p:tav tm="0">
                                          <p:val>
                                            <p:fltVal val="90"/>
                                          </p:val>
                                        </p:tav>
                                        <p:tav tm="100000">
                                          <p:val>
                                            <p:fltVal val="0"/>
                                          </p:val>
                                        </p:tav>
                                      </p:tavLst>
                                    </p:anim>
                                    <p:animEffect transition="in" filter="fade">
                                      <p:cBhvr>
                                        <p:cTn id="26"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06621-2419-B21F-2F8D-48F535002E30}"/>
              </a:ext>
            </a:extLst>
          </p:cNvPr>
          <p:cNvSpPr>
            <a:spLocks noGrp="1"/>
          </p:cNvSpPr>
          <p:nvPr>
            <p:ph type="title"/>
          </p:nvPr>
        </p:nvSpPr>
        <p:spPr>
          <a:xfrm>
            <a:off x="1295400" y="244475"/>
            <a:ext cx="6858000" cy="441325"/>
          </a:xfrm>
        </p:spPr>
        <p:txBody>
          <a:bodyPr/>
          <a:lstStyle/>
          <a:p>
            <a:r>
              <a:rPr lang="en-US" dirty="0"/>
              <a:t>THERMAL RELIC CAVEATS</a:t>
            </a:r>
          </a:p>
        </p:txBody>
      </p:sp>
      <p:sp>
        <p:nvSpPr>
          <p:cNvPr id="3" name="Content Placeholder 2">
            <a:extLst>
              <a:ext uri="{FF2B5EF4-FFF2-40B4-BE49-F238E27FC236}">
                <a16:creationId xmlns:a16="http://schemas.microsoft.com/office/drawing/2014/main" id="{530433B2-A7F3-CF67-BEC7-7A377E21B95B}"/>
              </a:ext>
            </a:extLst>
          </p:cNvPr>
          <p:cNvSpPr>
            <a:spLocks noGrp="1"/>
          </p:cNvSpPr>
          <p:nvPr>
            <p:ph idx="1"/>
          </p:nvPr>
        </p:nvSpPr>
        <p:spPr>
          <a:xfrm>
            <a:off x="228600" y="871538"/>
            <a:ext cx="3733800" cy="5757862"/>
          </a:xfrm>
        </p:spPr>
        <p:txBody>
          <a:bodyPr/>
          <a:lstStyle/>
          <a:p>
            <a:r>
              <a:rPr lang="en-US" sz="2000" dirty="0"/>
              <a:t>Thermal relic targets rely on assumptions</a:t>
            </a:r>
          </a:p>
          <a:p>
            <a:pPr lvl="1"/>
            <a:r>
              <a:rPr lang="en-US" sz="1800" dirty="0"/>
              <a:t>We don’t know that much about very early cosmology</a:t>
            </a:r>
          </a:p>
          <a:p>
            <a:pPr lvl="1"/>
            <a:r>
              <a:rPr lang="en-US" sz="1800" dirty="0"/>
              <a:t>There are other ways to produce dark matter</a:t>
            </a:r>
          </a:p>
          <a:p>
            <a:pPr lvl="1"/>
            <a:r>
              <a:rPr lang="en-US" sz="1800" dirty="0"/>
              <a:t>Even within the thermal freeze out framework, there are “loopholes”</a:t>
            </a:r>
            <a:endParaRPr lang="en-US" sz="2000" dirty="0"/>
          </a:p>
          <a:p>
            <a:endParaRPr lang="en-US" sz="2000" dirty="0"/>
          </a:p>
          <a:p>
            <a:r>
              <a:rPr lang="en-US" sz="2000" dirty="0"/>
              <a:t>Still, no one likes a bottomless pit, and in a world of uncertainty, thermal relic targets provide a welcome guidepost to what parts of parameter space are of special interest.</a:t>
            </a:r>
          </a:p>
        </p:txBody>
      </p:sp>
      <p:grpSp>
        <p:nvGrpSpPr>
          <p:cNvPr id="5" name="Group 4">
            <a:extLst>
              <a:ext uri="{FF2B5EF4-FFF2-40B4-BE49-F238E27FC236}">
                <a16:creationId xmlns:a16="http://schemas.microsoft.com/office/drawing/2014/main" id="{3422D041-1874-78CF-6768-1C917DC859DF}"/>
              </a:ext>
            </a:extLst>
          </p:cNvPr>
          <p:cNvGrpSpPr/>
          <p:nvPr/>
        </p:nvGrpSpPr>
        <p:grpSpPr>
          <a:xfrm>
            <a:off x="5181600" y="1018178"/>
            <a:ext cx="2548401" cy="1344022"/>
            <a:chOff x="5936194" y="2362200"/>
            <a:chExt cx="2652604" cy="1382050"/>
          </a:xfrm>
        </p:grpSpPr>
        <p:grpSp>
          <p:nvGrpSpPr>
            <p:cNvPr id="6" name="Group 5">
              <a:extLst>
                <a:ext uri="{FF2B5EF4-FFF2-40B4-BE49-F238E27FC236}">
                  <a16:creationId xmlns:a16="http://schemas.microsoft.com/office/drawing/2014/main" id="{0067AC68-A2E8-067F-88A1-AD59689D9B9F}"/>
                </a:ext>
              </a:extLst>
            </p:cNvPr>
            <p:cNvGrpSpPr/>
            <p:nvPr/>
          </p:nvGrpSpPr>
          <p:grpSpPr>
            <a:xfrm>
              <a:off x="6400799" y="2537415"/>
              <a:ext cx="1653437" cy="1038988"/>
              <a:chOff x="3200400" y="2514600"/>
              <a:chExt cx="2743200" cy="1981200"/>
            </a:xfrm>
          </p:grpSpPr>
          <p:pic>
            <p:nvPicPr>
              <p:cNvPr id="12" name="Picture 11">
                <a:extLst>
                  <a:ext uri="{FF2B5EF4-FFF2-40B4-BE49-F238E27FC236}">
                    <a16:creationId xmlns:a16="http://schemas.microsoft.com/office/drawing/2014/main" id="{514D3727-E1E8-878D-75D3-4FE037B0A8E2}"/>
                  </a:ext>
                </a:extLst>
              </p:cNvPr>
              <p:cNvPicPr>
                <a:picLocks noChangeAspect="1"/>
              </p:cNvPicPr>
              <p:nvPr/>
            </p:nvPicPr>
            <p:blipFill rotWithShape="1">
              <a:blip r:embed="rId2"/>
              <a:srcRect l="34765" t="23437" r="34766" b="20312"/>
              <a:stretch/>
            </p:blipFill>
            <p:spPr>
              <a:xfrm rot="16200000">
                <a:off x="3581400" y="2133600"/>
                <a:ext cx="1981200" cy="2743200"/>
              </a:xfrm>
              <a:prstGeom prst="rect">
                <a:avLst/>
              </a:prstGeom>
            </p:spPr>
          </p:pic>
          <p:sp>
            <p:nvSpPr>
              <p:cNvPr id="13" name="Rectangle 12">
                <a:extLst>
                  <a:ext uri="{FF2B5EF4-FFF2-40B4-BE49-F238E27FC236}">
                    <a16:creationId xmlns:a16="http://schemas.microsoft.com/office/drawing/2014/main" id="{DDA832D3-299F-60C9-2562-037C5AC96C3E}"/>
                  </a:ext>
                </a:extLst>
              </p:cNvPr>
              <p:cNvSpPr/>
              <p:nvPr/>
            </p:nvSpPr>
            <p:spPr>
              <a:xfrm>
                <a:off x="4267200" y="2590800"/>
                <a:ext cx="609600"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2B684692-CF34-4739-8317-7A105BDA6928}"/>
                </a:ext>
              </a:extLst>
            </p:cNvPr>
            <p:cNvSpPr txBox="1"/>
            <p:nvPr/>
          </p:nvSpPr>
          <p:spPr>
            <a:xfrm>
              <a:off x="5936194" y="2387711"/>
              <a:ext cx="543739" cy="369332"/>
            </a:xfrm>
            <a:prstGeom prst="rect">
              <a:avLst/>
            </a:prstGeom>
            <a:noFill/>
          </p:spPr>
          <p:txBody>
            <a:bodyPr wrap="none" rtlCol="0">
              <a:spAutoFit/>
            </a:bodyPr>
            <a:lstStyle/>
            <a:p>
              <a:r>
                <a:rPr lang="en-US" dirty="0"/>
                <a:t>DM</a:t>
              </a:r>
            </a:p>
          </p:txBody>
        </p:sp>
        <p:sp>
          <p:nvSpPr>
            <p:cNvPr id="8" name="TextBox 7">
              <a:extLst>
                <a:ext uri="{FF2B5EF4-FFF2-40B4-BE49-F238E27FC236}">
                  <a16:creationId xmlns:a16="http://schemas.microsoft.com/office/drawing/2014/main" id="{ACA8CA75-770D-EE4D-7577-9AC090800160}"/>
                </a:ext>
              </a:extLst>
            </p:cNvPr>
            <p:cNvSpPr txBox="1"/>
            <p:nvPr/>
          </p:nvSpPr>
          <p:spPr>
            <a:xfrm>
              <a:off x="5936194" y="3362469"/>
              <a:ext cx="543739" cy="369332"/>
            </a:xfrm>
            <a:prstGeom prst="rect">
              <a:avLst/>
            </a:prstGeom>
            <a:noFill/>
          </p:spPr>
          <p:txBody>
            <a:bodyPr wrap="none" rtlCol="0">
              <a:spAutoFit/>
            </a:bodyPr>
            <a:lstStyle/>
            <a:p>
              <a:r>
                <a:rPr lang="en-US" dirty="0"/>
                <a:t>DM</a:t>
              </a:r>
            </a:p>
          </p:txBody>
        </p:sp>
        <p:sp>
          <p:nvSpPr>
            <p:cNvPr id="9" name="TextBox 8">
              <a:extLst>
                <a:ext uri="{FF2B5EF4-FFF2-40B4-BE49-F238E27FC236}">
                  <a16:creationId xmlns:a16="http://schemas.microsoft.com/office/drawing/2014/main" id="{F6EE8543-47F4-E096-E131-EFBDFEC107CD}"/>
                </a:ext>
              </a:extLst>
            </p:cNvPr>
            <p:cNvSpPr txBox="1"/>
            <p:nvPr/>
          </p:nvSpPr>
          <p:spPr>
            <a:xfrm>
              <a:off x="8021248" y="3364468"/>
              <a:ext cx="552624" cy="379782"/>
            </a:xfrm>
            <a:prstGeom prst="rect">
              <a:avLst/>
            </a:prstGeom>
            <a:noFill/>
          </p:spPr>
          <p:txBody>
            <a:bodyPr wrap="none" rtlCol="0">
              <a:spAutoFit/>
            </a:bodyPr>
            <a:lstStyle/>
            <a:p>
              <a:r>
                <a:rPr lang="en-US" dirty="0"/>
                <a:t>SM</a:t>
              </a:r>
            </a:p>
          </p:txBody>
        </p:sp>
        <p:sp>
          <p:nvSpPr>
            <p:cNvPr id="10" name="TextBox 9">
              <a:extLst>
                <a:ext uri="{FF2B5EF4-FFF2-40B4-BE49-F238E27FC236}">
                  <a16:creationId xmlns:a16="http://schemas.microsoft.com/office/drawing/2014/main" id="{A18F5E32-B34C-F73C-68C0-39CF3D494DC3}"/>
                </a:ext>
              </a:extLst>
            </p:cNvPr>
            <p:cNvSpPr txBox="1"/>
            <p:nvPr/>
          </p:nvSpPr>
          <p:spPr>
            <a:xfrm>
              <a:off x="8036174" y="2362200"/>
              <a:ext cx="552624" cy="379782"/>
            </a:xfrm>
            <a:prstGeom prst="rect">
              <a:avLst/>
            </a:prstGeom>
            <a:noFill/>
          </p:spPr>
          <p:txBody>
            <a:bodyPr wrap="none" rtlCol="0">
              <a:spAutoFit/>
            </a:bodyPr>
            <a:lstStyle/>
            <a:p>
              <a:r>
                <a:rPr lang="en-US" dirty="0"/>
                <a:t>SM</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75C46AB-2DB3-D096-4291-290054CD39AD}"/>
                    </a:ext>
                  </a:extLst>
                </p:cNvPr>
                <p:cNvSpPr txBox="1"/>
                <p:nvPr/>
              </p:nvSpPr>
              <p:spPr>
                <a:xfrm>
                  <a:off x="7046615" y="2597269"/>
                  <a:ext cx="567641" cy="47472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𝐴</m:t>
                        </m:r>
                        <m:r>
                          <a:rPr lang="en-US" sz="2400" b="0" i="1" smtClean="0">
                            <a:latin typeface="Cambria Math" panose="02040503050406030204" pitchFamily="18" charset="0"/>
                          </a:rPr>
                          <m:t>′</m:t>
                        </m:r>
                      </m:oMath>
                    </m:oMathPara>
                  </a14:m>
                  <a:endParaRPr lang="en-US" sz="2400" dirty="0"/>
                </a:p>
              </p:txBody>
            </p:sp>
          </mc:Choice>
          <mc:Fallback xmlns="">
            <p:sp>
              <p:nvSpPr>
                <p:cNvPr id="11" name="TextBox 10">
                  <a:extLst>
                    <a:ext uri="{FF2B5EF4-FFF2-40B4-BE49-F238E27FC236}">
                      <a16:creationId xmlns:a16="http://schemas.microsoft.com/office/drawing/2014/main" id="{E75C46AB-2DB3-D096-4291-290054CD39AD}"/>
                    </a:ext>
                  </a:extLst>
                </p:cNvPr>
                <p:cNvSpPr txBox="1">
                  <a:spLocks noRot="1" noChangeAspect="1" noMove="1" noResize="1" noEditPoints="1" noAdjustHandles="1" noChangeArrowheads="1" noChangeShapeType="1" noTextEdit="1"/>
                </p:cNvSpPr>
                <p:nvPr/>
              </p:nvSpPr>
              <p:spPr>
                <a:xfrm>
                  <a:off x="7046615" y="2597269"/>
                  <a:ext cx="567641" cy="474727"/>
                </a:xfrm>
                <a:prstGeom prst="rect">
                  <a:avLst/>
                </a:prstGeom>
                <a:blipFill>
                  <a:blip r:embed="rId3"/>
                  <a:stretch>
                    <a:fillRect/>
                  </a:stretch>
                </a:blipFill>
              </p:spPr>
              <p:txBody>
                <a:bodyPr/>
                <a:lstStyle/>
                <a:p>
                  <a:r>
                    <a:rPr lang="en-US">
                      <a:noFill/>
                    </a:rPr>
                    <a:t> </a:t>
                  </a:r>
                </a:p>
              </p:txBody>
            </p:sp>
          </mc:Fallback>
        </mc:AlternateContent>
      </p:grpSp>
      <p:pic>
        <p:nvPicPr>
          <p:cNvPr id="14" name="Picture 13">
            <a:extLst>
              <a:ext uri="{FF2B5EF4-FFF2-40B4-BE49-F238E27FC236}">
                <a16:creationId xmlns:a16="http://schemas.microsoft.com/office/drawing/2014/main" id="{E1A0C680-9B85-32CD-AAF4-2A42E7493E0B}"/>
              </a:ext>
            </a:extLst>
          </p:cNvPr>
          <p:cNvPicPr>
            <a:picLocks noChangeAspect="1"/>
          </p:cNvPicPr>
          <p:nvPr/>
        </p:nvPicPr>
        <p:blipFill>
          <a:blip r:embed="rId4"/>
          <a:stretch>
            <a:fillRect/>
          </a:stretch>
        </p:blipFill>
        <p:spPr>
          <a:xfrm>
            <a:off x="3962400" y="2941365"/>
            <a:ext cx="4564382" cy="3672159"/>
          </a:xfrm>
          <a:prstGeom prst="rect">
            <a:avLst/>
          </a:prstGeom>
        </p:spPr>
      </p:pic>
      <p:sp>
        <p:nvSpPr>
          <p:cNvPr id="15" name="TextBox 14">
            <a:extLst>
              <a:ext uri="{FF2B5EF4-FFF2-40B4-BE49-F238E27FC236}">
                <a16:creationId xmlns:a16="http://schemas.microsoft.com/office/drawing/2014/main" id="{0F0EFF1A-19C3-0827-7BB0-5256BE200357}"/>
              </a:ext>
            </a:extLst>
          </p:cNvPr>
          <p:cNvSpPr txBox="1"/>
          <p:nvPr/>
        </p:nvSpPr>
        <p:spPr>
          <a:xfrm rot="5400000">
            <a:off x="7678660" y="4521449"/>
            <a:ext cx="1805302" cy="276999"/>
          </a:xfrm>
          <a:prstGeom prst="rect">
            <a:avLst/>
          </a:prstGeom>
          <a:noFill/>
        </p:spPr>
        <p:txBody>
          <a:bodyPr wrap="none" rtlCol="0">
            <a:spAutoFit/>
          </a:bodyPr>
          <a:lstStyle/>
          <a:p>
            <a:r>
              <a:rPr lang="en-US" sz="1200" dirty="0"/>
              <a:t>Feng, Smolinsky (2017)</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65976A2-DA7F-0F2F-5114-1BB030F33936}"/>
                  </a:ext>
                </a:extLst>
              </p:cNvPr>
              <p:cNvSpPr txBox="1"/>
              <p:nvPr/>
            </p:nvSpPr>
            <p:spPr>
              <a:xfrm>
                <a:off x="5170058" y="2563245"/>
                <a:ext cx="2504275" cy="276999"/>
              </a:xfrm>
              <a:prstGeom prst="rect">
                <a:avLst/>
              </a:prstGeom>
              <a:noFill/>
            </p:spPr>
            <p:txBody>
              <a:bodyPr wrap="none" lIns="0" tIns="0" rIns="0" bIns="0" rtlCol="0">
                <a:spAutoFit/>
              </a:bodyPr>
              <a:lstStyle/>
              <a:p>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𝜖</m:t>
                        </m:r>
                      </m:e>
                      <m:sub>
                        <m:r>
                          <a:rPr lang="en-US" b="0" i="1" smtClean="0">
                            <a:latin typeface="Cambria Math" panose="02040503050406030204" pitchFamily="18" charset="0"/>
                          </a:rPr>
                          <m:t>𝑅</m:t>
                        </m:r>
                      </m:sub>
                    </m:sSub>
                  </m:oMath>
                </a14:m>
                <a:r>
                  <a:rPr lang="en-US" dirty="0"/>
                  <a:t> </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t> </a:t>
                </a:r>
                <a14:m>
                  <m:oMath xmlns:m="http://schemas.openxmlformats.org/officeDocument/2006/math">
                    <m:r>
                      <a:rPr lang="en-US"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𝑚</m:t>
                        </m:r>
                      </m:e>
                      <m:sub>
                        <m:r>
                          <a:rPr lang="en-US" i="1" dirty="0">
                            <a:latin typeface="Cambria Math" panose="02040503050406030204" pitchFamily="18" charset="0"/>
                          </a:rPr>
                          <m:t>𝐴</m:t>
                        </m:r>
                        <m:r>
                          <a:rPr lang="en-US" i="1" dirty="0">
                            <a:latin typeface="Cambria Math" panose="02040503050406030204" pitchFamily="18" charset="0"/>
                          </a:rPr>
                          <m:t>′</m:t>
                        </m:r>
                      </m:sub>
                    </m:sSub>
                    <m:r>
                      <a:rPr lang="en-US" b="0" i="1" dirty="0" smtClean="0">
                        <a:latin typeface="Cambria Math" panose="02040503050406030204" pitchFamily="18" charset="0"/>
                      </a:rPr>
                      <m:t>−2</m:t>
                    </m:r>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𝑚</m:t>
                        </m:r>
                      </m:e>
                      <m:sub>
                        <m:r>
                          <a:rPr lang="en-US" b="0" i="1" dirty="0" smtClean="0">
                            <a:latin typeface="Cambria Math" panose="02040503050406030204" pitchFamily="18" charset="0"/>
                          </a:rPr>
                          <m:t>𝐷𝑀</m:t>
                        </m:r>
                      </m:sub>
                    </m:sSub>
                  </m:oMath>
                </a14:m>
                <a:r>
                  <a:rPr lang="en-US" dirty="0"/>
                  <a:t>) /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𝑚</m:t>
                        </m:r>
                      </m:e>
                      <m:sub>
                        <m:r>
                          <a:rPr lang="en-US" i="1" dirty="0">
                            <a:latin typeface="Cambria Math" panose="02040503050406030204" pitchFamily="18" charset="0"/>
                          </a:rPr>
                          <m:t>𝐴</m:t>
                        </m:r>
                        <m:r>
                          <a:rPr lang="en-US" i="1" dirty="0">
                            <a:latin typeface="Cambria Math" panose="02040503050406030204" pitchFamily="18" charset="0"/>
                          </a:rPr>
                          <m:t>′</m:t>
                        </m:r>
                      </m:sub>
                    </m:sSub>
                  </m:oMath>
                </a14:m>
                <a:endParaRPr lang="en-US" dirty="0"/>
              </a:p>
            </p:txBody>
          </p:sp>
        </mc:Choice>
        <mc:Fallback xmlns="">
          <p:sp>
            <p:nvSpPr>
              <p:cNvPr id="4" name="TextBox 3">
                <a:extLst>
                  <a:ext uri="{FF2B5EF4-FFF2-40B4-BE49-F238E27FC236}">
                    <a16:creationId xmlns:a16="http://schemas.microsoft.com/office/drawing/2014/main" id="{F65976A2-DA7F-0F2F-5114-1BB030F33936}"/>
                  </a:ext>
                </a:extLst>
              </p:cNvPr>
              <p:cNvSpPr txBox="1">
                <a:spLocks noRot="1" noChangeAspect="1" noMove="1" noResize="1" noEditPoints="1" noAdjustHandles="1" noChangeArrowheads="1" noChangeShapeType="1" noTextEdit="1"/>
              </p:cNvSpPr>
              <p:nvPr/>
            </p:nvSpPr>
            <p:spPr>
              <a:xfrm>
                <a:off x="5170058" y="2563245"/>
                <a:ext cx="2504275" cy="276999"/>
              </a:xfrm>
              <a:prstGeom prst="rect">
                <a:avLst/>
              </a:prstGeom>
              <a:blipFill>
                <a:blip r:embed="rId5"/>
                <a:stretch>
                  <a:fillRect l="-2525" t="-21739" r="-505" b="-52174"/>
                </a:stretch>
              </a:blipFill>
            </p:spPr>
            <p:txBody>
              <a:bodyPr/>
              <a:lstStyle/>
              <a:p>
                <a:r>
                  <a:rPr lang="en-US">
                    <a:noFill/>
                  </a:rPr>
                  <a:t> </a:t>
                </a:r>
              </a:p>
            </p:txBody>
          </p:sp>
        </mc:Fallback>
      </mc:AlternateContent>
    </p:spTree>
    <p:extLst>
      <p:ext uri="{BB962C8B-B14F-4D97-AF65-F5344CB8AC3E}">
        <p14:creationId xmlns:p14="http://schemas.microsoft.com/office/powerpoint/2010/main" val="2372355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06621-2419-B21F-2F8D-48F535002E30}"/>
              </a:ext>
            </a:extLst>
          </p:cNvPr>
          <p:cNvSpPr>
            <a:spLocks noGrp="1"/>
          </p:cNvSpPr>
          <p:nvPr>
            <p:ph type="title"/>
          </p:nvPr>
        </p:nvSpPr>
        <p:spPr>
          <a:xfrm>
            <a:off x="1295400" y="244475"/>
            <a:ext cx="6858000" cy="441325"/>
          </a:xfrm>
        </p:spPr>
        <p:txBody>
          <a:bodyPr/>
          <a:lstStyle/>
          <a:p>
            <a:r>
              <a:rPr lang="en-US" dirty="0"/>
              <a:t>HEAVY DM: WIMPS</a:t>
            </a:r>
          </a:p>
        </p:txBody>
      </p:sp>
      <p:sp>
        <p:nvSpPr>
          <p:cNvPr id="3" name="Content Placeholder 2">
            <a:extLst>
              <a:ext uri="{FF2B5EF4-FFF2-40B4-BE49-F238E27FC236}">
                <a16:creationId xmlns:a16="http://schemas.microsoft.com/office/drawing/2014/main" id="{530433B2-A7F3-CF67-BEC7-7A377E21B95B}"/>
              </a:ext>
            </a:extLst>
          </p:cNvPr>
          <p:cNvSpPr>
            <a:spLocks noGrp="1"/>
          </p:cNvSpPr>
          <p:nvPr>
            <p:ph idx="1"/>
          </p:nvPr>
        </p:nvSpPr>
        <p:spPr>
          <a:xfrm>
            <a:off x="228600" y="855662"/>
            <a:ext cx="8686800" cy="1354138"/>
          </a:xfrm>
        </p:spPr>
        <p:txBody>
          <a:bodyPr/>
          <a:lstStyle/>
          <a:p>
            <a:r>
              <a:rPr lang="en-US" sz="1800" dirty="0"/>
              <a:t>WIMPs are heavy, so the LHC is the primary source of the strongest constraints.</a:t>
            </a:r>
          </a:p>
          <a:p>
            <a:r>
              <a:rPr lang="en-US" sz="1800" dirty="0"/>
              <a:t>The LHC is a postdoc by year, but a kindergartener by luminosity.</a:t>
            </a:r>
          </a:p>
          <a:p>
            <a:r>
              <a:rPr lang="en-US" sz="1800" dirty="0"/>
              <a:t>Run 3 started July-November 2022 at 13.6 </a:t>
            </a:r>
            <a:r>
              <a:rPr lang="en-US" sz="1800" dirty="0" err="1"/>
              <a:t>TeV</a:t>
            </a:r>
            <a:r>
              <a:rPr lang="en-US" sz="1800" dirty="0"/>
              <a:t>, continues through 2025.</a:t>
            </a:r>
          </a:p>
          <a:p>
            <a:r>
              <a:rPr lang="en-US" sz="1800" dirty="0"/>
              <a:t>High-Luminosity LHC is from ~2028-40.</a:t>
            </a:r>
          </a:p>
          <a:p>
            <a:r>
              <a:rPr lang="en-US" sz="1800" dirty="0"/>
              <a:t>Many, many searches; most do not yet include Run 3 data.</a:t>
            </a:r>
          </a:p>
        </p:txBody>
      </p:sp>
      <p:grpSp>
        <p:nvGrpSpPr>
          <p:cNvPr id="34" name="Group 33">
            <a:extLst>
              <a:ext uri="{FF2B5EF4-FFF2-40B4-BE49-F238E27FC236}">
                <a16:creationId xmlns:a16="http://schemas.microsoft.com/office/drawing/2014/main" id="{FE299573-3BD5-712D-CD55-35E7DED9035D}"/>
              </a:ext>
            </a:extLst>
          </p:cNvPr>
          <p:cNvGrpSpPr/>
          <p:nvPr/>
        </p:nvGrpSpPr>
        <p:grpSpPr>
          <a:xfrm>
            <a:off x="152401" y="2647864"/>
            <a:ext cx="4114799" cy="3829136"/>
            <a:chOff x="152401" y="2647864"/>
            <a:chExt cx="4114799" cy="3829136"/>
          </a:xfrm>
        </p:grpSpPr>
        <p:pic>
          <p:nvPicPr>
            <p:cNvPr id="21" name="Picture 20">
              <a:extLst>
                <a:ext uri="{FF2B5EF4-FFF2-40B4-BE49-F238E27FC236}">
                  <a16:creationId xmlns:a16="http://schemas.microsoft.com/office/drawing/2014/main" id="{061CF3BF-0BB8-0DE1-CA9A-359E6931D7B8}"/>
                </a:ext>
              </a:extLst>
            </p:cNvPr>
            <p:cNvPicPr>
              <a:picLocks noChangeAspect="1"/>
            </p:cNvPicPr>
            <p:nvPr/>
          </p:nvPicPr>
          <p:blipFill rotWithShape="1">
            <a:blip r:embed="rId2"/>
            <a:srcRect l="1484" t="4757" r="1332" b="3142"/>
            <a:stretch/>
          </p:blipFill>
          <p:spPr>
            <a:xfrm>
              <a:off x="152401" y="2647864"/>
              <a:ext cx="4114799" cy="3829136"/>
            </a:xfrm>
            <a:prstGeom prst="rect">
              <a:avLst/>
            </a:prstGeom>
          </p:spPr>
        </p:pic>
        <p:sp>
          <p:nvSpPr>
            <p:cNvPr id="22" name="TextBox 21">
              <a:extLst>
                <a:ext uri="{FF2B5EF4-FFF2-40B4-BE49-F238E27FC236}">
                  <a16:creationId xmlns:a16="http://schemas.microsoft.com/office/drawing/2014/main" id="{2BBDE0D2-637A-E6D8-54DE-115A71707B3C}"/>
                </a:ext>
              </a:extLst>
            </p:cNvPr>
            <p:cNvSpPr txBox="1"/>
            <p:nvPr/>
          </p:nvSpPr>
          <p:spPr>
            <a:xfrm>
              <a:off x="2274094" y="6200968"/>
              <a:ext cx="1025491" cy="256576"/>
            </a:xfrm>
            <a:prstGeom prst="rect">
              <a:avLst/>
            </a:prstGeom>
            <a:noFill/>
          </p:spPr>
          <p:txBody>
            <a:bodyPr wrap="none" rtlCol="0">
              <a:spAutoFit/>
            </a:bodyPr>
            <a:lstStyle/>
            <a:p>
              <a:r>
                <a:rPr lang="en-US" sz="1200" dirty="0"/>
                <a:t>(+1 for COVID)</a:t>
              </a:r>
            </a:p>
          </p:txBody>
        </p:sp>
        <p:cxnSp>
          <p:nvCxnSpPr>
            <p:cNvPr id="24" name="Straight Arrow Connector 23">
              <a:extLst>
                <a:ext uri="{FF2B5EF4-FFF2-40B4-BE49-F238E27FC236}">
                  <a16:creationId xmlns:a16="http://schemas.microsoft.com/office/drawing/2014/main" id="{B02F2B55-E9FB-5DC4-497E-1624B71E505A}"/>
                </a:ext>
              </a:extLst>
            </p:cNvPr>
            <p:cNvCxnSpPr>
              <a:cxnSpLocks/>
            </p:cNvCxnSpPr>
            <p:nvPr/>
          </p:nvCxnSpPr>
          <p:spPr>
            <a:xfrm>
              <a:off x="2000236" y="5807865"/>
              <a:ext cx="0" cy="211745"/>
            </a:xfrm>
            <a:prstGeom prst="straightConnector1">
              <a:avLst/>
            </a:prstGeom>
            <a:ln>
              <a:solidFill>
                <a:srgbClr val="FF00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C6DF01DD-29AC-B0F8-B91B-2C06443012E9}"/>
                </a:ext>
              </a:extLst>
            </p:cNvPr>
            <p:cNvSpPr txBox="1"/>
            <p:nvPr/>
          </p:nvSpPr>
          <p:spPr>
            <a:xfrm rot="16200000">
              <a:off x="531444" y="3746585"/>
              <a:ext cx="723275" cy="307777"/>
            </a:xfrm>
            <a:prstGeom prst="rect">
              <a:avLst/>
            </a:prstGeom>
            <a:noFill/>
          </p:spPr>
          <p:txBody>
            <a:bodyPr wrap="none" rtlCol="0">
              <a:spAutoFit/>
            </a:bodyPr>
            <a:lstStyle/>
            <a:p>
              <a:r>
                <a:rPr lang="en-US" sz="1400" dirty="0">
                  <a:solidFill>
                    <a:schemeClr val="tx1">
                      <a:lumMod val="50000"/>
                      <a:lumOff val="50000"/>
                    </a:schemeClr>
                  </a:solidFill>
                </a:rPr>
                <a:t>RUN 1</a:t>
              </a:r>
            </a:p>
          </p:txBody>
        </p:sp>
        <p:sp>
          <p:nvSpPr>
            <p:cNvPr id="27" name="TextBox 26">
              <a:extLst>
                <a:ext uri="{FF2B5EF4-FFF2-40B4-BE49-F238E27FC236}">
                  <a16:creationId xmlns:a16="http://schemas.microsoft.com/office/drawing/2014/main" id="{7DD4C2C5-9E93-5866-3EF8-3299DC2E971D}"/>
                </a:ext>
              </a:extLst>
            </p:cNvPr>
            <p:cNvSpPr txBox="1"/>
            <p:nvPr/>
          </p:nvSpPr>
          <p:spPr>
            <a:xfrm rot="16200000">
              <a:off x="1079341" y="3746585"/>
              <a:ext cx="723275" cy="307777"/>
            </a:xfrm>
            <a:prstGeom prst="rect">
              <a:avLst/>
            </a:prstGeom>
            <a:noFill/>
          </p:spPr>
          <p:txBody>
            <a:bodyPr wrap="none" rtlCol="0">
              <a:spAutoFit/>
            </a:bodyPr>
            <a:lstStyle/>
            <a:p>
              <a:r>
                <a:rPr lang="en-US" sz="1400" dirty="0">
                  <a:solidFill>
                    <a:schemeClr val="tx1">
                      <a:lumMod val="50000"/>
                      <a:lumOff val="50000"/>
                    </a:schemeClr>
                  </a:solidFill>
                </a:rPr>
                <a:t>RUN 2</a:t>
              </a:r>
            </a:p>
          </p:txBody>
        </p:sp>
        <p:sp>
          <p:nvSpPr>
            <p:cNvPr id="28" name="TextBox 27">
              <a:extLst>
                <a:ext uri="{FF2B5EF4-FFF2-40B4-BE49-F238E27FC236}">
                  <a16:creationId xmlns:a16="http://schemas.microsoft.com/office/drawing/2014/main" id="{D5D7EA30-AAA9-A153-122C-5358E128B817}"/>
                </a:ext>
              </a:extLst>
            </p:cNvPr>
            <p:cNvSpPr txBox="1"/>
            <p:nvPr/>
          </p:nvSpPr>
          <p:spPr>
            <a:xfrm rot="16200000">
              <a:off x="1711445" y="3746585"/>
              <a:ext cx="723275" cy="307777"/>
            </a:xfrm>
            <a:prstGeom prst="rect">
              <a:avLst/>
            </a:prstGeom>
            <a:noFill/>
          </p:spPr>
          <p:txBody>
            <a:bodyPr wrap="none" rtlCol="0">
              <a:spAutoFit/>
            </a:bodyPr>
            <a:lstStyle/>
            <a:p>
              <a:r>
                <a:rPr lang="en-US" sz="1400" dirty="0">
                  <a:solidFill>
                    <a:schemeClr val="tx1">
                      <a:lumMod val="50000"/>
                      <a:lumOff val="50000"/>
                    </a:schemeClr>
                  </a:solidFill>
                </a:rPr>
                <a:t>RUN 3</a:t>
              </a:r>
            </a:p>
          </p:txBody>
        </p:sp>
        <p:sp>
          <p:nvSpPr>
            <p:cNvPr id="29" name="TextBox 28">
              <a:extLst>
                <a:ext uri="{FF2B5EF4-FFF2-40B4-BE49-F238E27FC236}">
                  <a16:creationId xmlns:a16="http://schemas.microsoft.com/office/drawing/2014/main" id="{26D9FD91-DCE5-01B9-13BE-73CA55E03125}"/>
                </a:ext>
              </a:extLst>
            </p:cNvPr>
            <p:cNvSpPr txBox="1"/>
            <p:nvPr/>
          </p:nvSpPr>
          <p:spPr>
            <a:xfrm rot="16200000">
              <a:off x="2334437" y="3746585"/>
              <a:ext cx="723275" cy="307777"/>
            </a:xfrm>
            <a:prstGeom prst="rect">
              <a:avLst/>
            </a:prstGeom>
            <a:noFill/>
          </p:spPr>
          <p:txBody>
            <a:bodyPr wrap="none" rtlCol="0">
              <a:spAutoFit/>
            </a:bodyPr>
            <a:lstStyle/>
            <a:p>
              <a:r>
                <a:rPr lang="en-US" sz="1400" dirty="0">
                  <a:solidFill>
                    <a:schemeClr val="tx1">
                      <a:lumMod val="50000"/>
                      <a:lumOff val="50000"/>
                    </a:schemeClr>
                  </a:solidFill>
                </a:rPr>
                <a:t>RUN 4</a:t>
              </a:r>
            </a:p>
          </p:txBody>
        </p:sp>
        <p:sp>
          <p:nvSpPr>
            <p:cNvPr id="30" name="TextBox 29">
              <a:extLst>
                <a:ext uri="{FF2B5EF4-FFF2-40B4-BE49-F238E27FC236}">
                  <a16:creationId xmlns:a16="http://schemas.microsoft.com/office/drawing/2014/main" id="{8A341BE6-BD8B-87C2-28BC-5EAC534EFBB5}"/>
                </a:ext>
              </a:extLst>
            </p:cNvPr>
            <p:cNvSpPr txBox="1"/>
            <p:nvPr/>
          </p:nvSpPr>
          <p:spPr>
            <a:xfrm rot="16200000">
              <a:off x="2795945" y="3746585"/>
              <a:ext cx="723275" cy="307777"/>
            </a:xfrm>
            <a:prstGeom prst="rect">
              <a:avLst/>
            </a:prstGeom>
            <a:noFill/>
          </p:spPr>
          <p:txBody>
            <a:bodyPr wrap="none" rtlCol="0">
              <a:spAutoFit/>
            </a:bodyPr>
            <a:lstStyle/>
            <a:p>
              <a:r>
                <a:rPr lang="en-US" sz="1400" dirty="0">
                  <a:solidFill>
                    <a:schemeClr val="tx1">
                      <a:lumMod val="50000"/>
                      <a:lumOff val="50000"/>
                    </a:schemeClr>
                  </a:solidFill>
                </a:rPr>
                <a:t>RUN 5</a:t>
              </a:r>
            </a:p>
          </p:txBody>
        </p:sp>
        <p:sp>
          <p:nvSpPr>
            <p:cNvPr id="31" name="TextBox 30">
              <a:extLst>
                <a:ext uri="{FF2B5EF4-FFF2-40B4-BE49-F238E27FC236}">
                  <a16:creationId xmlns:a16="http://schemas.microsoft.com/office/drawing/2014/main" id="{4EE02A45-1772-85F9-6175-979789FAC660}"/>
                </a:ext>
              </a:extLst>
            </p:cNvPr>
            <p:cNvSpPr txBox="1"/>
            <p:nvPr/>
          </p:nvSpPr>
          <p:spPr>
            <a:xfrm rot="16200000">
              <a:off x="3224211" y="3746584"/>
              <a:ext cx="723275" cy="307777"/>
            </a:xfrm>
            <a:prstGeom prst="rect">
              <a:avLst/>
            </a:prstGeom>
            <a:noFill/>
          </p:spPr>
          <p:txBody>
            <a:bodyPr wrap="none" rtlCol="0">
              <a:spAutoFit/>
            </a:bodyPr>
            <a:lstStyle/>
            <a:p>
              <a:r>
                <a:rPr lang="en-US" sz="1400" dirty="0">
                  <a:solidFill>
                    <a:schemeClr val="tx1">
                      <a:lumMod val="50000"/>
                      <a:lumOff val="50000"/>
                    </a:schemeClr>
                  </a:solidFill>
                </a:rPr>
                <a:t>RUN 6</a:t>
              </a:r>
            </a:p>
          </p:txBody>
        </p:sp>
      </p:grpSp>
      <p:pic>
        <p:nvPicPr>
          <p:cNvPr id="33" name="Picture 32">
            <a:extLst>
              <a:ext uri="{FF2B5EF4-FFF2-40B4-BE49-F238E27FC236}">
                <a16:creationId xmlns:a16="http://schemas.microsoft.com/office/drawing/2014/main" id="{0B5634DD-9190-9770-C04E-EC5740A8BF8A}"/>
              </a:ext>
            </a:extLst>
          </p:cNvPr>
          <p:cNvPicPr>
            <a:picLocks noChangeAspect="1"/>
          </p:cNvPicPr>
          <p:nvPr/>
        </p:nvPicPr>
        <p:blipFill>
          <a:blip r:embed="rId3"/>
          <a:stretch>
            <a:fillRect/>
          </a:stretch>
        </p:blipFill>
        <p:spPr>
          <a:xfrm>
            <a:off x="4800600" y="2647864"/>
            <a:ext cx="3962400" cy="3829136"/>
          </a:xfrm>
          <a:prstGeom prst="rect">
            <a:avLst/>
          </a:prstGeom>
        </p:spPr>
      </p:pic>
    </p:spTree>
    <p:extLst>
      <p:ext uri="{BB962C8B-B14F-4D97-AF65-F5344CB8AC3E}">
        <p14:creationId xmlns:p14="http://schemas.microsoft.com/office/powerpoint/2010/main" val="4208239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06621-2419-B21F-2F8D-48F535002E30}"/>
              </a:ext>
            </a:extLst>
          </p:cNvPr>
          <p:cNvSpPr>
            <a:spLocks noGrp="1"/>
          </p:cNvSpPr>
          <p:nvPr>
            <p:ph type="title"/>
          </p:nvPr>
        </p:nvSpPr>
        <p:spPr>
          <a:xfrm>
            <a:off x="1295400" y="244475"/>
            <a:ext cx="6858000" cy="441325"/>
          </a:xfrm>
        </p:spPr>
        <p:txBody>
          <a:bodyPr/>
          <a:lstStyle/>
          <a:p>
            <a:r>
              <a:rPr lang="en-US" dirty="0"/>
              <a:t>SUSY WIMPS AT THE LHC</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30433B2-A7F3-CF67-BEC7-7A377E21B95B}"/>
                  </a:ext>
                </a:extLst>
              </p:cNvPr>
              <p:cNvSpPr>
                <a:spLocks noGrp="1"/>
              </p:cNvSpPr>
              <p:nvPr>
                <p:ph idx="1"/>
              </p:nvPr>
            </p:nvSpPr>
            <p:spPr>
              <a:xfrm>
                <a:off x="304801" y="1447800"/>
                <a:ext cx="3657600" cy="1295400"/>
              </a:xfrm>
            </p:spPr>
            <p:txBody>
              <a:bodyPr/>
              <a:lstStyle/>
              <a:p>
                <a:r>
                  <a:rPr lang="en-US" sz="1600" dirty="0"/>
                  <a:t>If </a:t>
                </a:r>
                <a:r>
                  <a:rPr lang="en-US" sz="1600" dirty="0" err="1"/>
                  <a:t>gluino</a:t>
                </a:r>
                <a:r>
                  <a:rPr lang="en-US" sz="1600" dirty="0"/>
                  <a:t> pairs cascade decay to neutralino WIMPs, current bounds exclude </a:t>
                </a:r>
                <a:r>
                  <a:rPr lang="en-US" sz="1600" dirty="0" err="1"/>
                  <a:t>gluinos</a:t>
                </a:r>
                <a:r>
                  <a:rPr lang="en-US" sz="1600" dirty="0"/>
                  <a:t> </a:t>
                </a:r>
                <a14:m>
                  <m:oMath xmlns:m="http://schemas.openxmlformats.org/officeDocument/2006/math">
                    <m:r>
                      <a:rPr lang="en-US" sz="1600" i="1" smtClean="0">
                        <a:latin typeface="Cambria Math" panose="02040503050406030204" pitchFamily="18" charset="0"/>
                        <a:ea typeface="Cambria Math" panose="02040503050406030204" pitchFamily="18" charset="0"/>
                      </a:rPr>
                      <m:t>≲</m:t>
                    </m:r>
                  </m:oMath>
                </a14:m>
                <a:r>
                  <a:rPr lang="en-US" sz="1600" dirty="0"/>
                  <a:t> 2 </a:t>
                </a:r>
                <a:r>
                  <a:rPr lang="en-US" sz="1600" dirty="0" err="1"/>
                  <a:t>TeV</a:t>
                </a:r>
                <a:r>
                  <a:rPr lang="en-US" sz="1600" dirty="0"/>
                  <a:t>, LSPs </a:t>
                </a:r>
                <a14:m>
                  <m:oMath xmlns:m="http://schemas.openxmlformats.org/officeDocument/2006/math">
                    <m:r>
                      <a:rPr lang="en-US" sz="1600" i="1">
                        <a:latin typeface="Cambria Math" panose="02040503050406030204" pitchFamily="18" charset="0"/>
                        <a:ea typeface="Cambria Math" panose="02040503050406030204" pitchFamily="18" charset="0"/>
                      </a:rPr>
                      <m:t>≲</m:t>
                    </m:r>
                  </m:oMath>
                </a14:m>
                <a:r>
                  <a:rPr lang="en-US" sz="1600" dirty="0"/>
                  <a:t> 1 </a:t>
                </a:r>
                <a:r>
                  <a:rPr lang="en-US" sz="1600" dirty="0" err="1"/>
                  <a:t>TeV</a:t>
                </a:r>
                <a:r>
                  <a:rPr lang="en-US" sz="1600" dirty="0"/>
                  <a:t>.</a:t>
                </a:r>
              </a:p>
            </p:txBody>
          </p:sp>
        </mc:Choice>
        <mc:Fallback xmlns="">
          <p:sp>
            <p:nvSpPr>
              <p:cNvPr id="3" name="Content Placeholder 2">
                <a:extLst>
                  <a:ext uri="{FF2B5EF4-FFF2-40B4-BE49-F238E27FC236}">
                    <a16:creationId xmlns:a16="http://schemas.microsoft.com/office/drawing/2014/main" id="{530433B2-A7F3-CF67-BEC7-7A377E21B95B}"/>
                  </a:ext>
                </a:extLst>
              </p:cNvPr>
              <p:cNvSpPr>
                <a:spLocks noGrp="1" noRot="1" noChangeAspect="1" noMove="1" noResize="1" noEditPoints="1" noAdjustHandles="1" noChangeArrowheads="1" noChangeShapeType="1" noTextEdit="1"/>
              </p:cNvSpPr>
              <p:nvPr>
                <p:ph idx="1"/>
              </p:nvPr>
            </p:nvSpPr>
            <p:spPr>
              <a:xfrm>
                <a:off x="304801" y="1447800"/>
                <a:ext cx="3657600" cy="1295400"/>
              </a:xfrm>
              <a:blipFill>
                <a:blip r:embed="rId2"/>
                <a:stretch>
                  <a:fillRect l="-694" t="-1942" r="-1042"/>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00EE63CE-DC41-1D9A-1515-8AE73BB5C799}"/>
              </a:ext>
            </a:extLst>
          </p:cNvPr>
          <p:cNvPicPr>
            <a:picLocks noChangeAspect="1"/>
          </p:cNvPicPr>
          <p:nvPr/>
        </p:nvPicPr>
        <p:blipFill rotWithShape="1">
          <a:blip r:embed="rId3"/>
          <a:srcRect r="4425" b="3730"/>
          <a:stretch/>
        </p:blipFill>
        <p:spPr>
          <a:xfrm>
            <a:off x="156387" y="2602149"/>
            <a:ext cx="4423719" cy="3962400"/>
          </a:xfrm>
          <a:prstGeom prst="rect">
            <a:avLst/>
          </a:prstGeom>
        </p:spPr>
      </p:pic>
      <p:sp>
        <p:nvSpPr>
          <p:cNvPr id="4" name="Content Placeholder 2">
            <a:extLst>
              <a:ext uri="{FF2B5EF4-FFF2-40B4-BE49-F238E27FC236}">
                <a16:creationId xmlns:a16="http://schemas.microsoft.com/office/drawing/2014/main" id="{667943A4-1AA5-4862-A62A-92979A08DA76}"/>
              </a:ext>
            </a:extLst>
          </p:cNvPr>
          <p:cNvSpPr txBox="1">
            <a:spLocks/>
          </p:cNvSpPr>
          <p:nvPr/>
        </p:nvSpPr>
        <p:spPr bwMode="auto">
          <a:xfrm>
            <a:off x="304800" y="838200"/>
            <a:ext cx="8458200" cy="4345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Expect missing E</a:t>
            </a:r>
            <a:r>
              <a:rPr lang="en-US" sz="1800" baseline="-25000" dirty="0"/>
              <a:t>T</a:t>
            </a:r>
            <a:r>
              <a:rPr lang="en-US" sz="1800" dirty="0"/>
              <a:t> signature.  Consider SUSY.</a:t>
            </a:r>
          </a:p>
        </p:txBody>
      </p:sp>
      <p:sp>
        <p:nvSpPr>
          <p:cNvPr id="5" name="Content Placeholder 2">
            <a:extLst>
              <a:ext uri="{FF2B5EF4-FFF2-40B4-BE49-F238E27FC236}">
                <a16:creationId xmlns:a16="http://schemas.microsoft.com/office/drawing/2014/main" id="{5D6899EA-30D3-833F-C50A-F4DFA77EFE2E}"/>
              </a:ext>
            </a:extLst>
          </p:cNvPr>
          <p:cNvSpPr txBox="1">
            <a:spLocks/>
          </p:cNvSpPr>
          <p:nvPr/>
        </p:nvSpPr>
        <p:spPr bwMode="auto">
          <a:xfrm>
            <a:off x="4343400" y="1436451"/>
            <a:ext cx="4648200" cy="1382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If </a:t>
            </a:r>
            <a:r>
              <a:rPr lang="en-US" sz="1600" dirty="0" err="1"/>
              <a:t>sleptons</a:t>
            </a:r>
            <a:r>
              <a:rPr lang="en-US" sz="1600" dirty="0"/>
              <a:t> decay to neutralino WIMPs, current bounds exclude </a:t>
            </a:r>
            <a:r>
              <a:rPr lang="en-US" sz="1600" dirty="0" err="1"/>
              <a:t>sleptons</a:t>
            </a:r>
            <a:r>
              <a:rPr lang="en-US" sz="1600" dirty="0"/>
              <a:t> up to ~ 700 GeV, LSPs ~ 300 GeV, but bounds degrade with degeneracy (215 GeV for </a:t>
            </a:r>
            <a:r>
              <a:rPr lang="en-US" sz="1600" dirty="0">
                <a:latin typeface="Symbol" pitchFamily="2" charset="2"/>
              </a:rPr>
              <a:t>D</a:t>
            </a:r>
            <a:r>
              <a:rPr lang="en-US" sz="1600" dirty="0"/>
              <a:t>m = 5 GeV).</a:t>
            </a:r>
          </a:p>
        </p:txBody>
      </p:sp>
      <p:pic>
        <p:nvPicPr>
          <p:cNvPr id="8" name="Picture 7">
            <a:extLst>
              <a:ext uri="{FF2B5EF4-FFF2-40B4-BE49-F238E27FC236}">
                <a16:creationId xmlns:a16="http://schemas.microsoft.com/office/drawing/2014/main" id="{04DBB32B-9F93-8F35-B2A0-C4D74A2604CF}"/>
              </a:ext>
            </a:extLst>
          </p:cNvPr>
          <p:cNvPicPr>
            <a:picLocks noChangeAspect="1"/>
          </p:cNvPicPr>
          <p:nvPr/>
        </p:nvPicPr>
        <p:blipFill>
          <a:blip r:embed="rId4"/>
          <a:stretch>
            <a:fillRect/>
          </a:stretch>
        </p:blipFill>
        <p:spPr>
          <a:xfrm>
            <a:off x="4648200" y="2632953"/>
            <a:ext cx="4250773" cy="3931596"/>
          </a:xfrm>
          <a:prstGeom prst="rect">
            <a:avLst/>
          </a:prstGeom>
        </p:spPr>
      </p:pic>
      <p:sp>
        <p:nvSpPr>
          <p:cNvPr id="6" name="TextBox 5">
            <a:extLst>
              <a:ext uri="{FF2B5EF4-FFF2-40B4-BE49-F238E27FC236}">
                <a16:creationId xmlns:a16="http://schemas.microsoft.com/office/drawing/2014/main" id="{61BBBA2F-EA6B-9507-27AD-F3972CB2198A}"/>
              </a:ext>
            </a:extLst>
          </p:cNvPr>
          <p:cNvSpPr txBox="1"/>
          <p:nvPr/>
        </p:nvSpPr>
        <p:spPr>
          <a:xfrm>
            <a:off x="6172200" y="911423"/>
            <a:ext cx="2712602" cy="307777"/>
          </a:xfrm>
          <a:prstGeom prst="rect">
            <a:avLst/>
          </a:prstGeom>
          <a:solidFill>
            <a:srgbClr val="FFFF7F"/>
          </a:solidFill>
        </p:spPr>
        <p:txBody>
          <a:bodyPr wrap="none" rtlCol="0">
            <a:spAutoFit/>
          </a:bodyPr>
          <a:lstStyle/>
          <a:p>
            <a:r>
              <a:rPr lang="en-US" sz="1400" dirty="0"/>
              <a:t>See Baer and </a:t>
            </a:r>
            <a:r>
              <a:rPr lang="en-US" sz="1400" dirty="0" err="1"/>
              <a:t>Heinemeyer</a:t>
            </a:r>
            <a:r>
              <a:rPr lang="en-US" sz="1400" dirty="0"/>
              <a:t> talks</a:t>
            </a:r>
          </a:p>
        </p:txBody>
      </p:sp>
    </p:spTree>
    <p:extLst>
      <p:ext uri="{BB962C8B-B14F-4D97-AF65-F5344CB8AC3E}">
        <p14:creationId xmlns:p14="http://schemas.microsoft.com/office/powerpoint/2010/main" val="3566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06621-2419-B21F-2F8D-48F535002E30}"/>
              </a:ext>
            </a:extLst>
          </p:cNvPr>
          <p:cNvSpPr>
            <a:spLocks noGrp="1"/>
          </p:cNvSpPr>
          <p:nvPr>
            <p:ph type="title"/>
          </p:nvPr>
        </p:nvSpPr>
        <p:spPr>
          <a:xfrm>
            <a:off x="1295400" y="244475"/>
            <a:ext cx="6858000" cy="441325"/>
          </a:xfrm>
        </p:spPr>
        <p:txBody>
          <a:bodyPr/>
          <a:lstStyle/>
          <a:p>
            <a:r>
              <a:rPr lang="en-US" dirty="0"/>
              <a:t>LONG-LIVED PARTICLES AT THE LHC</a:t>
            </a:r>
          </a:p>
        </p:txBody>
      </p:sp>
      <p:sp>
        <p:nvSpPr>
          <p:cNvPr id="3" name="Content Placeholder 2">
            <a:extLst>
              <a:ext uri="{FF2B5EF4-FFF2-40B4-BE49-F238E27FC236}">
                <a16:creationId xmlns:a16="http://schemas.microsoft.com/office/drawing/2014/main" id="{530433B2-A7F3-CF67-BEC7-7A377E21B95B}"/>
              </a:ext>
            </a:extLst>
          </p:cNvPr>
          <p:cNvSpPr>
            <a:spLocks noGrp="1"/>
          </p:cNvSpPr>
          <p:nvPr>
            <p:ph idx="1"/>
          </p:nvPr>
        </p:nvSpPr>
        <p:spPr>
          <a:xfrm>
            <a:off x="304800" y="855662"/>
            <a:ext cx="8534400" cy="5392738"/>
          </a:xfrm>
        </p:spPr>
        <p:txBody>
          <a:bodyPr/>
          <a:lstStyle/>
          <a:p>
            <a:r>
              <a:rPr lang="en-US" sz="2000" dirty="0"/>
              <a:t>The search for DM at the LHC has broadened to include many other signatures beyond missing E</a:t>
            </a:r>
            <a:r>
              <a:rPr lang="en-US" sz="2000" baseline="-25000" dirty="0"/>
              <a:t>T</a:t>
            </a:r>
            <a:r>
              <a:rPr lang="en-US" sz="2000" dirty="0"/>
              <a:t>.  </a:t>
            </a:r>
          </a:p>
          <a:p>
            <a:r>
              <a:rPr lang="en-US" sz="2000" dirty="0"/>
              <a:t>For example, NLSP </a:t>
            </a:r>
            <a:r>
              <a:rPr lang="en-US" sz="2000" dirty="0">
                <a:sym typeface="Wingdings" pitchFamily="2" charset="2"/>
              </a:rPr>
              <a:t></a:t>
            </a:r>
            <a:r>
              <a:rPr lang="en-US" sz="2000" dirty="0"/>
              <a:t>gravitino DM can naturally have decay lengths from mm to km, lead to final state jets, leptons, or photons.</a:t>
            </a:r>
          </a:p>
          <a:p>
            <a:endParaRPr lang="en-US" sz="2000" dirty="0"/>
          </a:p>
          <a:p>
            <a:endParaRPr lang="en-US" sz="2000" dirty="0"/>
          </a:p>
          <a:p>
            <a:endParaRPr lang="en-US" sz="2000" dirty="0"/>
          </a:p>
          <a:p>
            <a:pPr marL="0" indent="0">
              <a:buNone/>
            </a:pPr>
            <a:endParaRPr lang="en-US" sz="2000" dirty="0"/>
          </a:p>
        </p:txBody>
      </p:sp>
      <p:pic>
        <p:nvPicPr>
          <p:cNvPr id="5" name="Picture 4">
            <a:extLst>
              <a:ext uri="{FF2B5EF4-FFF2-40B4-BE49-F238E27FC236}">
                <a16:creationId xmlns:a16="http://schemas.microsoft.com/office/drawing/2014/main" id="{3648FB53-DB49-7F16-95A6-C2B9827AA569}"/>
              </a:ext>
            </a:extLst>
          </p:cNvPr>
          <p:cNvPicPr>
            <a:picLocks noChangeAspect="1"/>
          </p:cNvPicPr>
          <p:nvPr/>
        </p:nvPicPr>
        <p:blipFill>
          <a:blip r:embed="rId2"/>
          <a:stretch>
            <a:fillRect/>
          </a:stretch>
        </p:blipFill>
        <p:spPr>
          <a:xfrm>
            <a:off x="4691822" y="2235989"/>
            <a:ext cx="4452177" cy="4164811"/>
          </a:xfrm>
          <a:prstGeom prst="rect">
            <a:avLst/>
          </a:prstGeom>
        </p:spPr>
      </p:pic>
      <p:pic>
        <p:nvPicPr>
          <p:cNvPr id="6" name="Picture 5">
            <a:extLst>
              <a:ext uri="{FF2B5EF4-FFF2-40B4-BE49-F238E27FC236}">
                <a16:creationId xmlns:a16="http://schemas.microsoft.com/office/drawing/2014/main" id="{41EA0EF2-5DA9-8D96-70DC-FD771BE00C70}"/>
              </a:ext>
            </a:extLst>
          </p:cNvPr>
          <p:cNvPicPr>
            <a:picLocks noChangeAspect="1"/>
          </p:cNvPicPr>
          <p:nvPr/>
        </p:nvPicPr>
        <p:blipFill>
          <a:blip r:embed="rId3"/>
          <a:stretch>
            <a:fillRect/>
          </a:stretch>
        </p:blipFill>
        <p:spPr>
          <a:xfrm>
            <a:off x="152400" y="2592831"/>
            <a:ext cx="4387023" cy="3451125"/>
          </a:xfrm>
          <a:prstGeom prst="rect">
            <a:avLst/>
          </a:prstGeom>
        </p:spPr>
      </p:pic>
      <p:sp>
        <p:nvSpPr>
          <p:cNvPr id="7" name="TextBox 6">
            <a:extLst>
              <a:ext uri="{FF2B5EF4-FFF2-40B4-BE49-F238E27FC236}">
                <a16:creationId xmlns:a16="http://schemas.microsoft.com/office/drawing/2014/main" id="{DBBDECDD-06A9-686F-3A9F-816421BAFFCE}"/>
              </a:ext>
            </a:extLst>
          </p:cNvPr>
          <p:cNvSpPr txBox="1"/>
          <p:nvPr/>
        </p:nvSpPr>
        <p:spPr>
          <a:xfrm>
            <a:off x="2491976" y="5766957"/>
            <a:ext cx="1928217" cy="276999"/>
          </a:xfrm>
          <a:prstGeom prst="rect">
            <a:avLst/>
          </a:prstGeom>
          <a:noFill/>
        </p:spPr>
        <p:txBody>
          <a:bodyPr wrap="square" rtlCol="0">
            <a:spAutoFit/>
          </a:bodyPr>
          <a:lstStyle/>
          <a:p>
            <a:r>
              <a:rPr lang="en-US" sz="1200" dirty="0">
                <a:solidFill>
                  <a:schemeClr val="tx1">
                    <a:lumMod val="50000"/>
                    <a:lumOff val="50000"/>
                  </a:schemeClr>
                </a:solidFill>
              </a:rPr>
              <a:t>Credit: Heather Russell</a:t>
            </a:r>
          </a:p>
        </p:txBody>
      </p:sp>
    </p:spTree>
    <p:extLst>
      <p:ext uri="{BB962C8B-B14F-4D97-AF65-F5344CB8AC3E}">
        <p14:creationId xmlns:p14="http://schemas.microsoft.com/office/powerpoint/2010/main" val="4056814591"/>
      </p:ext>
    </p:extLst>
  </p:cSld>
  <p:clrMapOvr>
    <a:masterClrMapping/>
  </p:clrMapOvr>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68717</TotalTime>
  <Words>1597</Words>
  <Application>Microsoft Macintosh PowerPoint</Application>
  <PresentationFormat>On-screen Show (4:3)</PresentationFormat>
  <Paragraphs>209</Paragraphs>
  <Slides>20</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Cambria Math</vt:lpstr>
      <vt:lpstr>Open Sans</vt:lpstr>
      <vt:lpstr>PT Sans</vt:lpstr>
      <vt:lpstr>Symbol</vt:lpstr>
      <vt:lpstr>office_arial</vt:lpstr>
      <vt:lpstr>PowerPoint Presentation</vt:lpstr>
      <vt:lpstr>INTRODUCTION</vt:lpstr>
      <vt:lpstr>DARK MATTER AT THE LHC</vt:lpstr>
      <vt:lpstr>ACCELERATOR SEARCHES FOR DM</vt:lpstr>
      <vt:lpstr>THE THERMAL RELIC LANDSCAPE</vt:lpstr>
      <vt:lpstr>THERMAL RELIC CAVEATS</vt:lpstr>
      <vt:lpstr>HEAVY DM: WIMPS</vt:lpstr>
      <vt:lpstr>SUSY WIMPS AT THE LHC</vt:lpstr>
      <vt:lpstr>LONG-LIVED PARTICLES AT THE LHC</vt:lpstr>
      <vt:lpstr>LIGHT DM: DARK SECTORS</vt:lpstr>
      <vt:lpstr>DARK SECTOR BENCHMARKS</vt:lpstr>
      <vt:lpstr>SEARCHES AT HIGH COUPLING: BABAR AND BELLE II</vt:lpstr>
      <vt:lpstr>SEARCHES FOR INVISIBLE DECAYS: NA64 AND LDMX</vt:lpstr>
      <vt:lpstr>SEARCHES AT LOW COUPLING: NA62 AND FASER</vt:lpstr>
      <vt:lpstr>NEW DARK PHOTON RESULTS</vt:lpstr>
      <vt:lpstr>HIGH PT LLPS AT LHC: CODEX-B AND MATHUSLA</vt:lpstr>
      <vt:lpstr>FORWARD PHYSICS FACILITY</vt:lpstr>
      <vt:lpstr>FORWARD PHYSICS FACILITY EXPERIMENTS</vt:lpstr>
      <vt:lpstr>FORWARD PHYSICS FACILITY</vt:lpstr>
      <vt:lpstr>SUMMARY</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Microsoft Office User</cp:lastModifiedBy>
  <cp:revision>1497</cp:revision>
  <cp:lastPrinted>2019-09-06T01:34:01Z</cp:lastPrinted>
  <dcterms:created xsi:type="dcterms:W3CDTF">2011-05-01T15:38:23Z</dcterms:created>
  <dcterms:modified xsi:type="dcterms:W3CDTF">2023-03-29T19:32:32Z</dcterms:modified>
</cp:coreProperties>
</file>