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3"/>
  </p:notesMasterIdLst>
  <p:handoutMasterIdLst>
    <p:handoutMasterId r:id="rId24"/>
  </p:handoutMasterIdLst>
  <p:sldIdLst>
    <p:sldId id="2953" r:id="rId2"/>
    <p:sldId id="1049" r:id="rId3"/>
    <p:sldId id="931" r:id="rId4"/>
    <p:sldId id="2950" r:id="rId5"/>
    <p:sldId id="1014" r:id="rId6"/>
    <p:sldId id="2955" r:id="rId7"/>
    <p:sldId id="2954" r:id="rId8"/>
    <p:sldId id="311" r:id="rId9"/>
    <p:sldId id="2958" r:id="rId10"/>
    <p:sldId id="2959" r:id="rId11"/>
    <p:sldId id="2960" r:id="rId12"/>
    <p:sldId id="335" r:id="rId13"/>
    <p:sldId id="315" r:id="rId14"/>
    <p:sldId id="2957" r:id="rId15"/>
    <p:sldId id="325" r:id="rId16"/>
    <p:sldId id="2962" r:id="rId17"/>
    <p:sldId id="1046" r:id="rId18"/>
    <p:sldId id="2963" r:id="rId19"/>
    <p:sldId id="2952" r:id="rId20"/>
    <p:sldId id="336" r:id="rId21"/>
    <p:sldId id="337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FF0000"/>
    <a:srgbClr val="000000"/>
    <a:srgbClr val="0B4499"/>
    <a:srgbClr val="009999"/>
    <a:srgbClr val="00FF00"/>
    <a:srgbClr val="4A7EBB"/>
    <a:srgbClr val="F2E9D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270" autoAdjust="0"/>
    <p:restoredTop sz="50000" autoAdjust="0"/>
  </p:normalViewPr>
  <p:slideViewPr>
    <p:cSldViewPr snapToObjects="1">
      <p:cViewPr varScale="1">
        <p:scale>
          <a:sx n="147" d="100"/>
          <a:sy n="147" d="100"/>
        </p:scale>
        <p:origin x="192" y="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3/29/23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3/29/23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4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Forward-peaked light particle production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BD6A1-8BC1-D143-AC14-3460D1BD1A4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66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BD6A1-8BC1-D143-AC14-3460D1BD1A4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3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typical A’ that decays in FASER has ~</a:t>
            </a:r>
            <a:r>
              <a:rPr lang="en-GB" b="0" i="0" u="none" strike="noStrike" dirty="0" err="1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TeV</a:t>
            </a: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BD6A1-8BC1-D143-AC14-3460D1BD1A4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85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typical A’ that decays in FASER has ~</a:t>
            </a:r>
            <a:r>
              <a:rPr lang="en-GB" b="0" i="0" u="none" strike="noStrike" dirty="0" err="1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TeV</a:t>
            </a: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BD6A1-8BC1-D143-AC14-3460D1BD1A4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45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typical A’ that decays in FASER has ~</a:t>
            </a:r>
            <a:r>
              <a:rPr lang="en-GB" b="0" i="0" u="none" strike="noStrike" dirty="0" err="1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TeV</a:t>
            </a: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BD6A1-8BC1-D143-AC14-3460D1BD1A4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343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typical A’ that decays in FASER has ~</a:t>
            </a:r>
            <a:r>
              <a:rPr lang="en-GB" b="0" i="0" u="none" strike="noStrike" dirty="0" err="1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TeV</a:t>
            </a: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BD6A1-8BC1-D143-AC14-3460D1BD1A4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11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03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5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75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9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24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4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03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8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3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27 Mar 2023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Feng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4" r:id="rId2"/>
    <p:sldLayoutId id="2147483726" r:id="rId3"/>
    <p:sldLayoutId id="2147483727" r:id="rId4"/>
    <p:sldLayoutId id="2147483729" r:id="rId5"/>
    <p:sldLayoutId id="2147483731" r:id="rId6"/>
    <p:sldLayoutId id="2147483736" r:id="rId7"/>
    <p:sldLayoutId id="2147483742" r:id="rId8"/>
    <p:sldLayoutId id="2147483743" r:id="rId9"/>
    <p:sldLayoutId id="2147483744" r:id="rId10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ds.cern.ch/record/2851822" TargetMode="Externa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9.10905" TargetMode="External"/><Relationship Id="rId3" Type="http://schemas.openxmlformats.org/officeDocument/2006/relationships/hyperlink" Target="https://indico.cern.ch/event/955956" TargetMode="External"/><Relationship Id="rId7" Type="http://schemas.openxmlformats.org/officeDocument/2006/relationships/hyperlink" Target="https://indico.cern.ch/event/1196506" TargetMode="External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dico.cern.ch/event/1110746" TargetMode="External"/><Relationship Id="rId5" Type="http://schemas.openxmlformats.org/officeDocument/2006/relationships/hyperlink" Target="https://indico.cern.ch/event/1076733" TargetMode="External"/><Relationship Id="rId4" Type="http://schemas.openxmlformats.org/officeDocument/2006/relationships/hyperlink" Target="https://indico.cern.ch/event/1022352" TargetMode="External"/><Relationship Id="rId9" Type="http://schemas.openxmlformats.org/officeDocument/2006/relationships/hyperlink" Target="https://arxiv.org/abs/2203.0509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openxmlformats.org/officeDocument/2006/relationships/image" Target="../media/image73.jpg"/><Relationship Id="rId4" Type="http://schemas.openxmlformats.org/officeDocument/2006/relationships/image" Target="../media/image67.png"/><Relationship Id="rId9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hyperlink" Target="https://arxiv.org/abs/2207.11427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3.1418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797743"/>
            <a:ext cx="9144000" cy="344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/>
              <a:t>FIRST FASER PHYSICS RESULTS </a:t>
            </a:r>
          </a:p>
          <a:p>
            <a:pPr algn="ctr"/>
            <a:r>
              <a:rPr lang="en-US" sz="2400" b="1" dirty="0"/>
              <a:t>AND </a:t>
            </a:r>
          </a:p>
          <a:p>
            <a:pPr algn="ctr"/>
            <a:r>
              <a:rPr lang="en-US" sz="3200" b="1" dirty="0"/>
              <a:t>THE FORWARD PHYSICS FACILITY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i="1" dirty="0"/>
              <a:t>Jonathan Feng, UC Irvine </a:t>
            </a:r>
          </a:p>
          <a:p>
            <a:pPr algn="ctr"/>
            <a:endParaRPr lang="en-US" sz="800" i="1" dirty="0"/>
          </a:p>
          <a:p>
            <a:pPr algn="ctr"/>
            <a:r>
              <a:rPr lang="en-US" i="1" dirty="0"/>
              <a:t>on behalf of the FASER Collaboration and the FPF Working Groups</a:t>
            </a:r>
          </a:p>
          <a:p>
            <a:pPr algn="ctr"/>
            <a:endParaRPr lang="en-US" i="1" dirty="0"/>
          </a:p>
          <a:p>
            <a:pPr algn="ctr"/>
            <a:r>
              <a:rPr lang="en-US" dirty="0"/>
              <a:t>Aspen Winter Conference, 27 March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A6D403-3748-472F-2A57-D4F9BFC19B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60" y="849890"/>
            <a:ext cx="2215860" cy="738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BA7B35-B81C-A3AE-9C39-F9FD1AE326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3380" y="906217"/>
            <a:ext cx="2215860" cy="6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11260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95AC-45B9-E7B5-459F-32BCD51F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>
            <a:noAutofit/>
          </a:bodyPr>
          <a:lstStyle/>
          <a:p>
            <a:r>
              <a:rPr lang="en-GB" sz="2800" dirty="0"/>
              <a:t>COLLIDER NEUTRINO BACKGROUNDS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70E70-2FCB-B464-CC84-33467B813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13360"/>
            <a:ext cx="5943600" cy="5943600"/>
          </a:xfrm>
        </p:spPr>
        <p:txBody>
          <a:bodyPr/>
          <a:lstStyle/>
          <a:p>
            <a:r>
              <a:rPr lang="en-GB" sz="2000" dirty="0"/>
              <a:t>Neutral hadrons estimated from simulation</a:t>
            </a:r>
          </a:p>
          <a:p>
            <a:pPr lvl="1"/>
            <a:r>
              <a:rPr lang="en-GB" sz="1800" dirty="0"/>
              <a:t>Expect </a:t>
            </a:r>
            <a:r>
              <a:rPr lang="en-GB" sz="1800" dirty="0">
                <a:sym typeface="Wingdings" pitchFamily="2" charset="2"/>
              </a:rPr>
              <a:t>~300 neutral hadrons with E &gt; 100 GeV reaching FASER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dirty="0">
                <a:sym typeface="Wingdings" pitchFamily="2" charset="2"/>
              </a:rPr>
              <a:t>, </a:t>
            </a:r>
            <a:r>
              <a:rPr lang="en-GB" sz="1800" dirty="0">
                <a:sym typeface="Wingdings" pitchFamily="2" charset="2"/>
              </a:rPr>
              <a:t>most accompanied by </a:t>
            </a:r>
            <a:r>
              <a:rPr lang="en-GB" sz="18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1800" dirty="0">
                <a:sym typeface="Wingdings" pitchFamily="2" charset="2"/>
              </a:rPr>
              <a:t>,</a:t>
            </a:r>
            <a:r>
              <a:rPr lang="en-GB" sz="1800" dirty="0">
                <a:sym typeface="Wingdings" pitchFamily="2" charset="2"/>
              </a:rPr>
              <a:t> but conservatively assume missed</a:t>
            </a:r>
          </a:p>
          <a:p>
            <a:pPr lvl="1"/>
            <a:r>
              <a:rPr lang="en-GB" sz="1800" dirty="0">
                <a:sym typeface="Wingdings" pitchFamily="2" charset="2"/>
              </a:rPr>
              <a:t>Estimate fraction of these passing event selection, most are absorbed in tungsten with no high-momentum track</a:t>
            </a:r>
          </a:p>
          <a:p>
            <a:pPr lvl="1"/>
            <a:r>
              <a:rPr lang="en-GB" sz="1800" dirty="0">
                <a:sym typeface="Wingdings" pitchFamily="2" charset="2"/>
              </a:rPr>
              <a:t>Predict N = 0.11 ± 0.06 events</a:t>
            </a:r>
          </a:p>
          <a:p>
            <a:endParaRPr lang="en-GB" sz="800" dirty="0">
              <a:sym typeface="Wingdings" pitchFamily="2" charset="2"/>
            </a:endParaRPr>
          </a:p>
          <a:p>
            <a:r>
              <a:rPr lang="en-GB" sz="2000" dirty="0">
                <a:sym typeface="Wingdings" pitchFamily="2" charset="2"/>
              </a:rPr>
              <a:t>Scattered muons estimated from data sideband</a:t>
            </a:r>
          </a:p>
          <a:p>
            <a:pPr lvl="1"/>
            <a:r>
              <a:rPr lang="en-GB" sz="1800" dirty="0">
                <a:sym typeface="Wingdings" pitchFamily="2" charset="2"/>
              </a:rPr>
              <a:t>Take events w/o front veto radius requirement and single track segment in first tracker station with 90 &lt; r &lt; 95 mm, extrapolate to higher momentum</a:t>
            </a:r>
          </a:p>
          <a:p>
            <a:pPr lvl="1"/>
            <a:r>
              <a:rPr lang="en-GB" sz="1800" dirty="0">
                <a:sym typeface="Wingdings" pitchFamily="2" charset="2"/>
              </a:rPr>
              <a:t>Scale by number of events with front veto cut, use MC to extrapolate to signal region</a:t>
            </a:r>
          </a:p>
          <a:p>
            <a:pPr lvl="1"/>
            <a:r>
              <a:rPr lang="en-GB" sz="1800" dirty="0">
                <a:sym typeface="Wingdings" pitchFamily="2" charset="2"/>
              </a:rPr>
              <a:t>Predict N = 0.08 ± 1.83 events</a:t>
            </a:r>
            <a:endParaRPr lang="en-US" sz="1800" dirty="0"/>
          </a:p>
          <a:p>
            <a:endParaRPr lang="en-US" sz="800" dirty="0"/>
          </a:p>
          <a:p>
            <a:r>
              <a:rPr lang="en-US" sz="2000" dirty="0"/>
              <a:t>Veto inefficiency</a:t>
            </a:r>
            <a:r>
              <a:rPr lang="en-GB" sz="2000" dirty="0">
                <a:sym typeface="Wingdings" pitchFamily="2" charset="2"/>
              </a:rPr>
              <a:t> estimated from final fit</a:t>
            </a:r>
          </a:p>
          <a:p>
            <a:pPr lvl="1"/>
            <a:r>
              <a:rPr lang="en-GB" sz="1800" dirty="0">
                <a:sym typeface="Wingdings" pitchFamily="2" charset="2"/>
              </a:rPr>
              <a:t>Scintillator eff. &gt; 99.999%, </a:t>
            </a:r>
            <a:r>
              <a:rPr lang="en-GB" sz="1800" dirty="0" err="1">
                <a:sym typeface="Wingdings" pitchFamily="2" charset="2"/>
              </a:rPr>
              <a:t>bkgrd</a:t>
            </a:r>
            <a:r>
              <a:rPr lang="en-GB" sz="1800" dirty="0">
                <a:sym typeface="Wingdings" pitchFamily="2" charset="2"/>
              </a:rPr>
              <a:t> is negligible</a:t>
            </a:r>
          </a:p>
          <a:p>
            <a:pPr lvl="1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290178-F8EC-C247-596D-76F2ACC75FE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101442" y="838200"/>
            <a:ext cx="2819398" cy="1088837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6E8751-B00C-6D6E-3E80-3AF028594DE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80638" y="2209800"/>
            <a:ext cx="2061007" cy="1088837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AB013-A719-7A79-1A61-3D2B30B4C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443" y="3475729"/>
            <a:ext cx="2597144" cy="1912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ECBDBA-A355-F522-8568-42641F70D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483" y="5565255"/>
            <a:ext cx="2006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615CF-DE8D-46A5-85FA-E2B545FB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COLLIDER NEUTRINO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543F802-8ADE-4362-ABCB-3AC281B917C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400" y="838200"/>
                <a:ext cx="5257800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•"/>
                  <a:defRPr kern="120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After unblinding, </a:t>
                </a:r>
                <a:r>
                  <a:rPr lang="en-GB" sz="2000" dirty="0"/>
                  <a:t>find 153 signal events with no veto signal</a:t>
                </a:r>
              </a:p>
              <a:p>
                <a:pPr lvl="1"/>
                <a:r>
                  <a:rPr lang="en-GB" sz="1800" dirty="0"/>
                  <a:t>Just 10 events with one veto signal</a:t>
                </a:r>
              </a:p>
              <a:p>
                <a:endParaRPr lang="en-GB" sz="1000" dirty="0"/>
              </a:p>
              <a:p>
                <a:r>
                  <a:rPr lang="en-GB" sz="2000" dirty="0"/>
                  <a:t>1st direct observation of collider neutrinos</a:t>
                </a:r>
              </a:p>
              <a:p>
                <a:pPr lvl="1"/>
                <a:r>
                  <a:rPr lang="en-GB" sz="1800" dirty="0"/>
                  <a:t>Signal significance of ~16</a:t>
                </a:r>
                <a:r>
                  <a:rPr lang="el-GR" sz="1800" dirty="0"/>
                  <a:t>σ</a:t>
                </a:r>
                <a:endParaRPr lang="en-US" sz="1800" dirty="0"/>
              </a:p>
              <a:p>
                <a:pPr lvl="1"/>
                <a:r>
                  <a:rPr lang="en-US" sz="1800" dirty="0"/>
                  <a:t>Muon charge </a:t>
                </a:r>
                <a:r>
                  <a:rPr lang="en-US" sz="1800" dirty="0">
                    <a:sym typeface="Wingdings" pitchFamily="2" charset="2"/>
                  </a:rPr>
                  <a:t> both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𝜈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endParaRPr lang="en-US" sz="1800" dirty="0">
                  <a:sym typeface="Wingdings" pitchFamily="2" charset="2"/>
                </a:endParaRPr>
              </a:p>
              <a:p>
                <a:pPr lvl="1"/>
                <a:r>
                  <a:rPr lang="en-US" sz="1800" dirty="0"/>
                  <a:t>Almost certainly these include the highest energy</a:t>
                </a:r>
                <a:r>
                  <a:rPr lang="en-US" sz="1800" dirty="0"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𝜈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800" dirty="0"/>
                  <a:t> from a human source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543F802-8ADE-4362-ABCB-3AC281B91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838200"/>
                <a:ext cx="5257800" cy="2590800"/>
              </a:xfrm>
              <a:prstGeom prst="rect">
                <a:avLst/>
              </a:prstGeom>
              <a:blipFill>
                <a:blip r:embed="rId2"/>
                <a:stretch>
                  <a:fillRect l="-964" t="-1463" r="-241" b="-1268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8F83684-84CC-3C6F-7127-BF71FA23604C}"/>
              </a:ext>
            </a:extLst>
          </p:cNvPr>
          <p:cNvPicPr/>
          <p:nvPr/>
        </p:nvPicPr>
        <p:blipFill rotWithShape="1">
          <a:blip r:embed="rId3"/>
          <a:srcRect l="31445" t="2222" r="30756" b="4906"/>
          <a:stretch/>
        </p:blipFill>
        <p:spPr>
          <a:xfrm>
            <a:off x="5867400" y="4184167"/>
            <a:ext cx="2587209" cy="2292833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AFAC19-CA5B-1A8A-D4B6-E89320ACF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514" y="831259"/>
            <a:ext cx="3516086" cy="3069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574F48-66F0-54C5-8F5A-6CEAA623B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110030"/>
            <a:ext cx="2445700" cy="243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5F224C-380C-2E41-CF82-81334C4EB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4038600"/>
            <a:ext cx="2732314" cy="2438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5FFE62-1C9D-C8DE-C0B9-8070D927B456}"/>
              </a:ext>
            </a:extLst>
          </p:cNvPr>
          <p:cNvSpPr txBox="1"/>
          <p:nvPr/>
        </p:nvSpPr>
        <p:spPr>
          <a:xfrm rot="5400000">
            <a:off x="7357915" y="5044942"/>
            <a:ext cx="2587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FASER Collaboration (2303.14185)</a:t>
            </a:r>
          </a:p>
        </p:txBody>
      </p:sp>
    </p:spTree>
    <p:extLst>
      <p:ext uri="{BB962C8B-B14F-4D97-AF65-F5344CB8AC3E}">
        <p14:creationId xmlns:p14="http://schemas.microsoft.com/office/powerpoint/2010/main" val="3058030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1CB636-0394-DB29-25EA-47FFF346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297" y="2316219"/>
            <a:ext cx="678704" cy="810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E97967-658E-ACE6-8B2F-C6B272839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567" y="2907030"/>
            <a:ext cx="2590957" cy="3093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6C43A3-D8FE-0249-5730-3BB32789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8279"/>
            <a:ext cx="9144000" cy="1438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35BDC-D38B-43FA-8447-1AC8BAE9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" y="244475"/>
            <a:ext cx="9114638" cy="44132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NEUTRINOS FROM EMULSION IN </a:t>
            </a:r>
            <a:r>
              <a:rPr lang="en-US" sz="2800" dirty="0" err="1">
                <a:solidFill>
                  <a:schemeClr val="bg1"/>
                </a:solidFill>
              </a:rPr>
              <a:t>FASER</a:t>
            </a:r>
            <a:r>
              <a:rPr lang="en-US" sz="28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endParaRPr lang="en-GB" sz="2800" dirty="0">
              <a:solidFill>
                <a:schemeClr val="bg1"/>
              </a:solidFill>
              <a:latin typeface="Symbol" pitchFamily="2" charset="2"/>
            </a:endParaRPr>
          </a:p>
        </p:txBody>
      </p:sp>
      <p:pic>
        <p:nvPicPr>
          <p:cNvPr id="6" name="コンテンツ プレースホルダー 23">
            <a:extLst>
              <a:ext uri="{FF2B5EF4-FFF2-40B4-BE49-F238E27FC236}">
                <a16:creationId xmlns:a16="http://schemas.microsoft.com/office/drawing/2014/main" id="{4ACEE2A3-2D31-888D-5CEA-6E22EFE0F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81" y="1448426"/>
            <a:ext cx="9114638" cy="5409574"/>
          </a:xfrm>
          <a:prstGeom prst="rect">
            <a:avLst/>
          </a:prstGeom>
        </p:spPr>
      </p:pic>
      <p:pic>
        <p:nvPicPr>
          <p:cNvPr id="7" name="コンテンツ プレースホルダー 12">
            <a:extLst>
              <a:ext uri="{FF2B5EF4-FFF2-40B4-BE49-F238E27FC236}">
                <a16:creationId xmlns:a16="http://schemas.microsoft.com/office/drawing/2014/main" id="{DA6F4EAA-A504-7C55-7F05-9F7442DCF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7752" y="1741890"/>
            <a:ext cx="5577648" cy="107751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A43D87-E25C-8F4C-320A-F969D301A059}"/>
              </a:ext>
            </a:extLst>
          </p:cNvPr>
          <p:cNvSpPr txBox="1">
            <a:spLocks/>
          </p:cNvSpPr>
          <p:nvPr/>
        </p:nvSpPr>
        <p:spPr>
          <a:xfrm>
            <a:off x="6099220" y="2907029"/>
            <a:ext cx="2672830" cy="26476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50" dirty="0"/>
              <a:t>Vertex with 11 tracks</a:t>
            </a:r>
          </a:p>
          <a:p>
            <a:pPr lvl="1"/>
            <a:r>
              <a:rPr lang="en-GB" sz="1200" dirty="0"/>
              <a:t>615 µm inside tungsten</a:t>
            </a:r>
          </a:p>
          <a:p>
            <a:pPr lvl="1"/>
            <a:endParaRPr lang="en-GB" sz="1200" dirty="0"/>
          </a:p>
          <a:p>
            <a:r>
              <a:rPr lang="en-GB" sz="1350" dirty="0"/>
              <a:t>e-like track from vertex</a:t>
            </a:r>
          </a:p>
          <a:p>
            <a:pPr lvl="1"/>
            <a:r>
              <a:rPr lang="en-GB" sz="1200" dirty="0"/>
              <a:t>Single track for 2X</a:t>
            </a:r>
            <a:r>
              <a:rPr lang="en-GB" sz="1200" baseline="-25000" dirty="0"/>
              <a:t>0</a:t>
            </a:r>
            <a:endParaRPr lang="en-GB" sz="1200" dirty="0"/>
          </a:p>
          <a:p>
            <a:pPr lvl="1"/>
            <a:r>
              <a:rPr lang="en-GB" sz="1200" dirty="0"/>
              <a:t>Shower max @ 7.8</a:t>
            </a:r>
            <a:r>
              <a:rPr lang="el-GR" sz="1200" dirty="0"/>
              <a:t>Χ</a:t>
            </a:r>
            <a:r>
              <a:rPr lang="el-GR" sz="1200" baseline="-25000" dirty="0"/>
              <a:t>0</a:t>
            </a:r>
            <a:endParaRPr lang="el-GR" sz="1200" dirty="0"/>
          </a:p>
          <a:p>
            <a:pPr lvl="1"/>
            <a:r>
              <a:rPr lang="el-GR" sz="1200" dirty="0"/>
              <a:t>θ</a:t>
            </a:r>
            <a:r>
              <a:rPr lang="en-GB" sz="1200" baseline="-25000" dirty="0"/>
              <a:t>e</a:t>
            </a:r>
            <a:r>
              <a:rPr lang="en-GB" sz="1200" dirty="0"/>
              <a:t> = 11 </a:t>
            </a:r>
            <a:r>
              <a:rPr lang="en-GB" sz="1200" dirty="0" err="1"/>
              <a:t>mrad</a:t>
            </a:r>
            <a:r>
              <a:rPr lang="en-GB" sz="1200" dirty="0"/>
              <a:t> to beam</a:t>
            </a:r>
          </a:p>
          <a:p>
            <a:pPr lvl="1"/>
            <a:endParaRPr lang="en-GB" sz="1200" dirty="0"/>
          </a:p>
          <a:p>
            <a:r>
              <a:rPr lang="en-GB" sz="1350" dirty="0"/>
              <a:t>Back-to-back topology</a:t>
            </a:r>
          </a:p>
          <a:p>
            <a:pPr lvl="1"/>
            <a:r>
              <a:rPr lang="en-GB" sz="1200" dirty="0"/>
              <a:t>175° between e &amp; rest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601B90-1B62-7DDA-22B2-E64BBFD67A6A}"/>
              </a:ext>
            </a:extLst>
          </p:cNvPr>
          <p:cNvSpPr txBox="1"/>
          <p:nvPr/>
        </p:nvSpPr>
        <p:spPr>
          <a:xfrm>
            <a:off x="2573848" y="4445923"/>
            <a:ext cx="139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Beam View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0E4073-476A-8FFB-F6A1-81D8EB096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421" y="4195828"/>
            <a:ext cx="1781907" cy="946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51205-1D95-C674-7F47-35FFA2934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720753"/>
                <a:ext cx="8391050" cy="955647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Much more to come: this analysis does not even use the emulsion data!  Analysis underway, but already many neutrino candidates, including this highly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–like (and very high energy) CC event</a:t>
                </a: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1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GB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51205-1D95-C674-7F47-35FFA2934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720753"/>
                <a:ext cx="8391050" cy="955647"/>
              </a:xfrm>
              <a:blipFill>
                <a:blip r:embed="rId8"/>
                <a:stretch>
                  <a:fillRect t="-2632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A80A940-450B-2FED-D036-B610A0C80CC1}"/>
              </a:ext>
            </a:extLst>
          </p:cNvPr>
          <p:cNvSpPr txBox="1"/>
          <p:nvPr/>
        </p:nvSpPr>
        <p:spPr>
          <a:xfrm>
            <a:off x="5869406" y="2432353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2460320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95AC-45B9-E7B5-459F-32BCD51F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DARK PHOTON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1303" y="914400"/>
                <a:ext cx="8810297" cy="5699125"/>
              </a:xfrm>
            </p:spPr>
            <p:txBody>
              <a:bodyPr/>
              <a:lstStyle/>
              <a:p>
                <a:r>
                  <a:rPr lang="en-US" sz="1800" dirty="0"/>
                  <a:t>Signal: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𝑝𝑝𝐴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travels 476 m through rock/concrete, then decays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sym typeface="Wingdings" pitchFamily="2" charset="2"/>
                  </a:rPr>
                  <a:t>.  Probes </a:t>
                </a:r>
                <a:r>
                  <a:rPr lang="en-US" sz="1800" dirty="0"/>
                  <a:t>thermal target: m ~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10−100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MeV,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800" dirty="0"/>
                  <a:t>.</a:t>
                </a: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sz="2000" dirty="0">
                  <a:sym typeface="Wingdings" pitchFamily="2" charset="2"/>
                </a:endParaRPr>
              </a:p>
              <a:p>
                <a:r>
                  <a:rPr lang="en-US" sz="2000" dirty="0">
                    <a:sym typeface="Wingdings" pitchFamily="2" charset="2"/>
                  </a:rPr>
                  <a:t>Dark photon selection: simple and robust, optimized for discovery</a:t>
                </a:r>
                <a:endParaRPr lang="en-GB" sz="2000" dirty="0"/>
              </a:p>
              <a:p>
                <a:pPr lvl="1"/>
                <a:r>
                  <a:rPr lang="en-GB" sz="1800" dirty="0"/>
                  <a:t>Collision event with good data quality</a:t>
                </a:r>
              </a:p>
              <a:p>
                <a:pPr lvl="1"/>
                <a:r>
                  <a:rPr lang="en-GB" sz="1800" dirty="0"/>
                  <a:t>No signal (&lt; 40 </a:t>
                </a:r>
                <a:r>
                  <a:rPr lang="en-GB" sz="1800" dirty="0" err="1"/>
                  <a:t>pC</a:t>
                </a:r>
                <a:r>
                  <a:rPr lang="en-GB" sz="1800" dirty="0"/>
                  <a:t>) in any veto scintillator</a:t>
                </a:r>
              </a:p>
              <a:p>
                <a:pPr lvl="1"/>
                <a:r>
                  <a:rPr lang="en-GB" sz="1800" dirty="0"/>
                  <a:t>Timing and </a:t>
                </a:r>
                <a:r>
                  <a:rPr lang="en-GB" sz="1800" dirty="0" err="1"/>
                  <a:t>preshower</a:t>
                </a:r>
                <a:r>
                  <a:rPr lang="en-GB" sz="1800" dirty="0"/>
                  <a:t> consistent with &gt; 2 MIPs</a:t>
                </a:r>
              </a:p>
              <a:p>
                <a:pPr lvl="1"/>
                <a:r>
                  <a:rPr lang="en-GB" sz="1800" dirty="0"/>
                  <a:t>Exactly 2 good fiducial tracks (p &gt; 20 GeV and r &lt; 95 mm, extrapolating to   r &lt; 95 mm at </a:t>
                </a:r>
                <a:r>
                  <a:rPr lang="en-GB" sz="1800" dirty="0" err="1"/>
                  <a:t>vetos</a:t>
                </a:r>
                <a:r>
                  <a:rPr lang="en-GB" sz="1800" dirty="0"/>
                  <a:t>)</a:t>
                </a:r>
              </a:p>
              <a:p>
                <a:pPr lvl="1"/>
                <a:r>
                  <a:rPr lang="en-GB" sz="1800" dirty="0"/>
                  <a:t>Calorimeter energy &gt; 500 GeV</a:t>
                </a:r>
              </a:p>
              <a:p>
                <a:r>
                  <a:rPr lang="en-GB" sz="2000" dirty="0"/>
                  <a:t>Blinded events with no veto signal and calorimeter energy &gt; 100 GeV</a:t>
                </a:r>
              </a:p>
              <a:p>
                <a:r>
                  <a:rPr lang="en-GB" sz="2000" dirty="0"/>
                  <a:t>Signal efficiency was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2000" dirty="0"/>
                  <a:t> 40% across entire parameter space of sensitivity</a:t>
                </a:r>
              </a:p>
              <a:p>
                <a:pPr lvl="1"/>
                <a:endParaRPr lang="en-GB" sz="1800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1303" y="914400"/>
                <a:ext cx="8810297" cy="5699125"/>
              </a:xfrm>
              <a:blipFill>
                <a:blip r:embed="rId3"/>
                <a:stretch>
                  <a:fillRect l="-576" t="-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2CF12FE-C391-426D-E542-C17A6E042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757397"/>
            <a:ext cx="7772400" cy="14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5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95AC-45B9-E7B5-459F-32BCD51F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DARK PHOTON BACKGROUNDS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1" y="854623"/>
                <a:ext cx="5588962" cy="5698577"/>
              </a:xfrm>
            </p:spPr>
            <p:txBody>
              <a:bodyPr/>
              <a:lstStyle/>
              <a:p>
                <a:r>
                  <a:rPr lang="en-US" sz="2000" dirty="0"/>
                  <a:t>Veto inefficiency</a:t>
                </a:r>
              </a:p>
              <a:p>
                <a:pPr lvl="1"/>
                <a:r>
                  <a:rPr lang="en-US" sz="1800" dirty="0"/>
                  <a:t>Measured layer by layer with muons, completely negligible: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sSup>
                      <m:sSup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/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endParaRPr lang="en-US" sz="1800" dirty="0">
                  <a:ea typeface="Cambria Math" panose="02040503050406030204" pitchFamily="18" charset="0"/>
                </a:endParaRPr>
              </a:p>
              <a:p>
                <a:pPr lvl="1"/>
                <a:endParaRPr lang="en-US" sz="1200" dirty="0">
                  <a:sym typeface="Wingdings" pitchFamily="2" charset="2"/>
                </a:endParaRPr>
              </a:p>
              <a:p>
                <a:r>
                  <a:rPr lang="en-US" sz="2000" dirty="0">
                    <a:sym typeface="Wingdings" pitchFamily="2" charset="2"/>
                  </a:rPr>
                  <a:t>Non-collision backgrounds</a:t>
                </a:r>
              </a:p>
              <a:p>
                <a:pPr lvl="1"/>
                <a:r>
                  <a:rPr lang="en-US" sz="1600" dirty="0" err="1">
                    <a:sym typeface="Wingdings" pitchFamily="2" charset="2"/>
                  </a:rPr>
                  <a:t>Cosmics</a:t>
                </a:r>
                <a:r>
                  <a:rPr lang="en-US" sz="1600" dirty="0">
                    <a:sym typeface="Wingdings" pitchFamily="2" charset="2"/>
                  </a:rPr>
                  <a:t> measured in runs with no beams, nearby beam debris measured in runs with non-colliding bunches, all negligible</a:t>
                </a:r>
              </a:p>
              <a:p>
                <a:pPr lvl="1"/>
                <a:endParaRPr lang="en-US" sz="1200" dirty="0">
                  <a:sym typeface="Wingdings" pitchFamily="2" charset="2"/>
                </a:endParaRPr>
              </a:p>
              <a:p>
                <a:r>
                  <a:rPr lang="en-GB" sz="2000" dirty="0"/>
                  <a:t>Neutral hadrons, 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2000" dirty="0"/>
                  <a:t> from muons interacting in rock in front of FASER</a:t>
                </a:r>
              </a:p>
              <a:p>
                <a:pPr lvl="1"/>
                <a:r>
                  <a:rPr lang="en-GB" sz="1800" dirty="0"/>
                  <a:t>Heavily suppressed since muons typically trigger veto, hadrons have to pass through </a:t>
                </a:r>
                <a:r>
                  <a:rPr lang="en-GB" sz="1800" dirty="0" err="1"/>
                  <a:t>FASER</a:t>
                </a:r>
                <a:r>
                  <a:rPr lang="en-GB" sz="1800" dirty="0" err="1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GB" sz="1800" dirty="0"/>
                  <a:t> and still leave E&gt;500 GeV in calo</a:t>
                </a:r>
              </a:p>
              <a:p>
                <a:pPr lvl="1"/>
                <a:endParaRPr lang="en-GB" sz="1200" dirty="0"/>
              </a:p>
              <a:p>
                <a:r>
                  <a:rPr lang="en-GB" sz="2000" dirty="0">
                    <a:sym typeface="Wingdings" pitchFamily="2" charset="2"/>
                  </a:rPr>
                  <a:t>Neutrino interactions</a:t>
                </a:r>
              </a:p>
              <a:p>
                <a:pPr lvl="1"/>
                <a:r>
                  <a:rPr lang="en-GB" sz="1800" dirty="0">
                    <a:sym typeface="Wingdings" pitchFamily="2" charset="2"/>
                  </a:rPr>
                  <a:t>Estimated from GENIE simulation with 300 ab</a:t>
                </a:r>
                <a:r>
                  <a:rPr lang="en-GB" sz="1800" baseline="30000" dirty="0">
                    <a:sym typeface="Wingdings" pitchFamily="2" charset="2"/>
                  </a:rPr>
                  <a:t>-1</a:t>
                </a:r>
                <a:r>
                  <a:rPr lang="en-GB" sz="1800" dirty="0">
                    <a:sym typeface="Wingdings" pitchFamily="2" charset="2"/>
                  </a:rPr>
                  <a:t>, uncertainties from </a:t>
                </a:r>
                <a:r>
                  <a:rPr lang="en-GB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GB" sz="1800" dirty="0">
                    <a:sym typeface="Wingdings" pitchFamily="2" charset="2"/>
                  </a:rPr>
                  <a:t> flux</a:t>
                </a:r>
              </a:p>
              <a:p>
                <a:pPr lvl="1"/>
                <a:r>
                  <a:rPr lang="en-GB" sz="1800" dirty="0">
                    <a:solidFill>
                      <a:srgbClr val="FF0000"/>
                    </a:solidFill>
                    <a:sym typeface="Wingdings" pitchFamily="2" charset="2"/>
                  </a:rPr>
                  <a:t>Dominant background: </a:t>
                </a:r>
                <a:r>
                  <a:rPr lang="en-GB" sz="1800" dirty="0">
                    <a:solidFill>
                      <a:srgbClr val="FF0000"/>
                    </a:solidFill>
                  </a:rPr>
                  <a:t>N = (1.8 ± 2.4)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br>
                  <a:rPr lang="en-GB" sz="1350" dirty="0"/>
                </a:br>
                <a:endParaRPr lang="en-GB" sz="1350" dirty="0"/>
              </a:p>
              <a:p>
                <a:endParaRPr lang="en-US" dirty="0">
                  <a:sym typeface="Wingdings" pitchFamily="2" charset="2"/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1" y="854623"/>
                <a:ext cx="5588962" cy="5698577"/>
              </a:xfrm>
              <a:blipFill>
                <a:blip r:embed="rId3"/>
                <a:stretch>
                  <a:fillRect l="-1136" t="-668" b="-1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ED51D263-2BF6-DB0D-EA06-D0318CAC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93" y="914400"/>
            <a:ext cx="286977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C8981B-3A11-7EE4-E57E-C9225A1D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23797" y="2015964"/>
            <a:ext cx="2388023" cy="3090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A67F02-45C0-C04A-C7DD-A58E49922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729" y="4603094"/>
            <a:ext cx="2717653" cy="2009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BE16E3-DA8F-9543-B395-B232B1F8F0B6}"/>
              </a:ext>
            </a:extLst>
          </p:cNvPr>
          <p:cNvSpPr txBox="1"/>
          <p:nvPr/>
        </p:nvSpPr>
        <p:spPr>
          <a:xfrm>
            <a:off x="6324600" y="3082826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Cosmics</a:t>
            </a:r>
            <a:r>
              <a:rPr lang="en-US" sz="1000" dirty="0"/>
              <a:t> from </a:t>
            </a:r>
          </a:p>
          <a:p>
            <a:r>
              <a:rPr lang="en-US" sz="1000" dirty="0"/>
              <a:t>no-beam runs</a:t>
            </a:r>
          </a:p>
        </p:txBody>
      </p:sp>
    </p:spTree>
    <p:extLst>
      <p:ext uri="{BB962C8B-B14F-4D97-AF65-F5344CB8AC3E}">
        <p14:creationId xmlns:p14="http://schemas.microsoft.com/office/powerpoint/2010/main" val="135871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E576A-CC83-6ABF-698C-4BB2554BC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60" y="3352800"/>
            <a:ext cx="4379639" cy="3216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F615CF-DE8D-46A5-85FA-E2B545FB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DARK PHOTON RESULTS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43F802-8ADE-4362-ABCB-3AC281B917C8}"/>
              </a:ext>
            </a:extLst>
          </p:cNvPr>
          <p:cNvSpPr txBox="1">
            <a:spLocks/>
          </p:cNvSpPr>
          <p:nvPr/>
        </p:nvSpPr>
        <p:spPr bwMode="auto">
          <a:xfrm>
            <a:off x="152400" y="914400"/>
            <a:ext cx="8763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kern="1200">
                <a:solidFill>
                  <a:schemeClr val="accent3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After unblinding, no events seen in signal region, FASER sets limits on previously unexplored parameter space.</a:t>
            </a:r>
          </a:p>
          <a:p>
            <a:endParaRPr lang="en-US" sz="1200" dirty="0"/>
          </a:p>
          <a:p>
            <a:r>
              <a:rPr lang="en-US" sz="2000" dirty="0"/>
              <a:t>First incursion (along with NA62, announced at La </a:t>
            </a:r>
            <a:r>
              <a:rPr lang="en-US" sz="2000" dirty="0" err="1"/>
              <a:t>Thuile</a:t>
            </a:r>
            <a:r>
              <a:rPr lang="en-US" sz="2000" dirty="0"/>
              <a:t>) into the thermal relic region from low coupling since the 1990’s.</a:t>
            </a:r>
          </a:p>
          <a:p>
            <a:endParaRPr lang="en-US" sz="1200" dirty="0"/>
          </a:p>
          <a:p>
            <a:r>
              <a:rPr lang="en-US" sz="2000" dirty="0"/>
              <a:t>Background-free analysis bodes well for future sensitivity.  Expect factor of ~10 more luminosity in Run 3 from 2022-25.</a:t>
            </a: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5758F8-E984-2E48-BF06-3E04BA251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503" y="3352800"/>
            <a:ext cx="4379640" cy="32161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C54A25-3D83-5CD1-DF86-8EB7AA0BD828}"/>
              </a:ext>
            </a:extLst>
          </p:cNvPr>
          <p:cNvSpPr txBox="1"/>
          <p:nvPr/>
        </p:nvSpPr>
        <p:spPr>
          <a:xfrm>
            <a:off x="5029200" y="6019800"/>
            <a:ext cx="1944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Existing bounds from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DarkCast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01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FORWARD PHYSICS FACILITY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9956"/>
            <a:ext cx="8278773" cy="1029808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The rich physics program in the far-forward region strongly motivates creating a dedicated Forward Physics Facility to house far-forward experiments for the HL-LHC era from 2028-2040s.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192246-5633-3F48-AD61-F21CCB13CECB}"/>
              </a:ext>
            </a:extLst>
          </p:cNvPr>
          <p:cNvGrpSpPr/>
          <p:nvPr/>
        </p:nvGrpSpPr>
        <p:grpSpPr>
          <a:xfrm>
            <a:off x="721258" y="2365531"/>
            <a:ext cx="3032504" cy="1584135"/>
            <a:chOff x="817558" y="2289331"/>
            <a:chExt cx="2375179" cy="1574662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1072599" cy="144546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558" y="2289331"/>
              <a:ext cx="782643" cy="1574662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41DB2CA-57E6-EA4F-8A5F-E4F150CA8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5170">
            <a:off x="7322155" y="3489415"/>
            <a:ext cx="807284" cy="2690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93DA4F-0036-363F-B014-75F06EF02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37" r="25759"/>
          <a:stretch/>
        </p:blipFill>
        <p:spPr>
          <a:xfrm>
            <a:off x="721258" y="3927137"/>
            <a:ext cx="3032504" cy="24007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982FA-D7EA-E222-8A86-6995368C7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19"/>
          <a:stretch/>
        </p:blipFill>
        <p:spPr>
          <a:xfrm>
            <a:off x="5867400" y="4038600"/>
            <a:ext cx="2116815" cy="24521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01FDB2-4BE7-1633-F3CF-442D49FB5D96}"/>
              </a:ext>
            </a:extLst>
          </p:cNvPr>
          <p:cNvSpPr txBox="1"/>
          <p:nvPr/>
        </p:nvSpPr>
        <p:spPr>
          <a:xfrm>
            <a:off x="6953656" y="4098654"/>
            <a:ext cx="973815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FPF core sample to study site geology, refine cost estimates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A00A8-6ADC-7140-6248-85163CA08B29}"/>
              </a:ext>
            </a:extLst>
          </p:cNvPr>
          <p:cNvSpPr txBox="1"/>
          <p:nvPr/>
        </p:nvSpPr>
        <p:spPr>
          <a:xfrm>
            <a:off x="687421" y="6085685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https://cds.cern.ch/record/2851822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5665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FPF EXPERIMENTS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5E0E92-AA52-6A4E-851E-4E3A34E4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32" y="3505200"/>
            <a:ext cx="8842568" cy="2133601"/>
          </a:xfrm>
        </p:spPr>
        <p:txBody>
          <a:bodyPr/>
          <a:lstStyle/>
          <a:p>
            <a:r>
              <a:rPr lang="en-US" sz="2000" dirty="0">
                <a:sym typeface="Wingdings" pitchFamily="2" charset="2"/>
              </a:rPr>
              <a:t>Large far-forward fluxes are automatically provided by the LHC and can be exploited with small and inexpensive detectors.  For example,</a:t>
            </a:r>
          </a:p>
          <a:p>
            <a:pPr lvl="1"/>
            <a:r>
              <a:rPr lang="en-US" sz="1600" dirty="0">
                <a:sym typeface="Wingdings" pitchFamily="2" charset="2"/>
              </a:rPr>
              <a:t>~10</a:t>
            </a:r>
            <a:r>
              <a:rPr lang="en-US" sz="1600" baseline="30000" dirty="0">
                <a:sym typeface="Wingdings" pitchFamily="2" charset="2"/>
              </a:rPr>
              <a:t>6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TeV</a:t>
            </a:r>
            <a:r>
              <a:rPr lang="en-US" sz="1600" dirty="0">
                <a:sym typeface="Wingdings" pitchFamily="2" charset="2"/>
              </a:rPr>
              <a:t>-neutrino interactions per 10 tons. </a:t>
            </a:r>
          </a:p>
          <a:p>
            <a:pPr lvl="1"/>
            <a:r>
              <a:rPr lang="en-US" sz="1600" dirty="0">
                <a:sym typeface="Wingdings" pitchFamily="2" charset="2"/>
              </a:rPr>
              <a:t>~10</a:t>
            </a:r>
            <a:r>
              <a:rPr lang="en-US" sz="1600" baseline="30000" dirty="0">
                <a:sym typeface="Wingdings" pitchFamily="2" charset="2"/>
              </a:rPr>
              <a:t>4</a:t>
            </a:r>
            <a:r>
              <a:rPr lang="en-US" sz="1600" dirty="0">
                <a:sym typeface="Wingdings" pitchFamily="2" charset="2"/>
              </a:rPr>
              <a:t> dark photon decays can be observed in currently viable regions of param space.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B34DF7-A414-6624-4628-8C32A153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064" y="990600"/>
            <a:ext cx="5161936" cy="23710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4A59CF-1249-C35F-393E-C151FC137BBF}"/>
              </a:ext>
            </a:extLst>
          </p:cNvPr>
          <p:cNvGrpSpPr/>
          <p:nvPr/>
        </p:nvGrpSpPr>
        <p:grpSpPr>
          <a:xfrm>
            <a:off x="707657" y="4800600"/>
            <a:ext cx="7696200" cy="1828800"/>
            <a:chOff x="686764" y="3235221"/>
            <a:chExt cx="6761940" cy="1633785"/>
          </a:xfrm>
        </p:grpSpPr>
        <p:pic>
          <p:nvPicPr>
            <p:cNvPr id="3" name="Picture 2" descr="0803012_02-A4-at-144-dpi.jpg">
              <a:extLst>
                <a:ext uri="{FF2B5EF4-FFF2-40B4-BE49-F238E27FC236}">
                  <a16:creationId xmlns:a16="http://schemas.microsoft.com/office/drawing/2014/main" id="{DFCAF7E3-D0A7-4F13-95A7-1D46D36A4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35EC437-DC71-BE99-1B7E-12D02A3D6FB0}"/>
                </a:ext>
              </a:extLst>
            </p:cNvPr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5DD4836-CB22-6F4A-9341-CA75B712E4F2}"/>
                </a:ext>
              </a:extLst>
            </p:cNvPr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58017AF-7B3E-6E30-88CD-41FCD94CBA7C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8F92EE3-B2A8-0655-A2DC-E7CEF574F71D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075FE11-C542-6F1F-7426-7026CECDCD44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F370DAB-26BE-35F8-B7B4-BAA81A426848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DBC5934-CE02-63B5-E3D1-77638BDC6854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F70E4F-8ECD-E624-E4FC-B1D65211A19E}"/>
                </a:ext>
              </a:extLst>
            </p:cNvPr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53D857A-6DED-2109-1E30-7E0B5AB9874F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7A6CA6F-DA55-EDA5-6D5B-F1A7D136A2BA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C0BB6C9-DD90-633A-9209-FE58C48F1766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FB8F9B3-8754-05BB-74D7-0E02BAD8E802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8464AFA-AF6D-174D-A677-4456D928A3B8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239A774-6E45-683E-1C97-EF99362BF6D4}"/>
                </a:ext>
              </a:extLst>
            </p:cNvPr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4262975-2D48-09C4-E930-207188EE293D}"/>
                </a:ext>
              </a:extLst>
            </p:cNvPr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97EE1B-FAA7-47F9-C7E2-F2335915F7FE}"/>
                  </a:ext>
                </a:extLst>
              </p:cNvPr>
              <p:cNvSpPr txBox="1"/>
              <p:nvPr/>
            </p:nvSpPr>
            <p:spPr>
              <a:xfrm rot="21210000">
                <a:off x="809618" y="5705828"/>
                <a:ext cx="2106154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p</a:t>
                </a:r>
                <a:r>
                  <a:rPr lang="en-US" dirty="0"/>
                  <a:t>, K, 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97EE1B-FAA7-47F9-C7E2-F2335915F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0000">
                <a:off x="809618" y="5705828"/>
                <a:ext cx="2106154" cy="391646"/>
              </a:xfrm>
              <a:prstGeom prst="rect">
                <a:avLst/>
              </a:prstGeom>
              <a:blipFill>
                <a:blip r:embed="rId4"/>
                <a:stretch>
                  <a:fillRect l="-23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68C4D5B-88FF-9327-E771-257F1D04B0C5}"/>
              </a:ext>
            </a:extLst>
          </p:cNvPr>
          <p:cNvSpPr txBox="1"/>
          <p:nvPr/>
        </p:nvSpPr>
        <p:spPr>
          <a:xfrm rot="21126514">
            <a:off x="6248932" y="5373069"/>
            <a:ext cx="221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A’, a, </a:t>
            </a:r>
            <a:r>
              <a:rPr lang="en-US" dirty="0" err="1"/>
              <a:t>mCPs</a:t>
            </a:r>
            <a:r>
              <a:rPr lang="en-US" dirty="0"/>
              <a:t>, </a:t>
            </a:r>
            <a:r>
              <a:rPr lang="en-US" dirty="0">
                <a:latin typeface="+mn-lt"/>
              </a:rPr>
              <a:t>DM,</a:t>
            </a:r>
            <a:r>
              <a:rPr lang="en-US" dirty="0"/>
              <a:t>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9032" y="1053432"/>
                <a:ext cx="3356168" cy="2133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At present there are 5 experiments being designed to explore the breadth of SM and BSM topics</a:t>
                </a:r>
                <a:r>
                  <a:rPr lang="en-US" sz="2000" dirty="0">
                    <a:sym typeface="Wingdings" pitchFamily="2" charset="2"/>
                  </a:rPr>
                  <a:t>. FPF covers </a:t>
                </a:r>
                <a:r>
                  <a:rPr lang="en-US" sz="20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2000" dirty="0">
                    <a:sym typeface="Wingdings" pitchFamily="2" charset="2"/>
                  </a:rPr>
                  <a:t> &gt; 5.5, experiments on LOS cover </a:t>
                </a:r>
                <a:r>
                  <a:rPr lang="en-US" sz="20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20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≳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7.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032" y="1053432"/>
                <a:ext cx="3356168" cy="2133601"/>
              </a:xfrm>
              <a:prstGeom prst="rect">
                <a:avLst/>
              </a:prstGeom>
              <a:blipFill>
                <a:blip r:embed="rId5"/>
                <a:stretch>
                  <a:fillRect l="-1509" t="-1775" r="-3396" b="-88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6940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FPF NEUTRINO PROGRAM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BA5E0E92-AA52-6A4E-851E-4E3A34E464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9032" y="2590799"/>
                <a:ext cx="4727768" cy="2133601"/>
              </a:xfrm>
            </p:spPr>
            <p:txBody>
              <a:bodyPr/>
              <a:lstStyle/>
              <a:p>
                <a:r>
                  <a:rPr lang="en-US" sz="1800" dirty="0">
                    <a:sym typeface="Wingdings" pitchFamily="2" charset="2"/>
                  </a:rPr>
                  <a:t>Neutrinos are produced by forward hadron production: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𝜋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𝐾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𝐷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, …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. Energy spectra will inform</a:t>
                </a:r>
              </a:p>
              <a:p>
                <a:pPr lvl="1"/>
                <a:r>
                  <a:rPr lang="en-US" sz="1600" dirty="0" err="1">
                    <a:sym typeface="Wingdings" pitchFamily="2" charset="2"/>
                  </a:rPr>
                  <a:t>Astroparticle</a:t>
                </a:r>
                <a:r>
                  <a:rPr lang="en-US" sz="1600" dirty="0">
                    <a:sym typeface="Wingdings" pitchFamily="2" charset="2"/>
                  </a:rPr>
                  <a:t> physics: muon puzzle, …</a:t>
                </a:r>
              </a:p>
              <a:p>
                <a:pPr lvl="1"/>
                <a:r>
                  <a:rPr lang="en-US" sz="1600" dirty="0">
                    <a:sym typeface="Wingdings" pitchFamily="2" charset="2"/>
                  </a:rPr>
                  <a:t>QCD: pdfs at x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600" dirty="0">
                    <a:sym typeface="Wingdings" pitchFamily="2" charset="2"/>
                  </a:rPr>
                  <a:t>, x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 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−7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, intrinsic charm, small-x gluon saturation, …</a:t>
                </a:r>
              </a:p>
              <a:p>
                <a:pPr lvl="1"/>
                <a:r>
                  <a:rPr lang="en-US" sz="1600" dirty="0">
                    <a:sym typeface="Wingdings" pitchFamily="2" charset="2"/>
                  </a:rPr>
                  <a:t>Neutrino properties: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dirty="0">
                    <a:sym typeface="Wingdings" pitchFamily="2" charset="2"/>
                  </a:rPr>
                  <a:t> w/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∆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 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eV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sym typeface="Wingdings" pitchFamily="2" charset="2"/>
                </a:endParaRPr>
              </a:p>
              <a:p>
                <a:endParaRPr lang="en-US" sz="12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Fully differential neutrino DIS scattering cross sections will improve constraints on pdfs by up to a factor of ~2.</a:t>
                </a:r>
              </a:p>
              <a:p>
                <a:endParaRPr lang="en-US" sz="12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What else?</a:t>
                </a:r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BA5E0E92-AA52-6A4E-851E-4E3A34E464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9032" y="2590799"/>
                <a:ext cx="4727768" cy="2133601"/>
              </a:xfrm>
              <a:blipFill>
                <a:blip r:embed="rId2"/>
                <a:stretch>
                  <a:fillRect l="-804" t="-1190" r="-2413" b="-77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9032" y="914400"/>
                <a:ext cx="3660968" cy="157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The FPF experiments will see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800" dirty="0"/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0000FF"/>
                    </a:solidFill>
                    <a:sym typeface="Wingdings" pitchFamily="2" charset="2"/>
                  </a:rPr>
                  <a:t> </a:t>
                </a:r>
                <a:r>
                  <a:rPr lang="en-US" sz="1800" dirty="0">
                    <a:sym typeface="Wingdings" pitchFamily="2" charset="2"/>
                  </a:rPr>
                  <a:t>interactions at ~ </a:t>
                </a:r>
                <a:r>
                  <a:rPr lang="en-US" sz="1800" dirty="0" err="1">
                    <a:sym typeface="Wingdings" pitchFamily="2" charset="2"/>
                  </a:rPr>
                  <a:t>TeV</a:t>
                </a:r>
                <a:r>
                  <a:rPr lang="en-US" sz="1800" dirty="0">
                    <a:sym typeface="Wingdings" pitchFamily="2" charset="2"/>
                  </a:rPr>
                  <a:t> energies where there is currently no data.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032" y="914400"/>
                <a:ext cx="3660968" cy="1575184"/>
              </a:xfrm>
              <a:prstGeom prst="rect">
                <a:avLst/>
              </a:prstGeom>
              <a:blipFill>
                <a:blip r:embed="rId3"/>
                <a:stretch>
                  <a:fillRect l="-1038" t="-1613" b="-8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7B059AC2-52E0-9BBB-FC12-D0AE3AC3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914400"/>
            <a:ext cx="5160523" cy="15751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F924A5-61BD-043B-8A00-AD7CBDD27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2590800"/>
            <a:ext cx="3886200" cy="19812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0AE04B-7A4E-0235-3145-7A4A183B3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901" y="4810827"/>
            <a:ext cx="2550233" cy="181826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43DF47D-68B6-6681-C5FA-248464F6EE3B}"/>
              </a:ext>
            </a:extLst>
          </p:cNvPr>
          <p:cNvSpPr txBox="1"/>
          <p:nvPr/>
        </p:nvSpPr>
        <p:spPr>
          <a:xfrm rot="5400000">
            <a:off x="7122622" y="5445912"/>
            <a:ext cx="1904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FPF WGs, PDF4LHC21, </a:t>
            </a:r>
          </a:p>
          <a:p>
            <a:r>
              <a:rPr lang="en-US" sz="1200" dirty="0"/>
              <a:t>stat uncertainty only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EE9FCD0-1FB5-A32E-AB1D-AD825E82A7E8}"/>
              </a:ext>
            </a:extLst>
          </p:cNvPr>
          <p:cNvSpPr/>
          <p:nvPr/>
        </p:nvSpPr>
        <p:spPr>
          <a:xfrm>
            <a:off x="7961531" y="2667000"/>
            <a:ext cx="953869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85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2B04D-871E-03DA-F177-1D391B64F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80" y="1447800"/>
            <a:ext cx="4160520" cy="395506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PHYSICS FACILITY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839200" cy="733425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The physics program in the far-forward region has been developed in a series of meetings and papers.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4C4FF-CAB5-0144-5F8B-E39A284E026D}"/>
              </a:ext>
            </a:extLst>
          </p:cNvPr>
          <p:cNvSpPr txBox="1">
            <a:spLocks/>
          </p:cNvSpPr>
          <p:nvPr/>
        </p:nvSpPr>
        <p:spPr bwMode="auto">
          <a:xfrm>
            <a:off x="76200" y="1600201"/>
            <a:ext cx="487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FPF Meetings</a:t>
            </a:r>
          </a:p>
          <a:p>
            <a:pPr lvl="1"/>
            <a:r>
              <a:rPr lang="en-US" sz="1600" dirty="0">
                <a:hlinkClick r:id="rId3"/>
              </a:rPr>
              <a:t>FPF Kickoff Meeting</a:t>
            </a:r>
            <a:r>
              <a:rPr lang="en-US" sz="1600" dirty="0"/>
              <a:t>, 9-10 Nov 2020</a:t>
            </a:r>
          </a:p>
          <a:p>
            <a:pPr lvl="1"/>
            <a:r>
              <a:rPr lang="en-US" sz="1600" dirty="0">
                <a:hlinkClick r:id="rId4"/>
              </a:rPr>
              <a:t>FPF2 Meeting</a:t>
            </a:r>
            <a:r>
              <a:rPr lang="en-US" sz="1600" dirty="0"/>
              <a:t>, 27-28 May 2021</a:t>
            </a:r>
          </a:p>
          <a:p>
            <a:pPr lvl="1"/>
            <a:r>
              <a:rPr lang="en-US" sz="1600" dirty="0">
                <a:hlinkClick r:id="rId5"/>
              </a:rPr>
              <a:t>FPF3 Meeting</a:t>
            </a:r>
            <a:r>
              <a:rPr lang="en-US" sz="1600" dirty="0"/>
              <a:t>, 25-26 Oct 2021</a:t>
            </a:r>
          </a:p>
          <a:p>
            <a:pPr lvl="1"/>
            <a:r>
              <a:rPr lang="en-US" sz="1600" dirty="0">
                <a:hlinkClick r:id="rId6"/>
              </a:rPr>
              <a:t>FPF4 Meeting</a:t>
            </a:r>
            <a:r>
              <a:rPr lang="en-US" sz="1600" dirty="0"/>
              <a:t>, 31 Jan-1 Feb 2022</a:t>
            </a:r>
          </a:p>
          <a:p>
            <a:pPr lvl="1"/>
            <a:r>
              <a:rPr lang="en-US" sz="1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FPF5 Meeting</a:t>
            </a:r>
            <a:r>
              <a:rPr lang="en-US" sz="1600" dirty="0"/>
              <a:t>, 15-16 Nov 2022</a:t>
            </a:r>
          </a:p>
          <a:p>
            <a:pPr marL="457200" lvl="1" indent="0">
              <a:buFont typeface="Arial" charset="0"/>
              <a:buNone/>
            </a:pPr>
            <a:endParaRPr lang="en-US" sz="1200" dirty="0"/>
          </a:p>
          <a:p>
            <a:r>
              <a:rPr lang="en-US" sz="2000" dirty="0"/>
              <a:t>FPF Papers</a:t>
            </a:r>
          </a:p>
          <a:p>
            <a:pPr lvl="1"/>
            <a:r>
              <a:rPr lang="en-US" sz="1600" dirty="0"/>
              <a:t>FPF “Short” Paper: 75 pages, 80 authors, Phys. Rept. 968, 1 (2022), </a:t>
            </a:r>
            <a:r>
              <a:rPr lang="en-US" sz="1600" dirty="0">
                <a:hlinkClick r:id="rId8"/>
              </a:rPr>
              <a:t>2109.10905</a:t>
            </a:r>
            <a:r>
              <a:rPr lang="en-US" sz="1600" dirty="0"/>
              <a:t>.</a:t>
            </a:r>
          </a:p>
          <a:p>
            <a:pPr lvl="1"/>
            <a:r>
              <a:rPr lang="en-US" sz="1600" dirty="0"/>
              <a:t>FPF White Paper: 429 pages, 392 </a:t>
            </a:r>
            <a:r>
              <a:rPr lang="en-US" sz="1600" dirty="0" err="1"/>
              <a:t>authors+endorsers</a:t>
            </a:r>
            <a:r>
              <a:rPr lang="en-US" sz="1600" dirty="0"/>
              <a:t> representing over 200 institutions, J. Phys. G (2022), </a:t>
            </a:r>
            <a:r>
              <a:rPr lang="en-US" sz="1600" dirty="0">
                <a:hlinkClick r:id="rId9"/>
              </a:rPr>
              <a:t>2203.05090</a:t>
            </a:r>
            <a:r>
              <a:rPr lang="en-US" sz="1600" dirty="0"/>
              <a:t>. </a:t>
            </a:r>
          </a:p>
          <a:p>
            <a:endParaRPr lang="en-US" sz="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0A1B8B-6A9D-68DB-DA83-6D188B8027E2}"/>
              </a:ext>
            </a:extLst>
          </p:cNvPr>
          <p:cNvSpPr txBox="1">
            <a:spLocks/>
          </p:cNvSpPr>
          <p:nvPr/>
        </p:nvSpPr>
        <p:spPr bwMode="auto">
          <a:xfrm>
            <a:off x="76200" y="5638800"/>
            <a:ext cx="8686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charset="0"/>
              </a:rPr>
              <a:t>Snowmass 2022: “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Our highest immediate priority accelerator and project is the HL-LHC, … including the construction of auxiliary experiments that extend the reach of HL-LHC in kinematic regions uncovered by the detector upgrades.” </a:t>
            </a:r>
          </a:p>
        </p:txBody>
      </p:sp>
    </p:spTree>
    <p:extLst>
      <p:ext uri="{BB962C8B-B14F-4D97-AF65-F5344CB8AC3E}">
        <p14:creationId xmlns:p14="http://schemas.microsoft.com/office/powerpoint/2010/main" val="13309651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LOOKING FORWARD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8686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 the last few years, we’ve increasingly realized that LHC detectors are beautifully optimized to discover heavy particles, but not light particles. </a:t>
            </a:r>
          </a:p>
          <a:p>
            <a:pPr marL="0" indent="0" algn="r">
              <a:buNone/>
            </a:pPr>
            <a:r>
              <a:rPr lang="en-US" sz="2000" baseline="-25000" dirty="0"/>
              <a:t>De </a:t>
            </a:r>
            <a:r>
              <a:rPr lang="en-US" sz="2000" baseline="-25000" dirty="0" err="1"/>
              <a:t>Rujula</a:t>
            </a:r>
            <a:r>
              <a:rPr lang="en-US" sz="2000" baseline="-25000" dirty="0"/>
              <a:t>, </a:t>
            </a:r>
            <a:r>
              <a:rPr lang="en-US" sz="2000" baseline="-25000" dirty="0" err="1"/>
              <a:t>Ruckl</a:t>
            </a:r>
            <a:r>
              <a:rPr lang="en-US" sz="2000" baseline="-25000" dirty="0"/>
              <a:t> (1984) </a:t>
            </a:r>
          </a:p>
          <a:p>
            <a:endParaRPr lang="en-US" sz="1000" dirty="0"/>
          </a:p>
          <a:p>
            <a:r>
              <a:rPr lang="en-US" sz="2000" dirty="0"/>
              <a:t>Heavy particles are produced at low velocity and then decay roughly </a:t>
            </a:r>
            <a:r>
              <a:rPr lang="en-US" sz="2000" dirty="0" err="1"/>
              <a:t>isotropically</a:t>
            </a:r>
            <a:r>
              <a:rPr lang="en-US" sz="2000" dirty="0"/>
              <a:t> to other particles.  </a:t>
            </a:r>
          </a:p>
          <a:p>
            <a:endParaRPr lang="en-US" sz="2000" dirty="0"/>
          </a:p>
          <a:p>
            <a:endParaRPr lang="en-US" sz="1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But high-energy light particles are dominantly produced in the forward direction, escape through un-instrumented regions of existing detectors.</a:t>
            </a:r>
          </a:p>
          <a:p>
            <a:pPr lvl="1"/>
            <a:r>
              <a:rPr lang="en-US" sz="1800" dirty="0"/>
              <a:t>The existing large detectors are blind to neutrinos.</a:t>
            </a:r>
          </a:p>
          <a:p>
            <a:pPr lvl="1"/>
            <a:r>
              <a:rPr lang="en-US" sz="1800" dirty="0"/>
              <a:t>They are also blind to many other new physics possibilities: dark photons, dark Higgs bosons, sterile neutrinos, ALPs, millicharged particles, new force carriers, dark matter, dark sectors, LLPs, FIPs,… (see PBC benchmarks).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85F5CD-3107-CD4E-8D0E-C113CD8C33E6}"/>
              </a:ext>
            </a:extLst>
          </p:cNvPr>
          <p:cNvGrpSpPr/>
          <p:nvPr/>
        </p:nvGrpSpPr>
        <p:grpSpPr>
          <a:xfrm>
            <a:off x="707657" y="2590800"/>
            <a:ext cx="7696200" cy="1828800"/>
            <a:chOff x="686764" y="3235221"/>
            <a:chExt cx="6761940" cy="1633785"/>
          </a:xfrm>
        </p:grpSpPr>
        <p:pic>
          <p:nvPicPr>
            <p:cNvPr id="10" name="Picture 9" descr="0803012_02-A4-at-144-dpi.jpg">
              <a:extLst>
                <a:ext uri="{FF2B5EF4-FFF2-40B4-BE49-F238E27FC236}">
                  <a16:creationId xmlns:a16="http://schemas.microsoft.com/office/drawing/2014/main" id="{6CB1C1D5-5A52-2645-99A9-20AA8248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FC6F2BB-959B-464B-90F9-EC1BF2E71D00}"/>
                </a:ext>
              </a:extLst>
            </p:cNvPr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837E96-5A11-0E4E-A712-EA7F807F37E5}"/>
                </a:ext>
              </a:extLst>
            </p:cNvPr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FF8A600-146E-5A4C-9E68-4805ADD38EF1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2C3E634-CBD8-C94E-ABF6-139FA38905BB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DB2F2BD-BAA8-ED4C-90E7-C87BF28F7EF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65ECB25-86D2-7246-8313-8A224600660A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F2ED363-2962-9F40-8BA4-B9452A832EF2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3535F90-1E71-EC41-9875-F6CB79C79B87}"/>
                </a:ext>
              </a:extLst>
            </p:cNvPr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1A00D54-E958-7D47-97A3-6637D2BDE939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7855105-D374-CF43-94C6-A76857983D3A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D683565-77DD-2D49-B3A8-11582589468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6A8121A-2631-9A47-807A-89DB3EDF0BC0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E097470-1CB0-544D-8FA4-B08CD287C59B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AEF4F6-2AD8-4D47-9D62-9F8E65896E6B}"/>
                </a:ext>
              </a:extLst>
            </p:cNvPr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BFBEBA9-8A26-D145-B581-556D5AD1497D}"/>
                </a:ext>
              </a:extLst>
            </p:cNvPr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/>
              <p:nvPr/>
            </p:nvSpPr>
            <p:spPr>
              <a:xfrm rot="21210000">
                <a:off x="809618" y="3496028"/>
                <a:ext cx="2106154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p</a:t>
                </a:r>
                <a:r>
                  <a:rPr lang="en-US" dirty="0"/>
                  <a:t>, K, 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0000">
                <a:off x="809618" y="3496028"/>
                <a:ext cx="2106154" cy="391646"/>
              </a:xfrm>
              <a:prstGeom prst="rect">
                <a:avLst/>
              </a:prstGeom>
              <a:blipFill>
                <a:blip r:embed="rId3"/>
                <a:stretch>
                  <a:fillRect l="-2367" t="-196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B08CB70-5162-CE4B-BA56-057BB224FDAE}"/>
              </a:ext>
            </a:extLst>
          </p:cNvPr>
          <p:cNvSpPr txBox="1"/>
          <p:nvPr/>
        </p:nvSpPr>
        <p:spPr>
          <a:xfrm rot="20973829">
            <a:off x="6326678" y="3163269"/>
            <a:ext cx="20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A’, a, </a:t>
            </a:r>
            <a:r>
              <a:rPr lang="en-US" dirty="0" err="1"/>
              <a:t>mCPs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c</a:t>
            </a:r>
            <a:r>
              <a:rPr lang="en-US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579136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8B4E-DA76-16B5-93F9-112583CC6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E6029-2A3D-31F0-8554-C54EE51C5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14400"/>
            <a:ext cx="5791200" cy="5638800"/>
          </a:xfrm>
        </p:spPr>
        <p:txBody>
          <a:bodyPr/>
          <a:lstStyle/>
          <a:p>
            <a:r>
              <a:rPr lang="en-GB" sz="1800" dirty="0"/>
              <a:t>FASER successfully took data in 1st year of Run 3</a:t>
            </a:r>
          </a:p>
          <a:p>
            <a:pPr lvl="1"/>
            <a:r>
              <a:rPr lang="en-GB" sz="1800" dirty="0"/>
              <a:t>Running with fully functional detector and very good efficiency</a:t>
            </a:r>
            <a:endParaRPr lang="en-GB" sz="1200" dirty="0"/>
          </a:p>
          <a:p>
            <a:pPr lvl="1"/>
            <a:endParaRPr lang="en-GB" sz="1200" dirty="0"/>
          </a:p>
          <a:p>
            <a:r>
              <a:rPr lang="en-GB" sz="1800" dirty="0"/>
              <a:t>First direct observation of collider neutrinos</a:t>
            </a:r>
          </a:p>
          <a:p>
            <a:pPr lvl="1"/>
            <a:r>
              <a:rPr lang="en-GB" sz="1800" dirty="0"/>
              <a:t>~153 events with ~0 background, 16 sigma</a:t>
            </a:r>
          </a:p>
          <a:p>
            <a:pPr lvl="1"/>
            <a:r>
              <a:rPr lang="en-GB" sz="1800" dirty="0"/>
              <a:t>Opens a new field: neutrino physics at the LHC</a:t>
            </a:r>
          </a:p>
          <a:p>
            <a:pPr lvl="1"/>
            <a:endParaRPr lang="en-GB" sz="1200" dirty="0"/>
          </a:p>
          <a:p>
            <a:r>
              <a:rPr lang="en-GB" sz="1800" dirty="0"/>
              <a:t>Excluded A’ in region of 10-100 MeV mass and really small coupling</a:t>
            </a:r>
          </a:p>
          <a:p>
            <a:pPr lvl="1"/>
            <a:r>
              <a:rPr lang="en-GB" sz="1800" dirty="0"/>
              <a:t>First incursion into the thermal relic region from low coupling in 30 years</a:t>
            </a:r>
          </a:p>
          <a:p>
            <a:endParaRPr lang="en-GB" sz="1200" dirty="0"/>
          </a:p>
          <a:p>
            <a:r>
              <a:rPr lang="en-GB" sz="1800" dirty="0"/>
              <a:t>More neutrino studies and BSM searches to come</a:t>
            </a:r>
          </a:p>
          <a:p>
            <a:pPr lvl="1"/>
            <a:r>
              <a:rPr lang="en-GB" sz="1800" dirty="0"/>
              <a:t>Including first results from emulsion detector</a:t>
            </a:r>
          </a:p>
          <a:p>
            <a:pPr lvl="1"/>
            <a:r>
              <a:rPr lang="en-GB" sz="1800" dirty="0"/>
              <a:t>Searches for ALPs, light gauge bosons, …</a:t>
            </a:r>
          </a:p>
          <a:p>
            <a:pPr lvl="1"/>
            <a:endParaRPr lang="en-GB" sz="1200" dirty="0"/>
          </a:p>
          <a:p>
            <a:r>
              <a:rPr lang="en-GB" sz="1800" dirty="0"/>
              <a:t>Strongly motivates FPF for the HL-LHC era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AA6FBF-3095-0403-35D1-EBB194A99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769" y="3655414"/>
            <a:ext cx="3258209" cy="278478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DC78659-8196-BD3F-578B-F76D710F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69" y="953368"/>
            <a:ext cx="3334410" cy="270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346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8D97-8AF8-20CF-1E01-1D4AAA083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ACKNOWLEDGEMENTS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6163D0-F3D0-404C-2F6B-7BF60AD8D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944" y="969285"/>
            <a:ext cx="2261133" cy="102932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27444-65FA-D347-EFEF-6EA308714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02" y="1065580"/>
            <a:ext cx="1659521" cy="836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18EF36-E414-8762-4924-307E689DC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492" y="834292"/>
            <a:ext cx="1299308" cy="1299308"/>
          </a:xfrm>
          <a:prstGeom prst="rect">
            <a:avLst/>
          </a:prstGeom>
        </p:spPr>
      </p:pic>
      <p:pic>
        <p:nvPicPr>
          <p:cNvPr id="10" name="Picture 9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455ED314-67F4-3F0D-CAAF-7F0E04FC7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167453"/>
            <a:ext cx="2261133" cy="502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0D95BF-B9D2-7DD0-E346-B2F6BD632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998" y="977723"/>
            <a:ext cx="995573" cy="1012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4372CF-B085-64E1-56D5-A7C6F5D7CF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77" r="15385" b="26146"/>
          <a:stretch/>
        </p:blipFill>
        <p:spPr>
          <a:xfrm>
            <a:off x="2819400" y="1844082"/>
            <a:ext cx="1136648" cy="1127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E2B7CC-8431-CC31-CEB0-B8061155A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2243" y="2124075"/>
            <a:ext cx="1476375" cy="619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EA5B22-22D9-4254-649F-EDFA4D5101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348" y="2133600"/>
            <a:ext cx="2825750" cy="570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E68819-A72B-4B0F-0846-4619B34A76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854"/>
          <a:stretch/>
        </p:blipFill>
        <p:spPr>
          <a:xfrm>
            <a:off x="4763403" y="3352800"/>
            <a:ext cx="4151997" cy="25908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882952-CF60-E28A-94B8-294077CE8A2A}"/>
              </a:ext>
            </a:extLst>
          </p:cNvPr>
          <p:cNvSpPr txBox="1">
            <a:spLocks/>
          </p:cNvSpPr>
          <p:nvPr/>
        </p:nvSpPr>
        <p:spPr bwMode="auto">
          <a:xfrm>
            <a:off x="-228600" y="3138889"/>
            <a:ext cx="4821227" cy="336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kern="1200">
                <a:solidFill>
                  <a:schemeClr val="accent3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      We also thank</a:t>
            </a:r>
          </a:p>
          <a:p>
            <a:pPr lvl="1"/>
            <a:r>
              <a:rPr lang="en-GB" sz="1600" dirty="0"/>
              <a:t>The LHC for excellent performance in 2022</a:t>
            </a:r>
          </a:p>
          <a:p>
            <a:pPr lvl="1"/>
            <a:r>
              <a:rPr lang="en-GB" sz="1600" dirty="0"/>
              <a:t>ATLAS for luminosity information</a:t>
            </a:r>
          </a:p>
          <a:p>
            <a:pPr lvl="1"/>
            <a:r>
              <a:rPr lang="en-GB" sz="1600" dirty="0"/>
              <a:t>ATLAS for use of ATHENA s/w framework</a:t>
            </a:r>
          </a:p>
          <a:p>
            <a:pPr lvl="1"/>
            <a:r>
              <a:rPr lang="en-GB" sz="1600" dirty="0"/>
              <a:t>ATLAS SCT for spare tracker modules</a:t>
            </a:r>
          </a:p>
          <a:p>
            <a:pPr lvl="1"/>
            <a:r>
              <a:rPr lang="en-GB" sz="1600" dirty="0" err="1"/>
              <a:t>LHCb</a:t>
            </a:r>
            <a:r>
              <a:rPr lang="en-GB" sz="1600" dirty="0"/>
              <a:t> for spare ECLA modules</a:t>
            </a:r>
          </a:p>
          <a:p>
            <a:pPr lvl="1"/>
            <a:r>
              <a:rPr lang="en-GB" sz="1600" dirty="0"/>
              <a:t>CERN FLUKA team for </a:t>
            </a:r>
            <a:r>
              <a:rPr lang="en-GB" sz="1600" dirty="0" err="1"/>
              <a:t>bkgrd</a:t>
            </a:r>
            <a:r>
              <a:rPr lang="en-GB" sz="1600" dirty="0"/>
              <a:t> simulations</a:t>
            </a:r>
          </a:p>
          <a:p>
            <a:pPr lvl="1"/>
            <a:r>
              <a:rPr lang="en-GB" sz="1600" dirty="0"/>
              <a:t>CERN PBC and technical infrastructure groups for excellent support during FASER’s design, construction, installation</a:t>
            </a:r>
          </a:p>
        </p:txBody>
      </p:sp>
    </p:spTree>
    <p:extLst>
      <p:ext uri="{BB962C8B-B14F-4D97-AF65-F5344CB8AC3E}">
        <p14:creationId xmlns:p14="http://schemas.microsoft.com/office/powerpoint/2010/main" val="1823900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FAR-FORWARD REGION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143744" y="3962400"/>
            <a:ext cx="4019049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 (2019)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TI12 near UJ12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800600" y="937736"/>
            <a:ext cx="2895600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Beam collision axis passes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through 100 m of rock, emerges in tunnel TI12, 480 m from ATLAS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192524" y="2618601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</p:spTree>
    <p:extLst>
      <p:ext uri="{BB962C8B-B14F-4D97-AF65-F5344CB8AC3E}">
        <p14:creationId xmlns:p14="http://schemas.microsoft.com/office/powerpoint/2010/main" val="21901768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3A9225-B57E-BE4C-A9AF-358D8D6B6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37" y="818968"/>
            <a:ext cx="3731437" cy="27985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 descr="https://lh4.googleusercontent.com/tlRDbunnQNvxfxrze02UscWkij7dbAq2gLqoGh9I44uaCOgYtuNhJOqZbHy_coj4bcaoKn4b2x2NPdQxPJDxl7WpZ7cLbDYoJqFkAyJA2gwoXgFq8Z54qCMWiZOy88zwhK7YOqtr">
            <a:extLst>
              <a:ext uri="{FF2B5EF4-FFF2-40B4-BE49-F238E27FC236}">
                <a16:creationId xmlns:a16="http://schemas.microsoft.com/office/drawing/2014/main" id="{03EEACCD-A31F-554E-B52E-BF0937134D35}"/>
              </a:ext>
            </a:extLst>
          </p:cNvPr>
          <p:cNvPicPr/>
          <p:nvPr/>
        </p:nvPicPr>
        <p:blipFill>
          <a:blip r:embed="rId3"/>
          <a:srcRect l="1076"/>
          <a:stretch>
            <a:fillRect/>
          </a:stretch>
        </p:blipFill>
        <p:spPr bwMode="auto">
          <a:xfrm>
            <a:off x="665206" y="810640"/>
            <a:ext cx="3678195" cy="280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31B8E-B623-2C4E-963A-4F5931F65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06" y="3678694"/>
            <a:ext cx="3678195" cy="2857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F16746-A1C9-F34E-AFE7-7F725F737B30}"/>
              </a:ext>
            </a:extLst>
          </p:cNvPr>
          <p:cNvSpPr txBox="1">
            <a:spLocks/>
          </p:cNvSpPr>
          <p:nvPr/>
        </p:nvSpPr>
        <p:spPr>
          <a:xfrm>
            <a:off x="0" y="180975"/>
            <a:ext cx="9144000" cy="73342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FASER PROGRESS 2019-21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82A5D-CB8C-9EA7-E5B4-857CE8FB3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403" y="3735015"/>
            <a:ext cx="3817099" cy="2865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A4F717-BD41-564F-D5D9-C98941D3DB51}"/>
              </a:ext>
            </a:extLst>
          </p:cNvPr>
          <p:cNvSpPr txBox="1"/>
          <p:nvPr/>
        </p:nvSpPr>
        <p:spPr>
          <a:xfrm>
            <a:off x="5507765" y="6325226"/>
            <a:ext cx="2846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Jamie Boyd, FASER Co-Spokesperson</a:t>
            </a:r>
          </a:p>
        </p:txBody>
      </p:sp>
    </p:spTree>
    <p:extLst>
      <p:ext uri="{BB962C8B-B14F-4D97-AF65-F5344CB8AC3E}">
        <p14:creationId xmlns:p14="http://schemas.microsoft.com/office/powerpoint/2010/main" val="2810467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3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NOW</a:t>
            </a:r>
          </a:p>
        </p:txBody>
      </p:sp>
    </p:spTree>
    <p:extLst>
      <p:ext uri="{BB962C8B-B14F-4D97-AF65-F5344CB8AC3E}">
        <p14:creationId xmlns:p14="http://schemas.microsoft.com/office/powerpoint/2010/main" val="1067810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4D7D0F2-C546-EFF6-D457-CB370450AD07}"/>
              </a:ext>
            </a:extLst>
          </p:cNvPr>
          <p:cNvGrpSpPr/>
          <p:nvPr/>
        </p:nvGrpSpPr>
        <p:grpSpPr>
          <a:xfrm>
            <a:off x="76200" y="1828800"/>
            <a:ext cx="9084744" cy="4895224"/>
            <a:chOff x="79008" y="578621"/>
            <a:chExt cx="12112992" cy="652696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588250C-1208-892D-D9CB-78A1A3B9F16F}"/>
                </a:ext>
              </a:extLst>
            </p:cNvPr>
            <p:cNvGrpSpPr/>
            <p:nvPr/>
          </p:nvGrpSpPr>
          <p:grpSpPr>
            <a:xfrm>
              <a:off x="79008" y="578621"/>
              <a:ext cx="12112992" cy="6526964"/>
              <a:chOff x="1916837" y="162524"/>
              <a:chExt cx="12112992" cy="652696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22AE5A4-9545-BE8E-DB3D-59E7709FDD64}"/>
                  </a:ext>
                </a:extLst>
              </p:cNvPr>
              <p:cNvGrpSpPr/>
              <p:nvPr/>
            </p:nvGrpSpPr>
            <p:grpSpPr>
              <a:xfrm>
                <a:off x="2091953" y="162524"/>
                <a:ext cx="11937876" cy="6526964"/>
                <a:chOff x="254124" y="578621"/>
                <a:chExt cx="11937876" cy="6526964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B1174747-04C9-BAC4-3B2C-6A133A1FFD88}"/>
                    </a:ext>
                  </a:extLst>
                </p:cNvPr>
                <p:cNvGrpSpPr/>
                <p:nvPr/>
              </p:nvGrpSpPr>
              <p:grpSpPr>
                <a:xfrm>
                  <a:off x="254124" y="578621"/>
                  <a:ext cx="11750565" cy="6526964"/>
                  <a:chOff x="254124" y="578621"/>
                  <a:chExt cx="11750565" cy="6526964"/>
                </a:xfrm>
              </p:grpSpPr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5DF097E1-0CE6-FA28-65DF-DD5A11D329F6}"/>
                      </a:ext>
                    </a:extLst>
                  </p:cNvPr>
                  <p:cNvGrpSpPr/>
                  <p:nvPr/>
                </p:nvGrpSpPr>
                <p:grpSpPr>
                  <a:xfrm>
                    <a:off x="254124" y="578621"/>
                    <a:ext cx="11750565" cy="6526964"/>
                    <a:chOff x="254124" y="578621"/>
                    <a:chExt cx="11750565" cy="6526964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C2BA969-6120-A9DF-37A4-A6908F8E78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4124" y="578621"/>
                      <a:ext cx="11750565" cy="6526964"/>
                      <a:chOff x="277609" y="2638677"/>
                      <a:chExt cx="11750565" cy="6526964"/>
                    </a:xfrm>
                  </p:grpSpPr>
                  <p:grpSp>
                    <p:nvGrpSpPr>
                      <p:cNvPr id="30" name="Group 29">
                        <a:extLst>
                          <a:ext uri="{FF2B5EF4-FFF2-40B4-BE49-F238E27FC236}">
                            <a16:creationId xmlns:a16="http://schemas.microsoft.com/office/drawing/2014/main" id="{66F09DD9-0B6C-FCC0-B968-E292E485540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7609" y="2638677"/>
                        <a:ext cx="11750565" cy="6526964"/>
                        <a:chOff x="231798" y="492122"/>
                        <a:chExt cx="11750565" cy="6526964"/>
                      </a:xfrm>
                    </p:grpSpPr>
                    <p:grpSp>
                      <p:nvGrpSpPr>
                        <p:cNvPr id="29" name="Group 28">
                          <a:extLst>
                            <a:ext uri="{FF2B5EF4-FFF2-40B4-BE49-F238E27FC236}">
                              <a16:creationId xmlns:a16="http://schemas.microsoft.com/office/drawing/2014/main" id="{1C44AB2E-A10E-E06C-8DD2-C37BFD6B91E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1798" y="1079914"/>
                          <a:ext cx="11750565" cy="5939172"/>
                          <a:chOff x="231798" y="1079914"/>
                          <a:chExt cx="11750565" cy="5939172"/>
                        </a:xfrm>
                      </p:grpSpPr>
                      <p:pic>
                        <p:nvPicPr>
                          <p:cNvPr id="6" name="Content Placeholder 6">
                            <a:extLst>
                              <a:ext uri="{FF2B5EF4-FFF2-40B4-BE49-F238E27FC236}">
                                <a16:creationId xmlns:a16="http://schemas.microsoft.com/office/drawing/2014/main" id="{AEF3EA6F-020B-1DAE-781A-EE6C5F557CF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"/>
                          <a:srcRect t="7970" b="6077"/>
                          <a:stretch/>
                        </p:blipFill>
                        <p:spPr>
                          <a:xfrm>
                            <a:off x="231798" y="1079914"/>
                            <a:ext cx="11750565" cy="5681187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4" name="TextBox 13">
                            <a:extLst>
                              <a:ext uri="{FF2B5EF4-FFF2-40B4-BE49-F238E27FC236}">
                                <a16:creationId xmlns:a16="http://schemas.microsoft.com/office/drawing/2014/main" id="{FA95A0EF-0024-B57C-A23A-80F0D8032FD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093825" y="6249645"/>
                            <a:ext cx="1395988" cy="76944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GB" sz="1050" dirty="0"/>
                              <a:t>0.57 T dipoles</a:t>
                            </a:r>
                          </a:p>
                          <a:p>
                            <a:pPr algn="ctr"/>
                            <a:r>
                              <a:rPr lang="en-GB" sz="1050" dirty="0"/>
                              <a:t>1.5 m decay volume </a:t>
                            </a:r>
                          </a:p>
                        </p:txBody>
                      </p:sp>
                      <p:sp>
                        <p:nvSpPr>
                          <p:cNvPr id="16" name="TextBox 15">
                            <a:extLst>
                              <a:ext uri="{FF2B5EF4-FFF2-40B4-BE49-F238E27FC236}">
                                <a16:creationId xmlns:a16="http://schemas.microsoft.com/office/drawing/2014/main" id="{CD4B48EC-BA04-D3F9-AD9E-4D4A7BE4D17E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593111" y="5800436"/>
                            <a:ext cx="2380964" cy="55399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GB" sz="1050" dirty="0"/>
                              <a:t>10mm thick + dual PMT readout (</a:t>
                            </a:r>
                            <a:r>
                              <a:rPr lang="el-GR" sz="1050" dirty="0"/>
                              <a:t>σ</a:t>
                            </a:r>
                            <a:r>
                              <a:rPr lang="en-GB" sz="1050" dirty="0"/>
                              <a:t> = 400 </a:t>
                            </a:r>
                            <a:r>
                              <a:rPr lang="en-GB" sz="1050" dirty="0" err="1"/>
                              <a:t>ps</a:t>
                            </a:r>
                            <a:r>
                              <a:rPr lang="en-GB" sz="1050" dirty="0"/>
                              <a:t>)</a:t>
                            </a:r>
                          </a:p>
                        </p:txBody>
                      </p:sp>
                    </p:grpSp>
                    <p:grpSp>
                      <p:nvGrpSpPr>
                        <p:cNvPr id="25" name="Group 24">
                          <a:extLst>
                            <a:ext uri="{FF2B5EF4-FFF2-40B4-BE49-F238E27FC236}">
                              <a16:creationId xmlns:a16="http://schemas.microsoft.com/office/drawing/2014/main" id="{A0B6B1AC-D460-1315-4B71-86DE705D325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434076" y="492122"/>
                          <a:ext cx="4602002" cy="2156911"/>
                          <a:chOff x="6434076" y="492122"/>
                          <a:chExt cx="4602002" cy="2156911"/>
                        </a:xfrm>
                      </p:grpSpPr>
                      <p:pic>
                        <p:nvPicPr>
                          <p:cNvPr id="20" name="Picture 19">
                            <a:extLst>
                              <a:ext uri="{FF2B5EF4-FFF2-40B4-BE49-F238E27FC236}">
                                <a16:creationId xmlns:a16="http://schemas.microsoft.com/office/drawing/2014/main" id="{B63AE7EE-24EA-7860-DBF5-CDAAB6201B1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6925490" y="2057772"/>
                            <a:ext cx="1267039" cy="545287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5" name="TextBox 14">
                            <a:extLst>
                              <a:ext uri="{FF2B5EF4-FFF2-40B4-BE49-F238E27FC236}">
                                <a16:creationId xmlns:a16="http://schemas.microsoft.com/office/drawing/2014/main" id="{4C4B7CE4-65A2-CB32-DD16-A06C0E8B0C9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434076" y="2095036"/>
                            <a:ext cx="1804087" cy="55399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GB" sz="1050" dirty="0"/>
                              <a:t>2 x 20 mm thick</a:t>
                            </a:r>
                          </a:p>
                          <a:p>
                            <a:pPr algn="ctr"/>
                            <a:r>
                              <a:rPr lang="en-GB" sz="1050" dirty="0"/>
                              <a:t>30 x 30 cm area</a:t>
                            </a:r>
                          </a:p>
                        </p:txBody>
                      </p:sp>
                      <p:pic>
                        <p:nvPicPr>
                          <p:cNvPr id="19" name="Picture 18">
                            <a:extLst>
                              <a:ext uri="{FF2B5EF4-FFF2-40B4-BE49-F238E27FC236}">
                                <a16:creationId xmlns:a16="http://schemas.microsoft.com/office/drawing/2014/main" id="{A27CA587-74D8-49E6-6168-843C7DCE3DD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/>
                        </p:blipFill>
                        <p:spPr>
                          <a:xfrm>
                            <a:off x="6489813" y="1433101"/>
                            <a:ext cx="1556520" cy="637672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:spPr>
                      </p:pic>
                      <p:pic>
                        <p:nvPicPr>
                          <p:cNvPr id="22" name="Picture 21">
                            <a:extLst>
                              <a:ext uri="{FF2B5EF4-FFF2-40B4-BE49-F238E27FC236}">
                                <a16:creationId xmlns:a16="http://schemas.microsoft.com/office/drawing/2014/main" id="{05938BBE-DA43-2BBD-C9BF-32791EF78EB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9074833" y="1203482"/>
                            <a:ext cx="1877791" cy="548381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21" name="Picture 20">
                            <a:extLst>
                              <a:ext uri="{FF2B5EF4-FFF2-40B4-BE49-F238E27FC236}">
                                <a16:creationId xmlns:a16="http://schemas.microsoft.com/office/drawing/2014/main" id="{EC05A5E0-D64D-731D-2B66-56A24162C91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/>
                        </p:blipFill>
                        <p:spPr>
                          <a:xfrm>
                            <a:off x="8991379" y="492122"/>
                            <a:ext cx="2044699" cy="69230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:spPr>
                      </p:pic>
                      <p:sp>
                        <p:nvSpPr>
                          <p:cNvPr id="23" name="TextBox 22">
                            <a:extLst>
                              <a:ext uri="{FF2B5EF4-FFF2-40B4-BE49-F238E27FC236}">
                                <a16:creationId xmlns:a16="http://schemas.microsoft.com/office/drawing/2014/main" id="{0A9454C4-EAF9-7055-4DDB-EA4961A1386A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9293680" y="1177822"/>
                            <a:ext cx="1610794" cy="55399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GB" sz="1050" dirty="0"/>
                              <a:t>2 x 20 mm thick</a:t>
                            </a:r>
                          </a:p>
                          <a:p>
                            <a:r>
                              <a:rPr lang="en-GB" sz="1050" dirty="0"/>
                              <a:t>35 x 30 cm area</a:t>
                            </a:r>
                          </a:p>
                        </p:txBody>
                      </p:sp>
                    </p:grpSp>
                  </p:grpSp>
                  <p:grpSp>
                    <p:nvGrpSpPr>
                      <p:cNvPr id="27" name="Group 26">
                        <a:extLst>
                          <a:ext uri="{FF2B5EF4-FFF2-40B4-BE49-F238E27FC236}">
                            <a16:creationId xmlns:a16="http://schemas.microsoft.com/office/drawing/2014/main" id="{54469DF7-8F13-B814-9158-5A81753F7BF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66283" y="3688812"/>
                        <a:ext cx="3342075" cy="981865"/>
                        <a:chOff x="2766283" y="3688812"/>
                        <a:chExt cx="3342075" cy="981865"/>
                      </a:xfrm>
                    </p:grpSpPr>
                    <p:pic>
                      <p:nvPicPr>
                        <p:cNvPr id="11" name="Picture 10">
                          <a:extLst>
                            <a:ext uri="{FF2B5EF4-FFF2-40B4-BE49-F238E27FC236}">
                              <a16:creationId xmlns:a16="http://schemas.microsoft.com/office/drawing/2014/main" id="{5EA04392-20E2-2406-E2ED-A282CB75AC8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859043" y="4056217"/>
                          <a:ext cx="3175172" cy="41693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2" name="Picture 11">
                          <a:extLst>
                            <a:ext uri="{FF2B5EF4-FFF2-40B4-BE49-F238E27FC236}">
                              <a16:creationId xmlns:a16="http://schemas.microsoft.com/office/drawing/2014/main" id="{7979B3A0-7712-35AE-B9C8-D3297B3B4B2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/>
                      </p:blipFill>
                      <p:spPr>
                        <a:xfrm>
                          <a:off x="2766283" y="3688812"/>
                          <a:ext cx="3342075" cy="473864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</p:pic>
                    <p:sp>
                      <p:nvSpPr>
                        <p:cNvPr id="13" name="TextBox 12">
                          <a:extLst>
                            <a:ext uri="{FF2B5EF4-FFF2-40B4-BE49-F238E27FC236}">
                              <a16:creationId xmlns:a16="http://schemas.microsoft.com/office/drawing/2014/main" id="{0A83965B-7D94-37D2-1CCD-8DF088F36BD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920828" y="4116678"/>
                          <a:ext cx="3175172" cy="553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GB" sz="1050" dirty="0"/>
                            <a:t>3 x 3 layers of ATLAS SCT strip modules</a:t>
                          </a:r>
                        </a:p>
                      </p:txBody>
                    </p:sp>
                  </p:grpSp>
                </p:grpSp>
                <p:pic>
                  <p:nvPicPr>
                    <p:cNvPr id="32" name="Picture 31">
                      <a:extLst>
                        <a:ext uri="{FF2B5EF4-FFF2-40B4-BE49-F238E27FC236}">
                          <a16:creationId xmlns:a16="http://schemas.microsoft.com/office/drawing/2014/main" id="{660A5696-2A5A-13C7-12CE-D7663FE57F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932670" y="5148271"/>
                      <a:ext cx="1877790" cy="1432074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4D400BF5-C48E-5F44-CD66-B8B2F476DC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88553" y="2666824"/>
                    <a:ext cx="1803400" cy="9525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BD57230-DA21-06CE-CAC4-3A9E43737A81}"/>
                    </a:ext>
                  </a:extLst>
                </p:cNvPr>
                <p:cNvSpPr txBox="1"/>
                <p:nvPr/>
              </p:nvSpPr>
              <p:spPr>
                <a:xfrm>
                  <a:off x="10120917" y="5071720"/>
                  <a:ext cx="2071083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730 layers of 1.1 mm tungsten + emulsion</a:t>
                  </a:r>
                </a:p>
                <a:p>
                  <a:r>
                    <a:rPr lang="en-GB" sz="1050" dirty="0"/>
                    <a:t>(1.1 metric tons)</a:t>
                  </a: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0F3E4694-22E0-5AAA-5F63-875C0E259617}"/>
                  </a:ext>
                </a:extLst>
              </p:cNvPr>
              <p:cNvGrpSpPr/>
              <p:nvPr/>
            </p:nvGrpSpPr>
            <p:grpSpPr>
              <a:xfrm>
                <a:off x="1916837" y="2135550"/>
                <a:ext cx="2129199" cy="1111983"/>
                <a:chOff x="1916837" y="2135550"/>
                <a:chExt cx="2129199" cy="1111983"/>
              </a:xfrm>
            </p:grpSpPr>
            <p:pic>
              <p:nvPicPr>
                <p:cNvPr id="41" name="Content Placeholder 6">
                  <a:extLst>
                    <a:ext uri="{FF2B5EF4-FFF2-40B4-BE49-F238E27FC236}">
                      <a16:creationId xmlns:a16="http://schemas.microsoft.com/office/drawing/2014/main" id="{62D662BC-0370-95D3-A88B-B38677EE70B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/>
              </p:blipFill>
              <p:spPr>
                <a:xfrm>
                  <a:off x="1916837" y="2135550"/>
                  <a:ext cx="1880174" cy="54528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C2ABD57-F690-898E-601C-3E71C44D51C5}"/>
                    </a:ext>
                  </a:extLst>
                </p:cNvPr>
                <p:cNvSpPr txBox="1"/>
                <p:nvPr/>
              </p:nvSpPr>
              <p:spPr>
                <a:xfrm>
                  <a:off x="2241949" y="2693536"/>
                  <a:ext cx="1804087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4 </a:t>
                  </a:r>
                  <a:r>
                    <a:rPr lang="en-GB" sz="1050" dirty="0" err="1"/>
                    <a:t>LHCb</a:t>
                  </a:r>
                  <a:r>
                    <a:rPr lang="en-GB" sz="1050" dirty="0"/>
                    <a:t> outer </a:t>
                  </a:r>
                  <a:br>
                    <a:rPr lang="en-GB" sz="1050" dirty="0"/>
                  </a:br>
                  <a:r>
                    <a:rPr lang="en-GB" sz="1050" dirty="0"/>
                    <a:t>ECAL modules</a:t>
                  </a:r>
                </a:p>
              </p:txBody>
            </p:sp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0C9845-FF7A-5878-D70E-F2A48DC24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00361" y="4777333"/>
              <a:ext cx="1241287" cy="3043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2D1FCA-D695-CAF3-A8BB-A6B9FEAD4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15086" y="4712164"/>
              <a:ext cx="1175537" cy="3148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42FC26-8821-9904-3ED3-8D94D6C6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THE FASER DETECTOR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2E60EB-CA6D-1AAA-D1B8-2C4DEF81C3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9317" y="5758662"/>
            <a:ext cx="1059194" cy="645194"/>
          </a:xfrm>
          <a:prstGeom prst="rect">
            <a:avLst/>
          </a:prstGeom>
        </p:spPr>
      </p:pic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DB350B06-8A60-5918-1D0A-2D740404F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54" y="914399"/>
            <a:ext cx="6607270" cy="1783637"/>
          </a:xfrm>
        </p:spPr>
        <p:txBody>
          <a:bodyPr/>
          <a:lstStyle/>
          <a:p>
            <a:r>
              <a:rPr lang="en-GB" sz="2000" dirty="0"/>
              <a:t>Small, fast, inexpensive</a:t>
            </a:r>
          </a:p>
          <a:p>
            <a:pPr lvl="1"/>
            <a:r>
              <a:rPr lang="en-GB" sz="1800" dirty="0"/>
              <a:t>10 cm radius, 7 m long</a:t>
            </a:r>
          </a:p>
          <a:p>
            <a:pPr lvl="1"/>
            <a:r>
              <a:rPr lang="en-GB" sz="1800" dirty="0"/>
              <a:t>Constructed with essential help from ATLAS SCT, </a:t>
            </a:r>
            <a:r>
              <a:rPr lang="en-GB" sz="1800" dirty="0" err="1"/>
              <a:t>LHCb</a:t>
            </a:r>
            <a:endParaRPr lang="en-GB" sz="1800" dirty="0"/>
          </a:p>
          <a:p>
            <a:pPr lvl="1"/>
            <a:r>
              <a:rPr lang="en-GB" sz="1800" dirty="0"/>
              <a:t>Designed to differentiate signals from incoming muons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5E06D5-60D0-F1C5-8457-062DC9644FF1}"/>
              </a:ext>
            </a:extLst>
          </p:cNvPr>
          <p:cNvSpPr txBox="1"/>
          <p:nvPr/>
        </p:nvSpPr>
        <p:spPr>
          <a:xfrm>
            <a:off x="5550436" y="973533"/>
            <a:ext cx="31813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FASER Collaboration (</a:t>
            </a:r>
            <a:r>
              <a:rPr lang="en-GB" sz="1500" dirty="0">
                <a:hlinkClick r:id="rId15"/>
              </a:rPr>
              <a:t>2207.11427</a:t>
            </a:r>
            <a:r>
              <a:rPr lang="en-GB" sz="1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7009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FF27-4FD4-F5D5-33B4-2D356148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8" y="236537"/>
            <a:ext cx="9132651" cy="441325"/>
          </a:xfrm>
        </p:spPr>
        <p:txBody>
          <a:bodyPr>
            <a:noAutofit/>
          </a:bodyPr>
          <a:lstStyle/>
          <a:p>
            <a:r>
              <a:rPr lang="en-GB" sz="2800" dirty="0"/>
              <a:t>FIRST PHYSICS RESULTS FROM FASER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003FF-DD54-0358-9E00-B8A79EF34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295400"/>
            <a:ext cx="3581401" cy="5105400"/>
          </a:xfrm>
        </p:spPr>
        <p:txBody>
          <a:bodyPr/>
          <a:lstStyle/>
          <a:p>
            <a:r>
              <a:rPr lang="en-GB" sz="2000" dirty="0"/>
              <a:t>With 2022 Run 3 data</a:t>
            </a:r>
          </a:p>
          <a:p>
            <a:pPr lvl="1"/>
            <a:r>
              <a:rPr lang="en-GB" sz="1800" dirty="0"/>
              <a:t>First direct observation of collider neutrinos (</a:t>
            </a:r>
            <a:r>
              <a:rPr lang="en-GB" sz="1800" dirty="0">
                <a:hlinkClick r:id="rId3"/>
              </a:rPr>
              <a:t>2303.14185</a:t>
            </a:r>
            <a:r>
              <a:rPr lang="en-GB" sz="1800" dirty="0"/>
              <a:t>, last night!)</a:t>
            </a:r>
          </a:p>
          <a:p>
            <a:pPr lvl="1"/>
            <a:r>
              <a:rPr lang="en-GB" sz="1800" dirty="0"/>
              <a:t>New dark photon limits in the thermal relic region</a:t>
            </a:r>
          </a:p>
          <a:p>
            <a:endParaRPr lang="en-GB" sz="2000" dirty="0"/>
          </a:p>
          <a:p>
            <a:r>
              <a:rPr lang="en-GB" sz="2000" dirty="0"/>
              <a:t>See full talks at other winter conferences</a:t>
            </a:r>
          </a:p>
          <a:p>
            <a:pPr lvl="1"/>
            <a:r>
              <a:rPr lang="en-GB" sz="1800" dirty="0"/>
              <a:t>Brian Petersen, </a:t>
            </a:r>
            <a:r>
              <a:rPr lang="en-GB" sz="1800" dirty="0" err="1"/>
              <a:t>Moriond</a:t>
            </a:r>
            <a:r>
              <a:rPr lang="en-GB" sz="1800" dirty="0"/>
              <a:t> EW, 19 March 2023</a:t>
            </a:r>
          </a:p>
          <a:p>
            <a:pPr lvl="1"/>
            <a:r>
              <a:rPr lang="en-GB" sz="1800" dirty="0"/>
              <a:t>Carl </a:t>
            </a:r>
            <a:r>
              <a:rPr lang="en-GB" sz="1800" dirty="0" err="1"/>
              <a:t>Gwilliam</a:t>
            </a:r>
            <a:r>
              <a:rPr lang="en-GB" sz="1800" dirty="0"/>
              <a:t>, </a:t>
            </a:r>
            <a:r>
              <a:rPr lang="en-GB" sz="1800" dirty="0" err="1"/>
              <a:t>Moriond</a:t>
            </a:r>
            <a:r>
              <a:rPr lang="en-GB" sz="1800" dirty="0"/>
              <a:t> QCD, 29 March 2023</a:t>
            </a:r>
          </a:p>
          <a:p>
            <a:pPr lvl="1"/>
            <a:r>
              <a:rPr lang="en-GB" sz="1800" dirty="0"/>
              <a:t>Dave Casper, UCLA DM, 30 March 2023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CC1311-07D3-5817-2DE8-46B6DE8D03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29"/>
          <a:stretch/>
        </p:blipFill>
        <p:spPr>
          <a:xfrm>
            <a:off x="4025165" y="990600"/>
            <a:ext cx="4890235" cy="5410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9179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357F1-4782-2509-E318-92F0965A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FASER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CF4F0-44D4-6554-5ED4-B5FEDBD63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00237"/>
            <a:ext cx="5181600" cy="5629163"/>
          </a:xfrm>
        </p:spPr>
        <p:txBody>
          <a:bodyPr/>
          <a:lstStyle/>
          <a:p>
            <a:r>
              <a:rPr lang="en-GB" sz="2000" dirty="0"/>
              <a:t>Successfully operated throughout 2022</a:t>
            </a:r>
          </a:p>
          <a:p>
            <a:pPr lvl="1"/>
            <a:r>
              <a:rPr lang="en-GB" sz="1800" dirty="0"/>
              <a:t>Continuous data taking</a:t>
            </a:r>
          </a:p>
          <a:p>
            <a:pPr lvl="1"/>
            <a:r>
              <a:rPr lang="en-GB" sz="1800" dirty="0"/>
              <a:t>Largely automated </a:t>
            </a:r>
          </a:p>
          <a:p>
            <a:pPr lvl="1"/>
            <a:r>
              <a:rPr lang="en-GB" sz="1800" dirty="0"/>
              <a:t>Up to 1.3 kHz </a:t>
            </a:r>
          </a:p>
          <a:p>
            <a:pPr lvl="1"/>
            <a:r>
              <a:rPr lang="en-GB" sz="1800" dirty="0"/>
              <a:t>350M single muons recorded</a:t>
            </a:r>
          </a:p>
          <a:p>
            <a:endParaRPr lang="en-GB" sz="1200" dirty="0"/>
          </a:p>
          <a:p>
            <a:r>
              <a:rPr lang="en-GB" sz="2000" dirty="0"/>
              <a:t>Recorded 96.1% of delivered </a:t>
            </a:r>
            <a:r>
              <a:rPr lang="en-GB" sz="2000" dirty="0" err="1"/>
              <a:t>lumi</a:t>
            </a:r>
            <a:r>
              <a:rPr lang="en-GB" sz="2000" dirty="0"/>
              <a:t>.</a:t>
            </a:r>
          </a:p>
          <a:p>
            <a:pPr lvl="1"/>
            <a:r>
              <a:rPr lang="en-GB" sz="1800" dirty="0">
                <a:sym typeface="Wingdings" pitchFamily="2" charset="2"/>
              </a:rPr>
              <a:t>DAQ dead-time of 1.3%</a:t>
            </a:r>
          </a:p>
          <a:p>
            <a:pPr lvl="1"/>
            <a:r>
              <a:rPr lang="en-GB" sz="1800" dirty="0">
                <a:sym typeface="Wingdings" pitchFamily="2" charset="2"/>
              </a:rPr>
              <a:t>A couple of DAQ crashes</a:t>
            </a:r>
          </a:p>
          <a:p>
            <a:pPr lvl="1"/>
            <a:endParaRPr lang="en-GB" sz="1200" dirty="0">
              <a:sym typeface="Wingdings" pitchFamily="2" charset="2"/>
            </a:endParaRPr>
          </a:p>
          <a:p>
            <a:r>
              <a:rPr lang="en-GB" sz="2000" dirty="0">
                <a:sym typeface="Wingdings" pitchFamily="2" charset="2"/>
              </a:rPr>
              <a:t>Emulsion detector exchanged twice</a:t>
            </a:r>
          </a:p>
          <a:p>
            <a:pPr lvl="1"/>
            <a:r>
              <a:rPr lang="en-GB" sz="1800" dirty="0">
                <a:sym typeface="Wingdings" pitchFamily="2" charset="2"/>
              </a:rPr>
              <a:t>Needed to manage occupancy</a:t>
            </a:r>
          </a:p>
          <a:p>
            <a:pPr lvl="1"/>
            <a:r>
              <a:rPr lang="en-GB" sz="1800" dirty="0">
                <a:sym typeface="Wingdings" pitchFamily="2" charset="2"/>
              </a:rPr>
              <a:t>First box only partially filled</a:t>
            </a:r>
          </a:p>
          <a:p>
            <a:pPr lvl="1"/>
            <a:endParaRPr lang="en-GB" sz="1200" dirty="0">
              <a:sym typeface="Wingdings" pitchFamily="2" charset="2"/>
            </a:endParaRPr>
          </a:p>
          <a:p>
            <a:r>
              <a:rPr lang="en-GB" sz="2000" dirty="0">
                <a:sym typeface="Wingdings" pitchFamily="2" charset="2"/>
              </a:rPr>
              <a:t>Calorimeter gain optimised for: </a:t>
            </a:r>
          </a:p>
          <a:p>
            <a:pPr lvl="1"/>
            <a:r>
              <a:rPr lang="en-GB" sz="1800" dirty="0">
                <a:sym typeface="Wingdings" pitchFamily="2" charset="2"/>
              </a:rPr>
              <a:t>Low E (&lt; 300 GeV) before 2nd exchange</a:t>
            </a:r>
          </a:p>
          <a:p>
            <a:pPr lvl="1"/>
            <a:r>
              <a:rPr lang="en-GB" sz="1800" dirty="0">
                <a:sym typeface="Wingdings" pitchFamily="2" charset="2"/>
              </a:rPr>
              <a:t>High E (up to 3 </a:t>
            </a:r>
            <a:r>
              <a:rPr lang="en-GB" sz="1800" dirty="0" err="1">
                <a:sym typeface="Wingdings" pitchFamily="2" charset="2"/>
              </a:rPr>
              <a:t>TeV</a:t>
            </a:r>
            <a:r>
              <a:rPr lang="en-GB" sz="1800" dirty="0">
                <a:sym typeface="Wingdings" pitchFamily="2" charset="2"/>
              </a:rPr>
              <a:t>) after 2nd exchange</a:t>
            </a:r>
          </a:p>
          <a:p>
            <a:pPr lvl="1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33697-3B1C-0B6B-14A0-63D5132C0818}"/>
              </a:ext>
            </a:extLst>
          </p:cNvPr>
          <p:cNvSpPr txBox="1"/>
          <p:nvPr/>
        </p:nvSpPr>
        <p:spPr>
          <a:xfrm>
            <a:off x="5965496" y="5503902"/>
            <a:ext cx="2362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Analyses presented use 27.0 fb</a:t>
            </a:r>
            <a:r>
              <a:rPr lang="en-GB" sz="15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-1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35.4 fb</a:t>
            </a:r>
            <a:r>
              <a:rPr lang="en-GB" sz="15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-1</a:t>
            </a:r>
            <a:r>
              <a:rPr lang="en-GB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34A062-D524-B739-6CB2-7F41CF6FC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447800"/>
            <a:ext cx="433989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0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95AC-45B9-E7B5-459F-32BCD51F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COLLIDER NEUTRINO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1303" y="762000"/>
                <a:ext cx="8812923" cy="5072555"/>
              </a:xfrm>
            </p:spPr>
            <p:txBody>
              <a:bodyPr/>
              <a:lstStyle/>
              <a:p>
                <a:r>
                  <a:rPr lang="en-US" sz="1800" dirty="0"/>
                  <a:t>Signal: ~</a:t>
                </a:r>
                <a:r>
                  <a:rPr lang="en-US" sz="1800" dirty="0" err="1"/>
                  <a:t>TeV</a:t>
                </a:r>
                <a:r>
                  <a:rPr lang="en-US" sz="1800" dirty="0"/>
                  <a:t> neutrinos produced in meson decays, interact in </a:t>
                </a:r>
                <a:r>
                  <a:rPr lang="en-US" sz="1800" dirty="0" err="1"/>
                  <a:t>FASER</a:t>
                </a:r>
                <a:r>
                  <a:rPr lang="en-US" sz="1800" dirty="0" err="1">
                    <a:latin typeface="Symbol" pitchFamily="2" charset="2"/>
                  </a:rPr>
                  <a:t>n</a:t>
                </a:r>
                <a:r>
                  <a:rPr lang="en-US" sz="1800" dirty="0"/>
                  <a:t>. Focus on CC interactions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dirty="0"/>
                  <a:t>, producing a high-energy muon.</a:t>
                </a:r>
              </a:p>
              <a:p>
                <a:r>
                  <a:rPr lang="en-US" sz="1800" dirty="0"/>
                  <a:t>Aim for observation, currently not trying to measure cross section. Use electronic components only, </a:t>
                </a:r>
                <a:r>
                  <a:rPr lang="en-US" sz="1800" dirty="0" err="1"/>
                  <a:t>FASER</a:t>
                </a:r>
                <a:r>
                  <a:rPr lang="en-US" sz="1800" dirty="0" err="1">
                    <a:latin typeface="Symbol" pitchFamily="2" charset="2"/>
                  </a:rPr>
                  <a:t>n</a:t>
                </a:r>
                <a:r>
                  <a:rPr lang="en-US" sz="1800" dirty="0"/>
                  <a:t> only as a 1.1 ton target.</a:t>
                </a:r>
                <a:r>
                  <a:rPr lang="en-US" sz="1800" dirty="0">
                    <a:sym typeface="Wingdings" pitchFamily="2" charset="2"/>
                  </a:rPr>
                  <a:t>         </a:t>
                </a:r>
                <a:r>
                  <a:rPr lang="en-US" sz="1400" baseline="-25000" dirty="0"/>
                  <a:t>Arakawa, Feng, Ismail, Kling, Waterbury (2022)</a:t>
                </a:r>
              </a:p>
              <a:p>
                <a:endParaRPr lang="en-US" sz="1400" baseline="-25000" dirty="0"/>
              </a:p>
              <a:p>
                <a:endParaRPr lang="en-US" sz="1400" baseline="-25000" dirty="0"/>
              </a:p>
              <a:p>
                <a:endParaRPr lang="en-US" sz="1400" dirty="0"/>
              </a:p>
              <a:p>
                <a:endParaRPr lang="en-US" sz="2400" dirty="0">
                  <a:sym typeface="Wingdings" pitchFamily="2" charset="2"/>
                </a:endParaRPr>
              </a:p>
              <a:p>
                <a:endParaRPr lang="en-US" sz="2400" dirty="0">
                  <a:sym typeface="Wingdings" pitchFamily="2" charset="2"/>
                </a:endParaRPr>
              </a:p>
              <a:p>
                <a:endParaRPr lang="en-US" sz="18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Collider neutrino selection</a:t>
                </a:r>
              </a:p>
              <a:p>
                <a:pPr lvl="1"/>
                <a:r>
                  <a:rPr lang="en-GB" sz="1600" dirty="0"/>
                  <a:t>Collision event with good data quality</a:t>
                </a:r>
              </a:p>
              <a:p>
                <a:pPr lvl="1"/>
                <a:r>
                  <a:rPr lang="en-GB" sz="1600" dirty="0"/>
                  <a:t>No signal (&lt; 40 </a:t>
                </a:r>
                <a:r>
                  <a:rPr lang="en-GB" sz="1600" dirty="0" err="1"/>
                  <a:t>pC</a:t>
                </a:r>
                <a:r>
                  <a:rPr lang="en-GB" sz="1600" dirty="0"/>
                  <a:t>) in front veto station</a:t>
                </a:r>
              </a:p>
              <a:p>
                <a:pPr lvl="1"/>
                <a:r>
                  <a:rPr lang="en-GB" sz="1600" dirty="0"/>
                  <a:t>Signal (&gt; 40 </a:t>
                </a:r>
                <a:r>
                  <a:rPr lang="en-GB" sz="1600" dirty="0" err="1"/>
                  <a:t>pC</a:t>
                </a:r>
                <a:r>
                  <a:rPr lang="en-GB" sz="1600" dirty="0"/>
                  <a:t>) in other 3 scintillator stations </a:t>
                </a:r>
              </a:p>
              <a:p>
                <a:pPr lvl="1"/>
                <a:r>
                  <a:rPr lang="en-GB" sz="1600" dirty="0"/>
                  <a:t>Timing and </a:t>
                </a:r>
                <a:r>
                  <a:rPr lang="en-GB" sz="1600" dirty="0" err="1"/>
                  <a:t>preshower</a:t>
                </a:r>
                <a:r>
                  <a:rPr lang="en-GB" sz="1600" dirty="0"/>
                  <a:t> consistent with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1 MIP </a:t>
                </a:r>
              </a:p>
              <a:p>
                <a:pPr lvl="1"/>
                <a:r>
                  <a:rPr lang="en-GB" sz="1600" dirty="0"/>
                  <a:t>Exactly 1 good fiducial track (r &lt; 95 mm, </a:t>
                </a:r>
                <a:r>
                  <a:rPr lang="en-GB" sz="1600" dirty="0">
                    <a:sym typeface="Wingdings" pitchFamily="2" charset="2"/>
                  </a:rPr>
                  <a:t>p &gt; 100 GeV and </a:t>
                </a:r>
                <a:r>
                  <a:rPr lang="el-GR" sz="1600" dirty="0">
                    <a:sym typeface="Wingdings" pitchFamily="2" charset="2"/>
                  </a:rPr>
                  <a:t>θ &lt;</a:t>
                </a:r>
                <a:r>
                  <a:rPr lang="en-GB" sz="1600" dirty="0">
                    <a:sym typeface="Wingdings" pitchFamily="2" charset="2"/>
                  </a:rPr>
                  <a:t> 25 </a:t>
                </a:r>
                <a:r>
                  <a:rPr lang="en-GB" sz="1600" dirty="0" err="1">
                    <a:sym typeface="Wingdings" pitchFamily="2" charset="2"/>
                  </a:rPr>
                  <a:t>mrad</a:t>
                </a:r>
                <a:r>
                  <a:rPr lang="en-GB" sz="1600" dirty="0">
                    <a:sym typeface="Wingdings" pitchFamily="2" charset="2"/>
                  </a:rPr>
                  <a:t>, </a:t>
                </a:r>
                <a:r>
                  <a:rPr lang="en-GB" sz="1600" dirty="0"/>
                  <a:t>extrapolating to r &lt; 120 mm in front veto station)</a:t>
                </a:r>
              </a:p>
              <a:p>
                <a:r>
                  <a:rPr lang="en-GB" sz="1800" dirty="0"/>
                  <a:t>Expect 151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800" dirty="0"/>
                  <a:t> 41 events from GENIE simulation, uncertainty from forward hadron production, spans DPMJET vs. SIBYLL range</a:t>
                </a:r>
              </a:p>
              <a:p>
                <a:pPr lvl="1"/>
                <a:endParaRPr lang="en-GB" sz="1800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1303" y="762000"/>
                <a:ext cx="8812923" cy="5072555"/>
              </a:xfrm>
              <a:blipFill>
                <a:blip r:embed="rId3"/>
                <a:stretch>
                  <a:fillRect l="-432" t="-500" r="-1009" b="-14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E97B4B5-89A1-BB2C-7DAB-401C57DBD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44" y="2286000"/>
            <a:ext cx="8676512" cy="1462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5775E7-4590-CA23-8A49-E2DCDDC73359}"/>
              </a:ext>
            </a:extLst>
          </p:cNvPr>
          <p:cNvSpPr txBox="1"/>
          <p:nvPr/>
        </p:nvSpPr>
        <p:spPr>
          <a:xfrm>
            <a:off x="5908102" y="3810000"/>
            <a:ext cx="2991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Collaboration (2303.14185)</a:t>
            </a:r>
          </a:p>
        </p:txBody>
      </p:sp>
    </p:spTree>
    <p:extLst>
      <p:ext uri="{BB962C8B-B14F-4D97-AF65-F5344CB8AC3E}">
        <p14:creationId xmlns:p14="http://schemas.microsoft.com/office/powerpoint/2010/main" val="2127922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68153</TotalTime>
  <Words>1872</Words>
  <Application>Microsoft Macintosh PowerPoint</Application>
  <PresentationFormat>On-screen Show (4:3)</PresentationFormat>
  <Paragraphs>262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Open Sans</vt:lpstr>
      <vt:lpstr>Symbol</vt:lpstr>
      <vt:lpstr>office_arial</vt:lpstr>
      <vt:lpstr>PowerPoint Presentation</vt:lpstr>
      <vt:lpstr>LOOKING FORWARD</vt:lpstr>
      <vt:lpstr>THE FAR-FORWARD REGION</vt:lpstr>
      <vt:lpstr>PowerPoint Presentation</vt:lpstr>
      <vt:lpstr>FASER NOW</vt:lpstr>
      <vt:lpstr>THE FASER DETECTOR</vt:lpstr>
      <vt:lpstr>FIRST PHYSICS RESULTS FROM FASER</vt:lpstr>
      <vt:lpstr>FASER OPERATIONS</vt:lpstr>
      <vt:lpstr>COLLIDER NEUTRINO SEARCH</vt:lpstr>
      <vt:lpstr>COLLIDER NEUTRINO BACKGROUNDS</vt:lpstr>
      <vt:lpstr>COLLIDER NEUTRINO RESULTS</vt:lpstr>
      <vt:lpstr>NEUTRINOS FROM EMULSION IN FASERn</vt:lpstr>
      <vt:lpstr>DARK PHOTON SEARCH</vt:lpstr>
      <vt:lpstr>DARK PHOTON BACKGROUNDS</vt:lpstr>
      <vt:lpstr>DARK PHOTON RESULTS</vt:lpstr>
      <vt:lpstr>FORWARD PHYSICS FACILITY</vt:lpstr>
      <vt:lpstr>FPF EXPERIMENTS</vt:lpstr>
      <vt:lpstr>THE FPF NEUTRINO PROGRAM</vt:lpstr>
      <vt:lpstr>FORWARD PHYSICS FACILITY</vt:lpstr>
      <vt:lpstr>SUMMARY</vt:lpstr>
      <vt:lpstr>ACKNOWLEDGEMENTS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1488</cp:revision>
  <cp:lastPrinted>2019-09-06T01:34:01Z</cp:lastPrinted>
  <dcterms:created xsi:type="dcterms:W3CDTF">2011-05-01T15:38:23Z</dcterms:created>
  <dcterms:modified xsi:type="dcterms:W3CDTF">2023-03-29T09:51:11Z</dcterms:modified>
</cp:coreProperties>
</file>