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3" r:id="rId1"/>
  </p:sldMasterIdLst>
  <p:notesMasterIdLst>
    <p:notesMasterId r:id="rId11"/>
  </p:notesMasterIdLst>
  <p:handoutMasterIdLst>
    <p:handoutMasterId r:id="rId12"/>
  </p:handoutMasterIdLst>
  <p:sldIdLst>
    <p:sldId id="1087" r:id="rId2"/>
    <p:sldId id="1067" r:id="rId3"/>
    <p:sldId id="1078" r:id="rId4"/>
    <p:sldId id="1135" r:id="rId5"/>
    <p:sldId id="1131" r:id="rId6"/>
    <p:sldId id="1132" r:id="rId7"/>
    <p:sldId id="1082" r:id="rId8"/>
    <p:sldId id="1134" r:id="rId9"/>
    <p:sldId id="1133" r:id="rId1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Arial"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Arial"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Arial"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Arial"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00"/>
    <a:srgbClr val="00B050"/>
    <a:srgbClr val="FF0000"/>
    <a:srgbClr val="0B4499"/>
    <a:srgbClr val="009999"/>
    <a:srgbClr val="00FF00"/>
    <a:srgbClr val="4A7EBB"/>
    <a:srgbClr val="F2E9D7"/>
    <a:srgbClr val="17375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3289" autoAdjust="0"/>
    <p:restoredTop sz="50000" autoAdjust="0"/>
  </p:normalViewPr>
  <p:slideViewPr>
    <p:cSldViewPr snapToObjects="1">
      <p:cViewPr varScale="1">
        <p:scale>
          <a:sx n="86" d="100"/>
          <a:sy n="86" d="100"/>
        </p:scale>
        <p:origin x="208" y="1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1" d="100"/>
        <a:sy n="111" d="100"/>
      </p:scale>
      <p:origin x="0" y="5832"/>
    </p:cViewPr>
  </p:sorterViewPr>
  <p:notesViewPr>
    <p:cSldViewPr snapToObjects="1">
      <p:cViewPr varScale="1">
        <p:scale>
          <a:sx n="78" d="100"/>
          <a:sy n="78" d="100"/>
        </p:scale>
        <p:origin x="-268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615F4BDE-EB1E-5245-960C-40D7243C402E}" type="datetime1">
              <a:rPr lang="en-US"/>
              <a:pPr/>
              <a:t>11/14/22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D6FDA90A-D940-C24D-B8BA-FEF64AE6C9F7}" type="slidenum">
              <a:rPr lang="en-US"/>
              <a:pPr/>
              <a:t>‹#›</a:t>
            </a:fld>
            <a:endParaRPr lang="en-US"/>
          </a:p>
        </p:txBody>
      </p:sp>
    </p:spTree>
    <p:extLst>
      <p:ext uri="{BB962C8B-B14F-4D97-AF65-F5344CB8AC3E}">
        <p14:creationId xmlns:p14="http://schemas.microsoft.com/office/powerpoint/2010/main" val="3974401808"/>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F6F9E314-5CA5-9043-97DF-2DA186874F47}" type="datetime1">
              <a:rPr lang="en-US"/>
              <a:pPr/>
              <a:t>11/14/22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1E4DC66B-5A4D-704C-951F-C2EEB6AF22EF}" type="slidenum">
              <a:rPr lang="en-US"/>
              <a:pPr/>
              <a:t>‹#›</a:t>
            </a:fld>
            <a:endParaRPr lang="en-US"/>
          </a:p>
        </p:txBody>
      </p:sp>
    </p:spTree>
    <p:extLst>
      <p:ext uri="{BB962C8B-B14F-4D97-AF65-F5344CB8AC3E}">
        <p14:creationId xmlns:p14="http://schemas.microsoft.com/office/powerpoint/2010/main" val="495084801"/>
      </p:ext>
    </p:extLst>
  </p:cSld>
  <p:clrMap bg1="lt1" tx1="dk1" bg2="lt2" tx2="dk2" accent1="accent1" accent2="accent2" accent3="accent3" accent4="accent4" accent5="accent5" accent6="accent6" hlink="hlink" folHlink="folHlink"/>
  <p:hf hdr="0" ftr="0"/>
  <p:notesStyle>
    <a:lvl1pPr algn="l" defTabSz="457200" rtl="0" fontAlgn="base">
      <a:spcBef>
        <a:spcPct val="30000"/>
      </a:spcBef>
      <a:spcAft>
        <a:spcPct val="0"/>
      </a:spcAft>
      <a:defRPr sz="1200" kern="1200">
        <a:solidFill>
          <a:schemeClr val="tx1"/>
        </a:solidFill>
        <a:latin typeface="+mn-lt"/>
        <a:ea typeface="ＭＳ Ｐゴシック" charset="0"/>
        <a:cs typeface="+mn-cs"/>
      </a:defRPr>
    </a:lvl1pPr>
    <a:lvl2pPr marL="457200" algn="l" defTabSz="457200" rtl="0" fontAlgn="base">
      <a:spcBef>
        <a:spcPct val="30000"/>
      </a:spcBef>
      <a:spcAft>
        <a:spcPct val="0"/>
      </a:spcAft>
      <a:defRPr sz="1200" kern="1200">
        <a:solidFill>
          <a:schemeClr val="tx1"/>
        </a:solidFill>
        <a:latin typeface="+mn-lt"/>
        <a:ea typeface="ＭＳ Ｐゴシック" charset="0"/>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0"/>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0"/>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891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ndParaRPr>
          </a:p>
        </p:txBody>
      </p:sp>
      <p:sp>
        <p:nvSpPr>
          <p:cNvPr id="3891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E1F641B-6BBA-8347-9F4F-072BA9C2AE85}" type="slidenum">
              <a:rPr lang="en-US">
                <a:latin typeface="Calibri" charset="0"/>
              </a:rPr>
              <a:pPr eaLnBrk="1" hangingPunct="1"/>
              <a:t>1</a:t>
            </a:fld>
            <a:endParaRPr lang="en-US">
              <a:latin typeface="Calibri" charset="0"/>
            </a:endParaRPr>
          </a:p>
        </p:txBody>
      </p:sp>
    </p:spTree>
    <p:extLst>
      <p:ext uri="{BB962C8B-B14F-4D97-AF65-F5344CB8AC3E}">
        <p14:creationId xmlns:p14="http://schemas.microsoft.com/office/powerpoint/2010/main" val="2890318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0049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4396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295400" y="168275"/>
            <a:ext cx="6858000" cy="441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990600"/>
            <a:ext cx="8229600" cy="5392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Box 23"/>
          <p:cNvSpPr txBox="1">
            <a:spLocks noChangeArrowheads="1"/>
          </p:cNvSpPr>
          <p:nvPr/>
        </p:nvSpPr>
        <p:spPr bwMode="auto">
          <a:xfrm>
            <a:off x="8162925" y="6138863"/>
            <a:ext cx="450850" cy="244475"/>
          </a:xfrm>
          <a:prstGeom prst="rect">
            <a:avLst/>
          </a:prstGeom>
          <a:noFill/>
          <a:ln w="9525">
            <a:noFill/>
            <a:miter lim="800000"/>
            <a:headEnd/>
            <a:tailEnd/>
          </a:ln>
          <a:effectLst/>
        </p:spPr>
        <p:txBody>
          <a:bodyPr>
            <a:spAutoFit/>
          </a:bodyPr>
          <a:lstStyle/>
          <a:p>
            <a:pPr algn="ctr" defTabSz="914400">
              <a:defRPr/>
            </a:pPr>
            <a:endParaRPr lang="en-US" sz="1000">
              <a:solidFill>
                <a:srgbClr val="000000"/>
              </a:solidFill>
              <a:latin typeface="+mn-lt"/>
              <a:ea typeface="ＭＳ Ｐゴシック" pitchFamily="-108" charset="-128"/>
              <a:cs typeface="ＭＳ Ｐゴシック" pitchFamily="-108" charset="-128"/>
            </a:endParaRPr>
          </a:p>
        </p:txBody>
      </p:sp>
      <p:sp>
        <p:nvSpPr>
          <p:cNvPr id="8" name="Line 28"/>
          <p:cNvSpPr>
            <a:spLocks noChangeShapeType="1"/>
          </p:cNvSpPr>
          <p:nvPr/>
        </p:nvSpPr>
        <p:spPr bwMode="auto">
          <a:xfrm>
            <a:off x="304800" y="715963"/>
            <a:ext cx="8474075" cy="0"/>
          </a:xfrm>
          <a:prstGeom prst="line">
            <a:avLst/>
          </a:prstGeom>
          <a:noFill/>
          <a:ln w="57150">
            <a:solidFill>
              <a:srgbClr val="0B4599"/>
            </a:solidFill>
            <a:round/>
            <a:headEnd/>
            <a:tailEnd/>
          </a:ln>
          <a:effectLst/>
        </p:spPr>
        <p:txBody>
          <a:bodyPr/>
          <a:lstStyle/>
          <a:p>
            <a:pPr algn="ctr" defTabSz="914400">
              <a:defRPr/>
            </a:pPr>
            <a:endParaRPr lang="en-US">
              <a:solidFill>
                <a:srgbClr val="000000"/>
              </a:solidFill>
              <a:latin typeface="+mn-lt"/>
              <a:ea typeface="ＭＳ Ｐゴシック" pitchFamily="-106" charset="-128"/>
              <a:cs typeface="ＭＳ Ｐゴシック" pitchFamily="-106" charset="-128"/>
            </a:endParaRPr>
          </a:p>
        </p:txBody>
      </p:sp>
      <p:sp>
        <p:nvSpPr>
          <p:cNvPr id="9" name="Rectangle 4"/>
          <p:cNvSpPr txBox="1">
            <a:spLocks noChangeArrowheads="1"/>
          </p:cNvSpPr>
          <p:nvPr/>
        </p:nvSpPr>
        <p:spPr>
          <a:xfrm>
            <a:off x="101600" y="6513514"/>
            <a:ext cx="1905000" cy="322262"/>
          </a:xfrm>
          <a:prstGeom prst="rect">
            <a:avLst/>
          </a:prstGeom>
          <a:ln/>
        </p:spPr>
        <p:txBody>
          <a:bodyPr/>
          <a:lstStyle>
            <a:lvl1pPr>
              <a:defRPr sz="1200">
                <a:solidFill>
                  <a:srgbClr val="0000FF"/>
                </a:solidFill>
              </a:defRPr>
            </a:lvl1pPr>
          </a:lstStyle>
          <a:p>
            <a:pPr fontAlgn="auto">
              <a:spcBef>
                <a:spcPts val="0"/>
              </a:spcBef>
              <a:spcAft>
                <a:spcPts val="0"/>
              </a:spcAft>
              <a:defRPr/>
            </a:pPr>
            <a:r>
              <a:rPr lang="en-US" baseline="0" dirty="0">
                <a:solidFill>
                  <a:schemeClr val="tx1">
                    <a:lumMod val="50000"/>
                    <a:lumOff val="50000"/>
                  </a:schemeClr>
                </a:solidFill>
                <a:latin typeface="+mn-lt"/>
                <a:ea typeface="+mn-ea"/>
                <a:cs typeface="+mn-cs"/>
              </a:rPr>
              <a:t>15 Nov 2022</a:t>
            </a:r>
            <a:endParaRPr lang="en-US" dirty="0">
              <a:solidFill>
                <a:schemeClr val="tx1">
                  <a:lumMod val="50000"/>
                  <a:lumOff val="50000"/>
                </a:schemeClr>
              </a:solidFill>
              <a:latin typeface="+mn-lt"/>
              <a:ea typeface="+mn-ea"/>
              <a:cs typeface="+mn-cs"/>
            </a:endParaRPr>
          </a:p>
        </p:txBody>
      </p:sp>
      <p:sp>
        <p:nvSpPr>
          <p:cNvPr id="10" name="Rectangle 5"/>
          <p:cNvSpPr txBox="1">
            <a:spLocks noChangeArrowheads="1"/>
          </p:cNvSpPr>
          <p:nvPr/>
        </p:nvSpPr>
        <p:spPr>
          <a:xfrm>
            <a:off x="3962400" y="6542088"/>
            <a:ext cx="2895600" cy="290512"/>
          </a:xfrm>
          <a:prstGeom prst="rect">
            <a:avLst/>
          </a:prstGeom>
          <a:ln/>
        </p:spPr>
        <p:txBody>
          <a:bodyPr/>
          <a:lstStyle>
            <a:lvl1pPr>
              <a:defRPr sz="1200">
                <a:solidFill>
                  <a:srgbClr val="0000FF"/>
                </a:solidFill>
              </a:defRPr>
            </a:lvl1pPr>
          </a:lstStyle>
          <a:p>
            <a:pPr fontAlgn="auto">
              <a:spcBef>
                <a:spcPts val="0"/>
              </a:spcBef>
              <a:spcAft>
                <a:spcPts val="0"/>
              </a:spcAft>
              <a:defRPr/>
            </a:pPr>
            <a:r>
              <a:rPr lang="en-US" dirty="0">
                <a:latin typeface="+mn-lt"/>
                <a:ea typeface="+mn-ea"/>
                <a:cs typeface="+mn-cs"/>
              </a:rPr>
              <a:t> </a:t>
            </a:r>
          </a:p>
        </p:txBody>
      </p:sp>
      <p:sp>
        <p:nvSpPr>
          <p:cNvPr id="11" name="Rectangle 6"/>
          <p:cNvSpPr txBox="1">
            <a:spLocks noChangeArrowheads="1"/>
          </p:cNvSpPr>
          <p:nvPr/>
        </p:nvSpPr>
        <p:spPr>
          <a:xfrm>
            <a:off x="7023100" y="6535738"/>
            <a:ext cx="1905000" cy="322262"/>
          </a:xfrm>
          <a:prstGeom prst="rect">
            <a:avLst/>
          </a:prstGeom>
          <a:ln/>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a:r>
              <a:rPr lang="en-US" sz="1200" dirty="0" err="1">
                <a:solidFill>
                  <a:schemeClr val="tx1">
                    <a:lumMod val="50000"/>
                    <a:lumOff val="50000"/>
                  </a:schemeClr>
                </a:solidFill>
              </a:rPr>
              <a:t>Feng</a:t>
            </a:r>
            <a:r>
              <a:rPr lang="en-US" sz="1200" dirty="0">
                <a:solidFill>
                  <a:schemeClr val="tx1">
                    <a:lumMod val="50000"/>
                    <a:lumOff val="50000"/>
                  </a:schemeClr>
                </a:solidFill>
              </a:rPr>
              <a:t> </a:t>
            </a:r>
            <a:fld id="{F817A6DC-7C87-374F-AFE6-43B3D5E1F40F}" type="slidenum">
              <a:rPr lang="en-US" sz="1200" smtClean="0">
                <a:solidFill>
                  <a:schemeClr val="tx1">
                    <a:lumMod val="50000"/>
                    <a:lumOff val="50000"/>
                  </a:schemeClr>
                </a:solidFill>
              </a:rPr>
              <a:pPr algn="r"/>
              <a:t>‹#›</a:t>
            </a:fld>
            <a:endParaRPr lang="en-US" sz="1200" dirty="0">
              <a:solidFill>
                <a:schemeClr val="tx1">
                  <a:lumMod val="50000"/>
                  <a:lumOff val="50000"/>
                </a:schemeClr>
              </a:solidFill>
            </a:endParaRP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Lst>
  <p:hf sldNum="0" hdr="0" ftr="0"/>
  <p:txStyles>
    <p:titleStyle>
      <a:lvl1pPr algn="ctr" defTabSz="457200" rtl="0" fontAlgn="base">
        <a:spcBef>
          <a:spcPct val="0"/>
        </a:spcBef>
        <a:spcAft>
          <a:spcPct val="0"/>
        </a:spcAft>
        <a:defRPr sz="2800" b="1" kern="1200">
          <a:solidFill>
            <a:srgbClr val="000000"/>
          </a:solidFill>
          <a:latin typeface="+mj-lt"/>
          <a:ea typeface="ＭＳ Ｐゴシック" charset="0"/>
          <a:cs typeface="+mj-cs"/>
        </a:defRPr>
      </a:lvl1pPr>
      <a:lvl2pPr algn="ctr" defTabSz="457200" rtl="0" fontAlgn="base">
        <a:spcBef>
          <a:spcPct val="0"/>
        </a:spcBef>
        <a:spcAft>
          <a:spcPct val="0"/>
        </a:spcAft>
        <a:defRPr sz="2800" b="1">
          <a:solidFill>
            <a:srgbClr val="000000"/>
          </a:solidFill>
          <a:latin typeface="Arial" charset="0"/>
          <a:ea typeface="ＭＳ Ｐゴシック" charset="0"/>
        </a:defRPr>
      </a:lvl2pPr>
      <a:lvl3pPr algn="ctr" defTabSz="457200" rtl="0" fontAlgn="base">
        <a:spcBef>
          <a:spcPct val="0"/>
        </a:spcBef>
        <a:spcAft>
          <a:spcPct val="0"/>
        </a:spcAft>
        <a:defRPr sz="2800" b="1">
          <a:solidFill>
            <a:srgbClr val="000000"/>
          </a:solidFill>
          <a:latin typeface="Arial" charset="0"/>
          <a:ea typeface="ＭＳ Ｐゴシック" charset="0"/>
        </a:defRPr>
      </a:lvl3pPr>
      <a:lvl4pPr algn="ctr" defTabSz="457200" rtl="0" fontAlgn="base">
        <a:spcBef>
          <a:spcPct val="0"/>
        </a:spcBef>
        <a:spcAft>
          <a:spcPct val="0"/>
        </a:spcAft>
        <a:defRPr sz="2800" b="1">
          <a:solidFill>
            <a:srgbClr val="000000"/>
          </a:solidFill>
          <a:latin typeface="Arial" charset="0"/>
          <a:ea typeface="ＭＳ Ｐゴシック" charset="0"/>
        </a:defRPr>
      </a:lvl4pPr>
      <a:lvl5pPr algn="ctr" defTabSz="457200" rtl="0" fontAlgn="base">
        <a:spcBef>
          <a:spcPct val="0"/>
        </a:spcBef>
        <a:spcAft>
          <a:spcPct val="0"/>
        </a:spcAft>
        <a:defRPr sz="2800" b="1">
          <a:solidFill>
            <a:srgbClr val="000000"/>
          </a:solidFill>
          <a:latin typeface="Arial" charset="0"/>
          <a:ea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1pPr>
      <a:lvl2pPr marL="742950" indent="-285750" algn="l" defTabSz="457200" rtl="0" fontAlgn="base">
        <a:spcBef>
          <a:spcPct val="20000"/>
        </a:spcBef>
        <a:spcAft>
          <a:spcPct val="0"/>
        </a:spcAft>
        <a:buFont typeface="Arial" charset="0"/>
        <a:buChar char="–"/>
        <a:defRPr sz="2000" kern="1200">
          <a:solidFill>
            <a:srgbClr val="0000FF"/>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1600" kern="1200">
          <a:solidFill>
            <a:srgbClr val="0000FF"/>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tif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tiff"/><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indico.cern.ch/event/1137276"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hyperlink" Target="https://arxiv.org/abs/2109.10905" TargetMode="External"/><Relationship Id="rId3" Type="http://schemas.openxmlformats.org/officeDocument/2006/relationships/hyperlink" Target="https://indico.cern.ch/event/955956" TargetMode="External"/><Relationship Id="rId7" Type="http://schemas.openxmlformats.org/officeDocument/2006/relationships/hyperlink" Target="https://indico.cern.ch/event/1196506" TargetMode="External"/><Relationship Id="rId2" Type="http://schemas.openxmlformats.org/officeDocument/2006/relationships/image" Target="../media/image8.emf"/><Relationship Id="rId1" Type="http://schemas.openxmlformats.org/officeDocument/2006/relationships/slideLayout" Target="../slideLayouts/slideLayout1.xml"/><Relationship Id="rId6" Type="http://schemas.openxmlformats.org/officeDocument/2006/relationships/hyperlink" Target="https://indico.cern.ch/event/1110746" TargetMode="External"/><Relationship Id="rId5" Type="http://schemas.openxmlformats.org/officeDocument/2006/relationships/hyperlink" Target="https://indico.cern.ch/event/1076733" TargetMode="External"/><Relationship Id="rId4" Type="http://schemas.openxmlformats.org/officeDocument/2006/relationships/hyperlink" Target="https://indico.cern.ch/event/1022352" TargetMode="External"/><Relationship Id="rId9" Type="http://schemas.openxmlformats.org/officeDocument/2006/relationships/hyperlink" Target="https://arxiv.org/abs/2203.05090"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ChangeArrowheads="1"/>
          </p:cNvSpPr>
          <p:nvPr/>
        </p:nvSpPr>
        <p:spPr bwMode="auto">
          <a:xfrm>
            <a:off x="0" y="762000"/>
            <a:ext cx="9144000" cy="1981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endParaRPr lang="en-US" sz="4000" b="1" dirty="0"/>
          </a:p>
        </p:txBody>
      </p:sp>
      <p:sp>
        <p:nvSpPr>
          <p:cNvPr id="7" name="Rectangle 6"/>
          <p:cNvSpPr>
            <a:spLocks noChangeArrowheads="1"/>
          </p:cNvSpPr>
          <p:nvPr/>
        </p:nvSpPr>
        <p:spPr bwMode="auto">
          <a:xfrm>
            <a:off x="304800" y="6211888"/>
            <a:ext cx="8458200" cy="46037"/>
          </a:xfrm>
          <a:prstGeom prst="rect">
            <a:avLst/>
          </a:prstGeom>
          <a:solidFill>
            <a:srgbClr val="0B4499"/>
          </a:solidFill>
          <a:ln>
            <a:noFill/>
          </a:ln>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cs typeface="+mn-cs"/>
            </a:endParaRPr>
          </a:p>
        </p:txBody>
      </p:sp>
      <p:sp>
        <p:nvSpPr>
          <p:cNvPr id="8" name="Rectangle 7"/>
          <p:cNvSpPr>
            <a:spLocks noChangeArrowheads="1"/>
          </p:cNvSpPr>
          <p:nvPr/>
        </p:nvSpPr>
        <p:spPr bwMode="auto">
          <a:xfrm>
            <a:off x="0" y="6400800"/>
            <a:ext cx="9144000" cy="381000"/>
          </a:xfrm>
          <a:prstGeom prst="rect">
            <a:avLst/>
          </a:prstGeom>
          <a:solidFill>
            <a:schemeClr val="bg1"/>
          </a:solidFill>
          <a:ln>
            <a:noFill/>
          </a:ln>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cs typeface="+mn-cs"/>
            </a:endParaRPr>
          </a:p>
        </p:txBody>
      </p:sp>
      <p:sp>
        <p:nvSpPr>
          <p:cNvPr id="5123" name="Rectangle 3"/>
          <p:cNvSpPr>
            <a:spLocks noChangeArrowheads="1"/>
          </p:cNvSpPr>
          <p:nvPr/>
        </p:nvSpPr>
        <p:spPr bwMode="auto">
          <a:xfrm>
            <a:off x="0" y="4008436"/>
            <a:ext cx="9144000" cy="1020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r>
              <a:rPr lang="en-US" sz="2000" dirty="0"/>
              <a:t>5</a:t>
            </a:r>
            <a:r>
              <a:rPr lang="en-US" sz="2000" baseline="30000" dirty="0"/>
              <a:t>th</a:t>
            </a:r>
            <a:r>
              <a:rPr lang="en-US" sz="2000" dirty="0"/>
              <a:t> Forward Physics Facility Meeting </a:t>
            </a:r>
          </a:p>
          <a:p>
            <a:pPr algn="ctr"/>
            <a:endParaRPr lang="en-US" sz="800" dirty="0"/>
          </a:p>
          <a:p>
            <a:pPr algn="ctr"/>
            <a:r>
              <a:rPr lang="en-US" sz="2000" dirty="0"/>
              <a:t>Jonathan Feng, UC Irvine, 15 November 2022</a:t>
            </a:r>
            <a:endParaRPr lang="en-US" sz="1200" dirty="0"/>
          </a:p>
        </p:txBody>
      </p:sp>
      <p:sp>
        <p:nvSpPr>
          <p:cNvPr id="13" name="Rectangle 3">
            <a:extLst>
              <a:ext uri="{FF2B5EF4-FFF2-40B4-BE49-F238E27FC236}">
                <a16:creationId xmlns:a16="http://schemas.microsoft.com/office/drawing/2014/main" id="{65D3E203-E15B-5547-8523-0698518C96E8}"/>
              </a:ext>
            </a:extLst>
          </p:cNvPr>
          <p:cNvSpPr>
            <a:spLocks noChangeArrowheads="1"/>
          </p:cNvSpPr>
          <p:nvPr/>
        </p:nvSpPr>
        <p:spPr bwMode="auto">
          <a:xfrm>
            <a:off x="0" y="914400"/>
            <a:ext cx="9144000" cy="21322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en-US" sz="4000" b="1" dirty="0"/>
          </a:p>
          <a:p>
            <a:pPr algn="ctr"/>
            <a:endParaRPr lang="en-US" sz="4400" b="1" dirty="0"/>
          </a:p>
          <a:p>
            <a:pPr algn="ctr"/>
            <a:endParaRPr lang="en-US" sz="4400" b="1" dirty="0"/>
          </a:p>
          <a:p>
            <a:pPr algn="ctr"/>
            <a:r>
              <a:rPr lang="en-US" sz="4400" b="1" dirty="0"/>
              <a:t>INTRODUCTION AND GOALS</a:t>
            </a:r>
          </a:p>
        </p:txBody>
      </p:sp>
      <p:pic>
        <p:nvPicPr>
          <p:cNvPr id="14" name="Picture 13">
            <a:extLst>
              <a:ext uri="{FF2B5EF4-FFF2-40B4-BE49-F238E27FC236}">
                <a16:creationId xmlns:a16="http://schemas.microsoft.com/office/drawing/2014/main" id="{1B69DA5E-5C56-6B49-9A2D-BB6032CAABC1}"/>
              </a:ext>
            </a:extLst>
          </p:cNvPr>
          <p:cNvPicPr>
            <a:picLocks noChangeAspect="1"/>
          </p:cNvPicPr>
          <p:nvPr/>
        </p:nvPicPr>
        <p:blipFill>
          <a:blip r:embed="rId3"/>
          <a:stretch>
            <a:fillRect/>
          </a:stretch>
        </p:blipFill>
        <p:spPr>
          <a:xfrm>
            <a:off x="1321301" y="5563915"/>
            <a:ext cx="1711308" cy="488946"/>
          </a:xfrm>
          <a:prstGeom prst="rect">
            <a:avLst/>
          </a:prstGeom>
        </p:spPr>
      </p:pic>
      <p:pic>
        <p:nvPicPr>
          <p:cNvPr id="15" name="Picture 14">
            <a:extLst>
              <a:ext uri="{FF2B5EF4-FFF2-40B4-BE49-F238E27FC236}">
                <a16:creationId xmlns:a16="http://schemas.microsoft.com/office/drawing/2014/main" id="{2A0B97C5-96DE-E94A-A393-2C22EA2F0247}"/>
              </a:ext>
            </a:extLst>
          </p:cNvPr>
          <p:cNvPicPr>
            <a:picLocks noChangeAspect="1"/>
          </p:cNvPicPr>
          <p:nvPr/>
        </p:nvPicPr>
        <p:blipFill>
          <a:blip r:embed="rId4"/>
          <a:stretch>
            <a:fillRect/>
          </a:stretch>
        </p:blipFill>
        <p:spPr>
          <a:xfrm>
            <a:off x="3363309" y="5548711"/>
            <a:ext cx="2734564" cy="519355"/>
          </a:xfrm>
          <a:prstGeom prst="rect">
            <a:avLst/>
          </a:prstGeom>
        </p:spPr>
      </p:pic>
      <p:pic>
        <p:nvPicPr>
          <p:cNvPr id="17" name="Picture 16">
            <a:extLst>
              <a:ext uri="{FF2B5EF4-FFF2-40B4-BE49-F238E27FC236}">
                <a16:creationId xmlns:a16="http://schemas.microsoft.com/office/drawing/2014/main" id="{3DEF246E-C0F0-284D-9F72-F701A6ED6D6B}"/>
              </a:ext>
            </a:extLst>
          </p:cNvPr>
          <p:cNvPicPr>
            <a:picLocks noChangeAspect="1"/>
          </p:cNvPicPr>
          <p:nvPr/>
        </p:nvPicPr>
        <p:blipFill>
          <a:blip r:embed="rId5"/>
          <a:stretch>
            <a:fillRect/>
          </a:stretch>
        </p:blipFill>
        <p:spPr>
          <a:xfrm>
            <a:off x="295577" y="5460877"/>
            <a:ext cx="695023" cy="695023"/>
          </a:xfrm>
          <a:prstGeom prst="rect">
            <a:avLst/>
          </a:prstGeom>
        </p:spPr>
      </p:pic>
      <p:pic>
        <p:nvPicPr>
          <p:cNvPr id="18" name="Picture 17">
            <a:extLst>
              <a:ext uri="{FF2B5EF4-FFF2-40B4-BE49-F238E27FC236}">
                <a16:creationId xmlns:a16="http://schemas.microsoft.com/office/drawing/2014/main" id="{416522FC-1E4F-E042-8855-BD3B6CBA0350}"/>
              </a:ext>
            </a:extLst>
          </p:cNvPr>
          <p:cNvPicPr>
            <a:picLocks noChangeAspect="1"/>
          </p:cNvPicPr>
          <p:nvPr/>
        </p:nvPicPr>
        <p:blipFill>
          <a:blip r:embed="rId6"/>
          <a:stretch>
            <a:fillRect/>
          </a:stretch>
        </p:blipFill>
        <p:spPr>
          <a:xfrm>
            <a:off x="8153400" y="5535880"/>
            <a:ext cx="545017" cy="545017"/>
          </a:xfrm>
          <a:prstGeom prst="rect">
            <a:avLst/>
          </a:prstGeom>
        </p:spPr>
      </p:pic>
      <p:pic>
        <p:nvPicPr>
          <p:cNvPr id="19" name="Picture 18">
            <a:extLst>
              <a:ext uri="{FF2B5EF4-FFF2-40B4-BE49-F238E27FC236}">
                <a16:creationId xmlns:a16="http://schemas.microsoft.com/office/drawing/2014/main" id="{7181E317-B8D8-BA43-9A3A-5399C6C49F45}"/>
              </a:ext>
            </a:extLst>
          </p:cNvPr>
          <p:cNvPicPr>
            <a:picLocks noChangeAspect="1"/>
          </p:cNvPicPr>
          <p:nvPr/>
        </p:nvPicPr>
        <p:blipFill rotWithShape="1">
          <a:blip r:embed="rId7"/>
          <a:srcRect r="7550"/>
          <a:stretch/>
        </p:blipFill>
        <p:spPr>
          <a:xfrm>
            <a:off x="6428573" y="5455458"/>
            <a:ext cx="1394126" cy="705861"/>
          </a:xfrm>
          <a:prstGeom prst="rect">
            <a:avLst/>
          </a:prstGeom>
        </p:spPr>
      </p:pic>
      <p:pic>
        <p:nvPicPr>
          <p:cNvPr id="2" name="Picture 1">
            <a:extLst>
              <a:ext uri="{FF2B5EF4-FFF2-40B4-BE49-F238E27FC236}">
                <a16:creationId xmlns:a16="http://schemas.microsoft.com/office/drawing/2014/main" id="{5F1476D1-204A-2083-2F42-8B957E5827BA}"/>
              </a:ext>
            </a:extLst>
          </p:cNvPr>
          <p:cNvPicPr>
            <a:picLocks noChangeAspect="1"/>
          </p:cNvPicPr>
          <p:nvPr/>
        </p:nvPicPr>
        <p:blipFill>
          <a:blip r:embed="rId8"/>
          <a:stretch>
            <a:fillRect/>
          </a:stretch>
        </p:blipFill>
        <p:spPr>
          <a:xfrm>
            <a:off x="2149073" y="1066800"/>
            <a:ext cx="4845854" cy="1346956"/>
          </a:xfrm>
          <a:prstGeom prst="rect">
            <a:avLst/>
          </a:prstGeom>
        </p:spPr>
      </p:pic>
    </p:spTree>
    <p:extLst>
      <p:ext uri="{BB962C8B-B14F-4D97-AF65-F5344CB8AC3E}">
        <p14:creationId xmlns:p14="http://schemas.microsoft.com/office/powerpoint/2010/main" val="3273229333"/>
      </p:ext>
    </p:extLst>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Content Placeholder 2">
            <a:extLst>
              <a:ext uri="{FF2B5EF4-FFF2-40B4-BE49-F238E27FC236}">
                <a16:creationId xmlns:a16="http://schemas.microsoft.com/office/drawing/2014/main" id="{96ADB308-312E-E049-BDD6-FA53AE40E736}"/>
              </a:ext>
            </a:extLst>
          </p:cNvPr>
          <p:cNvSpPr>
            <a:spLocks noGrp="1" noChangeArrowheads="1"/>
          </p:cNvSpPr>
          <p:nvPr>
            <p:ph sz="half" idx="4294967295"/>
          </p:nvPr>
        </p:nvSpPr>
        <p:spPr>
          <a:xfrm>
            <a:off x="152400" y="838200"/>
            <a:ext cx="8686801" cy="4800600"/>
          </a:xfrm>
        </p:spPr>
        <p:txBody>
          <a:bodyPr/>
          <a:lstStyle/>
          <a:p>
            <a:r>
              <a:rPr lang="en-US" altLang="en-US" sz="1800" dirty="0"/>
              <a:t>The FPF will greatly enhance the HL-LHC physics program </a:t>
            </a:r>
          </a:p>
          <a:p>
            <a:pPr lvl="1"/>
            <a:r>
              <a:rPr lang="en-US" sz="1400" dirty="0">
                <a:effectLst/>
              </a:rPr>
              <a:t>Neutrinos: </a:t>
            </a:r>
            <a:r>
              <a:rPr lang="en-US" sz="1400" dirty="0"/>
              <a:t>Neutrino b</a:t>
            </a:r>
            <a:r>
              <a:rPr lang="en-US" sz="1400" dirty="0">
                <a:effectLst/>
              </a:rPr>
              <a:t>lind </a:t>
            </a:r>
            <a:r>
              <a:rPr lang="en-US" sz="1400" dirty="0">
                <a:sym typeface="Wingdings" pitchFamily="2" charset="2"/>
              </a:rPr>
              <a:t> Neutrino factory, insights into neutrinos, QCD, </a:t>
            </a:r>
            <a:r>
              <a:rPr lang="en-US" sz="1400" dirty="0" err="1">
                <a:sym typeface="Wingdings" pitchFamily="2" charset="2"/>
              </a:rPr>
              <a:t>astroparticle</a:t>
            </a:r>
            <a:r>
              <a:rPr lang="en-US" sz="1400" dirty="0">
                <a:sym typeface="Wingdings" pitchFamily="2" charset="2"/>
              </a:rPr>
              <a:t> physics. </a:t>
            </a:r>
          </a:p>
          <a:p>
            <a:pPr lvl="1"/>
            <a:r>
              <a:rPr lang="en-US" sz="1400" dirty="0">
                <a:effectLst/>
                <a:sym typeface="Wingdings" pitchFamily="2" charset="2"/>
              </a:rPr>
              <a:t>BSM: Modest extension of weak-scale searches </a:t>
            </a:r>
            <a:r>
              <a:rPr lang="en-US" sz="1400" dirty="0">
                <a:sym typeface="Wingdings" pitchFamily="2" charset="2"/>
              </a:rPr>
              <a:t> New sensitivity to MeV-GeV FIPs, LLPs, milli-charged particles, quirks, light dark matter, and many other groundbreaking discoveries.</a:t>
            </a:r>
          </a:p>
          <a:p>
            <a:pPr lvl="1"/>
            <a:endParaRPr lang="en-US" sz="800" dirty="0"/>
          </a:p>
          <a:p>
            <a:r>
              <a:rPr lang="en-US" sz="1800" dirty="0">
                <a:effectLst/>
              </a:rPr>
              <a:t>Many of these opportunities rely essentially on the LHC’s high center-of-mass energy, are therefore inaccessible at fixed target experiments and unique to the FPF, and will disappear for decades (or forever) if not explored at the HL-LHC.</a:t>
            </a:r>
          </a:p>
          <a:p>
            <a:pPr marL="0" indent="0">
              <a:buNone/>
            </a:pPr>
            <a:endParaRPr lang="en-US" sz="800" dirty="0">
              <a:effectLst/>
            </a:endParaRPr>
          </a:p>
          <a:p>
            <a:r>
              <a:rPr lang="en-US" altLang="en-US" sz="1800" dirty="0"/>
              <a:t>The FPF is well-aligned with the recommendations of EPPSU and Snowmass:</a:t>
            </a:r>
          </a:p>
        </p:txBody>
      </p:sp>
      <p:sp>
        <p:nvSpPr>
          <p:cNvPr id="19" name="Title 1">
            <a:extLst>
              <a:ext uri="{FF2B5EF4-FFF2-40B4-BE49-F238E27FC236}">
                <a16:creationId xmlns:a16="http://schemas.microsoft.com/office/drawing/2014/main" id="{28105B7E-1C8D-A64E-9F00-14F16E625802}"/>
              </a:ext>
            </a:extLst>
          </p:cNvPr>
          <p:cNvSpPr txBox="1">
            <a:spLocks noChangeArrowheads="1"/>
          </p:cNvSpPr>
          <p:nvPr/>
        </p:nvSpPr>
        <p:spPr bwMode="auto">
          <a:xfrm>
            <a:off x="0" y="195263"/>
            <a:ext cx="9144000" cy="566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defTabSz="457200" rtl="0" fontAlgn="base">
              <a:spcBef>
                <a:spcPct val="0"/>
              </a:spcBef>
              <a:spcAft>
                <a:spcPct val="0"/>
              </a:spcAft>
              <a:defRPr sz="2800" b="1" kern="1200">
                <a:solidFill>
                  <a:srgbClr val="000000"/>
                </a:solidFill>
                <a:latin typeface="+mj-lt"/>
                <a:ea typeface="ＭＳ Ｐゴシック" charset="0"/>
                <a:cs typeface="+mj-cs"/>
              </a:defRPr>
            </a:lvl1pPr>
            <a:lvl2pPr algn="ctr" defTabSz="457200" rtl="0" fontAlgn="base">
              <a:spcBef>
                <a:spcPct val="0"/>
              </a:spcBef>
              <a:spcAft>
                <a:spcPct val="0"/>
              </a:spcAft>
              <a:defRPr sz="2800" b="1">
                <a:solidFill>
                  <a:srgbClr val="000000"/>
                </a:solidFill>
                <a:latin typeface="Arial" charset="0"/>
                <a:ea typeface="ＭＳ Ｐゴシック" charset="0"/>
              </a:defRPr>
            </a:lvl2pPr>
            <a:lvl3pPr algn="ctr" defTabSz="457200" rtl="0" fontAlgn="base">
              <a:spcBef>
                <a:spcPct val="0"/>
              </a:spcBef>
              <a:spcAft>
                <a:spcPct val="0"/>
              </a:spcAft>
              <a:defRPr sz="2800" b="1">
                <a:solidFill>
                  <a:srgbClr val="000000"/>
                </a:solidFill>
                <a:latin typeface="Arial" charset="0"/>
                <a:ea typeface="ＭＳ Ｐゴシック" charset="0"/>
              </a:defRPr>
            </a:lvl3pPr>
            <a:lvl4pPr algn="ctr" defTabSz="457200" rtl="0" fontAlgn="base">
              <a:spcBef>
                <a:spcPct val="0"/>
              </a:spcBef>
              <a:spcAft>
                <a:spcPct val="0"/>
              </a:spcAft>
              <a:defRPr sz="2800" b="1">
                <a:solidFill>
                  <a:srgbClr val="000000"/>
                </a:solidFill>
                <a:latin typeface="Arial" charset="0"/>
                <a:ea typeface="ＭＳ Ｐゴシック" charset="0"/>
              </a:defRPr>
            </a:lvl4pPr>
            <a:lvl5pPr algn="ctr" defTabSz="457200" rtl="0" fontAlgn="base">
              <a:spcBef>
                <a:spcPct val="0"/>
              </a:spcBef>
              <a:spcAft>
                <a:spcPct val="0"/>
              </a:spcAft>
              <a:defRPr sz="2800" b="1">
                <a:solidFill>
                  <a:srgbClr val="000000"/>
                </a:solidFill>
                <a:latin typeface="Arial" charset="0"/>
                <a:ea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dirty="0">
                <a:solidFill>
                  <a:schemeClr val="tx1"/>
                </a:solidFill>
              </a:rPr>
              <a:t>INTRODUCTION</a:t>
            </a:r>
          </a:p>
        </p:txBody>
      </p:sp>
      <p:sp>
        <p:nvSpPr>
          <p:cNvPr id="2" name="TextBox 1">
            <a:extLst>
              <a:ext uri="{FF2B5EF4-FFF2-40B4-BE49-F238E27FC236}">
                <a16:creationId xmlns:a16="http://schemas.microsoft.com/office/drawing/2014/main" id="{7AA36C35-56C6-2299-375B-81F412037581}"/>
              </a:ext>
            </a:extLst>
          </p:cNvPr>
          <p:cNvSpPr txBox="1"/>
          <p:nvPr/>
        </p:nvSpPr>
        <p:spPr>
          <a:xfrm>
            <a:off x="3809999" y="3569256"/>
            <a:ext cx="4953002" cy="2831544"/>
          </a:xfrm>
          <a:prstGeom prst="rect">
            <a:avLst/>
          </a:prstGeom>
          <a:noFill/>
          <a:ln w="28575">
            <a:solidFill>
              <a:srgbClr val="0000FF"/>
            </a:solidFill>
          </a:ln>
        </p:spPr>
        <p:txBody>
          <a:bodyPr wrap="square" rtlCol="0">
            <a:spAutoFit/>
          </a:bodyPr>
          <a:lstStyle/>
          <a:p>
            <a:r>
              <a:rPr lang="en-US" sz="1400" b="1" dirty="0">
                <a:latin typeface="+mn-lt"/>
                <a:cs typeface="Times New Roman" panose="02020603050405020304" pitchFamily="18" charset="0"/>
              </a:rPr>
              <a:t>2022 Snowmass Energy Frontier Summary</a:t>
            </a:r>
          </a:p>
          <a:p>
            <a:endParaRPr lang="en-US" sz="1000" b="1" dirty="0">
              <a:latin typeface="+mn-lt"/>
              <a:cs typeface="Times New Roman" panose="02020603050405020304" pitchFamily="18" charset="0"/>
            </a:endParaRPr>
          </a:p>
          <a:p>
            <a:r>
              <a:rPr lang="en-US" sz="1400" dirty="0">
                <a:highlight>
                  <a:srgbClr val="FFFF00"/>
                </a:highlight>
                <a:latin typeface="+mn-lt"/>
                <a:cs typeface="Times New Roman" panose="02020603050405020304" pitchFamily="18" charset="0"/>
              </a:rPr>
              <a:t>Our highest immediate priority accelerator and project is the HL-LHC</a:t>
            </a:r>
            <a:r>
              <a:rPr lang="en-US" sz="1400" dirty="0">
                <a:latin typeface="+mn-lt"/>
                <a:cs typeface="Times New Roman" panose="02020603050405020304" pitchFamily="18" charset="0"/>
              </a:rPr>
              <a:t>, the successful completion of the detector upgrades, operations of the detectors at the HL-LHC, data taking and analysis, </a:t>
            </a:r>
            <a:r>
              <a:rPr lang="en-US" sz="1400" dirty="0">
                <a:highlight>
                  <a:srgbClr val="FFFF00"/>
                </a:highlight>
                <a:latin typeface="+mn-lt"/>
                <a:cs typeface="Times New Roman" panose="02020603050405020304" pitchFamily="18" charset="0"/>
              </a:rPr>
              <a:t>including the construction of auxiliary experiments that extend the reach of HL-LHC in kinematic regions uncovered by the detector upgrades</a:t>
            </a:r>
            <a:r>
              <a:rPr lang="en-US" sz="1400" dirty="0">
                <a:latin typeface="+mn-lt"/>
                <a:cs typeface="Times New Roman" panose="02020603050405020304" pitchFamily="18" charset="0"/>
              </a:rPr>
              <a:t>. </a:t>
            </a:r>
          </a:p>
          <a:p>
            <a:endParaRPr lang="en-US" sz="1000" b="1" dirty="0">
              <a:latin typeface="+mn-lt"/>
              <a:cs typeface="Times New Roman" panose="02020603050405020304" pitchFamily="18" charset="0"/>
            </a:endParaRPr>
          </a:p>
          <a:p>
            <a:r>
              <a:rPr lang="en-US" sz="1400" b="1" dirty="0">
                <a:latin typeface="+mn-lt"/>
              </a:rPr>
              <a:t>Resource needs and plan for the 5-year period starting 2025: </a:t>
            </a:r>
          </a:p>
          <a:p>
            <a:r>
              <a:rPr lang="en-US" sz="1400" dirty="0">
                <a:latin typeface="+mn-lt"/>
              </a:rPr>
              <a:t>1. </a:t>
            </a:r>
            <a:r>
              <a:rPr lang="en-US" sz="1400" dirty="0">
                <a:highlight>
                  <a:srgbClr val="FFFF00"/>
                </a:highlight>
                <a:latin typeface="+mn-lt"/>
              </a:rPr>
              <a:t>Prioritize HL-LHC physics program, including auxiliary experiments.</a:t>
            </a:r>
          </a:p>
        </p:txBody>
      </p:sp>
      <p:sp>
        <p:nvSpPr>
          <p:cNvPr id="5" name="TextBox 4">
            <a:extLst>
              <a:ext uri="{FF2B5EF4-FFF2-40B4-BE49-F238E27FC236}">
                <a16:creationId xmlns:a16="http://schemas.microsoft.com/office/drawing/2014/main" id="{EEEA8F96-D91E-70E3-49F5-1024AEB835C6}"/>
              </a:ext>
            </a:extLst>
          </p:cNvPr>
          <p:cNvSpPr txBox="1"/>
          <p:nvPr/>
        </p:nvSpPr>
        <p:spPr>
          <a:xfrm>
            <a:off x="381000" y="3566013"/>
            <a:ext cx="3124200" cy="2831544"/>
          </a:xfrm>
          <a:prstGeom prst="rect">
            <a:avLst/>
          </a:prstGeom>
          <a:noFill/>
          <a:ln w="28575">
            <a:solidFill>
              <a:srgbClr val="0000FF"/>
            </a:solidFill>
          </a:ln>
        </p:spPr>
        <p:txBody>
          <a:bodyPr wrap="square" rtlCol="0">
            <a:spAutoFit/>
          </a:bodyPr>
          <a:lstStyle/>
          <a:p>
            <a:r>
              <a:rPr lang="en-US" sz="1400" b="1" dirty="0">
                <a:effectLst/>
                <a:latin typeface="+mn-lt"/>
              </a:rPr>
              <a:t>2020 EPPSU</a:t>
            </a:r>
            <a:r>
              <a:rPr lang="en-US" sz="1400" b="1" dirty="0">
                <a:latin typeface="+mn-lt"/>
              </a:rPr>
              <a:t> 1st Recommendation</a:t>
            </a:r>
          </a:p>
          <a:p>
            <a:endParaRPr lang="en-US" sz="1000" b="1" dirty="0">
              <a:latin typeface="+mn-lt"/>
            </a:endParaRPr>
          </a:p>
          <a:p>
            <a:r>
              <a:rPr lang="en-US" sz="1400" dirty="0">
                <a:effectLst/>
                <a:highlight>
                  <a:srgbClr val="FFFF00"/>
                </a:highlight>
                <a:latin typeface="+mn-lt"/>
              </a:rPr>
              <a:t>The successful completion of the high-luminosity upgrade of the machine and detectors should remain the focal point of European particle physics</a:t>
            </a:r>
            <a:r>
              <a:rPr lang="en-US" sz="1400" dirty="0">
                <a:effectLst/>
                <a:latin typeface="+mn-lt"/>
              </a:rPr>
              <a:t>, together with continued innovation in experimental techniques. </a:t>
            </a:r>
            <a:r>
              <a:rPr lang="en-US" sz="1400" dirty="0">
                <a:effectLst/>
                <a:highlight>
                  <a:srgbClr val="FFFF00"/>
                </a:highlight>
                <a:latin typeface="+mn-lt"/>
              </a:rPr>
              <a:t>The full physics potential of the LHC and the HL-LHC</a:t>
            </a:r>
            <a:r>
              <a:rPr lang="en-US" sz="1400" dirty="0">
                <a:effectLst/>
                <a:latin typeface="+mn-lt"/>
              </a:rPr>
              <a:t>, including the study of </a:t>
            </a:r>
            <a:r>
              <a:rPr lang="en-US" sz="1400" dirty="0" err="1">
                <a:effectLst/>
                <a:latin typeface="+mn-lt"/>
              </a:rPr>
              <a:t>flavour</a:t>
            </a:r>
            <a:r>
              <a:rPr lang="en-US" sz="1400" dirty="0">
                <a:effectLst/>
                <a:latin typeface="+mn-lt"/>
              </a:rPr>
              <a:t> physics and the quark-gluon plasma, </a:t>
            </a:r>
            <a:r>
              <a:rPr lang="en-US" sz="1400" dirty="0">
                <a:effectLst/>
                <a:highlight>
                  <a:srgbClr val="FFFF00"/>
                </a:highlight>
                <a:latin typeface="+mn-lt"/>
              </a:rPr>
              <a:t>should be exploited</a:t>
            </a:r>
            <a:r>
              <a:rPr lang="en-US" sz="1400" dirty="0">
                <a:effectLst/>
                <a:latin typeface="+mn-lt"/>
              </a:rPr>
              <a:t>.</a:t>
            </a:r>
            <a:endParaRPr lang="en-US" sz="1400" dirty="0">
              <a:latin typeface="+mn-lt"/>
            </a:endParaRPr>
          </a:p>
        </p:txBody>
      </p:sp>
    </p:spTree>
    <p:extLst>
      <p:ext uri="{BB962C8B-B14F-4D97-AF65-F5344CB8AC3E}">
        <p14:creationId xmlns:p14="http://schemas.microsoft.com/office/powerpoint/2010/main" val="1395971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0" y="228985"/>
            <a:ext cx="9144000" cy="441325"/>
          </a:xfrm>
        </p:spPr>
        <p:txBody>
          <a:bodyPr/>
          <a:lstStyle/>
          <a:p>
            <a:r>
              <a:rPr lang="en-US" dirty="0">
                <a:latin typeface="Arial" charset="0"/>
              </a:rPr>
              <a:t>CERN NEWS</a:t>
            </a:r>
          </a:p>
        </p:txBody>
      </p:sp>
      <p:sp>
        <p:nvSpPr>
          <p:cNvPr id="21" name="Rectangle 3">
            <a:extLst>
              <a:ext uri="{FF2B5EF4-FFF2-40B4-BE49-F238E27FC236}">
                <a16:creationId xmlns:a16="http://schemas.microsoft.com/office/drawing/2014/main" id="{6DE34699-25EB-534D-A8C2-F03BEAEE77D0}"/>
              </a:ext>
            </a:extLst>
          </p:cNvPr>
          <p:cNvSpPr txBox="1">
            <a:spLocks noChangeArrowheads="1"/>
          </p:cNvSpPr>
          <p:nvPr/>
        </p:nvSpPr>
        <p:spPr bwMode="auto">
          <a:xfrm>
            <a:off x="152400" y="762000"/>
            <a:ext cx="8763000" cy="5486400"/>
          </a:xfrm>
          <a:prstGeom prst="rect">
            <a:avLst/>
          </a:prstGeom>
          <a:noFill/>
          <a:ln>
            <a:noFill/>
          </a:ln>
          <a:extLst>
            <a:ext uri="{909E8E84-426E-40dd-AFC4-6F175D3DCCD1}">
              <a14:hiddenFill xmlns:mc="http://schemas.openxmlformats.org/markup-compatibility/2006" xmlns:a14="http://schemas.microsoft.com/office/drawing/2010/main" xmlns="">
                <a:solidFill>
                  <a:srgbClr val="FFFFFF"/>
                </a:solidFill>
              </a14:hiddenFill>
            </a:ext>
            <a:ext uri="{91240B29-F687-4f45-9708-019B960494DF}">
              <a14:hiddenLine xmlns:mc="http://schemas.openxmlformats.org/markup-compatibility/2006" xmlns:a14="http://schemas.microsoft.com/office/drawing/2010/main" xmlns="" w="9525">
                <a:solidFill>
                  <a:srgbClr val="000000"/>
                </a:solidFill>
                <a:miter lim="800000"/>
                <a:headEnd/>
                <a:tailEnd/>
              </a14:hiddenLine>
            </a:ext>
            <a:ext uri="{FAA26D3D-D897-4be2-8F04-BA451C77F1D7}">
              <ma14:placeholderFlag xmlns:mc="http://schemas.openxmlformats.org/markup-compatibility/2006" xmlns:a14="http://schemas.microsoft.com/office/drawing/2010/main"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1pPr>
            <a:lvl2pPr marL="742950" indent="-285750" algn="l" defTabSz="457200" rtl="0" fontAlgn="base">
              <a:spcBef>
                <a:spcPct val="20000"/>
              </a:spcBef>
              <a:spcAft>
                <a:spcPct val="0"/>
              </a:spcAft>
              <a:buFont typeface="Arial" charset="0"/>
              <a:buChar char="–"/>
              <a:defRPr sz="2000" kern="1200">
                <a:solidFill>
                  <a:srgbClr val="0000FF"/>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1600" kern="1200">
                <a:solidFill>
                  <a:srgbClr val="0000FF"/>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solidFill>
                  <a:srgbClr val="222222"/>
                </a:solidFill>
              </a:rPr>
              <a:t>CERN and PBC support for the FPF (and for FASER, </a:t>
            </a:r>
            <a:r>
              <a:rPr lang="en-US" sz="1800" dirty="0" err="1">
                <a:solidFill>
                  <a:srgbClr val="222222"/>
                </a:solidFill>
              </a:rPr>
              <a:t>FASERnu</a:t>
            </a:r>
            <a:r>
              <a:rPr lang="en-US" sz="1800" dirty="0">
                <a:solidFill>
                  <a:srgbClr val="222222"/>
                </a:solidFill>
              </a:rPr>
              <a:t>, SND@LHC) has been generous and essential.</a:t>
            </a:r>
          </a:p>
          <a:p>
            <a:endParaRPr lang="en-US" sz="800" dirty="0">
              <a:solidFill>
                <a:srgbClr val="222222"/>
              </a:solidFill>
            </a:endParaRPr>
          </a:p>
          <a:p>
            <a:r>
              <a:rPr lang="en-US" sz="1800" dirty="0">
                <a:solidFill>
                  <a:srgbClr val="222222"/>
                </a:solidFill>
              </a:rPr>
              <a:t>Jamie Boyd and I had a first meeting about the FPF with CERN Directors Fabiola </a:t>
            </a:r>
            <a:r>
              <a:rPr lang="en-US" sz="1800" dirty="0" err="1">
                <a:solidFill>
                  <a:srgbClr val="222222"/>
                </a:solidFill>
              </a:rPr>
              <a:t>Gianotti</a:t>
            </a:r>
            <a:r>
              <a:rPr lang="en-US" sz="1800" dirty="0">
                <a:solidFill>
                  <a:srgbClr val="222222"/>
                </a:solidFill>
              </a:rPr>
              <a:t>, Joachim </a:t>
            </a:r>
            <a:r>
              <a:rPr lang="en-US" sz="1800" dirty="0" err="1">
                <a:solidFill>
                  <a:srgbClr val="222222"/>
                </a:solidFill>
              </a:rPr>
              <a:t>Mnich</a:t>
            </a:r>
            <a:r>
              <a:rPr lang="en-US" sz="1800" dirty="0">
                <a:solidFill>
                  <a:srgbClr val="222222"/>
                </a:solidFill>
              </a:rPr>
              <a:t>, and Mike Lamont in June 2022.  The meeting was encouraging and very useful, and we planned to meet again 8 months after that meeting (~Feb, Mar 2023).  </a:t>
            </a:r>
          </a:p>
          <a:p>
            <a:endParaRPr lang="en-US" sz="800" dirty="0">
              <a:solidFill>
                <a:srgbClr val="222222"/>
              </a:solidFill>
            </a:endParaRPr>
          </a:p>
          <a:p>
            <a:r>
              <a:rPr lang="en-US" sz="1800" dirty="0">
                <a:solidFill>
                  <a:srgbClr val="222222"/>
                </a:solidFill>
              </a:rPr>
              <a:t>LHCC Minutes, Sept 2022 (following discussions with LHCC Chair Frank Simon)</a:t>
            </a:r>
          </a:p>
          <a:p>
            <a:pPr lvl="1"/>
            <a:r>
              <a:rPr lang="en-US" sz="1400" b="0" i="0" u="none" strike="noStrike" dirty="0">
                <a:effectLst/>
              </a:rPr>
              <a:t>A proposal on the Forward Physics Facility (FPF), a large underground experimental facility, well shielded in the line of sight of the ATLAS interaction point, is being put forward. First informal discussions about the next steps with this proposal have taken place between the proponents and the LHCC chair.</a:t>
            </a:r>
          </a:p>
          <a:p>
            <a:pPr lvl="1"/>
            <a:r>
              <a:rPr lang="en-US" sz="1400" b="0" i="0" u="none" strike="noStrike" dirty="0">
                <a:effectLst/>
              </a:rPr>
              <a:t>Given the scope of the proposed facility and the scientific overlap with projects that fall into the responsibility of other committees, the LHCC proposes to discuss the FPF together with other proposals, in an appropriate forum such as the Physics Beyond Colliders study group, prior to moving towards reviews by the scientific committees to ensure a comprehensive and aligned view of the strategy for CERN moving forward. Considering the implications for the long-term scientific strategy and the future development of the CERN infrastructure, a discussion in the SPC may be appropriate to help define priorities prior to further steps.</a:t>
            </a:r>
          </a:p>
          <a:p>
            <a:pPr lvl="1"/>
            <a:endParaRPr lang="en-US" sz="800" dirty="0"/>
          </a:p>
          <a:p>
            <a:r>
              <a:rPr lang="en-US" sz="1800" dirty="0"/>
              <a:t>Takeaway: FPF will be discussed with other proposals, particularly HIKE + SHADOWS and SHiP@ECN3, in the coming year.  We understand that details of this discussion and its timing are currently being discussed.  </a:t>
            </a:r>
          </a:p>
          <a:p>
            <a:endParaRPr lang="en-US" sz="1400" dirty="0">
              <a:solidFill>
                <a:srgbClr val="222222"/>
              </a:solidFill>
            </a:endParaRPr>
          </a:p>
          <a:p>
            <a:endParaRPr lang="en-US" sz="2000" dirty="0">
              <a:latin typeface="+mj-lt"/>
            </a:endParaRPr>
          </a:p>
        </p:txBody>
      </p:sp>
    </p:spTree>
    <p:extLst>
      <p:ext uri="{BB962C8B-B14F-4D97-AF65-F5344CB8AC3E}">
        <p14:creationId xmlns:p14="http://schemas.microsoft.com/office/powerpoint/2010/main" val="1522185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0" y="228985"/>
            <a:ext cx="9144000" cy="441325"/>
          </a:xfrm>
        </p:spPr>
        <p:txBody>
          <a:bodyPr/>
          <a:lstStyle/>
          <a:p>
            <a:r>
              <a:rPr lang="en-US" dirty="0">
                <a:latin typeface="Arial" charset="0"/>
              </a:rPr>
              <a:t>CERN NEWS</a:t>
            </a:r>
          </a:p>
        </p:txBody>
      </p:sp>
      <p:sp>
        <p:nvSpPr>
          <p:cNvPr id="21" name="Rectangle 3">
            <a:extLst>
              <a:ext uri="{FF2B5EF4-FFF2-40B4-BE49-F238E27FC236}">
                <a16:creationId xmlns:a16="http://schemas.microsoft.com/office/drawing/2014/main" id="{6DE34699-25EB-534D-A8C2-F03BEAEE77D0}"/>
              </a:ext>
            </a:extLst>
          </p:cNvPr>
          <p:cNvSpPr txBox="1">
            <a:spLocks noChangeArrowheads="1"/>
          </p:cNvSpPr>
          <p:nvPr/>
        </p:nvSpPr>
        <p:spPr bwMode="auto">
          <a:xfrm>
            <a:off x="152400" y="990600"/>
            <a:ext cx="8763000" cy="838200"/>
          </a:xfrm>
          <a:prstGeom prst="rect">
            <a:avLst/>
          </a:prstGeom>
          <a:noFill/>
          <a:ln>
            <a:noFill/>
          </a:ln>
          <a:extLst>
            <a:ext uri="{909E8E84-426E-40dd-AFC4-6F175D3DCCD1}">
              <a14:hiddenFill xmlns:mc="http://schemas.openxmlformats.org/markup-compatibility/2006" xmlns:a14="http://schemas.microsoft.com/office/drawing/2010/main" xmlns="">
                <a:solidFill>
                  <a:srgbClr val="FFFFFF"/>
                </a:solidFill>
              </a14:hiddenFill>
            </a:ext>
            <a:ext uri="{91240B29-F687-4f45-9708-019B960494DF}">
              <a14:hiddenLine xmlns:mc="http://schemas.openxmlformats.org/markup-compatibility/2006" xmlns:a14="http://schemas.microsoft.com/office/drawing/2010/main" xmlns="" w="9525">
                <a:solidFill>
                  <a:srgbClr val="000000"/>
                </a:solidFill>
                <a:miter lim="800000"/>
                <a:headEnd/>
                <a:tailEnd/>
              </a14:hiddenLine>
            </a:ext>
            <a:ext uri="{FAA26D3D-D897-4be2-8F04-BA451C77F1D7}">
              <ma14:placeholderFlag xmlns:mc="http://schemas.openxmlformats.org/markup-compatibility/2006" xmlns:a14="http://schemas.microsoft.com/office/drawing/2010/main"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1pPr>
            <a:lvl2pPr marL="742950" indent="-285750" algn="l" defTabSz="457200" rtl="0" fontAlgn="base">
              <a:spcBef>
                <a:spcPct val="20000"/>
              </a:spcBef>
              <a:spcAft>
                <a:spcPct val="0"/>
              </a:spcAft>
              <a:buFont typeface="Arial" charset="0"/>
              <a:buChar char="–"/>
              <a:defRPr sz="2000" kern="1200">
                <a:solidFill>
                  <a:srgbClr val="0000FF"/>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1600" kern="1200">
                <a:solidFill>
                  <a:srgbClr val="0000FF"/>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solidFill>
                  <a:srgbClr val="222222"/>
                </a:solidFill>
              </a:rPr>
              <a:t>FPF and other projects were discussed at length at the PBC Annual Workshop, held last week at CERN (</a:t>
            </a:r>
            <a:r>
              <a:rPr lang="en-US" sz="1800" dirty="0">
                <a:solidFill>
                  <a:srgbClr val="222222"/>
                </a:solidFill>
                <a:hlinkClick r:id="rId2"/>
              </a:rPr>
              <a:t>https://indico.cern.ch/event/1137276</a:t>
            </a:r>
            <a:r>
              <a:rPr lang="en-US" sz="1800" dirty="0">
                <a:solidFill>
                  <a:srgbClr val="222222"/>
                </a:solidFill>
              </a:rPr>
              <a:t>).  From Claude Vallee’s summary talk (for more, see also the next talk):</a:t>
            </a:r>
          </a:p>
        </p:txBody>
      </p:sp>
      <p:pic>
        <p:nvPicPr>
          <p:cNvPr id="3" name="Picture 2">
            <a:extLst>
              <a:ext uri="{FF2B5EF4-FFF2-40B4-BE49-F238E27FC236}">
                <a16:creationId xmlns:a16="http://schemas.microsoft.com/office/drawing/2014/main" id="{ED33EA57-B778-9B60-E334-B8E878291F8D}"/>
              </a:ext>
            </a:extLst>
          </p:cNvPr>
          <p:cNvPicPr>
            <a:picLocks noChangeAspect="1"/>
          </p:cNvPicPr>
          <p:nvPr/>
        </p:nvPicPr>
        <p:blipFill>
          <a:blip r:embed="rId3"/>
          <a:stretch>
            <a:fillRect/>
          </a:stretch>
        </p:blipFill>
        <p:spPr>
          <a:xfrm>
            <a:off x="1047750" y="2133600"/>
            <a:ext cx="7048500" cy="4211680"/>
          </a:xfrm>
          <a:prstGeom prst="rect">
            <a:avLst/>
          </a:prstGeom>
          <a:ln>
            <a:solidFill>
              <a:srgbClr val="000000"/>
            </a:solidFill>
          </a:ln>
        </p:spPr>
      </p:pic>
    </p:spTree>
    <p:extLst>
      <p:ext uri="{BB962C8B-B14F-4D97-AF65-F5344CB8AC3E}">
        <p14:creationId xmlns:p14="http://schemas.microsoft.com/office/powerpoint/2010/main" val="2012215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22B04D-871E-03DA-F177-1D391B64F27E}"/>
              </a:ext>
            </a:extLst>
          </p:cNvPr>
          <p:cNvPicPr>
            <a:picLocks noChangeAspect="1"/>
          </p:cNvPicPr>
          <p:nvPr/>
        </p:nvPicPr>
        <p:blipFill>
          <a:blip r:embed="rId2"/>
          <a:stretch>
            <a:fillRect/>
          </a:stretch>
        </p:blipFill>
        <p:spPr>
          <a:xfrm>
            <a:off x="4678680" y="1676399"/>
            <a:ext cx="4160520" cy="3955060"/>
          </a:xfrm>
          <a:prstGeom prst="rect">
            <a:avLst/>
          </a:prstGeom>
        </p:spPr>
      </p:pic>
      <p:sp>
        <p:nvSpPr>
          <p:cNvPr id="5122" name="Title 1"/>
          <p:cNvSpPr>
            <a:spLocks noGrp="1"/>
          </p:cNvSpPr>
          <p:nvPr>
            <p:ph type="title"/>
          </p:nvPr>
        </p:nvSpPr>
        <p:spPr>
          <a:xfrm>
            <a:off x="685800" y="104775"/>
            <a:ext cx="7772400" cy="733425"/>
          </a:xfrm>
        </p:spPr>
        <p:txBody>
          <a:bodyPr/>
          <a:lstStyle/>
          <a:p>
            <a:pPr eaLnBrk="1" hangingPunct="1"/>
            <a:r>
              <a:rPr lang="en-US" dirty="0">
                <a:latin typeface="Arial" charset="0"/>
              </a:rPr>
              <a:t>FORWARD PHYSICS FACILITY</a:t>
            </a:r>
          </a:p>
        </p:txBody>
      </p:sp>
      <p:sp>
        <p:nvSpPr>
          <p:cNvPr id="5123" name="Content Placeholder 2"/>
          <p:cNvSpPr>
            <a:spLocks noGrp="1"/>
          </p:cNvSpPr>
          <p:nvPr>
            <p:ph idx="1"/>
          </p:nvPr>
        </p:nvSpPr>
        <p:spPr>
          <a:xfrm>
            <a:off x="76200" y="838200"/>
            <a:ext cx="8839200" cy="733425"/>
          </a:xfrm>
        </p:spPr>
        <p:txBody>
          <a:bodyPr/>
          <a:lstStyle/>
          <a:p>
            <a:pPr eaLnBrk="1" hangingPunct="1"/>
            <a:r>
              <a:rPr lang="en-US" sz="2000" dirty="0">
                <a:latin typeface="Arial" charset="0"/>
              </a:rPr>
              <a:t>The rich physics program in the far-forward region has been developed in a series of meetings and papers – thanks to all participants and authors!</a:t>
            </a:r>
          </a:p>
        </p:txBody>
      </p:sp>
      <p:sp>
        <p:nvSpPr>
          <p:cNvPr id="2" name="Content Placeholder 2">
            <a:extLst>
              <a:ext uri="{FF2B5EF4-FFF2-40B4-BE49-F238E27FC236}">
                <a16:creationId xmlns:a16="http://schemas.microsoft.com/office/drawing/2014/main" id="{7C94C4FF-CAB5-0144-5F8B-E39A284E026D}"/>
              </a:ext>
            </a:extLst>
          </p:cNvPr>
          <p:cNvSpPr txBox="1">
            <a:spLocks/>
          </p:cNvSpPr>
          <p:nvPr/>
        </p:nvSpPr>
        <p:spPr bwMode="auto">
          <a:xfrm>
            <a:off x="76200" y="1676400"/>
            <a:ext cx="4876800" cy="403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1pPr>
            <a:lvl2pPr marL="742950" indent="-285750" algn="l" defTabSz="457200" rtl="0" fontAlgn="base">
              <a:spcBef>
                <a:spcPct val="20000"/>
              </a:spcBef>
              <a:spcAft>
                <a:spcPct val="0"/>
              </a:spcAft>
              <a:buFont typeface="Arial" charset="0"/>
              <a:buChar char="–"/>
              <a:defRPr sz="2000" kern="1200">
                <a:solidFill>
                  <a:srgbClr val="0000FF"/>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1600" kern="1200">
                <a:solidFill>
                  <a:srgbClr val="0000FF"/>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latin typeface="Arial" charset="0"/>
              </a:rPr>
              <a:t>FPF Meetings</a:t>
            </a:r>
          </a:p>
          <a:p>
            <a:pPr lvl="1"/>
            <a:r>
              <a:rPr lang="en-US" sz="1600" dirty="0">
                <a:hlinkClick r:id="rId3"/>
              </a:rPr>
              <a:t>FPF Kickoff Meeting</a:t>
            </a:r>
            <a:r>
              <a:rPr lang="en-US" sz="1600" dirty="0"/>
              <a:t>, 9-10 Nov 2020</a:t>
            </a:r>
          </a:p>
          <a:p>
            <a:pPr lvl="1"/>
            <a:r>
              <a:rPr lang="en-US" sz="1600" dirty="0">
                <a:hlinkClick r:id="rId4"/>
              </a:rPr>
              <a:t>FPF2 Meeting</a:t>
            </a:r>
            <a:r>
              <a:rPr lang="en-US" sz="1600" dirty="0"/>
              <a:t>, 27-28 May 2021</a:t>
            </a:r>
          </a:p>
          <a:p>
            <a:pPr lvl="1"/>
            <a:r>
              <a:rPr lang="en-US" sz="1600" dirty="0">
                <a:hlinkClick r:id="rId5"/>
              </a:rPr>
              <a:t>FPF3 Meeting</a:t>
            </a:r>
            <a:r>
              <a:rPr lang="en-US" sz="1600" dirty="0"/>
              <a:t>, 25-26 Oct 2021</a:t>
            </a:r>
          </a:p>
          <a:p>
            <a:pPr lvl="1"/>
            <a:r>
              <a:rPr lang="en-US" sz="1600" dirty="0">
                <a:hlinkClick r:id="rId6"/>
              </a:rPr>
              <a:t>FPF4 Meeting</a:t>
            </a:r>
            <a:r>
              <a:rPr lang="en-US" sz="1600" dirty="0"/>
              <a:t>, 31 Jan-1 Feb 2022</a:t>
            </a:r>
          </a:p>
          <a:p>
            <a:pPr lvl="1"/>
            <a:r>
              <a:rPr lang="en-US" sz="1600" dirty="0">
                <a:hlinkClick r:id="rId7">
                  <a:extLst>
                    <a:ext uri="{A12FA001-AC4F-418D-AE19-62706E023703}">
                      <ahyp:hlinkClr xmlns:ahyp="http://schemas.microsoft.com/office/drawing/2018/hyperlinkcolor" val="tx"/>
                    </a:ext>
                  </a:extLst>
                </a:hlinkClick>
              </a:rPr>
              <a:t>FPF5 Meeting</a:t>
            </a:r>
            <a:r>
              <a:rPr lang="en-US" sz="1600" dirty="0"/>
              <a:t>, 15-16 Nov 2022 </a:t>
            </a:r>
            <a:r>
              <a:rPr lang="en-US" sz="1600" dirty="0">
                <a:solidFill>
                  <a:srgbClr val="FF0000"/>
                </a:solidFill>
                <a:hlinkClick r:id="rId7"/>
              </a:rPr>
              <a:t>https://</a:t>
            </a:r>
            <a:r>
              <a:rPr lang="en-US" sz="1600" dirty="0" err="1">
                <a:solidFill>
                  <a:srgbClr val="FF0000"/>
                </a:solidFill>
                <a:hlinkClick r:id="rId7"/>
              </a:rPr>
              <a:t>indico.cern.ch</a:t>
            </a:r>
            <a:r>
              <a:rPr lang="en-US" sz="1600" dirty="0">
                <a:solidFill>
                  <a:srgbClr val="FF0000"/>
                </a:solidFill>
                <a:hlinkClick r:id="rId7"/>
              </a:rPr>
              <a:t>/event/1196506</a:t>
            </a:r>
            <a:endParaRPr lang="en-US" sz="1600" dirty="0">
              <a:solidFill>
                <a:srgbClr val="FF0000"/>
              </a:solidFill>
            </a:endParaRPr>
          </a:p>
          <a:p>
            <a:pPr marL="457200" lvl="1" indent="0">
              <a:buFont typeface="Arial" charset="0"/>
              <a:buNone/>
            </a:pPr>
            <a:endParaRPr lang="en-US" sz="1200" dirty="0"/>
          </a:p>
          <a:p>
            <a:r>
              <a:rPr lang="en-US" sz="2000" dirty="0"/>
              <a:t>FPF Papers</a:t>
            </a:r>
          </a:p>
          <a:p>
            <a:pPr lvl="1"/>
            <a:r>
              <a:rPr lang="en-US" sz="1600" dirty="0"/>
              <a:t>FPF “Short” Paper: 75 pages, 80 authors, Phys. Rept. 968, 1 (2022), </a:t>
            </a:r>
            <a:r>
              <a:rPr lang="en-US" sz="1600" dirty="0">
                <a:hlinkClick r:id="rId8"/>
              </a:rPr>
              <a:t>2109.10905</a:t>
            </a:r>
            <a:r>
              <a:rPr lang="en-US" sz="1600" dirty="0"/>
              <a:t>.</a:t>
            </a:r>
          </a:p>
          <a:p>
            <a:pPr lvl="1"/>
            <a:r>
              <a:rPr lang="en-US" sz="1600" dirty="0"/>
              <a:t>FPF White Paper: 429 pages, 392 </a:t>
            </a:r>
            <a:r>
              <a:rPr lang="en-US" sz="1600" dirty="0" err="1"/>
              <a:t>authors+endorsers</a:t>
            </a:r>
            <a:r>
              <a:rPr lang="en-US" sz="1600" dirty="0"/>
              <a:t> representing over 200 institutions, J. Phys. G (2022), </a:t>
            </a:r>
            <a:r>
              <a:rPr lang="en-US" sz="1600" dirty="0">
                <a:hlinkClick r:id="rId9"/>
              </a:rPr>
              <a:t>2203.05090</a:t>
            </a:r>
            <a:r>
              <a:rPr lang="en-US" sz="1600" dirty="0"/>
              <a:t>. </a:t>
            </a:r>
          </a:p>
          <a:p>
            <a:endParaRPr lang="en-US" sz="800" dirty="0"/>
          </a:p>
        </p:txBody>
      </p:sp>
      <p:sp>
        <p:nvSpPr>
          <p:cNvPr id="4" name="Content Placeholder 2">
            <a:extLst>
              <a:ext uri="{FF2B5EF4-FFF2-40B4-BE49-F238E27FC236}">
                <a16:creationId xmlns:a16="http://schemas.microsoft.com/office/drawing/2014/main" id="{540A1B8B-6A9D-68DB-DA83-6D188B8027E2}"/>
              </a:ext>
            </a:extLst>
          </p:cNvPr>
          <p:cNvSpPr txBox="1">
            <a:spLocks/>
          </p:cNvSpPr>
          <p:nvPr/>
        </p:nvSpPr>
        <p:spPr bwMode="auto">
          <a:xfrm>
            <a:off x="76200" y="5867400"/>
            <a:ext cx="8763000" cy="657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1pPr>
            <a:lvl2pPr marL="742950" indent="-285750" algn="l" defTabSz="457200" rtl="0" fontAlgn="base">
              <a:spcBef>
                <a:spcPct val="20000"/>
              </a:spcBef>
              <a:spcAft>
                <a:spcPct val="0"/>
              </a:spcAft>
              <a:buFont typeface="Arial" charset="0"/>
              <a:buChar char="–"/>
              <a:defRPr sz="2000" kern="1200">
                <a:solidFill>
                  <a:srgbClr val="0000FF"/>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1600" kern="1200">
                <a:solidFill>
                  <a:srgbClr val="0000FF"/>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latin typeface="Arial" charset="0"/>
              </a:rPr>
              <a:t>Excellent progress in a short time, but much work to be done to prepare for CDRs and anticipated prioritization and funding decisions in 2023.</a:t>
            </a:r>
          </a:p>
        </p:txBody>
      </p:sp>
    </p:spTree>
    <p:extLst>
      <p:ext uri="{BB962C8B-B14F-4D97-AF65-F5344CB8AC3E}">
        <p14:creationId xmlns:p14="http://schemas.microsoft.com/office/powerpoint/2010/main" val="68150551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0" y="228985"/>
            <a:ext cx="9144000" cy="441325"/>
          </a:xfrm>
        </p:spPr>
        <p:txBody>
          <a:bodyPr/>
          <a:lstStyle/>
          <a:p>
            <a:r>
              <a:rPr lang="en-US" dirty="0">
                <a:latin typeface="Arial" charset="0"/>
              </a:rPr>
              <a:t>ORGANIZATIONAL INFRASTRUCTURE</a:t>
            </a:r>
          </a:p>
        </p:txBody>
      </p:sp>
      <p:sp>
        <p:nvSpPr>
          <p:cNvPr id="4" name="Rectangle 3">
            <a:extLst>
              <a:ext uri="{FF2B5EF4-FFF2-40B4-BE49-F238E27FC236}">
                <a16:creationId xmlns:a16="http://schemas.microsoft.com/office/drawing/2014/main" id="{23FF7F98-45B9-2FB5-E3B6-6004850616C2}"/>
              </a:ext>
            </a:extLst>
          </p:cNvPr>
          <p:cNvSpPr txBox="1">
            <a:spLocks noChangeArrowheads="1"/>
          </p:cNvSpPr>
          <p:nvPr/>
        </p:nvSpPr>
        <p:spPr bwMode="auto">
          <a:xfrm>
            <a:off x="496710" y="914400"/>
            <a:ext cx="8418690" cy="762000"/>
          </a:xfrm>
          <a:prstGeom prst="rect">
            <a:avLst/>
          </a:prstGeom>
          <a:noFill/>
          <a:ln>
            <a:noFill/>
          </a:ln>
          <a:extLst>
            <a:ext uri="{909E8E84-426E-40dd-AFC4-6F175D3DCCD1}">
              <a14:hiddenFill xmlns="" xmlns:a14="http://schemas.microsoft.com/office/drawing/2010/main" xmlns:mc="http://schemas.openxmlformats.org/markup-compatibility/2006">
                <a:solidFill>
                  <a:srgbClr val="FFFFFF"/>
                </a:solidFill>
              </a14:hiddenFill>
            </a:ext>
            <a:ext uri="{91240B29-F687-4f45-9708-019B960494DF}">
              <a14:hiddenLine xmlns="" xmlns:a14="http://schemas.microsoft.com/office/drawing/2010/main" xmlns:mc="http://schemas.openxmlformats.org/markup-compatibility/2006" w="9525">
                <a:solidFill>
                  <a:srgbClr val="000000"/>
                </a:solidFill>
                <a:miter lim="800000"/>
                <a:headEnd/>
                <a:tailEnd/>
              </a14:hiddenLine>
            </a:ext>
            <a:ext uri="{FAA26D3D-D897-4be2-8F04-BA451C77F1D7}">
              <ma14:placeholderFlag xmlns:ma14="http://schemas.microsoft.com/office/mac/drawingml/2011/main" xmlns="" xmlns:a14="http://schemas.microsoft.com/office/drawing/2010/main" xmlns:mc="http://schemas.openxmlformats.org/markup-compatibility/2006" val="1"/>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1pPr>
            <a:lvl2pPr marL="742950" indent="-285750" algn="l" defTabSz="457200" rtl="0" fontAlgn="base">
              <a:spcBef>
                <a:spcPct val="20000"/>
              </a:spcBef>
              <a:spcAft>
                <a:spcPct val="0"/>
              </a:spcAft>
              <a:buFont typeface="Arial" charset="0"/>
              <a:buChar char="–"/>
              <a:defRPr sz="2000" kern="1200">
                <a:solidFill>
                  <a:srgbClr val="0000FF"/>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1600" kern="1200">
                <a:solidFill>
                  <a:srgbClr val="0000FF"/>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rtl="0">
              <a:spcBef>
                <a:spcPts val="0"/>
              </a:spcBef>
              <a:spcAft>
                <a:spcPts val="0"/>
              </a:spcAft>
            </a:pPr>
            <a:r>
              <a:rPr lang="en-US" sz="1800" i="0" u="none" strike="noStrike" dirty="0">
                <a:solidFill>
                  <a:srgbClr val="000000"/>
                </a:solidFill>
                <a:effectLst/>
              </a:rPr>
              <a:t>New working group structure established to </a:t>
            </a:r>
            <a:r>
              <a:rPr lang="en-US" sz="1800" dirty="0">
                <a:solidFill>
                  <a:srgbClr val="000000"/>
                </a:solidFill>
              </a:rPr>
              <a:t>organize the work and provide contact names for new people interested in the FPF. </a:t>
            </a:r>
          </a:p>
        </p:txBody>
      </p:sp>
      <p:graphicFrame>
        <p:nvGraphicFramePr>
          <p:cNvPr id="2" name="Table 1">
            <a:extLst>
              <a:ext uri="{FF2B5EF4-FFF2-40B4-BE49-F238E27FC236}">
                <a16:creationId xmlns:a16="http://schemas.microsoft.com/office/drawing/2014/main" id="{DDAF79E5-FC6F-EAE7-32D5-2FCC9FEBF1EC}"/>
              </a:ext>
            </a:extLst>
          </p:cNvPr>
          <p:cNvGraphicFramePr>
            <a:graphicFrameLocks noGrp="1"/>
          </p:cNvGraphicFramePr>
          <p:nvPr>
            <p:extLst>
              <p:ext uri="{D42A27DB-BD31-4B8C-83A1-F6EECF244321}">
                <p14:modId xmlns:p14="http://schemas.microsoft.com/office/powerpoint/2010/main" val="1956301671"/>
              </p:ext>
            </p:extLst>
          </p:nvPr>
        </p:nvGraphicFramePr>
        <p:xfrm>
          <a:off x="696381" y="3886200"/>
          <a:ext cx="7714548" cy="2398619"/>
        </p:xfrm>
        <a:graphic>
          <a:graphicData uri="http://schemas.openxmlformats.org/drawingml/2006/table">
            <a:tbl>
              <a:tblPr/>
              <a:tblGrid>
                <a:gridCol w="1285758">
                  <a:extLst>
                    <a:ext uri="{9D8B030D-6E8A-4147-A177-3AD203B41FA5}">
                      <a16:colId xmlns:a16="http://schemas.microsoft.com/office/drawing/2014/main" val="2355721252"/>
                    </a:ext>
                  </a:extLst>
                </a:gridCol>
                <a:gridCol w="1285758">
                  <a:extLst>
                    <a:ext uri="{9D8B030D-6E8A-4147-A177-3AD203B41FA5}">
                      <a16:colId xmlns:a16="http://schemas.microsoft.com/office/drawing/2014/main" val="393663758"/>
                    </a:ext>
                  </a:extLst>
                </a:gridCol>
                <a:gridCol w="1285758">
                  <a:extLst>
                    <a:ext uri="{9D8B030D-6E8A-4147-A177-3AD203B41FA5}">
                      <a16:colId xmlns:a16="http://schemas.microsoft.com/office/drawing/2014/main" val="1207291171"/>
                    </a:ext>
                  </a:extLst>
                </a:gridCol>
                <a:gridCol w="1285758">
                  <a:extLst>
                    <a:ext uri="{9D8B030D-6E8A-4147-A177-3AD203B41FA5}">
                      <a16:colId xmlns:a16="http://schemas.microsoft.com/office/drawing/2014/main" val="898148969"/>
                    </a:ext>
                  </a:extLst>
                </a:gridCol>
                <a:gridCol w="1285758">
                  <a:extLst>
                    <a:ext uri="{9D8B030D-6E8A-4147-A177-3AD203B41FA5}">
                      <a16:colId xmlns:a16="http://schemas.microsoft.com/office/drawing/2014/main" val="3041341143"/>
                    </a:ext>
                  </a:extLst>
                </a:gridCol>
                <a:gridCol w="1285758">
                  <a:extLst>
                    <a:ext uri="{9D8B030D-6E8A-4147-A177-3AD203B41FA5}">
                      <a16:colId xmlns:a16="http://schemas.microsoft.com/office/drawing/2014/main" val="3023684567"/>
                    </a:ext>
                  </a:extLst>
                </a:gridCol>
              </a:tblGrid>
              <a:tr h="451359">
                <a:tc>
                  <a:txBody>
                    <a:bodyPr/>
                    <a:lstStyle/>
                    <a:p>
                      <a:pPr algn="ctr" fontAlgn="t"/>
                      <a:r>
                        <a:rPr lang="en-US" sz="1100" b="1" dirty="0">
                          <a:effectLst/>
                        </a:rPr>
                        <a:t>WG Liaisons</a:t>
                      </a: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100" b="1" i="0" u="none" strike="noStrike" dirty="0">
                          <a:solidFill>
                            <a:srgbClr val="000000"/>
                          </a:solidFill>
                          <a:effectLst/>
                          <a:latin typeface="Arial" panose="020B0604020202020204" pitchFamily="34" charset="0"/>
                        </a:rPr>
                        <a:t>WG5 FASER2</a:t>
                      </a:r>
                      <a:endParaRPr lang="en-US" sz="1100" dirty="0">
                        <a:effectLs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100" b="1" i="0" u="none" strike="noStrike" dirty="0">
                          <a:solidFill>
                            <a:srgbClr val="000000"/>
                          </a:solidFill>
                          <a:effectLst/>
                          <a:latin typeface="Arial" panose="020B0604020202020204" pitchFamily="34" charset="0"/>
                        </a:rPr>
                        <a:t>WG6 FASERnu2</a:t>
                      </a:r>
                      <a:endParaRPr lang="en-US" sz="1100" dirty="0">
                        <a:effectLs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100" b="1" i="0" u="none" strike="noStrike" dirty="0">
                          <a:solidFill>
                            <a:srgbClr val="000000"/>
                          </a:solidFill>
                          <a:effectLst/>
                          <a:latin typeface="Arial" panose="020B0604020202020204" pitchFamily="34" charset="0"/>
                        </a:rPr>
                        <a:t>WG7 </a:t>
                      </a:r>
                      <a:r>
                        <a:rPr lang="en-US" sz="1100" b="1" i="0" u="none" strike="noStrike" dirty="0" err="1">
                          <a:solidFill>
                            <a:srgbClr val="000000"/>
                          </a:solidFill>
                          <a:effectLst/>
                          <a:latin typeface="Arial" panose="020B0604020202020204" pitchFamily="34" charset="0"/>
                        </a:rPr>
                        <a:t>FLArE</a:t>
                      </a:r>
                      <a:r>
                        <a:rPr lang="en-US" sz="1100" b="1" i="0" u="none" strike="noStrike" dirty="0">
                          <a:solidFill>
                            <a:srgbClr val="000000"/>
                          </a:solidFill>
                          <a:effectLst/>
                          <a:latin typeface="Arial" panose="020B0604020202020204" pitchFamily="34" charset="0"/>
                        </a:rPr>
                        <a:t> </a:t>
                      </a:r>
                      <a:endParaRPr lang="en-US" sz="1100" dirty="0">
                        <a:effectLs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100" b="1" i="0" u="none" strike="noStrike" dirty="0">
                          <a:solidFill>
                            <a:srgbClr val="000000"/>
                          </a:solidFill>
                          <a:effectLst/>
                          <a:latin typeface="Arial" panose="020B0604020202020204" pitchFamily="34" charset="0"/>
                        </a:rPr>
                        <a:t>WG8</a:t>
                      </a:r>
                      <a:r>
                        <a:rPr lang="en-US" sz="1100" b="0" i="0" u="none" strike="noStrike" dirty="0">
                          <a:solidFill>
                            <a:schemeClr val="tx1"/>
                          </a:solidFill>
                          <a:effectLst/>
                          <a:latin typeface="+mn-lt"/>
                        </a:rPr>
                        <a:t> </a:t>
                      </a:r>
                      <a:r>
                        <a:rPr lang="en-US" sz="1100" b="1" i="0" u="none" strike="noStrike" dirty="0" err="1">
                          <a:solidFill>
                            <a:srgbClr val="000000"/>
                          </a:solidFill>
                          <a:effectLst/>
                          <a:latin typeface="Arial" panose="020B0604020202020204" pitchFamily="34" charset="0"/>
                        </a:rPr>
                        <a:t>AdvSND</a:t>
                      </a:r>
                      <a:endParaRPr lang="en-US" sz="1100" dirty="0">
                        <a:effectLs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100" b="1" i="0" u="none" strike="noStrike" dirty="0">
                          <a:solidFill>
                            <a:srgbClr val="000000"/>
                          </a:solidFill>
                          <a:effectLst/>
                          <a:latin typeface="Arial" panose="020B0604020202020204" pitchFamily="34" charset="0"/>
                        </a:rPr>
                        <a:t>WG9 FORMOSA</a:t>
                      </a:r>
                      <a:endParaRPr lang="en-US" sz="1100" dirty="0">
                        <a:effectLs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6878420"/>
                  </a:ext>
                </a:extLst>
              </a:tr>
              <a:tr h="486815">
                <a:tc>
                  <a:txBody>
                    <a:bodyPr/>
                    <a:lstStyle/>
                    <a:p>
                      <a:pPr algn="ctr" rtl="0" fontAlgn="t">
                        <a:spcBef>
                          <a:spcPts val="0"/>
                        </a:spcBef>
                        <a:spcAft>
                          <a:spcPts val="0"/>
                        </a:spcAft>
                      </a:pPr>
                      <a:r>
                        <a:rPr lang="en-US" sz="1100" b="1" i="0" u="none" strike="noStrike">
                          <a:solidFill>
                            <a:srgbClr val="000000"/>
                          </a:solidFill>
                          <a:effectLst/>
                          <a:latin typeface="Arial" panose="020B0604020202020204" pitchFamily="34" charset="0"/>
                        </a:rPr>
                        <a:t>WG1</a:t>
                      </a:r>
                      <a:endParaRPr lang="en-US" sz="1100">
                        <a:effectLs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100" b="0" i="0" u="none" strike="noStrike">
                          <a:solidFill>
                            <a:srgbClr val="000000"/>
                          </a:solidFill>
                          <a:effectLst/>
                          <a:latin typeface="Arial" panose="020B0604020202020204" pitchFamily="34" charset="0"/>
                        </a:rPr>
                        <a:t>Josh McFayden</a:t>
                      </a:r>
                      <a:endParaRPr lang="en-US" sz="1100">
                        <a:effectLs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100" b="0" i="0" u="none" strike="noStrike" dirty="0">
                          <a:solidFill>
                            <a:srgbClr val="000000"/>
                          </a:solidFill>
                          <a:effectLst/>
                          <a:latin typeface="Arial" panose="020B0604020202020204" pitchFamily="34" charset="0"/>
                        </a:rPr>
                        <a:t>Aki </a:t>
                      </a:r>
                      <a:r>
                        <a:rPr lang="en-US" sz="1100" b="0" i="0" u="none" strike="noStrike" dirty="0" err="1">
                          <a:solidFill>
                            <a:srgbClr val="000000"/>
                          </a:solidFill>
                          <a:effectLst/>
                          <a:latin typeface="Arial" panose="020B0604020202020204" pitchFamily="34" charset="0"/>
                        </a:rPr>
                        <a:t>Ariga</a:t>
                      </a:r>
                      <a:r>
                        <a:rPr lang="en-US" sz="1100" b="0" i="0" u="none" strike="noStrike" dirty="0">
                          <a:solidFill>
                            <a:srgbClr val="000000"/>
                          </a:solidFill>
                          <a:effectLst/>
                          <a:latin typeface="Arial" panose="020B0604020202020204" pitchFamily="34" charset="0"/>
                        </a:rPr>
                        <a:t>, </a:t>
                      </a:r>
                    </a:p>
                    <a:p>
                      <a:pPr algn="ctr" rtl="0" fontAlgn="t">
                        <a:spcBef>
                          <a:spcPts val="0"/>
                        </a:spcBef>
                        <a:spcAft>
                          <a:spcPts val="0"/>
                        </a:spcAft>
                      </a:pPr>
                      <a:r>
                        <a:rPr lang="en-US" sz="1100" b="0" i="0" u="none" strike="noStrike" dirty="0">
                          <a:solidFill>
                            <a:srgbClr val="000000"/>
                          </a:solidFill>
                          <a:effectLst/>
                          <a:latin typeface="Arial" panose="020B0604020202020204" pitchFamily="34" charset="0"/>
                        </a:rPr>
                        <a:t>Tomoko </a:t>
                      </a:r>
                      <a:r>
                        <a:rPr lang="en-US" sz="1100" b="0" i="0" u="none" strike="noStrike" dirty="0" err="1">
                          <a:solidFill>
                            <a:srgbClr val="000000"/>
                          </a:solidFill>
                          <a:effectLst/>
                          <a:latin typeface="Arial" panose="020B0604020202020204" pitchFamily="34" charset="0"/>
                        </a:rPr>
                        <a:t>Ariga</a:t>
                      </a:r>
                      <a:endParaRPr lang="en-US" sz="1100" dirty="0">
                        <a:effectLs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100" b="0" i="0" u="none" strike="noStrike" dirty="0">
                          <a:solidFill>
                            <a:srgbClr val="000000"/>
                          </a:solidFill>
                          <a:effectLst/>
                          <a:latin typeface="Arial" panose="020B0604020202020204" pitchFamily="34" charset="0"/>
                        </a:rPr>
                        <a:t>Steve Linden, Wenjie Wu</a:t>
                      </a:r>
                      <a:endParaRPr lang="en-US" sz="1100" dirty="0">
                        <a:effectLs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100" b="0" i="0" u="none" strike="noStrike">
                          <a:solidFill>
                            <a:srgbClr val="222222"/>
                          </a:solidFill>
                          <a:effectLst/>
                          <a:latin typeface="Arial" panose="020B0604020202020204" pitchFamily="34" charset="0"/>
                        </a:rPr>
                        <a:t>Antonia Di Crescenzo</a:t>
                      </a:r>
                      <a:r>
                        <a:rPr lang="en-US" sz="1100" b="0" i="0" u="none" strike="noStrike">
                          <a:solidFill>
                            <a:srgbClr val="000000"/>
                          </a:solidFill>
                          <a:effectLst/>
                          <a:latin typeface="Arial" panose="020B0604020202020204" pitchFamily="34" charset="0"/>
                        </a:rPr>
                        <a:t> </a:t>
                      </a:r>
                      <a:endParaRPr lang="en-US" sz="1100">
                        <a:effectLs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100" b="0" i="0" u="none" strike="noStrike">
                          <a:solidFill>
                            <a:srgbClr val="000000"/>
                          </a:solidFill>
                          <a:effectLst/>
                          <a:latin typeface="Arial" panose="020B0604020202020204" pitchFamily="34" charset="0"/>
                        </a:rPr>
                        <a:t>Matthew Citron</a:t>
                      </a:r>
                      <a:endParaRPr lang="en-US" sz="1100">
                        <a:effectLs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5954266"/>
                  </a:ext>
                </a:extLst>
              </a:tr>
              <a:tr h="486815">
                <a:tc>
                  <a:txBody>
                    <a:bodyPr/>
                    <a:lstStyle/>
                    <a:p>
                      <a:pPr algn="ctr" rtl="0" fontAlgn="t">
                        <a:spcBef>
                          <a:spcPts val="0"/>
                        </a:spcBef>
                        <a:spcAft>
                          <a:spcPts val="0"/>
                        </a:spcAft>
                      </a:pPr>
                      <a:r>
                        <a:rPr lang="en-US" sz="1100" b="1" i="0" u="none" strike="noStrike">
                          <a:solidFill>
                            <a:srgbClr val="000000"/>
                          </a:solidFill>
                          <a:effectLst/>
                          <a:latin typeface="Arial" panose="020B0604020202020204" pitchFamily="34" charset="0"/>
                        </a:rPr>
                        <a:t>WG2</a:t>
                      </a:r>
                      <a:endParaRPr lang="en-US" sz="1100">
                        <a:effectLs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100" b="0" i="0" u="none" strike="noStrike">
                          <a:solidFill>
                            <a:srgbClr val="000000"/>
                          </a:solidFill>
                          <a:effectLst/>
                          <a:latin typeface="Arial" panose="020B0604020202020204" pitchFamily="34" charset="0"/>
                        </a:rPr>
                        <a:t>Josh McFayden</a:t>
                      </a:r>
                      <a:endParaRPr lang="en-US" sz="1100">
                        <a:effectLs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100" b="0" i="0" u="none" strike="noStrike" dirty="0">
                          <a:solidFill>
                            <a:srgbClr val="000000"/>
                          </a:solidFill>
                          <a:effectLst/>
                          <a:latin typeface="Arial" panose="020B0604020202020204" pitchFamily="34" charset="0"/>
                        </a:rPr>
                        <a:t>Aki </a:t>
                      </a:r>
                      <a:r>
                        <a:rPr lang="en-US" sz="1100" b="0" i="0" u="none" strike="noStrike" dirty="0" err="1">
                          <a:solidFill>
                            <a:srgbClr val="000000"/>
                          </a:solidFill>
                          <a:effectLst/>
                          <a:latin typeface="Arial" panose="020B0604020202020204" pitchFamily="34" charset="0"/>
                        </a:rPr>
                        <a:t>Ariga</a:t>
                      </a:r>
                      <a:r>
                        <a:rPr lang="en-US" sz="1100" b="0" i="0" u="none" strike="noStrike" dirty="0">
                          <a:solidFill>
                            <a:srgbClr val="000000"/>
                          </a:solidFill>
                          <a:effectLst/>
                          <a:latin typeface="Arial" panose="020B0604020202020204" pitchFamily="34" charset="0"/>
                        </a:rPr>
                        <a:t>, </a:t>
                      </a:r>
                    </a:p>
                    <a:p>
                      <a:pPr algn="ctr" rtl="0" fontAlgn="t">
                        <a:spcBef>
                          <a:spcPts val="0"/>
                        </a:spcBef>
                        <a:spcAft>
                          <a:spcPts val="0"/>
                        </a:spcAft>
                      </a:pPr>
                      <a:r>
                        <a:rPr lang="en-US" sz="1100" b="0" i="0" u="none" strike="noStrike" dirty="0">
                          <a:solidFill>
                            <a:srgbClr val="000000"/>
                          </a:solidFill>
                          <a:effectLst/>
                          <a:latin typeface="Arial" panose="020B0604020202020204" pitchFamily="34" charset="0"/>
                        </a:rPr>
                        <a:t>Tomoko </a:t>
                      </a:r>
                      <a:r>
                        <a:rPr lang="en-US" sz="1100" b="0" i="0" u="none" strike="noStrike" dirty="0" err="1">
                          <a:solidFill>
                            <a:srgbClr val="000000"/>
                          </a:solidFill>
                          <a:effectLst/>
                          <a:latin typeface="Arial" panose="020B0604020202020204" pitchFamily="34" charset="0"/>
                        </a:rPr>
                        <a:t>Ariga</a:t>
                      </a:r>
                      <a:endParaRPr lang="en-US" sz="1100" dirty="0">
                        <a:effectLs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100" b="0" i="0" u="none" strike="noStrike">
                          <a:solidFill>
                            <a:srgbClr val="000000"/>
                          </a:solidFill>
                          <a:effectLst/>
                          <a:latin typeface="Arial" panose="020B0604020202020204" pitchFamily="34" charset="0"/>
                        </a:rPr>
                        <a:t>Steve Linden, Wenjie Wu</a:t>
                      </a:r>
                      <a:endParaRPr lang="en-US" sz="1100">
                        <a:effectLs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100" b="0" i="0" u="none" strike="noStrike">
                          <a:solidFill>
                            <a:srgbClr val="222222"/>
                          </a:solidFill>
                          <a:effectLst/>
                          <a:latin typeface="Arial" panose="020B0604020202020204" pitchFamily="34" charset="0"/>
                        </a:rPr>
                        <a:t>Antonia Di Crescenzo</a:t>
                      </a:r>
                      <a:endParaRPr lang="en-US" sz="1100">
                        <a:effectLs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100" b="0" i="0" u="none" strike="noStrike">
                          <a:solidFill>
                            <a:srgbClr val="000000"/>
                          </a:solidFill>
                          <a:effectLst/>
                          <a:latin typeface="Arial" panose="020B0604020202020204" pitchFamily="34" charset="0"/>
                        </a:rPr>
                        <a:t>Matthew Citron</a:t>
                      </a:r>
                      <a:endParaRPr lang="en-US" sz="1100">
                        <a:effectLs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8334940"/>
                  </a:ext>
                </a:extLst>
              </a:tr>
              <a:tr h="486815">
                <a:tc>
                  <a:txBody>
                    <a:bodyPr/>
                    <a:lstStyle/>
                    <a:p>
                      <a:pPr algn="ctr" rtl="0" fontAlgn="t">
                        <a:spcBef>
                          <a:spcPts val="0"/>
                        </a:spcBef>
                        <a:spcAft>
                          <a:spcPts val="0"/>
                        </a:spcAft>
                      </a:pPr>
                      <a:r>
                        <a:rPr lang="en-US" sz="1100" b="1" i="0" u="none" strike="noStrike">
                          <a:solidFill>
                            <a:srgbClr val="000000"/>
                          </a:solidFill>
                          <a:effectLst/>
                          <a:latin typeface="Arial" panose="020B0604020202020204" pitchFamily="34" charset="0"/>
                        </a:rPr>
                        <a:t>WG3</a:t>
                      </a:r>
                      <a:endParaRPr lang="en-US" sz="1100">
                        <a:effectLs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100" b="0" i="0" u="none" strike="noStrike">
                          <a:solidFill>
                            <a:srgbClr val="000000"/>
                          </a:solidFill>
                          <a:effectLst/>
                          <a:latin typeface="Arial" panose="020B0604020202020204" pitchFamily="34" charset="0"/>
                        </a:rPr>
                        <a:t>Josh McFayden</a:t>
                      </a:r>
                      <a:endParaRPr lang="en-US" sz="1100">
                        <a:effectLs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100" b="0" i="0" u="none" strike="noStrike" dirty="0">
                          <a:solidFill>
                            <a:srgbClr val="000000"/>
                          </a:solidFill>
                          <a:effectLst/>
                          <a:latin typeface="Arial" panose="020B0604020202020204" pitchFamily="34" charset="0"/>
                        </a:rPr>
                        <a:t>Aki </a:t>
                      </a:r>
                      <a:r>
                        <a:rPr lang="en-US" sz="1100" b="0" i="0" u="none" strike="noStrike" dirty="0" err="1">
                          <a:solidFill>
                            <a:srgbClr val="000000"/>
                          </a:solidFill>
                          <a:effectLst/>
                          <a:latin typeface="Arial" panose="020B0604020202020204" pitchFamily="34" charset="0"/>
                        </a:rPr>
                        <a:t>Ariga</a:t>
                      </a:r>
                      <a:r>
                        <a:rPr lang="en-US" sz="1100" b="0" i="0" u="none" strike="noStrike" dirty="0">
                          <a:solidFill>
                            <a:srgbClr val="000000"/>
                          </a:solidFill>
                          <a:effectLst/>
                          <a:latin typeface="Arial" panose="020B0604020202020204" pitchFamily="34" charset="0"/>
                        </a:rPr>
                        <a:t>, </a:t>
                      </a:r>
                    </a:p>
                    <a:p>
                      <a:pPr algn="ctr" rtl="0" fontAlgn="t">
                        <a:spcBef>
                          <a:spcPts val="0"/>
                        </a:spcBef>
                        <a:spcAft>
                          <a:spcPts val="0"/>
                        </a:spcAft>
                      </a:pPr>
                      <a:r>
                        <a:rPr lang="en-US" sz="1100" b="0" i="0" u="none" strike="noStrike" dirty="0">
                          <a:solidFill>
                            <a:srgbClr val="000000"/>
                          </a:solidFill>
                          <a:effectLst/>
                          <a:latin typeface="Arial" panose="020B0604020202020204" pitchFamily="34" charset="0"/>
                        </a:rPr>
                        <a:t>Tomoko </a:t>
                      </a:r>
                      <a:r>
                        <a:rPr lang="en-US" sz="1100" b="0" i="0" u="none" strike="noStrike" dirty="0" err="1">
                          <a:solidFill>
                            <a:srgbClr val="000000"/>
                          </a:solidFill>
                          <a:effectLst/>
                          <a:latin typeface="Arial" panose="020B0604020202020204" pitchFamily="34" charset="0"/>
                        </a:rPr>
                        <a:t>Ariga</a:t>
                      </a:r>
                      <a:endParaRPr lang="en-US" sz="1100" dirty="0">
                        <a:effectLs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100" b="0" i="0" u="none" strike="noStrike">
                          <a:solidFill>
                            <a:srgbClr val="000000"/>
                          </a:solidFill>
                          <a:effectLst/>
                          <a:latin typeface="Arial" panose="020B0604020202020204" pitchFamily="34" charset="0"/>
                        </a:rPr>
                        <a:t>Steve Linden, Wenjie Wu</a:t>
                      </a:r>
                      <a:endParaRPr lang="en-US" sz="1100">
                        <a:effectLs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100" b="0" i="0" u="none" strike="noStrike">
                          <a:solidFill>
                            <a:srgbClr val="222222"/>
                          </a:solidFill>
                          <a:effectLst/>
                          <a:latin typeface="Arial" panose="020B0604020202020204" pitchFamily="34" charset="0"/>
                        </a:rPr>
                        <a:t>Antonia Di Crescenzo</a:t>
                      </a:r>
                      <a:endParaRPr lang="en-US" sz="1100">
                        <a:effectLs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100" b="0" i="0" u="none" strike="noStrike">
                          <a:solidFill>
                            <a:srgbClr val="000000"/>
                          </a:solidFill>
                          <a:effectLst/>
                          <a:latin typeface="Arial" panose="020B0604020202020204" pitchFamily="34" charset="0"/>
                        </a:rPr>
                        <a:t>Matthew Citron</a:t>
                      </a:r>
                      <a:endParaRPr lang="en-US" sz="1100">
                        <a:effectLs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4314938"/>
                  </a:ext>
                </a:extLst>
              </a:tr>
              <a:tr h="486815">
                <a:tc>
                  <a:txBody>
                    <a:bodyPr/>
                    <a:lstStyle/>
                    <a:p>
                      <a:pPr algn="ctr" rtl="0" fontAlgn="t">
                        <a:spcBef>
                          <a:spcPts val="0"/>
                        </a:spcBef>
                        <a:spcAft>
                          <a:spcPts val="0"/>
                        </a:spcAft>
                      </a:pPr>
                      <a:r>
                        <a:rPr lang="en-US" sz="1100" b="1" i="0" u="none" strike="noStrike">
                          <a:solidFill>
                            <a:srgbClr val="000000"/>
                          </a:solidFill>
                          <a:effectLst/>
                          <a:latin typeface="Arial" panose="020B0604020202020204" pitchFamily="34" charset="0"/>
                        </a:rPr>
                        <a:t>WG4</a:t>
                      </a:r>
                      <a:endParaRPr lang="en-US" sz="1100">
                        <a:effectLs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100" b="0" i="0" u="none" strike="noStrike">
                          <a:solidFill>
                            <a:srgbClr val="000000"/>
                          </a:solidFill>
                          <a:effectLst/>
                          <a:latin typeface="Arial" panose="020B0604020202020204" pitchFamily="34" charset="0"/>
                        </a:rPr>
                        <a:t>Josh McFayden</a:t>
                      </a:r>
                      <a:endParaRPr lang="en-US" sz="1100">
                        <a:effectLs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100" b="0" i="0" u="none" strike="noStrike" dirty="0">
                          <a:solidFill>
                            <a:srgbClr val="000000"/>
                          </a:solidFill>
                          <a:effectLst/>
                          <a:latin typeface="Arial" panose="020B0604020202020204" pitchFamily="34" charset="0"/>
                        </a:rPr>
                        <a:t>Aki </a:t>
                      </a:r>
                      <a:r>
                        <a:rPr lang="en-US" sz="1100" b="0" i="0" u="none" strike="noStrike" dirty="0" err="1">
                          <a:solidFill>
                            <a:srgbClr val="000000"/>
                          </a:solidFill>
                          <a:effectLst/>
                          <a:latin typeface="Arial" panose="020B0604020202020204" pitchFamily="34" charset="0"/>
                        </a:rPr>
                        <a:t>Ariga</a:t>
                      </a:r>
                      <a:r>
                        <a:rPr lang="en-US" sz="1100" b="0" i="0" u="none" strike="noStrike" dirty="0">
                          <a:solidFill>
                            <a:srgbClr val="000000"/>
                          </a:solidFill>
                          <a:effectLst/>
                          <a:latin typeface="Arial" panose="020B0604020202020204" pitchFamily="34" charset="0"/>
                        </a:rPr>
                        <a:t>, </a:t>
                      </a:r>
                    </a:p>
                    <a:p>
                      <a:pPr algn="ctr" rtl="0" fontAlgn="t">
                        <a:spcBef>
                          <a:spcPts val="0"/>
                        </a:spcBef>
                        <a:spcAft>
                          <a:spcPts val="0"/>
                        </a:spcAft>
                      </a:pPr>
                      <a:r>
                        <a:rPr lang="en-US" sz="1100" b="0" i="0" u="none" strike="noStrike" dirty="0">
                          <a:solidFill>
                            <a:srgbClr val="000000"/>
                          </a:solidFill>
                          <a:effectLst/>
                          <a:latin typeface="Arial" panose="020B0604020202020204" pitchFamily="34" charset="0"/>
                        </a:rPr>
                        <a:t>Tomoko </a:t>
                      </a:r>
                      <a:r>
                        <a:rPr lang="en-US" sz="1100" b="0" i="0" u="none" strike="noStrike" dirty="0" err="1">
                          <a:solidFill>
                            <a:srgbClr val="000000"/>
                          </a:solidFill>
                          <a:effectLst/>
                          <a:latin typeface="Arial" panose="020B0604020202020204" pitchFamily="34" charset="0"/>
                        </a:rPr>
                        <a:t>Ariga</a:t>
                      </a:r>
                      <a:endParaRPr lang="en-US" sz="1100" dirty="0">
                        <a:effectLs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100" b="0" i="0" u="none" strike="noStrike">
                          <a:solidFill>
                            <a:srgbClr val="000000"/>
                          </a:solidFill>
                          <a:effectLst/>
                          <a:latin typeface="Arial" panose="020B0604020202020204" pitchFamily="34" charset="0"/>
                        </a:rPr>
                        <a:t>Steve Linden, Wenjie Wu</a:t>
                      </a:r>
                      <a:endParaRPr lang="en-US" sz="1100">
                        <a:effectLs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100" b="0" i="0" u="none" strike="noStrike">
                          <a:solidFill>
                            <a:srgbClr val="000000"/>
                          </a:solidFill>
                          <a:effectLst/>
                          <a:latin typeface="Arial" panose="020B0604020202020204" pitchFamily="34" charset="0"/>
                        </a:rPr>
                        <a:t>Cristovao Vilela</a:t>
                      </a:r>
                      <a:endParaRPr lang="en-US" sz="1100">
                        <a:effectLs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100" b="0" i="0" u="none" strike="noStrike" dirty="0">
                          <a:solidFill>
                            <a:srgbClr val="000000"/>
                          </a:solidFill>
                          <a:effectLst/>
                          <a:latin typeface="Arial" panose="020B0604020202020204" pitchFamily="34" charset="0"/>
                        </a:rPr>
                        <a:t>Matthew Citron</a:t>
                      </a:r>
                      <a:endParaRPr lang="en-US" sz="1100" dirty="0">
                        <a:effectLs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2801028"/>
                  </a:ext>
                </a:extLst>
              </a:tr>
            </a:tbl>
          </a:graphicData>
        </a:graphic>
      </p:graphicFrame>
      <p:sp>
        <p:nvSpPr>
          <p:cNvPr id="6" name="Rectangle 3">
            <a:extLst>
              <a:ext uri="{FF2B5EF4-FFF2-40B4-BE49-F238E27FC236}">
                <a16:creationId xmlns:a16="http://schemas.microsoft.com/office/drawing/2014/main" id="{1FADF986-C66A-0169-D8CA-A3A41043DC71}"/>
              </a:ext>
            </a:extLst>
          </p:cNvPr>
          <p:cNvSpPr txBox="1">
            <a:spLocks noChangeArrowheads="1"/>
          </p:cNvSpPr>
          <p:nvPr/>
        </p:nvSpPr>
        <p:spPr bwMode="auto">
          <a:xfrm>
            <a:off x="5623955" y="2133600"/>
            <a:ext cx="3618090" cy="1441272"/>
          </a:xfrm>
          <a:prstGeom prst="rect">
            <a:avLst/>
          </a:prstGeom>
          <a:noFill/>
          <a:ln>
            <a:noFill/>
          </a:ln>
          <a:extLst>
            <a:ext uri="{909E8E84-426E-40dd-AFC4-6F175D3DCCD1}">
              <a14:hiddenFill xmlns="" xmlns:a14="http://schemas.microsoft.com/office/drawing/2010/main" xmlns:mc="http://schemas.openxmlformats.org/markup-compatibility/2006">
                <a:solidFill>
                  <a:srgbClr val="FFFFFF"/>
                </a:solidFill>
              </a14:hiddenFill>
            </a:ext>
            <a:ext uri="{91240B29-F687-4f45-9708-019B960494DF}">
              <a14:hiddenLine xmlns="" xmlns:a14="http://schemas.microsoft.com/office/drawing/2010/main" xmlns:mc="http://schemas.openxmlformats.org/markup-compatibility/2006" w="9525">
                <a:solidFill>
                  <a:srgbClr val="000000"/>
                </a:solidFill>
                <a:miter lim="800000"/>
                <a:headEnd/>
                <a:tailEnd/>
              </a14:hiddenLine>
            </a:ext>
            <a:ext uri="{FAA26D3D-D897-4be2-8F04-BA451C77F1D7}">
              <ma14:placeholderFlag xmlns:ma14="http://schemas.microsoft.com/office/mac/drawingml/2011/main" xmlns="" xmlns:a14="http://schemas.microsoft.com/office/drawing/2010/main" xmlns:mc="http://schemas.openxmlformats.org/markup-compatibility/2006" val="1"/>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1pPr>
            <a:lvl2pPr marL="742950" indent="-285750" algn="l" defTabSz="457200" rtl="0" fontAlgn="base">
              <a:spcBef>
                <a:spcPct val="20000"/>
              </a:spcBef>
              <a:spcAft>
                <a:spcPct val="0"/>
              </a:spcAft>
              <a:buFont typeface="Arial" charset="0"/>
              <a:buChar char="–"/>
              <a:defRPr sz="2000" kern="1200">
                <a:solidFill>
                  <a:srgbClr val="0000FF"/>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1600" kern="1200">
                <a:solidFill>
                  <a:srgbClr val="0000FF"/>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rtl="0">
              <a:spcBef>
                <a:spcPts val="0"/>
              </a:spcBef>
              <a:spcAft>
                <a:spcPts val="0"/>
              </a:spcAft>
              <a:buNone/>
            </a:pPr>
            <a:r>
              <a:rPr lang="en-US" sz="1200" b="1" i="0" u="none" strike="noStrike" dirty="0">
                <a:solidFill>
                  <a:srgbClr val="0000FF"/>
                </a:solidFill>
                <a:effectLst/>
              </a:rPr>
              <a:t>WG5 FASER2: </a:t>
            </a:r>
            <a:r>
              <a:rPr lang="en-US" sz="1200" b="0" i="0" u="none" strike="noStrike" dirty="0">
                <a:solidFill>
                  <a:srgbClr val="0000FF"/>
                </a:solidFill>
                <a:effectLst/>
              </a:rPr>
              <a:t>Josh </a:t>
            </a:r>
            <a:r>
              <a:rPr lang="en-US" sz="1200" b="0" i="0" u="none" strike="noStrike" dirty="0" err="1">
                <a:solidFill>
                  <a:srgbClr val="0000FF"/>
                </a:solidFill>
                <a:effectLst/>
              </a:rPr>
              <a:t>McFayden</a:t>
            </a:r>
            <a:endParaRPr lang="en-US" sz="1200" b="0" i="0" u="none" strike="noStrike" dirty="0">
              <a:solidFill>
                <a:srgbClr val="0000FF"/>
              </a:solidFill>
              <a:effectLst/>
            </a:endParaRPr>
          </a:p>
          <a:p>
            <a:pPr marL="0" indent="0" algn="l" rtl="0">
              <a:spcBef>
                <a:spcPts val="0"/>
              </a:spcBef>
              <a:spcAft>
                <a:spcPts val="0"/>
              </a:spcAft>
              <a:buNone/>
            </a:pPr>
            <a:endParaRPr lang="en-US" sz="800" b="0" i="0" u="none" strike="noStrike" dirty="0">
              <a:solidFill>
                <a:srgbClr val="0000FF"/>
              </a:solidFill>
              <a:effectLst/>
            </a:endParaRPr>
          </a:p>
          <a:p>
            <a:pPr marL="0" indent="0" algn="l" rtl="0">
              <a:spcBef>
                <a:spcPts val="0"/>
              </a:spcBef>
              <a:spcAft>
                <a:spcPts val="0"/>
              </a:spcAft>
              <a:buNone/>
            </a:pPr>
            <a:r>
              <a:rPr lang="en-US" sz="1200" b="1" i="0" u="none" strike="noStrike" dirty="0">
                <a:solidFill>
                  <a:srgbClr val="0000FF"/>
                </a:solidFill>
                <a:effectLst/>
              </a:rPr>
              <a:t>WG6 FASERnu2: </a:t>
            </a:r>
            <a:r>
              <a:rPr lang="en-US" sz="1200" b="0" i="0" u="none" strike="noStrike" dirty="0">
                <a:solidFill>
                  <a:srgbClr val="0000FF"/>
                </a:solidFill>
                <a:effectLst/>
              </a:rPr>
              <a:t>Aki </a:t>
            </a:r>
            <a:r>
              <a:rPr lang="en-US" sz="1200" b="0" i="0" u="none" strike="noStrike" dirty="0" err="1">
                <a:solidFill>
                  <a:srgbClr val="0000FF"/>
                </a:solidFill>
                <a:effectLst/>
              </a:rPr>
              <a:t>Ariga</a:t>
            </a:r>
            <a:r>
              <a:rPr lang="en-US" sz="1200" b="0" i="0" u="none" strike="noStrike" dirty="0">
                <a:solidFill>
                  <a:srgbClr val="0000FF"/>
                </a:solidFill>
                <a:effectLst/>
              </a:rPr>
              <a:t>, Tomoko </a:t>
            </a:r>
            <a:r>
              <a:rPr lang="en-US" sz="1200" b="0" i="0" u="none" strike="noStrike" dirty="0" err="1">
                <a:solidFill>
                  <a:srgbClr val="0000FF"/>
                </a:solidFill>
                <a:effectLst/>
              </a:rPr>
              <a:t>Ariga</a:t>
            </a:r>
            <a:endParaRPr lang="en-US" sz="1200" b="0" i="0" u="none" strike="noStrike" dirty="0">
              <a:solidFill>
                <a:srgbClr val="0000FF"/>
              </a:solidFill>
              <a:effectLst/>
            </a:endParaRPr>
          </a:p>
          <a:p>
            <a:pPr marL="0" indent="0" algn="l" rtl="0">
              <a:spcBef>
                <a:spcPts val="0"/>
              </a:spcBef>
              <a:spcAft>
                <a:spcPts val="0"/>
              </a:spcAft>
              <a:buNone/>
            </a:pPr>
            <a:endParaRPr lang="en-US" sz="800" b="0" i="0" u="none" strike="noStrike" dirty="0">
              <a:solidFill>
                <a:srgbClr val="0000FF"/>
              </a:solidFill>
              <a:effectLst/>
            </a:endParaRPr>
          </a:p>
          <a:p>
            <a:pPr marL="0" indent="0" algn="l" rtl="0">
              <a:spcBef>
                <a:spcPts val="0"/>
              </a:spcBef>
              <a:spcAft>
                <a:spcPts val="0"/>
              </a:spcAft>
              <a:buNone/>
            </a:pPr>
            <a:r>
              <a:rPr lang="en-US" sz="1200" b="1" i="0" u="none" strike="noStrike" dirty="0">
                <a:solidFill>
                  <a:srgbClr val="0000FF"/>
                </a:solidFill>
                <a:effectLst/>
              </a:rPr>
              <a:t>WG7 </a:t>
            </a:r>
            <a:r>
              <a:rPr lang="en-US" sz="1200" b="1" i="0" u="none" strike="noStrike" dirty="0" err="1">
                <a:solidFill>
                  <a:srgbClr val="0000FF"/>
                </a:solidFill>
                <a:effectLst/>
              </a:rPr>
              <a:t>FLArE</a:t>
            </a:r>
            <a:r>
              <a:rPr lang="en-US" sz="1200" b="1" i="0" u="none" strike="noStrike" dirty="0">
                <a:solidFill>
                  <a:srgbClr val="0000FF"/>
                </a:solidFill>
                <a:effectLst/>
              </a:rPr>
              <a:t>: </a:t>
            </a:r>
            <a:r>
              <a:rPr lang="en-US" sz="1200" b="0" i="0" u="none" strike="noStrike" dirty="0" err="1">
                <a:solidFill>
                  <a:srgbClr val="0000FF"/>
                </a:solidFill>
                <a:effectLst/>
              </a:rPr>
              <a:t>Jianming</a:t>
            </a:r>
            <a:r>
              <a:rPr lang="en-US" sz="1200" b="0" i="0" u="none" strike="noStrike" dirty="0">
                <a:solidFill>
                  <a:srgbClr val="0000FF"/>
                </a:solidFill>
                <a:effectLst/>
              </a:rPr>
              <a:t> </a:t>
            </a:r>
            <a:r>
              <a:rPr lang="en-US" sz="1200" b="0" i="0" u="none" strike="noStrike" dirty="0" err="1">
                <a:solidFill>
                  <a:srgbClr val="0000FF"/>
                </a:solidFill>
                <a:effectLst/>
              </a:rPr>
              <a:t>Bian</a:t>
            </a:r>
            <a:r>
              <a:rPr lang="en-US" sz="1200" b="0" i="0" u="none" strike="noStrike" dirty="0">
                <a:solidFill>
                  <a:srgbClr val="0000FF"/>
                </a:solidFill>
                <a:effectLst/>
              </a:rPr>
              <a:t>, Milind Diwan</a:t>
            </a:r>
          </a:p>
          <a:p>
            <a:pPr marL="0" indent="0" algn="l" rtl="0">
              <a:spcBef>
                <a:spcPts val="0"/>
              </a:spcBef>
              <a:spcAft>
                <a:spcPts val="0"/>
              </a:spcAft>
              <a:buNone/>
            </a:pPr>
            <a:endParaRPr lang="en-US" sz="800" b="0" i="0" u="none" strike="noStrike" dirty="0">
              <a:solidFill>
                <a:srgbClr val="0000FF"/>
              </a:solidFill>
              <a:effectLst/>
            </a:endParaRPr>
          </a:p>
          <a:p>
            <a:pPr marL="0" indent="0" algn="l" rtl="0">
              <a:spcBef>
                <a:spcPts val="0"/>
              </a:spcBef>
              <a:spcAft>
                <a:spcPts val="0"/>
              </a:spcAft>
              <a:buNone/>
            </a:pPr>
            <a:r>
              <a:rPr lang="en-US" sz="1200" b="1" i="0" u="none" strike="noStrike" dirty="0">
                <a:solidFill>
                  <a:srgbClr val="0000FF"/>
                </a:solidFill>
                <a:effectLst/>
              </a:rPr>
              <a:t>WG8 </a:t>
            </a:r>
            <a:r>
              <a:rPr lang="en-US" sz="1200" b="1" i="0" u="none" strike="noStrike" dirty="0" err="1">
                <a:solidFill>
                  <a:srgbClr val="0000FF"/>
                </a:solidFill>
                <a:effectLst/>
              </a:rPr>
              <a:t>AdvSND</a:t>
            </a:r>
            <a:r>
              <a:rPr lang="en-US" sz="1200" b="1" i="0" u="none" strike="noStrike" dirty="0">
                <a:solidFill>
                  <a:srgbClr val="0000FF"/>
                </a:solidFill>
                <a:effectLst/>
              </a:rPr>
              <a:t>: </a:t>
            </a:r>
            <a:r>
              <a:rPr lang="en-US" sz="1200" b="0" i="0" u="none" strike="noStrike" dirty="0">
                <a:solidFill>
                  <a:srgbClr val="0000FF"/>
                </a:solidFill>
                <a:effectLst/>
              </a:rPr>
              <a:t>Giovanni De </a:t>
            </a:r>
            <a:r>
              <a:rPr lang="en-US" sz="1200" b="0" i="0" u="none" strike="noStrike" dirty="0" err="1">
                <a:solidFill>
                  <a:srgbClr val="0000FF"/>
                </a:solidFill>
                <a:effectLst/>
              </a:rPr>
              <a:t>Lellis</a:t>
            </a:r>
            <a:endParaRPr lang="en-US" sz="1200" b="0" i="0" u="none" strike="noStrike" dirty="0">
              <a:solidFill>
                <a:srgbClr val="0000FF"/>
              </a:solidFill>
              <a:effectLst/>
            </a:endParaRPr>
          </a:p>
          <a:p>
            <a:pPr marL="0" indent="0" algn="l" rtl="0">
              <a:spcBef>
                <a:spcPts val="0"/>
              </a:spcBef>
              <a:spcAft>
                <a:spcPts val="0"/>
              </a:spcAft>
              <a:buNone/>
            </a:pPr>
            <a:endParaRPr lang="en-US" sz="800" b="0" i="0" u="none" strike="noStrike" dirty="0">
              <a:solidFill>
                <a:srgbClr val="0000FF"/>
              </a:solidFill>
              <a:effectLst/>
            </a:endParaRPr>
          </a:p>
          <a:p>
            <a:pPr marL="0" indent="0" algn="l" rtl="0">
              <a:spcBef>
                <a:spcPts val="0"/>
              </a:spcBef>
              <a:spcAft>
                <a:spcPts val="0"/>
              </a:spcAft>
              <a:buNone/>
            </a:pPr>
            <a:r>
              <a:rPr lang="en-US" sz="1200" b="1" i="0" u="none" strike="noStrike" dirty="0">
                <a:solidFill>
                  <a:srgbClr val="0000FF"/>
                </a:solidFill>
                <a:effectLst/>
              </a:rPr>
              <a:t>WG9 FORMOSA: </a:t>
            </a:r>
            <a:r>
              <a:rPr lang="en-US" sz="1200" b="0" i="0" u="none" strike="noStrike" dirty="0">
                <a:solidFill>
                  <a:srgbClr val="0000FF"/>
                </a:solidFill>
                <a:effectLst/>
              </a:rPr>
              <a:t>Matthew Citron, Chris Hill</a:t>
            </a:r>
            <a:br>
              <a:rPr lang="en-US" sz="1200" dirty="0">
                <a:solidFill>
                  <a:srgbClr val="0000FF"/>
                </a:solidFill>
              </a:rPr>
            </a:br>
            <a:br>
              <a:rPr lang="en-US" sz="1600" dirty="0">
                <a:solidFill>
                  <a:srgbClr val="0000FF"/>
                </a:solidFill>
              </a:rPr>
            </a:br>
            <a:endParaRPr lang="en-US" sz="2000" dirty="0">
              <a:solidFill>
                <a:srgbClr val="0000FF"/>
              </a:solidFill>
              <a:latin typeface="+mj-lt"/>
            </a:endParaRPr>
          </a:p>
        </p:txBody>
      </p:sp>
      <p:sp>
        <p:nvSpPr>
          <p:cNvPr id="7" name="Rectangle 3">
            <a:extLst>
              <a:ext uri="{FF2B5EF4-FFF2-40B4-BE49-F238E27FC236}">
                <a16:creationId xmlns:a16="http://schemas.microsoft.com/office/drawing/2014/main" id="{20989D8C-F665-487B-7478-848EA14FC711}"/>
              </a:ext>
            </a:extLst>
          </p:cNvPr>
          <p:cNvSpPr txBox="1">
            <a:spLocks noChangeArrowheads="1"/>
          </p:cNvSpPr>
          <p:nvPr/>
        </p:nvSpPr>
        <p:spPr bwMode="auto">
          <a:xfrm>
            <a:off x="838200" y="1726284"/>
            <a:ext cx="4800600" cy="2057400"/>
          </a:xfrm>
          <a:prstGeom prst="rect">
            <a:avLst/>
          </a:prstGeom>
          <a:noFill/>
          <a:ln>
            <a:noFill/>
          </a:ln>
          <a:extLst>
            <a:ext uri="{909E8E84-426E-40dd-AFC4-6F175D3DCCD1}">
              <a14:hiddenFill xmlns="" xmlns:a14="http://schemas.microsoft.com/office/drawing/2010/main" xmlns:mc="http://schemas.openxmlformats.org/markup-compatibility/2006">
                <a:solidFill>
                  <a:srgbClr val="FFFFFF"/>
                </a:solidFill>
              </a14:hiddenFill>
            </a:ext>
            <a:ext uri="{91240B29-F687-4f45-9708-019B960494DF}">
              <a14:hiddenLine xmlns="" xmlns:a14="http://schemas.microsoft.com/office/drawing/2010/main" xmlns:mc="http://schemas.openxmlformats.org/markup-compatibility/2006" w="9525">
                <a:solidFill>
                  <a:srgbClr val="000000"/>
                </a:solidFill>
                <a:miter lim="800000"/>
                <a:headEnd/>
                <a:tailEnd/>
              </a14:hiddenLine>
            </a:ext>
            <a:ext uri="{FAA26D3D-D897-4be2-8F04-BA451C77F1D7}">
              <ma14:placeholderFlag xmlns:ma14="http://schemas.microsoft.com/office/mac/drawingml/2011/main" xmlns="" xmlns:a14="http://schemas.microsoft.com/office/drawing/2010/main" xmlns:mc="http://schemas.openxmlformats.org/markup-compatibility/2006" val="1"/>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1pPr>
            <a:lvl2pPr marL="742950" indent="-285750" algn="l" defTabSz="457200" rtl="0" fontAlgn="base">
              <a:spcBef>
                <a:spcPct val="20000"/>
              </a:spcBef>
              <a:spcAft>
                <a:spcPct val="0"/>
              </a:spcAft>
              <a:buFont typeface="Arial" charset="0"/>
              <a:buChar char="–"/>
              <a:defRPr sz="2000" kern="1200">
                <a:solidFill>
                  <a:srgbClr val="0000FF"/>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1600" kern="1200">
                <a:solidFill>
                  <a:srgbClr val="0000FF"/>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rtl="0">
              <a:spcBef>
                <a:spcPts val="0"/>
              </a:spcBef>
              <a:spcAft>
                <a:spcPts val="0"/>
              </a:spcAft>
              <a:buNone/>
            </a:pPr>
            <a:r>
              <a:rPr lang="en-US" sz="1200" b="1" i="0" u="none" strike="noStrike" dirty="0">
                <a:solidFill>
                  <a:srgbClr val="000000"/>
                </a:solidFill>
                <a:effectLst/>
              </a:rPr>
              <a:t>Steering Committee: </a:t>
            </a:r>
            <a:r>
              <a:rPr lang="en-US" sz="1200" b="0" i="0" u="none" strike="noStrike" dirty="0">
                <a:solidFill>
                  <a:srgbClr val="000000"/>
                </a:solidFill>
                <a:effectLst/>
              </a:rPr>
              <a:t>Jamie Boyd, Jonathan Feng, Felix Kling</a:t>
            </a:r>
          </a:p>
          <a:p>
            <a:pPr marL="0" indent="0" algn="l" rtl="0">
              <a:spcBef>
                <a:spcPts val="0"/>
              </a:spcBef>
              <a:spcAft>
                <a:spcPts val="0"/>
              </a:spcAft>
              <a:buNone/>
            </a:pPr>
            <a:endParaRPr lang="en-US" sz="1200" b="0" i="0" u="none" strike="noStrike" dirty="0">
              <a:solidFill>
                <a:srgbClr val="000000"/>
              </a:solidFill>
              <a:effectLst/>
            </a:endParaRPr>
          </a:p>
          <a:p>
            <a:pPr marL="0" indent="0" algn="l" rtl="0">
              <a:spcBef>
                <a:spcPts val="0"/>
              </a:spcBef>
              <a:spcAft>
                <a:spcPts val="0"/>
              </a:spcAft>
              <a:buNone/>
            </a:pPr>
            <a:r>
              <a:rPr lang="en-US" sz="1200" b="1" i="0" u="none" strike="noStrike" dirty="0">
                <a:solidFill>
                  <a:srgbClr val="FF0000"/>
                </a:solidFill>
                <a:effectLst/>
              </a:rPr>
              <a:t>WG0 Facility</a:t>
            </a:r>
            <a:r>
              <a:rPr lang="en-US" sz="1200" b="0" i="0" u="none" strike="noStrike" dirty="0">
                <a:solidFill>
                  <a:srgbClr val="FF0000"/>
                </a:solidFill>
                <a:effectLst/>
              </a:rPr>
              <a:t>: Jamie Boyd</a:t>
            </a:r>
          </a:p>
          <a:p>
            <a:pPr marL="0" indent="0" algn="l" rtl="0">
              <a:spcBef>
                <a:spcPts val="0"/>
              </a:spcBef>
              <a:spcAft>
                <a:spcPts val="0"/>
              </a:spcAft>
              <a:buNone/>
            </a:pPr>
            <a:endParaRPr lang="en-US" sz="1200" b="0" i="0" u="none" strike="noStrike" dirty="0">
              <a:solidFill>
                <a:srgbClr val="000000"/>
              </a:solidFill>
              <a:effectLst/>
            </a:endParaRPr>
          </a:p>
          <a:p>
            <a:pPr marL="0" indent="0" algn="l" rtl="0">
              <a:spcBef>
                <a:spcPts val="0"/>
              </a:spcBef>
              <a:spcAft>
                <a:spcPts val="0"/>
              </a:spcAft>
              <a:buNone/>
            </a:pPr>
            <a:r>
              <a:rPr lang="en-US" sz="1200" b="1" i="0" u="none" strike="noStrike" dirty="0">
                <a:solidFill>
                  <a:srgbClr val="00B050"/>
                </a:solidFill>
                <a:effectLst/>
              </a:rPr>
              <a:t>WG1 Neutrino Interactions: </a:t>
            </a:r>
            <a:r>
              <a:rPr lang="en-US" sz="1200" b="0" i="0" u="none" strike="noStrike" dirty="0">
                <a:solidFill>
                  <a:srgbClr val="00B050"/>
                </a:solidFill>
                <a:effectLst/>
              </a:rPr>
              <a:t>Juan Rojo</a:t>
            </a:r>
          </a:p>
          <a:p>
            <a:pPr marL="0" indent="0" algn="l" rtl="0">
              <a:spcBef>
                <a:spcPts val="0"/>
              </a:spcBef>
              <a:spcAft>
                <a:spcPts val="0"/>
              </a:spcAft>
              <a:buNone/>
            </a:pPr>
            <a:endParaRPr lang="en-US" sz="800" b="1" i="0" u="none" strike="noStrike" dirty="0">
              <a:solidFill>
                <a:srgbClr val="00B050"/>
              </a:solidFill>
              <a:effectLst/>
            </a:endParaRPr>
          </a:p>
          <a:p>
            <a:pPr marL="0" indent="0" algn="l" rtl="0">
              <a:spcBef>
                <a:spcPts val="0"/>
              </a:spcBef>
              <a:spcAft>
                <a:spcPts val="0"/>
              </a:spcAft>
              <a:buNone/>
            </a:pPr>
            <a:r>
              <a:rPr lang="en-US" sz="1200" b="1" i="0" u="none" strike="noStrike" dirty="0">
                <a:solidFill>
                  <a:srgbClr val="00B050"/>
                </a:solidFill>
                <a:effectLst/>
              </a:rPr>
              <a:t>WG2 Charm Production: </a:t>
            </a:r>
            <a:r>
              <a:rPr lang="en-US" sz="1200" b="0" i="0" u="none" strike="noStrike" dirty="0" err="1">
                <a:solidFill>
                  <a:srgbClr val="00B050"/>
                </a:solidFill>
                <a:effectLst/>
              </a:rPr>
              <a:t>Hallsie</a:t>
            </a:r>
            <a:r>
              <a:rPr lang="en-US" sz="1200" b="0" i="0" u="none" strike="noStrike" dirty="0">
                <a:solidFill>
                  <a:srgbClr val="00B050"/>
                </a:solidFill>
                <a:effectLst/>
              </a:rPr>
              <a:t> Reno</a:t>
            </a:r>
          </a:p>
          <a:p>
            <a:pPr marL="0" indent="0" algn="l" rtl="0">
              <a:spcBef>
                <a:spcPts val="0"/>
              </a:spcBef>
              <a:spcAft>
                <a:spcPts val="0"/>
              </a:spcAft>
              <a:buNone/>
            </a:pPr>
            <a:endParaRPr lang="en-US" sz="800" b="1" i="0" u="none" strike="noStrike" dirty="0">
              <a:solidFill>
                <a:srgbClr val="00B050"/>
              </a:solidFill>
              <a:effectLst/>
            </a:endParaRPr>
          </a:p>
          <a:p>
            <a:pPr marL="0" indent="0" algn="l" rtl="0">
              <a:spcBef>
                <a:spcPts val="0"/>
              </a:spcBef>
              <a:spcAft>
                <a:spcPts val="0"/>
              </a:spcAft>
              <a:buNone/>
            </a:pPr>
            <a:r>
              <a:rPr lang="en-US" sz="1200" b="1" i="0" u="none" strike="noStrike" dirty="0">
                <a:solidFill>
                  <a:srgbClr val="00B050"/>
                </a:solidFill>
                <a:effectLst/>
              </a:rPr>
              <a:t>WG3 Light Hadron Prod: </a:t>
            </a:r>
            <a:r>
              <a:rPr lang="en-US" sz="1200" b="0" i="0" u="none" strike="noStrike" dirty="0">
                <a:solidFill>
                  <a:srgbClr val="00B050"/>
                </a:solidFill>
                <a:effectLst/>
              </a:rPr>
              <a:t>Luis </a:t>
            </a:r>
            <a:r>
              <a:rPr lang="en-US" sz="1200" b="0" i="0" u="none" strike="noStrike" dirty="0" err="1">
                <a:solidFill>
                  <a:srgbClr val="00B050"/>
                </a:solidFill>
                <a:effectLst/>
              </a:rPr>
              <a:t>Anchordoqui</a:t>
            </a:r>
            <a:r>
              <a:rPr lang="en-US" sz="1200" b="0" i="0" u="none" strike="noStrike" dirty="0">
                <a:solidFill>
                  <a:srgbClr val="00B050"/>
                </a:solidFill>
                <a:effectLst/>
              </a:rPr>
              <a:t>, Dennis </a:t>
            </a:r>
            <a:r>
              <a:rPr lang="en-US" sz="1200" b="0" i="0" u="none" strike="noStrike" dirty="0" err="1">
                <a:solidFill>
                  <a:srgbClr val="00B050"/>
                </a:solidFill>
                <a:effectLst/>
              </a:rPr>
              <a:t>Soldin</a:t>
            </a:r>
            <a:endParaRPr lang="en-US" sz="1200" b="0" i="0" u="none" strike="noStrike" dirty="0">
              <a:solidFill>
                <a:srgbClr val="00B050"/>
              </a:solidFill>
              <a:effectLst/>
            </a:endParaRPr>
          </a:p>
          <a:p>
            <a:pPr marL="0" indent="0" algn="l" rtl="0">
              <a:spcBef>
                <a:spcPts val="0"/>
              </a:spcBef>
              <a:spcAft>
                <a:spcPts val="0"/>
              </a:spcAft>
              <a:buNone/>
            </a:pPr>
            <a:endParaRPr lang="en-US" sz="800" b="1" i="0" u="none" strike="noStrike" dirty="0">
              <a:solidFill>
                <a:srgbClr val="00B050"/>
              </a:solidFill>
              <a:effectLst/>
            </a:endParaRPr>
          </a:p>
          <a:p>
            <a:pPr marL="0" indent="0" algn="l" rtl="0">
              <a:spcBef>
                <a:spcPts val="0"/>
              </a:spcBef>
              <a:spcAft>
                <a:spcPts val="0"/>
              </a:spcAft>
              <a:buNone/>
            </a:pPr>
            <a:r>
              <a:rPr lang="en-US" sz="1200" b="1" i="0" u="none" strike="noStrike" dirty="0">
                <a:solidFill>
                  <a:srgbClr val="00B050"/>
                </a:solidFill>
                <a:effectLst/>
              </a:rPr>
              <a:t>WG4 BSM: </a:t>
            </a:r>
            <a:r>
              <a:rPr lang="en-US" sz="1200" b="0" i="0" u="none" strike="noStrike" dirty="0">
                <a:solidFill>
                  <a:srgbClr val="00B050"/>
                </a:solidFill>
                <a:effectLst/>
              </a:rPr>
              <a:t>Brian </a:t>
            </a:r>
            <a:r>
              <a:rPr lang="en-US" sz="1200" b="0" i="0" u="none" strike="noStrike" dirty="0" err="1">
                <a:solidFill>
                  <a:srgbClr val="00B050"/>
                </a:solidFill>
                <a:effectLst/>
              </a:rPr>
              <a:t>Batell</a:t>
            </a:r>
            <a:r>
              <a:rPr lang="en-US" sz="1200" b="0" i="0" u="none" strike="noStrike" dirty="0">
                <a:solidFill>
                  <a:srgbClr val="00B050"/>
                </a:solidFill>
                <a:effectLst/>
              </a:rPr>
              <a:t>, Sebastian </a:t>
            </a:r>
            <a:r>
              <a:rPr lang="en-US" sz="1200" b="0" i="0" u="none" strike="noStrike" dirty="0" err="1">
                <a:solidFill>
                  <a:srgbClr val="00B050"/>
                </a:solidFill>
                <a:effectLst/>
              </a:rPr>
              <a:t>Trojanowski</a:t>
            </a:r>
            <a:endParaRPr lang="en-US" sz="1200" b="0" i="0" u="none" strike="noStrike" dirty="0">
              <a:solidFill>
                <a:srgbClr val="00B050"/>
              </a:solidFill>
              <a:effectLst/>
            </a:endParaRPr>
          </a:p>
        </p:txBody>
      </p:sp>
      <p:sp>
        <p:nvSpPr>
          <p:cNvPr id="8" name="TextBox 7">
            <a:extLst>
              <a:ext uri="{FF2B5EF4-FFF2-40B4-BE49-F238E27FC236}">
                <a16:creationId xmlns:a16="http://schemas.microsoft.com/office/drawing/2014/main" id="{F58B3174-9A18-47AA-E8BA-1BB5DAF61475}"/>
              </a:ext>
            </a:extLst>
          </p:cNvPr>
          <p:cNvSpPr txBox="1"/>
          <p:nvPr/>
        </p:nvSpPr>
        <p:spPr>
          <a:xfrm rot="16200000">
            <a:off x="168454" y="2879547"/>
            <a:ext cx="1159292" cy="276999"/>
          </a:xfrm>
          <a:prstGeom prst="rect">
            <a:avLst/>
          </a:prstGeom>
          <a:noFill/>
        </p:spPr>
        <p:txBody>
          <a:bodyPr wrap="none" rtlCol="0">
            <a:spAutoFit/>
          </a:bodyPr>
          <a:lstStyle/>
          <a:p>
            <a:r>
              <a:rPr lang="en-US" sz="1200" b="1" dirty="0">
                <a:solidFill>
                  <a:srgbClr val="00B050"/>
                </a:solidFill>
              </a:rPr>
              <a:t>Physics WGs</a:t>
            </a:r>
          </a:p>
        </p:txBody>
      </p:sp>
      <p:sp>
        <p:nvSpPr>
          <p:cNvPr id="9" name="TextBox 8">
            <a:extLst>
              <a:ext uri="{FF2B5EF4-FFF2-40B4-BE49-F238E27FC236}">
                <a16:creationId xmlns:a16="http://schemas.microsoft.com/office/drawing/2014/main" id="{25A5C299-E216-43B5-B553-EA7CFF370A25}"/>
              </a:ext>
            </a:extLst>
          </p:cNvPr>
          <p:cNvSpPr txBox="1"/>
          <p:nvPr/>
        </p:nvSpPr>
        <p:spPr>
          <a:xfrm rot="16200000">
            <a:off x="4823671" y="2715737"/>
            <a:ext cx="1336208" cy="276999"/>
          </a:xfrm>
          <a:prstGeom prst="rect">
            <a:avLst/>
          </a:prstGeom>
          <a:noFill/>
        </p:spPr>
        <p:txBody>
          <a:bodyPr wrap="square" rtlCol="0">
            <a:spAutoFit/>
          </a:bodyPr>
          <a:lstStyle/>
          <a:p>
            <a:r>
              <a:rPr lang="en-US" sz="1200" b="1" dirty="0">
                <a:solidFill>
                  <a:srgbClr val="0000FF"/>
                </a:solidFill>
              </a:rPr>
              <a:t>Detector WGs</a:t>
            </a:r>
          </a:p>
        </p:txBody>
      </p:sp>
    </p:spTree>
    <p:extLst>
      <p:ext uri="{BB962C8B-B14F-4D97-AF65-F5344CB8AC3E}">
        <p14:creationId xmlns:p14="http://schemas.microsoft.com/office/powerpoint/2010/main" val="2134729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0" y="228985"/>
            <a:ext cx="9144000" cy="441325"/>
          </a:xfrm>
        </p:spPr>
        <p:txBody>
          <a:bodyPr/>
          <a:lstStyle/>
          <a:p>
            <a:r>
              <a:rPr lang="en-US" dirty="0">
                <a:latin typeface="Arial" charset="0"/>
              </a:rPr>
              <a:t>WG GOALS</a:t>
            </a:r>
          </a:p>
        </p:txBody>
      </p:sp>
      <p:pic>
        <p:nvPicPr>
          <p:cNvPr id="3" name="Picture 2">
            <a:extLst>
              <a:ext uri="{FF2B5EF4-FFF2-40B4-BE49-F238E27FC236}">
                <a16:creationId xmlns:a16="http://schemas.microsoft.com/office/drawing/2014/main" id="{7C394EC5-43A7-BB51-5337-C45567DF9D95}"/>
              </a:ext>
            </a:extLst>
          </p:cNvPr>
          <p:cNvPicPr>
            <a:picLocks noChangeAspect="1"/>
          </p:cNvPicPr>
          <p:nvPr/>
        </p:nvPicPr>
        <p:blipFill rotWithShape="1">
          <a:blip r:embed="rId2"/>
          <a:srcRect b="15492"/>
          <a:stretch/>
        </p:blipFill>
        <p:spPr>
          <a:xfrm>
            <a:off x="252495" y="2286000"/>
            <a:ext cx="4090905" cy="4213912"/>
          </a:xfrm>
          <a:prstGeom prst="rect">
            <a:avLst/>
          </a:prstGeom>
          <a:ln>
            <a:solidFill>
              <a:srgbClr val="000000"/>
            </a:solidFill>
          </a:ln>
        </p:spPr>
      </p:pic>
      <p:sp>
        <p:nvSpPr>
          <p:cNvPr id="4" name="Rectangle 3">
            <a:extLst>
              <a:ext uri="{FF2B5EF4-FFF2-40B4-BE49-F238E27FC236}">
                <a16:creationId xmlns:a16="http://schemas.microsoft.com/office/drawing/2014/main" id="{790E6821-43F1-2591-6CE8-68155CE782D4}"/>
              </a:ext>
            </a:extLst>
          </p:cNvPr>
          <p:cNvSpPr txBox="1">
            <a:spLocks noChangeArrowheads="1"/>
          </p:cNvSpPr>
          <p:nvPr/>
        </p:nvSpPr>
        <p:spPr bwMode="auto">
          <a:xfrm>
            <a:off x="152400" y="838200"/>
            <a:ext cx="8915400" cy="1219200"/>
          </a:xfrm>
          <a:prstGeom prst="rect">
            <a:avLst/>
          </a:prstGeom>
          <a:noFill/>
          <a:ln>
            <a:noFill/>
          </a:ln>
          <a:extLst>
            <a:ext uri="{909E8E84-426E-40dd-AFC4-6F175D3DCCD1}">
              <a14:hiddenFill xmlns="" xmlns:a14="http://schemas.microsoft.com/office/drawing/2010/main" xmlns:mc="http://schemas.openxmlformats.org/markup-compatibility/2006">
                <a:solidFill>
                  <a:srgbClr val="FFFFFF"/>
                </a:solidFill>
              </a14:hiddenFill>
            </a:ext>
            <a:ext uri="{91240B29-F687-4f45-9708-019B960494DF}">
              <a14:hiddenLine xmlns="" xmlns:a14="http://schemas.microsoft.com/office/drawing/2010/main" xmlns:mc="http://schemas.openxmlformats.org/markup-compatibility/2006" w="9525">
                <a:solidFill>
                  <a:srgbClr val="000000"/>
                </a:solidFill>
                <a:miter lim="800000"/>
                <a:headEnd/>
                <a:tailEnd/>
              </a14:hiddenLine>
            </a:ext>
            <a:ext uri="{FAA26D3D-D897-4be2-8F04-BA451C77F1D7}">
              <ma14:placeholderFlag xmlns:ma14="http://schemas.microsoft.com/office/mac/drawingml/2011/main" xmlns="" xmlns:a14="http://schemas.microsoft.com/office/drawing/2010/main" xmlns:mc="http://schemas.openxmlformats.org/markup-compatibility/2006" val="1"/>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1pPr>
            <a:lvl2pPr marL="742950" indent="-285750" algn="l" defTabSz="457200" rtl="0" fontAlgn="base">
              <a:spcBef>
                <a:spcPct val="20000"/>
              </a:spcBef>
              <a:spcAft>
                <a:spcPct val="0"/>
              </a:spcAft>
              <a:buFont typeface="Arial" charset="0"/>
              <a:buChar char="–"/>
              <a:defRPr sz="2000" kern="1200">
                <a:solidFill>
                  <a:srgbClr val="0000FF"/>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1600" kern="1200">
                <a:solidFill>
                  <a:srgbClr val="0000FF"/>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solidFill>
                  <a:srgbClr val="222222"/>
                </a:solidFill>
                <a:latin typeface="+mj-lt"/>
              </a:rPr>
              <a:t>Each Physics WG has established goals for FPF5, February 2023, and the CDRs, with detector WG liaisons providing detector performance input.</a:t>
            </a:r>
          </a:p>
          <a:p>
            <a:endParaRPr lang="en-US" sz="800" dirty="0">
              <a:solidFill>
                <a:srgbClr val="222222"/>
              </a:solidFill>
              <a:latin typeface="+mj-lt"/>
            </a:endParaRPr>
          </a:p>
          <a:p>
            <a:r>
              <a:rPr lang="en-US" sz="2000" dirty="0">
                <a:solidFill>
                  <a:srgbClr val="222222"/>
                </a:solidFill>
                <a:latin typeface="+mj-lt"/>
              </a:rPr>
              <a:t>To join, contact the WG leaders and join the (free) Slack workspace.</a:t>
            </a:r>
            <a:endParaRPr lang="en-US" sz="2000" dirty="0">
              <a:solidFill>
                <a:srgbClr val="FF0000"/>
              </a:solidFill>
              <a:latin typeface="+mj-lt"/>
            </a:endParaRPr>
          </a:p>
          <a:p>
            <a:endParaRPr lang="en-US" sz="2000" dirty="0">
              <a:latin typeface="+mj-lt"/>
            </a:endParaRPr>
          </a:p>
        </p:txBody>
      </p:sp>
      <p:pic>
        <p:nvPicPr>
          <p:cNvPr id="7" name="Picture 6">
            <a:extLst>
              <a:ext uri="{FF2B5EF4-FFF2-40B4-BE49-F238E27FC236}">
                <a16:creationId xmlns:a16="http://schemas.microsoft.com/office/drawing/2014/main" id="{329A0216-F220-5ECB-4C9D-E69FF446413E}"/>
              </a:ext>
            </a:extLst>
          </p:cNvPr>
          <p:cNvPicPr>
            <a:picLocks noChangeAspect="1"/>
          </p:cNvPicPr>
          <p:nvPr/>
        </p:nvPicPr>
        <p:blipFill>
          <a:blip r:embed="rId3"/>
          <a:stretch>
            <a:fillRect/>
          </a:stretch>
        </p:blipFill>
        <p:spPr>
          <a:xfrm>
            <a:off x="4679405" y="2286000"/>
            <a:ext cx="4090904" cy="4213912"/>
          </a:xfrm>
          <a:prstGeom prst="rect">
            <a:avLst/>
          </a:prstGeom>
          <a:ln>
            <a:solidFill>
              <a:srgbClr val="000000"/>
            </a:solidFill>
          </a:ln>
        </p:spPr>
      </p:pic>
      <p:sp>
        <p:nvSpPr>
          <p:cNvPr id="8" name="TextBox 7">
            <a:extLst>
              <a:ext uri="{FF2B5EF4-FFF2-40B4-BE49-F238E27FC236}">
                <a16:creationId xmlns:a16="http://schemas.microsoft.com/office/drawing/2014/main" id="{6E0E8F19-D551-9B82-0374-959F7277C9A7}"/>
              </a:ext>
            </a:extLst>
          </p:cNvPr>
          <p:cNvSpPr txBox="1"/>
          <p:nvPr/>
        </p:nvSpPr>
        <p:spPr>
          <a:xfrm>
            <a:off x="2057400" y="6183868"/>
            <a:ext cx="415498" cy="369332"/>
          </a:xfrm>
          <a:prstGeom prst="rect">
            <a:avLst/>
          </a:prstGeom>
          <a:noFill/>
        </p:spPr>
        <p:txBody>
          <a:bodyPr wrap="none" rtlCol="0">
            <a:spAutoFit/>
          </a:bodyPr>
          <a:lstStyle/>
          <a:p>
            <a:r>
              <a:rPr lang="en-US" dirty="0"/>
              <a:t>…</a:t>
            </a:r>
          </a:p>
        </p:txBody>
      </p:sp>
    </p:spTree>
    <p:extLst>
      <p:ext uri="{BB962C8B-B14F-4D97-AF65-F5344CB8AC3E}">
        <p14:creationId xmlns:p14="http://schemas.microsoft.com/office/powerpoint/2010/main" val="737084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0" y="228985"/>
            <a:ext cx="9144000" cy="441325"/>
          </a:xfrm>
        </p:spPr>
        <p:txBody>
          <a:bodyPr/>
          <a:lstStyle/>
          <a:p>
            <a:r>
              <a:rPr lang="en-US" dirty="0">
                <a:latin typeface="Arial" charset="0"/>
              </a:rPr>
              <a:t>FPF5 TUESDAY</a:t>
            </a:r>
          </a:p>
        </p:txBody>
      </p:sp>
      <p:sp>
        <p:nvSpPr>
          <p:cNvPr id="21" name="Rectangle 3">
            <a:extLst>
              <a:ext uri="{FF2B5EF4-FFF2-40B4-BE49-F238E27FC236}">
                <a16:creationId xmlns:a16="http://schemas.microsoft.com/office/drawing/2014/main" id="{6DE34699-25EB-534D-A8C2-F03BEAEE77D0}"/>
              </a:ext>
            </a:extLst>
          </p:cNvPr>
          <p:cNvSpPr txBox="1">
            <a:spLocks noChangeArrowheads="1"/>
          </p:cNvSpPr>
          <p:nvPr/>
        </p:nvSpPr>
        <p:spPr bwMode="auto">
          <a:xfrm>
            <a:off x="419100" y="914400"/>
            <a:ext cx="3924300" cy="5486400"/>
          </a:xfrm>
          <a:prstGeom prst="rect">
            <a:avLst/>
          </a:prstGeom>
          <a:noFill/>
          <a:ln>
            <a:noFill/>
          </a:ln>
          <a:extLst>
            <a:ext uri="{909E8E84-426E-40dd-AFC4-6F175D3DCCD1}">
              <a14:hiddenFill xmlns="" xmlns:a14="http://schemas.microsoft.com/office/drawing/2010/main" xmlns:mc="http://schemas.openxmlformats.org/markup-compatibility/2006">
                <a:solidFill>
                  <a:srgbClr val="FFFFFF"/>
                </a:solidFill>
              </a14:hiddenFill>
            </a:ext>
            <a:ext uri="{91240B29-F687-4f45-9708-019B960494DF}">
              <a14:hiddenLine xmlns="" xmlns:a14="http://schemas.microsoft.com/office/drawing/2010/main" xmlns:mc="http://schemas.openxmlformats.org/markup-compatibility/2006" w="9525">
                <a:solidFill>
                  <a:srgbClr val="000000"/>
                </a:solidFill>
                <a:miter lim="800000"/>
                <a:headEnd/>
                <a:tailEnd/>
              </a14:hiddenLine>
            </a:ext>
            <a:ext uri="{FAA26D3D-D897-4be2-8F04-BA451C77F1D7}">
              <ma14:placeholderFlag xmlns:ma14="http://schemas.microsoft.com/office/mac/drawingml/2011/main" xmlns="" xmlns:a14="http://schemas.microsoft.com/office/drawing/2010/main" xmlns:mc="http://schemas.openxmlformats.org/markup-compatibility/2006" val="1"/>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1pPr>
            <a:lvl2pPr marL="742950" indent="-285750" algn="l" defTabSz="457200" rtl="0" fontAlgn="base">
              <a:spcBef>
                <a:spcPct val="20000"/>
              </a:spcBef>
              <a:spcAft>
                <a:spcPct val="0"/>
              </a:spcAft>
              <a:buFont typeface="Arial" charset="0"/>
              <a:buChar char="–"/>
              <a:defRPr sz="2000" kern="1200">
                <a:solidFill>
                  <a:srgbClr val="0000FF"/>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1600" kern="1200">
                <a:solidFill>
                  <a:srgbClr val="0000FF"/>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t>Morning</a:t>
            </a:r>
          </a:p>
          <a:p>
            <a:pPr lvl="1"/>
            <a:r>
              <a:rPr lang="en-US" sz="1600" dirty="0"/>
              <a:t>CERN Welcome</a:t>
            </a:r>
          </a:p>
          <a:p>
            <a:pPr lvl="1"/>
            <a:r>
              <a:rPr lang="en-US" sz="1600" dirty="0"/>
              <a:t>Introduction and Goals</a:t>
            </a:r>
          </a:p>
          <a:p>
            <a:pPr lvl="1"/>
            <a:r>
              <a:rPr lang="en-US" sz="1600" dirty="0"/>
              <a:t>CERN Context</a:t>
            </a:r>
          </a:p>
          <a:p>
            <a:pPr lvl="2"/>
            <a:r>
              <a:rPr lang="en-US" sz="1400" dirty="0"/>
              <a:t>Relationship to other PBC projects, including ECN3, HIKE/SHADOWS, </a:t>
            </a:r>
            <a:r>
              <a:rPr lang="en-US" sz="1400" dirty="0" err="1"/>
              <a:t>SHiP</a:t>
            </a:r>
            <a:endParaRPr lang="en-US" sz="1400" dirty="0"/>
          </a:p>
          <a:p>
            <a:pPr lvl="1"/>
            <a:r>
              <a:rPr lang="en-US" sz="1600" dirty="0"/>
              <a:t>Facilities Talks</a:t>
            </a:r>
          </a:p>
          <a:p>
            <a:pPr lvl="2"/>
            <a:r>
              <a:rPr lang="en-US" sz="1400" dirty="0"/>
              <a:t>New site investigation plans</a:t>
            </a:r>
          </a:p>
          <a:p>
            <a:pPr lvl="2"/>
            <a:r>
              <a:rPr lang="en-US" sz="1400" dirty="0"/>
              <a:t>Studies to understand the experimental environment better</a:t>
            </a:r>
          </a:p>
          <a:p>
            <a:pPr lvl="2"/>
            <a:endParaRPr lang="en-US" sz="800" dirty="0"/>
          </a:p>
          <a:p>
            <a:r>
              <a:rPr lang="en-US" sz="2000" dirty="0"/>
              <a:t>Afternoon</a:t>
            </a:r>
          </a:p>
          <a:p>
            <a:pPr lvl="1"/>
            <a:r>
              <a:rPr lang="en-US" sz="1600" dirty="0"/>
              <a:t>FASER2</a:t>
            </a:r>
          </a:p>
          <a:p>
            <a:pPr lvl="1"/>
            <a:r>
              <a:rPr lang="en-US" sz="1600" dirty="0"/>
              <a:t>FORMOSA</a:t>
            </a:r>
          </a:p>
          <a:p>
            <a:pPr lvl="1"/>
            <a:r>
              <a:rPr lang="en-US" sz="1600" dirty="0"/>
              <a:t>WG4: BSM</a:t>
            </a:r>
          </a:p>
          <a:p>
            <a:pPr lvl="1"/>
            <a:r>
              <a:rPr lang="en-US" sz="1600" dirty="0"/>
              <a:t>BSM Exp/Th Discussion</a:t>
            </a:r>
          </a:p>
          <a:p>
            <a:pPr lvl="2"/>
            <a:r>
              <a:rPr lang="en-US" sz="1400" dirty="0"/>
              <a:t>New models that merit attention</a:t>
            </a:r>
          </a:p>
          <a:p>
            <a:pPr lvl="2"/>
            <a:r>
              <a:rPr lang="en-US" sz="1400" dirty="0"/>
              <a:t>New foci, e.g., complementarity with other CERN projects</a:t>
            </a:r>
          </a:p>
          <a:p>
            <a:endParaRPr lang="en-US" sz="1200" dirty="0"/>
          </a:p>
          <a:p>
            <a:endParaRPr lang="en-US" sz="2000" dirty="0"/>
          </a:p>
        </p:txBody>
      </p:sp>
      <p:pic>
        <p:nvPicPr>
          <p:cNvPr id="5" name="Picture 4">
            <a:extLst>
              <a:ext uri="{FF2B5EF4-FFF2-40B4-BE49-F238E27FC236}">
                <a16:creationId xmlns:a16="http://schemas.microsoft.com/office/drawing/2014/main" id="{BCA212C1-26DF-2139-70DF-C469BFEC011C}"/>
              </a:ext>
            </a:extLst>
          </p:cNvPr>
          <p:cNvPicPr>
            <a:picLocks noChangeAspect="1"/>
          </p:cNvPicPr>
          <p:nvPr/>
        </p:nvPicPr>
        <p:blipFill rotWithShape="1">
          <a:blip r:embed="rId2"/>
          <a:srcRect b="52379"/>
          <a:stretch/>
        </p:blipFill>
        <p:spPr>
          <a:xfrm>
            <a:off x="4572000" y="914400"/>
            <a:ext cx="4114800" cy="3203474"/>
          </a:xfrm>
          <a:prstGeom prst="rect">
            <a:avLst/>
          </a:prstGeom>
        </p:spPr>
      </p:pic>
      <p:pic>
        <p:nvPicPr>
          <p:cNvPr id="6" name="Picture 5">
            <a:extLst>
              <a:ext uri="{FF2B5EF4-FFF2-40B4-BE49-F238E27FC236}">
                <a16:creationId xmlns:a16="http://schemas.microsoft.com/office/drawing/2014/main" id="{48A45C30-35BB-B97B-7CC4-EEDDFA331E24}"/>
              </a:ext>
            </a:extLst>
          </p:cNvPr>
          <p:cNvPicPr>
            <a:picLocks noChangeAspect="1"/>
          </p:cNvPicPr>
          <p:nvPr/>
        </p:nvPicPr>
        <p:blipFill rotWithShape="1">
          <a:blip r:embed="rId2"/>
          <a:srcRect t="65640"/>
          <a:stretch/>
        </p:blipFill>
        <p:spPr>
          <a:xfrm>
            <a:off x="4572000" y="4241795"/>
            <a:ext cx="4114800" cy="2311404"/>
          </a:xfrm>
          <a:prstGeom prst="rect">
            <a:avLst/>
          </a:prstGeom>
        </p:spPr>
      </p:pic>
    </p:spTree>
    <p:extLst>
      <p:ext uri="{BB962C8B-B14F-4D97-AF65-F5344CB8AC3E}">
        <p14:creationId xmlns:p14="http://schemas.microsoft.com/office/powerpoint/2010/main" val="614777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0" y="228985"/>
            <a:ext cx="9144000" cy="441325"/>
          </a:xfrm>
        </p:spPr>
        <p:txBody>
          <a:bodyPr/>
          <a:lstStyle/>
          <a:p>
            <a:r>
              <a:rPr lang="en-US" dirty="0">
                <a:latin typeface="Arial" charset="0"/>
              </a:rPr>
              <a:t>FPF5 WEDNESDAY</a:t>
            </a:r>
          </a:p>
        </p:txBody>
      </p:sp>
      <p:sp>
        <p:nvSpPr>
          <p:cNvPr id="21" name="Rectangle 3">
            <a:extLst>
              <a:ext uri="{FF2B5EF4-FFF2-40B4-BE49-F238E27FC236}">
                <a16:creationId xmlns:a16="http://schemas.microsoft.com/office/drawing/2014/main" id="{6DE34699-25EB-534D-A8C2-F03BEAEE77D0}"/>
              </a:ext>
            </a:extLst>
          </p:cNvPr>
          <p:cNvSpPr txBox="1">
            <a:spLocks noChangeArrowheads="1"/>
          </p:cNvSpPr>
          <p:nvPr/>
        </p:nvSpPr>
        <p:spPr bwMode="auto">
          <a:xfrm>
            <a:off x="304799" y="914400"/>
            <a:ext cx="4095503" cy="5486400"/>
          </a:xfrm>
          <a:prstGeom prst="rect">
            <a:avLst/>
          </a:prstGeom>
          <a:noFill/>
          <a:ln>
            <a:noFill/>
          </a:ln>
          <a:extLst>
            <a:ext uri="{909E8E84-426E-40dd-AFC4-6F175D3DCCD1}">
              <a14:hiddenFill xmlns="" xmlns:a14="http://schemas.microsoft.com/office/drawing/2010/main" xmlns:mc="http://schemas.openxmlformats.org/markup-compatibility/2006">
                <a:solidFill>
                  <a:srgbClr val="FFFFFF"/>
                </a:solidFill>
              </a14:hiddenFill>
            </a:ext>
            <a:ext uri="{91240B29-F687-4f45-9708-019B960494DF}">
              <a14:hiddenLine xmlns="" xmlns:a14="http://schemas.microsoft.com/office/drawing/2010/main" xmlns:mc="http://schemas.openxmlformats.org/markup-compatibility/2006" w="9525">
                <a:solidFill>
                  <a:srgbClr val="000000"/>
                </a:solidFill>
                <a:miter lim="800000"/>
                <a:headEnd/>
                <a:tailEnd/>
              </a14:hiddenLine>
            </a:ext>
            <a:ext uri="{FAA26D3D-D897-4be2-8F04-BA451C77F1D7}">
              <ma14:placeholderFlag xmlns:ma14="http://schemas.microsoft.com/office/mac/drawingml/2011/main" xmlns="" xmlns:a14="http://schemas.microsoft.com/office/drawing/2010/main" xmlns:mc="http://schemas.openxmlformats.org/markup-compatibility/2006" val="1"/>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1pPr>
            <a:lvl2pPr marL="742950" indent="-285750" algn="l" defTabSz="457200" rtl="0" fontAlgn="base">
              <a:spcBef>
                <a:spcPct val="20000"/>
              </a:spcBef>
              <a:spcAft>
                <a:spcPct val="0"/>
              </a:spcAft>
              <a:buFont typeface="Arial" charset="0"/>
              <a:buChar char="–"/>
              <a:defRPr sz="2000" kern="1200">
                <a:solidFill>
                  <a:srgbClr val="0000FF"/>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1600" kern="1200">
                <a:solidFill>
                  <a:srgbClr val="0000FF"/>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t>Morning</a:t>
            </a:r>
          </a:p>
          <a:p>
            <a:pPr lvl="1"/>
            <a:r>
              <a:rPr lang="en-US" sz="1600" dirty="0"/>
              <a:t>FASERnu2</a:t>
            </a:r>
          </a:p>
          <a:p>
            <a:pPr lvl="1"/>
            <a:r>
              <a:rPr lang="en-US" sz="1600" dirty="0"/>
              <a:t>Advanced SND</a:t>
            </a:r>
          </a:p>
          <a:p>
            <a:pPr lvl="1"/>
            <a:r>
              <a:rPr lang="en-US" sz="1600" dirty="0"/>
              <a:t>WG1: Neutrino Interactions</a:t>
            </a:r>
          </a:p>
          <a:p>
            <a:pPr lvl="1"/>
            <a:r>
              <a:rPr lang="en-US" sz="1600" dirty="0"/>
              <a:t>WG2: Charm Production</a:t>
            </a:r>
          </a:p>
          <a:p>
            <a:pPr lvl="1"/>
            <a:r>
              <a:rPr lang="en-US" sz="1600" dirty="0"/>
              <a:t>WG3: Light Hadron Production</a:t>
            </a:r>
            <a:endParaRPr lang="en-US" sz="800" dirty="0"/>
          </a:p>
          <a:p>
            <a:r>
              <a:rPr lang="en-US" sz="2000" dirty="0"/>
              <a:t>Afternoon</a:t>
            </a:r>
          </a:p>
          <a:p>
            <a:pPr lvl="1"/>
            <a:r>
              <a:rPr lang="en-US" sz="1600" dirty="0" err="1"/>
              <a:t>FLArE</a:t>
            </a:r>
            <a:endParaRPr lang="en-US" sz="1600" dirty="0"/>
          </a:p>
          <a:p>
            <a:pPr lvl="1"/>
            <a:r>
              <a:rPr lang="en-US" sz="1600" dirty="0"/>
              <a:t>SM Exp/Th Discussion</a:t>
            </a:r>
          </a:p>
          <a:p>
            <a:pPr lvl="2"/>
            <a:r>
              <a:rPr lang="en-US" sz="1400" dirty="0"/>
              <a:t>Exp-Th connections, WG liaisons</a:t>
            </a:r>
          </a:p>
          <a:p>
            <a:pPr lvl="1"/>
            <a:r>
              <a:rPr lang="en-US" sz="1600" dirty="0"/>
              <a:t>Integration of Experiments Discussion</a:t>
            </a:r>
          </a:p>
          <a:p>
            <a:pPr lvl="2"/>
            <a:r>
              <a:rPr lang="en-US" sz="1400" dirty="0"/>
              <a:t>Synergies between experiments</a:t>
            </a:r>
          </a:p>
          <a:p>
            <a:pPr lvl="1"/>
            <a:r>
              <a:rPr lang="en-US" sz="1600" dirty="0"/>
              <a:t>Timeline and Physics Planning Discussion</a:t>
            </a:r>
          </a:p>
          <a:p>
            <a:pPr lvl="2"/>
            <a:r>
              <a:rPr lang="en-US" sz="1400" dirty="0"/>
              <a:t>Upcoming milestones, next goals</a:t>
            </a:r>
          </a:p>
          <a:p>
            <a:pPr lvl="1"/>
            <a:endParaRPr lang="en-US" sz="1600" dirty="0"/>
          </a:p>
          <a:p>
            <a:endParaRPr lang="en-US" sz="2000" dirty="0"/>
          </a:p>
        </p:txBody>
      </p:sp>
      <p:pic>
        <p:nvPicPr>
          <p:cNvPr id="3" name="Picture 2">
            <a:extLst>
              <a:ext uri="{FF2B5EF4-FFF2-40B4-BE49-F238E27FC236}">
                <a16:creationId xmlns:a16="http://schemas.microsoft.com/office/drawing/2014/main" id="{CD89510E-66A7-1829-4AD4-86311368D39F}"/>
              </a:ext>
            </a:extLst>
          </p:cNvPr>
          <p:cNvPicPr>
            <a:picLocks noChangeAspect="1"/>
          </p:cNvPicPr>
          <p:nvPr/>
        </p:nvPicPr>
        <p:blipFill rotWithShape="1">
          <a:blip r:embed="rId2"/>
          <a:srcRect t="62222"/>
          <a:stretch/>
        </p:blipFill>
        <p:spPr>
          <a:xfrm>
            <a:off x="4603762" y="3962400"/>
            <a:ext cx="4087091" cy="2590800"/>
          </a:xfrm>
          <a:prstGeom prst="rect">
            <a:avLst/>
          </a:prstGeom>
        </p:spPr>
      </p:pic>
      <p:pic>
        <p:nvPicPr>
          <p:cNvPr id="4" name="Picture 3">
            <a:extLst>
              <a:ext uri="{FF2B5EF4-FFF2-40B4-BE49-F238E27FC236}">
                <a16:creationId xmlns:a16="http://schemas.microsoft.com/office/drawing/2014/main" id="{6DCFA498-8C99-90E9-1507-A13B145394CC}"/>
              </a:ext>
            </a:extLst>
          </p:cNvPr>
          <p:cNvPicPr>
            <a:picLocks noChangeAspect="1"/>
          </p:cNvPicPr>
          <p:nvPr/>
        </p:nvPicPr>
        <p:blipFill rotWithShape="1">
          <a:blip r:embed="rId2"/>
          <a:srcRect b="55556"/>
          <a:stretch/>
        </p:blipFill>
        <p:spPr>
          <a:xfrm>
            <a:off x="4608626" y="838200"/>
            <a:ext cx="4087091" cy="3048000"/>
          </a:xfrm>
          <a:prstGeom prst="rect">
            <a:avLst/>
          </a:prstGeom>
        </p:spPr>
      </p:pic>
      <p:pic>
        <p:nvPicPr>
          <p:cNvPr id="5" name="Picture 4">
            <a:extLst>
              <a:ext uri="{FF2B5EF4-FFF2-40B4-BE49-F238E27FC236}">
                <a16:creationId xmlns:a16="http://schemas.microsoft.com/office/drawing/2014/main" id="{63630A9A-9109-D5BA-B260-1CF9806D63BB}"/>
              </a:ext>
            </a:extLst>
          </p:cNvPr>
          <p:cNvPicPr>
            <a:picLocks noChangeAspect="1"/>
          </p:cNvPicPr>
          <p:nvPr/>
        </p:nvPicPr>
        <p:blipFill>
          <a:blip r:embed="rId3"/>
          <a:stretch>
            <a:fillRect/>
          </a:stretch>
        </p:blipFill>
        <p:spPr>
          <a:xfrm>
            <a:off x="380999" y="5638800"/>
            <a:ext cx="4095503" cy="936462"/>
          </a:xfrm>
          <a:prstGeom prst="rect">
            <a:avLst/>
          </a:prstGeom>
        </p:spPr>
      </p:pic>
    </p:spTree>
    <p:extLst>
      <p:ext uri="{BB962C8B-B14F-4D97-AF65-F5344CB8AC3E}">
        <p14:creationId xmlns:p14="http://schemas.microsoft.com/office/powerpoint/2010/main" val="2684267193"/>
      </p:ext>
    </p:extLst>
  </p:cSld>
  <p:clrMapOvr>
    <a:masterClrMapping/>
  </p:clrMapOvr>
</p:sld>
</file>

<file path=ppt/theme/theme1.xml><?xml version="1.0" encoding="utf-8"?>
<a:theme xmlns:a="http://schemas.openxmlformats.org/drawingml/2006/main" name="office_ar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66775</TotalTime>
  <Words>1112</Words>
  <Application>Microsoft Macintosh PowerPoint</Application>
  <PresentationFormat>On-screen Show (4:3)</PresentationFormat>
  <Paragraphs>145</Paragraphs>
  <Slides>9</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office_arial</vt:lpstr>
      <vt:lpstr>PowerPoint Presentation</vt:lpstr>
      <vt:lpstr>PowerPoint Presentation</vt:lpstr>
      <vt:lpstr>CERN NEWS</vt:lpstr>
      <vt:lpstr>CERN NEWS</vt:lpstr>
      <vt:lpstr>FORWARD PHYSICS FACILITY</vt:lpstr>
      <vt:lpstr>ORGANIZATIONAL INFRASTRUCTURE</vt:lpstr>
      <vt:lpstr>WG GOALS</vt:lpstr>
      <vt:lpstr>FPF5 TUESDAY</vt:lpstr>
      <vt:lpstr>FPF5 WEDNESDAY</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dc:creator>
  <cp:lastModifiedBy>Microsoft Office User</cp:lastModifiedBy>
  <cp:revision>1466</cp:revision>
  <cp:lastPrinted>2019-09-06T01:34:01Z</cp:lastPrinted>
  <dcterms:created xsi:type="dcterms:W3CDTF">2011-05-01T15:38:23Z</dcterms:created>
  <dcterms:modified xsi:type="dcterms:W3CDTF">2022-11-15T07:21:05Z</dcterms:modified>
</cp:coreProperties>
</file>