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18"/>
  </p:notesMasterIdLst>
  <p:handoutMasterIdLst>
    <p:handoutMasterId r:id="rId19"/>
  </p:handoutMasterIdLst>
  <p:sldIdLst>
    <p:sldId id="1116" r:id="rId2"/>
    <p:sldId id="836" r:id="rId3"/>
    <p:sldId id="1101" r:id="rId4"/>
    <p:sldId id="1118" r:id="rId5"/>
    <p:sldId id="1119" r:id="rId6"/>
    <p:sldId id="940" r:id="rId7"/>
    <p:sldId id="1127" r:id="rId8"/>
    <p:sldId id="1075" r:id="rId9"/>
    <p:sldId id="1121" r:id="rId10"/>
    <p:sldId id="1122" r:id="rId11"/>
    <p:sldId id="1026" r:id="rId12"/>
    <p:sldId id="1088" r:id="rId13"/>
    <p:sldId id="1123" r:id="rId14"/>
    <p:sldId id="1124" r:id="rId15"/>
    <p:sldId id="1125" r:id="rId16"/>
    <p:sldId id="1126" r:id="rId1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1A19D2"/>
    <a:srgbClr val="00B0F0"/>
    <a:srgbClr val="4DCAFF"/>
    <a:srgbClr val="FF0000"/>
    <a:srgbClr val="00CD46"/>
    <a:srgbClr val="736F63"/>
    <a:srgbClr val="00FF00"/>
    <a:srgbClr val="00E646"/>
    <a:srgbClr val="1919D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513" autoAdjust="0"/>
    <p:restoredTop sz="91760" autoAdjust="0"/>
  </p:normalViewPr>
  <p:slideViewPr>
    <p:cSldViewPr snapToObjects="1">
      <p:cViewPr varScale="1">
        <p:scale>
          <a:sx n="97" d="100"/>
          <a:sy n="97" d="100"/>
        </p:scale>
        <p:origin x="200" y="552"/>
      </p:cViewPr>
      <p:guideLst>
        <p:guide orient="horz" pos="2160"/>
        <p:guide pos="2880"/>
      </p:guideLst>
    </p:cSldViewPr>
  </p:slideViewPr>
  <p:outlineViewPr>
    <p:cViewPr>
      <p:scale>
        <a:sx n="33" d="100"/>
        <a:sy n="33" d="100"/>
      </p:scale>
      <p:origin x="36" y="5802"/>
    </p:cViewPr>
  </p:outlineViewPr>
  <p:notesTextViewPr>
    <p:cViewPr>
      <p:scale>
        <a:sx n="100" d="100"/>
        <a:sy n="100" d="100"/>
      </p:scale>
      <p:origin x="0" y="0"/>
    </p:cViewPr>
  </p:notesTextViewPr>
  <p:sorterViewPr>
    <p:cViewPr>
      <p:scale>
        <a:sx n="80" d="100"/>
        <a:sy n="80" d="100"/>
      </p:scale>
      <p:origin x="0" y="0"/>
    </p:cViewPr>
  </p:sorterViewPr>
  <p:notesViewPr>
    <p:cSldViewPr snapToObjects="1">
      <p:cViewPr varScale="1">
        <p:scale>
          <a:sx n="64" d="100"/>
          <a:sy n="64" d="100"/>
        </p:scale>
        <p:origin x="-2040" y="-11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B7BB71DE-E4E2-D740-9B0C-BCAB2D8C950C}" type="datetime1">
              <a:rPr lang="en-US"/>
              <a:pPr/>
              <a:t>8/11/22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AF94FE53-22EF-054E-B544-A70BD85E079C}" type="slidenum">
              <a:rPr lang="en-US"/>
              <a:pPr/>
              <a:t>‹#›</a:t>
            </a:fld>
            <a:endParaRPr lang="en-US"/>
          </a:p>
        </p:txBody>
      </p:sp>
    </p:spTree>
    <p:extLst>
      <p:ext uri="{BB962C8B-B14F-4D97-AF65-F5344CB8AC3E}">
        <p14:creationId xmlns:p14="http://schemas.microsoft.com/office/powerpoint/2010/main" val="15877943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3E058F47-4F34-0441-830E-9AC59C39D30F}" type="datetime1">
              <a:rPr lang="en-US"/>
              <a:pPr/>
              <a:t>8/11/22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B8571E1E-6B02-6C4B-9263-FC8901A7D6F6}" type="slidenum">
              <a:rPr lang="en-US"/>
              <a:pPr/>
              <a:t>‹#›</a:t>
            </a:fld>
            <a:endParaRPr lang="en-US"/>
          </a:p>
        </p:txBody>
      </p:sp>
    </p:spTree>
    <p:extLst>
      <p:ext uri="{BB962C8B-B14F-4D97-AF65-F5344CB8AC3E}">
        <p14:creationId xmlns:p14="http://schemas.microsoft.com/office/powerpoint/2010/main" val="4025374034"/>
      </p:ext>
    </p:extLst>
  </p:cSld>
  <p:clrMap bg1="lt1" tx1="dk1" bg2="lt2" tx2="dk2" accent1="accent1" accent2="accent2" accent3="accent3" accent4="accent4" accent5="accent5" accent6="accent6" hlink="hlink" folHlink="folHlink"/>
  <p:hf hdr="0" ftr="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89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891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E1F641B-6BBA-8347-9F4F-072BA9C2AE85}" type="slidenum">
              <a:rPr lang="en-US">
                <a:latin typeface="Calibri" charset="0"/>
              </a:rPr>
              <a:pPr eaLnBrk="1" hangingPunct="1"/>
              <a:t>1</a:t>
            </a:fld>
            <a:endParaRPr lang="en-US">
              <a:latin typeface="Calibri" charset="0"/>
            </a:endParaRPr>
          </a:p>
        </p:txBody>
      </p:sp>
    </p:spTree>
    <p:extLst>
      <p:ext uri="{BB962C8B-B14F-4D97-AF65-F5344CB8AC3E}">
        <p14:creationId xmlns:p14="http://schemas.microsoft.com/office/powerpoint/2010/main" val="2890318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F6F9E314-5CA5-9043-97DF-2DA186874F47}" type="datetime1">
              <a:rPr lang="en-US" smtClean="0"/>
              <a:pPr/>
              <a:t>8/11/22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3</a:t>
            </a:fld>
            <a:endParaRPr lang="en-US"/>
          </a:p>
        </p:txBody>
      </p:sp>
    </p:spTree>
    <p:extLst>
      <p:ext uri="{BB962C8B-B14F-4D97-AF65-F5344CB8AC3E}">
        <p14:creationId xmlns:p14="http://schemas.microsoft.com/office/powerpoint/2010/main" val="945446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8/11/22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9</a:t>
            </a:fld>
            <a:endParaRPr lang="en-US"/>
          </a:p>
        </p:txBody>
      </p:sp>
    </p:spTree>
    <p:extLst>
      <p:ext uri="{BB962C8B-B14F-4D97-AF65-F5344CB8AC3E}">
        <p14:creationId xmlns:p14="http://schemas.microsoft.com/office/powerpoint/2010/main" val="3698203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8/11/22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10</a:t>
            </a:fld>
            <a:endParaRPr lang="en-US"/>
          </a:p>
        </p:txBody>
      </p:sp>
    </p:spTree>
    <p:extLst>
      <p:ext uri="{BB962C8B-B14F-4D97-AF65-F5344CB8AC3E}">
        <p14:creationId xmlns:p14="http://schemas.microsoft.com/office/powerpoint/2010/main" val="3665905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3E058F47-4F34-0441-830E-9AC59C39D30F}" type="datetime1">
              <a:rPr lang="en-US" smtClean="0"/>
              <a:pPr/>
              <a:t>8/11/22</a:t>
            </a:fld>
            <a:endParaRPr lang="en-US"/>
          </a:p>
        </p:txBody>
      </p:sp>
      <p:sp>
        <p:nvSpPr>
          <p:cNvPr id="5" name="Slide Number Placeholder 4"/>
          <p:cNvSpPr>
            <a:spLocks noGrp="1"/>
          </p:cNvSpPr>
          <p:nvPr>
            <p:ph type="sldNum" sz="quarter" idx="5"/>
          </p:nvPr>
        </p:nvSpPr>
        <p:spPr/>
        <p:txBody>
          <a:bodyPr/>
          <a:lstStyle/>
          <a:p>
            <a:fld id="{B8571E1E-6B02-6C4B-9263-FC8901A7D6F6}" type="slidenum">
              <a:rPr lang="en-US" smtClean="0"/>
              <a:pPr/>
              <a:t>12</a:t>
            </a:fld>
            <a:endParaRPr lang="en-US"/>
          </a:p>
        </p:txBody>
      </p:sp>
    </p:spTree>
    <p:extLst>
      <p:ext uri="{BB962C8B-B14F-4D97-AF65-F5344CB8AC3E}">
        <p14:creationId xmlns:p14="http://schemas.microsoft.com/office/powerpoint/2010/main" val="259564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5556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7706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95400" y="168275"/>
            <a:ext cx="6858000"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990600"/>
            <a:ext cx="8229600" cy="539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Text Box 23"/>
          <p:cNvSpPr txBox="1">
            <a:spLocks noChangeArrowheads="1"/>
          </p:cNvSpPr>
          <p:nvPr/>
        </p:nvSpPr>
        <p:spPr bwMode="auto">
          <a:xfrm>
            <a:off x="8162925" y="6138863"/>
            <a:ext cx="450850" cy="244475"/>
          </a:xfrm>
          <a:prstGeom prst="rect">
            <a:avLst/>
          </a:prstGeom>
          <a:noFill/>
          <a:ln w="9525">
            <a:noFill/>
            <a:miter lim="800000"/>
            <a:headEnd/>
            <a:tailEnd/>
          </a:ln>
        </p:spPr>
        <p:txBody>
          <a:bodyPr>
            <a:spAutoFit/>
          </a:bodyPr>
          <a:lstStyle/>
          <a:p>
            <a:pPr algn="ctr" defTabSz="914400">
              <a:defRPr/>
            </a:pPr>
            <a:endParaRPr lang="en-US" sz="1000">
              <a:solidFill>
                <a:srgbClr val="000000"/>
              </a:solidFill>
              <a:latin typeface="Arial" pitchFamily="34" charset="0"/>
              <a:ea typeface="ＭＳ Ｐゴシック" pitchFamily="34" charset="-128"/>
              <a:cs typeface="+mn-cs"/>
            </a:endParaRPr>
          </a:p>
        </p:txBody>
      </p:sp>
      <p:sp>
        <p:nvSpPr>
          <p:cNvPr id="1029" name="Line 28"/>
          <p:cNvSpPr>
            <a:spLocks noChangeShapeType="1"/>
          </p:cNvSpPr>
          <p:nvPr/>
        </p:nvSpPr>
        <p:spPr bwMode="auto">
          <a:xfrm>
            <a:off x="304800" y="715963"/>
            <a:ext cx="8474075" cy="0"/>
          </a:xfrm>
          <a:prstGeom prst="line">
            <a:avLst/>
          </a:prstGeom>
          <a:noFill/>
          <a:ln w="57150">
            <a:solidFill>
              <a:srgbClr val="1919D2"/>
            </a:solidFill>
            <a:round/>
            <a:headEnd/>
            <a:tailEnd/>
          </a:ln>
        </p:spPr>
        <p:txBody>
          <a:bodyPr/>
          <a:lstStyle/>
          <a:p>
            <a:pPr>
              <a:defRPr/>
            </a:pPr>
            <a:endParaRPr lang="en-US">
              <a:latin typeface="Arial" pitchFamily="34" charset="0"/>
              <a:ea typeface="ＭＳ Ｐゴシック" pitchFamily="34" charset="-128"/>
              <a:cs typeface="+mn-cs"/>
            </a:endParaRPr>
          </a:p>
        </p:txBody>
      </p:sp>
      <p:sp>
        <p:nvSpPr>
          <p:cNvPr id="9" name="Rectangle 4"/>
          <p:cNvSpPr txBox="1">
            <a:spLocks noChangeArrowheads="1"/>
          </p:cNvSpPr>
          <p:nvPr/>
        </p:nvSpPr>
        <p:spPr>
          <a:xfrm>
            <a:off x="152400" y="6554000"/>
            <a:ext cx="1905000" cy="282575"/>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sz="1000" dirty="0">
                <a:solidFill>
                  <a:schemeClr val="bg1">
                    <a:lumMod val="50000"/>
                  </a:schemeClr>
                </a:solidFill>
                <a:latin typeface="+mn-lt"/>
                <a:ea typeface="+mn-ea"/>
                <a:cs typeface="+mn-cs"/>
              </a:rPr>
              <a:t>11 Aug 2022</a:t>
            </a:r>
          </a:p>
        </p:txBody>
      </p:sp>
      <p:sp>
        <p:nvSpPr>
          <p:cNvPr id="10" name="Rectangle 5"/>
          <p:cNvSpPr txBox="1">
            <a:spLocks noChangeArrowheads="1"/>
          </p:cNvSpPr>
          <p:nvPr/>
        </p:nvSpPr>
        <p:spPr>
          <a:xfrm>
            <a:off x="2971800" y="6542088"/>
            <a:ext cx="2895600" cy="290512"/>
          </a:xfrm>
          <a:prstGeom prst="rect">
            <a:avLst/>
          </a:prstGeom>
          <a:ln/>
        </p:spPr>
        <p:txBody>
          <a:bodyPr/>
          <a:lstStyle>
            <a:lvl1pPr>
              <a:defRPr sz="1200">
                <a:solidFill>
                  <a:srgbClr val="0000FF"/>
                </a:solidFill>
              </a:defRPr>
            </a:lvl1pPr>
          </a:lstStyle>
          <a:p>
            <a:pPr fontAlgn="auto">
              <a:spcBef>
                <a:spcPts val="0"/>
              </a:spcBef>
              <a:spcAft>
                <a:spcPts val="0"/>
              </a:spcAft>
              <a:defRPr/>
            </a:pPr>
            <a:endParaRPr lang="en-US" dirty="0">
              <a:latin typeface="+mn-lt"/>
              <a:ea typeface="+mn-ea"/>
              <a:cs typeface="+mn-cs"/>
            </a:endParaRPr>
          </a:p>
        </p:txBody>
      </p:sp>
      <p:sp>
        <p:nvSpPr>
          <p:cNvPr id="11" name="Rectangle 6"/>
          <p:cNvSpPr txBox="1">
            <a:spLocks noChangeArrowheads="1"/>
          </p:cNvSpPr>
          <p:nvPr/>
        </p:nvSpPr>
        <p:spPr>
          <a:xfrm>
            <a:off x="7099300" y="6535738"/>
            <a:ext cx="1905000" cy="322262"/>
          </a:xfrm>
          <a:prstGeom prst="rect">
            <a:avLst/>
          </a:prstGeom>
          <a:ln/>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5A108418-F3A5-8041-ACE4-7A8CB0D9A6BF}" type="slidenum">
              <a:rPr lang="en-US" sz="1000" smtClean="0">
                <a:solidFill>
                  <a:schemeClr val="bg1">
                    <a:lumMod val="50000"/>
                  </a:schemeClr>
                </a:solidFill>
              </a:rPr>
              <a:pPr algn="r" eaLnBrk="1" hangingPunct="1"/>
              <a:t>‹#›</a:t>
            </a:fld>
            <a:endParaRPr lang="en-US" sz="1000" dirty="0">
              <a:solidFill>
                <a:schemeClr val="bg1">
                  <a:lumMod val="50000"/>
                </a:schemeClr>
              </a:solidFill>
            </a:endParaRPr>
          </a:p>
        </p:txBody>
      </p:sp>
    </p:spTree>
  </p:cSld>
  <p:clrMap bg1="lt1" tx1="dk1" bg2="lt2" tx2="dk2" accent1="accent1" accent2="accent2" accent3="accent3" accent4="accent4" accent5="accent5" accent6="accent6" hlink="hlink" folHlink="folHlink"/>
  <p:sldLayoutIdLst>
    <p:sldLayoutId id="2147483983" r:id="rId1"/>
    <p:sldLayoutId id="2147483984" r:id="rId2"/>
  </p:sldLayoutIdLst>
  <p:hf sldNum="0" hdr="0" ftr="0"/>
  <p:txStyles>
    <p:titleStyle>
      <a:lvl1pPr algn="ctr" defTabSz="457200" rtl="0" eaLnBrk="0" fontAlgn="base" hangingPunct="0">
        <a:spcBef>
          <a:spcPct val="0"/>
        </a:spcBef>
        <a:spcAft>
          <a:spcPct val="0"/>
        </a:spcAft>
        <a:defRPr sz="2800" b="1" kern="1200">
          <a:solidFill>
            <a:srgbClr val="000000"/>
          </a:solidFill>
          <a:latin typeface="+mj-lt"/>
          <a:ea typeface="ＭＳ Ｐゴシック" charset="0"/>
          <a:cs typeface="ＭＳ Ｐゴシック" charset="0"/>
        </a:defRPr>
      </a:lvl1pPr>
      <a:lvl2pPr algn="ctr" defTabSz="457200" rtl="0" eaLnBrk="0" fontAlgn="base" hangingPunct="0">
        <a:spcBef>
          <a:spcPct val="0"/>
        </a:spcBef>
        <a:spcAft>
          <a:spcPct val="0"/>
        </a:spcAft>
        <a:defRPr sz="2800" b="1">
          <a:solidFill>
            <a:srgbClr val="000000"/>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2800" b="1">
          <a:solidFill>
            <a:srgbClr val="000000"/>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2800" b="1">
          <a:solidFill>
            <a:srgbClr val="000000"/>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2800" b="1">
          <a:solidFill>
            <a:srgbClr val="000000"/>
          </a:solidFill>
          <a:latin typeface="Arial"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000" kern="1200">
          <a:solidFill>
            <a:srgbClr val="1919D2"/>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600" kern="1200">
          <a:solidFill>
            <a:srgbClr val="1919D2"/>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7.jpg"/><Relationship Id="rId13" Type="http://schemas.openxmlformats.org/officeDocument/2006/relationships/image" Target="../media/image32.jpg"/><Relationship Id="rId3" Type="http://schemas.openxmlformats.org/officeDocument/2006/relationships/image" Target="../media/image23.jpg"/><Relationship Id="rId7" Type="http://schemas.openxmlformats.org/officeDocument/2006/relationships/image" Target="../media/image26.jpg"/><Relationship Id="rId12"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5.jpg"/><Relationship Id="rId11" Type="http://schemas.openxmlformats.org/officeDocument/2006/relationships/image" Target="../media/image30.jpg"/><Relationship Id="rId5" Type="http://schemas.openxmlformats.org/officeDocument/2006/relationships/image" Target="../media/image24.jpg"/><Relationship Id="rId15" Type="http://schemas.openxmlformats.org/officeDocument/2006/relationships/image" Target="../media/image34.jpeg"/><Relationship Id="rId10" Type="http://schemas.openxmlformats.org/officeDocument/2006/relationships/image" Target="../media/image29.jpg"/><Relationship Id="rId4" Type="http://schemas.openxmlformats.org/officeDocument/2006/relationships/image" Target="../media/image20.png"/><Relationship Id="rId9" Type="http://schemas.openxmlformats.org/officeDocument/2006/relationships/image" Target="../media/image28.jpeg"/><Relationship Id="rId1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hyperlink" Target="https://indico.cern.ch/event/1022352" TargetMode="External"/><Relationship Id="rId7" Type="http://schemas.openxmlformats.org/officeDocument/2006/relationships/hyperlink" Target="https://arxiv.org/abs/2203.05090" TargetMode="External"/><Relationship Id="rId2" Type="http://schemas.openxmlformats.org/officeDocument/2006/relationships/hyperlink" Target="https://indico.cern.ch/event/955956" TargetMode="External"/><Relationship Id="rId1" Type="http://schemas.openxmlformats.org/officeDocument/2006/relationships/slideLayout" Target="../slideLayouts/slideLayout1.xml"/><Relationship Id="rId6" Type="http://schemas.openxmlformats.org/officeDocument/2006/relationships/hyperlink" Target="https://arxiv.org/abs/2109.10905" TargetMode="External"/><Relationship Id="rId5" Type="http://schemas.openxmlformats.org/officeDocument/2006/relationships/hyperlink" Target="https://indico.cern.ch/event/1110746" TargetMode="External"/><Relationship Id="rId4" Type="http://schemas.openxmlformats.org/officeDocument/2006/relationships/hyperlink" Target="https://indico.cern.ch/event/107673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762000"/>
            <a:ext cx="9144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4000" b="1" dirty="0"/>
          </a:p>
        </p:txBody>
      </p:sp>
      <p:sp>
        <p:nvSpPr>
          <p:cNvPr id="7" name="Rectangle 6"/>
          <p:cNvSpPr>
            <a:spLocks noChangeArrowheads="1"/>
          </p:cNvSpPr>
          <p:nvPr/>
        </p:nvSpPr>
        <p:spPr bwMode="auto">
          <a:xfrm>
            <a:off x="304800" y="6211888"/>
            <a:ext cx="8458200" cy="46037"/>
          </a:xfrm>
          <a:prstGeom prst="rect">
            <a:avLst/>
          </a:prstGeom>
          <a:solidFill>
            <a:srgbClr val="1A19D2"/>
          </a:solidFill>
          <a:ln>
            <a:solidFill>
              <a:srgbClr val="1A19D2"/>
            </a:solid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8" name="Rectangle 7"/>
          <p:cNvSpPr>
            <a:spLocks noChangeArrowheads="1"/>
          </p:cNvSpPr>
          <p:nvPr/>
        </p:nvSpPr>
        <p:spPr bwMode="auto">
          <a:xfrm>
            <a:off x="0" y="6401747"/>
            <a:ext cx="9144000" cy="381000"/>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5123" name="Rectangle 3"/>
          <p:cNvSpPr>
            <a:spLocks noChangeArrowheads="1"/>
          </p:cNvSpPr>
          <p:nvPr/>
        </p:nvSpPr>
        <p:spPr bwMode="auto">
          <a:xfrm>
            <a:off x="0" y="685800"/>
            <a:ext cx="9144000" cy="44950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4400" b="1" dirty="0"/>
          </a:p>
          <a:p>
            <a:pPr algn="ctr"/>
            <a:r>
              <a:rPr lang="en-US" sz="3600" b="1" dirty="0"/>
              <a:t>NEUTRINOS AND FAR-FORWARD PHYSICS AT THE LHC</a:t>
            </a:r>
          </a:p>
          <a:p>
            <a:pPr algn="ctr"/>
            <a:endParaRPr lang="en-US" i="1" dirty="0"/>
          </a:p>
          <a:p>
            <a:pPr algn="ctr"/>
            <a:endParaRPr lang="en-US" i="1" dirty="0"/>
          </a:p>
          <a:p>
            <a:pPr algn="ctr"/>
            <a:endParaRPr lang="en-US" i="1" dirty="0"/>
          </a:p>
          <a:p>
            <a:pPr algn="ctr"/>
            <a:endParaRPr lang="en-US" i="1" dirty="0"/>
          </a:p>
          <a:p>
            <a:pPr algn="ctr"/>
            <a:r>
              <a:rPr lang="en-US" i="1" dirty="0"/>
              <a:t>Physics/Theory Colloquium, Los Alamos National Laboratory</a:t>
            </a:r>
          </a:p>
          <a:p>
            <a:pPr algn="ctr"/>
            <a:endParaRPr lang="en-US" dirty="0"/>
          </a:p>
          <a:p>
            <a:pPr algn="ctr"/>
            <a:r>
              <a:rPr lang="en-US" dirty="0"/>
              <a:t>Milind Diwan (BNL) and Jonathan Feng (UC Irvine), 11 August 2022</a:t>
            </a:r>
          </a:p>
        </p:txBody>
      </p:sp>
      <p:sp>
        <p:nvSpPr>
          <p:cNvPr id="13" name="Rectangle 3">
            <a:extLst>
              <a:ext uri="{FF2B5EF4-FFF2-40B4-BE49-F238E27FC236}">
                <a16:creationId xmlns:a16="http://schemas.microsoft.com/office/drawing/2014/main" id="{65D3E203-E15B-5547-8523-0698518C96E8}"/>
              </a:ext>
            </a:extLst>
          </p:cNvPr>
          <p:cNvSpPr>
            <a:spLocks noChangeArrowheads="1"/>
          </p:cNvSpPr>
          <p:nvPr/>
        </p:nvSpPr>
        <p:spPr bwMode="auto">
          <a:xfrm>
            <a:off x="0" y="1066800"/>
            <a:ext cx="9144000" cy="21322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4000" b="1" dirty="0"/>
          </a:p>
          <a:p>
            <a:pPr algn="ctr"/>
            <a:endParaRPr lang="en-US" sz="4000" b="1" dirty="0"/>
          </a:p>
          <a:p>
            <a:pPr algn="ctr"/>
            <a:endParaRPr lang="en-US" sz="4000" b="1" dirty="0"/>
          </a:p>
        </p:txBody>
      </p:sp>
      <p:pic>
        <p:nvPicPr>
          <p:cNvPr id="14" name="Picture 13">
            <a:extLst>
              <a:ext uri="{FF2B5EF4-FFF2-40B4-BE49-F238E27FC236}">
                <a16:creationId xmlns:a16="http://schemas.microsoft.com/office/drawing/2014/main" id="{1B69DA5E-5C56-6B49-9A2D-BB6032CAABC1}"/>
              </a:ext>
            </a:extLst>
          </p:cNvPr>
          <p:cNvPicPr>
            <a:picLocks noChangeAspect="1"/>
          </p:cNvPicPr>
          <p:nvPr/>
        </p:nvPicPr>
        <p:blipFill>
          <a:blip r:embed="rId3"/>
          <a:stretch>
            <a:fillRect/>
          </a:stretch>
        </p:blipFill>
        <p:spPr>
          <a:xfrm>
            <a:off x="992339" y="5642697"/>
            <a:ext cx="1435566" cy="410163"/>
          </a:xfrm>
          <a:prstGeom prst="rect">
            <a:avLst/>
          </a:prstGeom>
        </p:spPr>
      </p:pic>
      <p:pic>
        <p:nvPicPr>
          <p:cNvPr id="15" name="Picture 14">
            <a:extLst>
              <a:ext uri="{FF2B5EF4-FFF2-40B4-BE49-F238E27FC236}">
                <a16:creationId xmlns:a16="http://schemas.microsoft.com/office/drawing/2014/main" id="{2A0B97C5-96DE-E94A-A393-2C22EA2F0247}"/>
              </a:ext>
            </a:extLst>
          </p:cNvPr>
          <p:cNvPicPr>
            <a:picLocks noChangeAspect="1"/>
          </p:cNvPicPr>
          <p:nvPr/>
        </p:nvPicPr>
        <p:blipFill>
          <a:blip r:embed="rId4"/>
          <a:stretch>
            <a:fillRect/>
          </a:stretch>
        </p:blipFill>
        <p:spPr>
          <a:xfrm>
            <a:off x="2608610" y="5632395"/>
            <a:ext cx="2293946" cy="435672"/>
          </a:xfrm>
          <a:prstGeom prst="rect">
            <a:avLst/>
          </a:prstGeom>
        </p:spPr>
      </p:pic>
      <p:pic>
        <p:nvPicPr>
          <p:cNvPr id="17" name="Picture 16">
            <a:extLst>
              <a:ext uri="{FF2B5EF4-FFF2-40B4-BE49-F238E27FC236}">
                <a16:creationId xmlns:a16="http://schemas.microsoft.com/office/drawing/2014/main" id="{3DEF246E-C0F0-284D-9F72-F701A6ED6D6B}"/>
              </a:ext>
            </a:extLst>
          </p:cNvPr>
          <p:cNvPicPr>
            <a:picLocks noChangeAspect="1"/>
          </p:cNvPicPr>
          <p:nvPr/>
        </p:nvPicPr>
        <p:blipFill>
          <a:blip r:embed="rId5"/>
          <a:stretch>
            <a:fillRect/>
          </a:stretch>
        </p:blipFill>
        <p:spPr>
          <a:xfrm>
            <a:off x="228600" y="5572867"/>
            <a:ext cx="583034" cy="583034"/>
          </a:xfrm>
          <a:prstGeom prst="rect">
            <a:avLst/>
          </a:prstGeom>
        </p:spPr>
      </p:pic>
      <p:pic>
        <p:nvPicPr>
          <p:cNvPr id="18" name="Picture 17">
            <a:extLst>
              <a:ext uri="{FF2B5EF4-FFF2-40B4-BE49-F238E27FC236}">
                <a16:creationId xmlns:a16="http://schemas.microsoft.com/office/drawing/2014/main" id="{416522FC-1E4F-E042-8855-BD3B6CBA0350}"/>
              </a:ext>
            </a:extLst>
          </p:cNvPr>
          <p:cNvPicPr>
            <a:picLocks noChangeAspect="1"/>
          </p:cNvPicPr>
          <p:nvPr/>
        </p:nvPicPr>
        <p:blipFill>
          <a:blip r:embed="rId6"/>
          <a:stretch>
            <a:fillRect/>
          </a:stretch>
        </p:blipFill>
        <p:spPr>
          <a:xfrm>
            <a:off x="8305800" y="5623698"/>
            <a:ext cx="457199" cy="457199"/>
          </a:xfrm>
          <a:prstGeom prst="rect">
            <a:avLst/>
          </a:prstGeom>
        </p:spPr>
      </p:pic>
      <p:pic>
        <p:nvPicPr>
          <p:cNvPr id="19" name="Picture 18">
            <a:extLst>
              <a:ext uri="{FF2B5EF4-FFF2-40B4-BE49-F238E27FC236}">
                <a16:creationId xmlns:a16="http://schemas.microsoft.com/office/drawing/2014/main" id="{7181E317-B8D8-BA43-9A3A-5399C6C49F45}"/>
              </a:ext>
            </a:extLst>
          </p:cNvPr>
          <p:cNvPicPr>
            <a:picLocks noChangeAspect="1"/>
          </p:cNvPicPr>
          <p:nvPr/>
        </p:nvPicPr>
        <p:blipFill rotWithShape="1">
          <a:blip r:embed="rId7"/>
          <a:srcRect r="7550"/>
          <a:stretch/>
        </p:blipFill>
        <p:spPr>
          <a:xfrm>
            <a:off x="6955602" y="5569192"/>
            <a:ext cx="1169492" cy="592127"/>
          </a:xfrm>
          <a:prstGeom prst="rect">
            <a:avLst/>
          </a:prstGeom>
        </p:spPr>
      </p:pic>
      <p:pic>
        <p:nvPicPr>
          <p:cNvPr id="3" name="Picture 2">
            <a:extLst>
              <a:ext uri="{FF2B5EF4-FFF2-40B4-BE49-F238E27FC236}">
                <a16:creationId xmlns:a16="http://schemas.microsoft.com/office/drawing/2014/main" id="{4D318494-D584-CA78-FAC9-03D6C5A5EA6B}"/>
              </a:ext>
            </a:extLst>
          </p:cNvPr>
          <p:cNvPicPr>
            <a:picLocks noChangeAspect="1"/>
          </p:cNvPicPr>
          <p:nvPr/>
        </p:nvPicPr>
        <p:blipFill>
          <a:blip r:embed="rId8"/>
          <a:stretch>
            <a:fillRect/>
          </a:stretch>
        </p:blipFill>
        <p:spPr>
          <a:xfrm>
            <a:off x="5083261" y="5669085"/>
            <a:ext cx="1691636" cy="424393"/>
          </a:xfrm>
          <a:prstGeom prst="rect">
            <a:avLst/>
          </a:prstGeom>
        </p:spPr>
      </p:pic>
    </p:spTree>
    <p:extLst>
      <p:ext uri="{BB962C8B-B14F-4D97-AF65-F5344CB8AC3E}">
        <p14:creationId xmlns:p14="http://schemas.microsoft.com/office/powerpoint/2010/main" val="2863463162"/>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986C959-D748-0742-ACD1-681CB52D4CBA}"/>
              </a:ext>
            </a:extLst>
          </p:cNvPr>
          <p:cNvPicPr>
            <a:picLocks noChangeAspect="1"/>
          </p:cNvPicPr>
          <p:nvPr/>
        </p:nvPicPr>
        <p:blipFill>
          <a:blip r:embed="rId3"/>
          <a:stretch>
            <a:fillRect/>
          </a:stretch>
        </p:blipFill>
        <p:spPr>
          <a:xfrm>
            <a:off x="970978" y="2594679"/>
            <a:ext cx="7106222" cy="3673819"/>
          </a:xfrm>
          <a:prstGeom prst="rect">
            <a:avLst/>
          </a:prstGeom>
        </p:spPr>
      </p:pic>
      <p:sp>
        <p:nvSpPr>
          <p:cNvPr id="5122" name="Title 1"/>
          <p:cNvSpPr>
            <a:spLocks noGrp="1"/>
          </p:cNvSpPr>
          <p:nvPr>
            <p:ph type="title"/>
          </p:nvPr>
        </p:nvSpPr>
        <p:spPr>
          <a:xfrm>
            <a:off x="0" y="302202"/>
            <a:ext cx="9144000" cy="334462"/>
          </a:xfrm>
        </p:spPr>
        <p:txBody>
          <a:bodyPr/>
          <a:lstStyle/>
          <a:p>
            <a:pPr eaLnBrk="1" hangingPunct="1"/>
            <a:r>
              <a:rPr lang="en-US" dirty="0">
                <a:solidFill>
                  <a:schemeClr val="tx1"/>
                </a:solidFill>
                <a:latin typeface="Arial" charset="0"/>
              </a:rPr>
              <a:t>LOCATION, LOCATION, LOCATION</a:t>
            </a:r>
          </a:p>
        </p:txBody>
      </p:sp>
      <p:pic>
        <p:nvPicPr>
          <p:cNvPr id="13" name="Picture 12">
            <a:extLst>
              <a:ext uri="{FF2B5EF4-FFF2-40B4-BE49-F238E27FC236}">
                <a16:creationId xmlns:a16="http://schemas.microsoft.com/office/drawing/2014/main" id="{E616131C-DC6A-EA44-A736-9FB11E84A843}"/>
              </a:ext>
            </a:extLst>
          </p:cNvPr>
          <p:cNvPicPr>
            <a:picLocks noChangeAspect="1"/>
          </p:cNvPicPr>
          <p:nvPr/>
        </p:nvPicPr>
        <p:blipFill>
          <a:blip r:embed="rId4"/>
          <a:stretch>
            <a:fillRect/>
          </a:stretch>
        </p:blipFill>
        <p:spPr>
          <a:xfrm>
            <a:off x="2286000" y="4074947"/>
            <a:ext cx="304800" cy="239795"/>
          </a:xfrm>
          <a:prstGeom prst="rect">
            <a:avLst/>
          </a:prstGeom>
        </p:spPr>
      </p:pic>
      <p:grpSp>
        <p:nvGrpSpPr>
          <p:cNvPr id="42" name="Group 41">
            <a:extLst>
              <a:ext uri="{FF2B5EF4-FFF2-40B4-BE49-F238E27FC236}">
                <a16:creationId xmlns:a16="http://schemas.microsoft.com/office/drawing/2014/main" id="{FD841723-4191-6D44-BF1E-02350EE49D9D}"/>
              </a:ext>
            </a:extLst>
          </p:cNvPr>
          <p:cNvGrpSpPr/>
          <p:nvPr/>
        </p:nvGrpSpPr>
        <p:grpSpPr>
          <a:xfrm>
            <a:off x="5247290" y="762000"/>
            <a:ext cx="2719001" cy="2737010"/>
            <a:chOff x="4670989" y="831027"/>
            <a:chExt cx="4144012" cy="4047051"/>
          </a:xfrm>
        </p:grpSpPr>
        <p:sp>
          <p:nvSpPr>
            <p:cNvPr id="36" name="TextBox 35">
              <a:extLst>
                <a:ext uri="{FF2B5EF4-FFF2-40B4-BE49-F238E27FC236}">
                  <a16:creationId xmlns:a16="http://schemas.microsoft.com/office/drawing/2014/main" id="{FABD2291-7CF6-CE47-B656-E6EA299D2591}"/>
                </a:ext>
              </a:extLst>
            </p:cNvPr>
            <p:cNvSpPr txBox="1"/>
            <p:nvPr/>
          </p:nvSpPr>
          <p:spPr>
            <a:xfrm>
              <a:off x="6443511" y="831027"/>
              <a:ext cx="633258" cy="546109"/>
            </a:xfrm>
            <a:prstGeom prst="rect">
              <a:avLst/>
            </a:prstGeom>
            <a:noFill/>
          </p:spPr>
          <p:txBody>
            <a:bodyPr wrap="none" rtlCol="0">
              <a:spAutoFit/>
            </a:bodyPr>
            <a:lstStyle/>
            <a:p>
              <a:r>
                <a:rPr lang="en-US" dirty="0"/>
                <a:t>…</a:t>
              </a:r>
            </a:p>
          </p:txBody>
        </p:sp>
        <p:grpSp>
          <p:nvGrpSpPr>
            <p:cNvPr id="3" name="Group 2">
              <a:extLst>
                <a:ext uri="{FF2B5EF4-FFF2-40B4-BE49-F238E27FC236}">
                  <a16:creationId xmlns:a16="http://schemas.microsoft.com/office/drawing/2014/main" id="{A72FEAE6-5A12-5042-AF1E-4B367610C40C}"/>
                </a:ext>
              </a:extLst>
            </p:cNvPr>
            <p:cNvGrpSpPr/>
            <p:nvPr/>
          </p:nvGrpSpPr>
          <p:grpSpPr>
            <a:xfrm>
              <a:off x="4685392" y="1281716"/>
              <a:ext cx="1243038" cy="883822"/>
              <a:chOff x="4628455" y="1533608"/>
              <a:chExt cx="1657384" cy="1178428"/>
            </a:xfrm>
          </p:grpSpPr>
          <p:pic>
            <p:nvPicPr>
              <p:cNvPr id="33" name="Picture 32">
                <a:extLst>
                  <a:ext uri="{FF2B5EF4-FFF2-40B4-BE49-F238E27FC236}">
                    <a16:creationId xmlns:a16="http://schemas.microsoft.com/office/drawing/2014/main" id="{69AC15B9-700B-654D-9B7E-112D2EDD8964}"/>
                  </a:ext>
                </a:extLst>
              </p:cNvPr>
              <p:cNvPicPr>
                <a:picLocks noChangeAspect="1"/>
              </p:cNvPicPr>
              <p:nvPr/>
            </p:nvPicPr>
            <p:blipFill>
              <a:blip r:embed="rId5"/>
              <a:stretch>
                <a:fillRect/>
              </a:stretch>
            </p:blipFill>
            <p:spPr>
              <a:xfrm>
                <a:off x="4628455" y="1533608"/>
                <a:ext cx="1657384" cy="1104923"/>
              </a:xfrm>
              <a:prstGeom prst="rect">
                <a:avLst/>
              </a:prstGeom>
            </p:spPr>
          </p:pic>
          <p:sp>
            <p:nvSpPr>
              <p:cNvPr id="2" name="TextBox 1">
                <a:extLst>
                  <a:ext uri="{FF2B5EF4-FFF2-40B4-BE49-F238E27FC236}">
                    <a16:creationId xmlns:a16="http://schemas.microsoft.com/office/drawing/2014/main" id="{B7ECDCD4-3E91-7F4B-9659-15BDB9C582FB}"/>
                  </a:ext>
                </a:extLst>
              </p:cNvPr>
              <p:cNvSpPr txBox="1"/>
              <p:nvPr/>
            </p:nvSpPr>
            <p:spPr>
              <a:xfrm>
                <a:off x="4943099" y="2211436"/>
                <a:ext cx="1166837" cy="500600"/>
              </a:xfrm>
              <a:prstGeom prst="rect">
                <a:avLst/>
              </a:prstGeom>
              <a:noFill/>
            </p:spPr>
            <p:txBody>
              <a:bodyPr wrap="none" rtlCol="0">
                <a:spAutoFit/>
              </a:bodyPr>
              <a:lstStyle/>
              <a:p>
                <a:r>
                  <a:rPr lang="en-US" sz="1050" dirty="0">
                    <a:solidFill>
                      <a:schemeClr val="bg1"/>
                    </a:solidFill>
                  </a:rPr>
                  <a:t>ALICE</a:t>
                </a:r>
              </a:p>
            </p:txBody>
          </p:sp>
        </p:grpSp>
        <p:grpSp>
          <p:nvGrpSpPr>
            <p:cNvPr id="37" name="Group 36">
              <a:extLst>
                <a:ext uri="{FF2B5EF4-FFF2-40B4-BE49-F238E27FC236}">
                  <a16:creationId xmlns:a16="http://schemas.microsoft.com/office/drawing/2014/main" id="{305A77EB-9A11-BE45-9457-3C7C20D381E1}"/>
                </a:ext>
              </a:extLst>
            </p:cNvPr>
            <p:cNvGrpSpPr/>
            <p:nvPr/>
          </p:nvGrpSpPr>
          <p:grpSpPr>
            <a:xfrm>
              <a:off x="7518448" y="4007908"/>
              <a:ext cx="1243037" cy="870170"/>
              <a:chOff x="8405862" y="5168525"/>
              <a:chExt cx="1657383" cy="1160224"/>
            </a:xfrm>
          </p:grpSpPr>
          <p:pic>
            <p:nvPicPr>
              <p:cNvPr id="21" name="Picture 20">
                <a:extLst>
                  <a:ext uri="{FF2B5EF4-FFF2-40B4-BE49-F238E27FC236}">
                    <a16:creationId xmlns:a16="http://schemas.microsoft.com/office/drawing/2014/main" id="{185C2627-55D9-8344-A264-07D6B904599D}"/>
                  </a:ext>
                </a:extLst>
              </p:cNvPr>
              <p:cNvPicPr>
                <a:picLocks noChangeAspect="1"/>
              </p:cNvPicPr>
              <p:nvPr/>
            </p:nvPicPr>
            <p:blipFill>
              <a:blip r:embed="rId6"/>
              <a:stretch>
                <a:fillRect/>
              </a:stretch>
            </p:blipFill>
            <p:spPr>
              <a:xfrm>
                <a:off x="8405862" y="5168525"/>
                <a:ext cx="1657383" cy="1057686"/>
              </a:xfrm>
              <a:prstGeom prst="rect">
                <a:avLst/>
              </a:prstGeom>
            </p:spPr>
          </p:pic>
          <p:sp>
            <p:nvSpPr>
              <p:cNvPr id="18" name="TextBox 17">
                <a:extLst>
                  <a:ext uri="{FF2B5EF4-FFF2-40B4-BE49-F238E27FC236}">
                    <a16:creationId xmlns:a16="http://schemas.microsoft.com/office/drawing/2014/main" id="{1552457D-E234-734C-AB5C-0A86EE3F9FE2}"/>
                  </a:ext>
                </a:extLst>
              </p:cNvPr>
              <p:cNvSpPr txBox="1"/>
              <p:nvPr/>
            </p:nvSpPr>
            <p:spPr>
              <a:xfrm>
                <a:off x="8745713" y="5828149"/>
                <a:ext cx="1104946" cy="500600"/>
              </a:xfrm>
              <a:prstGeom prst="rect">
                <a:avLst/>
              </a:prstGeom>
              <a:noFill/>
            </p:spPr>
            <p:txBody>
              <a:bodyPr wrap="none" rtlCol="0">
                <a:spAutoFit/>
              </a:bodyPr>
              <a:lstStyle/>
              <a:p>
                <a:r>
                  <a:rPr lang="en-US" sz="1050" dirty="0">
                    <a:solidFill>
                      <a:schemeClr val="bg1"/>
                    </a:solidFill>
                  </a:rPr>
                  <a:t>OPAL</a:t>
                </a:r>
              </a:p>
            </p:txBody>
          </p:sp>
        </p:grpSp>
        <p:grpSp>
          <p:nvGrpSpPr>
            <p:cNvPr id="35" name="Group 34">
              <a:extLst>
                <a:ext uri="{FF2B5EF4-FFF2-40B4-BE49-F238E27FC236}">
                  <a16:creationId xmlns:a16="http://schemas.microsoft.com/office/drawing/2014/main" id="{1A357FBC-793C-BA46-B7CA-FD4D94C72EBD}"/>
                </a:ext>
              </a:extLst>
            </p:cNvPr>
            <p:cNvGrpSpPr/>
            <p:nvPr/>
          </p:nvGrpSpPr>
          <p:grpSpPr>
            <a:xfrm>
              <a:off x="7518448" y="3049221"/>
              <a:ext cx="1257441" cy="903173"/>
              <a:chOff x="8405862" y="3890280"/>
              <a:chExt cx="1676588" cy="1204229"/>
            </a:xfrm>
          </p:grpSpPr>
          <p:pic>
            <p:nvPicPr>
              <p:cNvPr id="23" name="Picture 22">
                <a:extLst>
                  <a:ext uri="{FF2B5EF4-FFF2-40B4-BE49-F238E27FC236}">
                    <a16:creationId xmlns:a16="http://schemas.microsoft.com/office/drawing/2014/main" id="{26B80ABB-185B-FF44-A9BF-239D8E7EBBC5}"/>
                  </a:ext>
                </a:extLst>
              </p:cNvPr>
              <p:cNvPicPr>
                <a:picLocks noChangeAspect="1"/>
              </p:cNvPicPr>
              <p:nvPr/>
            </p:nvPicPr>
            <p:blipFill>
              <a:blip r:embed="rId7"/>
              <a:stretch>
                <a:fillRect/>
              </a:stretch>
            </p:blipFill>
            <p:spPr>
              <a:xfrm>
                <a:off x="8405862" y="3890280"/>
                <a:ext cx="1676588" cy="1123702"/>
              </a:xfrm>
              <a:prstGeom prst="rect">
                <a:avLst/>
              </a:prstGeom>
            </p:spPr>
          </p:pic>
          <p:sp>
            <p:nvSpPr>
              <p:cNvPr id="20" name="TextBox 19">
                <a:extLst>
                  <a:ext uri="{FF2B5EF4-FFF2-40B4-BE49-F238E27FC236}">
                    <a16:creationId xmlns:a16="http://schemas.microsoft.com/office/drawing/2014/main" id="{BD4FB225-4A20-A742-8AD9-A46608C9B161}"/>
                  </a:ext>
                </a:extLst>
              </p:cNvPr>
              <p:cNvSpPr txBox="1"/>
              <p:nvPr/>
            </p:nvSpPr>
            <p:spPr>
              <a:xfrm>
                <a:off x="8879306" y="4593909"/>
                <a:ext cx="681469" cy="500600"/>
              </a:xfrm>
              <a:prstGeom prst="rect">
                <a:avLst/>
              </a:prstGeom>
              <a:noFill/>
            </p:spPr>
            <p:txBody>
              <a:bodyPr wrap="none" rtlCol="0">
                <a:spAutoFit/>
              </a:bodyPr>
              <a:lstStyle/>
              <a:p>
                <a:r>
                  <a:rPr lang="en-US" sz="1050" dirty="0">
                    <a:solidFill>
                      <a:schemeClr val="bg1"/>
                    </a:solidFill>
                  </a:rPr>
                  <a:t>L3</a:t>
                </a:r>
              </a:p>
            </p:txBody>
          </p:sp>
        </p:grpSp>
        <p:grpSp>
          <p:nvGrpSpPr>
            <p:cNvPr id="16" name="Group 15">
              <a:extLst>
                <a:ext uri="{FF2B5EF4-FFF2-40B4-BE49-F238E27FC236}">
                  <a16:creationId xmlns:a16="http://schemas.microsoft.com/office/drawing/2014/main" id="{E8D2724B-DEBD-194D-9AFF-F099589BEFC9}"/>
                </a:ext>
              </a:extLst>
            </p:cNvPr>
            <p:cNvGrpSpPr/>
            <p:nvPr/>
          </p:nvGrpSpPr>
          <p:grpSpPr>
            <a:xfrm>
              <a:off x="7537925" y="2100524"/>
              <a:ext cx="1257441" cy="890971"/>
              <a:chOff x="8431832" y="2625350"/>
              <a:chExt cx="1676588" cy="1187960"/>
            </a:xfrm>
          </p:grpSpPr>
          <p:pic>
            <p:nvPicPr>
              <p:cNvPr id="25" name="Picture 24">
                <a:extLst>
                  <a:ext uri="{FF2B5EF4-FFF2-40B4-BE49-F238E27FC236}">
                    <a16:creationId xmlns:a16="http://schemas.microsoft.com/office/drawing/2014/main" id="{247BC8C3-259F-804A-8513-00B0C0BC4E5F}"/>
                  </a:ext>
                </a:extLst>
              </p:cNvPr>
              <p:cNvPicPr>
                <a:picLocks noChangeAspect="1"/>
              </p:cNvPicPr>
              <p:nvPr/>
            </p:nvPicPr>
            <p:blipFill>
              <a:blip r:embed="rId8"/>
              <a:stretch>
                <a:fillRect/>
              </a:stretch>
            </p:blipFill>
            <p:spPr>
              <a:xfrm>
                <a:off x="8431832" y="2625350"/>
                <a:ext cx="1676588" cy="1118271"/>
              </a:xfrm>
              <a:prstGeom prst="rect">
                <a:avLst/>
              </a:prstGeom>
            </p:spPr>
          </p:pic>
          <p:sp>
            <p:nvSpPr>
              <p:cNvPr id="22" name="TextBox 21">
                <a:extLst>
                  <a:ext uri="{FF2B5EF4-FFF2-40B4-BE49-F238E27FC236}">
                    <a16:creationId xmlns:a16="http://schemas.microsoft.com/office/drawing/2014/main" id="{90553B08-25B3-BE40-8ADE-F3EC76EAADBD}"/>
                  </a:ext>
                </a:extLst>
              </p:cNvPr>
              <p:cNvSpPr txBox="1"/>
              <p:nvPr/>
            </p:nvSpPr>
            <p:spPr>
              <a:xfrm>
                <a:off x="8654083" y="3312710"/>
                <a:ext cx="1365545" cy="500600"/>
              </a:xfrm>
              <a:prstGeom prst="rect">
                <a:avLst/>
              </a:prstGeom>
              <a:noFill/>
            </p:spPr>
            <p:txBody>
              <a:bodyPr wrap="none" rtlCol="0">
                <a:spAutoFit/>
              </a:bodyPr>
              <a:lstStyle/>
              <a:p>
                <a:r>
                  <a:rPr lang="en-US" sz="1050" dirty="0">
                    <a:solidFill>
                      <a:schemeClr val="bg1"/>
                    </a:solidFill>
                  </a:rPr>
                  <a:t>DELPHI</a:t>
                </a:r>
              </a:p>
            </p:txBody>
          </p:sp>
        </p:grpSp>
        <p:grpSp>
          <p:nvGrpSpPr>
            <p:cNvPr id="15" name="Group 14">
              <a:extLst>
                <a:ext uri="{FF2B5EF4-FFF2-40B4-BE49-F238E27FC236}">
                  <a16:creationId xmlns:a16="http://schemas.microsoft.com/office/drawing/2014/main" id="{C54858FD-C529-374E-8590-27949ECCC151}"/>
                </a:ext>
              </a:extLst>
            </p:cNvPr>
            <p:cNvGrpSpPr/>
            <p:nvPr/>
          </p:nvGrpSpPr>
          <p:grpSpPr>
            <a:xfrm>
              <a:off x="7537925" y="1127958"/>
              <a:ext cx="1277076" cy="924602"/>
              <a:chOff x="8431832" y="1328599"/>
              <a:chExt cx="1702768" cy="1232800"/>
            </a:xfrm>
          </p:grpSpPr>
          <p:pic>
            <p:nvPicPr>
              <p:cNvPr id="19" name="Picture 18">
                <a:extLst>
                  <a:ext uri="{FF2B5EF4-FFF2-40B4-BE49-F238E27FC236}">
                    <a16:creationId xmlns:a16="http://schemas.microsoft.com/office/drawing/2014/main" id="{ECA4B147-E205-9441-82B0-EB6B646EC8BE}"/>
                  </a:ext>
                </a:extLst>
              </p:cNvPr>
              <p:cNvPicPr>
                <a:picLocks noChangeAspect="1"/>
              </p:cNvPicPr>
              <p:nvPr/>
            </p:nvPicPr>
            <p:blipFill>
              <a:blip r:embed="rId9"/>
              <a:stretch>
                <a:fillRect/>
              </a:stretch>
            </p:blipFill>
            <p:spPr>
              <a:xfrm>
                <a:off x="8431832" y="1328599"/>
                <a:ext cx="1702768" cy="1168690"/>
              </a:xfrm>
              <a:prstGeom prst="rect">
                <a:avLst/>
              </a:prstGeom>
            </p:spPr>
          </p:pic>
          <p:sp>
            <p:nvSpPr>
              <p:cNvPr id="24" name="TextBox 23">
                <a:extLst>
                  <a:ext uri="{FF2B5EF4-FFF2-40B4-BE49-F238E27FC236}">
                    <a16:creationId xmlns:a16="http://schemas.microsoft.com/office/drawing/2014/main" id="{D894FA06-9876-E74D-AA56-77423B5FF884}"/>
                  </a:ext>
                </a:extLst>
              </p:cNvPr>
              <p:cNvSpPr txBox="1"/>
              <p:nvPr/>
            </p:nvSpPr>
            <p:spPr>
              <a:xfrm>
                <a:off x="8683740" y="2060800"/>
                <a:ext cx="1274335" cy="500599"/>
              </a:xfrm>
              <a:prstGeom prst="rect">
                <a:avLst/>
              </a:prstGeom>
              <a:noFill/>
            </p:spPr>
            <p:txBody>
              <a:bodyPr wrap="none" rtlCol="0">
                <a:spAutoFit/>
              </a:bodyPr>
              <a:lstStyle/>
              <a:p>
                <a:r>
                  <a:rPr lang="en-US" sz="1050" dirty="0">
                    <a:solidFill>
                      <a:schemeClr val="bg1"/>
                    </a:solidFill>
                  </a:rPr>
                  <a:t>ALEPH</a:t>
                </a:r>
              </a:p>
            </p:txBody>
          </p:sp>
        </p:grpSp>
        <p:grpSp>
          <p:nvGrpSpPr>
            <p:cNvPr id="14" name="Group 13">
              <a:extLst>
                <a:ext uri="{FF2B5EF4-FFF2-40B4-BE49-F238E27FC236}">
                  <a16:creationId xmlns:a16="http://schemas.microsoft.com/office/drawing/2014/main" id="{F1AE3DCC-84DA-394C-BDEB-4A40CEBE9057}"/>
                </a:ext>
              </a:extLst>
            </p:cNvPr>
            <p:cNvGrpSpPr/>
            <p:nvPr/>
          </p:nvGrpSpPr>
          <p:grpSpPr>
            <a:xfrm>
              <a:off x="6135992" y="3609424"/>
              <a:ext cx="1198070" cy="1240615"/>
              <a:chOff x="6562588" y="4637214"/>
              <a:chExt cx="1597426" cy="1654150"/>
            </a:xfrm>
          </p:grpSpPr>
          <p:pic>
            <p:nvPicPr>
              <p:cNvPr id="27" name="Picture 26">
                <a:extLst>
                  <a:ext uri="{FF2B5EF4-FFF2-40B4-BE49-F238E27FC236}">
                    <a16:creationId xmlns:a16="http://schemas.microsoft.com/office/drawing/2014/main" id="{0CEB08F0-43F5-7E45-AC71-C68FCC80E690}"/>
                  </a:ext>
                </a:extLst>
              </p:cNvPr>
              <p:cNvPicPr>
                <a:picLocks noChangeAspect="1"/>
              </p:cNvPicPr>
              <p:nvPr/>
            </p:nvPicPr>
            <p:blipFill>
              <a:blip r:embed="rId10"/>
              <a:stretch>
                <a:fillRect/>
              </a:stretch>
            </p:blipFill>
            <p:spPr>
              <a:xfrm>
                <a:off x="6562588" y="4637214"/>
                <a:ext cx="1597426" cy="1606842"/>
              </a:xfrm>
              <a:prstGeom prst="rect">
                <a:avLst/>
              </a:prstGeom>
            </p:spPr>
          </p:pic>
          <p:sp>
            <p:nvSpPr>
              <p:cNvPr id="26" name="TextBox 25">
                <a:extLst>
                  <a:ext uri="{FF2B5EF4-FFF2-40B4-BE49-F238E27FC236}">
                    <a16:creationId xmlns:a16="http://schemas.microsoft.com/office/drawing/2014/main" id="{721D363F-9F72-7949-BB1E-2036BB54ADAC}"/>
                  </a:ext>
                </a:extLst>
              </p:cNvPr>
              <p:cNvSpPr txBox="1"/>
              <p:nvPr/>
            </p:nvSpPr>
            <p:spPr>
              <a:xfrm>
                <a:off x="6897167" y="5790765"/>
                <a:ext cx="909493" cy="500599"/>
              </a:xfrm>
              <a:prstGeom prst="rect">
                <a:avLst/>
              </a:prstGeom>
              <a:noFill/>
            </p:spPr>
            <p:txBody>
              <a:bodyPr wrap="none" rtlCol="0">
                <a:spAutoFit/>
              </a:bodyPr>
              <a:lstStyle/>
              <a:p>
                <a:r>
                  <a:rPr lang="en-US" sz="1050" dirty="0">
                    <a:solidFill>
                      <a:schemeClr val="bg1"/>
                    </a:solidFill>
                  </a:rPr>
                  <a:t>SLD</a:t>
                </a:r>
              </a:p>
            </p:txBody>
          </p:sp>
        </p:grpSp>
        <p:grpSp>
          <p:nvGrpSpPr>
            <p:cNvPr id="12" name="Group 11">
              <a:extLst>
                <a:ext uri="{FF2B5EF4-FFF2-40B4-BE49-F238E27FC236}">
                  <a16:creationId xmlns:a16="http://schemas.microsoft.com/office/drawing/2014/main" id="{62470662-B8C5-0B40-BEB7-213C6A111A13}"/>
                </a:ext>
              </a:extLst>
            </p:cNvPr>
            <p:cNvGrpSpPr/>
            <p:nvPr/>
          </p:nvGrpSpPr>
          <p:grpSpPr>
            <a:xfrm>
              <a:off x="6132295" y="2433923"/>
              <a:ext cx="1201768" cy="1084034"/>
              <a:chOff x="6557658" y="3069877"/>
              <a:chExt cx="1602357" cy="1445374"/>
            </a:xfrm>
          </p:grpSpPr>
          <p:pic>
            <p:nvPicPr>
              <p:cNvPr id="17" name="Picture 16">
                <a:extLst>
                  <a:ext uri="{FF2B5EF4-FFF2-40B4-BE49-F238E27FC236}">
                    <a16:creationId xmlns:a16="http://schemas.microsoft.com/office/drawing/2014/main" id="{09A835DA-C64C-8F4A-9C10-C1B03FA86BB9}"/>
                  </a:ext>
                </a:extLst>
              </p:cNvPr>
              <p:cNvPicPr>
                <a:picLocks noChangeAspect="1"/>
              </p:cNvPicPr>
              <p:nvPr/>
            </p:nvPicPr>
            <p:blipFill>
              <a:blip r:embed="rId11"/>
              <a:stretch>
                <a:fillRect/>
              </a:stretch>
            </p:blipFill>
            <p:spPr>
              <a:xfrm>
                <a:off x="6557658" y="3069877"/>
                <a:ext cx="1602357" cy="1399392"/>
              </a:xfrm>
              <a:prstGeom prst="rect">
                <a:avLst/>
              </a:prstGeom>
            </p:spPr>
          </p:pic>
          <p:sp>
            <p:nvSpPr>
              <p:cNvPr id="28" name="TextBox 27">
                <a:extLst>
                  <a:ext uri="{FF2B5EF4-FFF2-40B4-BE49-F238E27FC236}">
                    <a16:creationId xmlns:a16="http://schemas.microsoft.com/office/drawing/2014/main" id="{DB838E90-9557-BB46-8D97-B1D4E61B4EBA}"/>
                  </a:ext>
                </a:extLst>
              </p:cNvPr>
              <p:cNvSpPr txBox="1"/>
              <p:nvPr/>
            </p:nvSpPr>
            <p:spPr>
              <a:xfrm>
                <a:off x="6973368" y="4014650"/>
                <a:ext cx="727074" cy="500601"/>
              </a:xfrm>
              <a:prstGeom prst="rect">
                <a:avLst/>
              </a:prstGeom>
              <a:noFill/>
            </p:spPr>
            <p:txBody>
              <a:bodyPr wrap="none" rtlCol="0">
                <a:spAutoFit/>
              </a:bodyPr>
              <a:lstStyle/>
              <a:p>
                <a:r>
                  <a:rPr lang="en-US" sz="1050" dirty="0">
                    <a:solidFill>
                      <a:schemeClr val="bg1"/>
                    </a:solidFill>
                  </a:rPr>
                  <a:t>D0</a:t>
                </a:r>
              </a:p>
            </p:txBody>
          </p:sp>
        </p:grpSp>
        <p:grpSp>
          <p:nvGrpSpPr>
            <p:cNvPr id="10" name="Group 9">
              <a:extLst>
                <a:ext uri="{FF2B5EF4-FFF2-40B4-BE49-F238E27FC236}">
                  <a16:creationId xmlns:a16="http://schemas.microsoft.com/office/drawing/2014/main" id="{34E3D672-C964-0A42-8212-DC0837805662}"/>
                </a:ext>
              </a:extLst>
            </p:cNvPr>
            <p:cNvGrpSpPr/>
            <p:nvPr/>
          </p:nvGrpSpPr>
          <p:grpSpPr>
            <a:xfrm>
              <a:off x="6132295" y="1394389"/>
              <a:ext cx="1201768" cy="942398"/>
              <a:chOff x="6557658" y="1683841"/>
              <a:chExt cx="1602357" cy="1256530"/>
            </a:xfrm>
          </p:grpSpPr>
          <p:pic>
            <p:nvPicPr>
              <p:cNvPr id="11" name="Picture 10">
                <a:extLst>
                  <a:ext uri="{FF2B5EF4-FFF2-40B4-BE49-F238E27FC236}">
                    <a16:creationId xmlns:a16="http://schemas.microsoft.com/office/drawing/2014/main" id="{AAF94372-B391-514B-B669-3914C41FC54C}"/>
                  </a:ext>
                </a:extLst>
              </p:cNvPr>
              <p:cNvPicPr>
                <a:picLocks noChangeAspect="1"/>
              </p:cNvPicPr>
              <p:nvPr/>
            </p:nvPicPr>
            <p:blipFill>
              <a:blip r:embed="rId12"/>
              <a:stretch>
                <a:fillRect/>
              </a:stretch>
            </p:blipFill>
            <p:spPr>
              <a:xfrm>
                <a:off x="6557658" y="1683841"/>
                <a:ext cx="1602357" cy="1200219"/>
              </a:xfrm>
              <a:prstGeom prst="rect">
                <a:avLst/>
              </a:prstGeom>
            </p:spPr>
          </p:pic>
          <p:sp>
            <p:nvSpPr>
              <p:cNvPr id="29" name="TextBox 28">
                <a:extLst>
                  <a:ext uri="{FF2B5EF4-FFF2-40B4-BE49-F238E27FC236}">
                    <a16:creationId xmlns:a16="http://schemas.microsoft.com/office/drawing/2014/main" id="{F48A83F0-0B1F-6E4C-9ACD-2FF690426FB5}"/>
                  </a:ext>
                </a:extLst>
              </p:cNvPr>
              <p:cNvSpPr txBox="1"/>
              <p:nvPr/>
            </p:nvSpPr>
            <p:spPr>
              <a:xfrm>
                <a:off x="6897169" y="2439771"/>
                <a:ext cx="938813" cy="500600"/>
              </a:xfrm>
              <a:prstGeom prst="rect">
                <a:avLst/>
              </a:prstGeom>
              <a:noFill/>
            </p:spPr>
            <p:txBody>
              <a:bodyPr wrap="none" rtlCol="0">
                <a:spAutoFit/>
              </a:bodyPr>
              <a:lstStyle/>
              <a:p>
                <a:r>
                  <a:rPr lang="en-US" sz="1050" dirty="0">
                    <a:solidFill>
                      <a:schemeClr val="bg1"/>
                    </a:solidFill>
                  </a:rPr>
                  <a:t>CDF</a:t>
                </a:r>
              </a:p>
            </p:txBody>
          </p:sp>
        </p:grpSp>
        <p:grpSp>
          <p:nvGrpSpPr>
            <p:cNvPr id="9" name="Group 8">
              <a:extLst>
                <a:ext uri="{FF2B5EF4-FFF2-40B4-BE49-F238E27FC236}">
                  <a16:creationId xmlns:a16="http://schemas.microsoft.com/office/drawing/2014/main" id="{B064474F-A5DC-7141-A7CC-6B851A549374}"/>
                </a:ext>
              </a:extLst>
            </p:cNvPr>
            <p:cNvGrpSpPr/>
            <p:nvPr/>
          </p:nvGrpSpPr>
          <p:grpSpPr>
            <a:xfrm>
              <a:off x="4685392" y="4044021"/>
              <a:ext cx="1243038" cy="824650"/>
              <a:chOff x="4628455" y="5216675"/>
              <a:chExt cx="1657384" cy="1099531"/>
            </a:xfrm>
          </p:grpSpPr>
          <p:pic>
            <p:nvPicPr>
              <p:cNvPr id="31" name="Picture 30">
                <a:extLst>
                  <a:ext uri="{FF2B5EF4-FFF2-40B4-BE49-F238E27FC236}">
                    <a16:creationId xmlns:a16="http://schemas.microsoft.com/office/drawing/2014/main" id="{21243A4A-B69D-604C-83A4-1FDA54ABA6E6}"/>
                  </a:ext>
                </a:extLst>
              </p:cNvPr>
              <p:cNvPicPr>
                <a:picLocks noChangeAspect="1"/>
              </p:cNvPicPr>
              <p:nvPr/>
            </p:nvPicPr>
            <p:blipFill>
              <a:blip r:embed="rId13"/>
              <a:stretch>
                <a:fillRect/>
              </a:stretch>
            </p:blipFill>
            <p:spPr>
              <a:xfrm>
                <a:off x="4628455" y="5216675"/>
                <a:ext cx="1657384" cy="1048422"/>
              </a:xfrm>
              <a:prstGeom prst="rect">
                <a:avLst/>
              </a:prstGeom>
            </p:spPr>
          </p:pic>
          <p:sp>
            <p:nvSpPr>
              <p:cNvPr id="30" name="TextBox 29">
                <a:extLst>
                  <a:ext uri="{FF2B5EF4-FFF2-40B4-BE49-F238E27FC236}">
                    <a16:creationId xmlns:a16="http://schemas.microsoft.com/office/drawing/2014/main" id="{1F8C758E-D778-0943-8489-605C4D53F632}"/>
                  </a:ext>
                </a:extLst>
              </p:cNvPr>
              <p:cNvSpPr txBox="1"/>
              <p:nvPr/>
            </p:nvSpPr>
            <p:spPr>
              <a:xfrm>
                <a:off x="4973560" y="5815604"/>
                <a:ext cx="1078885" cy="500602"/>
              </a:xfrm>
              <a:prstGeom prst="rect">
                <a:avLst/>
              </a:prstGeom>
              <a:noFill/>
            </p:spPr>
            <p:txBody>
              <a:bodyPr wrap="none" rtlCol="0">
                <a:spAutoFit/>
              </a:bodyPr>
              <a:lstStyle/>
              <a:p>
                <a:r>
                  <a:rPr lang="en-US" sz="1050" dirty="0" err="1">
                    <a:solidFill>
                      <a:schemeClr val="bg1"/>
                    </a:solidFill>
                  </a:rPr>
                  <a:t>LHCb</a:t>
                </a:r>
                <a:endParaRPr lang="en-US" sz="1050" dirty="0">
                  <a:solidFill>
                    <a:schemeClr val="bg1"/>
                  </a:solidFill>
                </a:endParaRPr>
              </a:p>
            </p:txBody>
          </p:sp>
        </p:grpSp>
        <p:grpSp>
          <p:nvGrpSpPr>
            <p:cNvPr id="7" name="Group 6">
              <a:extLst>
                <a:ext uri="{FF2B5EF4-FFF2-40B4-BE49-F238E27FC236}">
                  <a16:creationId xmlns:a16="http://schemas.microsoft.com/office/drawing/2014/main" id="{A4200C76-76D2-054C-9926-6FB8F4831209}"/>
                </a:ext>
              </a:extLst>
            </p:cNvPr>
            <p:cNvGrpSpPr/>
            <p:nvPr/>
          </p:nvGrpSpPr>
          <p:grpSpPr>
            <a:xfrm>
              <a:off x="4670989" y="3123714"/>
              <a:ext cx="1257441" cy="820187"/>
              <a:chOff x="4609251" y="3989608"/>
              <a:chExt cx="1676588" cy="1093582"/>
            </a:xfrm>
          </p:grpSpPr>
          <p:pic>
            <p:nvPicPr>
              <p:cNvPr id="8" name="Picture 7">
                <a:extLst>
                  <a:ext uri="{FF2B5EF4-FFF2-40B4-BE49-F238E27FC236}">
                    <a16:creationId xmlns:a16="http://schemas.microsoft.com/office/drawing/2014/main" id="{AFE598F3-70DA-A84F-A402-10948DAD9629}"/>
                  </a:ext>
                </a:extLst>
              </p:cNvPr>
              <p:cNvPicPr>
                <a:picLocks noChangeAspect="1"/>
              </p:cNvPicPr>
              <p:nvPr/>
            </p:nvPicPr>
            <p:blipFill>
              <a:blip r:embed="rId14"/>
              <a:stretch>
                <a:fillRect/>
              </a:stretch>
            </p:blipFill>
            <p:spPr>
              <a:xfrm>
                <a:off x="4609251" y="3989608"/>
                <a:ext cx="1676588" cy="1041249"/>
              </a:xfrm>
              <a:prstGeom prst="rect">
                <a:avLst/>
              </a:prstGeom>
            </p:spPr>
          </p:pic>
          <p:sp>
            <p:nvSpPr>
              <p:cNvPr id="32" name="TextBox 31">
                <a:extLst>
                  <a:ext uri="{FF2B5EF4-FFF2-40B4-BE49-F238E27FC236}">
                    <a16:creationId xmlns:a16="http://schemas.microsoft.com/office/drawing/2014/main" id="{D0D0B90B-C9D5-B948-AB96-84DB1BBF3F5D}"/>
                  </a:ext>
                </a:extLst>
              </p:cNvPr>
              <p:cNvSpPr txBox="1"/>
              <p:nvPr/>
            </p:nvSpPr>
            <p:spPr>
              <a:xfrm>
                <a:off x="5003213" y="4582590"/>
                <a:ext cx="984418" cy="500600"/>
              </a:xfrm>
              <a:prstGeom prst="rect">
                <a:avLst/>
              </a:prstGeom>
              <a:noFill/>
            </p:spPr>
            <p:txBody>
              <a:bodyPr wrap="none" rtlCol="0">
                <a:spAutoFit/>
              </a:bodyPr>
              <a:lstStyle/>
              <a:p>
                <a:r>
                  <a:rPr lang="en-US" sz="1050" dirty="0">
                    <a:solidFill>
                      <a:schemeClr val="bg1"/>
                    </a:solidFill>
                  </a:rPr>
                  <a:t>CMS</a:t>
                </a:r>
              </a:p>
            </p:txBody>
          </p:sp>
        </p:grpSp>
        <p:grpSp>
          <p:nvGrpSpPr>
            <p:cNvPr id="5" name="Group 4">
              <a:extLst>
                <a:ext uri="{FF2B5EF4-FFF2-40B4-BE49-F238E27FC236}">
                  <a16:creationId xmlns:a16="http://schemas.microsoft.com/office/drawing/2014/main" id="{B4336B33-C0FD-4E44-BF2C-D19E4F5DF2F8}"/>
                </a:ext>
              </a:extLst>
            </p:cNvPr>
            <p:cNvGrpSpPr/>
            <p:nvPr/>
          </p:nvGrpSpPr>
          <p:grpSpPr>
            <a:xfrm>
              <a:off x="4670989" y="2249775"/>
              <a:ext cx="1257441" cy="760182"/>
              <a:chOff x="4609251" y="2824349"/>
              <a:chExt cx="1676588" cy="1013574"/>
            </a:xfrm>
          </p:grpSpPr>
          <p:pic>
            <p:nvPicPr>
              <p:cNvPr id="6" name="Picture 5">
                <a:extLst>
                  <a:ext uri="{FF2B5EF4-FFF2-40B4-BE49-F238E27FC236}">
                    <a16:creationId xmlns:a16="http://schemas.microsoft.com/office/drawing/2014/main" id="{D72B1968-6DDC-674C-8072-464D90A7DAC8}"/>
                  </a:ext>
                </a:extLst>
              </p:cNvPr>
              <p:cNvPicPr>
                <a:picLocks noChangeAspect="1"/>
              </p:cNvPicPr>
              <p:nvPr/>
            </p:nvPicPr>
            <p:blipFill>
              <a:blip r:embed="rId15"/>
              <a:stretch>
                <a:fillRect/>
              </a:stretch>
            </p:blipFill>
            <p:spPr>
              <a:xfrm>
                <a:off x="4609251" y="2824349"/>
                <a:ext cx="1676588" cy="938890"/>
              </a:xfrm>
              <a:prstGeom prst="rect">
                <a:avLst/>
              </a:prstGeom>
            </p:spPr>
          </p:pic>
          <p:sp>
            <p:nvSpPr>
              <p:cNvPr id="34" name="TextBox 33">
                <a:extLst>
                  <a:ext uri="{FF2B5EF4-FFF2-40B4-BE49-F238E27FC236}">
                    <a16:creationId xmlns:a16="http://schemas.microsoft.com/office/drawing/2014/main" id="{171FB102-D0A2-E348-8599-944EBFF7CBA2}"/>
                  </a:ext>
                </a:extLst>
              </p:cNvPr>
              <p:cNvSpPr txBox="1"/>
              <p:nvPr/>
            </p:nvSpPr>
            <p:spPr>
              <a:xfrm>
                <a:off x="4924921" y="3337323"/>
                <a:ext cx="1241760" cy="500600"/>
              </a:xfrm>
              <a:prstGeom prst="rect">
                <a:avLst/>
              </a:prstGeom>
              <a:noFill/>
            </p:spPr>
            <p:txBody>
              <a:bodyPr wrap="none" rtlCol="0">
                <a:spAutoFit/>
              </a:bodyPr>
              <a:lstStyle/>
              <a:p>
                <a:r>
                  <a:rPr lang="en-US" sz="1050" dirty="0">
                    <a:solidFill>
                      <a:schemeClr val="bg1"/>
                    </a:solidFill>
                  </a:rPr>
                  <a:t>ATLAS</a:t>
                </a:r>
              </a:p>
            </p:txBody>
          </p:sp>
        </p:grpSp>
      </p:grpSp>
      <p:sp>
        <p:nvSpPr>
          <p:cNvPr id="38" name="TextBox 37">
            <a:extLst>
              <a:ext uri="{FF2B5EF4-FFF2-40B4-BE49-F238E27FC236}">
                <a16:creationId xmlns:a16="http://schemas.microsoft.com/office/drawing/2014/main" id="{F4642B4F-AA37-3745-923F-D38853484A1D}"/>
              </a:ext>
            </a:extLst>
          </p:cNvPr>
          <p:cNvSpPr txBox="1"/>
          <p:nvPr/>
        </p:nvSpPr>
        <p:spPr>
          <a:xfrm>
            <a:off x="1187427" y="1717516"/>
            <a:ext cx="2531462" cy="1754326"/>
          </a:xfrm>
          <a:prstGeom prst="rect">
            <a:avLst/>
          </a:prstGeom>
          <a:noFill/>
        </p:spPr>
        <p:txBody>
          <a:bodyPr wrap="none" rtlCol="0">
            <a:spAutoFit/>
          </a:bodyPr>
          <a:lstStyle/>
          <a:p>
            <a:pPr algn="ctr"/>
            <a:r>
              <a:rPr lang="en-US" dirty="0">
                <a:solidFill>
                  <a:srgbClr val="00B050"/>
                </a:solidFill>
              </a:rPr>
              <a:t>FASER Pilot Detector</a:t>
            </a:r>
          </a:p>
          <a:p>
            <a:pPr algn="ctr"/>
            <a:endParaRPr lang="en-US" dirty="0"/>
          </a:p>
          <a:p>
            <a:pPr algn="ctr"/>
            <a:r>
              <a:rPr lang="en-US" dirty="0"/>
              <a:t>Suitcase-size, 4 weeks</a:t>
            </a:r>
          </a:p>
          <a:p>
            <a:pPr algn="ctr"/>
            <a:r>
              <a:rPr lang="en-US" dirty="0"/>
              <a:t>$0 (recycled parts)</a:t>
            </a:r>
          </a:p>
          <a:p>
            <a:pPr algn="ctr"/>
            <a:endParaRPr lang="en-US" dirty="0"/>
          </a:p>
          <a:p>
            <a:pPr algn="ctr"/>
            <a:r>
              <a:rPr lang="en-US" dirty="0"/>
              <a:t>6 candidate neutrinos</a:t>
            </a:r>
          </a:p>
        </p:txBody>
      </p:sp>
      <p:sp>
        <p:nvSpPr>
          <p:cNvPr id="40" name="TextBox 39">
            <a:extLst>
              <a:ext uri="{FF2B5EF4-FFF2-40B4-BE49-F238E27FC236}">
                <a16:creationId xmlns:a16="http://schemas.microsoft.com/office/drawing/2014/main" id="{EDCF8F04-78D0-6145-856F-E1BCC6668F65}"/>
              </a:ext>
            </a:extLst>
          </p:cNvPr>
          <p:cNvSpPr txBox="1"/>
          <p:nvPr/>
        </p:nvSpPr>
        <p:spPr>
          <a:xfrm>
            <a:off x="5197606" y="4415375"/>
            <a:ext cx="2970310" cy="2031325"/>
          </a:xfrm>
          <a:prstGeom prst="rect">
            <a:avLst/>
          </a:prstGeom>
          <a:noFill/>
        </p:spPr>
        <p:txBody>
          <a:bodyPr wrap="square" rtlCol="0">
            <a:spAutoFit/>
          </a:bodyPr>
          <a:lstStyle/>
          <a:p>
            <a:pPr algn="ctr"/>
            <a:r>
              <a:rPr lang="en-US" dirty="0">
                <a:solidFill>
                  <a:srgbClr val="FF0000"/>
                </a:solidFill>
              </a:rPr>
              <a:t>All previous </a:t>
            </a:r>
          </a:p>
          <a:p>
            <a:pPr algn="ctr"/>
            <a:r>
              <a:rPr lang="en-US" dirty="0">
                <a:solidFill>
                  <a:srgbClr val="FF0000"/>
                </a:solidFill>
              </a:rPr>
              <a:t>collider detectors</a:t>
            </a:r>
          </a:p>
          <a:p>
            <a:pPr algn="ctr"/>
            <a:endParaRPr lang="en-US" dirty="0"/>
          </a:p>
          <a:p>
            <a:pPr algn="ctr"/>
            <a:r>
              <a:rPr lang="en-US" dirty="0"/>
              <a:t>Building-size, decades</a:t>
            </a:r>
          </a:p>
          <a:p>
            <a:pPr algn="ctr"/>
            <a:r>
              <a:rPr lang="en-US" dirty="0"/>
              <a:t>~$10</a:t>
            </a:r>
            <a:r>
              <a:rPr lang="en-US" baseline="30000" dirty="0"/>
              <a:t>9</a:t>
            </a:r>
          </a:p>
          <a:p>
            <a:pPr algn="ctr"/>
            <a:endParaRPr lang="en-US" dirty="0"/>
          </a:p>
          <a:p>
            <a:pPr algn="ctr"/>
            <a:r>
              <a:rPr lang="en-US" dirty="0"/>
              <a:t>0 candidate neutrinos</a:t>
            </a:r>
          </a:p>
        </p:txBody>
      </p:sp>
      <p:sp>
        <p:nvSpPr>
          <p:cNvPr id="43" name="Content Placeholder 2">
            <a:extLst>
              <a:ext uri="{FF2B5EF4-FFF2-40B4-BE49-F238E27FC236}">
                <a16:creationId xmlns:a16="http://schemas.microsoft.com/office/drawing/2014/main" id="{C9FECA47-3A55-E03B-BD9A-A40F6AA8D959}"/>
              </a:ext>
            </a:extLst>
          </p:cNvPr>
          <p:cNvSpPr txBox="1">
            <a:spLocks/>
          </p:cNvSpPr>
          <p:nvPr/>
        </p:nvSpPr>
        <p:spPr bwMode="auto">
          <a:xfrm>
            <a:off x="305656" y="5615418"/>
            <a:ext cx="3960687" cy="742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dirty="0">
                <a:solidFill>
                  <a:srgbClr val="0000FF"/>
                </a:solidFill>
              </a:rPr>
              <a:t>This opens up a new field: neutrino physics at colliders</a:t>
            </a:r>
          </a:p>
        </p:txBody>
      </p:sp>
    </p:spTree>
    <p:extLst>
      <p:ext uri="{BB962C8B-B14F-4D97-AF65-F5344CB8AC3E}">
        <p14:creationId xmlns:p14="http://schemas.microsoft.com/office/powerpoint/2010/main" val="25460847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ssolve">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FORWARD PHYSICS FACILITY</a:t>
            </a:r>
          </a:p>
        </p:txBody>
      </p:sp>
      <p:sp>
        <p:nvSpPr>
          <p:cNvPr id="5123" name="Content Placeholder 2"/>
          <p:cNvSpPr>
            <a:spLocks noGrp="1"/>
          </p:cNvSpPr>
          <p:nvPr>
            <p:ph idx="1"/>
          </p:nvPr>
        </p:nvSpPr>
        <p:spPr>
          <a:xfrm>
            <a:off x="152400" y="762000"/>
            <a:ext cx="8839200" cy="5486400"/>
          </a:xfrm>
        </p:spPr>
        <p:txBody>
          <a:bodyPr/>
          <a:lstStyle/>
          <a:p>
            <a:pPr eaLnBrk="1" hangingPunct="1"/>
            <a:r>
              <a:rPr lang="en-US" sz="1800" dirty="0">
                <a:latin typeface="Arial" charset="0"/>
              </a:rPr>
              <a:t>FASER, </a:t>
            </a:r>
            <a:r>
              <a:rPr lang="en-US" sz="1800" dirty="0" err="1">
                <a:latin typeface="Arial" charset="0"/>
              </a:rPr>
              <a:t>FASER</a:t>
            </a:r>
            <a:r>
              <a:rPr lang="en-US" sz="1800" dirty="0" err="1">
                <a:latin typeface="Symbol" pitchFamily="2" charset="2"/>
              </a:rPr>
              <a:t>n</a:t>
            </a:r>
            <a:r>
              <a:rPr lang="en-US" sz="1800" dirty="0">
                <a:latin typeface="Arial" charset="0"/>
              </a:rPr>
              <a:t>, and SND@LHC are currently highly constrained by 1980’s (LEP!) infrastructure that was never intended to support experiments. </a:t>
            </a:r>
          </a:p>
          <a:p>
            <a:pPr eaLnBrk="1" hangingPunct="1"/>
            <a:endParaRPr lang="en-US" sz="800" dirty="0">
              <a:latin typeface="Arial" charset="0"/>
            </a:endParaRPr>
          </a:p>
          <a:p>
            <a:pPr eaLnBrk="1" hangingPunct="1"/>
            <a:r>
              <a:rPr lang="en-US" sz="1800" dirty="0">
                <a:latin typeface="Arial" charset="0"/>
              </a:rPr>
              <a:t>The rich physics program therefore strongly motivates creating a dedicated Facility to house far-forward experiments for the HL-LHC era from 2029-2042.</a:t>
            </a:r>
          </a:p>
          <a:p>
            <a:pPr eaLnBrk="1" hangingPunct="1"/>
            <a:endParaRPr lang="en-US" sz="800" dirty="0">
              <a:latin typeface="Arial" charset="0"/>
            </a:endParaRPr>
          </a:p>
          <a:p>
            <a:pPr eaLnBrk="1" hangingPunct="1"/>
            <a:r>
              <a:rPr lang="en-US" sz="1800" dirty="0">
                <a:latin typeface="Arial" charset="0"/>
              </a:rPr>
              <a:t>FPF Meetings</a:t>
            </a:r>
          </a:p>
          <a:p>
            <a:pPr lvl="1"/>
            <a:r>
              <a:rPr lang="en-US" sz="1600" dirty="0"/>
              <a:t>FPF Kickoff Meeting, 9-10 Nov 2020, </a:t>
            </a:r>
            <a:r>
              <a:rPr lang="en-US" sz="1600" dirty="0">
                <a:hlinkClick r:id="rId2"/>
              </a:rPr>
              <a:t>https://indico.cern.ch/event/955956</a:t>
            </a:r>
            <a:endParaRPr lang="en-US" sz="1600" dirty="0"/>
          </a:p>
          <a:p>
            <a:pPr lvl="1"/>
            <a:r>
              <a:rPr lang="en-US" sz="1600" dirty="0"/>
              <a:t>FPF2 Meeting, 27-28 May 2021, </a:t>
            </a:r>
            <a:r>
              <a:rPr lang="en-US" sz="1600" dirty="0">
                <a:hlinkClick r:id="rId3"/>
              </a:rPr>
              <a:t>https://indico.cern.ch/event/1022352</a:t>
            </a:r>
            <a:endParaRPr lang="en-US" sz="1600" dirty="0"/>
          </a:p>
          <a:p>
            <a:pPr lvl="1"/>
            <a:r>
              <a:rPr lang="en-US" sz="1600" dirty="0"/>
              <a:t>FPF3 Meeting, 25-26 Oct 2021, </a:t>
            </a:r>
            <a:r>
              <a:rPr lang="en-US" sz="1600" dirty="0">
                <a:hlinkClick r:id="rId4"/>
              </a:rPr>
              <a:t>https://indico.cern.ch/event/1076733</a:t>
            </a:r>
            <a:endParaRPr lang="en-US" sz="1600" dirty="0"/>
          </a:p>
          <a:p>
            <a:pPr lvl="1"/>
            <a:r>
              <a:rPr lang="en-US" sz="1600" dirty="0"/>
              <a:t>FPF4 Meeting, 31 Jan-1 Feb 2022, </a:t>
            </a:r>
            <a:r>
              <a:rPr lang="en-US" sz="1600" dirty="0">
                <a:hlinkClick r:id="rId5"/>
              </a:rPr>
              <a:t>https://</a:t>
            </a:r>
            <a:r>
              <a:rPr lang="en-US" sz="1600" dirty="0" err="1">
                <a:hlinkClick r:id="rId5"/>
              </a:rPr>
              <a:t>indico.cern.ch</a:t>
            </a:r>
            <a:r>
              <a:rPr lang="en-US" sz="1600" dirty="0">
                <a:hlinkClick r:id="rId5"/>
              </a:rPr>
              <a:t>/event/1110746</a:t>
            </a:r>
            <a:endParaRPr lang="en-US" sz="1600" dirty="0"/>
          </a:p>
          <a:p>
            <a:pPr marL="457200" lvl="1" indent="0">
              <a:buNone/>
            </a:pPr>
            <a:endParaRPr lang="en-US" sz="800" dirty="0"/>
          </a:p>
          <a:p>
            <a:r>
              <a:rPr lang="en-US" sz="1800" dirty="0"/>
              <a:t>FPF Papers</a:t>
            </a:r>
          </a:p>
          <a:p>
            <a:pPr lvl="1"/>
            <a:r>
              <a:rPr lang="en-US" sz="1600" dirty="0"/>
              <a:t>“Short” Paper: 75 pages, 80 authors (</a:t>
            </a:r>
            <a:r>
              <a:rPr lang="en-US" sz="1600" dirty="0">
                <a:hlinkClick r:id="rId6"/>
              </a:rPr>
              <a:t>2109.10905</a:t>
            </a:r>
            <a:r>
              <a:rPr lang="en-US" sz="1600" dirty="0"/>
              <a:t>, Physics Reports 968, 1 (2022)).</a:t>
            </a:r>
          </a:p>
          <a:p>
            <a:pPr lvl="1"/>
            <a:r>
              <a:rPr lang="en-US" sz="1600" dirty="0"/>
              <a:t>Snowmass White Paper: 429 pages, 392-authors+endorsers (</a:t>
            </a:r>
            <a:r>
              <a:rPr lang="en-US" sz="1600" dirty="0">
                <a:hlinkClick r:id="rId7"/>
              </a:rPr>
              <a:t>2203.05090</a:t>
            </a:r>
            <a:r>
              <a:rPr lang="en-US" sz="1600" dirty="0"/>
              <a:t>, J. Phys. G). </a:t>
            </a:r>
          </a:p>
          <a:p>
            <a:pPr eaLnBrk="1" hangingPunct="1"/>
            <a:endParaRPr lang="en-US" sz="800" dirty="0"/>
          </a:p>
          <a:p>
            <a:pPr eaLnBrk="1" hangingPunct="1"/>
            <a:r>
              <a:rPr lang="en-US" sz="1800" dirty="0"/>
              <a:t>FPF-related talks at Snowmass</a:t>
            </a:r>
          </a:p>
          <a:p>
            <a:pPr lvl="1" eaLnBrk="1" hangingPunct="1"/>
            <a:r>
              <a:rPr lang="en-US" sz="1600" dirty="0"/>
              <a:t>July 18: EF05-07, </a:t>
            </a:r>
            <a:r>
              <a:rPr lang="en-US" sz="1600" dirty="0" err="1"/>
              <a:t>Hallsie</a:t>
            </a:r>
            <a:r>
              <a:rPr lang="en-US" sz="1600" dirty="0"/>
              <a:t> Reno</a:t>
            </a:r>
          </a:p>
          <a:p>
            <a:pPr lvl="1" eaLnBrk="1" hangingPunct="1"/>
            <a:r>
              <a:rPr lang="en-US" sz="1600" dirty="0"/>
              <a:t>July 20: EF09/RF06, Jonathan Feng</a:t>
            </a:r>
          </a:p>
          <a:p>
            <a:pPr lvl="1" eaLnBrk="1" hangingPunct="1"/>
            <a:r>
              <a:rPr lang="en-US" sz="1600" dirty="0"/>
              <a:t>July 21: NF02, Felix Kling</a:t>
            </a:r>
          </a:p>
          <a:p>
            <a:pPr lvl="1" eaLnBrk="1" hangingPunct="1"/>
            <a:r>
              <a:rPr lang="en-US" sz="1600" dirty="0"/>
              <a:t>July 22: EF/NF: Milind Diwan</a:t>
            </a:r>
          </a:p>
        </p:txBody>
      </p:sp>
      <p:sp>
        <p:nvSpPr>
          <p:cNvPr id="2" name="Content Placeholder 2">
            <a:extLst>
              <a:ext uri="{FF2B5EF4-FFF2-40B4-BE49-F238E27FC236}">
                <a16:creationId xmlns:a16="http://schemas.microsoft.com/office/drawing/2014/main" id="{339771E8-08AE-DE10-51C5-728DF49C4EBF}"/>
              </a:ext>
            </a:extLst>
          </p:cNvPr>
          <p:cNvSpPr txBox="1">
            <a:spLocks/>
          </p:cNvSpPr>
          <p:nvPr/>
        </p:nvSpPr>
        <p:spPr bwMode="auto">
          <a:xfrm>
            <a:off x="4038600" y="5291468"/>
            <a:ext cx="4800600"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000" kern="1200">
                <a:solidFill>
                  <a:srgbClr val="1919D2"/>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600" kern="1200">
                <a:solidFill>
                  <a:srgbClr val="1919D2"/>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eaLnBrk="1" hangingPunct="1"/>
            <a:r>
              <a:rPr lang="en-US" sz="1600" dirty="0"/>
              <a:t>July 24: NF04/CF07, Ina </a:t>
            </a:r>
            <a:r>
              <a:rPr lang="en-US" sz="1600" dirty="0" err="1"/>
              <a:t>Sarcevic</a:t>
            </a:r>
            <a:endParaRPr lang="en-US" sz="1600" dirty="0"/>
          </a:p>
          <a:p>
            <a:pPr lvl="1" eaLnBrk="1" hangingPunct="1"/>
            <a:r>
              <a:rPr lang="en-US" sz="1600" dirty="0"/>
              <a:t>July 26: Small- and Mid-Scale Experiments/Facilities, Jonathan Feng</a:t>
            </a:r>
          </a:p>
          <a:p>
            <a:pPr lvl="1" eaLnBrk="1" hangingPunct="1"/>
            <a:r>
              <a:rPr lang="en-US" sz="1600" dirty="0"/>
              <a:t>Many summary discussions, talks, panels</a:t>
            </a:r>
          </a:p>
          <a:p>
            <a:endParaRPr lang="en-US" sz="1800" dirty="0"/>
          </a:p>
        </p:txBody>
      </p:sp>
    </p:spTree>
    <p:extLst>
      <p:ext uri="{BB962C8B-B14F-4D97-AF65-F5344CB8AC3E}">
        <p14:creationId xmlns:p14="http://schemas.microsoft.com/office/powerpoint/2010/main" val="133106853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THE FPF SITE</a:t>
            </a:r>
          </a:p>
        </p:txBody>
      </p:sp>
      <p:sp>
        <p:nvSpPr>
          <p:cNvPr id="22" name="Content Placeholder 2">
            <a:extLst>
              <a:ext uri="{FF2B5EF4-FFF2-40B4-BE49-F238E27FC236}">
                <a16:creationId xmlns:a16="http://schemas.microsoft.com/office/drawing/2014/main" id="{BA5E0E92-AA52-6A4E-851E-4E3A34E4640E}"/>
              </a:ext>
            </a:extLst>
          </p:cNvPr>
          <p:cNvSpPr>
            <a:spLocks noGrp="1"/>
          </p:cNvSpPr>
          <p:nvPr>
            <p:ph idx="1"/>
          </p:nvPr>
        </p:nvSpPr>
        <p:spPr>
          <a:xfrm>
            <a:off x="242425" y="915693"/>
            <a:ext cx="8596775" cy="5562600"/>
          </a:xfrm>
        </p:spPr>
        <p:txBody>
          <a:bodyPr/>
          <a:lstStyle/>
          <a:p>
            <a:r>
              <a:rPr lang="en-US" sz="2000" dirty="0">
                <a:sym typeface="Wingdings" pitchFamily="2" charset="2"/>
              </a:rPr>
              <a:t>Site selection has been completed: the CERN civil engineering team considered and documented promising sites and identified a preferred location on CERN land in France, 620-685 m west of the ATLAS IP, shielded by ~200 m of rock.</a:t>
            </a:r>
          </a:p>
        </p:txBody>
      </p:sp>
      <p:pic>
        <p:nvPicPr>
          <p:cNvPr id="9" name="Picture 8">
            <a:extLst>
              <a:ext uri="{FF2B5EF4-FFF2-40B4-BE49-F238E27FC236}">
                <a16:creationId xmlns:a16="http://schemas.microsoft.com/office/drawing/2014/main" id="{3CFE276A-8823-6945-91D0-AD7BB4DB1873}"/>
              </a:ext>
            </a:extLst>
          </p:cNvPr>
          <p:cNvPicPr>
            <a:picLocks noChangeAspect="1"/>
          </p:cNvPicPr>
          <p:nvPr/>
        </p:nvPicPr>
        <p:blipFill>
          <a:blip r:embed="rId3"/>
          <a:stretch>
            <a:fillRect/>
          </a:stretch>
        </p:blipFill>
        <p:spPr>
          <a:xfrm>
            <a:off x="730812" y="2694143"/>
            <a:ext cx="7682375" cy="3811582"/>
          </a:xfrm>
          <a:prstGeom prst="rect">
            <a:avLst/>
          </a:prstGeom>
        </p:spPr>
      </p:pic>
      <p:pic>
        <p:nvPicPr>
          <p:cNvPr id="5" name="Picture 4">
            <a:extLst>
              <a:ext uri="{FF2B5EF4-FFF2-40B4-BE49-F238E27FC236}">
                <a16:creationId xmlns:a16="http://schemas.microsoft.com/office/drawing/2014/main" id="{B5E898A0-B035-29BD-6CD8-8517E38055FA}"/>
              </a:ext>
            </a:extLst>
          </p:cNvPr>
          <p:cNvPicPr>
            <a:picLocks noChangeAspect="1"/>
          </p:cNvPicPr>
          <p:nvPr/>
        </p:nvPicPr>
        <p:blipFill rotWithShape="1">
          <a:blip r:embed="rId4"/>
          <a:srcRect l="12337" r="25759"/>
          <a:stretch/>
        </p:blipFill>
        <p:spPr>
          <a:xfrm>
            <a:off x="831085" y="4648200"/>
            <a:ext cx="2057399" cy="1676399"/>
          </a:xfrm>
          <a:prstGeom prst="rect">
            <a:avLst/>
          </a:prstGeom>
        </p:spPr>
      </p:pic>
      <p:cxnSp>
        <p:nvCxnSpPr>
          <p:cNvPr id="7" name="Straight Connector 6">
            <a:extLst>
              <a:ext uri="{FF2B5EF4-FFF2-40B4-BE49-F238E27FC236}">
                <a16:creationId xmlns:a16="http://schemas.microsoft.com/office/drawing/2014/main" id="{7072A13A-0D7D-622C-F8C7-F4ECAB651E01}"/>
              </a:ext>
            </a:extLst>
          </p:cNvPr>
          <p:cNvCxnSpPr>
            <a:cxnSpLocks/>
          </p:cNvCxnSpPr>
          <p:nvPr/>
        </p:nvCxnSpPr>
        <p:spPr>
          <a:xfrm flipH="1">
            <a:off x="2476500" y="6172200"/>
            <a:ext cx="609600" cy="7620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652D3306-B454-43DB-2408-8B731C56C4FC}"/>
              </a:ext>
            </a:extLst>
          </p:cNvPr>
          <p:cNvCxnSpPr>
            <a:cxnSpLocks/>
          </p:cNvCxnSpPr>
          <p:nvPr/>
        </p:nvCxnSpPr>
        <p:spPr>
          <a:xfrm flipH="1">
            <a:off x="1905000" y="4779252"/>
            <a:ext cx="1143000" cy="1011948"/>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0763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6D84FF-658C-BE4A-8E2C-4CB559F43FF6}"/>
              </a:ext>
            </a:extLst>
          </p:cNvPr>
          <p:cNvPicPr>
            <a:picLocks noChangeAspect="1"/>
          </p:cNvPicPr>
          <p:nvPr/>
        </p:nvPicPr>
        <p:blipFill rotWithShape="1">
          <a:blip r:embed="rId2"/>
          <a:srcRect b="5116"/>
          <a:stretch/>
        </p:blipFill>
        <p:spPr>
          <a:xfrm>
            <a:off x="457200" y="2453081"/>
            <a:ext cx="7848600" cy="4176319"/>
          </a:xfrm>
          <a:prstGeom prst="rect">
            <a:avLst/>
          </a:prstGeom>
        </p:spPr>
      </p:pic>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CAVERN AND SHAFT</a:t>
            </a:r>
          </a:p>
        </p:txBody>
      </p:sp>
      <p:sp>
        <p:nvSpPr>
          <p:cNvPr id="22" name="Content Placeholder 2">
            <a:extLst>
              <a:ext uri="{FF2B5EF4-FFF2-40B4-BE49-F238E27FC236}">
                <a16:creationId xmlns:a16="http://schemas.microsoft.com/office/drawing/2014/main" id="{BA5E0E92-AA52-6A4E-851E-4E3A34E4640E}"/>
              </a:ext>
            </a:extLst>
          </p:cNvPr>
          <p:cNvSpPr>
            <a:spLocks noGrp="1"/>
          </p:cNvSpPr>
          <p:nvPr>
            <p:ph idx="1"/>
          </p:nvPr>
        </p:nvSpPr>
        <p:spPr>
          <a:xfrm>
            <a:off x="381000" y="838200"/>
            <a:ext cx="8610600" cy="2669606"/>
          </a:xfrm>
        </p:spPr>
        <p:txBody>
          <a:bodyPr/>
          <a:lstStyle/>
          <a:p>
            <a:r>
              <a:rPr lang="en-US" sz="1800" dirty="0">
                <a:sym typeface="Wingdings" pitchFamily="2" charset="2"/>
              </a:rPr>
              <a:t>Cavern: 65m long, 8m wide/high.  Shaft: 88m-deep, 9.1m-diameter. </a:t>
            </a:r>
          </a:p>
          <a:p>
            <a:endParaRPr lang="en-US" sz="1200" dirty="0">
              <a:sym typeface="Wingdings" pitchFamily="2" charset="2"/>
            </a:endParaRPr>
          </a:p>
          <a:p>
            <a:r>
              <a:rPr lang="en-US" sz="1800" dirty="0">
                <a:sym typeface="Wingdings" pitchFamily="2" charset="2"/>
              </a:rPr>
              <a:t>The FPF is completely decoupled from the LHC: no need for a safety corridor connecting the FPF to the LHC, preliminary RP and vibration studies indicate that FPF construction will have no significant impact on LHC operation.</a:t>
            </a:r>
          </a:p>
        </p:txBody>
      </p:sp>
      <p:pic>
        <p:nvPicPr>
          <p:cNvPr id="13" name="Picture 12">
            <a:extLst>
              <a:ext uri="{FF2B5EF4-FFF2-40B4-BE49-F238E27FC236}">
                <a16:creationId xmlns:a16="http://schemas.microsoft.com/office/drawing/2014/main" id="{3D48331E-1176-1E40-BBD7-B9F5CF4590BD}"/>
              </a:ext>
            </a:extLst>
          </p:cNvPr>
          <p:cNvPicPr>
            <a:picLocks noChangeAspect="1"/>
          </p:cNvPicPr>
          <p:nvPr/>
        </p:nvPicPr>
        <p:blipFill>
          <a:blip r:embed="rId3"/>
          <a:stretch>
            <a:fillRect/>
          </a:stretch>
        </p:blipFill>
        <p:spPr>
          <a:xfrm>
            <a:off x="3505200" y="2508126"/>
            <a:ext cx="4267200" cy="2299968"/>
          </a:xfrm>
          <a:prstGeom prst="rect">
            <a:avLst/>
          </a:prstGeom>
        </p:spPr>
      </p:pic>
    </p:spTree>
    <p:extLst>
      <p:ext uri="{BB962C8B-B14F-4D97-AF65-F5344CB8AC3E}">
        <p14:creationId xmlns:p14="http://schemas.microsoft.com/office/powerpoint/2010/main" val="3135936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SURFACE BUILDINGS</a:t>
            </a:r>
          </a:p>
        </p:txBody>
      </p:sp>
      <p:pic>
        <p:nvPicPr>
          <p:cNvPr id="7" name="Picture 6">
            <a:extLst>
              <a:ext uri="{FF2B5EF4-FFF2-40B4-BE49-F238E27FC236}">
                <a16:creationId xmlns:a16="http://schemas.microsoft.com/office/drawing/2014/main" id="{CB66DBDF-798C-B94C-8159-C86A91EBE5F7}"/>
              </a:ext>
            </a:extLst>
          </p:cNvPr>
          <p:cNvPicPr>
            <a:picLocks noChangeAspect="1"/>
          </p:cNvPicPr>
          <p:nvPr/>
        </p:nvPicPr>
        <p:blipFill>
          <a:blip r:embed="rId2"/>
          <a:stretch>
            <a:fillRect/>
          </a:stretch>
        </p:blipFill>
        <p:spPr>
          <a:xfrm>
            <a:off x="177059" y="1295400"/>
            <a:ext cx="8876264" cy="4553077"/>
          </a:xfrm>
          <a:prstGeom prst="rect">
            <a:avLst/>
          </a:prstGeom>
        </p:spPr>
      </p:pic>
      <p:sp>
        <p:nvSpPr>
          <p:cNvPr id="2" name="TextBox 1">
            <a:extLst>
              <a:ext uri="{FF2B5EF4-FFF2-40B4-BE49-F238E27FC236}">
                <a16:creationId xmlns:a16="http://schemas.microsoft.com/office/drawing/2014/main" id="{3F56AF79-B9C6-09F1-1FE2-AA39B3E53CFE}"/>
              </a:ext>
            </a:extLst>
          </p:cNvPr>
          <p:cNvSpPr txBox="1"/>
          <p:nvPr/>
        </p:nvSpPr>
        <p:spPr>
          <a:xfrm>
            <a:off x="7086600" y="5105400"/>
            <a:ext cx="1600200" cy="738664"/>
          </a:xfrm>
          <a:prstGeom prst="rect">
            <a:avLst/>
          </a:prstGeom>
          <a:solidFill>
            <a:schemeClr val="bg1"/>
          </a:solidFill>
        </p:spPr>
        <p:txBody>
          <a:bodyPr wrap="square" rtlCol="0">
            <a:spAutoFit/>
          </a:bodyPr>
          <a:lstStyle/>
          <a:p>
            <a:r>
              <a:rPr lang="en-US" sz="1400" dirty="0" err="1"/>
              <a:t>Kincso</a:t>
            </a:r>
            <a:r>
              <a:rPr lang="en-US" sz="1400" dirty="0"/>
              <a:t> </a:t>
            </a:r>
            <a:r>
              <a:rPr lang="en-US" sz="1400" dirty="0" err="1"/>
              <a:t>Balazs</a:t>
            </a:r>
            <a:r>
              <a:rPr lang="en-US" sz="1400" dirty="0"/>
              <a:t>,</a:t>
            </a:r>
          </a:p>
          <a:p>
            <a:r>
              <a:rPr lang="en-US" sz="1400" dirty="0"/>
              <a:t>John Osborne,</a:t>
            </a:r>
          </a:p>
          <a:p>
            <a:r>
              <a:rPr lang="en-US" sz="1400" dirty="0"/>
              <a:t>CERN CE (2022)</a:t>
            </a:r>
          </a:p>
        </p:txBody>
      </p:sp>
    </p:spTree>
    <p:extLst>
      <p:ext uri="{BB962C8B-B14F-4D97-AF65-F5344CB8AC3E}">
        <p14:creationId xmlns:p14="http://schemas.microsoft.com/office/powerpoint/2010/main" val="4237238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FPF EXPERIMENTS</a:t>
            </a:r>
          </a:p>
        </p:txBody>
      </p:sp>
      <p:sp>
        <p:nvSpPr>
          <p:cNvPr id="22" name="Content Placeholder 2">
            <a:extLst>
              <a:ext uri="{FF2B5EF4-FFF2-40B4-BE49-F238E27FC236}">
                <a16:creationId xmlns:a16="http://schemas.microsoft.com/office/drawing/2014/main" id="{BA5E0E92-AA52-6A4E-851E-4E3A34E4640E}"/>
              </a:ext>
            </a:extLst>
          </p:cNvPr>
          <p:cNvSpPr>
            <a:spLocks noGrp="1"/>
          </p:cNvSpPr>
          <p:nvPr>
            <p:ph idx="1"/>
          </p:nvPr>
        </p:nvSpPr>
        <p:spPr>
          <a:xfrm>
            <a:off x="149032" y="914400"/>
            <a:ext cx="8613968" cy="2133601"/>
          </a:xfrm>
        </p:spPr>
        <p:txBody>
          <a:bodyPr/>
          <a:lstStyle/>
          <a:p>
            <a:r>
              <a:rPr lang="en-US" sz="2000" dirty="0"/>
              <a:t>At present there are 5 experiments being developed for the FPF</a:t>
            </a:r>
            <a:r>
              <a:rPr lang="en-US" sz="2000" dirty="0">
                <a:sym typeface="Wingdings" pitchFamily="2" charset="2"/>
              </a:rPr>
              <a:t>.</a:t>
            </a:r>
          </a:p>
          <a:p>
            <a:endParaRPr lang="en-US" sz="1200" dirty="0">
              <a:sym typeface="Wingdings" pitchFamily="2" charset="2"/>
            </a:endParaRPr>
          </a:p>
          <a:p>
            <a:r>
              <a:rPr lang="en-US" sz="2000" dirty="0">
                <a:sym typeface="Wingdings" pitchFamily="2" charset="2"/>
              </a:rPr>
              <a:t>Pseudo-rapidity coverage in the FPF is </a:t>
            </a:r>
            <a:r>
              <a:rPr lang="en-US" sz="2000" dirty="0">
                <a:latin typeface="Symbol" pitchFamily="2" charset="2"/>
                <a:sym typeface="Wingdings" pitchFamily="2" charset="2"/>
              </a:rPr>
              <a:t>h</a:t>
            </a:r>
            <a:r>
              <a:rPr lang="en-US" sz="2000" dirty="0">
                <a:sym typeface="Wingdings" pitchFamily="2" charset="2"/>
              </a:rPr>
              <a:t> &gt; 5.5, with most experiments on the LOS covering </a:t>
            </a:r>
            <a:r>
              <a:rPr lang="en-US" sz="2000" dirty="0">
                <a:latin typeface="Symbol" pitchFamily="2" charset="2"/>
                <a:sym typeface="Wingdings" pitchFamily="2" charset="2"/>
              </a:rPr>
              <a:t>h</a:t>
            </a:r>
            <a:r>
              <a:rPr lang="en-US" sz="2000" dirty="0">
                <a:sym typeface="Wingdings" pitchFamily="2" charset="2"/>
              </a:rPr>
              <a:t> &gt; 7.</a:t>
            </a:r>
          </a:p>
        </p:txBody>
      </p:sp>
      <p:pic>
        <p:nvPicPr>
          <p:cNvPr id="6" name="Picture 5">
            <a:extLst>
              <a:ext uri="{FF2B5EF4-FFF2-40B4-BE49-F238E27FC236}">
                <a16:creationId xmlns:a16="http://schemas.microsoft.com/office/drawing/2014/main" id="{1AB34DF7-A414-6624-4628-8C32A1534C1F}"/>
              </a:ext>
            </a:extLst>
          </p:cNvPr>
          <p:cNvPicPr>
            <a:picLocks noChangeAspect="1"/>
          </p:cNvPicPr>
          <p:nvPr/>
        </p:nvPicPr>
        <p:blipFill>
          <a:blip r:embed="rId2"/>
          <a:stretch>
            <a:fillRect/>
          </a:stretch>
        </p:blipFill>
        <p:spPr>
          <a:xfrm>
            <a:off x="149032" y="2693312"/>
            <a:ext cx="8534400" cy="3920213"/>
          </a:xfrm>
          <a:prstGeom prst="rect">
            <a:avLst/>
          </a:prstGeom>
        </p:spPr>
      </p:pic>
      <p:sp>
        <p:nvSpPr>
          <p:cNvPr id="16" name="TextBox 15">
            <a:extLst>
              <a:ext uri="{FF2B5EF4-FFF2-40B4-BE49-F238E27FC236}">
                <a16:creationId xmlns:a16="http://schemas.microsoft.com/office/drawing/2014/main" id="{9F5ED83B-87DA-EBCF-56BB-6BC31288AA92}"/>
              </a:ext>
            </a:extLst>
          </p:cNvPr>
          <p:cNvSpPr txBox="1"/>
          <p:nvPr/>
        </p:nvSpPr>
        <p:spPr>
          <a:xfrm>
            <a:off x="7467600" y="5960724"/>
            <a:ext cx="1010213" cy="276999"/>
          </a:xfrm>
          <a:prstGeom prst="rect">
            <a:avLst/>
          </a:prstGeom>
          <a:noFill/>
        </p:spPr>
        <p:txBody>
          <a:bodyPr wrap="none" rtlCol="0">
            <a:spAutoFit/>
          </a:bodyPr>
          <a:lstStyle/>
          <a:p>
            <a:r>
              <a:rPr lang="en-US" sz="1200" dirty="0"/>
              <a:t>Kling (2022)</a:t>
            </a:r>
          </a:p>
        </p:txBody>
      </p:sp>
    </p:spTree>
    <p:extLst>
      <p:ext uri="{BB962C8B-B14F-4D97-AF65-F5344CB8AC3E}">
        <p14:creationId xmlns:p14="http://schemas.microsoft.com/office/powerpoint/2010/main" val="1114367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072831-690D-3A4A-A69C-2C175F2C209A}"/>
              </a:ext>
            </a:extLst>
          </p:cNvPr>
          <p:cNvPicPr>
            <a:picLocks noChangeAspect="1"/>
          </p:cNvPicPr>
          <p:nvPr/>
        </p:nvPicPr>
        <p:blipFill>
          <a:blip r:embed="rId2"/>
          <a:stretch>
            <a:fillRect/>
          </a:stretch>
        </p:blipFill>
        <p:spPr>
          <a:xfrm>
            <a:off x="2171699" y="2057400"/>
            <a:ext cx="4800601" cy="4563534"/>
          </a:xfrm>
          <a:prstGeom prst="rect">
            <a:avLst/>
          </a:prstGeom>
        </p:spPr>
      </p:pic>
      <p:sp>
        <p:nvSpPr>
          <p:cNvPr id="3074" name="Title 1"/>
          <p:cNvSpPr>
            <a:spLocks noGrp="1"/>
          </p:cNvSpPr>
          <p:nvPr>
            <p:ph type="title"/>
          </p:nvPr>
        </p:nvSpPr>
        <p:spPr>
          <a:xfrm>
            <a:off x="0" y="228985"/>
            <a:ext cx="9144000" cy="441325"/>
          </a:xfrm>
        </p:spPr>
        <p:txBody>
          <a:bodyPr/>
          <a:lstStyle/>
          <a:p>
            <a:r>
              <a:rPr lang="en-US" dirty="0">
                <a:latin typeface="Arial" charset="0"/>
              </a:rPr>
              <a:t>FPF PHYSICS</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228600" y="914400"/>
            <a:ext cx="8686800" cy="5334000"/>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The FPF is a general purpose facility with a broad SM and BSM physics program that expands on the physics of FASER and </a:t>
            </a:r>
            <a:r>
              <a:rPr lang="en-US" sz="2000" dirty="0" err="1"/>
              <a:t>FASER</a:t>
            </a:r>
            <a:r>
              <a:rPr lang="en-US" sz="2000" dirty="0" err="1">
                <a:latin typeface="Symbol" pitchFamily="2" charset="2"/>
              </a:rPr>
              <a:t>n</a:t>
            </a:r>
            <a:r>
              <a:rPr lang="en-US" sz="2000" dirty="0"/>
              <a:t>.  For details, see the FPF White Paper.</a:t>
            </a:r>
          </a:p>
        </p:txBody>
      </p:sp>
    </p:spTree>
    <p:extLst>
      <p:ext uri="{BB962C8B-B14F-4D97-AF65-F5344CB8AC3E}">
        <p14:creationId xmlns:p14="http://schemas.microsoft.com/office/powerpoint/2010/main" val="917026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228600" y="914400"/>
            <a:ext cx="8458200" cy="1676400"/>
          </a:xfrm>
        </p:spPr>
        <p:txBody>
          <a:bodyPr/>
          <a:lstStyle/>
          <a:p>
            <a:r>
              <a:rPr lang="en-US" altLang="en-US" sz="2000" dirty="0"/>
              <a:t>This is a critical time in particle physics: the Higgs boson was discovered in 2012, but we have not discovered any other evidence of new particles, and many fascinating problems remain (neutrino masses, dark matter, gauge and flavor hierarchy problems, …).</a:t>
            </a:r>
            <a:endParaRPr lang="en-US" altLang="en-US" sz="1200" dirty="0"/>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PARTICLE PHYSICS: CURRENT STATUS</a:t>
            </a:r>
          </a:p>
        </p:txBody>
      </p:sp>
      <p:sp>
        <p:nvSpPr>
          <p:cNvPr id="6" name="Content Placeholder 2">
            <a:extLst>
              <a:ext uri="{FF2B5EF4-FFF2-40B4-BE49-F238E27FC236}">
                <a16:creationId xmlns:a16="http://schemas.microsoft.com/office/drawing/2014/main" id="{0B26CAA5-3409-7A49-BBF7-3353BDC05AFB}"/>
              </a:ext>
            </a:extLst>
          </p:cNvPr>
          <p:cNvSpPr txBox="1">
            <a:spLocks noChangeArrowheads="1"/>
          </p:cNvSpPr>
          <p:nvPr/>
        </p:nvSpPr>
        <p:spPr bwMode="auto">
          <a:xfrm>
            <a:off x="228600" y="2667000"/>
            <a:ext cx="3810000" cy="3843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000" dirty="0"/>
              <a:t>At the energy frontier, the LHC has just emerged from Long Shutdown 2.</a:t>
            </a:r>
          </a:p>
          <a:p>
            <a:endParaRPr lang="en-US" altLang="en-US" sz="1200" dirty="0"/>
          </a:p>
          <a:p>
            <a:r>
              <a:rPr lang="en-US" altLang="en-US" sz="2000" dirty="0"/>
              <a:t>Much more to come:</a:t>
            </a:r>
          </a:p>
          <a:p>
            <a:pPr marL="0" indent="0">
              <a:buNone/>
            </a:pPr>
            <a:r>
              <a:rPr lang="en-US" altLang="en-US" sz="2000" dirty="0"/>
              <a:t>     Run 3, 2022-25, 300 fb</a:t>
            </a:r>
            <a:r>
              <a:rPr lang="en-US" altLang="en-US" sz="2000" baseline="30000" dirty="0"/>
              <a:t>-1</a:t>
            </a:r>
          </a:p>
          <a:p>
            <a:pPr marL="0" indent="0">
              <a:buNone/>
            </a:pPr>
            <a:r>
              <a:rPr lang="en-US" altLang="en-US" sz="2000" baseline="30000" dirty="0"/>
              <a:t>       </a:t>
            </a:r>
            <a:r>
              <a:rPr lang="en-US" altLang="en-US" sz="2000" dirty="0"/>
              <a:t>HL-LHC, 2029-42, 3-4 ab</a:t>
            </a:r>
            <a:r>
              <a:rPr lang="en-US" altLang="en-US" sz="2000" baseline="30000" dirty="0"/>
              <a:t>-1</a:t>
            </a:r>
          </a:p>
          <a:p>
            <a:endParaRPr lang="en-US" altLang="en-US" sz="1200" dirty="0"/>
          </a:p>
          <a:p>
            <a:r>
              <a:rPr lang="en-US" altLang="en-US" sz="2000" dirty="0"/>
              <a:t>What can we do to enhance the physics potential of the (HL-)LHC?</a:t>
            </a:r>
          </a:p>
          <a:p>
            <a:endParaRPr lang="en-US" altLang="en-US" sz="1200" dirty="0"/>
          </a:p>
          <a:p>
            <a:endParaRPr lang="en-US" altLang="en-US" sz="2000" dirty="0"/>
          </a:p>
          <a:p>
            <a:endParaRPr lang="en-US" altLang="en-US" sz="2000" dirty="0"/>
          </a:p>
          <a:p>
            <a:pPr marL="0" indent="0">
              <a:buFont typeface="Arial" charset="0"/>
              <a:buNone/>
            </a:pPr>
            <a:endParaRPr lang="en-US" altLang="en-US" sz="1200" dirty="0"/>
          </a:p>
        </p:txBody>
      </p:sp>
      <p:pic>
        <p:nvPicPr>
          <p:cNvPr id="4" name="Picture 3">
            <a:extLst>
              <a:ext uri="{FF2B5EF4-FFF2-40B4-BE49-F238E27FC236}">
                <a16:creationId xmlns:a16="http://schemas.microsoft.com/office/drawing/2014/main" id="{28EF32CF-7923-E84C-B269-3903A8D28376}"/>
              </a:ext>
            </a:extLst>
          </p:cNvPr>
          <p:cNvPicPr>
            <a:picLocks noChangeAspect="1"/>
          </p:cNvPicPr>
          <p:nvPr/>
        </p:nvPicPr>
        <p:blipFill rotWithShape="1">
          <a:blip r:embed="rId2"/>
          <a:srcRect l="1613" t="5555" r="1613" b="3704"/>
          <a:stretch/>
        </p:blipFill>
        <p:spPr>
          <a:xfrm>
            <a:off x="4038600" y="2362200"/>
            <a:ext cx="4739802" cy="4131469"/>
          </a:xfrm>
          <a:prstGeom prst="rect">
            <a:avLst/>
          </a:prstGeom>
        </p:spPr>
      </p:pic>
    </p:spTree>
    <p:extLst>
      <p:ext uri="{BB962C8B-B14F-4D97-AF65-F5344CB8AC3E}">
        <p14:creationId xmlns:p14="http://schemas.microsoft.com/office/powerpoint/2010/main" val="1636939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ABC79F26-4209-6E4E-AC75-B68638036127}"/>
              </a:ext>
            </a:extLst>
          </p:cNvPr>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PHYSICS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3"/>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sp>
        <p:nvSpPr>
          <p:cNvPr id="31" name="TextBox 30">
            <a:extLst>
              <a:ext uri="{FF2B5EF4-FFF2-40B4-BE49-F238E27FC236}">
                <a16:creationId xmlns:a16="http://schemas.microsoft.com/office/drawing/2014/main" id="{FE738B09-448A-E241-AA72-04A4B7F5334F}"/>
              </a:ext>
            </a:extLst>
          </p:cNvPr>
          <p:cNvSpPr txBox="1"/>
          <p:nvPr/>
        </p:nvSpPr>
        <p:spPr>
          <a:xfrm>
            <a:off x="2406843" y="2965697"/>
            <a:ext cx="1685141" cy="646331"/>
          </a:xfrm>
          <a:prstGeom prst="rect">
            <a:avLst/>
          </a:prstGeom>
          <a:noFill/>
        </p:spPr>
        <p:txBody>
          <a:bodyPr wrap="none" rtlCol="0">
            <a:spAutoFit/>
          </a:bodyPr>
          <a:lstStyle/>
          <a:p>
            <a:pPr algn="ctr"/>
            <a:r>
              <a:rPr lang="en-US" dirty="0">
                <a:solidFill>
                  <a:srgbClr val="FF0000"/>
                </a:solidFill>
              </a:rPr>
              <a:t>Too Little to be</a:t>
            </a:r>
          </a:p>
          <a:p>
            <a:pPr algn="ctr"/>
            <a:r>
              <a:rPr lang="en-US" dirty="0">
                <a:solidFill>
                  <a:srgbClr val="FF0000"/>
                </a:solidFill>
              </a:rPr>
              <a:t>Dark Matter</a:t>
            </a:r>
          </a:p>
        </p:txBody>
      </p:sp>
      <p:sp>
        <p:nvSpPr>
          <p:cNvPr id="32" name="TextBox 31">
            <a:extLst>
              <a:ext uri="{FF2B5EF4-FFF2-40B4-BE49-F238E27FC236}">
                <a16:creationId xmlns:a16="http://schemas.microsoft.com/office/drawing/2014/main" id="{17A3BD6D-4186-C643-8EBA-7972391D0856}"/>
              </a:ext>
            </a:extLst>
          </p:cNvPr>
          <p:cNvSpPr txBox="1"/>
          <p:nvPr/>
        </p:nvSpPr>
        <p:spPr>
          <a:xfrm>
            <a:off x="4562543" y="5490844"/>
            <a:ext cx="2195896" cy="669827"/>
          </a:xfrm>
          <a:prstGeom prst="rect">
            <a:avLst/>
          </a:prstGeom>
          <a:noFill/>
        </p:spPr>
        <p:txBody>
          <a:bodyPr wrap="square" rtlCol="0">
            <a:spAutoFit/>
          </a:bodyPr>
          <a:lstStyle/>
          <a:p>
            <a:pPr algn="ctr"/>
            <a:r>
              <a:rPr lang="en-US" dirty="0">
                <a:solidFill>
                  <a:srgbClr val="FF0000"/>
                </a:solidFill>
              </a:rPr>
              <a:t>Too Much to be</a:t>
            </a:r>
          </a:p>
          <a:p>
            <a:pPr algn="ctr"/>
            <a:r>
              <a:rPr lang="en-US" dirty="0">
                <a:solidFill>
                  <a:srgbClr val="FF0000"/>
                </a:solidFill>
              </a:rPr>
              <a:t>Dark Matter</a:t>
            </a:r>
          </a:p>
        </p:txBody>
      </p:sp>
      <p:grpSp>
        <p:nvGrpSpPr>
          <p:cNvPr id="37" name="Group 36">
            <a:extLst>
              <a:ext uri="{FF2B5EF4-FFF2-40B4-BE49-F238E27FC236}">
                <a16:creationId xmlns:a16="http://schemas.microsoft.com/office/drawing/2014/main" id="{7BA2D2B3-89CE-0548-902C-8407E5351171}"/>
              </a:ext>
            </a:extLst>
          </p:cNvPr>
          <p:cNvGrpSpPr/>
          <p:nvPr/>
        </p:nvGrpSpPr>
        <p:grpSpPr>
          <a:xfrm>
            <a:off x="2204583" y="1841087"/>
            <a:ext cx="4352402" cy="4315140"/>
            <a:chOff x="2204583" y="1841087"/>
            <a:chExt cx="4352402" cy="4315140"/>
          </a:xfrm>
        </p:grpSpPr>
        <p:sp>
          <p:nvSpPr>
            <p:cNvPr id="4" name="TextBox 3">
              <a:extLst>
                <a:ext uri="{FF2B5EF4-FFF2-40B4-BE49-F238E27FC236}">
                  <a16:creationId xmlns:a16="http://schemas.microsoft.com/office/drawing/2014/main" id="{6F85183C-88D4-4146-BE57-52E2815E79DB}"/>
                </a:ext>
              </a:extLst>
            </p:cNvPr>
            <p:cNvSpPr txBox="1"/>
            <p:nvPr/>
          </p:nvSpPr>
          <p:spPr>
            <a:xfrm rot="18841872">
              <a:off x="3691586" y="3520560"/>
              <a:ext cx="1800678" cy="646331"/>
            </a:xfrm>
            <a:prstGeom prst="rect">
              <a:avLst/>
            </a:prstGeom>
            <a:noFill/>
            <a:ln>
              <a:noFill/>
            </a:ln>
          </p:spPr>
          <p:txBody>
            <a:bodyPr wrap="square" rtlCol="0">
              <a:spAutoFit/>
            </a:bodyPr>
            <a:lstStyle/>
            <a:p>
              <a:pPr algn="ctr"/>
              <a:r>
                <a:rPr lang="en-US" dirty="0">
                  <a:solidFill>
                    <a:srgbClr val="00B050"/>
                  </a:solidFill>
                </a:rPr>
                <a:t>Just Right to </a:t>
              </a:r>
            </a:p>
            <a:p>
              <a:pPr algn="ctr"/>
              <a:r>
                <a:rPr lang="en-US" dirty="0">
                  <a:solidFill>
                    <a:srgbClr val="00B050"/>
                  </a:solidFill>
                </a:rPr>
                <a:t>be Dark Matter</a:t>
              </a:r>
            </a:p>
          </p:txBody>
        </p:sp>
        <p:cxnSp>
          <p:nvCxnSpPr>
            <p:cNvPr id="5" name="Straight Arrow Connector 4">
              <a:extLst>
                <a:ext uri="{FF2B5EF4-FFF2-40B4-BE49-F238E27FC236}">
                  <a16:creationId xmlns:a16="http://schemas.microsoft.com/office/drawing/2014/main" id="{1BCB9AF3-D2F7-3941-8E51-E3BBC6BF9FC9}"/>
                </a:ext>
              </a:extLst>
            </p:cNvPr>
            <p:cNvCxnSpPr>
              <a:cxnSpLocks/>
              <a:stCxn id="4" idx="1"/>
            </p:cNvCxnSpPr>
            <p:nvPr/>
          </p:nvCxnSpPr>
          <p:spPr>
            <a:xfrm flipH="1">
              <a:off x="2204583" y="4491035"/>
              <a:ext cx="1761562" cy="1665192"/>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C267067-7A89-4049-A264-52F8ADB0DE4C}"/>
                </a:ext>
              </a:extLst>
            </p:cNvPr>
            <p:cNvCxnSpPr>
              <a:cxnSpLocks/>
              <a:stCxn id="4" idx="3"/>
            </p:cNvCxnSpPr>
            <p:nvPr/>
          </p:nvCxnSpPr>
          <p:spPr>
            <a:xfrm flipV="1">
              <a:off x="5217706" y="1841087"/>
              <a:ext cx="1339279" cy="1355330"/>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4440094" y="2303502"/>
            <a:ext cx="2463238" cy="923330"/>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a:p>
            <a:pPr algn="ctr"/>
            <a:r>
              <a:rPr lang="en-US" dirty="0">
                <a:solidFill>
                  <a:schemeClr val="bg1"/>
                </a:solidFill>
              </a:rPr>
              <a:t>(Higgs, top, SUSY, …)</a:t>
            </a:r>
          </a:p>
        </p:txBody>
      </p:sp>
      <p:sp>
        <p:nvSpPr>
          <p:cNvPr id="20" name="TextBox 19"/>
          <p:cNvSpPr txBox="1"/>
          <p:nvPr/>
        </p:nvSpPr>
        <p:spPr>
          <a:xfrm>
            <a:off x="2118335" y="4797154"/>
            <a:ext cx="2262159" cy="923330"/>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a:p>
            <a:pPr algn="ctr"/>
            <a:r>
              <a:rPr lang="en-US" dirty="0">
                <a:solidFill>
                  <a:schemeClr val="bg1"/>
                </a:solidFill>
              </a:rPr>
              <a:t>(neutrinos, LLPs, ...)</a:t>
            </a:r>
          </a:p>
        </p:txBody>
      </p:sp>
      <p:sp>
        <p:nvSpPr>
          <p:cNvPr id="2" name="TextBox 1">
            <a:extLst>
              <a:ext uri="{FF2B5EF4-FFF2-40B4-BE49-F238E27FC236}">
                <a16:creationId xmlns:a16="http://schemas.microsoft.com/office/drawing/2014/main" id="{E40FBABD-E46A-6044-AF30-3D387C43BF03}"/>
              </a:ext>
            </a:extLst>
          </p:cNvPr>
          <p:cNvSpPr txBox="1"/>
          <p:nvPr/>
        </p:nvSpPr>
        <p:spPr>
          <a:xfrm>
            <a:off x="6686803" y="5410200"/>
            <a:ext cx="2304797" cy="646331"/>
          </a:xfrm>
          <a:prstGeom prst="rect">
            <a:avLst/>
          </a:prstGeom>
          <a:noFill/>
        </p:spPr>
        <p:txBody>
          <a:bodyPr wrap="none" rtlCol="0">
            <a:spAutoFit/>
          </a:bodyPr>
          <a:lstStyle/>
          <a:p>
            <a:pPr algn="r"/>
            <a:r>
              <a:rPr lang="en-US" sz="1200" dirty="0">
                <a:solidFill>
                  <a:schemeClr val="bg1">
                    <a:lumMod val="65000"/>
                  </a:schemeClr>
                </a:solidFill>
              </a:rPr>
              <a:t>Feng, Kumar (2008)</a:t>
            </a:r>
          </a:p>
          <a:p>
            <a:pPr algn="r"/>
            <a:r>
              <a:rPr lang="en-US" sz="1200" dirty="0">
                <a:solidFill>
                  <a:schemeClr val="bg1">
                    <a:lumMod val="65000"/>
                  </a:schemeClr>
                </a:solidFill>
              </a:rPr>
              <a:t>Boehm, </a:t>
            </a:r>
            <a:r>
              <a:rPr lang="en-US" sz="1200" dirty="0" err="1">
                <a:solidFill>
                  <a:schemeClr val="bg1">
                    <a:lumMod val="65000"/>
                  </a:schemeClr>
                </a:solidFill>
              </a:rPr>
              <a:t>Fayet</a:t>
            </a:r>
            <a:r>
              <a:rPr lang="en-US" sz="1200" dirty="0">
                <a:solidFill>
                  <a:schemeClr val="bg1">
                    <a:lumMod val="65000"/>
                  </a:schemeClr>
                </a:solidFill>
              </a:rPr>
              <a:t> (2003)</a:t>
            </a:r>
          </a:p>
          <a:p>
            <a:pPr algn="r"/>
            <a:r>
              <a:rPr lang="en-US" sz="1200" dirty="0" err="1">
                <a:solidFill>
                  <a:schemeClr val="bg1">
                    <a:lumMod val="65000"/>
                  </a:schemeClr>
                </a:solidFill>
              </a:rPr>
              <a:t>Pospelov</a:t>
            </a:r>
            <a:r>
              <a:rPr lang="en-US" sz="1200" dirty="0">
                <a:solidFill>
                  <a:schemeClr val="bg1">
                    <a:lumMod val="65000"/>
                  </a:schemeClr>
                </a:solidFill>
              </a:rPr>
              <a:t>, Ritz, Voloshin (2007)</a:t>
            </a:r>
          </a:p>
        </p:txBody>
      </p:sp>
      <p:sp>
        <p:nvSpPr>
          <p:cNvPr id="49" name="TextBox 48">
            <a:extLst>
              <a:ext uri="{FF2B5EF4-FFF2-40B4-BE49-F238E27FC236}">
                <a16:creationId xmlns:a16="http://schemas.microsoft.com/office/drawing/2014/main" id="{C33BC926-3382-D142-9438-0A0F7C9733B1}"/>
              </a:ext>
            </a:extLst>
          </p:cNvPr>
          <p:cNvSpPr txBox="1"/>
          <p:nvPr/>
        </p:nvSpPr>
        <p:spPr>
          <a:xfrm>
            <a:off x="6979266" y="2533233"/>
            <a:ext cx="1965227" cy="2800767"/>
          </a:xfrm>
          <a:prstGeom prst="rect">
            <a:avLst/>
          </a:prstGeom>
          <a:noFill/>
        </p:spPr>
        <p:txBody>
          <a:bodyPr wrap="square" rtlCol="0">
            <a:spAutoFit/>
          </a:bodyPr>
          <a:lstStyle/>
          <a:p>
            <a:r>
              <a:rPr lang="en-US" sz="1600" dirty="0">
                <a:solidFill>
                  <a:schemeClr val="bg1"/>
                </a:solidFill>
              </a:rPr>
              <a:t>The </a:t>
            </a:r>
            <a:r>
              <a:rPr lang="en-US" sz="1600" dirty="0">
                <a:solidFill>
                  <a:srgbClr val="00B0F0"/>
                </a:solidFill>
              </a:rPr>
              <a:t>WIMP Miracle </a:t>
            </a:r>
            <a:r>
              <a:rPr lang="en-US" sz="1600" dirty="0">
                <a:solidFill>
                  <a:schemeClr val="bg1"/>
                </a:solidFill>
              </a:rPr>
              <a:t>motivates the upper right corner. </a:t>
            </a:r>
          </a:p>
          <a:p>
            <a:endParaRPr lang="en-US" sz="1600" dirty="0">
              <a:solidFill>
                <a:schemeClr val="bg1"/>
              </a:solidFill>
            </a:endParaRPr>
          </a:p>
          <a:p>
            <a:r>
              <a:rPr lang="en-US" sz="1600" dirty="0">
                <a:solidFill>
                  <a:schemeClr val="bg1"/>
                </a:solidFill>
              </a:rPr>
              <a:t>The </a:t>
            </a:r>
            <a:r>
              <a:rPr lang="en-US" sz="1600" dirty="0" err="1">
                <a:solidFill>
                  <a:srgbClr val="00B0F0"/>
                </a:solidFill>
              </a:rPr>
              <a:t>WIMPless</a:t>
            </a:r>
            <a:r>
              <a:rPr lang="en-US" sz="1600" dirty="0">
                <a:solidFill>
                  <a:srgbClr val="00B0F0"/>
                </a:solidFill>
              </a:rPr>
              <a:t> Miracle </a:t>
            </a:r>
            <a:r>
              <a:rPr lang="en-US" sz="1600" dirty="0">
                <a:solidFill>
                  <a:schemeClr val="bg1"/>
                </a:solidFill>
              </a:rPr>
              <a:t>motivates the whole diagonal, including the lower left quadrant (LLPs, FIPs, portals, dark sectors…)</a:t>
            </a:r>
          </a:p>
        </p:txBody>
      </p:sp>
    </p:spTree>
    <p:extLst>
      <p:ext uri="{BB962C8B-B14F-4D97-AF65-F5344CB8AC3E}">
        <p14:creationId xmlns:p14="http://schemas.microsoft.com/office/powerpoint/2010/main" val="386907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p:cTn id="23" dur="1000" fill="hold"/>
                                        <p:tgtEl>
                                          <p:spTgt spid="37"/>
                                        </p:tgtEl>
                                        <p:attrNameLst>
                                          <p:attrName>ppt_w</p:attrName>
                                        </p:attrNameLst>
                                      </p:cBhvr>
                                      <p:tavLst>
                                        <p:tav tm="0">
                                          <p:val>
                                            <p:fltVal val="0"/>
                                          </p:val>
                                        </p:tav>
                                        <p:tav tm="100000">
                                          <p:val>
                                            <p:strVal val="#ppt_w"/>
                                          </p:val>
                                        </p:tav>
                                      </p:tavLst>
                                    </p:anim>
                                    <p:anim calcmode="lin" valueType="num">
                                      <p:cBhvr>
                                        <p:cTn id="24" dur="1000" fill="hold"/>
                                        <p:tgtEl>
                                          <p:spTgt spid="37"/>
                                        </p:tgtEl>
                                        <p:attrNameLst>
                                          <p:attrName>ppt_h</p:attrName>
                                        </p:attrNameLst>
                                      </p:cBhvr>
                                      <p:tavLst>
                                        <p:tav tm="0">
                                          <p:val>
                                            <p:fltVal val="0"/>
                                          </p:val>
                                        </p:tav>
                                        <p:tav tm="100000">
                                          <p:val>
                                            <p:strVal val="#ppt_h"/>
                                          </p:val>
                                        </p:tav>
                                      </p:tavLst>
                                    </p:anim>
                                    <p:anim calcmode="lin" valueType="num">
                                      <p:cBhvr>
                                        <p:cTn id="25" dur="1000" fill="hold"/>
                                        <p:tgtEl>
                                          <p:spTgt spid="37"/>
                                        </p:tgtEl>
                                        <p:attrNameLst>
                                          <p:attrName>style.rotation</p:attrName>
                                        </p:attrNameLst>
                                      </p:cBhvr>
                                      <p:tavLst>
                                        <p:tav tm="0">
                                          <p:val>
                                            <p:fltVal val="90"/>
                                          </p:val>
                                        </p:tav>
                                        <p:tav tm="100000">
                                          <p:val>
                                            <p:fltVal val="0"/>
                                          </p:val>
                                        </p:tav>
                                      </p:tavLst>
                                    </p:anim>
                                    <p:animEffect transition="in" filter="fade">
                                      <p:cBhvr>
                                        <p:cTn id="26" dur="1000"/>
                                        <p:tgtEl>
                                          <p:spTgt spid="37"/>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dissolve">
                                      <p:cBhvr>
                                        <p:cTn id="31" dur="500"/>
                                        <p:tgtEl>
                                          <p:spTgt spid="49"/>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dissolv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2" grpId="0"/>
      <p:bldP spid="4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LHC PARTICLE PRODUCTION</a:t>
            </a:r>
          </a:p>
        </p:txBody>
      </p:sp>
      <p:pic>
        <p:nvPicPr>
          <p:cNvPr id="3" name="Content Placeholder 2">
            <a:extLst>
              <a:ext uri="{FF2B5EF4-FFF2-40B4-BE49-F238E27FC236}">
                <a16:creationId xmlns:a16="http://schemas.microsoft.com/office/drawing/2014/main" id="{E6CA3D40-59D9-6058-18FD-8A1F0122D5FD}"/>
              </a:ext>
            </a:extLst>
          </p:cNvPr>
          <p:cNvPicPr>
            <a:picLocks noGrp="1" noChangeAspect="1"/>
          </p:cNvPicPr>
          <p:nvPr>
            <p:ph idx="1"/>
          </p:nvPr>
        </p:nvPicPr>
        <p:blipFill>
          <a:blip r:embed="rId2"/>
          <a:stretch>
            <a:fillRect/>
          </a:stretch>
        </p:blipFill>
        <p:spPr>
          <a:xfrm>
            <a:off x="459129" y="838200"/>
            <a:ext cx="3737628" cy="3962400"/>
          </a:xfrm>
        </p:spPr>
      </p:pic>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61CC15F0-5B28-F394-7751-18D05C91AF50}"/>
                  </a:ext>
                </a:extLst>
              </p:cNvPr>
              <p:cNvSpPr txBox="1">
                <a:spLocks/>
              </p:cNvSpPr>
              <p:nvPr/>
            </p:nvSpPr>
            <p:spPr bwMode="auto">
              <a:xfrm>
                <a:off x="439636" y="4876800"/>
                <a:ext cx="3876714" cy="899750"/>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The existing large LHC detectors have focused on heavy particles and processes with </a:t>
                </a:r>
                <a:r>
                  <a:rPr lang="en-US" sz="1800" dirty="0">
                    <a:latin typeface="Symbol" pitchFamily="2" charset="2"/>
                  </a:rPr>
                  <a:t>s</a:t>
                </a:r>
                <a:r>
                  <a:rPr lang="en-US" sz="1800" dirty="0">
                    <a:latin typeface="Arial" charset="0"/>
                  </a:rPr>
                  <a:t> ~ fb, pb.</a:t>
                </a:r>
              </a:p>
              <a:p>
                <a:endParaRPr lang="en-US" sz="1000" dirty="0">
                  <a:latin typeface="Arial" charset="0"/>
                </a:endParaRPr>
              </a:p>
              <a:p>
                <a:r>
                  <a:rPr lang="en-US" sz="1800" dirty="0">
                    <a:latin typeface="Arial" charset="0"/>
                  </a:rPr>
                  <a:t>But light particles can be produced with </a:t>
                </a:r>
                <a14:m>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𝜎</m:t>
                        </m:r>
                      </m:e>
                      <m:sub>
                        <m:r>
                          <m:rPr>
                            <m:sty m:val="p"/>
                          </m:rPr>
                          <a:rPr lang="en-US" sz="2000" b="0" i="0" smtClean="0">
                            <a:latin typeface="Cambria Math" panose="02040503050406030204" pitchFamily="18" charset="0"/>
                          </a:rPr>
                          <m:t>tot</m:t>
                        </m:r>
                      </m:sub>
                    </m:sSub>
                    <m:r>
                      <a:rPr lang="en-US" sz="2000" b="0" i="1" smtClean="0">
                        <a:latin typeface="Cambria Math" panose="02040503050406030204" pitchFamily="18" charset="0"/>
                      </a:rPr>
                      <m:t> </m:t>
                    </m:r>
                  </m:oMath>
                </a14:m>
                <a:r>
                  <a:rPr lang="en-US" sz="1800" dirty="0">
                    <a:latin typeface="Arial" charset="0"/>
                  </a:rPr>
                  <a:t>~100 mb.</a:t>
                </a:r>
                <a:endParaRPr lang="en-US" sz="2000" dirty="0">
                  <a:latin typeface="Arial" charset="0"/>
                </a:endParaRPr>
              </a:p>
            </p:txBody>
          </p:sp>
        </mc:Choice>
        <mc:Fallback xmlns="">
          <p:sp>
            <p:nvSpPr>
              <p:cNvPr id="6" name="Content Placeholder 2">
                <a:extLst>
                  <a:ext uri="{FF2B5EF4-FFF2-40B4-BE49-F238E27FC236}">
                    <a16:creationId xmlns:a16="http://schemas.microsoft.com/office/drawing/2014/main" id="{61CC15F0-5B28-F394-7751-18D05C91AF50}"/>
                  </a:ext>
                </a:extLst>
              </p:cNvPr>
              <p:cNvSpPr txBox="1">
                <a:spLocks noRot="1" noChangeAspect="1" noMove="1" noResize="1" noEditPoints="1" noAdjustHandles="1" noChangeArrowheads="1" noChangeShapeType="1" noTextEdit="1"/>
              </p:cNvSpPr>
              <p:nvPr/>
            </p:nvSpPr>
            <p:spPr bwMode="auto">
              <a:xfrm>
                <a:off x="439636" y="4876800"/>
                <a:ext cx="3876714" cy="899750"/>
              </a:xfrm>
              <a:prstGeom prst="rect">
                <a:avLst/>
              </a:prstGeom>
              <a:blipFill>
                <a:blip r:embed="rId3"/>
                <a:stretch>
                  <a:fillRect l="-980" t="-2778" r="-2614" b="-100000"/>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pic>
        <p:nvPicPr>
          <p:cNvPr id="5" name="Picture 4">
            <a:extLst>
              <a:ext uri="{FF2B5EF4-FFF2-40B4-BE49-F238E27FC236}">
                <a16:creationId xmlns:a16="http://schemas.microsoft.com/office/drawing/2014/main" id="{49DB0637-B6D3-1EDD-1226-69E31AB33298}"/>
              </a:ext>
            </a:extLst>
          </p:cNvPr>
          <p:cNvPicPr>
            <a:picLocks noChangeAspect="1"/>
          </p:cNvPicPr>
          <p:nvPr/>
        </p:nvPicPr>
        <p:blipFill>
          <a:blip r:embed="rId4"/>
          <a:stretch>
            <a:fillRect/>
          </a:stretch>
        </p:blipFill>
        <p:spPr>
          <a:xfrm>
            <a:off x="4572965" y="838201"/>
            <a:ext cx="3737628" cy="4191000"/>
          </a:xfrm>
          <a:prstGeom prst="rect">
            <a:avLst/>
          </a:prstGeom>
        </p:spPr>
      </p:pic>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95CD5B66-254D-F48E-B425-994BA487B953}"/>
                  </a:ext>
                </a:extLst>
              </p:cNvPr>
              <p:cNvSpPr txBox="1">
                <a:spLocks/>
              </p:cNvSpPr>
              <p:nvPr/>
            </p:nvSpPr>
            <p:spPr bwMode="auto">
              <a:xfrm>
                <a:off x="4467839" y="4876800"/>
                <a:ext cx="4295162" cy="1676400"/>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What do these events look like? Consider </a:t>
                </a:r>
                <a:r>
                  <a:rPr lang="en-US" sz="1800" dirty="0" err="1">
                    <a:latin typeface="Arial" charset="0"/>
                  </a:rPr>
                  <a:t>pions</a:t>
                </a:r>
                <a:r>
                  <a:rPr lang="en-US" sz="1800" dirty="0">
                    <a:latin typeface="Arial" charset="0"/>
                  </a:rPr>
                  <a:t> (</a:t>
                </a:r>
                <a14:m>
                  <m:oMath xmlns:m="http://schemas.openxmlformats.org/officeDocument/2006/math">
                    <m:sSup>
                      <m:sSupPr>
                        <m:ctrlPr>
                          <a:rPr lang="el-GR" sz="1800" i="1" smtClean="0">
                            <a:latin typeface="Cambria Math" panose="02040503050406030204" pitchFamily="18" charset="0"/>
                            <a:ea typeface="Cambria Math" panose="02040503050406030204" pitchFamily="18" charset="0"/>
                          </a:rPr>
                        </m:ctrlPr>
                      </m:sSupPr>
                      <m:e>
                        <m:r>
                          <a:rPr lang="el-GR" sz="1800" i="1" smtClean="0">
                            <a:latin typeface="Cambria Math" panose="02040503050406030204" pitchFamily="18" charset="0"/>
                            <a:ea typeface="Cambria Math" panose="02040503050406030204" pitchFamily="18" charset="0"/>
                          </a:rPr>
                          <m:t>𝜋</m:t>
                        </m:r>
                      </m:e>
                      <m:sup>
                        <m:r>
                          <a:rPr lang="el-GR" sz="1800" i="1" smtClean="0">
                            <a:latin typeface="Cambria Math" panose="02040503050406030204" pitchFamily="18" charset="0"/>
                            <a:ea typeface="Cambria Math" panose="02040503050406030204" pitchFamily="18" charset="0"/>
                          </a:rPr>
                          <m:t>±</m:t>
                        </m:r>
                      </m:sup>
                    </m:sSup>
                    <m:r>
                      <a:rPr lang="el-GR" sz="1800" i="1" smtClean="0">
                        <a:latin typeface="Cambria Math" panose="02040503050406030204" pitchFamily="18" charset="0"/>
                        <a:ea typeface="Cambria Math" panose="02040503050406030204" pitchFamily="18" charset="0"/>
                      </a:rPr>
                      <m:t>→</m:t>
                    </m:r>
                    <m:r>
                      <a:rPr lang="el-GR" sz="1800" i="1" smtClean="0">
                        <a:latin typeface="Cambria Math" panose="02040503050406030204" pitchFamily="18" charset="0"/>
                        <a:ea typeface="Cambria Math" panose="02040503050406030204" pitchFamily="18" charset="0"/>
                      </a:rPr>
                      <m:t>𝜈</m:t>
                    </m:r>
                    <m:r>
                      <a:rPr lang="en-US" sz="1800" b="0" i="1" smtClean="0">
                        <a:latin typeface="Cambria Math" panose="02040503050406030204" pitchFamily="18" charset="0"/>
                        <a:ea typeface="Cambria Math" panose="02040503050406030204" pitchFamily="18" charset="0"/>
                      </a:rPr>
                      <m:t> ,</m:t>
                    </m:r>
                    <m:sSup>
                      <m:sSupPr>
                        <m:ctrlPr>
                          <a:rPr lang="el-GR" sz="1800" i="1">
                            <a:latin typeface="Cambria Math" panose="02040503050406030204" pitchFamily="18" charset="0"/>
                            <a:ea typeface="Cambria Math" panose="02040503050406030204" pitchFamily="18" charset="0"/>
                          </a:rPr>
                        </m:ctrlPr>
                      </m:sSupPr>
                      <m:e>
                        <m:r>
                          <a:rPr lang="el-GR" sz="1800" i="1">
                            <a:latin typeface="Cambria Math" panose="02040503050406030204" pitchFamily="18" charset="0"/>
                            <a:ea typeface="Cambria Math" panose="02040503050406030204" pitchFamily="18" charset="0"/>
                          </a:rPr>
                          <m:t>𝜋</m:t>
                        </m:r>
                      </m:e>
                      <m:sup>
                        <m:r>
                          <a:rPr lang="en-US" sz="1800" b="0" i="1" smtClean="0">
                            <a:latin typeface="Cambria Math" panose="02040503050406030204" pitchFamily="18" charset="0"/>
                            <a:ea typeface="Cambria Math" panose="02040503050406030204" pitchFamily="18" charset="0"/>
                          </a:rPr>
                          <m:t>0</m:t>
                        </m:r>
                      </m:sup>
                    </m:sSup>
                    <m:r>
                      <a:rPr lang="el-GR" sz="1800" i="1">
                        <a:latin typeface="Cambria Math" panose="02040503050406030204" pitchFamily="18" charset="0"/>
                        <a:ea typeface="Cambria Math" panose="02040503050406030204" pitchFamily="18" charset="0"/>
                      </a:rPr>
                      <m:t>→</m:t>
                    </m:r>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𝐴</m:t>
                        </m:r>
                      </m:e>
                      <m:sup>
                        <m:r>
                          <a:rPr lang="en-US" sz="1800" b="0" i="1" smtClean="0">
                            <a:latin typeface="Cambria Math" panose="02040503050406030204" pitchFamily="18" charset="0"/>
                            <a:ea typeface="Cambria Math" panose="02040503050406030204" pitchFamily="18" charset="0"/>
                          </a:rPr>
                          <m:t>′</m:t>
                        </m:r>
                      </m:sup>
                    </m:sSup>
                    <m:r>
                      <a:rPr lang="en-US" sz="1800" b="0" i="1" smtClean="0">
                        <a:latin typeface="Cambria Math" panose="02040503050406030204" pitchFamily="18" charset="0"/>
                        <a:ea typeface="Cambria Math" panose="02040503050406030204" pitchFamily="18" charset="0"/>
                      </a:rPr>
                      <m:t>, …)</m:t>
                    </m:r>
                  </m:oMath>
                </a14:m>
                <a:endParaRPr lang="en-US" sz="1800" dirty="0">
                  <a:latin typeface="Arial" charset="0"/>
                </a:endParaRPr>
              </a:p>
              <a:p>
                <a:endParaRPr lang="en-US" sz="1000" dirty="0">
                  <a:latin typeface="Arial" charset="0"/>
                </a:endParaRPr>
              </a:p>
              <a:p>
                <a:r>
                  <a:rPr lang="en-US" sz="1800" dirty="0">
                    <a:latin typeface="Arial" charset="0"/>
                  </a:rPr>
                  <a:t>Typical </a:t>
                </a:r>
                <a:r>
                  <a:rPr lang="en-US" sz="1800" i="1" dirty="0" err="1">
                    <a:latin typeface="Arial" charset="0"/>
                  </a:rPr>
                  <a:t>p</a:t>
                </a:r>
                <a:r>
                  <a:rPr lang="en-US" sz="1800" baseline="-25000" dirty="0" err="1">
                    <a:latin typeface="Arial" charset="0"/>
                  </a:rPr>
                  <a:t>T</a:t>
                </a:r>
                <a:r>
                  <a:rPr lang="en-US" sz="1800" dirty="0">
                    <a:latin typeface="Arial" charset="0"/>
                  </a:rPr>
                  <a:t> ~ 250 MeV, but many with </a:t>
                </a:r>
                <a:r>
                  <a:rPr lang="en-US" sz="1800" i="1" dirty="0">
                    <a:latin typeface="Arial" charset="0"/>
                  </a:rPr>
                  <a:t>p</a:t>
                </a:r>
                <a:r>
                  <a:rPr lang="en-US" sz="1800" dirty="0">
                    <a:latin typeface="Arial" charset="0"/>
                  </a:rPr>
                  <a:t> ~ </a:t>
                </a:r>
                <a:r>
                  <a:rPr lang="en-US" sz="1800" dirty="0" err="1">
                    <a:latin typeface="Arial" charset="0"/>
                  </a:rPr>
                  <a:t>TeV</a:t>
                </a:r>
                <a:r>
                  <a:rPr lang="en-US" sz="1800" dirty="0">
                    <a:latin typeface="Arial" charset="0"/>
                  </a:rPr>
                  <a:t> within 1 </a:t>
                </a:r>
                <a:r>
                  <a:rPr lang="en-US" sz="1800" dirty="0" err="1">
                    <a:latin typeface="Arial" charset="0"/>
                  </a:rPr>
                  <a:t>mrad</a:t>
                </a:r>
                <a:r>
                  <a:rPr lang="en-US" sz="1800" dirty="0">
                    <a:latin typeface="Arial" charset="0"/>
                  </a:rPr>
                  <a:t>  (</a:t>
                </a:r>
                <a:r>
                  <a:rPr lang="en-US" sz="1800" dirty="0">
                    <a:latin typeface="Symbol" pitchFamily="2" charset="2"/>
                  </a:rPr>
                  <a:t>h</a:t>
                </a:r>
                <a:r>
                  <a:rPr lang="en-US" sz="1800" dirty="0">
                    <a:latin typeface="Arial" charset="0"/>
                  </a:rPr>
                  <a:t> &gt; 7.6) of the beamline.</a:t>
                </a:r>
              </a:p>
            </p:txBody>
          </p:sp>
        </mc:Choice>
        <mc:Fallback xmlns="">
          <p:sp>
            <p:nvSpPr>
              <p:cNvPr id="9" name="Content Placeholder 2">
                <a:extLst>
                  <a:ext uri="{FF2B5EF4-FFF2-40B4-BE49-F238E27FC236}">
                    <a16:creationId xmlns:a16="http://schemas.microsoft.com/office/drawing/2014/main" id="{95CD5B66-254D-F48E-B425-994BA487B953}"/>
                  </a:ext>
                </a:extLst>
              </p:cNvPr>
              <p:cNvSpPr txBox="1">
                <a:spLocks noRot="1" noChangeAspect="1" noMove="1" noResize="1" noEditPoints="1" noAdjustHandles="1" noChangeArrowheads="1" noChangeShapeType="1" noTextEdit="1"/>
              </p:cNvSpPr>
              <p:nvPr/>
            </p:nvSpPr>
            <p:spPr bwMode="auto">
              <a:xfrm>
                <a:off x="4467839" y="4876800"/>
                <a:ext cx="4295162" cy="1676400"/>
              </a:xfrm>
              <a:prstGeom prst="rect">
                <a:avLst/>
              </a:prstGeom>
              <a:blipFill>
                <a:blip r:embed="rId5"/>
                <a:stretch>
                  <a:fillRect l="-882" t="-1515" r="-588" b="-7576"/>
                </a:stretch>
              </a:bli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noFill/>
                  </a:rPr>
                  <a:t> </a:t>
                </a:r>
              </a:p>
            </p:txBody>
          </p:sp>
        </mc:Fallback>
      </mc:AlternateContent>
      <p:sp>
        <p:nvSpPr>
          <p:cNvPr id="7" name="TextBox 6">
            <a:extLst>
              <a:ext uri="{FF2B5EF4-FFF2-40B4-BE49-F238E27FC236}">
                <a16:creationId xmlns:a16="http://schemas.microsoft.com/office/drawing/2014/main" id="{6306D47C-8F8C-B81E-2431-6C87253B3393}"/>
              </a:ext>
            </a:extLst>
          </p:cNvPr>
          <p:cNvSpPr txBox="1"/>
          <p:nvPr/>
        </p:nvSpPr>
        <p:spPr>
          <a:xfrm rot="5400000">
            <a:off x="6979248" y="2772196"/>
            <a:ext cx="2837187" cy="276999"/>
          </a:xfrm>
          <a:prstGeom prst="rect">
            <a:avLst/>
          </a:prstGeom>
          <a:noFill/>
        </p:spPr>
        <p:txBody>
          <a:bodyPr wrap="none" rtlCol="0">
            <a:spAutoFit/>
          </a:bodyPr>
          <a:lstStyle/>
          <a:p>
            <a:r>
              <a:rPr lang="en-US" sz="1200" dirty="0"/>
              <a:t>Feng, </a:t>
            </a:r>
            <a:r>
              <a:rPr lang="en-US" sz="1200" dirty="0" err="1"/>
              <a:t>Galon</a:t>
            </a:r>
            <a:r>
              <a:rPr lang="en-US" sz="1200" dirty="0"/>
              <a:t>, Kling, </a:t>
            </a:r>
            <a:r>
              <a:rPr lang="en-US" sz="1200" dirty="0" err="1"/>
              <a:t>Trojanowski</a:t>
            </a:r>
            <a:r>
              <a:rPr lang="en-US" sz="1200" dirty="0"/>
              <a:t> (2017)</a:t>
            </a:r>
          </a:p>
        </p:txBody>
      </p:sp>
      <p:sp>
        <p:nvSpPr>
          <p:cNvPr id="8" name="TextBox 7">
            <a:extLst>
              <a:ext uri="{FF2B5EF4-FFF2-40B4-BE49-F238E27FC236}">
                <a16:creationId xmlns:a16="http://schemas.microsoft.com/office/drawing/2014/main" id="{F8B2D80A-2708-F7C5-293A-FA673BE75620}"/>
              </a:ext>
            </a:extLst>
          </p:cNvPr>
          <p:cNvSpPr txBox="1"/>
          <p:nvPr/>
        </p:nvSpPr>
        <p:spPr>
          <a:xfrm>
            <a:off x="7315200" y="1524000"/>
            <a:ext cx="788999" cy="307777"/>
          </a:xfrm>
          <a:prstGeom prst="rect">
            <a:avLst/>
          </a:prstGeom>
          <a:noFill/>
        </p:spPr>
        <p:txBody>
          <a:bodyPr wrap="none" rtlCol="0">
            <a:spAutoFit/>
          </a:bodyPr>
          <a:lstStyle/>
          <a:p>
            <a:r>
              <a:rPr lang="en-US" sz="1400" dirty="0"/>
              <a:t>300 fb</a:t>
            </a:r>
            <a:r>
              <a:rPr lang="en-US" sz="1400" baseline="30000" dirty="0"/>
              <a:t>-1</a:t>
            </a:r>
          </a:p>
        </p:txBody>
      </p:sp>
    </p:spTree>
    <p:extLst>
      <p:ext uri="{BB962C8B-B14F-4D97-AF65-F5344CB8AC3E}">
        <p14:creationId xmlns:p14="http://schemas.microsoft.com/office/powerpoint/2010/main" val="242551304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286000"/>
            <a:ext cx="7162800" cy="1649233"/>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THE PROMISE OF FAR-FORWARD PHYSICS</a:t>
            </a:r>
          </a:p>
        </p:txBody>
      </p:sp>
      <p:sp>
        <p:nvSpPr>
          <p:cNvPr id="5123" name="Content Placeholder 2"/>
          <p:cNvSpPr>
            <a:spLocks noGrp="1"/>
          </p:cNvSpPr>
          <p:nvPr>
            <p:ph idx="1"/>
          </p:nvPr>
        </p:nvSpPr>
        <p:spPr>
          <a:xfrm>
            <a:off x="76201" y="914400"/>
            <a:ext cx="8915400" cy="5562600"/>
          </a:xfrm>
        </p:spPr>
        <p:txBody>
          <a:bodyPr/>
          <a:lstStyle/>
          <a:p>
            <a:pPr eaLnBrk="1" hangingPunct="1"/>
            <a:r>
              <a:rPr lang="en-US" sz="2000" dirty="0">
                <a:latin typeface="Arial" charset="0"/>
              </a:rPr>
              <a:t>Particles that close to the beamline are not seen by existing large LHC detectors. They were designed to find </a:t>
            </a:r>
            <a:r>
              <a:rPr lang="en-US" sz="2000" dirty="0">
                <a:solidFill>
                  <a:srgbClr val="FF0000"/>
                </a:solidFill>
                <a:latin typeface="Arial" charset="0"/>
              </a:rPr>
              <a:t>strongly-interacting heavy particles</a:t>
            </a:r>
            <a:r>
              <a:rPr lang="en-US" sz="2000" dirty="0">
                <a:latin typeface="Arial" charset="0"/>
              </a:rPr>
              <a:t>.  </a:t>
            </a:r>
          </a:p>
          <a:p>
            <a:pPr eaLnBrk="1" hangingPunct="1"/>
            <a:endParaRPr lang="en-US" sz="1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r>
              <a:rPr lang="en-US" sz="2000" dirty="0">
                <a:latin typeface="Arial" charset="0"/>
              </a:rPr>
              <a:t>But </a:t>
            </a:r>
            <a:r>
              <a:rPr lang="en-US" sz="2000" dirty="0">
                <a:solidFill>
                  <a:srgbClr val="FF0000"/>
                </a:solidFill>
                <a:latin typeface="Arial" charset="0"/>
              </a:rPr>
              <a:t>weakly-interacting light particles </a:t>
            </a:r>
            <a:r>
              <a:rPr lang="en-US" sz="2000" dirty="0">
                <a:latin typeface="Arial" charset="0"/>
              </a:rPr>
              <a:t>are dominantly produced in the rare decays of light particles (</a:t>
            </a:r>
            <a:r>
              <a:rPr lang="en-US" sz="2000" dirty="0">
                <a:latin typeface="Symbol" pitchFamily="2" charset="2"/>
              </a:rPr>
              <a:t>p</a:t>
            </a:r>
            <a:r>
              <a:rPr lang="en-US" sz="2000" dirty="0">
                <a:latin typeface="Arial" charset="0"/>
              </a:rPr>
              <a:t>, </a:t>
            </a:r>
            <a:r>
              <a:rPr lang="en-US" sz="2000" dirty="0">
                <a:latin typeface="Symbol" pitchFamily="2" charset="2"/>
              </a:rPr>
              <a:t>h</a:t>
            </a:r>
            <a:r>
              <a:rPr lang="en-US" sz="2000" dirty="0">
                <a:latin typeface="Arial" charset="0"/>
              </a:rPr>
              <a:t>, K, D, B, …) along the forward direction, and so escape through the </a:t>
            </a:r>
            <a:r>
              <a:rPr lang="en-US" sz="2000" dirty="0">
                <a:solidFill>
                  <a:srgbClr val="FF0000"/>
                </a:solidFill>
                <a:latin typeface="Arial" charset="0"/>
              </a:rPr>
              <a:t>blind spots </a:t>
            </a:r>
            <a:r>
              <a:rPr lang="en-US" sz="2000" dirty="0">
                <a:latin typeface="Arial" charset="0"/>
              </a:rPr>
              <a:t>down the beamline. </a:t>
            </a:r>
          </a:p>
          <a:p>
            <a:pPr marL="0" indent="0" eaLnBrk="1" hangingPunct="1">
              <a:buNone/>
            </a:pPr>
            <a:endParaRPr lang="en-US" sz="1200" dirty="0">
              <a:latin typeface="Arial" charset="0"/>
              <a:sym typeface="Wingdings"/>
            </a:endParaRPr>
          </a:p>
          <a:p>
            <a:pPr eaLnBrk="1" hangingPunct="1"/>
            <a:r>
              <a:rPr lang="en-US" sz="2000" dirty="0">
                <a:latin typeface="Arial" charset="0"/>
              </a:rPr>
              <a:t>There are both SM and BSM motivations to explore the “wasted” </a:t>
            </a:r>
            <a:r>
              <a:rPr lang="en-US" sz="2000" dirty="0" err="1">
                <a:latin typeface="Symbol" pitchFamily="2" charset="2"/>
              </a:rPr>
              <a:t>s</a:t>
            </a:r>
            <a:r>
              <a:rPr lang="en-US" sz="2000" baseline="-25000" dirty="0" err="1">
                <a:latin typeface="Arial" charset="0"/>
              </a:rPr>
              <a:t>tot</a:t>
            </a:r>
            <a:r>
              <a:rPr lang="en-US" sz="2000" baseline="-25000" dirty="0">
                <a:latin typeface="Arial" charset="0"/>
              </a:rPr>
              <a:t> </a:t>
            </a:r>
            <a:r>
              <a:rPr lang="en-US" sz="2000" dirty="0">
                <a:latin typeface="Arial" charset="0"/>
              </a:rPr>
              <a:t>~ 100 mb and cover these blind spots in the </a:t>
            </a:r>
            <a:r>
              <a:rPr lang="en-US" sz="2000" dirty="0">
                <a:solidFill>
                  <a:srgbClr val="FF0000"/>
                </a:solidFill>
                <a:latin typeface="Arial" charset="0"/>
              </a:rPr>
              <a:t>far</a:t>
            </a:r>
            <a:r>
              <a:rPr lang="en-US" sz="2000" dirty="0">
                <a:latin typeface="Arial" charset="0"/>
              </a:rPr>
              <a:t> </a:t>
            </a:r>
            <a:r>
              <a:rPr lang="en-US" sz="2000" dirty="0">
                <a:solidFill>
                  <a:srgbClr val="FF0000"/>
                </a:solidFill>
                <a:latin typeface="Arial" charset="0"/>
              </a:rPr>
              <a:t>forward region</a:t>
            </a:r>
            <a:r>
              <a:rPr lang="en-US" sz="2000" dirty="0">
                <a:latin typeface="Arial" charset="0"/>
              </a:rPr>
              <a:t>.  </a:t>
            </a:r>
          </a:p>
          <a:p>
            <a:pPr eaLnBrk="1" hangingPunct="1"/>
            <a:endParaRPr lang="en-US" sz="1000" dirty="0">
              <a:latin typeface="Arial" charset="0"/>
              <a:sym typeface="Wingdings"/>
            </a:endParaRPr>
          </a:p>
          <a:p>
            <a:pPr eaLnBrk="1" hangingPunct="1"/>
            <a:endParaRPr lang="en-US" sz="2000" dirty="0">
              <a:latin typeface="Arial" charset="0"/>
              <a:sym typeface="Wingdings"/>
            </a:endParaRPr>
          </a:p>
        </p:txBody>
      </p:sp>
      <p:sp>
        <p:nvSpPr>
          <p:cNvPr id="24" name="TextBox 23">
            <a:extLst>
              <a:ext uri="{FF2B5EF4-FFF2-40B4-BE49-F238E27FC236}">
                <a16:creationId xmlns:a16="http://schemas.microsoft.com/office/drawing/2014/main" id="{1FCA8254-3E83-FE89-F53E-A0FD53B722A3}"/>
              </a:ext>
            </a:extLst>
          </p:cNvPr>
          <p:cNvSpPr txBox="1"/>
          <p:nvPr/>
        </p:nvSpPr>
        <p:spPr>
          <a:xfrm rot="21126514">
            <a:off x="5978127" y="2793161"/>
            <a:ext cx="2219390" cy="369332"/>
          </a:xfrm>
          <a:prstGeom prst="rect">
            <a:avLst/>
          </a:prstGeom>
          <a:noFill/>
        </p:spPr>
        <p:txBody>
          <a:bodyPr wrap="none" rtlCol="0">
            <a:spAutoFit/>
          </a:bodyPr>
          <a:lstStyle/>
          <a:p>
            <a:r>
              <a:rPr lang="en-US" dirty="0"/>
              <a:t>A’, a, </a:t>
            </a:r>
            <a:r>
              <a:rPr lang="en-US" dirty="0" err="1"/>
              <a:t>mCPs</a:t>
            </a:r>
            <a:r>
              <a:rPr lang="en-US" dirty="0"/>
              <a:t>, </a:t>
            </a:r>
            <a:r>
              <a:rPr lang="en-US" dirty="0">
                <a:latin typeface="+mn-lt"/>
              </a:rPr>
              <a:t>DM,</a:t>
            </a:r>
            <a:r>
              <a:rPr lang="en-US" dirty="0"/>
              <a:t> …</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2B7C7C2-C51C-8DFA-D537-66FA3D8EAD49}"/>
                  </a:ext>
                </a:extLst>
              </p:cNvPr>
              <p:cNvSpPr txBox="1"/>
              <p:nvPr/>
            </p:nvSpPr>
            <p:spPr>
              <a:xfrm rot="21210000">
                <a:off x="875331" y="3040919"/>
                <a:ext cx="2465227" cy="391646"/>
              </a:xfrm>
              <a:prstGeom prst="rect">
                <a:avLst/>
              </a:prstGeom>
              <a:noFill/>
            </p:spPr>
            <p:txBody>
              <a:bodyPr wrap="none" rtlCol="0">
                <a:spAutoFit/>
              </a:bodyPr>
              <a:lstStyle/>
              <a:p>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i="1" dirty="0">
                            <a:latin typeface="Cambria Math" panose="02040503050406030204" pitchFamily="18" charset="0"/>
                          </a:rPr>
                          <m:t>𝑒</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𝜇</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𝜏</m:t>
                        </m:r>
                      </m:sub>
                    </m:sSub>
                  </m:oMath>
                </a14:m>
                <a:r>
                  <a:rPr lang="en-US" dirty="0"/>
                  <a:t>, </a:t>
                </a:r>
                <a:r>
                  <a:rPr lang="en-US" dirty="0">
                    <a:latin typeface="Symbol" pitchFamily="2" charset="2"/>
                  </a:rPr>
                  <a:t>p</a:t>
                </a:r>
                <a:r>
                  <a:rPr lang="en-US" dirty="0"/>
                  <a:t>, K, D, … </a:t>
                </a:r>
              </a:p>
            </p:txBody>
          </p:sp>
        </mc:Choice>
        <mc:Fallback xmlns="">
          <p:sp>
            <p:nvSpPr>
              <p:cNvPr id="25" name="TextBox 24">
                <a:extLst>
                  <a:ext uri="{FF2B5EF4-FFF2-40B4-BE49-F238E27FC236}">
                    <a16:creationId xmlns:a16="http://schemas.microsoft.com/office/drawing/2014/main" id="{D2B7C7C2-C51C-8DFA-D537-66FA3D8EAD49}"/>
                  </a:ext>
                </a:extLst>
              </p:cNvPr>
              <p:cNvSpPr txBox="1">
                <a:spLocks noRot="1" noChangeAspect="1" noMove="1" noResize="1" noEditPoints="1" noAdjustHandles="1" noChangeArrowheads="1" noChangeShapeType="1" noTextEdit="1"/>
              </p:cNvSpPr>
              <p:nvPr/>
            </p:nvSpPr>
            <p:spPr>
              <a:xfrm rot="21210000">
                <a:off x="875331" y="3040919"/>
                <a:ext cx="2465227" cy="391646"/>
              </a:xfrm>
              <a:prstGeom prst="rect">
                <a:avLst/>
              </a:prstGeom>
              <a:blipFill>
                <a:blip r:embed="rId3"/>
                <a:stretch>
                  <a:fillRect t="-5556" r="-1010" b="-5556"/>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8A3DA54B-845C-C060-C8F5-35B8C9EE1D6B}"/>
              </a:ext>
            </a:extLst>
          </p:cNvPr>
          <p:cNvSpPr txBox="1"/>
          <p:nvPr/>
        </p:nvSpPr>
        <p:spPr>
          <a:xfrm>
            <a:off x="3939051" y="1805292"/>
            <a:ext cx="230935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SUSY, top, Higgs, …</a:t>
            </a:r>
          </a:p>
        </p:txBody>
      </p:sp>
    </p:spTree>
    <p:extLst>
      <p:ext uri="{BB962C8B-B14F-4D97-AF65-F5344CB8AC3E}">
        <p14:creationId xmlns:p14="http://schemas.microsoft.com/office/powerpoint/2010/main" val="87562738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33400" y="4800600"/>
            <a:ext cx="7848600" cy="1905000"/>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0" y="76200"/>
            <a:ext cx="9144000" cy="733425"/>
          </a:xfrm>
        </p:spPr>
        <p:txBody>
          <a:bodyPr/>
          <a:lstStyle/>
          <a:p>
            <a:pPr eaLnBrk="1" hangingPunct="1"/>
            <a:r>
              <a:rPr lang="en-US" dirty="0">
                <a:latin typeface="Arial" charset="0"/>
              </a:rPr>
              <a:t>HOW BIG DO THE DETECTORS HAVE TO BE?</a:t>
            </a:r>
          </a:p>
        </p:txBody>
      </p:sp>
      <p:sp>
        <p:nvSpPr>
          <p:cNvPr id="5123" name="Content Placeholder 2"/>
          <p:cNvSpPr>
            <a:spLocks noGrp="1"/>
          </p:cNvSpPr>
          <p:nvPr>
            <p:ph idx="1"/>
          </p:nvPr>
        </p:nvSpPr>
        <p:spPr>
          <a:xfrm>
            <a:off x="76200" y="2514600"/>
            <a:ext cx="5333999" cy="3810000"/>
          </a:xfrm>
        </p:spPr>
        <p:txBody>
          <a:bodyPr/>
          <a:lstStyle/>
          <a:p>
            <a:pPr eaLnBrk="1" hangingPunct="1"/>
            <a:r>
              <a:rPr lang="en-US" sz="2000" dirty="0">
                <a:latin typeface="Arial" charset="0"/>
              </a:rPr>
              <a:t>Particles produced in pion decays have </a:t>
            </a:r>
            <a:r>
              <a:rPr lang="en-US" sz="2000" dirty="0">
                <a:latin typeface="Symbol" pitchFamily="2" charset="2"/>
                <a:ea typeface="Cambria Math" panose="02040503050406030204" pitchFamily="18" charset="0"/>
              </a:rPr>
              <a:t>q</a:t>
            </a:r>
            <a:r>
              <a:rPr lang="en-US" sz="2000" dirty="0">
                <a:latin typeface="Arial" charset="0"/>
              </a:rPr>
              <a:t> ~ 0.2 </a:t>
            </a:r>
            <a:r>
              <a:rPr lang="en-US" sz="2000" dirty="0" err="1">
                <a:latin typeface="Arial" charset="0"/>
              </a:rPr>
              <a:t>mrad</a:t>
            </a:r>
            <a:r>
              <a:rPr lang="en-US" sz="2000" dirty="0">
                <a:latin typeface="Arial" charset="0"/>
              </a:rPr>
              <a:t> (</a:t>
            </a:r>
            <a:r>
              <a:rPr lang="en-US" sz="2000" dirty="0">
                <a:latin typeface="Symbol" pitchFamily="2" charset="2"/>
              </a:rPr>
              <a:t>h</a:t>
            </a:r>
            <a:r>
              <a:rPr lang="en-US" sz="2000" dirty="0">
                <a:latin typeface="Arial" charset="0"/>
              </a:rPr>
              <a:t> ~ 9); cf. the moon (7 </a:t>
            </a:r>
            <a:r>
              <a:rPr lang="en-US" sz="2000" dirty="0" err="1">
                <a:latin typeface="Arial" charset="0"/>
              </a:rPr>
              <a:t>mrad</a:t>
            </a:r>
            <a:r>
              <a:rPr lang="en-US" sz="2000" dirty="0">
                <a:latin typeface="Arial" charset="0"/>
              </a:rPr>
              <a:t>). </a:t>
            </a:r>
          </a:p>
          <a:p>
            <a:pPr eaLnBrk="1" hangingPunct="1"/>
            <a:endParaRPr lang="en-US" sz="1200" dirty="0">
              <a:latin typeface="Arial" charset="0"/>
            </a:endParaRPr>
          </a:p>
          <a:p>
            <a:pPr eaLnBrk="1" hangingPunct="1"/>
            <a:r>
              <a:rPr lang="en-US" sz="2000" dirty="0">
                <a:latin typeface="Arial" charset="0"/>
              </a:rPr>
              <a:t>Particles produced in </a:t>
            </a:r>
            <a:r>
              <a:rPr lang="en-US" sz="2000" dirty="0">
                <a:latin typeface="Symbol" pitchFamily="2" charset="2"/>
              </a:rPr>
              <a:t>p</a:t>
            </a:r>
            <a:r>
              <a:rPr lang="en-US" sz="2000" dirty="0">
                <a:latin typeface="Arial" charset="0"/>
              </a:rPr>
              <a:t>, </a:t>
            </a:r>
            <a:r>
              <a:rPr lang="en-US" sz="2000" dirty="0">
                <a:latin typeface="Symbol" pitchFamily="2" charset="2"/>
              </a:rPr>
              <a:t>h</a:t>
            </a:r>
            <a:r>
              <a:rPr lang="en-US" sz="2000" dirty="0">
                <a:latin typeface="Arial" charset="0"/>
              </a:rPr>
              <a:t>, K, D, B decay are therefore far more collimated than shown below, motivating new, small, fast, and cheap experiments at the LHC.</a:t>
            </a:r>
          </a:p>
          <a:p>
            <a:pPr marL="0" indent="0">
              <a:buNone/>
            </a:pPr>
            <a:endParaRPr lang="en-US" dirty="0">
              <a:latin typeface="Arial" charset="0"/>
              <a:sym typeface="Wingdings"/>
            </a:endParaRPr>
          </a:p>
        </p:txBody>
      </p:sp>
      <p:grpSp>
        <p:nvGrpSpPr>
          <p:cNvPr id="26" name="Group 25">
            <a:extLst>
              <a:ext uri="{FF2B5EF4-FFF2-40B4-BE49-F238E27FC236}">
                <a16:creationId xmlns:a16="http://schemas.microsoft.com/office/drawing/2014/main" id="{181B191D-F803-9C4D-A6C9-00F320A823EE}"/>
              </a:ext>
            </a:extLst>
          </p:cNvPr>
          <p:cNvGrpSpPr/>
          <p:nvPr/>
        </p:nvGrpSpPr>
        <p:grpSpPr>
          <a:xfrm>
            <a:off x="2092404" y="914400"/>
            <a:ext cx="6899196" cy="682342"/>
            <a:chOff x="1524000" y="937736"/>
            <a:chExt cx="6899196" cy="682342"/>
          </a:xfrm>
        </p:grpSpPr>
        <p:sp>
          <p:nvSpPr>
            <p:cNvPr id="24" name="Right Triangle 23">
              <a:extLst>
                <a:ext uri="{FF2B5EF4-FFF2-40B4-BE49-F238E27FC236}">
                  <a16:creationId xmlns:a16="http://schemas.microsoft.com/office/drawing/2014/main" id="{4FE59E8B-E92F-794C-AF14-0A88B906D80A}"/>
                </a:ext>
              </a:extLst>
            </p:cNvPr>
            <p:cNvSpPr/>
            <p:nvPr/>
          </p:nvSpPr>
          <p:spPr>
            <a:xfrm flipH="1">
              <a:off x="1524000" y="985525"/>
              <a:ext cx="5791200" cy="304800"/>
            </a:xfrm>
            <a:prstGeom prst="rtTriangle">
              <a:avLst/>
            </a:prstGeom>
            <a:no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8100">
                  <a:solidFill>
                    <a:schemeClr val="tx1"/>
                  </a:solidFill>
                </a:ln>
                <a:solidFill>
                  <a:schemeClr val="bg1">
                    <a:lumMod val="50000"/>
                  </a:schemeClr>
                </a:solidFill>
              </a:endParaRPr>
            </a:p>
          </p:txBody>
        </p:sp>
        <p:sp>
          <p:nvSpPr>
            <p:cNvPr id="2" name="TextBox 1">
              <a:extLst>
                <a:ext uri="{FF2B5EF4-FFF2-40B4-BE49-F238E27FC236}">
                  <a16:creationId xmlns:a16="http://schemas.microsoft.com/office/drawing/2014/main" id="{B3F55DAF-3D4C-6940-AB96-689D07D61F8E}"/>
                </a:ext>
              </a:extLst>
            </p:cNvPr>
            <p:cNvSpPr txBox="1"/>
            <p:nvPr/>
          </p:nvSpPr>
          <p:spPr>
            <a:xfrm>
              <a:off x="7315200" y="937736"/>
              <a:ext cx="1107996" cy="369332"/>
            </a:xfrm>
            <a:prstGeom prst="rect">
              <a:avLst/>
            </a:prstGeom>
            <a:noFill/>
          </p:spPr>
          <p:txBody>
            <a:bodyPr wrap="none" rtlCol="0">
              <a:spAutoFit/>
            </a:bodyPr>
            <a:lstStyle/>
            <a:p>
              <a:r>
                <a:rPr lang="en-US" dirty="0"/>
                <a:t>250 MeV</a:t>
              </a:r>
            </a:p>
          </p:txBody>
        </p:sp>
        <p:sp>
          <p:nvSpPr>
            <p:cNvPr id="25" name="TextBox 24">
              <a:extLst>
                <a:ext uri="{FF2B5EF4-FFF2-40B4-BE49-F238E27FC236}">
                  <a16:creationId xmlns:a16="http://schemas.microsoft.com/office/drawing/2014/main" id="{2EA00274-F9DA-064E-981B-A9BD85DB6488}"/>
                </a:ext>
              </a:extLst>
            </p:cNvPr>
            <p:cNvSpPr txBox="1"/>
            <p:nvPr/>
          </p:nvSpPr>
          <p:spPr>
            <a:xfrm>
              <a:off x="3979902" y="1250746"/>
              <a:ext cx="770467" cy="369332"/>
            </a:xfrm>
            <a:prstGeom prst="rect">
              <a:avLst/>
            </a:prstGeom>
            <a:noFill/>
          </p:spPr>
          <p:txBody>
            <a:bodyPr wrap="none" rtlCol="0">
              <a:spAutoFit/>
            </a:bodyPr>
            <a:lstStyle/>
            <a:p>
              <a:r>
                <a:rPr lang="en-US" dirty="0"/>
                <a:t>1 </a:t>
              </a:r>
              <a:r>
                <a:rPr lang="en-US" dirty="0" err="1"/>
                <a:t>TeV</a:t>
              </a:r>
              <a:endParaRPr lang="en-US" dirty="0"/>
            </a:p>
          </p:txBody>
        </p:sp>
        <p:cxnSp>
          <p:nvCxnSpPr>
            <p:cNvPr id="4" name="Straight Arrow Connector 3">
              <a:extLst>
                <a:ext uri="{FF2B5EF4-FFF2-40B4-BE49-F238E27FC236}">
                  <a16:creationId xmlns:a16="http://schemas.microsoft.com/office/drawing/2014/main" id="{20428D0E-F856-0E44-BBF4-58FDE0DFF9A4}"/>
                </a:ext>
              </a:extLst>
            </p:cNvPr>
            <p:cNvCxnSpPr>
              <a:cxnSpLocks/>
              <a:stCxn id="24" idx="4"/>
            </p:cNvCxnSpPr>
            <p:nvPr/>
          </p:nvCxnSpPr>
          <p:spPr>
            <a:xfrm flipV="1">
              <a:off x="1524000" y="985524"/>
              <a:ext cx="5791200" cy="304801"/>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E9B382F7-F053-0F41-9E8F-74D67C7B38FF}"/>
              </a:ext>
            </a:extLst>
          </p:cNvPr>
          <p:cNvGrpSpPr/>
          <p:nvPr/>
        </p:nvGrpSpPr>
        <p:grpSpPr>
          <a:xfrm>
            <a:off x="2082557" y="1600200"/>
            <a:ext cx="6604243" cy="670674"/>
            <a:chOff x="1524000" y="1699736"/>
            <a:chExt cx="6604243" cy="670674"/>
          </a:xfrm>
        </p:grpSpPr>
        <p:sp>
          <p:nvSpPr>
            <p:cNvPr id="28" name="Right Triangle 27">
              <a:extLst>
                <a:ext uri="{FF2B5EF4-FFF2-40B4-BE49-F238E27FC236}">
                  <a16:creationId xmlns:a16="http://schemas.microsoft.com/office/drawing/2014/main" id="{1AE17763-7130-FD4F-AFD5-5D567502D4AD}"/>
                </a:ext>
              </a:extLst>
            </p:cNvPr>
            <p:cNvSpPr/>
            <p:nvPr/>
          </p:nvSpPr>
          <p:spPr>
            <a:xfrm flipH="1">
              <a:off x="1524000" y="1747525"/>
              <a:ext cx="5791200" cy="304800"/>
            </a:xfrm>
            <a:prstGeom prst="rtTriangle">
              <a:avLst/>
            </a:prstGeom>
            <a:no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8100">
                  <a:solidFill>
                    <a:schemeClr val="tx1"/>
                  </a:solidFill>
                </a:ln>
                <a:solidFill>
                  <a:schemeClr val="bg1">
                    <a:lumMod val="50000"/>
                  </a:schemeClr>
                </a:solidFill>
              </a:endParaRPr>
            </a:p>
          </p:txBody>
        </p:sp>
        <p:sp>
          <p:nvSpPr>
            <p:cNvPr id="29" name="TextBox 28">
              <a:extLst>
                <a:ext uri="{FF2B5EF4-FFF2-40B4-BE49-F238E27FC236}">
                  <a16:creationId xmlns:a16="http://schemas.microsoft.com/office/drawing/2014/main" id="{0656A45B-0E13-2C4C-8BEC-2F6124BFFF37}"/>
                </a:ext>
              </a:extLst>
            </p:cNvPr>
            <p:cNvSpPr txBox="1"/>
            <p:nvPr/>
          </p:nvSpPr>
          <p:spPr>
            <a:xfrm>
              <a:off x="7315200" y="1699736"/>
              <a:ext cx="813043" cy="369332"/>
            </a:xfrm>
            <a:prstGeom prst="rect">
              <a:avLst/>
            </a:prstGeom>
            <a:noFill/>
          </p:spPr>
          <p:txBody>
            <a:bodyPr wrap="none" rtlCol="0">
              <a:spAutoFit/>
            </a:bodyPr>
            <a:lstStyle/>
            <a:p>
              <a:r>
                <a:rPr lang="en-US" dirty="0"/>
                <a:t>12 cm</a:t>
              </a:r>
            </a:p>
          </p:txBody>
        </p:sp>
        <p:sp>
          <p:nvSpPr>
            <p:cNvPr id="30" name="TextBox 29">
              <a:extLst>
                <a:ext uri="{FF2B5EF4-FFF2-40B4-BE49-F238E27FC236}">
                  <a16:creationId xmlns:a16="http://schemas.microsoft.com/office/drawing/2014/main" id="{BDD42622-95FA-9B4E-94C4-CCB6C822731C}"/>
                </a:ext>
              </a:extLst>
            </p:cNvPr>
            <p:cNvSpPr txBox="1"/>
            <p:nvPr/>
          </p:nvSpPr>
          <p:spPr>
            <a:xfrm>
              <a:off x="3979902" y="2001078"/>
              <a:ext cx="825867" cy="369332"/>
            </a:xfrm>
            <a:prstGeom prst="rect">
              <a:avLst/>
            </a:prstGeom>
            <a:noFill/>
          </p:spPr>
          <p:txBody>
            <a:bodyPr wrap="none" rtlCol="0">
              <a:spAutoFit/>
            </a:bodyPr>
            <a:lstStyle/>
            <a:p>
              <a:r>
                <a:rPr lang="en-US" dirty="0"/>
                <a:t>480 m</a:t>
              </a:r>
            </a:p>
          </p:txBody>
        </p:sp>
        <p:cxnSp>
          <p:nvCxnSpPr>
            <p:cNvPr id="31" name="Straight Arrow Connector 30">
              <a:extLst>
                <a:ext uri="{FF2B5EF4-FFF2-40B4-BE49-F238E27FC236}">
                  <a16:creationId xmlns:a16="http://schemas.microsoft.com/office/drawing/2014/main" id="{D77A8E3A-9E56-FF4F-9E5F-D314B1F8623E}"/>
                </a:ext>
              </a:extLst>
            </p:cNvPr>
            <p:cNvCxnSpPr>
              <a:cxnSpLocks/>
              <a:stCxn id="28" idx="4"/>
            </p:cNvCxnSpPr>
            <p:nvPr/>
          </p:nvCxnSpPr>
          <p:spPr>
            <a:xfrm flipV="1">
              <a:off x="1524000" y="1747524"/>
              <a:ext cx="5791200" cy="304801"/>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32" name="Picture 31">
            <a:extLst>
              <a:ext uri="{FF2B5EF4-FFF2-40B4-BE49-F238E27FC236}">
                <a16:creationId xmlns:a16="http://schemas.microsoft.com/office/drawing/2014/main" id="{C6744B45-BD85-9B42-ABEB-762331C8470E}"/>
              </a:ext>
            </a:extLst>
          </p:cNvPr>
          <p:cNvPicPr>
            <a:picLocks noChangeAspect="1"/>
          </p:cNvPicPr>
          <p:nvPr/>
        </p:nvPicPr>
        <p:blipFill>
          <a:blip r:embed="rId3"/>
          <a:stretch>
            <a:fillRect/>
          </a:stretch>
        </p:blipFill>
        <p:spPr>
          <a:xfrm>
            <a:off x="5638800" y="2629900"/>
            <a:ext cx="3034200" cy="1885950"/>
          </a:xfrm>
          <a:prstGeom prst="rect">
            <a:avLst/>
          </a:prstGeom>
        </p:spPr>
      </p:pic>
      <p:sp>
        <p:nvSpPr>
          <p:cNvPr id="34" name="Content Placeholder 2">
            <a:extLst>
              <a:ext uri="{FF2B5EF4-FFF2-40B4-BE49-F238E27FC236}">
                <a16:creationId xmlns:a16="http://schemas.microsoft.com/office/drawing/2014/main" id="{428ACA36-A0DA-2F40-BF44-DFA5BBC33FEC}"/>
              </a:ext>
            </a:extLst>
          </p:cNvPr>
          <p:cNvSpPr txBox="1">
            <a:spLocks/>
          </p:cNvSpPr>
          <p:nvPr/>
        </p:nvSpPr>
        <p:spPr bwMode="auto">
          <a:xfrm>
            <a:off x="266701" y="880787"/>
            <a:ext cx="4952999" cy="1608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rPr>
              <a:t>Momentum:</a:t>
            </a:r>
          </a:p>
          <a:p>
            <a:endParaRPr lang="en-US" sz="2000" dirty="0">
              <a:latin typeface="Arial" charset="0"/>
              <a:sym typeface="Wingdings"/>
            </a:endParaRPr>
          </a:p>
          <a:p>
            <a:r>
              <a:rPr lang="en-US" sz="2000" dirty="0">
                <a:latin typeface="Arial" charset="0"/>
                <a:sym typeface="Wingdings"/>
              </a:rPr>
              <a:t>Space:</a:t>
            </a:r>
            <a:endParaRPr lang="en-US" dirty="0">
              <a:latin typeface="Arial" charset="0"/>
              <a:sym typeface="Wingdings"/>
            </a:endParaRPr>
          </a:p>
          <a:p>
            <a:endParaRPr lang="en-US" dirty="0">
              <a:latin typeface="Arial" charset="0"/>
              <a:sym typeface="Wingdings"/>
            </a:endParaRPr>
          </a:p>
        </p:txBody>
      </p:sp>
    </p:spTree>
    <p:extLst>
      <p:ext uri="{BB962C8B-B14F-4D97-AF65-F5344CB8AC3E}">
        <p14:creationId xmlns:p14="http://schemas.microsoft.com/office/powerpoint/2010/main" val="238076493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6594DD-8B53-E74B-92F9-32ABD0752186}"/>
              </a:ext>
            </a:extLst>
          </p:cNvPr>
          <p:cNvPicPr>
            <a:picLocks noChangeAspect="1"/>
          </p:cNvPicPr>
          <p:nvPr/>
        </p:nvPicPr>
        <p:blipFill rotWithShape="1">
          <a:blip r:embed="rId2"/>
          <a:srcRect l="6522" t="218" r="6522" b="218"/>
          <a:stretch/>
        </p:blipFill>
        <p:spPr>
          <a:xfrm>
            <a:off x="0" y="0"/>
            <a:ext cx="9144000" cy="6858000"/>
          </a:xfrm>
          <a:prstGeom prst="rect">
            <a:avLst/>
          </a:prstGeom>
        </p:spPr>
      </p:pic>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bg1"/>
                </a:solidFill>
                <a:latin typeface="Arial" charset="0"/>
              </a:rPr>
              <a:t>CURRENT FAR FORWARD DETECTORS</a:t>
            </a:r>
          </a:p>
        </p:txBody>
      </p:sp>
      <p:sp>
        <p:nvSpPr>
          <p:cNvPr id="12" name="Content Placeholder 2">
            <a:extLst>
              <a:ext uri="{FF2B5EF4-FFF2-40B4-BE49-F238E27FC236}">
                <a16:creationId xmlns:a16="http://schemas.microsoft.com/office/drawing/2014/main" id="{6BE6C834-17E4-F444-8010-3EAA697C8497}"/>
              </a:ext>
            </a:extLst>
          </p:cNvPr>
          <p:cNvSpPr>
            <a:spLocks noGrp="1"/>
          </p:cNvSpPr>
          <p:nvPr>
            <p:ph idx="1"/>
          </p:nvPr>
        </p:nvSpPr>
        <p:spPr>
          <a:xfrm>
            <a:off x="381000" y="989956"/>
            <a:ext cx="8278773" cy="1029808"/>
          </a:xfrm>
        </p:spPr>
        <p:txBody>
          <a:bodyPr>
            <a:noAutofit/>
          </a:bodyPr>
          <a:lstStyle/>
          <a:p>
            <a:pPr marL="0" indent="0">
              <a:buNone/>
            </a:pPr>
            <a:r>
              <a:rPr lang="en-US" sz="2000" dirty="0">
                <a:solidFill>
                  <a:schemeClr val="bg1"/>
                </a:solidFill>
              </a:rPr>
              <a:t>3 far forward detectors have been constructed and installed and are currently taking data in LHC Run 3: FASER, </a:t>
            </a:r>
            <a:r>
              <a:rPr lang="en-US" sz="2000" dirty="0" err="1">
                <a:solidFill>
                  <a:schemeClr val="bg1"/>
                </a:solidFill>
              </a:rPr>
              <a:t>FASER</a:t>
            </a:r>
            <a:r>
              <a:rPr lang="en-US" sz="2000" dirty="0" err="1">
                <a:solidFill>
                  <a:schemeClr val="bg1"/>
                </a:solidFill>
                <a:latin typeface="Symbol" pitchFamily="2" charset="2"/>
              </a:rPr>
              <a:t>n</a:t>
            </a:r>
            <a:r>
              <a:rPr lang="en-US" sz="2000" dirty="0">
                <a:solidFill>
                  <a:schemeClr val="bg1"/>
                </a:solidFill>
              </a:rPr>
              <a:t>, and SND@LHC.</a:t>
            </a:r>
          </a:p>
        </p:txBody>
      </p:sp>
      <p:sp>
        <p:nvSpPr>
          <p:cNvPr id="17" name="Rectangle 16">
            <a:extLst>
              <a:ext uri="{FF2B5EF4-FFF2-40B4-BE49-F238E27FC236}">
                <a16:creationId xmlns:a16="http://schemas.microsoft.com/office/drawing/2014/main" id="{ACD743A4-797F-474C-A516-35911E38D727}"/>
              </a:ext>
            </a:extLst>
          </p:cNvPr>
          <p:cNvSpPr>
            <a:spLocks noChangeArrowheads="1"/>
          </p:cNvSpPr>
          <p:nvPr/>
        </p:nvSpPr>
        <p:spPr bwMode="auto">
          <a:xfrm>
            <a:off x="304800" y="687389"/>
            <a:ext cx="8458200" cy="46037"/>
          </a:xfrm>
          <a:prstGeom prst="rect">
            <a:avLst/>
          </a:prstGeom>
          <a:solidFill>
            <a:schemeClr val="bg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13" name="TextBox 12">
            <a:extLst>
              <a:ext uri="{FF2B5EF4-FFF2-40B4-BE49-F238E27FC236}">
                <a16:creationId xmlns:a16="http://schemas.microsoft.com/office/drawing/2014/main" id="{CF9B4014-3C7F-D84B-A9D1-E10AF9EA8BFF}"/>
              </a:ext>
            </a:extLst>
          </p:cNvPr>
          <p:cNvSpPr txBox="1"/>
          <p:nvPr/>
        </p:nvSpPr>
        <p:spPr>
          <a:xfrm>
            <a:off x="4165375" y="6438180"/>
            <a:ext cx="928459" cy="276999"/>
          </a:xfrm>
          <a:prstGeom prst="rect">
            <a:avLst/>
          </a:prstGeom>
          <a:noFill/>
        </p:spPr>
        <p:txBody>
          <a:bodyPr wrap="none" rtlCol="0">
            <a:spAutoFit/>
          </a:bodyPr>
          <a:lstStyle/>
          <a:p>
            <a:r>
              <a:rPr lang="en-US" sz="1200" dirty="0">
                <a:solidFill>
                  <a:schemeClr val="bg1"/>
                </a:solidFill>
              </a:rPr>
              <a:t>CERN GIS</a:t>
            </a:r>
          </a:p>
        </p:txBody>
      </p:sp>
      <p:grpSp>
        <p:nvGrpSpPr>
          <p:cNvPr id="8" name="Group 7">
            <a:extLst>
              <a:ext uri="{FF2B5EF4-FFF2-40B4-BE49-F238E27FC236}">
                <a16:creationId xmlns:a16="http://schemas.microsoft.com/office/drawing/2014/main" id="{8B7DEE3C-850E-7246-BBC9-991FC1AE5975}"/>
              </a:ext>
            </a:extLst>
          </p:cNvPr>
          <p:cNvGrpSpPr/>
          <p:nvPr/>
        </p:nvGrpSpPr>
        <p:grpSpPr>
          <a:xfrm>
            <a:off x="2709347" y="2181312"/>
            <a:ext cx="6291899" cy="1495393"/>
            <a:chOff x="2709347" y="2181312"/>
            <a:chExt cx="6291899" cy="1495393"/>
          </a:xfrm>
        </p:grpSpPr>
        <p:sp>
          <p:nvSpPr>
            <p:cNvPr id="20" name="TextBox 19">
              <a:extLst>
                <a:ext uri="{FF2B5EF4-FFF2-40B4-BE49-F238E27FC236}">
                  <a16:creationId xmlns:a16="http://schemas.microsoft.com/office/drawing/2014/main" id="{D0FAF969-9872-C94D-85B5-BC724F5FF118}"/>
                </a:ext>
              </a:extLst>
            </p:cNvPr>
            <p:cNvSpPr txBox="1"/>
            <p:nvPr/>
          </p:nvSpPr>
          <p:spPr>
            <a:xfrm rot="520481">
              <a:off x="7561544" y="3287986"/>
              <a:ext cx="550151"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UJ12</a:t>
              </a:r>
            </a:p>
          </p:txBody>
        </p:sp>
        <p:sp>
          <p:nvSpPr>
            <p:cNvPr id="22" name="TextBox 21">
              <a:extLst>
                <a:ext uri="{FF2B5EF4-FFF2-40B4-BE49-F238E27FC236}">
                  <a16:creationId xmlns:a16="http://schemas.microsoft.com/office/drawing/2014/main" id="{92066663-F8B2-5A46-9A88-3EF70364E6E9}"/>
                </a:ext>
              </a:extLst>
            </p:cNvPr>
            <p:cNvSpPr txBox="1"/>
            <p:nvPr/>
          </p:nvSpPr>
          <p:spPr>
            <a:xfrm rot="20008101">
              <a:off x="7794623" y="2565583"/>
              <a:ext cx="49244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SPS</a:t>
              </a:r>
            </a:p>
          </p:txBody>
        </p:sp>
        <p:sp>
          <p:nvSpPr>
            <p:cNvPr id="28" name="TextBox 27">
              <a:extLst>
                <a:ext uri="{FF2B5EF4-FFF2-40B4-BE49-F238E27FC236}">
                  <a16:creationId xmlns:a16="http://schemas.microsoft.com/office/drawing/2014/main" id="{F6CD53B6-5A3A-084F-AE8F-0FD7758D5449}"/>
                </a:ext>
              </a:extLst>
            </p:cNvPr>
            <p:cNvSpPr txBox="1"/>
            <p:nvPr/>
          </p:nvSpPr>
          <p:spPr>
            <a:xfrm rot="812331">
              <a:off x="5116723" y="2641784"/>
              <a:ext cx="68621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ATLAS</a:t>
              </a:r>
            </a:p>
          </p:txBody>
        </p:sp>
        <p:sp>
          <p:nvSpPr>
            <p:cNvPr id="29" name="TextBox 28">
              <a:extLst>
                <a:ext uri="{FF2B5EF4-FFF2-40B4-BE49-F238E27FC236}">
                  <a16:creationId xmlns:a16="http://schemas.microsoft.com/office/drawing/2014/main" id="{C0D891B6-10E7-894D-8728-A4AB1B79135D}"/>
                </a:ext>
              </a:extLst>
            </p:cNvPr>
            <p:cNvSpPr txBox="1"/>
            <p:nvPr/>
          </p:nvSpPr>
          <p:spPr>
            <a:xfrm rot="857532">
              <a:off x="2709347" y="2181312"/>
              <a:ext cx="550151"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UJ18</a:t>
              </a:r>
            </a:p>
          </p:txBody>
        </p:sp>
        <p:sp>
          <p:nvSpPr>
            <p:cNvPr id="49" name="TextBox 48">
              <a:extLst>
                <a:ext uri="{FF2B5EF4-FFF2-40B4-BE49-F238E27FC236}">
                  <a16:creationId xmlns:a16="http://schemas.microsoft.com/office/drawing/2014/main" id="{230F6796-8DD0-5549-BF0B-1C43B7C56DC7}"/>
                </a:ext>
              </a:extLst>
            </p:cNvPr>
            <p:cNvSpPr txBox="1"/>
            <p:nvPr/>
          </p:nvSpPr>
          <p:spPr>
            <a:xfrm rot="377558">
              <a:off x="8500788" y="3399706"/>
              <a:ext cx="500458"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LHC</a:t>
              </a:r>
            </a:p>
          </p:txBody>
        </p:sp>
      </p:grpSp>
      <p:grpSp>
        <p:nvGrpSpPr>
          <p:cNvPr id="50" name="Group 49">
            <a:extLst>
              <a:ext uri="{FF2B5EF4-FFF2-40B4-BE49-F238E27FC236}">
                <a16:creationId xmlns:a16="http://schemas.microsoft.com/office/drawing/2014/main" id="{198A2D57-094E-ED4C-A87F-6E6E129C8FDF}"/>
              </a:ext>
            </a:extLst>
          </p:cNvPr>
          <p:cNvGrpSpPr/>
          <p:nvPr/>
        </p:nvGrpSpPr>
        <p:grpSpPr>
          <a:xfrm>
            <a:off x="0" y="1961744"/>
            <a:ext cx="9144000" cy="2185449"/>
            <a:chOff x="0" y="1961744"/>
            <a:chExt cx="9144000" cy="2185449"/>
          </a:xfrm>
        </p:grpSpPr>
        <p:cxnSp>
          <p:nvCxnSpPr>
            <p:cNvPr id="19" name="Straight Connector 18">
              <a:extLst>
                <a:ext uri="{FF2B5EF4-FFF2-40B4-BE49-F238E27FC236}">
                  <a16:creationId xmlns:a16="http://schemas.microsoft.com/office/drawing/2014/main" id="{835B6DAB-EE64-C342-B511-2C5C5D0E3B8B}"/>
                </a:ext>
              </a:extLst>
            </p:cNvPr>
            <p:cNvCxnSpPr>
              <a:cxnSpLocks/>
            </p:cNvCxnSpPr>
            <p:nvPr/>
          </p:nvCxnSpPr>
          <p:spPr>
            <a:xfrm>
              <a:off x="0" y="1961744"/>
              <a:ext cx="9144000" cy="19812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48" name="TextBox 47">
              <a:extLst>
                <a:ext uri="{FF2B5EF4-FFF2-40B4-BE49-F238E27FC236}">
                  <a16:creationId xmlns:a16="http://schemas.microsoft.com/office/drawing/2014/main" id="{FBC70F72-7DF7-344E-A713-3BB3B2291809}"/>
                </a:ext>
              </a:extLst>
            </p:cNvPr>
            <p:cNvSpPr txBox="1"/>
            <p:nvPr/>
          </p:nvSpPr>
          <p:spPr>
            <a:xfrm rot="584831">
              <a:off x="8487115" y="3839416"/>
              <a:ext cx="543739" cy="307777"/>
            </a:xfrm>
            <a:prstGeom prst="rect">
              <a:avLst/>
            </a:prstGeom>
            <a:noFill/>
          </p:spPr>
          <p:txBody>
            <a:bodyPr wrap="none" rtlCol="0">
              <a:spAutoFit/>
            </a:bodyPr>
            <a:lstStyle/>
            <a:p>
              <a:r>
                <a:rPr lang="en-US" sz="1400" dirty="0">
                  <a:solidFill>
                    <a:srgbClr val="FF0000"/>
                  </a:solidFill>
                </a:rPr>
                <a:t>LOS</a:t>
              </a:r>
            </a:p>
          </p:txBody>
        </p:sp>
      </p:grpSp>
      <p:sp>
        <p:nvSpPr>
          <p:cNvPr id="21" name="TextBox 20">
            <a:extLst>
              <a:ext uri="{FF2B5EF4-FFF2-40B4-BE49-F238E27FC236}">
                <a16:creationId xmlns:a16="http://schemas.microsoft.com/office/drawing/2014/main" id="{A5E3C006-6A7E-203D-208E-657780B128F6}"/>
              </a:ext>
            </a:extLst>
          </p:cNvPr>
          <p:cNvSpPr txBox="1"/>
          <p:nvPr/>
        </p:nvSpPr>
        <p:spPr>
          <a:xfrm>
            <a:off x="2496948" y="2837743"/>
            <a:ext cx="974947"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SND@LHC</a:t>
            </a:r>
          </a:p>
        </p:txBody>
      </p:sp>
      <p:sp>
        <p:nvSpPr>
          <p:cNvPr id="23" name="TextBox 22">
            <a:extLst>
              <a:ext uri="{FF2B5EF4-FFF2-40B4-BE49-F238E27FC236}">
                <a16:creationId xmlns:a16="http://schemas.microsoft.com/office/drawing/2014/main" id="{D9C74E67-829C-C476-09A6-81B4F5483CD5}"/>
              </a:ext>
            </a:extLst>
          </p:cNvPr>
          <p:cNvSpPr txBox="1"/>
          <p:nvPr/>
        </p:nvSpPr>
        <p:spPr>
          <a:xfrm>
            <a:off x="7249089" y="3836140"/>
            <a:ext cx="791755" cy="461665"/>
          </a:xfrm>
          <a:prstGeom prst="rect">
            <a:avLst/>
          </a:prstGeom>
          <a:solidFill>
            <a:schemeClr val="bg1"/>
          </a:solidFill>
          <a:ln w="19050">
            <a:solidFill>
              <a:srgbClr val="73B2FF"/>
            </a:solidFill>
          </a:ln>
        </p:spPr>
        <p:txBody>
          <a:bodyPr wrap="none" rtlCol="0">
            <a:spAutoFit/>
          </a:bodyPr>
          <a:lstStyle/>
          <a:p>
            <a:pPr algn="ctr"/>
            <a:r>
              <a:rPr lang="en-US" sz="1200" b="1" dirty="0">
                <a:solidFill>
                  <a:srgbClr val="73B2FF"/>
                </a:solidFill>
              </a:rPr>
              <a:t>FASER</a:t>
            </a:r>
          </a:p>
          <a:p>
            <a:pPr algn="ctr"/>
            <a:r>
              <a:rPr lang="en-US" sz="1200" b="1" dirty="0" err="1">
                <a:solidFill>
                  <a:srgbClr val="73B2FF"/>
                </a:solidFill>
              </a:rPr>
              <a:t>FASER</a:t>
            </a:r>
            <a:r>
              <a:rPr lang="en-US" sz="1200" b="1" dirty="0" err="1">
                <a:solidFill>
                  <a:srgbClr val="73B2FF"/>
                </a:solidFill>
                <a:latin typeface="Symbol" pitchFamily="2" charset="2"/>
              </a:rPr>
              <a:t>n</a:t>
            </a:r>
            <a:endParaRPr lang="en-US" sz="1200" b="1" dirty="0">
              <a:solidFill>
                <a:srgbClr val="73B2FF"/>
              </a:solidFill>
              <a:latin typeface="Symbol" pitchFamily="2" charset="2"/>
            </a:endParaRPr>
          </a:p>
        </p:txBody>
      </p:sp>
      <p:pic>
        <p:nvPicPr>
          <p:cNvPr id="2" name="Picture 1">
            <a:extLst>
              <a:ext uri="{FF2B5EF4-FFF2-40B4-BE49-F238E27FC236}">
                <a16:creationId xmlns:a16="http://schemas.microsoft.com/office/drawing/2014/main" id="{9B2A8B18-821D-963F-6CF7-5FABB77D62E1}"/>
              </a:ext>
            </a:extLst>
          </p:cNvPr>
          <p:cNvPicPr>
            <a:picLocks noChangeAspect="1"/>
          </p:cNvPicPr>
          <p:nvPr/>
        </p:nvPicPr>
        <p:blipFill>
          <a:blip r:embed="rId3"/>
          <a:stretch>
            <a:fillRect/>
          </a:stretch>
        </p:blipFill>
        <p:spPr>
          <a:xfrm>
            <a:off x="512580" y="3682309"/>
            <a:ext cx="3235842" cy="2157228"/>
          </a:xfrm>
          <a:prstGeom prst="rect">
            <a:avLst/>
          </a:prstGeom>
          <a:ln w="28575">
            <a:solidFill>
              <a:schemeClr val="bg1"/>
            </a:solidFill>
          </a:ln>
        </p:spPr>
      </p:pic>
      <p:pic>
        <p:nvPicPr>
          <p:cNvPr id="4" name="Picture 3">
            <a:extLst>
              <a:ext uri="{FF2B5EF4-FFF2-40B4-BE49-F238E27FC236}">
                <a16:creationId xmlns:a16="http://schemas.microsoft.com/office/drawing/2014/main" id="{965C81D1-5F2F-2A8C-54D0-6F5829F79DBE}"/>
              </a:ext>
            </a:extLst>
          </p:cNvPr>
          <p:cNvPicPr>
            <a:picLocks noChangeAspect="1"/>
          </p:cNvPicPr>
          <p:nvPr/>
        </p:nvPicPr>
        <p:blipFill>
          <a:blip r:embed="rId4"/>
          <a:stretch>
            <a:fillRect/>
          </a:stretch>
        </p:blipFill>
        <p:spPr>
          <a:xfrm>
            <a:off x="5162528" y="4640765"/>
            <a:ext cx="3468892" cy="2036706"/>
          </a:xfrm>
          <a:prstGeom prst="rect">
            <a:avLst/>
          </a:prstGeom>
          <a:ln w="28575">
            <a:solidFill>
              <a:schemeClr val="bg1"/>
            </a:solidFill>
          </a:ln>
        </p:spPr>
      </p:pic>
    </p:spTree>
    <p:extLst>
      <p:ext uri="{BB962C8B-B14F-4D97-AF65-F5344CB8AC3E}">
        <p14:creationId xmlns:p14="http://schemas.microsoft.com/office/powerpoint/2010/main" val="8699541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10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dissolve">
                                      <p:cBhvr>
                                        <p:cTn id="17" dur="10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dissolve">
                                      <p:cBhvr>
                                        <p:cTn id="22" dur="500"/>
                                        <p:tgtEl>
                                          <p:spTgt spid="2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dissolv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dissolv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dissolv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1"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F3C239-9BEB-F94B-8FD8-A26D8911AE82}"/>
              </a:ext>
            </a:extLst>
          </p:cNvPr>
          <p:cNvPicPr>
            <a:picLocks noChangeAspect="1"/>
          </p:cNvPicPr>
          <p:nvPr/>
        </p:nvPicPr>
        <p:blipFill rotWithShape="1">
          <a:blip r:embed="rId2"/>
          <a:srcRect l="8333"/>
          <a:stretch/>
        </p:blipFill>
        <p:spPr>
          <a:xfrm>
            <a:off x="0" y="0"/>
            <a:ext cx="9144000" cy="6877050"/>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p:txBody>
          <a:bodyPr/>
          <a:lstStyle/>
          <a:p>
            <a:r>
              <a:rPr lang="en-US" dirty="0">
                <a:solidFill>
                  <a:schemeClr val="bg1"/>
                </a:solidFill>
              </a:rPr>
              <a:t>FASER CURRENT STATUS</a:t>
            </a:r>
          </a:p>
        </p:txBody>
      </p:sp>
      <p:pic>
        <p:nvPicPr>
          <p:cNvPr id="3" name="Picture 2">
            <a:extLst>
              <a:ext uri="{FF2B5EF4-FFF2-40B4-BE49-F238E27FC236}">
                <a16:creationId xmlns:a16="http://schemas.microsoft.com/office/drawing/2014/main" id="{FA3948B5-6993-10C7-3A8A-9FCDB9E40D2E}"/>
              </a:ext>
            </a:extLst>
          </p:cNvPr>
          <p:cNvPicPr>
            <a:picLocks noChangeAspect="1"/>
          </p:cNvPicPr>
          <p:nvPr/>
        </p:nvPicPr>
        <p:blipFill>
          <a:blip r:embed="rId3"/>
          <a:stretch>
            <a:fillRect/>
          </a:stretch>
        </p:blipFill>
        <p:spPr>
          <a:xfrm>
            <a:off x="457200" y="5718783"/>
            <a:ext cx="3274032" cy="953221"/>
          </a:xfrm>
          <a:prstGeom prst="rect">
            <a:avLst/>
          </a:prstGeom>
          <a:ln w="12700">
            <a:solidFill>
              <a:schemeClr val="tx1"/>
            </a:solidFill>
          </a:ln>
        </p:spPr>
      </p:pic>
      <p:sp>
        <p:nvSpPr>
          <p:cNvPr id="11" name="Content Placeholder 2">
            <a:extLst>
              <a:ext uri="{FF2B5EF4-FFF2-40B4-BE49-F238E27FC236}">
                <a16:creationId xmlns:a16="http://schemas.microsoft.com/office/drawing/2014/main" id="{ECFDDB1A-9F8B-417C-9F52-14662BC12C8F}"/>
              </a:ext>
            </a:extLst>
          </p:cNvPr>
          <p:cNvSpPr txBox="1">
            <a:spLocks/>
          </p:cNvSpPr>
          <p:nvPr/>
        </p:nvSpPr>
        <p:spPr bwMode="auto">
          <a:xfrm>
            <a:off x="265415" y="1093957"/>
            <a:ext cx="8613169" cy="811043"/>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000" kern="1200">
                <a:solidFill>
                  <a:srgbClr val="1919D2"/>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600" kern="1200">
                <a:solidFill>
                  <a:srgbClr val="1919D2"/>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solidFill>
                  <a:srgbClr val="002060"/>
                </a:solidFill>
                <a:sym typeface="Wingdings" pitchFamily="2" charset="2"/>
              </a:rPr>
              <a:t>LHC Run 3 started (officially) on 5 July 2022. Muon backgrounds are within ~30% of expectations (i.e., negligible), and FASER already has enough data to exclude or discover proposed LLPs in new regions parameter space. </a:t>
            </a:r>
          </a:p>
        </p:txBody>
      </p:sp>
      <p:pic>
        <p:nvPicPr>
          <p:cNvPr id="16" name="Picture 15">
            <a:extLst>
              <a:ext uri="{FF2B5EF4-FFF2-40B4-BE49-F238E27FC236}">
                <a16:creationId xmlns:a16="http://schemas.microsoft.com/office/drawing/2014/main" id="{1A314163-4774-0731-D0B7-1124BBD7777F}"/>
              </a:ext>
            </a:extLst>
          </p:cNvPr>
          <p:cNvPicPr>
            <a:picLocks noChangeAspect="1"/>
          </p:cNvPicPr>
          <p:nvPr/>
        </p:nvPicPr>
        <p:blipFill>
          <a:blip r:embed="rId4"/>
          <a:stretch>
            <a:fillRect/>
          </a:stretch>
        </p:blipFill>
        <p:spPr>
          <a:xfrm>
            <a:off x="6794500" y="5126903"/>
            <a:ext cx="1892300" cy="1575212"/>
          </a:xfrm>
          <a:prstGeom prst="rect">
            <a:avLst/>
          </a:prstGeom>
        </p:spPr>
      </p:pic>
    </p:spTree>
    <p:extLst>
      <p:ext uri="{BB962C8B-B14F-4D97-AF65-F5344CB8AC3E}">
        <p14:creationId xmlns:p14="http://schemas.microsoft.com/office/powerpoint/2010/main" val="93301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err="1">
                <a:latin typeface="Arial" charset="0"/>
              </a:rPr>
              <a:t>FASER</a:t>
            </a:r>
            <a:r>
              <a:rPr lang="en-US" dirty="0" err="1">
                <a:latin typeface="Symbol" pitchFamily="2" charset="2"/>
              </a:rPr>
              <a:t>n</a:t>
            </a:r>
            <a:r>
              <a:rPr lang="en-US" dirty="0">
                <a:latin typeface="Arial" charset="0"/>
              </a:rPr>
              <a:t> CURRENT STATUS</a:t>
            </a:r>
          </a:p>
        </p:txBody>
      </p:sp>
      <p:sp>
        <p:nvSpPr>
          <p:cNvPr id="5123" name="Content Placeholder 2"/>
          <p:cNvSpPr>
            <a:spLocks noGrp="1"/>
          </p:cNvSpPr>
          <p:nvPr>
            <p:ph idx="1"/>
          </p:nvPr>
        </p:nvSpPr>
        <p:spPr>
          <a:xfrm>
            <a:off x="252412" y="838200"/>
            <a:ext cx="5326816" cy="3429000"/>
          </a:xfrm>
        </p:spPr>
        <p:txBody>
          <a:bodyPr/>
          <a:lstStyle/>
          <a:p>
            <a:r>
              <a:rPr lang="en-US" sz="2000" dirty="0"/>
              <a:t>In 2018 a FASER pilot emulsion detector with 11 kg fiducial mass collected 12.2 fb</a:t>
            </a:r>
            <a:r>
              <a:rPr lang="en-US" sz="2000" baseline="30000" dirty="0"/>
              <a:t>-1</a:t>
            </a:r>
            <a:r>
              <a:rPr lang="en-US" sz="2000" dirty="0"/>
              <a:t> on the beam collision axis (installed and removed during Technical Stops).</a:t>
            </a:r>
          </a:p>
          <a:p>
            <a:endParaRPr lang="en-US" sz="1200" dirty="0"/>
          </a:p>
          <a:p>
            <a:r>
              <a:rPr lang="en-US" sz="2000" dirty="0"/>
              <a:t>In May 2021, the FASER Collaboration announced the direct detection of 6 candidate neutrinos above 12 expected neutral hadron background events (2.7</a:t>
            </a:r>
            <a:r>
              <a:rPr lang="en-US" sz="2000" dirty="0">
                <a:latin typeface="Symbol" pitchFamily="2" charset="2"/>
              </a:rPr>
              <a:t>s</a:t>
            </a:r>
            <a:r>
              <a:rPr lang="en-US" sz="2000" dirty="0"/>
              <a:t>).</a:t>
            </a:r>
          </a:p>
          <a:p>
            <a:endParaRPr lang="en-US" sz="2000" dirty="0"/>
          </a:p>
          <a:p>
            <a:r>
              <a:rPr lang="en-US" sz="2000" dirty="0"/>
              <a:t>In LHC Run 3, </a:t>
            </a:r>
            <a:r>
              <a:rPr lang="en-US" sz="2000" dirty="0" err="1"/>
              <a:t>FASER</a:t>
            </a:r>
            <a:r>
              <a:rPr lang="en-US" sz="2000" dirty="0" err="1">
                <a:latin typeface="Symbol" pitchFamily="2" charset="2"/>
              </a:rPr>
              <a:t>n</a:t>
            </a:r>
            <a:r>
              <a:rPr lang="en-US" sz="2000" dirty="0"/>
              <a:t> will observe ~10,000 </a:t>
            </a:r>
            <a:r>
              <a:rPr lang="en-US" sz="2000" dirty="0" err="1"/>
              <a:t>TeV</a:t>
            </a:r>
            <a:r>
              <a:rPr lang="en-US" sz="2000" dirty="0"/>
              <a:t>-neutrino interactions. </a:t>
            </a:r>
            <a:endParaRPr lang="en-US" sz="2000" dirty="0">
              <a:solidFill>
                <a:srgbClr val="FF0000"/>
              </a:solidFill>
            </a:endParaRPr>
          </a:p>
        </p:txBody>
      </p:sp>
      <p:pic>
        <p:nvPicPr>
          <p:cNvPr id="6" name="Picture 5">
            <a:extLst>
              <a:ext uri="{FF2B5EF4-FFF2-40B4-BE49-F238E27FC236}">
                <a16:creationId xmlns:a16="http://schemas.microsoft.com/office/drawing/2014/main" id="{C8277A46-8B86-C042-9276-2BFF5EB60A17}"/>
              </a:ext>
            </a:extLst>
          </p:cNvPr>
          <p:cNvPicPr>
            <a:picLocks noChangeAspect="1"/>
          </p:cNvPicPr>
          <p:nvPr/>
        </p:nvPicPr>
        <p:blipFill>
          <a:blip r:embed="rId3"/>
          <a:stretch>
            <a:fillRect/>
          </a:stretch>
        </p:blipFill>
        <p:spPr>
          <a:xfrm>
            <a:off x="6622217" y="2667000"/>
            <a:ext cx="2133600" cy="1678567"/>
          </a:xfrm>
          <a:prstGeom prst="rect">
            <a:avLst/>
          </a:prstGeom>
        </p:spPr>
      </p:pic>
      <p:pic>
        <p:nvPicPr>
          <p:cNvPr id="14" name="Content Placeholder 3">
            <a:extLst>
              <a:ext uri="{FF2B5EF4-FFF2-40B4-BE49-F238E27FC236}">
                <a16:creationId xmlns:a16="http://schemas.microsoft.com/office/drawing/2014/main" id="{DE018A3E-7A99-BB41-83DC-E1291A3EAA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479660" y="2111639"/>
            <a:ext cx="5647267" cy="3176588"/>
          </a:xfrm>
          <a:prstGeom prst="rect">
            <a:avLst/>
          </a:prstGeom>
        </p:spPr>
      </p:pic>
      <p:pic>
        <p:nvPicPr>
          <p:cNvPr id="13" name="Picture 12">
            <a:extLst>
              <a:ext uri="{FF2B5EF4-FFF2-40B4-BE49-F238E27FC236}">
                <a16:creationId xmlns:a16="http://schemas.microsoft.com/office/drawing/2014/main" id="{E616131C-DC6A-EA44-A736-9FB11E84A843}"/>
              </a:ext>
            </a:extLst>
          </p:cNvPr>
          <p:cNvPicPr>
            <a:picLocks noChangeAspect="1"/>
          </p:cNvPicPr>
          <p:nvPr/>
        </p:nvPicPr>
        <p:blipFill>
          <a:blip r:embed="rId3"/>
          <a:stretch>
            <a:fillRect/>
          </a:stretch>
        </p:blipFill>
        <p:spPr>
          <a:xfrm>
            <a:off x="7108245" y="5120558"/>
            <a:ext cx="1783343" cy="1403009"/>
          </a:xfrm>
          <a:prstGeom prst="rect">
            <a:avLst/>
          </a:prstGeom>
        </p:spPr>
      </p:pic>
      <p:pic>
        <p:nvPicPr>
          <p:cNvPr id="2" name="Picture 1">
            <a:extLst>
              <a:ext uri="{FF2B5EF4-FFF2-40B4-BE49-F238E27FC236}">
                <a16:creationId xmlns:a16="http://schemas.microsoft.com/office/drawing/2014/main" id="{64ECE4A6-D717-4039-3895-8E6546E4513D}"/>
              </a:ext>
            </a:extLst>
          </p:cNvPr>
          <p:cNvPicPr>
            <a:picLocks noChangeAspect="1"/>
          </p:cNvPicPr>
          <p:nvPr/>
        </p:nvPicPr>
        <p:blipFill rotWithShape="1">
          <a:blip r:embed="rId5"/>
          <a:srcRect b="51817"/>
          <a:stretch/>
        </p:blipFill>
        <p:spPr>
          <a:xfrm>
            <a:off x="685800" y="4860060"/>
            <a:ext cx="4520232" cy="1722967"/>
          </a:xfrm>
          <a:prstGeom prst="rect">
            <a:avLst/>
          </a:prstGeom>
        </p:spPr>
      </p:pic>
    </p:spTree>
    <p:extLst>
      <p:ext uri="{BB962C8B-B14F-4D97-AF65-F5344CB8AC3E}">
        <p14:creationId xmlns:p14="http://schemas.microsoft.com/office/powerpoint/2010/main" val="992699971"/>
      </p:ext>
    </p:extLst>
  </p:cSld>
  <p:clrMapOvr>
    <a:masterClrMapping/>
  </p:clrMapOvr>
  <p:transition/>
</p:sld>
</file>

<file path=ppt/theme/theme1.xml><?xml version="1.0" encoding="utf-8"?>
<a:theme xmlns:a="http://schemas.openxmlformats.org/drawingml/2006/main" name="office_a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65478</TotalTime>
  <Words>1198</Words>
  <Application>Microsoft Macintosh PowerPoint</Application>
  <PresentationFormat>On-screen Show (4:3)</PresentationFormat>
  <Paragraphs>186</Paragraphs>
  <Slides>16</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Cambria Math</vt:lpstr>
      <vt:lpstr>Symbol</vt:lpstr>
      <vt:lpstr>office_arial</vt:lpstr>
      <vt:lpstr>PowerPoint Presentation</vt:lpstr>
      <vt:lpstr>PowerPoint Presentation</vt:lpstr>
      <vt:lpstr>THE PHYSICS LANDSCAPE</vt:lpstr>
      <vt:lpstr>LHC PARTICLE PRODUCTION</vt:lpstr>
      <vt:lpstr>THE PROMISE OF FAR-FORWARD PHYSICS</vt:lpstr>
      <vt:lpstr>HOW BIG DO THE DETECTORS HAVE TO BE?</vt:lpstr>
      <vt:lpstr>CURRENT FAR FORWARD DETECTORS</vt:lpstr>
      <vt:lpstr>FASER CURRENT STATUS</vt:lpstr>
      <vt:lpstr>FASERn CURRENT STATUS</vt:lpstr>
      <vt:lpstr>LOCATION, LOCATION, LOCATION</vt:lpstr>
      <vt:lpstr>FORWARD PHYSICS FACILITY</vt:lpstr>
      <vt:lpstr>THE FPF SITE</vt:lpstr>
      <vt:lpstr>CAVERN AND SHAFT</vt:lpstr>
      <vt:lpstr>SURFACE BUILDINGS</vt:lpstr>
      <vt:lpstr>FPF EXPERIMENTS</vt:lpstr>
      <vt:lpstr>FPF PHYSICS</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dc:creator>
  <cp:lastModifiedBy>Microsoft Office User</cp:lastModifiedBy>
  <cp:revision>1312</cp:revision>
  <cp:lastPrinted>2013-07-29T03:23:30Z</cp:lastPrinted>
  <dcterms:created xsi:type="dcterms:W3CDTF">2011-05-01T15:38:23Z</dcterms:created>
  <dcterms:modified xsi:type="dcterms:W3CDTF">2022-08-11T23:07:50Z</dcterms:modified>
</cp:coreProperties>
</file>