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3" r:id="rId1"/>
  </p:sldMasterIdLst>
  <p:notesMasterIdLst>
    <p:notesMasterId r:id="rId29"/>
  </p:notesMasterIdLst>
  <p:handoutMasterIdLst>
    <p:handoutMasterId r:id="rId30"/>
  </p:handoutMasterIdLst>
  <p:sldIdLst>
    <p:sldId id="1095" r:id="rId2"/>
    <p:sldId id="1123" r:id="rId3"/>
    <p:sldId id="1109" r:id="rId4"/>
    <p:sldId id="1122" r:id="rId5"/>
    <p:sldId id="651" r:id="rId6"/>
    <p:sldId id="708" r:id="rId7"/>
    <p:sldId id="707" r:id="rId8"/>
    <p:sldId id="1104" r:id="rId9"/>
    <p:sldId id="1117" r:id="rId10"/>
    <p:sldId id="853" r:id="rId11"/>
    <p:sldId id="710" r:id="rId12"/>
    <p:sldId id="1107" r:id="rId13"/>
    <p:sldId id="938" r:id="rId14"/>
    <p:sldId id="1108" r:id="rId15"/>
    <p:sldId id="1121" r:id="rId16"/>
    <p:sldId id="1082" r:id="rId17"/>
    <p:sldId id="1111" r:id="rId18"/>
    <p:sldId id="1125" r:id="rId19"/>
    <p:sldId id="1086" r:id="rId20"/>
    <p:sldId id="1053" r:id="rId21"/>
    <p:sldId id="1113" r:id="rId22"/>
    <p:sldId id="1085" r:id="rId23"/>
    <p:sldId id="1046" r:id="rId24"/>
    <p:sldId id="1126" r:id="rId25"/>
    <p:sldId id="1044" r:id="rId26"/>
    <p:sldId id="1038" r:id="rId27"/>
    <p:sldId id="1045" r:id="rId28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00B0F0"/>
    <a:srgbClr val="4DCAFF"/>
    <a:srgbClr val="FF0000"/>
    <a:srgbClr val="00CD46"/>
    <a:srgbClr val="736F63"/>
    <a:srgbClr val="00FF00"/>
    <a:srgbClr val="00E646"/>
    <a:srgbClr val="1919D2"/>
    <a:srgbClr val="1A18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48" autoAdjust="0"/>
    <p:restoredTop sz="91611" autoAdjust="0"/>
  </p:normalViewPr>
  <p:slideViewPr>
    <p:cSldViewPr snapToObjects="1">
      <p:cViewPr varScale="1">
        <p:scale>
          <a:sx n="120" d="100"/>
          <a:sy n="120" d="100"/>
        </p:scale>
        <p:origin x="936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580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Objects="1">
      <p:cViewPr varScale="1">
        <p:scale>
          <a:sx n="64" d="100"/>
          <a:sy n="64" d="100"/>
        </p:scale>
        <p:origin x="-2040" y="-11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B7BB71DE-E4E2-D740-9B0C-BCAB2D8C950C}" type="datetime1">
              <a:rPr lang="en-US"/>
              <a:pPr/>
              <a:t>7/23/22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AF94FE53-22EF-054E-B544-A70BD85E079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79436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3E058F47-4F34-0441-830E-9AC59C39D30F}" type="datetime1">
              <a:rPr lang="en-US"/>
              <a:pPr/>
              <a:t>7/23/22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B8571E1E-6B02-6C4B-9263-FC8901A7D6F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374034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Calibri" charset="0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E1F641B-6BBA-8347-9F4F-072BA9C2AE85}" type="slidenum">
              <a:rPr lang="en-US">
                <a:latin typeface="Calibri" charset="0"/>
              </a:rPr>
              <a:pPr eaLnBrk="1" hangingPunct="1"/>
              <a:t>1</a:t>
            </a:fld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03186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F6F9E314-5CA5-9043-97DF-2DA186874F47}" type="datetime1">
              <a:rPr lang="en-US" smtClean="0"/>
              <a:pPr/>
              <a:t>7/23/22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4DC66B-5A4D-704C-951F-C2EEB6AF22E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0172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F6F9E314-5CA5-9043-97DF-2DA186874F47}" type="datetime1">
              <a:rPr lang="en-US" smtClean="0"/>
              <a:pPr/>
              <a:t>7/23/22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4DC66B-5A4D-704C-951F-C2EEB6AF22E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978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Targets: Freeze-In,</a:t>
            </a:r>
            <a:r>
              <a:rPr lang="en-US" baseline="0" dirty="0"/>
              <a:t> Inflation Mechanism, Misalignment Mechanism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67507-B0DD-0342-8109-D5CB4E88520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8630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Slide Image Placeholder 1">
            <a:extLst>
              <a:ext uri="{FF2B5EF4-FFF2-40B4-BE49-F238E27FC236}">
                <a16:creationId xmlns:a16="http://schemas.microsoft.com/office/drawing/2014/main" id="{C81E4707-53F6-1C43-9AE5-ADDF905E6B2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0403" name="Notes Placeholder 2">
            <a:extLst>
              <a:ext uri="{FF2B5EF4-FFF2-40B4-BE49-F238E27FC236}">
                <a16:creationId xmlns:a16="http://schemas.microsoft.com/office/drawing/2014/main" id="{6C28C86D-848A-1C46-8C1A-8D28E7AB3E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30404" name="Slide Number Placeholder 3">
            <a:extLst>
              <a:ext uri="{FF2B5EF4-FFF2-40B4-BE49-F238E27FC236}">
                <a16:creationId xmlns:a16="http://schemas.microsoft.com/office/drawing/2014/main" id="{EEB65D83-E354-EF4B-A39B-EA4E5E6E0734}"/>
              </a:ext>
            </a:extLst>
          </p:cNvPr>
          <p:cNvSpPr txBox="1">
            <a:spLocks noGrp="1"/>
          </p:cNvSpPr>
          <p:nvPr/>
        </p:nvSpPr>
        <p:spPr bwMode="auto">
          <a:xfrm>
            <a:off x="3989388" y="8724900"/>
            <a:ext cx="30480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1" tIns="45711" rIns="91421" bIns="45711" anchor="b"/>
          <a:lstStyle>
            <a:lvl1pPr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C606CF0C-408D-E44C-8426-68CCF99F4933}" type="slidenum">
              <a:rPr lang="en-US" altLang="en-US" sz="1200"/>
              <a:pPr algn="r"/>
              <a:t>10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9680091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E058F47-4F34-0441-830E-9AC59C39D30F}" type="datetime1">
              <a:rPr lang="en-US" smtClean="0"/>
              <a:pPr/>
              <a:t>7/23/22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571E1E-6B02-6C4B-9263-FC8901A7D6F6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37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45556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4784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7AEDB-FDF1-D148-95ED-404B19885871}" type="datetimeFigureOut">
              <a:rPr lang="en-US" smtClean="0"/>
              <a:t>7/23/22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1079A-EA20-314B-8E47-154E88D3F4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750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295400" y="168275"/>
            <a:ext cx="6858000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990600"/>
            <a:ext cx="8229600" cy="539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Text Box 23"/>
          <p:cNvSpPr txBox="1">
            <a:spLocks noChangeArrowheads="1"/>
          </p:cNvSpPr>
          <p:nvPr/>
        </p:nvSpPr>
        <p:spPr bwMode="auto">
          <a:xfrm>
            <a:off x="8162925" y="6138863"/>
            <a:ext cx="450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defRPr/>
            </a:pPr>
            <a:endParaRPr lang="en-US" sz="1000">
              <a:solidFill>
                <a:srgbClr val="000000"/>
              </a:solidFill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29" name="Line 28"/>
          <p:cNvSpPr>
            <a:spLocks noChangeShapeType="1"/>
          </p:cNvSpPr>
          <p:nvPr/>
        </p:nvSpPr>
        <p:spPr bwMode="auto">
          <a:xfrm>
            <a:off x="304800" y="715963"/>
            <a:ext cx="8474075" cy="0"/>
          </a:xfrm>
          <a:prstGeom prst="line">
            <a:avLst/>
          </a:prstGeom>
          <a:noFill/>
          <a:ln w="57150">
            <a:solidFill>
              <a:srgbClr val="1919D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>
          <a:xfrm>
            <a:off x="152400" y="6554000"/>
            <a:ext cx="1905000" cy="282575"/>
          </a:xfrm>
          <a:prstGeom prst="rect">
            <a:avLst/>
          </a:prstGeom>
          <a:ln/>
        </p:spPr>
        <p:txBody>
          <a:bodyPr/>
          <a:lstStyle>
            <a:lvl1pPr>
              <a:defRPr sz="1200">
                <a:solidFill>
                  <a:srgbClr val="0000FF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23 July 2022</a:t>
            </a:r>
          </a:p>
        </p:txBody>
      </p:sp>
      <p:sp>
        <p:nvSpPr>
          <p:cNvPr id="10" name="Rectangle 5"/>
          <p:cNvSpPr txBox="1">
            <a:spLocks noChangeArrowheads="1"/>
          </p:cNvSpPr>
          <p:nvPr/>
        </p:nvSpPr>
        <p:spPr>
          <a:xfrm>
            <a:off x="2971800" y="6542088"/>
            <a:ext cx="2895600" cy="290512"/>
          </a:xfrm>
          <a:prstGeom prst="rect">
            <a:avLst/>
          </a:prstGeom>
          <a:ln/>
        </p:spPr>
        <p:txBody>
          <a:bodyPr/>
          <a:lstStyle>
            <a:lvl1pPr>
              <a:defRPr sz="1200">
                <a:solidFill>
                  <a:srgbClr val="0000FF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11" name="Rectangle 6"/>
          <p:cNvSpPr txBox="1">
            <a:spLocks noChangeArrowheads="1"/>
          </p:cNvSpPr>
          <p:nvPr/>
        </p:nvSpPr>
        <p:spPr>
          <a:xfrm>
            <a:off x="7099300" y="6535738"/>
            <a:ext cx="1905000" cy="322262"/>
          </a:xfrm>
          <a:prstGeom prst="rect">
            <a:avLst/>
          </a:prstGeom>
          <a:ln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Feng  </a:t>
            </a:r>
            <a:fld id="{5A108418-F3A5-8041-ACE4-7A8CB0D9A6BF}" type="slidenum">
              <a:rPr lang="en-US" sz="1000">
                <a:solidFill>
                  <a:schemeClr val="bg1">
                    <a:lumMod val="50000"/>
                  </a:schemeClr>
                </a:solidFill>
              </a:rPr>
              <a:pPr algn="r" eaLnBrk="1" hangingPunct="1"/>
              <a:t>‹#›</a:t>
            </a:fld>
            <a:endParaRPr lang="en-US" sz="1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3" r:id="rId1"/>
    <p:sldLayoutId id="2147483986" r:id="rId2"/>
    <p:sldLayoutId id="2147483987" r:id="rId3"/>
  </p:sldLayoutIdLst>
  <p:hf sldNum="0" hdr="0" ft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rgbClr val="000000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1919D2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1919D2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tiff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7.png"/><Relationship Id="rId7" Type="http://schemas.openxmlformats.org/officeDocument/2006/relationships/image" Target="../media/image7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10" Type="http://schemas.openxmlformats.org/officeDocument/2006/relationships/image" Target="../media/image170.png"/><Relationship Id="rId9" Type="http://schemas.openxmlformats.org/officeDocument/2006/relationships/image" Target="../media/image7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7" Type="http://schemas.openxmlformats.org/officeDocument/2006/relationships/image" Target="../media/image240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6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0.png"/><Relationship Id="rId4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Relationship Id="rId4" Type="http://schemas.openxmlformats.org/officeDocument/2006/relationships/image" Target="NUL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NULL"/><Relationship Id="rId7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NULL"/><Relationship Id="rId10" Type="http://schemas.openxmlformats.org/officeDocument/2006/relationships/image" Target="../media/image23.png"/><Relationship Id="rId4" Type="http://schemas.openxmlformats.org/officeDocument/2006/relationships/image" Target="NULL"/><Relationship Id="rId9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8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../media/image24.png"/><Relationship Id="rId9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ChangeArrowheads="1"/>
          </p:cNvSpPr>
          <p:nvPr/>
        </p:nvSpPr>
        <p:spPr bwMode="auto">
          <a:xfrm>
            <a:off x="0" y="762000"/>
            <a:ext cx="91440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sz="4000" b="1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04800" y="6211888"/>
            <a:ext cx="8458200" cy="46037"/>
          </a:xfrm>
          <a:prstGeom prst="rect">
            <a:avLst/>
          </a:prstGeom>
          <a:solidFill>
            <a:srgbClr val="0B44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6400800"/>
            <a:ext cx="9144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3409057"/>
            <a:ext cx="9144000" cy="1848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dirty="0"/>
              <a:t>Theory Frontier Session, Snowmass 2022</a:t>
            </a:r>
          </a:p>
          <a:p>
            <a:pPr algn="ctr"/>
            <a:endParaRPr lang="en-US" dirty="0"/>
          </a:p>
          <a:p>
            <a:pPr algn="ctr"/>
            <a:r>
              <a:rPr lang="en-US" i="1" dirty="0"/>
              <a:t>23 July 2022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Jonathan Feng, UC Irvine</a:t>
            </a: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65D3E203-E15B-5547-8523-0698518C96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66800"/>
            <a:ext cx="9144000" cy="2132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sz="4000" b="1" dirty="0"/>
          </a:p>
          <a:p>
            <a:pPr algn="ctr"/>
            <a:endParaRPr lang="en-US" sz="4000" b="1" dirty="0"/>
          </a:p>
          <a:p>
            <a:pPr algn="ctr"/>
            <a:endParaRPr lang="en-US" sz="4000" b="1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B69DA5E-5C56-6B49-9A2D-BB6032CAAB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1301" y="5563915"/>
            <a:ext cx="1711308" cy="48894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A0B97C5-96DE-E94A-A393-2C22EA2F02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3309" y="5548711"/>
            <a:ext cx="2734564" cy="51935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DEF246E-C0F0-284D-9F72-F701A6ED6D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5577" y="5460877"/>
            <a:ext cx="695023" cy="69502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16522FC-1E4F-E042-8855-BD3B6CBA03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53400" y="5535880"/>
            <a:ext cx="545017" cy="54501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181E317-B8D8-BA43-9A3A-5399C6C49F4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7550"/>
          <a:stretch/>
        </p:blipFill>
        <p:spPr>
          <a:xfrm>
            <a:off x="6428573" y="5455458"/>
            <a:ext cx="1394126" cy="705861"/>
          </a:xfrm>
          <a:prstGeom prst="rect">
            <a:avLst/>
          </a:prstGeom>
        </p:spPr>
      </p:pic>
      <p:sp>
        <p:nvSpPr>
          <p:cNvPr id="20" name="Rectangle 3">
            <a:extLst>
              <a:ext uri="{FF2B5EF4-FFF2-40B4-BE49-F238E27FC236}">
                <a16:creationId xmlns:a16="http://schemas.microsoft.com/office/drawing/2014/main" id="{77CF9DAA-2107-3F03-C0D7-F03817376E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66801"/>
            <a:ext cx="9144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400" b="1" dirty="0">
                <a:latin typeface="+mn-lt"/>
              </a:rPr>
              <a:t>DARK MATTER AND </a:t>
            </a:r>
          </a:p>
          <a:p>
            <a:pPr algn="ctr"/>
            <a:r>
              <a:rPr lang="en-US" sz="4400" b="1" dirty="0">
                <a:latin typeface="+mn-lt"/>
              </a:rPr>
              <a:t>DARK SECTORS</a:t>
            </a:r>
            <a:endParaRPr lang="en-US" sz="36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0996478"/>
      </p:ext>
    </p:extLst>
  </p:cSld>
  <p:clrMapOvr>
    <a:masterClrMapping/>
  </p:clrMapOvr>
  <p:transition advClick="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27">
            <a:extLst>
              <a:ext uri="{FF2B5EF4-FFF2-40B4-BE49-F238E27FC236}">
                <a16:creationId xmlns:a16="http://schemas.microsoft.com/office/drawing/2014/main" id="{6E4CA630-3DCC-A24F-8249-3FAE1E09C2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3405" y="2909920"/>
            <a:ext cx="4313442" cy="2748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3">
            <a:extLst>
              <a:ext uri="{FF2B5EF4-FFF2-40B4-BE49-F238E27FC236}">
                <a16:creationId xmlns:a16="http://schemas.microsoft.com/office/drawing/2014/main" id="{4B18851C-6A22-3347-914F-CDC22736CE32}"/>
              </a:ext>
            </a:extLst>
          </p:cNvPr>
          <p:cNvSpPr txBox="1">
            <a:spLocks noChangeArrowheads="1"/>
          </p:cNvSpPr>
          <p:nvPr/>
        </p:nvSpPr>
        <p:spPr>
          <a:xfrm>
            <a:off x="123824" y="962025"/>
            <a:ext cx="8675687" cy="5707063"/>
          </a:xfrm>
          <a:prstGeom prst="rect">
            <a:avLst/>
          </a:prstGeom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kern="0" dirty="0">
                <a:latin typeface="+mn-lt"/>
              </a:rPr>
              <a:t>WIMP DM is in the “strongly interacting heavy particles” category.  But there are indications that DM may not be WIMPs.  No discovery so far, and also evidence from small-scale structure that dark matter may be strongly self-interacting. 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800" kern="0" dirty="0">
              <a:latin typeface="+mn-lt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kern="0" dirty="0"/>
              <a:t>For example, there appear to be halo profiles that are not as </a:t>
            </a:r>
            <a:r>
              <a:rPr lang="en-US" kern="0" dirty="0" err="1"/>
              <a:t>cuspy</a:t>
            </a:r>
            <a:r>
              <a:rPr lang="en-US" kern="0" dirty="0"/>
              <a:t> (high central density) as predicted for standard </a:t>
            </a:r>
            <a:r>
              <a:rPr lang="en-US" kern="0" dirty="0" err="1"/>
              <a:t>collisionless</a:t>
            </a:r>
            <a:r>
              <a:rPr lang="en-US" kern="0" dirty="0"/>
              <a:t> cold dark matter (WIMPs, axions, sterile neutrinos, …).</a:t>
            </a: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kern="0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kern="0" dirty="0">
              <a:latin typeface="Arial" charset="0"/>
            </a:endParaRPr>
          </a:p>
        </p:txBody>
      </p:sp>
      <p:sp>
        <p:nvSpPr>
          <p:cNvPr id="116741" name="Title 18">
            <a:extLst>
              <a:ext uri="{FF2B5EF4-FFF2-40B4-BE49-F238E27FC236}">
                <a16:creationId xmlns:a16="http://schemas.microsoft.com/office/drawing/2014/main" id="{5D070099-58FA-E048-B9D0-70A2DAE3894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11124"/>
            <a:ext cx="9144000" cy="727075"/>
          </a:xfrm>
        </p:spPr>
        <p:txBody>
          <a:bodyPr/>
          <a:lstStyle/>
          <a:p>
            <a:r>
              <a:rPr lang="en-US" altLang="en-US" dirty="0"/>
              <a:t>SELF-INTERACTING DARK MATTER</a:t>
            </a:r>
          </a:p>
        </p:txBody>
      </p:sp>
      <p:sp>
        <p:nvSpPr>
          <p:cNvPr id="116742" name="TextBox 16">
            <a:extLst>
              <a:ext uri="{FF2B5EF4-FFF2-40B4-BE49-F238E27FC236}">
                <a16:creationId xmlns:a16="http://schemas.microsoft.com/office/drawing/2014/main" id="{299922DA-8C75-5B4D-A80A-7E6963D047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5678269"/>
            <a:ext cx="436721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en-US" sz="1200" dirty="0" err="1"/>
              <a:t>Tulin</a:t>
            </a:r>
            <a:r>
              <a:rPr lang="en-US" altLang="en-US" sz="1200" dirty="0"/>
              <a:t>, Yu (2017)</a:t>
            </a:r>
          </a:p>
          <a:p>
            <a:pPr algn="r"/>
            <a:r>
              <a:rPr lang="en-US" altLang="en-US" sz="1200" dirty="0"/>
              <a:t>Rocha et al. (2012); Peter et al. (2012) </a:t>
            </a:r>
          </a:p>
          <a:p>
            <a:pPr algn="r"/>
            <a:r>
              <a:rPr lang="en-US" altLang="en-US" sz="1200" dirty="0" err="1"/>
              <a:t>Vogelsberger</a:t>
            </a:r>
            <a:r>
              <a:rPr lang="en-US" altLang="en-US" sz="1200" dirty="0"/>
              <a:t> et al. (2012); Zavala et al. (2012) 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2D590BE-60D3-8844-9153-9FC0E8C5AB2E}"/>
              </a:ext>
            </a:extLst>
          </p:cNvPr>
          <p:cNvGrpSpPr/>
          <p:nvPr/>
        </p:nvGrpSpPr>
        <p:grpSpPr>
          <a:xfrm>
            <a:off x="1143000" y="4114800"/>
            <a:ext cx="2438400" cy="1371600"/>
            <a:chOff x="3073196" y="7236337"/>
            <a:chExt cx="2351829" cy="1414644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D544CE2-5FA3-244A-978A-84C32ED27136}"/>
                </a:ext>
              </a:extLst>
            </p:cNvPr>
            <p:cNvSpPr/>
            <p:nvPr/>
          </p:nvSpPr>
          <p:spPr>
            <a:xfrm>
              <a:off x="3073196" y="7236337"/>
              <a:ext cx="2197428" cy="14146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CBCC2640-93BE-1A4F-8789-7DF8DBF6F441}"/>
                </a:ext>
              </a:extLst>
            </p:cNvPr>
            <p:cNvGrpSpPr/>
            <p:nvPr/>
          </p:nvGrpSpPr>
          <p:grpSpPr>
            <a:xfrm>
              <a:off x="3109087" y="7263193"/>
              <a:ext cx="2315938" cy="1302080"/>
              <a:chOff x="5841408" y="2339401"/>
              <a:chExt cx="2880823" cy="1372961"/>
            </a:xfrm>
            <a:solidFill>
              <a:schemeClr val="bg1"/>
            </a:solidFill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6A7DD76C-9207-894D-B407-E31FC0EE8A05}"/>
                      </a:ext>
                    </a:extLst>
                  </p:cNvPr>
                  <p:cNvSpPr txBox="1"/>
                  <p:nvPr/>
                </p:nvSpPr>
                <p:spPr>
                  <a:xfrm>
                    <a:off x="7962226" y="3329210"/>
                    <a:ext cx="750612" cy="383152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nor/>
                            </m:rPr>
                            <a:rPr lang="en-US" dirty="0"/>
                            <m:t>DM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6A7DD76C-9207-894D-B407-E31FC0EE8A0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962226" y="3329210"/>
                    <a:ext cx="750612" cy="383152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89FAC68B-44C3-6142-AF27-E1B152FB820A}"/>
                      </a:ext>
                    </a:extLst>
                  </p:cNvPr>
                  <p:cNvSpPr txBox="1"/>
                  <p:nvPr/>
                </p:nvSpPr>
                <p:spPr>
                  <a:xfrm>
                    <a:off x="7971619" y="2339401"/>
                    <a:ext cx="750612" cy="383152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nor/>
                            </m:rPr>
                            <a:rPr lang="en-US" dirty="0"/>
                            <m:t>DM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89FAC68B-44C3-6142-AF27-E1B152FB820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971619" y="2339401"/>
                    <a:ext cx="750612" cy="383152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928FB84B-DB8B-6742-9090-51013F10E4CF}"/>
                  </a:ext>
                </a:extLst>
              </p:cNvPr>
              <p:cNvGrpSpPr/>
              <p:nvPr/>
            </p:nvGrpSpPr>
            <p:grpSpPr>
              <a:xfrm>
                <a:off x="6400799" y="2537415"/>
                <a:ext cx="1653437" cy="1038988"/>
                <a:chOff x="3200400" y="2514600"/>
                <a:chExt cx="2743200" cy="1981200"/>
              </a:xfrm>
              <a:grpFill/>
            </p:grpSpPr>
            <p:pic>
              <p:nvPicPr>
                <p:cNvPr id="21" name="Picture 20">
                  <a:extLst>
                    <a:ext uri="{FF2B5EF4-FFF2-40B4-BE49-F238E27FC236}">
                      <a16:creationId xmlns:a16="http://schemas.microsoft.com/office/drawing/2014/main" id="{9F6B2F47-63C6-F345-8636-861EA7995D5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8"/>
                <a:srcRect l="34765" t="23437" r="34766" b="20312"/>
                <a:stretch/>
              </p:blipFill>
              <p:spPr>
                <a:xfrm rot="16200000">
                  <a:off x="3581400" y="2133600"/>
                  <a:ext cx="1981200" cy="2743200"/>
                </a:xfrm>
                <a:prstGeom prst="rect">
                  <a:avLst/>
                </a:prstGeom>
                <a:grpFill/>
              </p:spPr>
            </p:pic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DE706B6C-1CC7-2741-9B8F-581B2E65D573}"/>
                    </a:ext>
                  </a:extLst>
                </p:cNvPr>
                <p:cNvSpPr/>
                <p:nvPr/>
              </p:nvSpPr>
              <p:spPr>
                <a:xfrm>
                  <a:off x="4267200" y="2590800"/>
                  <a:ext cx="609600" cy="762000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863E07A-03C2-E044-AB8B-A43B7FFC321C}"/>
                  </a:ext>
                </a:extLst>
              </p:cNvPr>
              <p:cNvSpPr txBox="1"/>
              <p:nvPr/>
            </p:nvSpPr>
            <p:spPr>
              <a:xfrm>
                <a:off x="5841408" y="2346311"/>
                <a:ext cx="543740" cy="369332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DM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59685CB-DCBC-CF40-8BC1-69D1395F4876}"/>
                  </a:ext>
                </a:extLst>
              </p:cNvPr>
              <p:cNvSpPr txBox="1"/>
              <p:nvPr/>
            </p:nvSpPr>
            <p:spPr>
              <a:xfrm>
                <a:off x="5841408" y="3336119"/>
                <a:ext cx="543740" cy="369332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DM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D8F47F8E-FE89-3648-8A24-E095C7087B73}"/>
                      </a:ext>
                    </a:extLst>
                  </p:cNvPr>
                  <p:cNvSpPr txBox="1"/>
                  <p:nvPr/>
                </p:nvSpPr>
                <p:spPr>
                  <a:xfrm>
                    <a:off x="6992830" y="2588203"/>
                    <a:ext cx="554729" cy="389437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’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D8F47F8E-FE89-3648-8A24-E095C7087B7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92830" y="2588203"/>
                    <a:ext cx="554729" cy="389437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3">
                <a:extLst>
                  <a:ext uri="{FF2B5EF4-FFF2-40B4-BE49-F238E27FC236}">
                    <a16:creationId xmlns:a16="http://schemas.microsoft.com/office/drawing/2014/main" id="{94676DD5-8A5A-D64B-A337-4324BB98DB2B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51776" y="2895600"/>
                <a:ext cx="4725024" cy="3657600"/>
              </a:xfrm>
              <a:prstGeom prst="rect">
                <a:avLst/>
              </a:prstGeom>
            </p:spPr>
            <p:txBody>
              <a:bodyPr/>
              <a:lstStyle/>
              <a:p>
                <a:pPr marL="285750" indent="-285750">
                  <a:lnSpc>
                    <a:spcPct val="90000"/>
                  </a:lnSpc>
                  <a:spcBef>
                    <a:spcPct val="20000"/>
                  </a:spcBef>
                  <a:buFont typeface="Arial" pitchFamily="34" charset="0"/>
                  <a:buChar char="•"/>
                  <a:defRPr/>
                </a:pPr>
                <a:r>
                  <a:rPr lang="en-US" kern="0" dirty="0"/>
                  <a:t>To smooth out the cusps, need a </a:t>
                </a:r>
                <a:r>
                  <a:rPr lang="en-US" kern="0" dirty="0">
                    <a:latin typeface="Arial" charset="0"/>
                  </a:rPr>
                  <a:t>self-interaction cross section</a:t>
                </a:r>
              </a:p>
              <a:p>
                <a:pPr algn="ctr">
                  <a:lnSpc>
                    <a:spcPct val="90000"/>
                  </a:lnSpc>
                  <a:spcBef>
                    <a:spcPct val="20000"/>
                  </a:spcBef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000" i="1" kern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num>
                      <m:den>
                        <m:r>
                          <a:rPr lang="en-US" sz="2000" b="0" i="1" kern="0" smtClean="0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</m:oMath>
                </a14:m>
                <a:r>
                  <a:rPr lang="en-US" sz="2000" kern="0" dirty="0"/>
                  <a:t> ~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kern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i="1" kern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000" b="0" i="0" kern="0" smtClean="0">
                                <a:latin typeface="Cambria Math" panose="02040503050406030204" pitchFamily="18" charset="0"/>
                              </a:rPr>
                              <m:t>cm</m:t>
                            </m:r>
                          </m:e>
                          <m:sup>
                            <m:r>
                              <a:rPr lang="en-US" sz="2000" b="0" i="1" kern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m:rPr>
                            <m:sty m:val="p"/>
                          </m:rPr>
                          <a:rPr lang="en-US" sz="2000" b="0" i="0" kern="0" smtClean="0">
                            <a:latin typeface="Cambria Math" panose="02040503050406030204" pitchFamily="18" charset="0"/>
                          </a:rPr>
                          <m:t>g</m:t>
                        </m:r>
                      </m:den>
                    </m:f>
                  </m:oMath>
                </a14:m>
                <a:r>
                  <a:rPr lang="en-US" sz="2000" kern="0" dirty="0"/>
                  <a:t> ~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ker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000" b="0" i="0" kern="0" smtClean="0">
                            <a:latin typeface="Cambria Math" panose="02040503050406030204" pitchFamily="18" charset="0"/>
                          </a:rPr>
                          <m:t>barn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000" b="0" i="0" kern="0" smtClean="0">
                            <a:latin typeface="Cambria Math" panose="02040503050406030204" pitchFamily="18" charset="0"/>
                          </a:rPr>
                          <m:t>GeV</m:t>
                        </m:r>
                      </m:den>
                    </m:f>
                  </m:oMath>
                </a14:m>
                <a:r>
                  <a:rPr lang="en-US" sz="2000" kern="0" dirty="0"/>
                  <a:t> ~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kern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kern="0" smtClean="0">
                            <a:latin typeface="Cambria Math" panose="02040503050406030204" pitchFamily="18" charset="0"/>
                          </a:rPr>
                          <m:t>(100 </m:t>
                        </m:r>
                        <m:r>
                          <m:rPr>
                            <m:sty m:val="p"/>
                          </m:rPr>
                          <a:rPr lang="en-US" sz="2000" b="0" i="0" kern="0" smtClean="0">
                            <a:latin typeface="Cambria Math" panose="02040503050406030204" pitchFamily="18" charset="0"/>
                          </a:rPr>
                          <m:t>MeV</m:t>
                        </m:r>
                        <m:r>
                          <a:rPr lang="en-US" sz="2000" b="0" i="1" kern="0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000" b="0" i="1" kern="0" smtClean="0"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</m:oMath>
                </a14:m>
                <a:endParaRPr lang="en-US" sz="2000" kern="0" dirty="0"/>
              </a:p>
              <a:p>
                <a:pPr algn="ctr">
                  <a:lnSpc>
                    <a:spcPct val="90000"/>
                  </a:lnSpc>
                  <a:spcBef>
                    <a:spcPct val="20000"/>
                  </a:spcBef>
                  <a:defRPr/>
                </a:pPr>
                <a:endParaRPr lang="en-US" sz="2000" kern="0" dirty="0"/>
              </a:p>
              <a:p>
                <a:pPr>
                  <a:lnSpc>
                    <a:spcPct val="90000"/>
                  </a:lnSpc>
                  <a:spcBef>
                    <a:spcPct val="20000"/>
                  </a:spcBef>
                  <a:defRPr/>
                </a:pPr>
                <a:endParaRPr lang="en-US" kern="0" dirty="0"/>
              </a:p>
              <a:p>
                <a:pPr marL="342900" indent="-342900">
                  <a:lnSpc>
                    <a:spcPct val="90000"/>
                  </a:lnSpc>
                  <a:spcBef>
                    <a:spcPct val="20000"/>
                  </a:spcBef>
                  <a:buFont typeface="Arial" panose="020B0604020202020204" pitchFamily="34" charset="0"/>
                  <a:buChar char="•"/>
                  <a:defRPr/>
                </a:pPr>
                <a:endParaRPr lang="en-US" kern="0" dirty="0"/>
              </a:p>
              <a:p>
                <a:pPr marL="342900" indent="-342900">
                  <a:lnSpc>
                    <a:spcPct val="90000"/>
                  </a:lnSpc>
                  <a:spcBef>
                    <a:spcPct val="20000"/>
                  </a:spcBef>
                  <a:buFont typeface="Arial" panose="020B0604020202020204" pitchFamily="34" charset="0"/>
                  <a:buChar char="•"/>
                  <a:defRPr/>
                </a:pPr>
                <a:endParaRPr lang="en-US" kern="0" dirty="0"/>
              </a:p>
              <a:p>
                <a:pPr>
                  <a:lnSpc>
                    <a:spcPct val="90000"/>
                  </a:lnSpc>
                  <a:spcBef>
                    <a:spcPct val="20000"/>
                  </a:spcBef>
                  <a:defRPr/>
                </a:pPr>
                <a:endParaRPr lang="en-US" kern="0" dirty="0"/>
              </a:p>
              <a:p>
                <a:pPr marL="342900" indent="-342900">
                  <a:lnSpc>
                    <a:spcPct val="90000"/>
                  </a:lnSpc>
                  <a:spcBef>
                    <a:spcPct val="20000"/>
                  </a:spcBef>
                  <a:buFont typeface="Arial" panose="020B0604020202020204" pitchFamily="34" charset="0"/>
                  <a:buChar char="•"/>
                  <a:defRPr/>
                </a:pPr>
                <a:r>
                  <a:rPr lang="en-US" kern="0" dirty="0"/>
                  <a:t>This can be explained by a dark sector mass scale of ~ 10-100 MeV (“dark neutrons interacting through dark </a:t>
                </a:r>
                <a:r>
                  <a:rPr lang="en-US" kern="0" dirty="0" err="1"/>
                  <a:t>pions</a:t>
                </a:r>
                <a:r>
                  <a:rPr lang="en-US" kern="0" dirty="0"/>
                  <a:t>”).</a:t>
                </a:r>
              </a:p>
            </p:txBody>
          </p:sp>
        </mc:Choice>
        <mc:Fallback xmlns="">
          <p:sp>
            <p:nvSpPr>
              <p:cNvPr id="23" name="Rectangle 3">
                <a:extLst>
                  <a:ext uri="{FF2B5EF4-FFF2-40B4-BE49-F238E27FC236}">
                    <a16:creationId xmlns:a16="http://schemas.microsoft.com/office/drawing/2014/main" id="{94676DD5-8A5A-D64B-A337-4324BB98DB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776" y="2895600"/>
                <a:ext cx="4725024" cy="3657600"/>
              </a:xfrm>
              <a:prstGeom prst="rect">
                <a:avLst/>
              </a:prstGeom>
              <a:blipFill>
                <a:blip r:embed="rId10"/>
                <a:stretch>
                  <a:fillRect l="-806" t="-2083" r="-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45661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0" y="228985"/>
            <a:ext cx="9144000" cy="441325"/>
          </a:xfrm>
        </p:spPr>
        <p:txBody>
          <a:bodyPr/>
          <a:lstStyle/>
          <a:p>
            <a:r>
              <a:rPr lang="en-US" dirty="0">
                <a:latin typeface="Arial" charset="0"/>
              </a:rPr>
              <a:t>THE MUON’S ANOMALOUS MAGNETIC MOMENT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F3F7C5-FA1A-89CB-BA4D-A7F45E4291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913" y="4104916"/>
            <a:ext cx="3815774" cy="242240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D112DD9-4B60-E6A5-E24D-6F3DCAE5EF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914400"/>
            <a:ext cx="1314829" cy="6387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1EB9FE5-31E6-858C-E968-4EFF6755F9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0" y="1054936"/>
            <a:ext cx="1721067" cy="3576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FE6C8C7-9FA2-2231-57C4-15EF0FB6F7B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1787"/>
          <a:stretch/>
        </p:blipFill>
        <p:spPr>
          <a:xfrm>
            <a:off x="791302" y="4876800"/>
            <a:ext cx="3446599" cy="86867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07FF789-724E-D0A5-0894-6FD81B027C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32661" y="1787579"/>
            <a:ext cx="3552278" cy="1997513"/>
          </a:xfrm>
          <a:prstGeom prst="rect">
            <a:avLst/>
          </a:prstGeom>
        </p:spPr>
      </p:pic>
      <p:sp>
        <p:nvSpPr>
          <p:cNvPr id="18" name="Rectangle 3">
            <a:extLst>
              <a:ext uri="{FF2B5EF4-FFF2-40B4-BE49-F238E27FC236}">
                <a16:creationId xmlns:a16="http://schemas.microsoft.com/office/drawing/2014/main" id="{B12DE2FF-8C1E-CC0A-7813-034DCD19E0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758" y="990600"/>
            <a:ext cx="4425242" cy="199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xmlns:a14="http://schemas.microsoft.com/office/drawing/2010/main" xmlns:mc="http://schemas.openxmlformats.org/markup-compatibility/2006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0000FF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0000FF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In 2021, the Muon g-2 Collaboration announced a high precision measurement that deviates from the SM prediction by 3.3</a:t>
            </a:r>
            <a:r>
              <a:rPr lang="en-US" sz="1800" dirty="0">
                <a:latin typeface="Symbol" pitchFamily="2" charset="2"/>
              </a:rPr>
              <a:t>s</a:t>
            </a:r>
            <a:r>
              <a:rPr lang="en-US" sz="1800" dirty="0"/>
              <a:t>. </a:t>
            </a:r>
          </a:p>
          <a:p>
            <a:endParaRPr lang="en-US" sz="1800" dirty="0"/>
          </a:p>
          <a:p>
            <a:r>
              <a:rPr lang="en-US" sz="1800" dirty="0"/>
              <a:t>It is sensitive to the weak interactions, but unlike other precision probes, it requires neither flavor nor CP violation, and so is a “natural” place for new particles to appear, provided they couple to muons.</a:t>
            </a:r>
          </a:p>
        </p:txBody>
      </p:sp>
    </p:spTree>
    <p:extLst>
      <p:ext uri="{BB962C8B-B14F-4D97-AF65-F5344CB8AC3E}">
        <p14:creationId xmlns:p14="http://schemas.microsoft.com/office/powerpoint/2010/main" val="12658131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3903141"/>
            <a:ext cx="3505200" cy="2802459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5906100" y="2514600"/>
            <a:ext cx="1599000" cy="1369660"/>
            <a:chOff x="914400" y="4820536"/>
            <a:chExt cx="1895094" cy="1742596"/>
          </a:xfrm>
        </p:grpSpPr>
        <p:pic>
          <p:nvPicPr>
            <p:cNvPr id="13" name="Picture 12" descr="fodor_g-2_03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4400" y="4820536"/>
              <a:ext cx="1895094" cy="1478173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1600200" y="6093237"/>
                  <a:ext cx="769815" cy="469895"/>
                </a:xfrm>
                <a:prstGeom prst="rect">
                  <a:avLst/>
                </a:prstGeom>
                <a:solidFill>
                  <a:srgbClr val="FFFFFF"/>
                </a:solidFill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ymbol" charset="2"/>
                          </a:rPr>
                          <m:t>γ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’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00200" y="6093237"/>
                  <a:ext cx="769815" cy="469895"/>
                </a:xfrm>
                <a:prstGeom prst="rect">
                  <a:avLst/>
                </a:prstGeom>
                <a:blipFill>
                  <a:blip r:embed="rId4"/>
                  <a:stretch>
                    <a:fillRect b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0" y="228985"/>
            <a:ext cx="9144000" cy="441325"/>
          </a:xfrm>
        </p:spPr>
        <p:txBody>
          <a:bodyPr/>
          <a:lstStyle/>
          <a:p>
            <a:r>
              <a:rPr lang="en-US" dirty="0">
                <a:latin typeface="Arial" charset="0"/>
              </a:rPr>
              <a:t>THE MUON’S ANOMALOUS MAGNETIC MOMENT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602231" y="5972889"/>
            <a:ext cx="16273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Boehm, </a:t>
            </a:r>
            <a:r>
              <a:rPr lang="en-US" sz="1200" dirty="0" err="1"/>
              <a:t>Fayet</a:t>
            </a:r>
            <a:r>
              <a:rPr lang="en-US" sz="1200" dirty="0"/>
              <a:t> (2003)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A25527-8B71-6DEC-04B9-C698044057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0" y="3903140"/>
            <a:ext cx="3367134" cy="265005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2D17714-177C-0B68-6E6D-DB22E9EB095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8129"/>
          <a:stretch/>
        </p:blipFill>
        <p:spPr>
          <a:xfrm>
            <a:off x="639412" y="2209799"/>
            <a:ext cx="3513451" cy="148177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8883995-A7F8-B3CA-4FDB-1C29E5D291CE}"/>
              </a:ext>
            </a:extLst>
          </p:cNvPr>
          <p:cNvSpPr txBox="1"/>
          <p:nvPr/>
        </p:nvSpPr>
        <p:spPr>
          <a:xfrm>
            <a:off x="2245305" y="5972889"/>
            <a:ext cx="16866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Feng, </a:t>
            </a:r>
            <a:r>
              <a:rPr lang="en-US" sz="1200" dirty="0" err="1"/>
              <a:t>Matchev</a:t>
            </a:r>
            <a:r>
              <a:rPr lang="en-US" sz="1200" dirty="0"/>
              <a:t> (2001)</a:t>
            </a: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EEC1A75E-AF85-9784-DCAB-51CFB3EBF7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358" y="914400"/>
            <a:ext cx="4070041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xmlns:a14="http://schemas.microsoft.com/office/drawing/2010/main" xmlns:mc="http://schemas.openxmlformats.org/markup-compatibility/2006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0000FF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0000FF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The discrepancy can be resolved by heavy particles, e.g., SUSY with </a:t>
            </a:r>
            <a:r>
              <a:rPr lang="en-US" sz="1800" dirty="0" err="1"/>
              <a:t>superpartners</a:t>
            </a:r>
            <a:r>
              <a:rPr lang="en-US" sz="1800" dirty="0"/>
              <a:t> at the 100s of GeV to </a:t>
            </a:r>
            <a:r>
              <a:rPr lang="en-US" sz="1800" dirty="0" err="1"/>
              <a:t>TeV</a:t>
            </a:r>
            <a:r>
              <a:rPr lang="en-US" sz="1800" dirty="0"/>
              <a:t> scale.</a:t>
            </a:r>
          </a:p>
          <a:p>
            <a:endParaRPr lang="en-US" sz="2000" dirty="0"/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endParaRPr lang="en-US" sz="12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3">
                <a:extLst>
                  <a:ext uri="{FF2B5EF4-FFF2-40B4-BE49-F238E27FC236}">
                    <a16:creationId xmlns:a16="http://schemas.microsoft.com/office/drawing/2014/main" id="{44A5CA15-D237-63FB-E4CD-5FAAE028863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34547" y="914400"/>
                <a:ext cx="4292110" cy="13690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defTabSz="457200" rtl="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1pPr>
                <a:lvl2pPr marL="742950" indent="-285750" algn="l" defTabSz="457200" rtl="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2000" kern="1200">
                    <a:solidFill>
                      <a:srgbClr val="0000FF"/>
                    </a:solidFill>
                    <a:latin typeface="+mn-lt"/>
                    <a:ea typeface="ＭＳ Ｐゴシック" charset="0"/>
                    <a:cs typeface="+mn-cs"/>
                  </a:defRPr>
                </a:lvl2pPr>
                <a:lvl3pPr marL="1143000" indent="-228600" algn="l" defTabSz="457200" rtl="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3pPr>
                <a:lvl4pPr marL="1600200" indent="-228600" algn="l" defTabSz="457200" rtl="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1600" kern="1200">
                    <a:solidFill>
                      <a:srgbClr val="0000FF"/>
                    </a:solidFill>
                    <a:latin typeface="+mn-lt"/>
                    <a:ea typeface="ＭＳ Ｐゴシック" charset="0"/>
                    <a:cs typeface="+mn-cs"/>
                  </a:defRPr>
                </a:lvl4pPr>
                <a:lvl5pPr marL="2057400" indent="-228600" algn="l" defTabSz="457200" rtl="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16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800" dirty="0"/>
                  <a:t>But it can also be resolved with MeV-GeV masses and couplings ~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</m:oMath>
                </a14:m>
                <a:r>
                  <a:rPr lang="en-US" sz="1800" dirty="0"/>
                  <a:t>.  (Dark photon now excluded, but other similar particles remain viable.)</a:t>
                </a:r>
              </a:p>
            </p:txBody>
          </p:sp>
        </mc:Choice>
        <mc:Fallback xmlns="">
          <p:sp>
            <p:nvSpPr>
              <p:cNvPr id="18" name="Rectangle 3">
                <a:extLst>
                  <a:ext uri="{FF2B5EF4-FFF2-40B4-BE49-F238E27FC236}">
                    <a16:creationId xmlns:a16="http://schemas.microsoft.com/office/drawing/2014/main" id="{44A5CA15-D237-63FB-E4CD-5FAAE02886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34547" y="914400"/>
                <a:ext cx="4292110" cy="1369052"/>
              </a:xfrm>
              <a:prstGeom prst="rect">
                <a:avLst/>
              </a:prstGeom>
              <a:blipFill>
                <a:blip r:embed="rId7"/>
                <a:stretch>
                  <a:fillRect l="-588" t="-1852" r="-588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15949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0" y="228985"/>
            <a:ext cx="9144000" cy="441325"/>
          </a:xfrm>
        </p:spPr>
        <p:txBody>
          <a:bodyPr/>
          <a:lstStyle/>
          <a:p>
            <a:r>
              <a:rPr lang="en-US" dirty="0">
                <a:latin typeface="Arial" charset="0"/>
              </a:rPr>
              <a:t>THE </a:t>
            </a:r>
            <a:r>
              <a:rPr lang="en-US" baseline="30000" dirty="0">
                <a:latin typeface="Arial" charset="0"/>
              </a:rPr>
              <a:t>8</a:t>
            </a:r>
            <a:r>
              <a:rPr lang="en-US" dirty="0">
                <a:latin typeface="Arial" charset="0"/>
              </a:rPr>
              <a:t>BE AND </a:t>
            </a:r>
            <a:r>
              <a:rPr lang="en-US" baseline="30000" dirty="0">
                <a:latin typeface="Arial" charset="0"/>
              </a:rPr>
              <a:t>4</a:t>
            </a:r>
            <a:r>
              <a:rPr lang="en-US" dirty="0">
                <a:latin typeface="Arial" charset="0"/>
              </a:rPr>
              <a:t>HE ATOMKI ANOMALIES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3">
                <a:extLst>
                  <a:ext uri="{FF2B5EF4-FFF2-40B4-BE49-F238E27FC236}">
                    <a16:creationId xmlns:a16="http://schemas.microsoft.com/office/drawing/2014/main" id="{6DE34699-25EB-534D-A8C2-F03BEAEE77D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4781" y="908713"/>
                <a:ext cx="5722619" cy="25202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defTabSz="457200" rtl="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1pPr>
                <a:lvl2pPr marL="742950" indent="-285750" algn="l" defTabSz="457200" rtl="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2000" kern="1200">
                    <a:solidFill>
                      <a:srgbClr val="0000FF"/>
                    </a:solidFill>
                    <a:latin typeface="+mn-lt"/>
                    <a:ea typeface="ＭＳ Ｐゴシック" charset="0"/>
                    <a:cs typeface="+mn-cs"/>
                  </a:defRPr>
                </a:lvl2pPr>
                <a:lvl3pPr marL="1143000" indent="-228600" algn="l" defTabSz="457200" rtl="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3pPr>
                <a:lvl4pPr marL="1600200" indent="-228600" algn="l" defTabSz="457200" rtl="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1600" kern="1200">
                    <a:solidFill>
                      <a:srgbClr val="0000FF"/>
                    </a:solidFill>
                    <a:latin typeface="+mn-lt"/>
                    <a:ea typeface="ＭＳ Ｐゴシック" charset="0"/>
                    <a:cs typeface="+mn-cs"/>
                  </a:defRPr>
                </a:lvl4pPr>
                <a:lvl5pPr marL="2057400" indent="-228600" algn="l" defTabSz="457200" rtl="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16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>
                  <a:buFont typeface="Arial"/>
                  <a:buChar char="•"/>
                </a:pPr>
                <a:r>
                  <a:rPr lang="en-US" sz="1800" dirty="0"/>
                  <a:t>New particles at the ~ 10 MeV scale and below can be produced in the decays of excited nuclei. 					</a:t>
                </a:r>
                <a:r>
                  <a:rPr lang="en-US" sz="1800" baseline="-25000" dirty="0" err="1"/>
                  <a:t>Treiman</a:t>
                </a:r>
                <a:r>
                  <a:rPr lang="en-US" sz="1800" baseline="-25000" dirty="0"/>
                  <a:t>, </a:t>
                </a:r>
                <a:r>
                  <a:rPr lang="en-US" sz="1800" baseline="-25000" dirty="0" err="1"/>
                  <a:t>Wilczek</a:t>
                </a:r>
                <a:r>
                  <a:rPr lang="en-US" sz="1800" baseline="-25000" dirty="0"/>
                  <a:t> (1978); Donnelly, Freedman, </a:t>
                </a:r>
                <a:r>
                  <a:rPr lang="en-US" sz="1800" baseline="-25000" dirty="0" err="1"/>
                  <a:t>Lytel</a:t>
                </a:r>
                <a:r>
                  <a:rPr lang="en-US" sz="1800" baseline="-25000" dirty="0"/>
                  <a:t>, Peccei, Schwartz (1978); Savage, McKeown, </a:t>
                </a:r>
                <a:r>
                  <a:rPr lang="en-US" sz="1800" baseline="-25000" dirty="0" err="1"/>
                  <a:t>Filippone</a:t>
                </a:r>
                <a:r>
                  <a:rPr lang="en-US" sz="1800" baseline="-25000" dirty="0"/>
                  <a:t>, Mitchell (1986)</a:t>
                </a:r>
              </a:p>
              <a:p>
                <a:pPr marL="0" indent="0">
                  <a:buNone/>
                </a:pPr>
                <a:endParaRPr lang="en-US" sz="1800" dirty="0"/>
              </a:p>
              <a:p>
                <a:pPr>
                  <a:buFont typeface="Arial"/>
                  <a:buChar char="•"/>
                </a:pPr>
                <a:r>
                  <a:rPr lang="en-US" sz="1800" dirty="0"/>
                  <a:t>In 2015, an ATOMKI group reported a 7</a:t>
                </a:r>
                <a:r>
                  <a:rPr lang="en-US" sz="1800" dirty="0">
                    <a:latin typeface="Symbol" charset="2"/>
                    <a:cs typeface="Symbol" charset="2"/>
                  </a:rPr>
                  <a:t>s</a:t>
                </a:r>
                <a:r>
                  <a:rPr lang="en-US" sz="1800" dirty="0"/>
                  <a:t> excess in </a:t>
                </a:r>
                <a:r>
                  <a:rPr lang="en-US" sz="1800" baseline="30000" dirty="0"/>
                  <a:t>8</a:t>
                </a:r>
                <a:r>
                  <a:rPr lang="en-US" sz="1800" dirty="0"/>
                  <a:t>Be (18.15) </a:t>
                </a:r>
                <a14:m>
                  <m:oMath xmlns:m="http://schemas.openxmlformats.org/officeDocument/2006/math">
                    <m:r>
                      <a:rPr lang="en-US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1800" dirty="0"/>
                  <a:t> </a:t>
                </a:r>
                <a:r>
                  <a:rPr lang="en-US" sz="1800" baseline="30000" dirty="0"/>
                  <a:t>8</a:t>
                </a:r>
                <a:r>
                  <a:rPr lang="en-US" sz="1800" dirty="0"/>
                  <a:t>Be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sz="1800" dirty="0"/>
                  <a:t> decays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sSup>
                          <m:sSupPr>
                            <m:ctrlPr>
                              <a:rPr lang="en-US" sz="18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sSup>
                          <m:sSupPr>
                            <m:ctrlPr>
                              <a:rPr lang="en-US" sz="18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≈140°</m:t>
                    </m:r>
                  </m:oMath>
                </a14:m>
                <a:r>
                  <a:rPr lang="en-US" sz="1800" dirty="0"/>
                  <a:t>.</a:t>
                </a:r>
              </a:p>
              <a:p>
                <a:pPr marL="0" indent="0" algn="r">
                  <a:buNone/>
                </a:pPr>
                <a:r>
                  <a:rPr lang="en-US" sz="1800" baseline="-25000" dirty="0" err="1"/>
                  <a:t>Krasznahorkay</a:t>
                </a:r>
                <a:r>
                  <a:rPr lang="en-US" sz="1800" baseline="-25000" dirty="0"/>
                  <a:t> et al., PRL, 1504.01527 [</a:t>
                </a:r>
                <a:r>
                  <a:rPr lang="en-US" sz="1800" baseline="-25000" dirty="0" err="1"/>
                  <a:t>nucl</a:t>
                </a:r>
                <a:r>
                  <a:rPr lang="en-US" sz="1800" baseline="-25000" dirty="0"/>
                  <a:t>-ex]</a:t>
                </a:r>
                <a:endParaRPr lang="en-US" sz="1800" baseline="-25000" dirty="0">
                  <a:solidFill>
                    <a:schemeClr val="tx2"/>
                  </a:solidFill>
                </a:endParaRPr>
              </a:p>
              <a:p>
                <a:endParaRPr lang="en-US" sz="1100" dirty="0"/>
              </a:p>
            </p:txBody>
          </p:sp>
        </mc:Choice>
        <mc:Fallback xmlns="">
          <p:sp>
            <p:nvSpPr>
              <p:cNvPr id="21" name="Rectangle 3">
                <a:extLst>
                  <a:ext uri="{FF2B5EF4-FFF2-40B4-BE49-F238E27FC236}">
                    <a16:creationId xmlns:a16="http://schemas.microsoft.com/office/drawing/2014/main" id="{6DE34699-25EB-534D-A8C2-F03BEAEE77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4781" y="908713"/>
                <a:ext cx="5722619" cy="2520287"/>
              </a:xfrm>
              <a:prstGeom prst="rect">
                <a:avLst/>
              </a:prstGeom>
              <a:blipFill>
                <a:blip r:embed="rId2"/>
                <a:stretch>
                  <a:fillRect l="-664" t="-1000" r="-1770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C6C05574-A261-1B23-3C4C-42C95059CD96}"/>
              </a:ext>
            </a:extLst>
          </p:cNvPr>
          <p:cNvGrpSpPr/>
          <p:nvPr/>
        </p:nvGrpSpPr>
        <p:grpSpPr>
          <a:xfrm>
            <a:off x="360190" y="3667403"/>
            <a:ext cx="4105016" cy="2801772"/>
            <a:chOff x="-1928847" y="3588381"/>
            <a:chExt cx="3605248" cy="2354375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8A814F51-275F-9BA8-6184-98F75C0D09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2875" r="14533"/>
            <a:stretch/>
          </p:blipFill>
          <p:spPr>
            <a:xfrm>
              <a:off x="-1928847" y="3588381"/>
              <a:ext cx="3605248" cy="2354375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4C6DB01C-7AED-C7A4-E550-4BA04D55D3C3}"/>
                </a:ext>
              </a:extLst>
            </p:cNvPr>
            <p:cNvSpPr/>
            <p:nvPr/>
          </p:nvSpPr>
          <p:spPr>
            <a:xfrm>
              <a:off x="762000" y="3588381"/>
              <a:ext cx="914401" cy="8312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id="{E2E05840-9363-D806-868E-5D75BDF4F2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3600" y="908713"/>
            <a:ext cx="2840210" cy="3023449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8CE93284-D868-362A-90CE-87783C7295F0}"/>
              </a:ext>
            </a:extLst>
          </p:cNvPr>
          <p:cNvGrpSpPr/>
          <p:nvPr/>
        </p:nvGrpSpPr>
        <p:grpSpPr>
          <a:xfrm>
            <a:off x="4800600" y="4232828"/>
            <a:ext cx="3276600" cy="2354375"/>
            <a:chOff x="914400" y="1913461"/>
            <a:chExt cx="2667000" cy="1818837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DA3E3EF5-C52D-48C9-B7CC-A0CC204A71A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4400" y="1913461"/>
              <a:ext cx="2667000" cy="1818837"/>
            </a:xfrm>
            <a:prstGeom prst="rect">
              <a:avLst/>
            </a:prstGeom>
          </p:spPr>
        </p:pic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C260707D-8501-4CFA-F6D0-4B56AEB2889E}"/>
                </a:ext>
              </a:extLst>
            </p:cNvPr>
            <p:cNvSpPr/>
            <p:nvPr/>
          </p:nvSpPr>
          <p:spPr>
            <a:xfrm>
              <a:off x="2057400" y="1913461"/>
              <a:ext cx="381000" cy="44873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2A898F1-4EF7-6359-87F5-93BDA0EE54F2}"/>
                </a:ext>
              </a:extLst>
            </p:cNvPr>
            <p:cNvSpPr txBox="1"/>
            <p:nvPr/>
          </p:nvSpPr>
          <p:spPr>
            <a:xfrm>
              <a:off x="2065410" y="2140093"/>
              <a:ext cx="1167713" cy="285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Symbol" pitchFamily="2" charset="2"/>
                </a:rPr>
                <a:t>g</a:t>
              </a:r>
              <a:r>
                <a:rPr lang="en-US" dirty="0"/>
                <a:t>, X</a:t>
              </a: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2F5A7655-5C4C-B9E7-4881-3B4CF95BFBBA}"/>
              </a:ext>
            </a:extLst>
          </p:cNvPr>
          <p:cNvSpPr txBox="1"/>
          <p:nvPr/>
        </p:nvSpPr>
        <p:spPr>
          <a:xfrm>
            <a:off x="7363705" y="4629028"/>
            <a:ext cx="179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ymbol" pitchFamily="2" charset="2"/>
              </a:rPr>
              <a:t>q</a:t>
            </a:r>
          </a:p>
        </p:txBody>
      </p:sp>
    </p:spTree>
    <p:extLst>
      <p:ext uri="{BB962C8B-B14F-4D97-AF65-F5344CB8AC3E}">
        <p14:creationId xmlns:p14="http://schemas.microsoft.com/office/powerpoint/2010/main" val="37645201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0" y="228985"/>
            <a:ext cx="9144000" cy="441325"/>
          </a:xfrm>
        </p:spPr>
        <p:txBody>
          <a:bodyPr/>
          <a:lstStyle/>
          <a:p>
            <a:r>
              <a:rPr lang="en-US" dirty="0">
                <a:latin typeface="Arial" charset="0"/>
              </a:rPr>
              <a:t>THE </a:t>
            </a:r>
            <a:r>
              <a:rPr lang="en-US" baseline="30000" dirty="0">
                <a:latin typeface="Arial" charset="0"/>
              </a:rPr>
              <a:t>8</a:t>
            </a:r>
            <a:r>
              <a:rPr lang="en-US" dirty="0">
                <a:latin typeface="Arial" charset="0"/>
              </a:rPr>
              <a:t>BE AND </a:t>
            </a:r>
            <a:r>
              <a:rPr lang="en-US" baseline="30000" dirty="0">
                <a:latin typeface="Arial" charset="0"/>
              </a:rPr>
              <a:t>4</a:t>
            </a:r>
            <a:r>
              <a:rPr lang="en-US" dirty="0">
                <a:latin typeface="Arial" charset="0"/>
              </a:rPr>
              <a:t>HE ATOMKI ANOMALIES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92938" y="5791200"/>
            <a:ext cx="25314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/>
              <a:t>Feng, Tait, </a:t>
            </a:r>
            <a:r>
              <a:rPr lang="en-US" sz="1400" dirty="0" err="1"/>
              <a:t>Verhaaren</a:t>
            </a:r>
            <a:r>
              <a:rPr lang="en-US" sz="1400" dirty="0"/>
              <a:t> (2020)</a:t>
            </a:r>
          </a:p>
          <a:p>
            <a:pPr algn="r"/>
            <a:r>
              <a:rPr lang="en-US" sz="1400" dirty="0"/>
              <a:t>See also Zhang, Miller (2020)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3">
                <a:extLst>
                  <a:ext uri="{FF2B5EF4-FFF2-40B4-BE49-F238E27FC236}">
                    <a16:creationId xmlns:a16="http://schemas.microsoft.com/office/drawing/2014/main" id="{6DE34699-25EB-534D-A8C2-F03BEAEE77D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4800" y="997813"/>
                <a:ext cx="8161019" cy="17453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defTabSz="457200" rtl="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1pPr>
                <a:lvl2pPr marL="742950" indent="-285750" algn="l" defTabSz="457200" rtl="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2000" kern="1200">
                    <a:solidFill>
                      <a:srgbClr val="0000FF"/>
                    </a:solidFill>
                    <a:latin typeface="+mn-lt"/>
                    <a:ea typeface="ＭＳ Ｐゴシック" charset="0"/>
                    <a:cs typeface="+mn-cs"/>
                  </a:defRPr>
                </a:lvl2pPr>
                <a:lvl3pPr marL="1143000" indent="-228600" algn="l" defTabSz="457200" rtl="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3pPr>
                <a:lvl4pPr marL="1600200" indent="-228600" algn="l" defTabSz="457200" rtl="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1600" kern="1200">
                    <a:solidFill>
                      <a:srgbClr val="0000FF"/>
                    </a:solidFill>
                    <a:latin typeface="+mn-lt"/>
                    <a:ea typeface="ＭＳ Ｐゴシック" charset="0"/>
                    <a:cs typeface="+mn-cs"/>
                  </a:defRPr>
                </a:lvl4pPr>
                <a:lvl5pPr marL="2057400" indent="-228600" algn="l" defTabSz="457200" rtl="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16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000" dirty="0"/>
                  <a:t>The anomaly in the decays of excited </a:t>
                </a:r>
                <a:r>
                  <a:rPr lang="en-US" sz="2000" baseline="30000" dirty="0"/>
                  <a:t>8</a:t>
                </a:r>
                <a:r>
                  <a:rPr lang="en-US" sz="2000" dirty="0"/>
                  <a:t>Be nuclei can be explained by a new </a:t>
                </a:r>
                <a:r>
                  <a:rPr lang="en-US" sz="2000" dirty="0" err="1"/>
                  <a:t>protophobic</a:t>
                </a:r>
                <a:r>
                  <a:rPr lang="en-US" sz="2000" dirty="0"/>
                  <a:t> gauge boson X with mass 17 MeV and couplings ~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sz="2000" baseline="30000" dirty="0"/>
                  <a:t> </a:t>
                </a:r>
                <a:r>
                  <a:rPr lang="en-US" sz="2000" dirty="0"/>
                  <a:t>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nor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000" baseline="30000" dirty="0"/>
                      <m:t>8</m:t>
                    </m:r>
                    <m:r>
                      <m:rPr>
                        <m:nor/>
                      </m:rPr>
                      <a:rPr lang="en-US" sz="2000" dirty="0"/>
                      <m:t>Be</m:t>
                    </m:r>
                    <m:r>
                      <m:rPr>
                        <m:nor/>
                      </m:rPr>
                      <a:rPr lang="en-US" sz="2000" dirty="0"/>
                      <m:t> (18.15)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m:rPr>
                        <m:nor/>
                      </m:rPr>
                      <a:rPr lang="en-US" sz="2000" baseline="30000" dirty="0"/>
                      <m:t>8</m:t>
                    </m:r>
                    <m:r>
                      <m:rPr>
                        <m:nor/>
                      </m:rPr>
                      <a:rPr lang="en-US" sz="2000" dirty="0"/>
                      <m:t>Be</m:t>
                    </m:r>
                    <m:r>
                      <m:rPr>
                        <m:nor/>
                      </m:rPr>
                      <a:rPr lang="en-US" sz="2000" b="0" i="0" dirty="0" smtClean="0"/>
                      <m:t> </m:t>
                    </m:r>
                    <m:r>
                      <m:rPr>
                        <m:nor/>
                      </m:rPr>
                      <a:rPr lang="en-US" sz="2000" b="0" i="0" dirty="0" smtClean="0"/>
                      <m:t>X</m:t>
                    </m:r>
                    <m:r>
                      <m:rPr>
                        <m:nor/>
                      </m:rPr>
                      <a:rPr lang="en-US" sz="2000" b="0" i="0" dirty="0" smtClean="0"/>
                      <m:t>, </m:t>
                    </m:r>
                    <m:r>
                      <m:rPr>
                        <m:nor/>
                      </m:rPr>
                      <a:rPr lang="en-US" sz="2000" b="0" i="0" dirty="0" smtClean="0"/>
                      <m:t>followed</m:t>
                    </m:r>
                    <m:r>
                      <m:rPr>
                        <m:nor/>
                      </m:rPr>
                      <a:rPr lang="en-US" sz="2000" b="0" i="0" dirty="0" smtClean="0"/>
                      <m:t> </m:t>
                    </m:r>
                    <m:r>
                      <m:rPr>
                        <m:nor/>
                      </m:rPr>
                      <a:rPr lang="en-US" sz="2000" b="0" i="0" dirty="0" smtClean="0"/>
                      <m:t>by</m:t>
                    </m:r>
                    <m:r>
                      <m:rPr>
                        <m:nor/>
                      </m:rPr>
                      <a:rPr lang="en-US" sz="2000" b="0" i="0" dirty="0" smtClean="0"/>
                      <m:t> </m:t>
                    </m:r>
                    <m:r>
                      <m:rPr>
                        <m:nor/>
                      </m:rPr>
                      <a:rPr lang="en-US" sz="2000" b="0" i="0" dirty="0" smtClean="0"/>
                      <m:t>X</m:t>
                    </m:r>
                    <m:r>
                      <m:rPr>
                        <m:nor/>
                      </m:rPr>
                      <a:rPr lang="en-US" sz="2000" dirty="0"/>
                      <m:t> 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sz="2000" dirty="0"/>
                  <a:t>.</a:t>
                </a:r>
              </a:p>
              <a:p>
                <a:pPr marL="0" indent="0" algn="r">
                  <a:buNone/>
                </a:pPr>
                <a:r>
                  <a:rPr lang="en-US" sz="1800" baseline="-25000" dirty="0"/>
                  <a:t>Feng, </a:t>
                </a:r>
                <a:r>
                  <a:rPr lang="en-US" sz="1800" baseline="-25000" dirty="0" err="1"/>
                  <a:t>Fornal</a:t>
                </a:r>
                <a:r>
                  <a:rPr lang="en-US" sz="1800" baseline="-25000" dirty="0"/>
                  <a:t>, </a:t>
                </a:r>
                <a:r>
                  <a:rPr lang="en-US" sz="1800" baseline="-25000" dirty="0" err="1"/>
                  <a:t>Galon</a:t>
                </a:r>
                <a:r>
                  <a:rPr lang="en-US" sz="1800" baseline="-25000" dirty="0"/>
                  <a:t>, Gardner, Smolinsky, </a:t>
                </a:r>
                <a:r>
                  <a:rPr lang="en-US" sz="1800" baseline="-25000" dirty="0" err="1"/>
                  <a:t>Tanedo</a:t>
                </a:r>
                <a:r>
                  <a:rPr lang="en-US" sz="1800" baseline="-25000" dirty="0"/>
                  <a:t>, Tait (2016)</a:t>
                </a:r>
              </a:p>
              <a:p>
                <a:endParaRPr lang="en-US" sz="800" dirty="0"/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21" name="Rectangle 3">
                <a:extLst>
                  <a:ext uri="{FF2B5EF4-FFF2-40B4-BE49-F238E27FC236}">
                    <a16:creationId xmlns:a16="http://schemas.microsoft.com/office/drawing/2014/main" id="{6DE34699-25EB-534D-A8C2-F03BEAEE77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" y="997813"/>
                <a:ext cx="8161019" cy="1745387"/>
              </a:xfrm>
              <a:prstGeom prst="rect">
                <a:avLst/>
              </a:prstGeom>
              <a:blipFill>
                <a:blip r:embed="rId2"/>
                <a:stretch>
                  <a:fillRect l="-622" t="-2158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D9B3E175-14F3-1843-B8D6-6D44D6773B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3129" y="2743200"/>
            <a:ext cx="3858856" cy="34778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3">
                <a:extLst>
                  <a:ext uri="{FF2B5EF4-FFF2-40B4-BE49-F238E27FC236}">
                    <a16:creationId xmlns:a16="http://schemas.microsoft.com/office/drawing/2014/main" id="{848917FE-3792-2EE5-2E39-75464384397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4800" y="2667000"/>
                <a:ext cx="4419600" cy="30701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defTabSz="457200" rtl="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1pPr>
                <a:lvl2pPr marL="742950" indent="-285750" algn="l" defTabSz="457200" rtl="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2000" kern="1200">
                    <a:solidFill>
                      <a:srgbClr val="0000FF"/>
                    </a:solidFill>
                    <a:latin typeface="+mn-lt"/>
                    <a:ea typeface="ＭＳ Ｐゴシック" charset="0"/>
                    <a:cs typeface="+mn-cs"/>
                  </a:defRPr>
                </a:lvl2pPr>
                <a:lvl3pPr marL="1143000" indent="-228600" algn="l" defTabSz="457200" rtl="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3pPr>
                <a:lvl4pPr marL="1600200" indent="-228600" algn="l" defTabSz="457200" rtl="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1600" kern="1200">
                    <a:solidFill>
                      <a:srgbClr val="0000FF"/>
                    </a:solidFill>
                    <a:latin typeface="+mn-lt"/>
                    <a:ea typeface="ＭＳ Ｐゴシック" charset="0"/>
                    <a:cs typeface="+mn-cs"/>
                  </a:defRPr>
                </a:lvl4pPr>
                <a:lvl5pPr marL="2057400" indent="-228600" algn="l" defTabSz="457200" rtl="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16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000" dirty="0"/>
                  <a:t>In 2019 the ATOMKI group reported a new 7</a:t>
                </a:r>
                <a:r>
                  <a:rPr lang="en-US" sz="2000" dirty="0">
                    <a:latin typeface="Symbol" pitchFamily="2" charset="2"/>
                  </a:rPr>
                  <a:t>s</a:t>
                </a:r>
                <a:r>
                  <a:rPr lang="en-US" sz="2000" dirty="0"/>
                  <a:t> excess in the decays of excited </a:t>
                </a:r>
                <a:r>
                  <a:rPr lang="en-US" sz="2000" baseline="30000" dirty="0"/>
                  <a:t>4</a:t>
                </a:r>
                <a:r>
                  <a:rPr lang="en-US" sz="2000" dirty="0"/>
                  <a:t>He (20.49) nuclei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≈1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15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2000" dirty="0"/>
                  <a:t>. </a:t>
                </a:r>
              </a:p>
              <a:p>
                <a:pPr marL="0" indent="0" algn="r">
                  <a:buNone/>
                </a:pPr>
                <a:r>
                  <a:rPr lang="en-US" sz="2000" baseline="-25000" dirty="0" err="1"/>
                  <a:t>Krasznahorkay</a:t>
                </a:r>
                <a:r>
                  <a:rPr lang="en-US" sz="2000" baseline="-25000" dirty="0"/>
                  <a:t> et al. (2019)</a:t>
                </a:r>
              </a:p>
              <a:p>
                <a:endParaRPr lang="en-US" sz="1200" dirty="0"/>
              </a:p>
              <a:p>
                <a:r>
                  <a:rPr lang="en-US" sz="2000" dirty="0"/>
                  <a:t>Remarkably, this anomaly can be explained by the same new particle, which can also reduce the muon g-2 discrepancy to 2</a:t>
                </a:r>
                <a:r>
                  <a:rPr lang="en-US" sz="2000" dirty="0">
                    <a:latin typeface="Symbol" pitchFamily="2" charset="2"/>
                  </a:rPr>
                  <a:t>s</a:t>
                </a:r>
                <a:r>
                  <a:rPr lang="en-US" sz="2000" dirty="0"/>
                  <a:t>.</a:t>
                </a:r>
              </a:p>
            </p:txBody>
          </p:sp>
        </mc:Choice>
        <mc:Fallback xmlns="">
          <p:sp>
            <p:nvSpPr>
              <p:cNvPr id="13" name="Rectangle 3">
                <a:extLst>
                  <a:ext uri="{FF2B5EF4-FFF2-40B4-BE49-F238E27FC236}">
                    <a16:creationId xmlns:a16="http://schemas.microsoft.com/office/drawing/2014/main" id="{848917FE-3792-2EE5-2E39-7546438439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" y="2667000"/>
                <a:ext cx="4419600" cy="3070191"/>
              </a:xfrm>
              <a:prstGeom prst="rect">
                <a:avLst/>
              </a:prstGeom>
              <a:blipFill>
                <a:blip r:embed="rId4"/>
                <a:stretch>
                  <a:fillRect l="-1149" t="-1240" r="-287" b="-3306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40156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0" y="104775"/>
            <a:ext cx="9144000" cy="733425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TARGETS IN DARK PHOTON PARAMETER SPACE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7C5BF22-248A-4840-A388-F9170F23314C}"/>
              </a:ext>
            </a:extLst>
          </p:cNvPr>
          <p:cNvGrpSpPr/>
          <p:nvPr/>
        </p:nvGrpSpPr>
        <p:grpSpPr>
          <a:xfrm>
            <a:off x="1783270" y="1066800"/>
            <a:ext cx="5362200" cy="5563721"/>
            <a:chOff x="1676400" y="1066800"/>
            <a:chExt cx="5362200" cy="556372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DEBDC86-590B-4E41-8889-D9F3D1F5BC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76400" y="1066800"/>
              <a:ext cx="5362200" cy="5563721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CB1DDCB-D9E6-F745-B56C-4E8CE5FD0016}"/>
                </a:ext>
              </a:extLst>
            </p:cNvPr>
            <p:cNvSpPr/>
            <p:nvPr/>
          </p:nvSpPr>
          <p:spPr>
            <a:xfrm>
              <a:off x="6553200" y="6324600"/>
              <a:ext cx="2286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67D4B6A5-FFC9-4548-9913-4A764F40B736}"/>
              </a:ext>
            </a:extLst>
          </p:cNvPr>
          <p:cNvSpPr txBox="1"/>
          <p:nvPr/>
        </p:nvSpPr>
        <p:spPr>
          <a:xfrm>
            <a:off x="4678870" y="6345902"/>
            <a:ext cx="26187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Tim Nelson, Snowmass RP6 (2020)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2470905-7567-5043-B29E-E312D44EB493}"/>
              </a:ext>
            </a:extLst>
          </p:cNvPr>
          <p:cNvGrpSpPr/>
          <p:nvPr/>
        </p:nvGrpSpPr>
        <p:grpSpPr>
          <a:xfrm>
            <a:off x="547451" y="1628001"/>
            <a:ext cx="2912219" cy="923330"/>
            <a:chOff x="440581" y="1628001"/>
            <a:chExt cx="2912219" cy="92333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3BAE1F6-B3D5-EA4B-981A-0475D5946FDA}"/>
                </a:ext>
              </a:extLst>
            </p:cNvPr>
            <p:cNvSpPr txBox="1"/>
            <p:nvPr/>
          </p:nvSpPr>
          <p:spPr>
            <a:xfrm>
              <a:off x="440581" y="1628001"/>
              <a:ext cx="1261884" cy="923330"/>
            </a:xfrm>
            <a:prstGeom prst="rect">
              <a:avLst/>
            </a:prstGeom>
            <a:solidFill>
              <a:srgbClr val="92D050">
                <a:alpha val="72000"/>
              </a:srgb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Muon</a:t>
              </a:r>
            </a:p>
            <a:p>
              <a:pPr algn="ctr"/>
              <a:r>
                <a:rPr lang="en-US" dirty="0"/>
                <a:t>g-2 Anomaly</a:t>
              </a: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ED670AC4-716C-1145-89DB-F506EB821DE0}"/>
                </a:ext>
              </a:extLst>
            </p:cNvPr>
            <p:cNvCxnSpPr>
              <a:cxnSpLocks/>
            </p:cNvCxnSpPr>
            <p:nvPr/>
          </p:nvCxnSpPr>
          <p:spPr>
            <a:xfrm>
              <a:off x="1702465" y="2089666"/>
              <a:ext cx="1650335" cy="138500"/>
            </a:xfrm>
            <a:prstGeom prst="straightConnector1">
              <a:avLst/>
            </a:prstGeom>
            <a:ln>
              <a:solidFill>
                <a:srgbClr val="92D05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BA00336-99B2-8C49-A63A-FED660E1BF71}"/>
              </a:ext>
            </a:extLst>
          </p:cNvPr>
          <p:cNvGrpSpPr/>
          <p:nvPr/>
        </p:nvGrpSpPr>
        <p:grpSpPr>
          <a:xfrm>
            <a:off x="4041070" y="1205131"/>
            <a:ext cx="5026730" cy="4281269"/>
            <a:chOff x="3934200" y="196165"/>
            <a:chExt cx="5026730" cy="4281269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4D3DBCDB-B643-2445-B734-6209E4D534D8}"/>
                </a:ext>
              </a:extLst>
            </p:cNvPr>
            <p:cNvSpPr/>
            <p:nvPr/>
          </p:nvSpPr>
          <p:spPr>
            <a:xfrm>
              <a:off x="3934200" y="196165"/>
              <a:ext cx="1323600" cy="4281269"/>
            </a:xfrm>
            <a:prstGeom prst="rect">
              <a:avLst/>
            </a:prstGeom>
            <a:solidFill>
              <a:srgbClr val="F2E9D7">
                <a:alpha val="5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7906954-03C4-B242-A622-68B59FB42C44}"/>
                </a:ext>
              </a:extLst>
            </p:cNvPr>
            <p:cNvSpPr txBox="1"/>
            <p:nvPr/>
          </p:nvSpPr>
          <p:spPr>
            <a:xfrm>
              <a:off x="7237381" y="3366129"/>
              <a:ext cx="1723549" cy="646331"/>
            </a:xfrm>
            <a:prstGeom prst="rect">
              <a:avLst/>
            </a:prstGeom>
            <a:solidFill>
              <a:srgbClr val="F2E9D7">
                <a:alpha val="72000"/>
              </a:srgbClr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Self-interacting</a:t>
              </a:r>
            </a:p>
            <a:p>
              <a:pPr algn="ctr"/>
              <a:r>
                <a:rPr lang="en-US" dirty="0"/>
                <a:t>Dark Matter</a:t>
              </a:r>
            </a:p>
          </p:txBody>
        </p: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2092E38B-A560-CA4C-AA39-06F580202002}"/>
                </a:ext>
              </a:extLst>
            </p:cNvPr>
            <p:cNvCxnSpPr>
              <a:cxnSpLocks/>
              <a:stCxn id="25" idx="1"/>
            </p:cNvCxnSpPr>
            <p:nvPr/>
          </p:nvCxnSpPr>
          <p:spPr>
            <a:xfrm flipH="1">
              <a:off x="5257800" y="3689295"/>
              <a:ext cx="1979581" cy="64239"/>
            </a:xfrm>
            <a:prstGeom prst="straightConnector1">
              <a:avLst/>
            </a:prstGeom>
            <a:ln>
              <a:solidFill>
                <a:srgbClr val="F2E9D7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EF6C433-086A-5542-9AD2-27F8BC0583ED}"/>
              </a:ext>
            </a:extLst>
          </p:cNvPr>
          <p:cNvGrpSpPr/>
          <p:nvPr/>
        </p:nvGrpSpPr>
        <p:grpSpPr>
          <a:xfrm>
            <a:off x="4389065" y="1943100"/>
            <a:ext cx="4510469" cy="2819400"/>
            <a:chOff x="4267200" y="1905000"/>
            <a:chExt cx="4492136" cy="28194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A2545A7-E20B-1C41-B66F-482066E6116C}"/>
                </a:ext>
              </a:extLst>
            </p:cNvPr>
            <p:cNvSpPr/>
            <p:nvPr/>
          </p:nvSpPr>
          <p:spPr>
            <a:xfrm>
              <a:off x="4267200" y="1981200"/>
              <a:ext cx="76200" cy="2743200"/>
            </a:xfrm>
            <a:prstGeom prst="rect">
              <a:avLst/>
            </a:prstGeom>
            <a:solidFill>
              <a:srgbClr val="FFFF00">
                <a:alpha val="5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AFD7E35-7104-0C4D-8A80-5B03148EFFEE}"/>
                </a:ext>
              </a:extLst>
            </p:cNvPr>
            <p:cNvSpPr txBox="1"/>
            <p:nvPr/>
          </p:nvSpPr>
          <p:spPr>
            <a:xfrm>
              <a:off x="7256722" y="1905000"/>
              <a:ext cx="1502614" cy="923330"/>
            </a:xfrm>
            <a:prstGeom prst="rect">
              <a:avLst/>
            </a:prstGeom>
            <a:solidFill>
              <a:srgbClr val="FFFF00">
                <a:alpha val="72000"/>
              </a:srgbClr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baseline="30000" dirty="0"/>
                <a:t>8</a:t>
              </a:r>
              <a:r>
                <a:rPr lang="en-US" dirty="0"/>
                <a:t>Be and </a:t>
              </a:r>
              <a:r>
                <a:rPr lang="en-US" baseline="30000" dirty="0"/>
                <a:t>4</a:t>
              </a:r>
              <a:r>
                <a:rPr lang="en-US" dirty="0"/>
                <a:t>He </a:t>
              </a:r>
            </a:p>
            <a:p>
              <a:pPr algn="ctr"/>
              <a:r>
                <a:rPr lang="en-US" dirty="0"/>
                <a:t>ATOMKI </a:t>
              </a:r>
            </a:p>
            <a:p>
              <a:pPr algn="ctr"/>
              <a:r>
                <a:rPr lang="en-US" dirty="0"/>
                <a:t>Anomalies</a:t>
              </a: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5EC54844-B9C7-1F4E-89BD-00CC57581EE0}"/>
                </a:ext>
              </a:extLst>
            </p:cNvPr>
            <p:cNvCxnSpPr>
              <a:cxnSpLocks/>
              <a:stCxn id="10" idx="1"/>
            </p:cNvCxnSpPr>
            <p:nvPr/>
          </p:nvCxnSpPr>
          <p:spPr>
            <a:xfrm flipH="1">
              <a:off x="4343401" y="2366665"/>
              <a:ext cx="2913321" cy="338435"/>
            </a:xfrm>
            <a:prstGeom prst="straightConnector1">
              <a:avLst/>
            </a:prstGeom>
            <a:ln>
              <a:solidFill>
                <a:srgbClr val="FFFF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28DC437-4E2D-FE4E-97BB-0D524E1968CA}"/>
              </a:ext>
            </a:extLst>
          </p:cNvPr>
          <p:cNvGrpSpPr/>
          <p:nvPr/>
        </p:nvGrpSpPr>
        <p:grpSpPr>
          <a:xfrm>
            <a:off x="317663" y="2399022"/>
            <a:ext cx="6761241" cy="3087379"/>
            <a:chOff x="210793" y="2399022"/>
            <a:chExt cx="6761241" cy="3087379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E1B5BC4-CC6C-4F4D-81C1-1F1911EF3BB6}"/>
                </a:ext>
              </a:extLst>
            </p:cNvPr>
            <p:cNvSpPr/>
            <p:nvPr/>
          </p:nvSpPr>
          <p:spPr>
            <a:xfrm rot="5400000">
              <a:off x="3287710" y="1802077"/>
              <a:ext cx="3087379" cy="4281269"/>
            </a:xfrm>
            <a:prstGeom prst="rect">
              <a:avLst/>
            </a:prstGeom>
            <a:solidFill>
              <a:srgbClr val="FFC000">
                <a:alpha val="18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CB79A2B-1FDB-DE4A-BCB9-FD71900E0E33}"/>
                </a:ext>
              </a:extLst>
            </p:cNvPr>
            <p:cNvSpPr txBox="1"/>
            <p:nvPr/>
          </p:nvSpPr>
          <p:spPr>
            <a:xfrm>
              <a:off x="210793" y="3783012"/>
              <a:ext cx="1582484" cy="646331"/>
            </a:xfrm>
            <a:prstGeom prst="rect">
              <a:avLst/>
            </a:prstGeom>
            <a:solidFill>
              <a:srgbClr val="FFC000">
                <a:alpha val="72000"/>
              </a:srgbClr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Loop-induced</a:t>
              </a:r>
            </a:p>
            <a:p>
              <a:pPr algn="ctr"/>
              <a:r>
                <a:rPr lang="en-US" dirty="0"/>
                <a:t>Coupling</a:t>
              </a:r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FA1DC055-0D96-C240-9050-AAB7ADF08EDA}"/>
                </a:ext>
              </a:extLst>
            </p:cNvPr>
            <p:cNvCxnSpPr>
              <a:cxnSpLocks/>
              <a:stCxn id="20" idx="3"/>
            </p:cNvCxnSpPr>
            <p:nvPr/>
          </p:nvCxnSpPr>
          <p:spPr>
            <a:xfrm flipV="1">
              <a:off x="1793277" y="4038600"/>
              <a:ext cx="897488" cy="67578"/>
            </a:xfrm>
            <a:prstGeom prst="straightConnector1">
              <a:avLst/>
            </a:prstGeom>
            <a:ln>
              <a:solidFill>
                <a:srgbClr val="FFC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4FE07B7-7020-F543-BC96-5F8DFBDEFF19}"/>
              </a:ext>
            </a:extLst>
          </p:cNvPr>
          <p:cNvGrpSpPr/>
          <p:nvPr/>
        </p:nvGrpSpPr>
        <p:grpSpPr>
          <a:xfrm>
            <a:off x="58786" y="2155591"/>
            <a:ext cx="6834510" cy="3845338"/>
            <a:chOff x="-48084" y="2155591"/>
            <a:chExt cx="6834510" cy="3845338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CB3D8272-C5A6-C44E-B03E-E217415DE2DC}"/>
                </a:ext>
              </a:extLst>
            </p:cNvPr>
            <p:cNvSpPr/>
            <p:nvPr/>
          </p:nvSpPr>
          <p:spPr>
            <a:xfrm rot="2799091">
              <a:off x="4108033" y="2187068"/>
              <a:ext cx="2709870" cy="2646916"/>
            </a:xfrm>
            <a:prstGeom prst="ellipse">
              <a:avLst/>
            </a:prstGeom>
            <a:gradFill>
              <a:gsLst>
                <a:gs pos="0">
                  <a:schemeClr val="accent1">
                    <a:tint val="100000"/>
                    <a:shade val="100000"/>
                    <a:satMod val="130000"/>
                    <a:alpha val="11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</a:gradFill>
            <a:ln>
              <a:solidFill>
                <a:schemeClr val="accent1">
                  <a:shade val="95000"/>
                  <a:satMod val="10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773C1AD-AC2B-1A4C-9097-374241D058C8}"/>
                </a:ext>
              </a:extLst>
            </p:cNvPr>
            <p:cNvSpPr txBox="1"/>
            <p:nvPr/>
          </p:nvSpPr>
          <p:spPr>
            <a:xfrm>
              <a:off x="-48084" y="4800600"/>
              <a:ext cx="2153154" cy="1200329"/>
            </a:xfrm>
            <a:prstGeom prst="rect">
              <a:avLst/>
            </a:prstGeom>
            <a:solidFill>
              <a:srgbClr val="4A7EBB">
                <a:alpha val="72000"/>
              </a:srgbClr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The region with</a:t>
              </a:r>
            </a:p>
            <a:p>
              <a:pPr algn="ctr"/>
              <a:r>
                <a:rPr lang="en-US" dirty="0"/>
                <a:t>m ~ 10 MeV – GeV</a:t>
              </a:r>
            </a:p>
            <a:p>
              <a:pPr algn="ctr"/>
              <a:r>
                <a:rPr lang="en-US" dirty="0">
                  <a:latin typeface="Symbol" pitchFamily="2" charset="2"/>
                </a:rPr>
                <a:t>e</a:t>
              </a:r>
              <a:r>
                <a:rPr lang="en-US" dirty="0"/>
                <a:t> ~ 10</a:t>
              </a:r>
              <a:r>
                <a:rPr lang="en-US" baseline="30000" dirty="0"/>
                <a:t>-6</a:t>
              </a:r>
              <a:r>
                <a:rPr lang="en-US" dirty="0"/>
                <a:t> – 10</a:t>
              </a:r>
              <a:r>
                <a:rPr lang="en-US" baseline="30000" dirty="0"/>
                <a:t>-3</a:t>
              </a:r>
            </a:p>
            <a:p>
              <a:pPr algn="ctr"/>
              <a:r>
                <a:rPr lang="en-US" dirty="0"/>
                <a:t>is </a:t>
              </a:r>
              <a:r>
                <a:rPr lang="en-US" i="1" dirty="0"/>
                <a:t>interesting</a:t>
              </a:r>
              <a:r>
                <a:rPr lang="en-US" dirty="0"/>
                <a:t>!</a:t>
              </a:r>
            </a:p>
          </p:txBody>
        </p: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702A42EE-B344-F74A-B3C8-A76C988A90B0}"/>
                </a:ext>
              </a:extLst>
            </p:cNvPr>
            <p:cNvCxnSpPr>
              <a:cxnSpLocks/>
              <a:stCxn id="28" idx="3"/>
              <a:endCxn id="15" idx="4"/>
            </p:cNvCxnSpPr>
            <p:nvPr/>
          </p:nvCxnSpPr>
          <p:spPr>
            <a:xfrm flipV="1">
              <a:off x="2105070" y="4418992"/>
              <a:ext cx="2395490" cy="981773"/>
            </a:xfrm>
            <a:prstGeom prst="straightConnector1">
              <a:avLst/>
            </a:prstGeom>
            <a:ln>
              <a:solidFill>
                <a:srgbClr val="4A7EBB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143884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1BA2172A-3A91-F14E-A87D-19FC3401F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44475"/>
            <a:ext cx="9144000" cy="441325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CURRENT EXPERIMENTAL SEARCHES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9D915BC-9EEB-E242-A8F4-09C09D8EC0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082675"/>
            <a:ext cx="2514600" cy="5775325"/>
          </a:xfrm>
        </p:spPr>
        <p:txBody>
          <a:bodyPr/>
          <a:lstStyle/>
          <a:p>
            <a:r>
              <a:rPr lang="en-US" sz="1800" dirty="0">
                <a:sym typeface="Wingdings" pitchFamily="2" charset="2"/>
              </a:rPr>
              <a:t>In the next few years, this region will be probed by currently running experiments (</a:t>
            </a:r>
            <a:r>
              <a:rPr lang="en-US" sz="1800" dirty="0" err="1">
                <a:sym typeface="Wingdings" pitchFamily="2" charset="2"/>
              </a:rPr>
              <a:t>LHCb</a:t>
            </a:r>
            <a:r>
              <a:rPr lang="en-US" sz="1800" dirty="0">
                <a:sym typeface="Wingdings" pitchFamily="2" charset="2"/>
              </a:rPr>
              <a:t>, Belle2, NA64, FASER, …) and also proposed experiments. This is the low-hanging fruit of dark sectors – similar to Z-mediated WIMP cross sections.  Soon this parameter space will look completely different.</a:t>
            </a:r>
            <a:endParaRPr lang="en-US" sz="1800" baseline="-25000" dirty="0">
              <a:sym typeface="Wingdings" pitchFamily="2" charset="2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3E06985-3F5E-65AD-CF35-12074DE398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120909"/>
            <a:ext cx="5476072" cy="549261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F6CA4B4-F3EE-63BB-E649-B8B992A0BD93}"/>
              </a:ext>
            </a:extLst>
          </p:cNvPr>
          <p:cNvSpPr txBox="1"/>
          <p:nvPr/>
        </p:nvSpPr>
        <p:spPr>
          <a:xfrm>
            <a:off x="6324600" y="5737091"/>
            <a:ext cx="21836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Batell</a:t>
            </a:r>
            <a:r>
              <a:rPr lang="en-US" sz="1400" dirty="0"/>
              <a:t> et al. (2207.06905)</a:t>
            </a:r>
          </a:p>
        </p:txBody>
      </p:sp>
    </p:spTree>
    <p:extLst>
      <p:ext uri="{BB962C8B-B14F-4D97-AF65-F5344CB8AC3E}">
        <p14:creationId xmlns:p14="http://schemas.microsoft.com/office/powerpoint/2010/main" val="3811846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0" y="228985"/>
            <a:ext cx="9144000" cy="441325"/>
          </a:xfrm>
        </p:spPr>
        <p:txBody>
          <a:bodyPr/>
          <a:lstStyle/>
          <a:p>
            <a:r>
              <a:rPr lang="en-US" dirty="0">
                <a:latin typeface="Arial" charset="0"/>
              </a:rPr>
              <a:t>PROTOPHOBIC GAUGE BOSONS</a:t>
            </a:r>
          </a:p>
        </p:txBody>
      </p:sp>
      <p:sp>
        <p:nvSpPr>
          <p:cNvPr id="21" name="Rectangle 3">
            <a:extLst>
              <a:ext uri="{FF2B5EF4-FFF2-40B4-BE49-F238E27FC236}">
                <a16:creationId xmlns:a16="http://schemas.microsoft.com/office/drawing/2014/main" id="{6DE34699-25EB-534D-A8C2-F03BEAEE77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1" y="997813"/>
            <a:ext cx="4800599" cy="258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xmlns:a14="http://schemas.microsoft.com/office/drawing/2010/main" xmlns:mc="http://schemas.openxmlformats.org/markup-compatibility/2006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0000FF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0000FF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Photophobic gauge bosons X are quite different from dark photons</a:t>
            </a:r>
          </a:p>
          <a:p>
            <a:pPr lvl="1"/>
            <a:r>
              <a:rPr lang="en-US" sz="1800" dirty="0"/>
              <a:t>No production by dark bremsstrahlung off protons</a:t>
            </a:r>
          </a:p>
          <a:p>
            <a:pPr lvl="1"/>
            <a:r>
              <a:rPr lang="en-US" sz="1800" dirty="0"/>
              <a:t>No production in pion decays: </a:t>
            </a:r>
            <a:r>
              <a:rPr lang="en-US" sz="1800" dirty="0" err="1"/>
              <a:t>protophobic</a:t>
            </a:r>
            <a:r>
              <a:rPr lang="en-US" sz="1800" dirty="0"/>
              <a:t> </a:t>
            </a:r>
            <a:r>
              <a:rPr lang="en-US" sz="1800" dirty="0">
                <a:sym typeface="Wingdings" pitchFamily="2" charset="2"/>
              </a:rPr>
              <a:t> pion-phobic</a:t>
            </a:r>
          </a:p>
          <a:p>
            <a:pPr lvl="1"/>
            <a:r>
              <a:rPr lang="en-US" sz="1800" dirty="0">
                <a:sym typeface="Wingdings" pitchFamily="2" charset="2"/>
              </a:rPr>
              <a:t>Dominantly produced in </a:t>
            </a:r>
            <a:r>
              <a:rPr lang="en-US" sz="1800" dirty="0">
                <a:latin typeface="Symbol" pitchFamily="2" charset="2"/>
                <a:sym typeface="Wingdings" pitchFamily="2" charset="2"/>
              </a:rPr>
              <a:t>h</a:t>
            </a:r>
            <a:r>
              <a:rPr lang="en-US" sz="1800" dirty="0">
                <a:sym typeface="Wingdings" pitchFamily="2" charset="2"/>
              </a:rPr>
              <a:t> / </a:t>
            </a:r>
            <a:r>
              <a:rPr lang="en-US" sz="1800" dirty="0">
                <a:latin typeface="Symbol" pitchFamily="2" charset="2"/>
                <a:sym typeface="Wingdings" pitchFamily="2" charset="2"/>
              </a:rPr>
              <a:t>h</a:t>
            </a:r>
            <a:r>
              <a:rPr lang="en-US" sz="1800" dirty="0">
                <a:sym typeface="Wingdings" pitchFamily="2" charset="2"/>
              </a:rPr>
              <a:t>’ decays.</a:t>
            </a:r>
            <a:endParaRPr lang="en-US"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3">
                <a:extLst>
                  <a:ext uri="{FF2B5EF4-FFF2-40B4-BE49-F238E27FC236}">
                    <a16:creationId xmlns:a16="http://schemas.microsoft.com/office/drawing/2014/main" id="{848917FE-3792-2EE5-2E39-75464384397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2400" y="3581400"/>
                <a:ext cx="4953000" cy="31107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defTabSz="457200" rtl="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1pPr>
                <a:lvl2pPr marL="742950" indent="-285750" algn="l" defTabSz="457200" rtl="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2000" kern="1200">
                    <a:solidFill>
                      <a:srgbClr val="0000FF"/>
                    </a:solidFill>
                    <a:latin typeface="+mn-lt"/>
                    <a:ea typeface="ＭＳ Ｐゴシック" charset="0"/>
                    <a:cs typeface="+mn-cs"/>
                  </a:defRPr>
                </a:lvl2pPr>
                <a:lvl3pPr marL="1143000" indent="-228600" algn="l" defTabSz="457200" rtl="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3pPr>
                <a:lvl4pPr marL="1600200" indent="-228600" algn="l" defTabSz="457200" rtl="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1600" kern="1200">
                    <a:solidFill>
                      <a:srgbClr val="0000FF"/>
                    </a:solidFill>
                    <a:latin typeface="+mn-lt"/>
                    <a:ea typeface="ＭＳ Ｐゴシック" charset="0"/>
                    <a:cs typeface="+mn-cs"/>
                  </a:defRPr>
                </a:lvl4pPr>
                <a:lvl5pPr marL="2057400" indent="-228600" algn="l" defTabSz="457200" rtl="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16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000" dirty="0"/>
                  <a:t>Consider a model-independent analysis: fix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~ 10</a:t>
                </a:r>
                <a:r>
                  <a:rPr lang="en-US" sz="2000" baseline="30000" dirty="0"/>
                  <a:t>-3</a:t>
                </a:r>
                <a:r>
                  <a:rPr lang="en-US" sz="2000" dirty="0"/>
                  <a:t> (very large!) to explain ATOMKI, scan 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.</a:t>
                </a:r>
              </a:p>
              <a:p>
                <a:endParaRPr lang="en-US" sz="800" dirty="0"/>
              </a:p>
              <a:p>
                <a:r>
                  <a:rPr lang="en-US" sz="2000" dirty="0"/>
                  <a:t>With 1 fb</a:t>
                </a:r>
                <a:r>
                  <a:rPr lang="en-US" sz="2000" baseline="30000" dirty="0"/>
                  <a:t>-1</a:t>
                </a:r>
                <a:r>
                  <a:rPr lang="en-US" sz="2000" dirty="0"/>
                  <a:t>, FASER will probe the low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sz="2000" dirty="0"/>
                  <a:t> region. NA64 will probe high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sz="2000" dirty="0"/>
                  <a:t>. </a:t>
                </a:r>
              </a:p>
              <a:p>
                <a:endParaRPr lang="en-US" sz="800" dirty="0"/>
              </a:p>
              <a:p>
                <a:r>
                  <a:rPr lang="en-US" sz="2000" dirty="0"/>
                  <a:t>The 7-year-old ATOMKI anomalies will likely be first confirmed or refuted by high-energy experiments.</a:t>
                </a:r>
              </a:p>
            </p:txBody>
          </p:sp>
        </mc:Choice>
        <mc:Fallback xmlns="">
          <p:sp>
            <p:nvSpPr>
              <p:cNvPr id="13" name="Rectangle 3">
                <a:extLst>
                  <a:ext uri="{FF2B5EF4-FFF2-40B4-BE49-F238E27FC236}">
                    <a16:creationId xmlns:a16="http://schemas.microsoft.com/office/drawing/2014/main" id="{848917FE-3792-2EE5-2E39-7546438439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2400" y="3581400"/>
                <a:ext cx="4953000" cy="3110731"/>
              </a:xfrm>
              <a:prstGeom prst="rect">
                <a:avLst/>
              </a:prstGeom>
              <a:blipFill>
                <a:blip r:embed="rId2"/>
                <a:stretch>
                  <a:fillRect l="-1023" t="-1220" r="-256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E5A8EC68-6E14-7D70-2D22-AFB56E0479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3950" y="2964983"/>
            <a:ext cx="3886200" cy="29146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775F935-A53F-F6D7-E4AB-02F540DA2D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0" y="1076150"/>
            <a:ext cx="3848100" cy="17944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30AA0A9-6379-D275-E5F5-E59F8BF14025}"/>
                  </a:ext>
                </a:extLst>
              </p:cNvPr>
              <p:cNvSpPr txBox="1"/>
              <p:nvPr/>
            </p:nvSpPr>
            <p:spPr>
              <a:xfrm>
                <a:off x="5160050" y="6034608"/>
                <a:ext cx="3493649" cy="39164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→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ym typeface="Wingdings" pitchFamily="2" charset="2"/>
                  </a:rPr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2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  <m:t>𝜇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&lt;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𝑋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&lt;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Wingdings" pitchFamily="2" charset="2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𝑚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  <m:t>𝜋</m:t>
                        </m:r>
                      </m:sub>
                    </m:sSub>
                  </m:oMath>
                </a14:m>
                <a:endParaRPr lang="en-US" dirty="0"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30AA0A9-6379-D275-E5F5-E59F8BF140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0050" y="6034608"/>
                <a:ext cx="3493649" cy="391646"/>
              </a:xfrm>
              <a:prstGeom prst="rect">
                <a:avLst/>
              </a:prstGeom>
              <a:blipFill>
                <a:blip r:embed="rId5"/>
                <a:stretch>
                  <a:fillRect t="-9091" b="-1515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E4654D31-2352-F932-3569-FC6266EB12C9}"/>
              </a:ext>
            </a:extLst>
          </p:cNvPr>
          <p:cNvSpPr txBox="1"/>
          <p:nvPr/>
        </p:nvSpPr>
        <p:spPr>
          <a:xfrm>
            <a:off x="6877049" y="817232"/>
            <a:ext cx="14462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/>
              <a:t>Feng, Kling (2022)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8D14DFC-7752-DC27-19FB-9BF50968E0AF}"/>
              </a:ext>
            </a:extLst>
          </p:cNvPr>
          <p:cNvSpPr txBox="1"/>
          <p:nvPr/>
        </p:nvSpPr>
        <p:spPr>
          <a:xfrm>
            <a:off x="8117447" y="5257800"/>
            <a:ext cx="5677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/>
              <a:t>Kling 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77FE265-8B60-A914-655C-90FC77F5E7EA}"/>
              </a:ext>
            </a:extLst>
          </p:cNvPr>
          <p:cNvCxnSpPr>
            <a:stCxn id="2" idx="0"/>
          </p:cNvCxnSpPr>
          <p:nvPr/>
        </p:nvCxnSpPr>
        <p:spPr>
          <a:xfrm flipV="1">
            <a:off x="6906875" y="4953000"/>
            <a:ext cx="789325" cy="1081608"/>
          </a:xfrm>
          <a:prstGeom prst="straightConnector1">
            <a:avLst/>
          </a:prstGeom>
          <a:ln w="19050"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12685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1BA2172A-3A91-F14E-A87D-19FC3401F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44475"/>
            <a:ext cx="9144000" cy="441325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FUTURE EXPERIMENTAL SEARCHES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9D915BC-9EEB-E242-A8F4-09C09D8EC0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914400"/>
            <a:ext cx="4419600" cy="2971800"/>
          </a:xfrm>
        </p:spPr>
        <p:txBody>
          <a:bodyPr/>
          <a:lstStyle/>
          <a:p>
            <a:r>
              <a:rPr lang="en-US" sz="1800" dirty="0">
                <a:sym typeface="Wingdings" pitchFamily="2" charset="2"/>
              </a:rPr>
              <a:t>For the future, dedicated detectors have significant discovery potential for a wide variety of dark sector particles: dark photons; B-L and related gauge bosons; dark Higgs bosons; HNLs with couplings to e, mu, tau; ALPs with photon, gluon, fermion couplings; light neutralinos, </a:t>
            </a:r>
            <a:r>
              <a:rPr lang="en-US" sz="1800" dirty="0" err="1">
                <a:sym typeface="Wingdings" pitchFamily="2" charset="2"/>
              </a:rPr>
              <a:t>inflatons</a:t>
            </a:r>
            <a:r>
              <a:rPr lang="en-US" sz="1800" dirty="0">
                <a:sym typeface="Wingdings" pitchFamily="2" charset="2"/>
              </a:rPr>
              <a:t>, relaxions, and many others.</a:t>
            </a:r>
            <a:endParaRPr lang="en-US" sz="1000" dirty="0">
              <a:sym typeface="Wingdings" pitchFamily="2" charset="2"/>
            </a:endParaRPr>
          </a:p>
          <a:p>
            <a:pPr marL="0" indent="0" algn="r">
              <a:buNone/>
            </a:pPr>
            <a:r>
              <a:rPr lang="en-US" sz="1800" baseline="-25000" dirty="0">
                <a:sym typeface="Wingdings" pitchFamily="2" charset="2"/>
              </a:rPr>
              <a:t>FPF White Paper (2022)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890A95-A719-AE16-4741-6E4D44A7D1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1" y="979993"/>
            <a:ext cx="4114799" cy="24490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037004B-86DA-B13C-298B-58CFAE528A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1678" y="3920164"/>
            <a:ext cx="4114799" cy="248063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3B13B1A-52D4-F22B-9D8E-F846D07390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3812747"/>
            <a:ext cx="4114800" cy="258805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0FE29D1-F0A6-901E-448D-349345FEB801}"/>
              </a:ext>
            </a:extLst>
          </p:cNvPr>
          <p:cNvSpPr txBox="1"/>
          <p:nvPr/>
        </p:nvSpPr>
        <p:spPr>
          <a:xfrm>
            <a:off x="6248400" y="3275111"/>
            <a:ext cx="11801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Dark Photon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37D6AF5-70C2-8DA3-F5D1-DD6D644059F2}"/>
              </a:ext>
            </a:extLst>
          </p:cNvPr>
          <p:cNvSpPr txBox="1"/>
          <p:nvPr/>
        </p:nvSpPr>
        <p:spPr>
          <a:xfrm>
            <a:off x="6237171" y="6172200"/>
            <a:ext cx="11208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Dark Scalar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9BEA3A7-5DE4-2C3F-0B4E-2DD9A4FD8698}"/>
              </a:ext>
            </a:extLst>
          </p:cNvPr>
          <p:cNvSpPr txBox="1"/>
          <p:nvPr/>
        </p:nvSpPr>
        <p:spPr>
          <a:xfrm>
            <a:off x="1932104" y="6173001"/>
            <a:ext cx="12682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Dark Fermion</a:t>
            </a:r>
          </a:p>
        </p:txBody>
      </p:sp>
    </p:spTree>
    <p:extLst>
      <p:ext uri="{BB962C8B-B14F-4D97-AF65-F5344CB8AC3E}">
        <p14:creationId xmlns:p14="http://schemas.microsoft.com/office/powerpoint/2010/main" val="39355779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0" y="104775"/>
            <a:ext cx="9144000" cy="733425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tx1"/>
                </a:solidFill>
                <a:latin typeface="Arial" charset="0"/>
              </a:rPr>
              <a:t>DARK MATTER DIRECT DETECTION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76199" y="914400"/>
            <a:ext cx="5257801" cy="1676463"/>
          </a:xfrm>
        </p:spPr>
        <p:txBody>
          <a:bodyPr/>
          <a:lstStyle/>
          <a:p>
            <a:pPr eaLnBrk="1" hangingPunct="1"/>
            <a:r>
              <a:rPr lang="en-US" sz="1800" dirty="0">
                <a:latin typeface="Arial" charset="0"/>
              </a:rPr>
              <a:t>What if the portal particle decays back to the dark sector? Light DM with masses at the GeV scale and below is famously hard to detect, but there is a great deal of creative work going on in this area.</a:t>
            </a:r>
            <a:endParaRPr lang="en-US" sz="2000" dirty="0">
              <a:latin typeface="Arial" charset="0"/>
            </a:endParaRPr>
          </a:p>
          <a:p>
            <a:pPr eaLnBrk="1" hangingPunct="1"/>
            <a:endParaRPr lang="en-US" sz="2000" dirty="0">
              <a:latin typeface="Arial" charset="0"/>
            </a:endParaRPr>
          </a:p>
          <a:p>
            <a:pPr eaLnBrk="1" hangingPunct="1"/>
            <a:endParaRPr lang="en-US" sz="2000" dirty="0">
              <a:latin typeface="Arial" charset="0"/>
            </a:endParaRPr>
          </a:p>
          <a:p>
            <a:pPr eaLnBrk="1" hangingPunct="1"/>
            <a:endParaRPr lang="en-US" sz="2000" dirty="0">
              <a:latin typeface="Arial" charset="0"/>
            </a:endParaRPr>
          </a:p>
          <a:p>
            <a:pPr eaLnBrk="1" hangingPunct="1"/>
            <a:endParaRPr lang="en-US" sz="2000" dirty="0">
              <a:latin typeface="Arial" charset="0"/>
            </a:endParaRPr>
          </a:p>
          <a:p>
            <a:pPr eaLnBrk="1" hangingPunct="1"/>
            <a:endParaRPr lang="en-US" sz="2000" dirty="0">
              <a:latin typeface="Arial" charset="0"/>
            </a:endParaRPr>
          </a:p>
          <a:p>
            <a:pPr eaLnBrk="1" hangingPunct="1"/>
            <a:endParaRPr lang="en-US" sz="2000" dirty="0">
              <a:latin typeface="Arial" charset="0"/>
            </a:endParaRPr>
          </a:p>
          <a:p>
            <a:pPr marL="0" indent="0" eaLnBrk="1" hangingPunct="1">
              <a:buNone/>
            </a:pPr>
            <a:endParaRPr lang="en-US" sz="2000" dirty="0">
              <a:latin typeface="Arial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DA1D2E-4B5A-3549-AE32-9B5C908E5A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9683" r="46255"/>
          <a:stretch/>
        </p:blipFill>
        <p:spPr>
          <a:xfrm>
            <a:off x="498439" y="4343400"/>
            <a:ext cx="4149761" cy="106686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9FCDB86-CF7D-C541-A813-98C5FEE768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439" y="3733800"/>
            <a:ext cx="4149761" cy="700287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DCD01C0-9278-3A4B-920C-0E1AAE0C1E5D}"/>
              </a:ext>
            </a:extLst>
          </p:cNvPr>
          <p:cNvSpPr txBox="1">
            <a:spLocks/>
          </p:cNvSpPr>
          <p:nvPr/>
        </p:nvSpPr>
        <p:spPr bwMode="auto">
          <a:xfrm>
            <a:off x="75292" y="2438400"/>
            <a:ext cx="5009674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c="http://schemas.openxmlformats.org/markup-compatibility/2006" xmlns:a14="http://schemas.microsoft.com/office/drawing/2010/main"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ln>
                  <a:noFill/>
                </a:ln>
                <a:solidFill>
                  <a:srgbClr val="1919C8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ln>
                  <a:noFill/>
                </a:ln>
                <a:solidFill>
                  <a:srgbClr val="1919C8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latin typeface="Arial" charset="0"/>
              </a:rPr>
              <a:t>At the LHC, we can produce DM at high energies, look for the resulting DM to scatter in </a:t>
            </a:r>
            <a:r>
              <a:rPr lang="en-US" sz="1800" dirty="0" err="1">
                <a:latin typeface="Arial" charset="0"/>
              </a:rPr>
              <a:t>FLArE</a:t>
            </a:r>
            <a:r>
              <a:rPr lang="en-US" sz="1800" dirty="0">
                <a:latin typeface="Arial" charset="0"/>
              </a:rPr>
              <a:t>, Forward Liquid Argon Experiment, a proposed 10 to 100 </a:t>
            </a:r>
            <a:r>
              <a:rPr lang="en-US" sz="1800" dirty="0" err="1">
                <a:latin typeface="Arial" charset="0"/>
              </a:rPr>
              <a:t>tonne</a:t>
            </a:r>
            <a:r>
              <a:rPr lang="en-US" sz="1800" dirty="0">
                <a:latin typeface="Arial" charset="0"/>
              </a:rPr>
              <a:t> </a:t>
            </a:r>
            <a:r>
              <a:rPr lang="en-US" sz="1800" dirty="0" err="1">
                <a:latin typeface="Arial" charset="0"/>
              </a:rPr>
              <a:t>LArTPC</a:t>
            </a:r>
            <a:r>
              <a:rPr lang="en-US" sz="1800" dirty="0">
                <a:latin typeface="Arial" charset="0"/>
              </a:rPr>
              <a:t>. </a:t>
            </a:r>
          </a:p>
          <a:p>
            <a:endParaRPr lang="en-US" sz="1800" dirty="0">
              <a:latin typeface="Arial" charset="0"/>
            </a:endParaRPr>
          </a:p>
          <a:p>
            <a:endParaRPr lang="en-US" sz="1800" dirty="0">
              <a:latin typeface="Arial" charset="0"/>
            </a:endParaRPr>
          </a:p>
          <a:p>
            <a:endParaRPr lang="en-US" sz="1800" dirty="0">
              <a:latin typeface="Arial" charset="0"/>
            </a:endParaRPr>
          </a:p>
          <a:p>
            <a:endParaRPr lang="en-US" sz="1800" dirty="0">
              <a:latin typeface="Arial" charset="0"/>
            </a:endParaRPr>
          </a:p>
          <a:p>
            <a:endParaRPr lang="en-US" sz="1800" dirty="0">
              <a:latin typeface="Arial" charset="0"/>
            </a:endParaRPr>
          </a:p>
          <a:p>
            <a:endParaRPr lang="en-US" sz="1000" dirty="0">
              <a:latin typeface="Arial" charset="0"/>
            </a:endParaRPr>
          </a:p>
          <a:p>
            <a:r>
              <a:rPr lang="en-US" sz="1800" dirty="0" err="1">
                <a:solidFill>
                  <a:schemeClr val="tx1"/>
                </a:solidFill>
                <a:latin typeface="Arial" charset="0"/>
              </a:rPr>
              <a:t>FLArE</a:t>
            </a:r>
            <a:r>
              <a:rPr lang="en-US" sz="1800" dirty="0">
                <a:solidFill>
                  <a:schemeClr val="tx1"/>
                </a:solidFill>
                <a:latin typeface="Arial" charset="0"/>
              </a:rPr>
              <a:t> is powerful in the region favored/allowed by thermal freezeout. Note complementarity: q vs. e coupling, direct detection vs. missing X, etc.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22A62A0-1D98-9E45-B449-36344CBFA19F}"/>
              </a:ext>
            </a:extLst>
          </p:cNvPr>
          <p:cNvGrpSpPr/>
          <p:nvPr/>
        </p:nvGrpSpPr>
        <p:grpSpPr>
          <a:xfrm>
            <a:off x="5029200" y="2861443"/>
            <a:ext cx="3844962" cy="3615557"/>
            <a:chOff x="4911763" y="2742831"/>
            <a:chExt cx="4072654" cy="3741828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D321DC03-0F5B-CF41-BCDF-CC6ABB820649}"/>
                </a:ext>
              </a:extLst>
            </p:cNvPr>
            <p:cNvSpPr txBox="1"/>
            <p:nvPr/>
          </p:nvSpPr>
          <p:spPr>
            <a:xfrm rot="5400000">
              <a:off x="6975157" y="4475399"/>
              <a:ext cx="3741521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                 </a:t>
              </a:r>
              <a:r>
                <a:rPr lang="en-US" sz="1200" dirty="0" err="1"/>
                <a:t>Batell</a:t>
              </a:r>
              <a:r>
                <a:rPr lang="en-US" sz="1200" dirty="0"/>
                <a:t>, Feng, </a:t>
              </a:r>
              <a:r>
                <a:rPr lang="en-US" sz="1200" dirty="0" err="1"/>
                <a:t>Trojanowski</a:t>
              </a:r>
              <a:r>
                <a:rPr lang="en-US" sz="1200" dirty="0"/>
                <a:t> (2021)             </a:t>
              </a: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0DF1FED-40BC-DD46-B193-FDAF649BBE2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11763" y="2742831"/>
              <a:ext cx="3823619" cy="3741828"/>
            </a:xfrm>
            <a:prstGeom prst="rect">
              <a:avLst/>
            </a:prstGeom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845365C1-F298-9D4D-9BA0-B8F2B347B9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01" y="894347"/>
            <a:ext cx="2971799" cy="178829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8211F10-E7A5-9DD2-347A-3E8B999ADDB2}"/>
              </a:ext>
            </a:extLst>
          </p:cNvPr>
          <p:cNvSpPr txBox="1"/>
          <p:nvPr/>
        </p:nvSpPr>
        <p:spPr>
          <a:xfrm>
            <a:off x="3388263" y="2164945"/>
            <a:ext cx="17171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See Asher Berlin’s talk</a:t>
            </a:r>
          </a:p>
        </p:txBody>
      </p:sp>
    </p:spTree>
    <p:extLst>
      <p:ext uri="{BB962C8B-B14F-4D97-AF65-F5344CB8AC3E}">
        <p14:creationId xmlns:p14="http://schemas.microsoft.com/office/powerpoint/2010/main" val="1698793176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2E933C-7C41-5E43-AB21-CA69B6F0C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244475"/>
            <a:ext cx="6858000" cy="441325"/>
          </a:xfrm>
        </p:spPr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443F34-7B57-9742-8EB7-51D260B18A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98525"/>
            <a:ext cx="8763000" cy="5715000"/>
          </a:xfrm>
        </p:spPr>
        <p:txBody>
          <a:bodyPr/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Dark Matter and Dark Sectors is currently a topic of great interest.  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Many talks at Snowmass, including several talks with almost the identical title:</a:t>
            </a:r>
          </a:p>
          <a:p>
            <a:pPr lvl="1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Dark Matter and Dark Sectors: from Theory to Discovery in the Lab, Wednesday, Masha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Baryakhtar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Dark Matter and Dark Sectors: from Theory to Discovery in the Sky, Wednesday, Joshua Foster</a:t>
            </a:r>
          </a:p>
          <a:p>
            <a:pPr lvl="1"/>
            <a:r>
              <a:rPr lang="en-US" sz="1600" dirty="0"/>
              <a:t>Understanding Dark Matter and Dark Sectors at RP Frontier, Wednesday, Stefania Gori</a:t>
            </a:r>
          </a:p>
          <a:p>
            <a:pPr lvl="1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Dark Matter and Dark Sectors, Saturday, Jonathan Feng</a:t>
            </a:r>
          </a:p>
          <a:p>
            <a:pPr marL="0" indent="0">
              <a:buNone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Some of the interest follows null results from LHC and ton-scale WIMP searches.  But, as I will discuss, there are strong independent reasons to consider dark sectors, and much of the initial interest preceded these null results.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Connections to almost every frontier, and also to adjacent fields (nuclear physics, condensed matter physics, AMO, and, of course, astrophysics).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 beautiful example of what can result from the serious and persistent interaction of theorists and experimentalists.  </a:t>
            </a:r>
          </a:p>
        </p:txBody>
      </p:sp>
    </p:spTree>
    <p:extLst>
      <p:ext uri="{BB962C8B-B14F-4D97-AF65-F5344CB8AC3E}">
        <p14:creationId xmlns:p14="http://schemas.microsoft.com/office/powerpoint/2010/main" val="3945586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2E933C-7C41-5E43-AB21-CA69B6F0C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244475"/>
            <a:ext cx="6858000" cy="441325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443F34-7B57-9742-8EB7-51D260B18A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838199"/>
            <a:ext cx="8305800" cy="5775325"/>
          </a:xfrm>
        </p:spPr>
        <p:txBody>
          <a:bodyPr/>
          <a:lstStyle/>
          <a:p>
            <a:r>
              <a:rPr lang="en-US" sz="1800" dirty="0"/>
              <a:t>Dark matter and dark sectors are currently among the leading motivations for BSM searches.</a:t>
            </a:r>
          </a:p>
          <a:p>
            <a:endParaRPr lang="en-US" sz="1000" dirty="0"/>
          </a:p>
          <a:p>
            <a:r>
              <a:rPr lang="en-US" sz="1800" dirty="0"/>
              <a:t>In general, dark sectors predict new particles with an enormous range of masses and interaction strengths and also many qualitatively different possibilities; milli-charged particles, </a:t>
            </a:r>
            <a:r>
              <a:rPr lang="en-US" sz="1800" dirty="0" err="1"/>
              <a:t>hadrophilic</a:t>
            </a:r>
            <a:r>
              <a:rPr lang="en-US" sz="1800" dirty="0"/>
              <a:t> gauge bosons, quirks, …; see backup slides.</a:t>
            </a:r>
          </a:p>
          <a:p>
            <a:endParaRPr lang="en-US" sz="1000" dirty="0"/>
          </a:p>
          <a:p>
            <a:r>
              <a:rPr lang="en-US" sz="1800" dirty="0"/>
              <a:t>But there is a relatively small region of parameter space that has motivations comparable to WIMPs: masses ~ MeV to GeV, couplings ~ micro to milli.</a:t>
            </a:r>
          </a:p>
          <a:p>
            <a:pPr lvl="1"/>
            <a:r>
              <a:rPr lang="en-US" sz="1600" dirty="0"/>
              <a:t>WIMPs: coincidence of particle experiment (current threshold of what is observable), particle theory (gauge hierarchy problem), cosmology (WIMP miracle), astrophysics (large-scale structure), anomalies</a:t>
            </a:r>
          </a:p>
          <a:p>
            <a:pPr lvl="1"/>
            <a:r>
              <a:rPr lang="en-US" sz="1600" dirty="0"/>
              <a:t>Dark sectors: coincidence of particle experiment (current threshold of what is observable), particle theory (portals), cosmology (</a:t>
            </a:r>
            <a:r>
              <a:rPr lang="en-US" sz="1600" dirty="0" err="1"/>
              <a:t>WIMPless</a:t>
            </a:r>
            <a:r>
              <a:rPr lang="en-US" sz="1600" dirty="0"/>
              <a:t> miracle), astrophysics (small-scale structure), anomalies</a:t>
            </a:r>
          </a:p>
          <a:p>
            <a:pPr lvl="1"/>
            <a:endParaRPr lang="en-US" sz="1000" dirty="0"/>
          </a:p>
          <a:p>
            <a:r>
              <a:rPr lang="en-US" sz="1800" dirty="0"/>
              <a:t>Most importantly, this region can be probed by many experiments in the coming 10 years.  Just as WIMP DM became the subject of a world-wide research program in the 2000’s and 2010’s, dark sectors will become the subject of a world-wide research program in the 2020’s and 2030’s.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284663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38FAA9-B82C-4465-F927-E32FB5FD49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b="1" dirty="0"/>
              <a:t>BACKUP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237578C-EAFD-5454-366E-041A66F2F4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6211888"/>
            <a:ext cx="8458200" cy="46037"/>
          </a:xfrm>
          <a:prstGeom prst="rect">
            <a:avLst/>
          </a:prstGeom>
          <a:solidFill>
            <a:srgbClr val="1919D3"/>
          </a:solidFill>
          <a:ln>
            <a:solidFill>
              <a:srgbClr val="1819D3"/>
            </a:solidFill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90473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0" y="104775"/>
            <a:ext cx="9144000" cy="733425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tx1"/>
                </a:solidFill>
                <a:latin typeface="Arial" charset="0"/>
              </a:rPr>
              <a:t>MILLI-CHARGED PARTICLES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763000" cy="5638491"/>
          </a:xfrm>
        </p:spPr>
        <p:txBody>
          <a:bodyPr/>
          <a:lstStyle/>
          <a:p>
            <a:pPr eaLnBrk="1" hangingPunct="1"/>
            <a:r>
              <a:rPr lang="en-US" sz="1800" dirty="0">
                <a:latin typeface="Arial" charset="0"/>
              </a:rPr>
              <a:t>A completely generic possibility motivated by dark matter, dark sectors. Currently the target of the </a:t>
            </a:r>
            <a:r>
              <a:rPr lang="en-US" sz="1800" dirty="0" err="1">
                <a:latin typeface="Arial" charset="0"/>
              </a:rPr>
              <a:t>MilliQan</a:t>
            </a:r>
            <a:r>
              <a:rPr lang="en-US" sz="1800" dirty="0">
                <a:latin typeface="Arial" charset="0"/>
              </a:rPr>
              <a:t> experiment, located at the LHC near the CMS experiment in a “non-forward” tunnel.</a:t>
            </a:r>
          </a:p>
          <a:p>
            <a:pPr eaLnBrk="1" hangingPunct="1"/>
            <a:endParaRPr lang="en-US" sz="1200" dirty="0">
              <a:latin typeface="Arial" charset="0"/>
            </a:endParaRPr>
          </a:p>
          <a:p>
            <a:pPr eaLnBrk="1" hangingPunct="1"/>
            <a:r>
              <a:rPr lang="en-US" sz="1800" dirty="0">
                <a:latin typeface="Arial" charset="0"/>
              </a:rPr>
              <a:t>The </a:t>
            </a:r>
            <a:r>
              <a:rPr lang="en-US" sz="1800" dirty="0" err="1">
                <a:latin typeface="Arial" charset="0"/>
              </a:rPr>
              <a:t>MilliQan</a:t>
            </a:r>
            <a:r>
              <a:rPr lang="en-US" sz="1800" dirty="0">
                <a:latin typeface="Arial" charset="0"/>
              </a:rPr>
              <a:t> Demonstrator (Proto-</a:t>
            </a:r>
            <a:r>
              <a:rPr lang="en-US" sz="1800" dirty="0" err="1">
                <a:latin typeface="Arial" charset="0"/>
              </a:rPr>
              <a:t>MilliQan</a:t>
            </a:r>
            <a:r>
              <a:rPr lang="en-US" sz="1800" dirty="0">
                <a:latin typeface="Arial" charset="0"/>
              </a:rPr>
              <a:t>) already probes new region.  Full </a:t>
            </a:r>
            <a:r>
              <a:rPr lang="en-US" sz="1800" dirty="0" err="1">
                <a:latin typeface="Arial" charset="0"/>
              </a:rPr>
              <a:t>MilliQan</a:t>
            </a:r>
            <a:r>
              <a:rPr lang="en-US" sz="1800" dirty="0">
                <a:latin typeface="Arial" charset="0"/>
              </a:rPr>
              <a:t> can also run in this location in the HL-LHC era, but the sensitivity may be improved significantly by moving it to the FPF (FORMOSA).</a:t>
            </a:r>
          </a:p>
          <a:p>
            <a:pPr eaLnBrk="1" hangingPunct="1"/>
            <a:endParaRPr lang="en-US" sz="2000" dirty="0">
              <a:latin typeface="Arial" charset="0"/>
            </a:endParaRPr>
          </a:p>
          <a:p>
            <a:pPr eaLnBrk="1" hangingPunct="1"/>
            <a:endParaRPr lang="en-US" sz="2000" dirty="0">
              <a:latin typeface="Arial" charset="0"/>
            </a:endParaRPr>
          </a:p>
          <a:p>
            <a:pPr eaLnBrk="1" hangingPunct="1"/>
            <a:endParaRPr lang="en-US" sz="2000" dirty="0">
              <a:latin typeface="Arial" charset="0"/>
            </a:endParaRPr>
          </a:p>
          <a:p>
            <a:pPr eaLnBrk="1" hangingPunct="1"/>
            <a:endParaRPr lang="en-US" sz="2000" dirty="0">
              <a:latin typeface="Arial" charset="0"/>
            </a:endParaRPr>
          </a:p>
          <a:p>
            <a:pPr marL="0" indent="0" eaLnBrk="1" hangingPunct="1">
              <a:buNone/>
            </a:pPr>
            <a:endParaRPr lang="en-US" sz="2000" dirty="0">
              <a:latin typeface="Arial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802895D-6F06-5640-8A02-313DF8FD65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574" y="3068026"/>
            <a:ext cx="3615169" cy="348046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0F0149B-1DA3-324A-8C93-3D886A6934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8848" y="2971800"/>
            <a:ext cx="4091751" cy="3581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F2E3E8F-6B70-BE4C-9BC0-EF8A5379A9DD}"/>
              </a:ext>
            </a:extLst>
          </p:cNvPr>
          <p:cNvSpPr txBox="1"/>
          <p:nvPr/>
        </p:nvSpPr>
        <p:spPr>
          <a:xfrm>
            <a:off x="5000834" y="3068027"/>
            <a:ext cx="24667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Foroughi-</a:t>
            </a:r>
            <a:r>
              <a:rPr lang="en-US" sz="1200" dirty="0" err="1"/>
              <a:t>Abari</a:t>
            </a:r>
            <a:r>
              <a:rPr lang="en-US" sz="1200" dirty="0"/>
              <a:t>, Kling, Tsai (2020)</a:t>
            </a:r>
          </a:p>
        </p:txBody>
      </p:sp>
    </p:spTree>
    <p:extLst>
      <p:ext uri="{BB962C8B-B14F-4D97-AF65-F5344CB8AC3E}">
        <p14:creationId xmlns:p14="http://schemas.microsoft.com/office/powerpoint/2010/main" val="3900113694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0" y="228985"/>
            <a:ext cx="9144000" cy="441325"/>
          </a:xfrm>
        </p:spPr>
        <p:txBody>
          <a:bodyPr/>
          <a:lstStyle/>
          <a:p>
            <a:r>
              <a:rPr lang="en-US" dirty="0">
                <a:latin typeface="Arial" charset="0"/>
              </a:rPr>
              <a:t>NEW SIGNALS: B AND B-3</a:t>
            </a:r>
            <a:r>
              <a:rPr lang="en-US" dirty="0">
                <a:latin typeface="Symbol" pitchFamily="2" charset="2"/>
              </a:rPr>
              <a:t>t</a:t>
            </a:r>
            <a:r>
              <a:rPr lang="en-US" dirty="0">
                <a:latin typeface="Arial" charset="0"/>
              </a:rPr>
              <a:t> GAUGE BOSONS</a:t>
            </a:r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id="{4ADFC492-F81A-9449-AADF-15E8874A72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881" y="914400"/>
            <a:ext cx="8149119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c="http://schemas.openxmlformats.org/markup-compatibility/2006" xmlns:a14="http://schemas.microsoft.com/office/drawing/2010/main"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0000FF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0000FF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Consider a light </a:t>
            </a:r>
            <a:r>
              <a:rPr lang="en-US" sz="2000" dirty="0">
                <a:latin typeface="Arial" charset="0"/>
              </a:rPr>
              <a:t>gauge boson coupled to baryon number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EA2C98-3D84-F749-A292-D7EEB9F2C853}"/>
              </a:ext>
            </a:extLst>
          </p:cNvPr>
          <p:cNvSpPr txBox="1"/>
          <p:nvPr/>
        </p:nvSpPr>
        <p:spPr>
          <a:xfrm>
            <a:off x="5204257" y="3227045"/>
            <a:ext cx="31373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Li, Pei, Ran, Zhang, 2108.06748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C20EDE-B8BC-454D-9F2E-6754AF59AC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1831" y="1447800"/>
            <a:ext cx="4054815" cy="422356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D89D028-ECAC-2E43-AEC8-89086F9C26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1" y="4038600"/>
            <a:ext cx="3860566" cy="25908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0C72E82-F553-0144-8042-0EA2DCFB7711}"/>
              </a:ext>
            </a:extLst>
          </p:cNvPr>
          <p:cNvSpPr txBox="1"/>
          <p:nvPr/>
        </p:nvSpPr>
        <p:spPr>
          <a:xfrm>
            <a:off x="4269015" y="5881600"/>
            <a:ext cx="48004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200" dirty="0" err="1"/>
              <a:t>Batell</a:t>
            </a:r>
            <a:r>
              <a:rPr lang="en-US" sz="1200" dirty="0"/>
              <a:t>, Feng, </a:t>
            </a:r>
            <a:r>
              <a:rPr lang="en-US" sz="1200" dirty="0" err="1"/>
              <a:t>Fieg</a:t>
            </a:r>
            <a:r>
              <a:rPr lang="en-US" sz="1200" dirty="0"/>
              <a:t>, Ismail, Kling, Abraham, </a:t>
            </a:r>
            <a:r>
              <a:rPr lang="en-US" sz="1200" dirty="0" err="1"/>
              <a:t>Trojanowski</a:t>
            </a:r>
            <a:r>
              <a:rPr lang="en-US" sz="1200" dirty="0"/>
              <a:t>, 2111.10343; </a:t>
            </a:r>
          </a:p>
          <a:p>
            <a:pPr algn="r"/>
            <a:r>
              <a:rPr lang="en-US" sz="1200" dirty="0"/>
              <a:t>see also </a:t>
            </a:r>
            <a:r>
              <a:rPr lang="en-US" sz="1200" dirty="0" err="1"/>
              <a:t>Boyarsky</a:t>
            </a:r>
            <a:r>
              <a:rPr lang="en-US" sz="1200" dirty="0"/>
              <a:t>, </a:t>
            </a:r>
            <a:r>
              <a:rPr lang="en-US" sz="1200" dirty="0" err="1"/>
              <a:t>Mikulenko</a:t>
            </a:r>
            <a:r>
              <a:rPr lang="en-US" sz="1200" dirty="0"/>
              <a:t>, </a:t>
            </a:r>
            <a:r>
              <a:rPr lang="en-US" sz="1200" dirty="0" err="1"/>
              <a:t>Ovchynnikov</a:t>
            </a:r>
            <a:r>
              <a:rPr lang="en-US" sz="1200" dirty="0"/>
              <a:t>, </a:t>
            </a:r>
            <a:r>
              <a:rPr lang="en-US" sz="1200" dirty="0" err="1"/>
              <a:t>Shchutska</a:t>
            </a:r>
            <a:r>
              <a:rPr lang="en-US" sz="1200" dirty="0"/>
              <a:t>, 2104.09688</a:t>
            </a:r>
          </a:p>
          <a:p>
            <a:endParaRPr lang="en-US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3">
                <a:extLst>
                  <a:ext uri="{FF2B5EF4-FFF2-40B4-BE49-F238E27FC236}">
                    <a16:creationId xmlns:a16="http://schemas.microsoft.com/office/drawing/2014/main" id="{44A57338-AEF7-7648-87C6-0440ACA1CD7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2881" y="1459801"/>
                <a:ext cx="4418711" cy="28130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defTabSz="457200" rtl="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1pPr>
                <a:lvl2pPr marL="742950" indent="-285750" algn="l" defTabSz="457200" rtl="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2000" kern="1200">
                    <a:solidFill>
                      <a:srgbClr val="0000FF"/>
                    </a:solidFill>
                    <a:latin typeface="+mn-lt"/>
                    <a:ea typeface="ＭＳ Ｐゴシック" charset="0"/>
                    <a:cs typeface="+mn-cs"/>
                  </a:defRPr>
                </a:lvl2pPr>
                <a:lvl3pPr marL="1143000" indent="-228600" algn="l" defTabSz="457200" rtl="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3pPr>
                <a:lvl4pPr marL="1600200" indent="-228600" algn="l" defTabSz="457200" rtl="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1600" kern="1200">
                    <a:solidFill>
                      <a:srgbClr val="0000FF"/>
                    </a:solidFill>
                    <a:latin typeface="+mn-lt"/>
                    <a:ea typeface="ＭＳ Ｐゴシック" charset="0"/>
                    <a:cs typeface="+mn-cs"/>
                  </a:defRPr>
                </a:lvl4pPr>
                <a:lvl5pPr marL="2057400" indent="-228600" algn="l" defTabSz="457200" rtl="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16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000" dirty="0">
                    <a:latin typeface="Arial" charset="0"/>
                  </a:rPr>
                  <a:t>Produced through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𝑞</m:t>
                    </m:r>
                    <m:acc>
                      <m:accPr>
                        <m:chr m:val="̅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→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sz="2000" b="0" dirty="0">
                  <a:latin typeface="Arial" charset="0"/>
                </a:endParaRPr>
              </a:p>
              <a:p>
                <a:endParaRPr lang="en-US" sz="1200" dirty="0">
                  <a:latin typeface="Arial" charset="0"/>
                  <a:sym typeface="Wingdings" pitchFamily="2" charset="2"/>
                </a:endParaRPr>
              </a:p>
              <a:p>
                <a:r>
                  <a:rPr lang="en-US" sz="2000" dirty="0">
                    <a:latin typeface="Arial" charset="0"/>
                    <a:sym typeface="Wingdings" pitchFamily="2" charset="2"/>
                  </a:rPr>
                  <a:t>Many interesting hadronic decays</a:t>
                </a: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 → </m:t>
                        </m:r>
                        <m:r>
                          <a:rPr lang="en-US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1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en-US" sz="1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 </m:t>
                    </m:r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1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 </m:t>
                    </m:r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sz="18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 </m:t>
                    </m:r>
                    <m:sSub>
                      <m:sSubPr>
                        <m:ctrlPr>
                          <a:rPr lang="en-US" sz="18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1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US" sz="1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1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endParaRPr lang="en-US" sz="1800" dirty="0"/>
              </a:p>
              <a:p>
                <a:pPr marL="0" indent="0">
                  <a:buNone/>
                </a:pPr>
                <a:endParaRPr lang="en-US" sz="1200" dirty="0"/>
              </a:p>
              <a:p>
                <a:r>
                  <a:rPr lang="en-US" sz="1800" dirty="0"/>
                  <a:t>Greatly expands the standard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sz="1800" dirty="0"/>
                  <a:t>,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𝛾𝛾</m:t>
                    </m:r>
                  </m:oMath>
                </a14:m>
                <a:r>
                  <a:rPr lang="en-US" sz="1800" dirty="0"/>
                  <a:t> signatures; similar signatures for “anomaly-free” gauge bosons</a:t>
                </a:r>
              </a:p>
            </p:txBody>
          </p:sp>
        </mc:Choice>
        <mc:Fallback xmlns="">
          <p:sp>
            <p:nvSpPr>
              <p:cNvPr id="12" name="Rectangle 3">
                <a:extLst>
                  <a:ext uri="{FF2B5EF4-FFF2-40B4-BE49-F238E27FC236}">
                    <a16:creationId xmlns:a16="http://schemas.microsoft.com/office/drawing/2014/main" id="{44A57338-AEF7-7648-87C6-0440ACA1CD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2881" y="1459801"/>
                <a:ext cx="4418711" cy="2813050"/>
              </a:xfrm>
              <a:prstGeom prst="rect">
                <a:avLst/>
              </a:prstGeom>
              <a:blipFill>
                <a:blip r:embed="rId4"/>
                <a:stretch>
                  <a:fillRect l="-1146" t="-897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93859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831E0633-5B9A-D34C-9300-FB3538C644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5094" b="1"/>
          <a:stretch/>
        </p:blipFill>
        <p:spPr>
          <a:xfrm>
            <a:off x="304800" y="4191000"/>
            <a:ext cx="8572501" cy="2314082"/>
          </a:xfrm>
          <a:prstGeom prst="rect">
            <a:avLst/>
          </a:prstGeom>
          <a:ln w="19050">
            <a:noFill/>
          </a:ln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15642AA-659E-614C-8243-B92862F317EC}"/>
              </a:ext>
            </a:extLst>
          </p:cNvPr>
          <p:cNvSpPr txBox="1">
            <a:spLocks/>
          </p:cNvSpPr>
          <p:nvPr/>
        </p:nvSpPr>
        <p:spPr bwMode="auto">
          <a:xfrm>
            <a:off x="152400" y="244475"/>
            <a:ext cx="8724901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000000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>
                <a:latin typeface="Arial" charset="0"/>
              </a:rPr>
              <a:t>SIGNATURES FOR OTHER FPF EXPERIMENTS</a:t>
            </a:r>
            <a:endParaRPr lang="en-US" dirty="0">
              <a:latin typeface="+mn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4FCE877-CC60-834C-9915-37F3EBD1AD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1142999"/>
            <a:ext cx="7667996" cy="28194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A11008B-774D-0540-A2D4-D8C78C47B7FF}"/>
              </a:ext>
            </a:extLst>
          </p:cNvPr>
          <p:cNvSpPr txBox="1"/>
          <p:nvPr/>
        </p:nvSpPr>
        <p:spPr>
          <a:xfrm>
            <a:off x="2171777" y="6475146"/>
            <a:ext cx="480044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 err="1"/>
              <a:t>Batell</a:t>
            </a:r>
            <a:r>
              <a:rPr lang="en-US" sz="1200" dirty="0"/>
              <a:t>, Feng, </a:t>
            </a:r>
            <a:r>
              <a:rPr lang="en-US" sz="1200" dirty="0" err="1"/>
              <a:t>Fieg</a:t>
            </a:r>
            <a:r>
              <a:rPr lang="en-US" sz="1200" dirty="0"/>
              <a:t>, Ismail, Kling, Abraham, </a:t>
            </a:r>
            <a:r>
              <a:rPr lang="en-US" sz="1200" dirty="0" err="1"/>
              <a:t>Trojanowski</a:t>
            </a:r>
            <a:r>
              <a:rPr lang="en-US" sz="1200" dirty="0"/>
              <a:t>, 2111.10343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1D662C9-F683-9945-8E1E-63D95C52D2FF}"/>
              </a:ext>
            </a:extLst>
          </p:cNvPr>
          <p:cNvGrpSpPr/>
          <p:nvPr/>
        </p:nvGrpSpPr>
        <p:grpSpPr>
          <a:xfrm>
            <a:off x="1471798" y="876299"/>
            <a:ext cx="5405252" cy="4076701"/>
            <a:chOff x="1471798" y="876299"/>
            <a:chExt cx="5405252" cy="4076701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996A3F16-879D-EF40-82B1-1ADBEC311B55}"/>
                </a:ext>
              </a:extLst>
            </p:cNvPr>
            <p:cNvSpPr/>
            <p:nvPr/>
          </p:nvSpPr>
          <p:spPr>
            <a:xfrm>
              <a:off x="1471798" y="876299"/>
              <a:ext cx="2971800" cy="3352799"/>
            </a:xfrm>
            <a:prstGeom prst="ellipse">
              <a:avLst/>
            </a:prstGeom>
            <a:solidFill>
              <a:srgbClr val="0000FF">
                <a:alpha val="23137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D38BBABF-159C-8648-A71D-652C27452EC2}"/>
                </a:ext>
              </a:extLst>
            </p:cNvPr>
            <p:cNvCxnSpPr>
              <a:cxnSpLocks/>
              <a:stCxn id="8" idx="5"/>
            </p:cNvCxnSpPr>
            <p:nvPr/>
          </p:nvCxnSpPr>
          <p:spPr>
            <a:xfrm>
              <a:off x="4008388" y="3738092"/>
              <a:ext cx="2868662" cy="1214908"/>
            </a:xfrm>
            <a:prstGeom prst="straightConnector1">
              <a:avLst/>
            </a:prstGeom>
            <a:ln>
              <a:solidFill>
                <a:srgbClr val="0000FF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E07DDA1-2B87-9C44-AFD9-6741205BD86C}"/>
              </a:ext>
            </a:extLst>
          </p:cNvPr>
          <p:cNvGrpSpPr/>
          <p:nvPr/>
        </p:nvGrpSpPr>
        <p:grpSpPr>
          <a:xfrm>
            <a:off x="4191000" y="863681"/>
            <a:ext cx="2971800" cy="4497099"/>
            <a:chOff x="4191000" y="863681"/>
            <a:chExt cx="2971800" cy="4497099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8F016564-F9A0-024B-9EF8-37FF1CD8AF30}"/>
                </a:ext>
              </a:extLst>
            </p:cNvPr>
            <p:cNvSpPr/>
            <p:nvPr/>
          </p:nvSpPr>
          <p:spPr>
            <a:xfrm>
              <a:off x="4191000" y="863681"/>
              <a:ext cx="2971800" cy="3352799"/>
            </a:xfrm>
            <a:prstGeom prst="ellipse">
              <a:avLst/>
            </a:prstGeom>
            <a:solidFill>
              <a:srgbClr val="00FF00">
                <a:alpha val="22745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892D917C-A5F3-B44B-9836-DA4DDC898412}"/>
                </a:ext>
              </a:extLst>
            </p:cNvPr>
            <p:cNvCxnSpPr>
              <a:cxnSpLocks/>
              <a:stCxn id="13" idx="4"/>
            </p:cNvCxnSpPr>
            <p:nvPr/>
          </p:nvCxnSpPr>
          <p:spPr>
            <a:xfrm flipH="1">
              <a:off x="5562600" y="4216480"/>
              <a:ext cx="114300" cy="965121"/>
            </a:xfrm>
            <a:prstGeom prst="straightConnector1">
              <a:avLst/>
            </a:prstGeom>
            <a:ln>
              <a:solidFill>
                <a:srgbClr val="00FF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3A343490-908C-E04A-9A6B-F1070365D467}"/>
                </a:ext>
              </a:extLst>
            </p:cNvPr>
            <p:cNvCxnSpPr>
              <a:cxnSpLocks/>
              <a:stCxn id="13" idx="4"/>
            </p:cNvCxnSpPr>
            <p:nvPr/>
          </p:nvCxnSpPr>
          <p:spPr>
            <a:xfrm>
              <a:off x="5676900" y="4216480"/>
              <a:ext cx="28575" cy="1144300"/>
            </a:xfrm>
            <a:prstGeom prst="straightConnector1">
              <a:avLst/>
            </a:prstGeom>
            <a:ln>
              <a:solidFill>
                <a:srgbClr val="00FF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AD0130C-4E68-A94F-8620-60B8AB499C0D}"/>
              </a:ext>
            </a:extLst>
          </p:cNvPr>
          <p:cNvGrpSpPr/>
          <p:nvPr/>
        </p:nvGrpSpPr>
        <p:grpSpPr>
          <a:xfrm>
            <a:off x="3755324" y="863680"/>
            <a:ext cx="4712030" cy="4165520"/>
            <a:chOff x="3755324" y="863680"/>
            <a:chExt cx="4712030" cy="416552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4361616E-BA08-D34C-8B78-76CC2CB2CBBF}"/>
                </a:ext>
              </a:extLst>
            </p:cNvPr>
            <p:cNvSpPr/>
            <p:nvPr/>
          </p:nvSpPr>
          <p:spPr>
            <a:xfrm>
              <a:off x="6877050" y="863680"/>
              <a:ext cx="1590304" cy="3352799"/>
            </a:xfrm>
            <a:prstGeom prst="ellipse">
              <a:avLst/>
            </a:prstGeom>
            <a:solidFill>
              <a:srgbClr val="FF0000">
                <a:alpha val="23137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37203FA8-FA61-E34E-9BA9-58E95735633F}"/>
                </a:ext>
              </a:extLst>
            </p:cNvPr>
            <p:cNvCxnSpPr>
              <a:cxnSpLocks/>
              <a:stCxn id="14" idx="4"/>
            </p:cNvCxnSpPr>
            <p:nvPr/>
          </p:nvCxnSpPr>
          <p:spPr>
            <a:xfrm flipH="1">
              <a:off x="3755324" y="4216479"/>
              <a:ext cx="3916878" cy="812721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53589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0" y="228985"/>
            <a:ext cx="9144000" cy="441325"/>
          </a:xfrm>
        </p:spPr>
        <p:txBody>
          <a:bodyPr/>
          <a:lstStyle/>
          <a:p>
            <a:r>
              <a:rPr lang="en-US" dirty="0">
                <a:latin typeface="Arial" charset="0"/>
              </a:rPr>
              <a:t>NEW SIGNALS: QUIRKS</a:t>
            </a:r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id="{4ADFC492-F81A-9449-AADF-15E8874A72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" y="1524000"/>
            <a:ext cx="8305800" cy="4532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c="http://schemas.openxmlformats.org/markup-compatibility/2006" xmlns:a14="http://schemas.microsoft.com/office/drawing/2010/main"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0000FF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0000FF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Quirks are matter particles charged under a hidden strong force with mass m &gt;&gt; </a:t>
            </a:r>
            <a:r>
              <a:rPr lang="en-US" sz="2000" dirty="0" err="1">
                <a:latin typeface="Symbol" pitchFamily="2" charset="2"/>
              </a:rPr>
              <a:t>L</a:t>
            </a:r>
            <a:r>
              <a:rPr lang="en-US" sz="2000" baseline="-25000" dirty="0" err="1"/>
              <a:t>hidden</a:t>
            </a:r>
            <a:r>
              <a:rPr lang="en-US" sz="2000" dirty="0"/>
              <a:t>.  E.g., m ~ 100 GeV – </a:t>
            </a:r>
            <a:r>
              <a:rPr lang="en-US" sz="2000" dirty="0" err="1"/>
              <a:t>TeV</a:t>
            </a:r>
            <a:r>
              <a:rPr lang="en-US" sz="2000" dirty="0"/>
              <a:t>, </a:t>
            </a:r>
            <a:r>
              <a:rPr lang="en-US" sz="2000" dirty="0" err="1">
                <a:latin typeface="Symbol" pitchFamily="2" charset="2"/>
              </a:rPr>
              <a:t>L</a:t>
            </a:r>
            <a:r>
              <a:rPr lang="en-US" sz="2000" baseline="-25000" dirty="0" err="1"/>
              <a:t>hidden</a:t>
            </a:r>
            <a:r>
              <a:rPr lang="en-US" sz="2000" dirty="0"/>
              <a:t> ~ keV.</a:t>
            </a:r>
          </a:p>
          <a:p>
            <a:endParaRPr lang="en-US" sz="2000" dirty="0"/>
          </a:p>
          <a:p>
            <a:r>
              <a:rPr lang="en-US" sz="2000" dirty="0"/>
              <a:t>Quirks may also have SM charge and color. They are then pair produced at the LHC, and are connected by a hidden color string. </a:t>
            </a:r>
          </a:p>
          <a:p>
            <a:endParaRPr lang="en-US" sz="2000" dirty="0"/>
          </a:p>
          <a:p>
            <a:r>
              <a:rPr lang="en-US" sz="2000" dirty="0"/>
              <a:t>For quarks and standard QCD, m &lt;&lt; </a:t>
            </a:r>
            <a:r>
              <a:rPr lang="en-US" sz="2000" dirty="0">
                <a:latin typeface="Symbol" pitchFamily="2" charset="2"/>
              </a:rPr>
              <a:t>L</a:t>
            </a:r>
            <a:r>
              <a:rPr lang="en-US" sz="2000" baseline="-25000" dirty="0"/>
              <a:t>QCD</a:t>
            </a:r>
            <a:r>
              <a:rPr lang="en-US" sz="2000" dirty="0"/>
              <a:t>, and so it becomes energetically favorable to pair produce new quarks from the vacuum.  Quarks hadronized.</a:t>
            </a:r>
          </a:p>
          <a:p>
            <a:endParaRPr lang="en-US" sz="2000" baseline="-25000" dirty="0"/>
          </a:p>
          <a:p>
            <a:r>
              <a:rPr lang="en-US" sz="2000" dirty="0"/>
              <a:t>But for quirks, since m &gt;&gt; </a:t>
            </a:r>
            <a:r>
              <a:rPr lang="en-US" sz="2000" dirty="0" err="1">
                <a:latin typeface="Symbol" pitchFamily="2" charset="2"/>
              </a:rPr>
              <a:t>L</a:t>
            </a:r>
            <a:r>
              <a:rPr lang="en-US" sz="2000" baseline="-25000" dirty="0" err="1"/>
              <a:t>hidden</a:t>
            </a:r>
            <a:r>
              <a:rPr lang="en-US" sz="2000" baseline="-25000" dirty="0"/>
              <a:t> </a:t>
            </a:r>
            <a:r>
              <a:rPr lang="en-US" sz="2000" dirty="0"/>
              <a:t>, it is never energetically favorable to break the string by pair producing quirks from the vacuum: quirks do not </a:t>
            </a:r>
            <a:r>
              <a:rPr lang="en-US" sz="2000" dirty="0" err="1"/>
              <a:t>hadronize</a:t>
            </a:r>
            <a:r>
              <a:rPr lang="en-US" sz="2000" dirty="0"/>
              <a:t>, they oscillate.</a:t>
            </a:r>
          </a:p>
          <a:p>
            <a:pPr marL="0" indent="0">
              <a:buNone/>
            </a:pPr>
            <a:endParaRPr lang="en-US" sz="2000" dirty="0"/>
          </a:p>
          <a:p>
            <a:endParaRPr lang="en-US" sz="18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5E0BCFE-52FC-9E42-B9F7-B796B2B4C9A2}"/>
              </a:ext>
            </a:extLst>
          </p:cNvPr>
          <p:cNvSpPr txBox="1"/>
          <p:nvPr/>
        </p:nvSpPr>
        <p:spPr>
          <a:xfrm>
            <a:off x="7162800" y="987623"/>
            <a:ext cx="16065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Kang, </a:t>
            </a:r>
            <a:r>
              <a:rPr lang="en-US" sz="1400" dirty="0" err="1"/>
              <a:t>Luty</a:t>
            </a:r>
            <a:r>
              <a:rPr lang="en-US" sz="1400" dirty="0"/>
              <a:t> (2008)</a:t>
            </a:r>
          </a:p>
        </p:txBody>
      </p:sp>
    </p:spTree>
    <p:extLst>
      <p:ext uri="{BB962C8B-B14F-4D97-AF65-F5344CB8AC3E}">
        <p14:creationId xmlns:p14="http://schemas.microsoft.com/office/powerpoint/2010/main" val="29833711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0" y="228985"/>
            <a:ext cx="9144000" cy="441325"/>
          </a:xfrm>
        </p:spPr>
        <p:txBody>
          <a:bodyPr/>
          <a:lstStyle/>
          <a:p>
            <a:r>
              <a:rPr lang="en-US" dirty="0">
                <a:latin typeface="Arial" charset="0"/>
              </a:rPr>
              <a:t>QUIRK SIGNATURE</a:t>
            </a:r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id="{4ADFC492-F81A-9449-AADF-15E8874A72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" y="914400"/>
            <a:ext cx="8149119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c="http://schemas.openxmlformats.org/markup-compatibility/2006" xmlns:a14="http://schemas.microsoft.com/office/drawing/2010/main"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0000FF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0000FF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Of course, the quirk – anti-quirk system has low </a:t>
            </a:r>
            <a:r>
              <a:rPr lang="en-US" sz="2000" dirty="0" err="1"/>
              <a:t>p</a:t>
            </a:r>
            <a:r>
              <a:rPr lang="en-US" sz="2000" baseline="-25000" dirty="0" err="1"/>
              <a:t>T</a:t>
            </a:r>
            <a:r>
              <a:rPr lang="en-US" sz="2000" dirty="0" err="1"/>
              <a:t>.</a:t>
            </a:r>
            <a:r>
              <a:rPr lang="en-US" sz="2000" dirty="0"/>
              <a:t> </a:t>
            </a:r>
          </a:p>
          <a:p>
            <a:endParaRPr lang="en-US" sz="2000" dirty="0"/>
          </a:p>
          <a:p>
            <a:r>
              <a:rPr lang="en-US" sz="2000" dirty="0"/>
              <a:t>The pair therefore oscillates, with length scale ~ 1/</a:t>
            </a:r>
            <a:r>
              <a:rPr lang="en-US" sz="2000" dirty="0">
                <a:latin typeface="Symbol" pitchFamily="2" charset="2"/>
              </a:rPr>
              <a:t> </a:t>
            </a:r>
            <a:r>
              <a:rPr lang="en-US" sz="2000" dirty="0" err="1">
                <a:latin typeface="Symbol" pitchFamily="2" charset="2"/>
              </a:rPr>
              <a:t>L</a:t>
            </a:r>
            <a:r>
              <a:rPr lang="en-US" sz="2000" baseline="-25000" dirty="0" err="1"/>
              <a:t>hidden</a:t>
            </a:r>
            <a:r>
              <a:rPr lang="en-US" sz="2000" dirty="0"/>
              <a:t>.</a:t>
            </a:r>
          </a:p>
          <a:p>
            <a:endParaRPr lang="en-US" sz="2000" dirty="0"/>
          </a:p>
          <a:p>
            <a:r>
              <a:rPr lang="en-US" sz="2000" dirty="0"/>
              <a:t>For a range of </a:t>
            </a:r>
            <a:r>
              <a:rPr lang="en-US" sz="2000" dirty="0" err="1">
                <a:latin typeface="Symbol" pitchFamily="2" charset="2"/>
              </a:rPr>
              <a:t>L</a:t>
            </a:r>
            <a:r>
              <a:rPr lang="en-US" sz="2000" baseline="-25000" dirty="0" err="1"/>
              <a:t>hidden</a:t>
            </a:r>
            <a:r>
              <a:rPr lang="en-US" sz="2000" baseline="-25000" dirty="0"/>
              <a:t> </a:t>
            </a:r>
            <a:r>
              <a:rPr lang="en-US" sz="2000" dirty="0"/>
              <a:t>, the quirk system travels down the beamline, escaping most LHC detectors, but ultimately leaving (strange!) tracks in FASER. </a:t>
            </a:r>
          </a:p>
          <a:p>
            <a:pPr marL="0" indent="0">
              <a:buNone/>
            </a:pPr>
            <a:endParaRPr lang="en-US" sz="2000" dirty="0"/>
          </a:p>
          <a:p>
            <a:endParaRPr lang="en-US" sz="1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3C6AFE-8829-0440-BAA3-9EC1ACFF2D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819" y="3905657"/>
            <a:ext cx="8153400" cy="264754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6EA2C98-3D84-F749-A292-D7EEB9F2C853}"/>
              </a:ext>
            </a:extLst>
          </p:cNvPr>
          <p:cNvSpPr txBox="1"/>
          <p:nvPr/>
        </p:nvSpPr>
        <p:spPr>
          <a:xfrm>
            <a:off x="5204257" y="3227045"/>
            <a:ext cx="31373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Li, Pei, Ran, Zhang, 2108.06748</a:t>
            </a:r>
          </a:p>
        </p:txBody>
      </p:sp>
    </p:spTree>
    <p:extLst>
      <p:ext uri="{BB962C8B-B14F-4D97-AF65-F5344CB8AC3E}">
        <p14:creationId xmlns:p14="http://schemas.microsoft.com/office/powerpoint/2010/main" val="20674777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0" y="228985"/>
            <a:ext cx="9144000" cy="441325"/>
          </a:xfrm>
        </p:spPr>
        <p:txBody>
          <a:bodyPr/>
          <a:lstStyle/>
          <a:p>
            <a:r>
              <a:rPr lang="en-US" dirty="0">
                <a:latin typeface="Arial" charset="0"/>
              </a:rPr>
              <a:t>QUIRK DISCOVERY PROSPECTS</a:t>
            </a:r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id="{4ADFC492-F81A-9449-AADF-15E8874A72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" y="914400"/>
            <a:ext cx="8149119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c="http://schemas.openxmlformats.org/markup-compatibility/2006" xmlns:a14="http://schemas.microsoft.com/office/drawing/2010/main"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0000FF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0000FF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Far-forward detectors at the LHC are ideally suited to search for quirks.  </a:t>
            </a:r>
          </a:p>
          <a:p>
            <a:pPr lvl="1"/>
            <a:r>
              <a:rPr lang="en-US" sz="1600" dirty="0"/>
              <a:t>Like heavy particles, they require the LHC to be produced</a:t>
            </a:r>
          </a:p>
          <a:p>
            <a:pPr lvl="1"/>
            <a:r>
              <a:rPr lang="en-US" sz="1600" dirty="0"/>
              <a:t>Like light particles, they are dominantly produced along the beamline</a:t>
            </a:r>
          </a:p>
          <a:p>
            <a:pPr lvl="1"/>
            <a:endParaRPr lang="en-US" sz="1600" dirty="0"/>
          </a:p>
          <a:p>
            <a:r>
              <a:rPr lang="en-US" sz="2000" dirty="0"/>
              <a:t>~1000 of events possible at FASER in Run 3</a:t>
            </a:r>
          </a:p>
          <a:p>
            <a:pPr marL="0" indent="0">
              <a:buNone/>
            </a:pPr>
            <a:endParaRPr lang="en-US" sz="2000" dirty="0"/>
          </a:p>
          <a:p>
            <a:endParaRPr lang="en-US" sz="1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EA2C98-3D84-F749-A292-D7EEB9F2C853}"/>
              </a:ext>
            </a:extLst>
          </p:cNvPr>
          <p:cNvSpPr txBox="1"/>
          <p:nvPr/>
        </p:nvSpPr>
        <p:spPr>
          <a:xfrm>
            <a:off x="3003301" y="6290461"/>
            <a:ext cx="31373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Li, Pei, Ran, Zhang, 2108.06748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CF58E5-7402-D741-87FB-4D5485C6D0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648" y="3048000"/>
            <a:ext cx="8285252" cy="3198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111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>
            <a:extLst>
              <a:ext uri="{FF2B5EF4-FFF2-40B4-BE49-F238E27FC236}">
                <a16:creationId xmlns:a16="http://schemas.microsoft.com/office/drawing/2014/main" id="{ABC79F26-4209-6E4E-AC75-B68638036127}"/>
              </a:ext>
            </a:extLst>
          </p:cNvPr>
          <p:cNvSpPr/>
          <p:nvPr/>
        </p:nvSpPr>
        <p:spPr>
          <a:xfrm>
            <a:off x="1981200" y="1692264"/>
            <a:ext cx="5867400" cy="4937136"/>
          </a:xfrm>
          <a:prstGeom prst="rect">
            <a:avLst/>
          </a:prstGeom>
          <a:gradFill flip="none" rotWithShape="1">
            <a:gsLst>
              <a:gs pos="52000">
                <a:schemeClr val="tx1">
                  <a:lumMod val="0"/>
                </a:schemeClr>
              </a:gs>
              <a:gs pos="83000">
                <a:schemeClr val="bg1">
                  <a:lumMod val="34000"/>
                  <a:lumOff val="66000"/>
                </a:schemeClr>
              </a:gs>
            </a:gsLst>
            <a:lin ang="135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0" y="228985"/>
            <a:ext cx="9144000" cy="44132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rial" charset="0"/>
              </a:rPr>
              <a:t>WHERE IS THE NEW PHYSICS?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F4E6C81-E638-4942-BF5C-7C1F1B1E5787}"/>
              </a:ext>
            </a:extLst>
          </p:cNvPr>
          <p:cNvGrpSpPr/>
          <p:nvPr/>
        </p:nvGrpSpPr>
        <p:grpSpPr>
          <a:xfrm>
            <a:off x="990600" y="833735"/>
            <a:ext cx="6629400" cy="5871865"/>
            <a:chOff x="990600" y="833735"/>
            <a:chExt cx="6629400" cy="587186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4261607" y="833735"/>
                  <a:ext cx="1274195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>
                      <a:solidFill>
                        <a:schemeClr val="bg1"/>
                      </a:solidFill>
                    </a:rPr>
                    <a:t>Mass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</m:oMath>
                  </a14:m>
                  <a:endParaRPr lang="en-US" sz="2400" i="1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61607" y="833735"/>
                  <a:ext cx="1274195" cy="461665"/>
                </a:xfrm>
                <a:prstGeom prst="rect">
                  <a:avLst/>
                </a:prstGeom>
                <a:blipFill>
                  <a:blip r:embed="rId3"/>
                  <a:stretch>
                    <a:fillRect l="-7921" t="-10526" b="-2368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 rot="16200000">
                  <a:off x="-353101" y="3643217"/>
                  <a:ext cx="314906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>
                      <a:solidFill>
                        <a:schemeClr val="bg1"/>
                      </a:solidFill>
                    </a:rPr>
                    <a:t>Interaction Strength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</m:oMath>
                  </a14:m>
                  <a:endParaRPr lang="en-US" sz="2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-353101" y="3643217"/>
                  <a:ext cx="3149067" cy="461665"/>
                </a:xfrm>
                <a:prstGeom prst="rect">
                  <a:avLst/>
                </a:prstGeom>
                <a:blipFill>
                  <a:blip r:embed="rId4"/>
                  <a:stretch>
                    <a:fillRect l="-13514" r="-27027" b="-28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" name="Straight Arrow Connector 2"/>
            <p:cNvCxnSpPr>
              <a:cxnSpLocks/>
            </p:cNvCxnSpPr>
            <p:nvPr/>
          </p:nvCxnSpPr>
          <p:spPr>
            <a:xfrm flipV="1">
              <a:off x="1981200" y="1676400"/>
              <a:ext cx="5638800" cy="26016"/>
            </a:xfrm>
            <a:prstGeom prst="straightConnector1">
              <a:avLst/>
            </a:prstGeom>
            <a:ln w="38100" cmpd="sng">
              <a:solidFill>
                <a:schemeClr val="bg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cxnSpLocks/>
            </p:cNvCxnSpPr>
            <p:nvPr/>
          </p:nvCxnSpPr>
          <p:spPr>
            <a:xfrm flipV="1">
              <a:off x="1980824" y="1692266"/>
              <a:ext cx="0" cy="5013334"/>
            </a:xfrm>
            <a:prstGeom prst="straightConnector1">
              <a:avLst/>
            </a:prstGeom>
            <a:ln w="38100" cmpd="sng">
              <a:solidFill>
                <a:schemeClr val="bg1"/>
              </a:solidFill>
              <a:headEnd type="arrow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6351776" y="1295400"/>
              <a:ext cx="5824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solidFill>
                    <a:schemeClr val="bg1"/>
                  </a:solidFill>
                </a:rPr>
                <a:t>TeV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419896" y="1295400"/>
              <a:ext cx="6592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MeV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392205" y="1295400"/>
              <a:ext cx="6465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solidFill>
                    <a:schemeClr val="bg1"/>
                  </a:solidFill>
                </a:rPr>
                <a:t>GeV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540393" y="1981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407789" y="3657600"/>
              <a:ext cx="5782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10</a:t>
              </a:r>
              <a:r>
                <a:rPr lang="en-US" baseline="30000" dirty="0">
                  <a:solidFill>
                    <a:schemeClr val="bg1"/>
                  </a:solidFill>
                </a:rPr>
                <a:t>-3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407789" y="5390647"/>
              <a:ext cx="5782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10</a:t>
              </a:r>
              <a:r>
                <a:rPr lang="en-US" baseline="30000" dirty="0">
                  <a:solidFill>
                    <a:schemeClr val="bg1"/>
                  </a:solidFill>
                </a:rPr>
                <a:t>-6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1DEBA128-577F-5348-A2F6-E767F9D39C4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4414"/>
          <a:stretch/>
        </p:blipFill>
        <p:spPr>
          <a:xfrm>
            <a:off x="653471" y="86761"/>
            <a:ext cx="4851436" cy="440246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A09995B-3F52-3C4C-A3E5-CF7222EBEFED}"/>
              </a:ext>
            </a:extLst>
          </p:cNvPr>
          <p:cNvSpPr txBox="1"/>
          <p:nvPr/>
        </p:nvSpPr>
        <p:spPr>
          <a:xfrm rot="3089523">
            <a:off x="947972" y="311104"/>
            <a:ext cx="779381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 Particle</a:t>
            </a:r>
          </a:p>
          <a:p>
            <a:pPr algn="ctr"/>
            <a:r>
              <a:rPr lang="en-US" sz="1200" dirty="0"/>
              <a:t>Colliders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579775" y="2303502"/>
            <a:ext cx="13392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Already</a:t>
            </a:r>
          </a:p>
          <a:p>
            <a:pPr algn="ctr"/>
            <a:r>
              <a:rPr lang="en-US" dirty="0"/>
              <a:t>Discovered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867645" y="4797154"/>
            <a:ext cx="16081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Impossible to 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Discover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412393" y="2303502"/>
            <a:ext cx="251863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(1) Strongly Interacting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Heavy Particles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(Higgs, top, SUSY, …)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037063" y="4797154"/>
            <a:ext cx="24247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(2) Weakly Interacting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Light Particles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(neutrinos, LLPs, …)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9056E7D-613B-22C5-5DB6-19EF9FF9E042}"/>
              </a:ext>
            </a:extLst>
          </p:cNvPr>
          <p:cNvCxnSpPr>
            <a:cxnSpLocks/>
          </p:cNvCxnSpPr>
          <p:nvPr/>
        </p:nvCxnSpPr>
        <p:spPr>
          <a:xfrm flipH="1">
            <a:off x="6268398" y="5257800"/>
            <a:ext cx="1362942" cy="1362696"/>
          </a:xfrm>
          <a:prstGeom prst="line">
            <a:avLst/>
          </a:prstGeom>
          <a:ln w="38100">
            <a:solidFill>
              <a:schemeClr val="bg1"/>
            </a:solidFill>
            <a:prstDash val="sysDot"/>
            <a:headEnd type="arrow" w="med" len="sm"/>
            <a:tailEnd type="arrow" w="med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28E3BDB-3D85-80FB-E477-80EEEB4D977F}"/>
                  </a:ext>
                </a:extLst>
              </p:cNvPr>
              <p:cNvSpPr txBox="1"/>
              <p:nvPr/>
            </p:nvSpPr>
            <p:spPr>
              <a:xfrm rot="18781764">
                <a:off x="5965938" y="5396808"/>
                <a:ext cx="1490664" cy="4953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US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0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p>
                            <m:r>
                              <a:rPr lang="en-US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000" dirty="0">
                    <a:solidFill>
                      <a:schemeClr val="bg1"/>
                    </a:solidFill>
                  </a:rPr>
                  <a:t> ~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bg1"/>
                    </a:solidFill>
                  </a:rPr>
                  <a:t> ~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Sup>
                          <m:sSubSupPr>
                            <m:ctrlPr>
                              <a:rPr lang="en-US" sz="20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𝑃𝑙</m:t>
                            </m:r>
                          </m:sub>
                          <m:sup>
                            <m:r>
                              <a:rPr lang="en-US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</m:oMath>
                </a14:m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28E3BDB-3D85-80FB-E477-80EEEB4D97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781764">
                <a:off x="5965938" y="5396808"/>
                <a:ext cx="1490664" cy="495392"/>
              </a:xfrm>
              <a:prstGeom prst="rect">
                <a:avLst/>
              </a:prstGeom>
              <a:blipFill>
                <a:blip r:embed="rId6"/>
                <a:stretch>
                  <a:fillRect r="-3604" b="-2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E954AFC7-A53E-D152-A110-5A9E3B89897F}"/>
                  </a:ext>
                </a:extLst>
              </p:cNvPr>
              <p:cNvSpPr txBox="1"/>
              <p:nvPr/>
            </p:nvSpPr>
            <p:spPr>
              <a:xfrm rot="18899126">
                <a:off x="3843961" y="3710220"/>
                <a:ext cx="1468672" cy="4921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US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0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p>
                            <m:r>
                              <a:rPr lang="en-US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000" dirty="0">
                    <a:solidFill>
                      <a:schemeClr val="bg1"/>
                    </a:solidFill>
                  </a:rPr>
                  <a:t> ~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bg1"/>
                    </a:solidFill>
                  </a:rPr>
                  <a:t> ~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Sup>
                          <m:sSubSupPr>
                            <m:ctrlPr>
                              <a:rPr lang="en-US" sz="20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𝑊</m:t>
                            </m:r>
                          </m:sub>
                          <m:sup>
                            <m:r>
                              <a:rPr lang="en-US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</m:oMath>
                </a14:m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E954AFC7-A53E-D152-A110-5A9E3B8989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899126">
                <a:off x="3843961" y="3710220"/>
                <a:ext cx="1468672" cy="492186"/>
              </a:xfrm>
              <a:prstGeom prst="rect">
                <a:avLst/>
              </a:prstGeom>
              <a:blipFill>
                <a:blip r:embed="rId7"/>
                <a:stretch>
                  <a:fillRect l="-901" r="-4505" b="-3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314F52F4-67A9-1F3C-3399-4644B6D723B5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7518" t="23660" r="34193" b="41590"/>
          <a:stretch/>
        </p:blipFill>
        <p:spPr>
          <a:xfrm>
            <a:off x="7216957" y="2285995"/>
            <a:ext cx="773300" cy="9769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AA5201C-F24B-34A7-FA2F-51BFC79CDDFC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b="19030"/>
          <a:stretch/>
        </p:blipFill>
        <p:spPr>
          <a:xfrm>
            <a:off x="2875603" y="5724917"/>
            <a:ext cx="720973" cy="885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757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19" grpId="0"/>
      <p:bldP spid="22" grpId="0"/>
      <p:bldP spid="21" grpId="0"/>
      <p:bldP spid="20" grpId="0"/>
      <p:bldP spid="34" grpId="0"/>
      <p:bldP spid="3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685800" y="104775"/>
            <a:ext cx="7772400" cy="733425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DARK SECTORS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763000" cy="5562600"/>
          </a:xfrm>
        </p:spPr>
        <p:txBody>
          <a:bodyPr/>
          <a:lstStyle/>
          <a:p>
            <a:pPr eaLnBrk="1" hangingPunct="1"/>
            <a:r>
              <a:rPr lang="en-US" sz="2000" dirty="0">
                <a:latin typeface="Arial" charset="0"/>
              </a:rPr>
              <a:t>DM is one of the strongest BSM motivations. In general, it is part of a dark sector.  What are its most likely non-gravitational interactions? </a:t>
            </a:r>
          </a:p>
          <a:p>
            <a:pPr eaLnBrk="1" hangingPunct="1"/>
            <a:endParaRPr lang="en-US" sz="1200" dirty="0">
              <a:latin typeface="Arial" charset="0"/>
            </a:endParaRPr>
          </a:p>
          <a:p>
            <a:pPr eaLnBrk="1" hangingPunct="1"/>
            <a:r>
              <a:rPr lang="en-US" sz="2000" dirty="0">
                <a:latin typeface="Arial" charset="0"/>
              </a:rPr>
              <a:t>Suppose the dark sector has U(1) electromagnetism. There are infinitely many possible SM-dark sector interactions, but one is induced by arbitrarily heavy mediators:</a:t>
            </a:r>
          </a:p>
          <a:p>
            <a:pPr eaLnBrk="1" hangingPunct="1"/>
            <a:endParaRPr lang="en-US" sz="2000" dirty="0">
              <a:latin typeface="Arial" charset="0"/>
            </a:endParaRPr>
          </a:p>
          <a:p>
            <a:pPr eaLnBrk="1" hangingPunct="1"/>
            <a:endParaRPr lang="en-US" sz="2000" dirty="0">
              <a:latin typeface="Arial" charset="0"/>
            </a:endParaRPr>
          </a:p>
          <a:p>
            <a:pPr eaLnBrk="1" hangingPunct="1"/>
            <a:endParaRPr lang="en-US" sz="2000" dirty="0">
              <a:latin typeface="Arial" charset="0"/>
            </a:endParaRPr>
          </a:p>
          <a:p>
            <a:pPr eaLnBrk="1" hangingPunct="1"/>
            <a:endParaRPr lang="en-US" sz="2000" dirty="0">
              <a:latin typeface="Arial" charset="0"/>
            </a:endParaRPr>
          </a:p>
          <a:p>
            <a:pPr eaLnBrk="1" hangingPunct="1"/>
            <a:endParaRPr lang="en-US" sz="2000" dirty="0">
              <a:latin typeface="Arial" charset="0"/>
            </a:endParaRPr>
          </a:p>
          <a:p>
            <a:pPr marL="0" indent="0" eaLnBrk="1" hangingPunct="1">
              <a:buNone/>
            </a:pPr>
            <a:endParaRPr lang="en-US" sz="2000" dirty="0">
              <a:latin typeface="Arial" charset="0"/>
            </a:endParaRPr>
          </a:p>
          <a:p>
            <a:pPr eaLnBrk="1" hangingPunct="1"/>
            <a:r>
              <a:rPr lang="en-US" sz="2000" dirty="0">
                <a:latin typeface="Arial" charset="0"/>
              </a:rPr>
              <a:t>It is “most likely” because it is non-decoupling.  Cf.</a:t>
            </a:r>
          </a:p>
          <a:p>
            <a:pPr eaLnBrk="1" hangingPunct="1"/>
            <a:endParaRPr lang="en-US" sz="2000" dirty="0">
              <a:latin typeface="Arial" charset="0"/>
            </a:endParaRPr>
          </a:p>
          <a:p>
            <a:pPr eaLnBrk="1" hangingPunct="1"/>
            <a:r>
              <a:rPr lang="en-US" sz="2000" dirty="0">
                <a:latin typeface="Arial" charset="0"/>
              </a:rPr>
              <a:t>Note that it is also naturally small, since it is induced by a loop.  This whole story is special to U(1).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10CE187-FCCE-C14F-B293-E79C2B7685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2909887"/>
            <a:ext cx="1728787" cy="1128713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/>
              <a:t>SM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62ED522-A471-1B41-B7A9-0DB03A9188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2909887"/>
            <a:ext cx="1728787" cy="1128713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/>
              <a:t>Dark</a:t>
            </a:r>
          </a:p>
          <a:p>
            <a:pPr algn="ctr"/>
            <a:r>
              <a:rPr lang="en-US" sz="3200" dirty="0"/>
              <a:t>U(1)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A8285BE-0083-6F4D-B7AE-BE5C8E75BF35}"/>
              </a:ext>
            </a:extLst>
          </p:cNvPr>
          <p:cNvCxnSpPr>
            <a:stCxn id="6" idx="3"/>
            <a:endCxn id="7" idx="1"/>
          </p:cNvCxnSpPr>
          <p:nvPr/>
        </p:nvCxnSpPr>
        <p:spPr>
          <a:xfrm>
            <a:off x="2719387" y="3474244"/>
            <a:ext cx="3605213" cy="0"/>
          </a:xfrm>
          <a:prstGeom prst="line">
            <a:avLst/>
          </a:prstGeom>
          <a:ln w="38100" cmpd="sng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E1217516-39B6-E046-8519-678BF6B92F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9643" y="3890644"/>
            <a:ext cx="1905000" cy="99250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83B1318-8BCC-D746-86E0-EB1AB179D1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0" y="3163887"/>
            <a:ext cx="1765300" cy="6604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8ED48AA-1842-384D-A050-10B38A8B8D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7450" y="4845050"/>
            <a:ext cx="1276350" cy="56515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E5462C5-ACA2-1C48-B7BB-914073AB9FF2}"/>
              </a:ext>
            </a:extLst>
          </p:cNvPr>
          <p:cNvSpPr txBox="1"/>
          <p:nvPr/>
        </p:nvSpPr>
        <p:spPr>
          <a:xfrm>
            <a:off x="4285855" y="4041698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C3809C6-269A-1C4F-8C5D-A1EEED5EEF3A}"/>
              </a:ext>
            </a:extLst>
          </p:cNvPr>
          <p:cNvSpPr txBox="1"/>
          <p:nvPr/>
        </p:nvSpPr>
        <p:spPr>
          <a:xfrm>
            <a:off x="4376978" y="6248400"/>
            <a:ext cx="45384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Okun (1982), </a:t>
            </a:r>
            <a:r>
              <a:rPr lang="en-US" sz="1400" dirty="0" err="1"/>
              <a:t>Galison</a:t>
            </a:r>
            <a:r>
              <a:rPr lang="en-US" sz="1400" dirty="0"/>
              <a:t>, Manohar (1984), </a:t>
            </a:r>
            <a:r>
              <a:rPr lang="en-US" sz="1400" dirty="0" err="1"/>
              <a:t>Holdom</a:t>
            </a:r>
            <a:r>
              <a:rPr lang="en-US" sz="1400" dirty="0"/>
              <a:t> (1986)</a:t>
            </a:r>
          </a:p>
        </p:txBody>
      </p:sp>
    </p:spTree>
    <p:extLst>
      <p:ext uri="{BB962C8B-B14F-4D97-AF65-F5344CB8AC3E}">
        <p14:creationId xmlns:p14="http://schemas.microsoft.com/office/powerpoint/2010/main" val="2753416792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0" y="104775"/>
            <a:ext cx="9144000" cy="733425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DARK PHOTON, DARK HIGGS, STERILE NUS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763000" cy="5562600"/>
          </a:xfrm>
        </p:spPr>
        <p:txBody>
          <a:bodyPr/>
          <a:lstStyle/>
          <a:p>
            <a:pPr eaLnBrk="1" hangingPunct="1"/>
            <a:r>
              <a:rPr lang="en-US" sz="2000" dirty="0">
                <a:latin typeface="Arial" charset="0"/>
              </a:rPr>
              <a:t>This provides an organizing principle that motivates specific examples of new, weakly interacting light particles.  There are just a few options:</a:t>
            </a:r>
          </a:p>
          <a:p>
            <a:pPr eaLnBrk="1" hangingPunct="1"/>
            <a:endParaRPr lang="en-US" sz="2000" dirty="0">
              <a:latin typeface="Arial" charset="0"/>
            </a:endParaRPr>
          </a:p>
          <a:p>
            <a:pPr eaLnBrk="1" hangingPunct="1"/>
            <a:r>
              <a:rPr lang="en-US" sz="2000" dirty="0">
                <a:solidFill>
                  <a:srgbClr val="FF0000"/>
                </a:solidFill>
                <a:latin typeface="Arial" charset="0"/>
              </a:rPr>
              <a:t>Spin 1</a:t>
            </a:r>
          </a:p>
          <a:p>
            <a:pPr eaLnBrk="1" hangingPunct="1"/>
            <a:endParaRPr lang="en-US" sz="2000" dirty="0">
              <a:latin typeface="Arial" charset="0"/>
              <a:sym typeface="Wingdings" pitchFamily="2" charset="2"/>
            </a:endParaRPr>
          </a:p>
          <a:p>
            <a:pPr marL="0" indent="0" eaLnBrk="1" hangingPunct="1">
              <a:buNone/>
            </a:pPr>
            <a:r>
              <a:rPr lang="en-US" sz="2000" dirty="0">
                <a:latin typeface="Arial" charset="0"/>
                <a:sym typeface="Wingdings" pitchFamily="2" charset="2"/>
              </a:rPr>
              <a:t> </a:t>
            </a:r>
            <a:r>
              <a:rPr lang="en-US" sz="2000" dirty="0">
                <a:solidFill>
                  <a:srgbClr val="FF0000"/>
                </a:solidFill>
                <a:latin typeface="Arial" charset="0"/>
                <a:sym typeface="Wingdings" pitchFamily="2" charset="2"/>
              </a:rPr>
              <a:t>dark photon</a:t>
            </a:r>
            <a:r>
              <a:rPr lang="en-US" sz="2000" dirty="0">
                <a:latin typeface="Arial" charset="0"/>
                <a:sym typeface="Wingdings" pitchFamily="2" charset="2"/>
              </a:rPr>
              <a:t>, couples to SM fermions with suppressed couplings proportional to charge: </a:t>
            </a:r>
            <a:r>
              <a:rPr lang="en-US" sz="2000" dirty="0" err="1">
                <a:latin typeface="Symbol" pitchFamily="2" charset="2"/>
                <a:sym typeface="Wingdings" pitchFamily="2" charset="2"/>
              </a:rPr>
              <a:t>e</a:t>
            </a:r>
            <a:r>
              <a:rPr lang="en-US" sz="2000" dirty="0" err="1">
                <a:latin typeface="Arial" charset="0"/>
                <a:sym typeface="Wingdings" pitchFamily="2" charset="2"/>
              </a:rPr>
              <a:t>q</a:t>
            </a:r>
            <a:r>
              <a:rPr lang="en-US" sz="2000" baseline="-25000" dirty="0" err="1">
                <a:latin typeface="Arial" charset="0"/>
                <a:sym typeface="Wingdings" pitchFamily="2" charset="2"/>
              </a:rPr>
              <a:t>f</a:t>
            </a:r>
            <a:r>
              <a:rPr lang="en-US" sz="2000" dirty="0">
                <a:latin typeface="Arial" charset="0"/>
                <a:sym typeface="Wingdings" pitchFamily="2" charset="2"/>
              </a:rPr>
              <a:t>.    </a:t>
            </a:r>
            <a:r>
              <a:rPr lang="en-US" sz="2000" baseline="-25000" dirty="0" err="1">
                <a:latin typeface="Arial" charset="0"/>
                <a:sym typeface="Wingdings" pitchFamily="2" charset="2"/>
              </a:rPr>
              <a:t>Holdom</a:t>
            </a:r>
            <a:r>
              <a:rPr lang="en-US" sz="2000" baseline="-25000" dirty="0">
                <a:latin typeface="Arial" charset="0"/>
                <a:sym typeface="Wingdings" pitchFamily="2" charset="2"/>
              </a:rPr>
              <a:t> (1986)</a:t>
            </a:r>
          </a:p>
          <a:p>
            <a:pPr marL="0" indent="0" eaLnBrk="1" hangingPunct="1">
              <a:buNone/>
            </a:pPr>
            <a:endParaRPr lang="en-US" sz="2000" dirty="0">
              <a:latin typeface="Arial" charset="0"/>
            </a:endParaRPr>
          </a:p>
          <a:p>
            <a:pPr eaLnBrk="1" hangingPunct="1"/>
            <a:r>
              <a:rPr lang="en-US" sz="2000" dirty="0">
                <a:solidFill>
                  <a:srgbClr val="FF0000"/>
                </a:solidFill>
                <a:latin typeface="Arial" charset="0"/>
              </a:rPr>
              <a:t>Spin 0</a:t>
            </a:r>
          </a:p>
          <a:p>
            <a:pPr eaLnBrk="1" hangingPunct="1"/>
            <a:endParaRPr lang="en-US" sz="2000" dirty="0">
              <a:latin typeface="Arial" charset="0"/>
              <a:sym typeface="Wingdings" pitchFamily="2" charset="2"/>
            </a:endParaRPr>
          </a:p>
          <a:p>
            <a:pPr marL="0" indent="0" eaLnBrk="1" hangingPunct="1">
              <a:buNone/>
            </a:pPr>
            <a:r>
              <a:rPr lang="en-US" sz="2000" dirty="0">
                <a:latin typeface="Arial" charset="0"/>
                <a:sym typeface="Wingdings" pitchFamily="2" charset="2"/>
              </a:rPr>
              <a:t> </a:t>
            </a:r>
            <a:r>
              <a:rPr lang="en-US" sz="2000" dirty="0">
                <a:solidFill>
                  <a:srgbClr val="FF0000"/>
                </a:solidFill>
                <a:latin typeface="Arial" charset="0"/>
                <a:sym typeface="Wingdings" pitchFamily="2" charset="2"/>
              </a:rPr>
              <a:t>dark Higgs boson</a:t>
            </a:r>
            <a:r>
              <a:rPr lang="en-US" sz="2000" dirty="0">
                <a:latin typeface="Arial" charset="0"/>
                <a:sym typeface="Wingdings" pitchFamily="2" charset="2"/>
              </a:rPr>
              <a:t>, couples to SM fermions with suppressed coupling proportional to mass: sin </a:t>
            </a:r>
            <a:r>
              <a:rPr lang="en-US" sz="2000" dirty="0">
                <a:latin typeface="Symbol" pitchFamily="2" charset="2"/>
                <a:sym typeface="Wingdings" pitchFamily="2" charset="2"/>
              </a:rPr>
              <a:t>q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m</a:t>
            </a:r>
            <a:r>
              <a:rPr lang="en-US" sz="2000" baseline="-250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f</a:t>
            </a:r>
            <a:r>
              <a:rPr lang="en-US" sz="2000" dirty="0">
                <a:latin typeface="Symbol" pitchFamily="2" charset="2"/>
                <a:sym typeface="Wingdings" pitchFamily="2" charset="2"/>
              </a:rPr>
              <a:t>.</a:t>
            </a:r>
            <a:r>
              <a:rPr lang="en-US" sz="2000" dirty="0">
                <a:latin typeface="Arial" charset="0"/>
                <a:sym typeface="Wingdings" pitchFamily="2" charset="2"/>
              </a:rPr>
              <a:t>    </a:t>
            </a:r>
            <a:r>
              <a:rPr lang="en-US" sz="2000" baseline="-25000" dirty="0" err="1">
                <a:latin typeface="Arial" charset="0"/>
                <a:sym typeface="Wingdings" pitchFamily="2" charset="2"/>
              </a:rPr>
              <a:t>Patt</a:t>
            </a:r>
            <a:r>
              <a:rPr lang="en-US" sz="2000" baseline="-25000" dirty="0">
                <a:latin typeface="Arial" charset="0"/>
                <a:sym typeface="Wingdings" pitchFamily="2" charset="2"/>
              </a:rPr>
              <a:t>, </a:t>
            </a:r>
            <a:r>
              <a:rPr lang="en-US" sz="2000" baseline="-25000" dirty="0" err="1">
                <a:latin typeface="Arial" charset="0"/>
                <a:sym typeface="Wingdings" pitchFamily="2" charset="2"/>
              </a:rPr>
              <a:t>Wilczek</a:t>
            </a:r>
            <a:r>
              <a:rPr lang="en-US" sz="2000" baseline="-25000" dirty="0">
                <a:latin typeface="Arial" charset="0"/>
                <a:sym typeface="Wingdings" pitchFamily="2" charset="2"/>
              </a:rPr>
              <a:t> (2006)</a:t>
            </a:r>
            <a:endParaRPr lang="en-US" sz="2000" dirty="0">
              <a:latin typeface="Arial" charset="0"/>
              <a:sym typeface="Wingdings" pitchFamily="2" charset="2"/>
            </a:endParaRPr>
          </a:p>
          <a:p>
            <a:pPr algn="ctr" eaLnBrk="1" hangingPunct="1">
              <a:buFont typeface="Wingdings" pitchFamily="2" charset="2"/>
              <a:buChar char="à"/>
            </a:pPr>
            <a:endParaRPr lang="en-US" sz="2000" dirty="0">
              <a:latin typeface="Arial" charset="0"/>
              <a:sym typeface="Wingdings" pitchFamily="2" charset="2"/>
            </a:endParaRPr>
          </a:p>
          <a:p>
            <a:pPr eaLnBrk="1" hangingPunct="1"/>
            <a:r>
              <a:rPr lang="en-US" sz="2000" dirty="0">
                <a:solidFill>
                  <a:srgbClr val="FF0000"/>
                </a:solidFill>
                <a:latin typeface="Arial" charset="0"/>
              </a:rPr>
              <a:t>Spin 1/2</a:t>
            </a:r>
          </a:p>
          <a:p>
            <a:pPr eaLnBrk="1" hangingPunct="1"/>
            <a:endParaRPr lang="en-US" sz="2000" dirty="0">
              <a:latin typeface="Arial" charset="0"/>
            </a:endParaRPr>
          </a:p>
          <a:p>
            <a:pPr marL="0" indent="0" eaLnBrk="1" hangingPunct="1">
              <a:buNone/>
            </a:pPr>
            <a:r>
              <a:rPr lang="en-US" sz="2000" dirty="0">
                <a:latin typeface="Arial" charset="0"/>
                <a:sym typeface="Wingdings" pitchFamily="2" charset="2"/>
              </a:rPr>
              <a:t> </a:t>
            </a:r>
            <a:r>
              <a:rPr lang="en-US" sz="2000" dirty="0">
                <a:solidFill>
                  <a:srgbClr val="FF0000"/>
                </a:solidFill>
                <a:latin typeface="Arial" charset="0"/>
                <a:sym typeface="Wingdings" pitchFamily="2" charset="2"/>
              </a:rPr>
              <a:t>sterile neutrino</a:t>
            </a:r>
            <a:r>
              <a:rPr lang="en-US" sz="2000" dirty="0">
                <a:latin typeface="Arial" charset="0"/>
                <a:sym typeface="Wingdings" pitchFamily="2" charset="2"/>
              </a:rPr>
              <a:t>, mixes with SM neutrinos with suppressed mixing sin </a:t>
            </a:r>
            <a:r>
              <a:rPr lang="en-US" sz="2000" dirty="0">
                <a:latin typeface="Symbol" pitchFamily="2" charset="2"/>
                <a:sym typeface="Wingdings" pitchFamily="2" charset="2"/>
              </a:rPr>
              <a:t>q</a:t>
            </a:r>
            <a:r>
              <a:rPr lang="en-US" sz="2000" dirty="0">
                <a:latin typeface="Arial" charset="0"/>
                <a:sym typeface="Wingdings" pitchFamily="2" charset="2"/>
              </a:rPr>
              <a:t>.</a:t>
            </a:r>
            <a:endParaRPr lang="en-US" dirty="0">
              <a:latin typeface="Arial" charset="0"/>
            </a:endParaRPr>
          </a:p>
          <a:p>
            <a:pPr eaLnBrk="1" hangingPunct="1"/>
            <a:endParaRPr lang="en-US" sz="1200" dirty="0">
              <a:latin typeface="Arial" charset="0"/>
            </a:endParaRPr>
          </a:p>
        </p:txBody>
      </p:sp>
      <p:sp>
        <p:nvSpPr>
          <p:cNvPr id="5124" name="Rectangle 5"/>
          <p:cNvSpPr>
            <a:spLocks noChangeArrowheads="1"/>
          </p:cNvSpPr>
          <p:nvPr/>
        </p:nvSpPr>
        <p:spPr bwMode="auto">
          <a:xfrm>
            <a:off x="1828800" y="1676400"/>
            <a:ext cx="1447800" cy="83820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/>
              <a:t>SM</a:t>
            </a:r>
          </a:p>
        </p:txBody>
      </p:sp>
      <p:sp>
        <p:nvSpPr>
          <p:cNvPr id="5125" name="Rectangle 6"/>
          <p:cNvSpPr>
            <a:spLocks noChangeArrowheads="1"/>
          </p:cNvSpPr>
          <p:nvPr/>
        </p:nvSpPr>
        <p:spPr bwMode="auto">
          <a:xfrm>
            <a:off x="7162800" y="1676400"/>
            <a:ext cx="1447800" cy="83820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dirty="0"/>
              <a:t>Dark</a:t>
            </a:r>
          </a:p>
          <a:p>
            <a:pPr algn="ctr"/>
            <a:r>
              <a:rPr lang="en-US" sz="2400" dirty="0"/>
              <a:t>Force</a:t>
            </a:r>
          </a:p>
        </p:txBody>
      </p:sp>
      <p:cxnSp>
        <p:nvCxnSpPr>
          <p:cNvPr id="6" name="Straight Connector 5"/>
          <p:cNvCxnSpPr>
            <a:stCxn id="5124" idx="3"/>
            <a:endCxn id="5125" idx="1"/>
          </p:cNvCxnSpPr>
          <p:nvPr/>
        </p:nvCxnSpPr>
        <p:spPr>
          <a:xfrm>
            <a:off x="3276600" y="2095500"/>
            <a:ext cx="3886200" cy="0"/>
          </a:xfrm>
          <a:prstGeom prst="line">
            <a:avLst/>
          </a:prstGeom>
          <a:ln w="38100" cmpd="sng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D0E9BD9C-6665-CC43-B2F6-2021486512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9659" y="1828799"/>
            <a:ext cx="1478378" cy="553062"/>
          </a:xfrm>
          <a:prstGeom prst="rect">
            <a:avLst/>
          </a:prstGeom>
        </p:spPr>
      </p:pic>
      <p:sp>
        <p:nvSpPr>
          <p:cNvPr id="9" name="Rectangle 5">
            <a:extLst>
              <a:ext uri="{FF2B5EF4-FFF2-40B4-BE49-F238E27FC236}">
                <a16:creationId xmlns:a16="http://schemas.microsoft.com/office/drawing/2014/main" id="{FCDA67FA-6497-2442-9151-A04EAA517A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3429000"/>
            <a:ext cx="1447800" cy="83820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/>
              <a:t>SM</a:t>
            </a:r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AC187D7D-7C02-4544-83E4-BEEFC840BB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0" y="3429000"/>
            <a:ext cx="1447800" cy="83820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dirty="0"/>
              <a:t>Dark</a:t>
            </a:r>
          </a:p>
          <a:p>
            <a:pPr algn="ctr"/>
            <a:r>
              <a:rPr lang="en-US" sz="2400" dirty="0"/>
              <a:t>Scalar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FB409FF-6256-9E41-8BFA-7B12C09E8B27}"/>
              </a:ext>
            </a:extLst>
          </p:cNvPr>
          <p:cNvCxnSpPr>
            <a:stCxn id="9" idx="3"/>
            <a:endCxn id="10" idx="1"/>
          </p:cNvCxnSpPr>
          <p:nvPr/>
        </p:nvCxnSpPr>
        <p:spPr>
          <a:xfrm>
            <a:off x="3276600" y="3848100"/>
            <a:ext cx="3886200" cy="0"/>
          </a:xfrm>
          <a:prstGeom prst="line">
            <a:avLst/>
          </a:prstGeom>
          <a:ln w="38100" cmpd="sng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5">
            <a:extLst>
              <a:ext uri="{FF2B5EF4-FFF2-40B4-BE49-F238E27FC236}">
                <a16:creationId xmlns:a16="http://schemas.microsoft.com/office/drawing/2014/main" id="{37414C79-49CD-1A4A-B488-1D33939E63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5205368"/>
            <a:ext cx="1447800" cy="83820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/>
              <a:t>SM</a:t>
            </a:r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62F233FA-6063-7249-A33F-0A5516FBEC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0" y="5205368"/>
            <a:ext cx="1447800" cy="83820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dirty="0"/>
              <a:t>Dark</a:t>
            </a:r>
          </a:p>
          <a:p>
            <a:pPr algn="ctr"/>
            <a:r>
              <a:rPr lang="en-US" sz="2400" dirty="0"/>
              <a:t>Fermion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1B271DF-7C5E-8748-8531-927E4ECD3D20}"/>
              </a:ext>
            </a:extLst>
          </p:cNvPr>
          <p:cNvCxnSpPr>
            <a:stCxn id="13" idx="3"/>
            <a:endCxn id="14" idx="1"/>
          </p:cNvCxnSpPr>
          <p:nvPr/>
        </p:nvCxnSpPr>
        <p:spPr>
          <a:xfrm>
            <a:off x="3276600" y="5624468"/>
            <a:ext cx="3886200" cy="0"/>
          </a:xfrm>
          <a:prstGeom prst="line">
            <a:avLst/>
          </a:prstGeom>
          <a:ln w="38100" cmpd="sng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0F932EE3-EB65-DE43-AAB6-58FC28C4FC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2450" y="5336196"/>
            <a:ext cx="1384300" cy="5588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B95164E-A699-334A-AEC8-88BDC3F3CA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3948" y="3459728"/>
            <a:ext cx="2209800" cy="69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395254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C865775-B908-6C44-BB51-E1D2C115EDB9}"/>
              </a:ext>
            </a:extLst>
          </p:cNvPr>
          <p:cNvSpPr txBox="1">
            <a:spLocks/>
          </p:cNvSpPr>
          <p:nvPr/>
        </p:nvSpPr>
        <p:spPr bwMode="auto">
          <a:xfrm>
            <a:off x="-22913" y="104775"/>
            <a:ext cx="91440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000000"/>
                </a:solidFill>
                <a:latin typeface="+mj-lt"/>
                <a:ea typeface="ＭＳ Ｐゴシック" charset="0"/>
                <a:cs typeface="+mj-cs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>
                <a:latin typeface="Arial" charset="0"/>
              </a:rPr>
              <a:t>EXISTING CONSTRAINTS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8FA3AFE4-4F91-3F45-ACCA-9FB2C4AACCA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81000" y="914400"/>
                <a:ext cx="4343400" cy="5334000"/>
              </a:xfrm>
            </p:spPr>
            <p:txBody>
              <a:bodyPr/>
              <a:lstStyle/>
              <a:p>
                <a:pPr eaLnBrk="1" hangingPunct="1"/>
                <a:r>
                  <a:rPr lang="en-US" sz="2000" dirty="0">
                    <a:latin typeface="Arial" charset="0"/>
                  </a:rPr>
                  <a:t>We now have a few portal models, characterized by just a few parameters, and we can start exploring the parameter space. </a:t>
                </a:r>
              </a:p>
              <a:p>
                <a:pPr eaLnBrk="1" hangingPunct="1"/>
                <a:endParaRPr lang="en-US" sz="1000" dirty="0">
                  <a:latin typeface="Arial" charset="0"/>
                </a:endParaRPr>
              </a:p>
              <a:p>
                <a:pPr eaLnBrk="1" hangingPunct="1"/>
                <a:r>
                  <a:rPr lang="en-US" sz="2000" dirty="0">
                    <a:latin typeface="Arial" charset="0"/>
                  </a:rPr>
                  <a:t>Consider dark photons.  There is a vast parameter space.</a:t>
                </a:r>
              </a:p>
              <a:p>
                <a:pPr lvl="1" eaLnBrk="1" hangingPunct="1"/>
                <a:r>
                  <a:rPr lang="en-US" sz="1800" dirty="0">
                    <a:latin typeface="Arial" charset="0"/>
                  </a:rPr>
                  <a:t>“Bump hunts” exclude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sz="1800" dirty="0">
                    <a:latin typeface="Arial" charset="0"/>
                  </a:rPr>
                  <a:t> &gt;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</m:oMath>
                </a14:m>
                <a:r>
                  <a:rPr lang="en-US" sz="1800" dirty="0">
                    <a:latin typeface="Arial" charset="0"/>
                  </a:rPr>
                  <a:t>.</a:t>
                </a:r>
              </a:p>
              <a:p>
                <a:pPr lvl="1" eaLnBrk="1" hangingPunct="1"/>
                <a:r>
                  <a:rPr lang="en-US" sz="1800" dirty="0">
                    <a:latin typeface="Arial" charset="0"/>
                  </a:rPr>
                  <a:t>Fixed target experiments exclude most of the gray region.</a:t>
                </a:r>
              </a:p>
              <a:p>
                <a:pPr lvl="1" eaLnBrk="1" hangingPunct="1"/>
                <a:r>
                  <a:rPr lang="en-US" sz="1800" dirty="0">
                    <a:latin typeface="Arial" charset="0"/>
                  </a:rPr>
                  <a:t>Astrophysics (supernova, BBN, CMB) excludes patches at very low coupling.  </a:t>
                </a:r>
              </a:p>
              <a:p>
                <a:pPr eaLnBrk="1" hangingPunct="1"/>
                <a:endParaRPr lang="en-US" sz="1000" dirty="0">
                  <a:latin typeface="Arial" charset="0"/>
                </a:endParaRPr>
              </a:p>
              <a:p>
                <a:pPr eaLnBrk="1" hangingPunct="1"/>
                <a:r>
                  <a:rPr lang="en-US" sz="2000" dirty="0">
                    <a:latin typeface="Arial" charset="0"/>
                  </a:rPr>
                  <a:t>But overall, light, weakly-interacting particles are much less constrained than ~</a:t>
                </a:r>
                <a:r>
                  <a:rPr lang="en-US" sz="2000" dirty="0" err="1">
                    <a:latin typeface="Arial" charset="0"/>
                  </a:rPr>
                  <a:t>TeV</a:t>
                </a:r>
                <a:r>
                  <a:rPr lang="en-US" sz="2000" dirty="0">
                    <a:latin typeface="Arial" charset="0"/>
                  </a:rPr>
                  <a:t>, strongly-interacting particles.</a:t>
                </a:r>
              </a:p>
            </p:txBody>
          </p:sp>
        </mc:Choice>
        <mc:Fallback xmlns="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8FA3AFE4-4F91-3F45-ACCA-9FB2C4AACCA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914400"/>
                <a:ext cx="4343400" cy="5334000"/>
              </a:xfrm>
              <a:blipFill>
                <a:blip r:embed="rId2"/>
                <a:stretch>
                  <a:fillRect l="-1462" t="-713" r="-1754" b="-38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31EFE46D-9549-8248-8F63-977BEB1F2D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6000" y="790565"/>
            <a:ext cx="3581399" cy="605398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CF74FD6-C27F-374D-9DAB-354F71CF409B}"/>
              </a:ext>
            </a:extLst>
          </p:cNvPr>
          <p:cNvSpPr txBox="1"/>
          <p:nvPr/>
        </p:nvSpPr>
        <p:spPr>
          <a:xfrm rot="5400000">
            <a:off x="6808171" y="3811430"/>
            <a:ext cx="28706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Fradette</a:t>
            </a:r>
            <a:r>
              <a:rPr lang="en-US" sz="1200" dirty="0"/>
              <a:t>, </a:t>
            </a:r>
            <a:r>
              <a:rPr lang="en-US" sz="1200" dirty="0" err="1"/>
              <a:t>Pospelov</a:t>
            </a:r>
            <a:r>
              <a:rPr lang="en-US" sz="1200" dirty="0"/>
              <a:t>, </a:t>
            </a:r>
            <a:r>
              <a:rPr lang="en-US" sz="1200" dirty="0" err="1"/>
              <a:t>Pradler</a:t>
            </a:r>
            <a:r>
              <a:rPr lang="en-US" sz="1200" dirty="0"/>
              <a:t>, Ritz (2014)</a:t>
            </a:r>
          </a:p>
        </p:txBody>
      </p:sp>
    </p:spTree>
    <p:extLst>
      <p:ext uri="{BB962C8B-B14F-4D97-AF65-F5344CB8AC3E}">
        <p14:creationId xmlns:p14="http://schemas.microsoft.com/office/powerpoint/2010/main" val="1849132952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685800" y="104775"/>
            <a:ext cx="7772400" cy="733425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DARK PHOTON MODELS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6200" y="515206"/>
                <a:ext cx="8991600" cy="2057400"/>
              </a:xfrm>
            </p:spPr>
            <p:txBody>
              <a:bodyPr/>
              <a:lstStyle/>
              <a:p>
                <a:pPr eaLnBrk="1" hangingPunct="1"/>
                <a:endParaRPr lang="en-US" sz="1200" dirty="0">
                  <a:latin typeface="Arial" charset="0"/>
                </a:endParaRPr>
              </a:p>
              <a:p>
                <a:pPr eaLnBrk="1" hangingPunct="1"/>
                <a:r>
                  <a:rPr lang="en-US" sz="2000" dirty="0">
                    <a:latin typeface="Arial" charset="0"/>
                  </a:rPr>
                  <a:t>If the dark photon is a portal particle, coupling arises from kinetic mixing:</a:t>
                </a:r>
              </a:p>
              <a:p>
                <a:pPr eaLnBrk="1" hangingPunct="1"/>
                <a:endParaRPr lang="en-US" sz="2000" dirty="0">
                  <a:latin typeface="Arial" charset="0"/>
                </a:endParaRPr>
              </a:p>
              <a:p>
                <a:pPr eaLnBrk="1" hangingPunct="1"/>
                <a:endParaRPr lang="en-US" sz="2000" dirty="0">
                  <a:latin typeface="Arial" charset="0"/>
                </a:endParaRPr>
              </a:p>
              <a:p>
                <a:pPr eaLnBrk="1" hangingPunct="1"/>
                <a:endParaRPr lang="en-US" sz="2000" dirty="0">
                  <a:latin typeface="Arial" charset="0"/>
                </a:endParaRPr>
              </a:p>
              <a:p>
                <a:pPr eaLnBrk="1" hangingPunct="1"/>
                <a:endParaRPr lang="en-US" sz="2000" dirty="0">
                  <a:latin typeface="Arial" charset="0"/>
                </a:endParaRPr>
              </a:p>
              <a:p>
                <a:r>
                  <a:rPr lang="en-US" sz="2000" dirty="0">
                    <a:latin typeface="Arial" charset="0"/>
                  </a:rPr>
                  <a:t>Mixing can be generated at 1-loop.  If 0 at high scale, expect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sz="2000" dirty="0">
                    <a:latin typeface="Arial" charset="0"/>
                  </a:rPr>
                  <a:t> ~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</m:oMath>
                </a14:m>
                <a:r>
                  <a:rPr lang="en-US" sz="2000" dirty="0">
                    <a:latin typeface="Arial" charset="0"/>
                  </a:rPr>
                  <a:t>.</a:t>
                </a:r>
              </a:p>
              <a:p>
                <a:endParaRPr lang="en-US" sz="2000" dirty="0">
                  <a:latin typeface="Arial" charset="0"/>
                </a:endParaRPr>
              </a:p>
              <a:p>
                <a:endParaRPr lang="en-US" sz="2000" dirty="0">
                  <a:latin typeface="Arial" charset="0"/>
                </a:endParaRPr>
              </a:p>
              <a:p>
                <a:endParaRPr lang="en-US" sz="2000" dirty="0">
                  <a:latin typeface="Arial" charset="0"/>
                </a:endParaRPr>
              </a:p>
              <a:p>
                <a:pPr eaLnBrk="1" hangingPunct="1"/>
                <a:r>
                  <a:rPr lang="en-US" sz="2000" dirty="0">
                    <a:latin typeface="Arial" charset="0"/>
                  </a:rPr>
                  <a:t>But there are also theories with mixing generated only at higher loop level.</a:t>
                </a:r>
              </a:p>
              <a:p>
                <a:pPr eaLnBrk="1" hangingPunct="1"/>
                <a:endParaRPr lang="en-US" sz="2000" dirty="0">
                  <a:latin typeface="Arial" charset="0"/>
                </a:endParaRPr>
              </a:p>
              <a:p>
                <a:pPr eaLnBrk="1" hangingPunct="1"/>
                <a:endParaRPr lang="en-US" sz="2000" dirty="0">
                  <a:latin typeface="Arial" charset="0"/>
                </a:endParaRPr>
              </a:p>
              <a:p>
                <a:pPr eaLnBrk="1" hangingPunct="1"/>
                <a:endParaRPr lang="en-US" sz="2000" dirty="0">
                  <a:latin typeface="Arial" charset="0"/>
                </a:endParaRPr>
              </a:p>
              <a:p>
                <a:pPr eaLnBrk="1" hangingPunct="1"/>
                <a:endParaRPr lang="en-US" sz="2000" dirty="0">
                  <a:latin typeface="Arial" charset="0"/>
                </a:endParaRPr>
              </a:p>
              <a:p>
                <a:pPr eaLnBrk="1" hangingPunct="1"/>
                <a:r>
                  <a:rPr lang="en-US" sz="2000" dirty="0">
                    <a:latin typeface="Arial" charset="0"/>
                  </a:rPr>
                  <a:t>Other than making us feel ok that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sz="2000" dirty="0">
                    <a:latin typeface="Arial" charset="0"/>
                  </a:rPr>
                  <a:t> &gt;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</m:oMath>
                </a14:m>
                <a:r>
                  <a:rPr lang="en-US" sz="2000" dirty="0">
                    <a:latin typeface="Arial" charset="0"/>
                  </a:rPr>
                  <a:t> is excluded, models don’t provide much guidance about the coupling, and none at all about the mass.</a:t>
                </a:r>
              </a:p>
            </p:txBody>
          </p:sp>
        </mc:Choice>
        <mc:Fallback xmlns="">
          <p:sp>
            <p:nvSpPr>
              <p:cNvPr id="512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" y="515206"/>
                <a:ext cx="8991600" cy="2057400"/>
              </a:xfrm>
              <a:blipFill>
                <a:blip r:embed="rId2"/>
                <a:stretch>
                  <a:fillRect l="-705" r="-423" b="-1993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3C3809C6-269A-1C4F-8C5D-A1EEED5EEF3A}"/>
              </a:ext>
            </a:extLst>
          </p:cNvPr>
          <p:cNvSpPr txBox="1"/>
          <p:nvPr/>
        </p:nvSpPr>
        <p:spPr>
          <a:xfrm>
            <a:off x="7620000" y="3590542"/>
            <a:ext cx="13676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Holdom (1986)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397721CC-ACFC-454D-B52A-8095C6CDE2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9600" y="1429605"/>
                <a:ext cx="2221787" cy="838201"/>
              </a:xfrm>
              <a:prstGeom prst="rect">
                <a:avLst/>
              </a:prstGeom>
              <a:solidFill>
                <a:srgbClr val="4A7EBB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000" dirty="0"/>
                  <a:t>Visible Sector</a:t>
                </a:r>
              </a:p>
              <a:p>
                <a:pPr algn="ctr"/>
                <a:r>
                  <a:rPr lang="en-US" sz="2000" dirty="0"/>
                  <a:t>SM, U(1)</a:t>
                </a:r>
                <a:r>
                  <a:rPr lang="en-US" sz="2000" baseline="-25000" dirty="0"/>
                  <a:t>EM,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𝜈</m:t>
                        </m:r>
                      </m:sup>
                    </m:sSup>
                  </m:oMath>
                </a14:m>
                <a:endParaRPr lang="en-US" sz="2000" baseline="-25000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397721CC-ACFC-454D-B52A-8095C6CDE2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9600" y="1429605"/>
                <a:ext cx="2221787" cy="838201"/>
              </a:xfrm>
              <a:prstGeom prst="rect">
                <a:avLst/>
              </a:prstGeom>
              <a:blipFill>
                <a:blip r:embed="rId3"/>
                <a:stretch>
                  <a:fillRect b="-1449"/>
                </a:stretch>
              </a:blip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5E67B0C4-112F-4D43-AE76-D4348A2958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03186" y="1429605"/>
                <a:ext cx="2655014" cy="838201"/>
              </a:xfrm>
              <a:prstGeom prst="rect">
                <a:avLst/>
              </a:prstGeom>
              <a:solidFill>
                <a:srgbClr val="4A7EBB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000" dirty="0"/>
                  <a:t>Dark Sector</a:t>
                </a:r>
              </a:p>
              <a:p>
                <a:pPr algn="ctr"/>
                <a:r>
                  <a:rPr lang="en-US" sz="2000" dirty="0"/>
                  <a:t>DM, Dark Forces,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sup>
                    </m:sSup>
                  </m:oMath>
                </a14:m>
                <a:endParaRPr lang="en-US" sz="2000" baseline="-25000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5E67B0C4-112F-4D43-AE76-D4348A2958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03186" y="1429605"/>
                <a:ext cx="2655014" cy="838201"/>
              </a:xfrm>
              <a:prstGeom prst="rect">
                <a:avLst/>
              </a:prstGeom>
              <a:blipFill>
                <a:blip r:embed="rId4"/>
                <a:stretch>
                  <a:fillRect b="-1449"/>
                </a:stretch>
              </a:blip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1C5A2AC-ED9F-224F-9F90-A0C6ABD7824D}"/>
              </a:ext>
            </a:extLst>
          </p:cNvPr>
          <p:cNvCxnSpPr>
            <a:cxnSpLocks/>
            <a:stCxn id="15" idx="3"/>
            <a:endCxn id="16" idx="1"/>
          </p:cNvCxnSpPr>
          <p:nvPr/>
        </p:nvCxnSpPr>
        <p:spPr>
          <a:xfrm>
            <a:off x="2831387" y="1848706"/>
            <a:ext cx="2971799" cy="0"/>
          </a:xfrm>
          <a:prstGeom prst="line">
            <a:avLst/>
          </a:prstGeom>
          <a:ln w="38100" cmpd="sng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3F94E97-552F-DA4C-B0B4-0AB3491AC403}"/>
                  </a:ext>
                </a:extLst>
              </p:cNvPr>
              <p:cNvSpPr txBox="1"/>
              <p:nvPr/>
            </p:nvSpPr>
            <p:spPr>
              <a:xfrm>
                <a:off x="3581400" y="1505806"/>
                <a:ext cx="1549911" cy="66851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𝜖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𝜇𝜈</m:t>
                              </m:r>
                            </m:sup>
                          </m:s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𝜇𝜈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3F94E97-552F-DA4C-B0B4-0AB3491AC4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400" y="1505806"/>
                <a:ext cx="1549911" cy="668516"/>
              </a:xfrm>
              <a:prstGeom prst="rect">
                <a:avLst/>
              </a:prstGeom>
              <a:blipFill>
                <a:blip r:embed="rId5"/>
                <a:stretch>
                  <a:fillRect b="-5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81FB636D-D5E3-8B4F-897F-C277BBFC3B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4000" y="3133493"/>
            <a:ext cx="2406650" cy="7917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401E709-5896-B34A-8701-734701E4A80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16195" y="3106650"/>
            <a:ext cx="3067050" cy="85103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35F38BF-F1A0-5645-9E0F-373971599DD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8286" y="4486100"/>
            <a:ext cx="1545955" cy="102869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19F7D51-AEE4-B441-B66C-21346E720A4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30521" y="4461000"/>
            <a:ext cx="2471561" cy="116562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689882A-54B4-B44D-9C52-CF32C36DE2A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00635" y="4574137"/>
            <a:ext cx="3260659" cy="852623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44571C60-CFE8-F742-BD3A-947BBE5C6C71}"/>
              </a:ext>
            </a:extLst>
          </p:cNvPr>
          <p:cNvSpPr txBox="1"/>
          <p:nvPr/>
        </p:nvSpPr>
        <p:spPr>
          <a:xfrm>
            <a:off x="5208936" y="5483423"/>
            <a:ext cx="37064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Gherghetta</a:t>
            </a:r>
            <a:r>
              <a:rPr lang="en-US" sz="1400" dirty="0"/>
              <a:t>, Kersten, Olive, </a:t>
            </a:r>
            <a:r>
              <a:rPr lang="en-US" sz="1400" dirty="0" err="1"/>
              <a:t>Pospelov</a:t>
            </a:r>
            <a:r>
              <a:rPr lang="en-US" sz="1400" dirty="0"/>
              <a:t> (2019)</a:t>
            </a:r>
          </a:p>
        </p:txBody>
      </p:sp>
    </p:spTree>
    <p:extLst>
      <p:ext uri="{BB962C8B-B14F-4D97-AF65-F5344CB8AC3E}">
        <p14:creationId xmlns:p14="http://schemas.microsoft.com/office/powerpoint/2010/main" val="3524923812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>
            <a:extLst>
              <a:ext uri="{FF2B5EF4-FFF2-40B4-BE49-F238E27FC236}">
                <a16:creationId xmlns:a16="http://schemas.microsoft.com/office/drawing/2014/main" id="{ABC79F26-4209-6E4E-AC75-B68638036127}"/>
              </a:ext>
            </a:extLst>
          </p:cNvPr>
          <p:cNvSpPr/>
          <p:nvPr/>
        </p:nvSpPr>
        <p:spPr>
          <a:xfrm>
            <a:off x="1981200" y="1692264"/>
            <a:ext cx="5867400" cy="4937136"/>
          </a:xfrm>
          <a:prstGeom prst="rect">
            <a:avLst/>
          </a:prstGeom>
          <a:gradFill flip="none" rotWithShape="1">
            <a:gsLst>
              <a:gs pos="52000">
                <a:schemeClr val="tx1">
                  <a:lumMod val="0"/>
                </a:schemeClr>
              </a:gs>
              <a:gs pos="83000">
                <a:schemeClr val="bg1">
                  <a:lumMod val="34000"/>
                  <a:lumOff val="66000"/>
                </a:schemeClr>
              </a:gs>
            </a:gsLst>
            <a:lin ang="135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0" y="228985"/>
            <a:ext cx="9144000" cy="44132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rial" charset="0"/>
              </a:rPr>
              <a:t>DARK MATTER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F4E6C81-E638-4942-BF5C-7C1F1B1E5787}"/>
              </a:ext>
            </a:extLst>
          </p:cNvPr>
          <p:cNvGrpSpPr/>
          <p:nvPr/>
        </p:nvGrpSpPr>
        <p:grpSpPr>
          <a:xfrm>
            <a:off x="990600" y="833735"/>
            <a:ext cx="6629400" cy="5871865"/>
            <a:chOff x="990600" y="833735"/>
            <a:chExt cx="6629400" cy="5871865"/>
          </a:xfrm>
        </p:grpSpPr>
        <p:sp>
          <p:nvSpPr>
            <p:cNvPr id="15" name="TextBox 14"/>
            <p:cNvSpPr txBox="1"/>
            <p:nvPr/>
          </p:nvSpPr>
          <p:spPr>
            <a:xfrm>
              <a:off x="4261607" y="833735"/>
              <a:ext cx="9199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</a:rPr>
                <a:t>Mass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 rot="16200000">
              <a:off x="-214217" y="3643217"/>
              <a:ext cx="287129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</a:rPr>
                <a:t>Interaction Strength</a:t>
              </a:r>
            </a:p>
          </p:txBody>
        </p:sp>
        <p:cxnSp>
          <p:nvCxnSpPr>
            <p:cNvPr id="3" name="Straight Arrow Connector 2"/>
            <p:cNvCxnSpPr>
              <a:cxnSpLocks/>
            </p:cNvCxnSpPr>
            <p:nvPr/>
          </p:nvCxnSpPr>
          <p:spPr>
            <a:xfrm flipV="1">
              <a:off x="1981200" y="1676400"/>
              <a:ext cx="5638800" cy="26016"/>
            </a:xfrm>
            <a:prstGeom prst="straightConnector1">
              <a:avLst/>
            </a:prstGeom>
            <a:ln w="38100" cmpd="sng">
              <a:solidFill>
                <a:schemeClr val="bg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cxnSpLocks/>
            </p:cNvCxnSpPr>
            <p:nvPr/>
          </p:nvCxnSpPr>
          <p:spPr>
            <a:xfrm flipV="1">
              <a:off x="1980824" y="1692266"/>
              <a:ext cx="0" cy="5013334"/>
            </a:xfrm>
            <a:prstGeom prst="straightConnector1">
              <a:avLst/>
            </a:prstGeom>
            <a:ln w="38100" cmpd="sng">
              <a:solidFill>
                <a:schemeClr val="bg1"/>
              </a:solidFill>
              <a:headEnd type="arrow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6351776" y="1295400"/>
              <a:ext cx="5824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solidFill>
                    <a:schemeClr val="bg1"/>
                  </a:solidFill>
                </a:rPr>
                <a:t>TeV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419896" y="1295400"/>
              <a:ext cx="6592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MeV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392205" y="1295400"/>
              <a:ext cx="6465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solidFill>
                    <a:schemeClr val="bg1"/>
                  </a:solidFill>
                </a:rPr>
                <a:t>GeV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540393" y="1981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407789" y="3657600"/>
              <a:ext cx="5782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10</a:t>
              </a:r>
              <a:r>
                <a:rPr lang="en-US" baseline="30000" dirty="0">
                  <a:solidFill>
                    <a:schemeClr val="bg1"/>
                  </a:solidFill>
                </a:rPr>
                <a:t>-3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407789" y="5390647"/>
              <a:ext cx="5782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10</a:t>
              </a:r>
              <a:r>
                <a:rPr lang="en-US" baseline="30000" dirty="0">
                  <a:solidFill>
                    <a:schemeClr val="bg1"/>
                  </a:solidFill>
                </a:rPr>
                <a:t>-6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1DEBA128-577F-5348-A2F6-E767F9D39C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414"/>
          <a:stretch/>
        </p:blipFill>
        <p:spPr>
          <a:xfrm>
            <a:off x="711525" y="42560"/>
            <a:ext cx="4856882" cy="440740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A09995B-3F52-3C4C-A3E5-CF7222EBEFED}"/>
              </a:ext>
            </a:extLst>
          </p:cNvPr>
          <p:cNvSpPr txBox="1"/>
          <p:nvPr/>
        </p:nvSpPr>
        <p:spPr>
          <a:xfrm rot="3089523">
            <a:off x="947972" y="311104"/>
            <a:ext cx="779381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 Particle</a:t>
            </a:r>
          </a:p>
          <a:p>
            <a:pPr algn="ctr"/>
            <a:r>
              <a:rPr lang="en-US" sz="1200" dirty="0"/>
              <a:t>Colliders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579775" y="2303502"/>
            <a:ext cx="13392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Already</a:t>
            </a:r>
          </a:p>
          <a:p>
            <a:pPr algn="ctr"/>
            <a:r>
              <a:rPr lang="en-US" dirty="0"/>
              <a:t>Discovered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867645" y="4797154"/>
            <a:ext cx="16081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Impossible to 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Discover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E738B09-448A-E241-AA72-04A4B7F5334F}"/>
              </a:ext>
            </a:extLst>
          </p:cNvPr>
          <p:cNvSpPr txBox="1"/>
          <p:nvPr/>
        </p:nvSpPr>
        <p:spPr>
          <a:xfrm>
            <a:off x="2406843" y="2965697"/>
            <a:ext cx="16851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Too Little to be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Dark Matter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7A3BD6D-4186-C643-8EBA-7972391D0856}"/>
              </a:ext>
            </a:extLst>
          </p:cNvPr>
          <p:cNvSpPr txBox="1"/>
          <p:nvPr/>
        </p:nvSpPr>
        <p:spPr>
          <a:xfrm>
            <a:off x="4562543" y="5490844"/>
            <a:ext cx="2195896" cy="669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Too Much to be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Dark Matter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7BA2D2B3-89CE-0548-902C-8407E5351171}"/>
              </a:ext>
            </a:extLst>
          </p:cNvPr>
          <p:cNvGrpSpPr/>
          <p:nvPr/>
        </p:nvGrpSpPr>
        <p:grpSpPr>
          <a:xfrm>
            <a:off x="2204583" y="1841087"/>
            <a:ext cx="4352402" cy="4315140"/>
            <a:chOff x="2204583" y="1841087"/>
            <a:chExt cx="4352402" cy="431514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F85183C-88D4-4146-BE57-52E2815E79DB}"/>
                </a:ext>
              </a:extLst>
            </p:cNvPr>
            <p:cNvSpPr txBox="1"/>
            <p:nvPr/>
          </p:nvSpPr>
          <p:spPr>
            <a:xfrm rot="18841872">
              <a:off x="3691586" y="3520560"/>
              <a:ext cx="1800678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B050"/>
                  </a:solidFill>
                </a:rPr>
                <a:t>Just Right to </a:t>
              </a:r>
            </a:p>
            <a:p>
              <a:pPr algn="ctr"/>
              <a:r>
                <a:rPr lang="en-US" dirty="0">
                  <a:solidFill>
                    <a:srgbClr val="00B050"/>
                  </a:solidFill>
                </a:rPr>
                <a:t>be Dark Matter</a:t>
              </a:r>
            </a:p>
          </p:txBody>
        </p: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1BCB9AF3-D2F7-3941-8E51-E3BBC6BF9FC9}"/>
                </a:ext>
              </a:extLst>
            </p:cNvPr>
            <p:cNvCxnSpPr>
              <a:cxnSpLocks/>
              <a:stCxn id="4" idx="1"/>
            </p:cNvCxnSpPr>
            <p:nvPr/>
          </p:nvCxnSpPr>
          <p:spPr>
            <a:xfrm flipH="1">
              <a:off x="2204583" y="4491035"/>
              <a:ext cx="1761562" cy="1665192"/>
            </a:xfrm>
            <a:prstGeom prst="straightConnector1">
              <a:avLst/>
            </a:prstGeom>
            <a:ln w="127000">
              <a:solidFill>
                <a:srgbClr val="00B05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5C267067-7A89-4049-A264-52F8ADB0DE4C}"/>
                </a:ext>
              </a:extLst>
            </p:cNvPr>
            <p:cNvCxnSpPr>
              <a:cxnSpLocks/>
              <a:stCxn id="4" idx="3"/>
            </p:cNvCxnSpPr>
            <p:nvPr/>
          </p:nvCxnSpPr>
          <p:spPr>
            <a:xfrm flipV="1">
              <a:off x="5217706" y="1841087"/>
              <a:ext cx="1339279" cy="1355330"/>
            </a:xfrm>
            <a:prstGeom prst="straightConnector1">
              <a:avLst/>
            </a:prstGeom>
            <a:ln w="127000">
              <a:solidFill>
                <a:srgbClr val="00B05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/>
          <p:cNvSpPr txBox="1"/>
          <p:nvPr/>
        </p:nvSpPr>
        <p:spPr>
          <a:xfrm>
            <a:off x="4412394" y="2303502"/>
            <a:ext cx="251863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(1) Strongly Interacting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Heavy Particles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(Higgs, top, SUSY, …)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037063" y="4797154"/>
            <a:ext cx="24247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(2) Weakly Interacting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Light Particles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(neutrinos, LLPs, …)</a:t>
            </a:r>
          </a:p>
        </p:txBody>
      </p:sp>
      <p:pic>
        <p:nvPicPr>
          <p:cNvPr id="33" name="Picture 25">
            <a:extLst>
              <a:ext uri="{FF2B5EF4-FFF2-40B4-BE49-F238E27FC236}">
                <a16:creationId xmlns:a16="http://schemas.microsoft.com/office/drawing/2014/main" id="{BA6C5F0B-099C-0F53-32A7-B7C36A19C2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0607" y="2616141"/>
            <a:ext cx="1974344" cy="1337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9A90B96A-903A-119D-E09F-0CB1DDA2B822}"/>
              </a:ext>
            </a:extLst>
          </p:cNvPr>
          <p:cNvGrpSpPr/>
          <p:nvPr/>
        </p:nvGrpSpPr>
        <p:grpSpPr>
          <a:xfrm>
            <a:off x="6904099" y="4165447"/>
            <a:ext cx="2011301" cy="2028270"/>
            <a:chOff x="6758438" y="3271856"/>
            <a:chExt cx="2232130" cy="2420998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756A868-0F7B-20E8-0CB4-CD6C6B0925B0}"/>
                </a:ext>
              </a:extLst>
            </p:cNvPr>
            <p:cNvGrpSpPr/>
            <p:nvPr/>
          </p:nvGrpSpPr>
          <p:grpSpPr>
            <a:xfrm>
              <a:off x="6758438" y="3271856"/>
              <a:ext cx="2232130" cy="1443795"/>
              <a:chOff x="3054763" y="7230486"/>
              <a:chExt cx="2215861" cy="1420495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C78BCE35-2A12-DDC6-58E5-AFBE9714BBC4}"/>
                  </a:ext>
                </a:extLst>
              </p:cNvPr>
              <p:cNvSpPr/>
              <p:nvPr/>
            </p:nvSpPr>
            <p:spPr>
              <a:xfrm>
                <a:off x="3054763" y="7236337"/>
                <a:ext cx="2215861" cy="141464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D4AB4FFD-F21B-B1FE-80BD-3B5A063AB8EE}"/>
                  </a:ext>
                </a:extLst>
              </p:cNvPr>
              <p:cNvGrpSpPr/>
              <p:nvPr/>
            </p:nvGrpSpPr>
            <p:grpSpPr>
              <a:xfrm>
                <a:off x="3109087" y="7230486"/>
                <a:ext cx="2141154" cy="1414644"/>
                <a:chOff x="5841407" y="2304913"/>
                <a:chExt cx="2663407" cy="1491652"/>
              </a:xfrm>
              <a:solidFill>
                <a:schemeClr val="bg1"/>
              </a:solidFill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" name="TextBox 10">
                      <a:extLst>
                        <a:ext uri="{FF2B5EF4-FFF2-40B4-BE49-F238E27FC236}">
                          <a16:creationId xmlns:a16="http://schemas.microsoft.com/office/drawing/2014/main" id="{713D48A3-58AF-AE97-6A8F-9CA6E952E78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962225" y="3309769"/>
                      <a:ext cx="533194" cy="486796"/>
                    </a:xfrm>
                    <a:prstGeom prst="rect">
                      <a:avLst/>
                    </a:prstGeom>
                    <a:grp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38" name="TextBox 37">
                      <a:extLst>
                        <a:ext uri="{FF2B5EF4-FFF2-40B4-BE49-F238E27FC236}">
                          <a16:creationId xmlns:a16="http://schemas.microsoft.com/office/drawing/2014/main" id="{C0C57E18-927C-C74A-A8CE-B5DDF0E5B8AB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962225" y="3309769"/>
                      <a:ext cx="533194" cy="486796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4" name="TextBox 13">
                      <a:extLst>
                        <a:ext uri="{FF2B5EF4-FFF2-40B4-BE49-F238E27FC236}">
                          <a16:creationId xmlns:a16="http://schemas.microsoft.com/office/drawing/2014/main" id="{7ACD706A-421D-85F7-B55F-E164B653B53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971620" y="2304913"/>
                      <a:ext cx="533194" cy="486796"/>
                    </a:xfrm>
                    <a:prstGeom prst="rect">
                      <a:avLst/>
                    </a:prstGeom>
                    <a:grp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39" name="TextBox 38">
                      <a:extLst>
                        <a:ext uri="{FF2B5EF4-FFF2-40B4-BE49-F238E27FC236}">
                          <a16:creationId xmlns:a16="http://schemas.microsoft.com/office/drawing/2014/main" id="{3B6EBCB0-66CF-E845-B9E7-217FA41857C9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971620" y="2304913"/>
                      <a:ext cx="533194" cy="486796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grpSp>
              <p:nvGrpSpPr>
                <p:cNvPr id="16" name="Group 15">
                  <a:extLst>
                    <a:ext uri="{FF2B5EF4-FFF2-40B4-BE49-F238E27FC236}">
                      <a16:creationId xmlns:a16="http://schemas.microsoft.com/office/drawing/2014/main" id="{D023CE91-D499-903C-54CA-3F188447581A}"/>
                    </a:ext>
                  </a:extLst>
                </p:cNvPr>
                <p:cNvGrpSpPr/>
                <p:nvPr/>
              </p:nvGrpSpPr>
              <p:grpSpPr>
                <a:xfrm>
                  <a:off x="6400799" y="2537415"/>
                  <a:ext cx="1653437" cy="1038988"/>
                  <a:chOff x="3200400" y="2514600"/>
                  <a:chExt cx="2743200" cy="1981200"/>
                </a:xfrm>
                <a:grpFill/>
              </p:grpSpPr>
              <p:pic>
                <p:nvPicPr>
                  <p:cNvPr id="36" name="Picture 35">
                    <a:extLst>
                      <a:ext uri="{FF2B5EF4-FFF2-40B4-BE49-F238E27FC236}">
                        <a16:creationId xmlns:a16="http://schemas.microsoft.com/office/drawing/2014/main" id="{6D5B5246-5F37-6567-96C1-96080F902D3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7"/>
                  <a:srcRect l="34765" t="23437" r="34766" b="20312"/>
                  <a:stretch/>
                </p:blipFill>
                <p:spPr>
                  <a:xfrm rot="16200000">
                    <a:off x="3581400" y="2133600"/>
                    <a:ext cx="1981200" cy="2743200"/>
                  </a:xfrm>
                  <a:prstGeom prst="rect">
                    <a:avLst/>
                  </a:prstGeom>
                  <a:grpFill/>
                </p:spPr>
              </p:pic>
              <p:sp>
                <p:nvSpPr>
                  <p:cNvPr id="38" name="Rectangle 37">
                    <a:extLst>
                      <a:ext uri="{FF2B5EF4-FFF2-40B4-BE49-F238E27FC236}">
                        <a16:creationId xmlns:a16="http://schemas.microsoft.com/office/drawing/2014/main" id="{C76CA943-5FAF-1D96-8134-08DF2658C81A}"/>
                      </a:ext>
                    </a:extLst>
                  </p:cNvPr>
                  <p:cNvSpPr/>
                  <p:nvPr/>
                </p:nvSpPr>
                <p:spPr>
                  <a:xfrm>
                    <a:off x="4267200" y="2590800"/>
                    <a:ext cx="609600" cy="762000"/>
                  </a:xfrm>
                  <a:prstGeom prst="rect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B6625ED7-F734-DF3A-AF4C-65DAA2670966}"/>
                    </a:ext>
                  </a:extLst>
                </p:cNvPr>
                <p:cNvSpPr txBox="1"/>
                <p:nvPr/>
              </p:nvSpPr>
              <p:spPr>
                <a:xfrm>
                  <a:off x="5841407" y="2387711"/>
                  <a:ext cx="690233" cy="419229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/>
                    <a:t>DM</a:t>
                  </a:r>
                </a:p>
              </p:txBody>
            </p:sp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0D350E98-62B4-021A-E016-484B5FE38F3B}"/>
                    </a:ext>
                  </a:extLst>
                </p:cNvPr>
                <p:cNvSpPr txBox="1"/>
                <p:nvPr/>
              </p:nvSpPr>
              <p:spPr>
                <a:xfrm>
                  <a:off x="5841408" y="3362469"/>
                  <a:ext cx="690233" cy="419229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/>
                    <a:t>DM</a:t>
                  </a: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5" name="TextBox 34">
                      <a:extLst>
                        <a:ext uri="{FF2B5EF4-FFF2-40B4-BE49-F238E27FC236}">
                          <a16:creationId xmlns:a16="http://schemas.microsoft.com/office/drawing/2014/main" id="{8C5AB5AB-6ED8-0C9E-19F9-EBBF918E427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992830" y="2588203"/>
                      <a:ext cx="554729" cy="389437"/>
                    </a:xfrm>
                    <a:prstGeom prst="rect">
                      <a:avLst/>
                    </a:prstGeom>
                    <a:grp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’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40" name="TextBox 39">
                      <a:extLst>
                        <a:ext uri="{FF2B5EF4-FFF2-40B4-BE49-F238E27FC236}">
                          <a16:creationId xmlns:a16="http://schemas.microsoft.com/office/drawing/2014/main" id="{2FA4ECCD-C861-DE4C-9F59-D151CA24AD11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992830" y="2588203"/>
                      <a:ext cx="554729" cy="389437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56876423-D144-7991-5A32-AE573B0A50C3}"/>
                    </a:ext>
                  </a:extLst>
                </p:cNvPr>
                <p:cNvSpPr txBox="1"/>
                <p:nvPr/>
              </p:nvSpPr>
              <p:spPr>
                <a:xfrm>
                  <a:off x="6758439" y="4691341"/>
                  <a:ext cx="2232129" cy="1001513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dirty="0"/>
                    <a:t>&lt;</a:t>
                  </a:r>
                  <a14:m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a14:m>
                  <a:r>
                    <a:rPr lang="en-US" sz="2800" dirty="0"/>
                    <a:t>&gt; ~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bSup>
                            <m:sSub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b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</m:oMath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56876423-D144-7991-5A32-AE573B0A50C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58439" y="4691341"/>
                  <a:ext cx="2232129" cy="1001513"/>
                </a:xfrm>
                <a:prstGeom prst="rect">
                  <a:avLst/>
                </a:prstGeom>
                <a:blipFill>
                  <a:blip r:embed="rId9"/>
                  <a:stretch>
                    <a:fillRect l="-3750" b="-298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891475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roup 65"/>
          <p:cNvGrpSpPr/>
          <p:nvPr/>
        </p:nvGrpSpPr>
        <p:grpSpPr>
          <a:xfrm>
            <a:off x="461797" y="1313698"/>
            <a:ext cx="8157126" cy="4696225"/>
            <a:chOff x="461797" y="1313698"/>
            <a:chExt cx="8157126" cy="4696225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461797" y="1313698"/>
              <a:ext cx="0" cy="4696225"/>
            </a:xfrm>
            <a:prstGeom prst="line">
              <a:avLst/>
            </a:prstGeom>
            <a:ln w="6350" cmpd="sng">
              <a:solidFill>
                <a:schemeClr val="bg1">
                  <a:lumMod val="75000"/>
                </a:schemeClr>
              </a:solidFill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/>
            <p:nvPr/>
          </p:nvCxnSpPr>
          <p:spPr>
            <a:xfrm>
              <a:off x="916342" y="1313698"/>
              <a:ext cx="0" cy="4696225"/>
            </a:xfrm>
            <a:prstGeom prst="line">
              <a:avLst/>
            </a:prstGeom>
            <a:ln w="6350" cmpd="sng">
              <a:solidFill>
                <a:schemeClr val="bg1">
                  <a:lumMod val="75000"/>
                </a:schemeClr>
              </a:solidFill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/>
            <p:nvPr/>
          </p:nvCxnSpPr>
          <p:spPr>
            <a:xfrm>
              <a:off x="3189067" y="1313698"/>
              <a:ext cx="0" cy="4696225"/>
            </a:xfrm>
            <a:prstGeom prst="line">
              <a:avLst/>
            </a:prstGeom>
            <a:ln w="6350" cmpd="sng">
              <a:solidFill>
                <a:schemeClr val="bg1">
                  <a:lumMod val="75000"/>
                </a:schemeClr>
              </a:solidFill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>
              <a:off x="3643615" y="1313698"/>
              <a:ext cx="0" cy="4696225"/>
            </a:xfrm>
            <a:prstGeom prst="line">
              <a:avLst/>
            </a:prstGeom>
            <a:ln w="6350" cmpd="sng">
              <a:solidFill>
                <a:schemeClr val="bg1">
                  <a:lumMod val="75000"/>
                </a:schemeClr>
              </a:solidFill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/>
            <p:cNvCxnSpPr/>
            <p:nvPr/>
          </p:nvCxnSpPr>
          <p:spPr>
            <a:xfrm flipH="1">
              <a:off x="4504168" y="1313698"/>
              <a:ext cx="122" cy="4696225"/>
            </a:xfrm>
            <a:prstGeom prst="line">
              <a:avLst/>
            </a:prstGeom>
            <a:ln w="6350" cmpd="sng">
              <a:solidFill>
                <a:schemeClr val="bg1">
                  <a:lumMod val="75000"/>
                </a:schemeClr>
              </a:solidFill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/>
            <p:nvPr/>
          </p:nvCxnSpPr>
          <p:spPr>
            <a:xfrm>
              <a:off x="5363193" y="1313698"/>
              <a:ext cx="1269" cy="4696225"/>
            </a:xfrm>
            <a:prstGeom prst="line">
              <a:avLst/>
            </a:prstGeom>
            <a:ln w="6350" cmpd="sng">
              <a:solidFill>
                <a:schemeClr val="bg1">
                  <a:lumMod val="75000"/>
                </a:schemeClr>
              </a:solidFill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/>
            <p:nvPr/>
          </p:nvCxnSpPr>
          <p:spPr>
            <a:xfrm>
              <a:off x="6225274" y="1313698"/>
              <a:ext cx="0" cy="4696225"/>
            </a:xfrm>
            <a:prstGeom prst="line">
              <a:avLst/>
            </a:prstGeom>
            <a:ln w="6350" cmpd="sng">
              <a:solidFill>
                <a:schemeClr val="bg1">
                  <a:lumMod val="75000"/>
                </a:schemeClr>
              </a:solidFill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flipH="1">
              <a:off x="7085822" y="1313698"/>
              <a:ext cx="493" cy="4696225"/>
            </a:xfrm>
            <a:prstGeom prst="line">
              <a:avLst/>
            </a:prstGeom>
            <a:ln w="6350" cmpd="sng">
              <a:solidFill>
                <a:schemeClr val="bg1">
                  <a:lumMod val="75000"/>
                </a:schemeClr>
              </a:solidFill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/>
            <p:nvPr/>
          </p:nvCxnSpPr>
          <p:spPr>
            <a:xfrm>
              <a:off x="7945026" y="1313698"/>
              <a:ext cx="0" cy="4696225"/>
            </a:xfrm>
            <a:prstGeom prst="line">
              <a:avLst/>
            </a:prstGeom>
            <a:ln w="6350" cmpd="sng">
              <a:solidFill>
                <a:schemeClr val="bg1">
                  <a:lumMod val="75000"/>
                </a:schemeClr>
              </a:solidFill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/>
            <p:nvPr/>
          </p:nvCxnSpPr>
          <p:spPr>
            <a:xfrm flipH="1">
              <a:off x="8609575" y="1313698"/>
              <a:ext cx="9348" cy="4696225"/>
            </a:xfrm>
            <a:prstGeom prst="line">
              <a:avLst/>
            </a:prstGeom>
            <a:ln w="6350" cmpd="sng">
              <a:solidFill>
                <a:schemeClr val="bg1">
                  <a:lumMod val="75000"/>
                </a:schemeClr>
              </a:solidFill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/>
            <p:cNvCxnSpPr/>
            <p:nvPr/>
          </p:nvCxnSpPr>
          <p:spPr>
            <a:xfrm>
              <a:off x="1370887" y="1313698"/>
              <a:ext cx="0" cy="4696225"/>
            </a:xfrm>
            <a:prstGeom prst="line">
              <a:avLst/>
            </a:prstGeom>
            <a:ln w="6350" cmpd="sng">
              <a:solidFill>
                <a:schemeClr val="bg1">
                  <a:lumMod val="75000"/>
                </a:schemeClr>
              </a:solidFill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>
              <a:off x="1818907" y="1313698"/>
              <a:ext cx="0" cy="4696225"/>
            </a:xfrm>
            <a:prstGeom prst="line">
              <a:avLst/>
            </a:prstGeom>
            <a:ln w="6350" cmpd="sng">
              <a:solidFill>
                <a:schemeClr val="bg1">
                  <a:lumMod val="75000"/>
                </a:schemeClr>
              </a:solidFill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>
              <a:off x="2279977" y="1313698"/>
              <a:ext cx="0" cy="4696225"/>
            </a:xfrm>
            <a:prstGeom prst="line">
              <a:avLst/>
            </a:prstGeom>
            <a:ln w="6350" cmpd="sng">
              <a:solidFill>
                <a:schemeClr val="bg1">
                  <a:lumMod val="75000"/>
                </a:schemeClr>
              </a:solidFill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/>
            <p:cNvCxnSpPr/>
            <p:nvPr/>
          </p:nvCxnSpPr>
          <p:spPr>
            <a:xfrm>
              <a:off x="2729503" y="1313698"/>
              <a:ext cx="6961" cy="4696225"/>
            </a:xfrm>
            <a:prstGeom prst="line">
              <a:avLst/>
            </a:prstGeom>
            <a:ln w="6350" cmpd="sng">
              <a:solidFill>
                <a:schemeClr val="bg1">
                  <a:lumMod val="75000"/>
                </a:schemeClr>
              </a:solidFill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/>
          <p:cNvGrpSpPr/>
          <p:nvPr/>
        </p:nvGrpSpPr>
        <p:grpSpPr>
          <a:xfrm>
            <a:off x="4377095" y="2621125"/>
            <a:ext cx="1543457" cy="311402"/>
            <a:chOff x="4377095" y="2623346"/>
            <a:chExt cx="1543457" cy="311402"/>
          </a:xfrm>
        </p:grpSpPr>
        <p:cxnSp>
          <p:nvCxnSpPr>
            <p:cNvPr id="81" name="Straight Arrow Connector 80"/>
            <p:cNvCxnSpPr/>
            <p:nvPr/>
          </p:nvCxnSpPr>
          <p:spPr>
            <a:xfrm>
              <a:off x="5346362" y="2623346"/>
              <a:ext cx="574190" cy="0"/>
            </a:xfrm>
            <a:prstGeom prst="straightConnector1">
              <a:avLst/>
            </a:prstGeom>
            <a:ln>
              <a:solidFill>
                <a:srgbClr val="0000FF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TextBox 81"/>
            <p:cNvSpPr txBox="1"/>
            <p:nvPr/>
          </p:nvSpPr>
          <p:spPr>
            <a:xfrm>
              <a:off x="4377095" y="2626971"/>
              <a:ext cx="132061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0000FF"/>
                  </a:solidFill>
                </a:rPr>
                <a:t>SIMPs / ELDERS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293920" y="2133872"/>
            <a:ext cx="4210248" cy="307777"/>
            <a:chOff x="293920" y="2149082"/>
            <a:chExt cx="4210248" cy="307777"/>
          </a:xfrm>
        </p:grpSpPr>
        <p:cxnSp>
          <p:nvCxnSpPr>
            <p:cNvPr id="84" name="Straight Arrow Connector 83"/>
            <p:cNvCxnSpPr/>
            <p:nvPr/>
          </p:nvCxnSpPr>
          <p:spPr>
            <a:xfrm flipV="1">
              <a:off x="293920" y="2169723"/>
              <a:ext cx="4210248" cy="1338"/>
            </a:xfrm>
            <a:prstGeom prst="straightConnector1">
              <a:avLst/>
            </a:prstGeom>
            <a:ln>
              <a:solidFill>
                <a:srgbClr val="0000FF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Box 84"/>
            <p:cNvSpPr txBox="1"/>
            <p:nvPr/>
          </p:nvSpPr>
          <p:spPr>
            <a:xfrm>
              <a:off x="1533338" y="2149082"/>
              <a:ext cx="180049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err="1">
                  <a:solidFill>
                    <a:srgbClr val="0000FF"/>
                  </a:solidFill>
                </a:rPr>
                <a:t>Ultralight</a:t>
              </a:r>
              <a:r>
                <a:rPr lang="en-US" sz="1400" dirty="0">
                  <a:solidFill>
                    <a:srgbClr val="0000FF"/>
                  </a:solidFill>
                </a:rPr>
                <a:t> Dark Matter</a:t>
              </a:r>
            </a:p>
          </p:txBody>
        </p:sp>
      </p:grpSp>
      <p:grpSp>
        <p:nvGrpSpPr>
          <p:cNvPr id="285" name="Group 284"/>
          <p:cNvGrpSpPr/>
          <p:nvPr/>
        </p:nvGrpSpPr>
        <p:grpSpPr>
          <a:xfrm>
            <a:off x="293920" y="4505280"/>
            <a:ext cx="3349695" cy="307777"/>
            <a:chOff x="293920" y="4504994"/>
            <a:chExt cx="3349695" cy="307777"/>
          </a:xfrm>
        </p:grpSpPr>
        <p:cxnSp>
          <p:nvCxnSpPr>
            <p:cNvPr id="101" name="Straight Arrow Connector 100"/>
            <p:cNvCxnSpPr/>
            <p:nvPr/>
          </p:nvCxnSpPr>
          <p:spPr>
            <a:xfrm>
              <a:off x="293920" y="4522868"/>
              <a:ext cx="3349695" cy="0"/>
            </a:xfrm>
            <a:prstGeom prst="straightConnector1">
              <a:avLst/>
            </a:prstGeom>
            <a:ln>
              <a:solidFill>
                <a:srgbClr val="008000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TextBox 101"/>
            <p:cNvSpPr txBox="1"/>
            <p:nvPr/>
          </p:nvSpPr>
          <p:spPr>
            <a:xfrm>
              <a:off x="996242" y="4504994"/>
              <a:ext cx="19450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008000"/>
                  </a:solidFill>
                </a:rPr>
                <a:t>Coherent Field Searches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5196775" y="3556374"/>
            <a:ext cx="892555" cy="307777"/>
            <a:chOff x="5196775" y="3557076"/>
            <a:chExt cx="892555" cy="307777"/>
          </a:xfrm>
        </p:grpSpPr>
        <p:cxnSp>
          <p:nvCxnSpPr>
            <p:cNvPr id="129" name="Straight Arrow Connector 128"/>
            <p:cNvCxnSpPr/>
            <p:nvPr/>
          </p:nvCxnSpPr>
          <p:spPr>
            <a:xfrm>
              <a:off x="5355957" y="3572414"/>
              <a:ext cx="574190" cy="0"/>
            </a:xfrm>
            <a:prstGeom prst="straightConnector1">
              <a:avLst/>
            </a:prstGeom>
            <a:ln>
              <a:solidFill>
                <a:srgbClr val="FF0000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0" name="TextBox 129"/>
            <p:cNvSpPr txBox="1"/>
            <p:nvPr/>
          </p:nvSpPr>
          <p:spPr>
            <a:xfrm>
              <a:off x="5196775" y="3557076"/>
              <a:ext cx="89255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>
                  <a:solidFill>
                    <a:srgbClr val="FF0000"/>
                  </a:solidFill>
                </a:rPr>
                <a:t>Muon</a:t>
              </a:r>
              <a:r>
                <a:rPr lang="en-US" sz="1400" dirty="0">
                  <a:solidFill>
                    <a:srgbClr val="FF0000"/>
                  </a:solidFill>
                </a:rPr>
                <a:t> g-2</a:t>
              </a:r>
              <a:endParaRPr lang="en-US" sz="1400" baseline="-25000" dirty="0">
                <a:solidFill>
                  <a:srgbClr val="FF0000"/>
                </a:solidFill>
                <a:latin typeface="Symbol" charset="2"/>
                <a:cs typeface="Symbol" charset="2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787229" y="4030970"/>
            <a:ext cx="1736373" cy="307777"/>
            <a:chOff x="4787229" y="2808218"/>
            <a:chExt cx="1736373" cy="307777"/>
          </a:xfrm>
        </p:grpSpPr>
        <p:cxnSp>
          <p:nvCxnSpPr>
            <p:cNvPr id="131" name="Straight Arrow Connector 130"/>
            <p:cNvCxnSpPr/>
            <p:nvPr/>
          </p:nvCxnSpPr>
          <p:spPr>
            <a:xfrm>
              <a:off x="5364462" y="2822019"/>
              <a:ext cx="574190" cy="0"/>
            </a:xfrm>
            <a:prstGeom prst="straightConnector1">
              <a:avLst/>
            </a:prstGeom>
            <a:ln>
              <a:solidFill>
                <a:srgbClr val="FF0000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2" name="TextBox 131"/>
            <p:cNvSpPr txBox="1"/>
            <p:nvPr/>
          </p:nvSpPr>
          <p:spPr>
            <a:xfrm>
              <a:off x="4787229" y="2808218"/>
              <a:ext cx="173637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</a:rPr>
                <a:t>Small-Scale Structure</a:t>
              </a: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7937904" y="4505280"/>
            <a:ext cx="1127670" cy="307777"/>
            <a:chOff x="7915089" y="4504994"/>
            <a:chExt cx="1127670" cy="307777"/>
          </a:xfrm>
        </p:grpSpPr>
        <p:cxnSp>
          <p:nvCxnSpPr>
            <p:cNvPr id="140" name="Straight Arrow Connector 139"/>
            <p:cNvCxnSpPr/>
            <p:nvPr/>
          </p:nvCxnSpPr>
          <p:spPr>
            <a:xfrm>
              <a:off x="8435436" y="4522868"/>
              <a:ext cx="299917" cy="0"/>
            </a:xfrm>
            <a:prstGeom prst="straightConnector1">
              <a:avLst/>
            </a:prstGeom>
            <a:ln>
              <a:solidFill>
                <a:srgbClr val="008000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1" name="TextBox 140"/>
            <p:cNvSpPr txBox="1"/>
            <p:nvPr/>
          </p:nvSpPr>
          <p:spPr>
            <a:xfrm>
              <a:off x="7915089" y="4504994"/>
              <a:ext cx="11276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>
                  <a:solidFill>
                    <a:srgbClr val="008000"/>
                  </a:solidFill>
                </a:rPr>
                <a:t>Microlensing</a:t>
              </a:r>
              <a:endParaRPr lang="en-US" sz="1400" dirty="0">
                <a:solidFill>
                  <a:srgbClr val="008000"/>
                </a:solidFill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1" y="22279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Dark Sector Candidates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FF0000"/>
                </a:solidFill>
              </a:rPr>
              <a:t>Anomalies</a:t>
            </a:r>
            <a:r>
              <a:rPr lang="en-US" sz="2400" dirty="0"/>
              <a:t>, and </a:t>
            </a:r>
            <a:r>
              <a:rPr lang="en-US" sz="2400" dirty="0">
                <a:solidFill>
                  <a:srgbClr val="008000"/>
                </a:solidFill>
              </a:rPr>
              <a:t>Search Techniques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4521290" y="2132588"/>
            <a:ext cx="3180376" cy="307777"/>
            <a:chOff x="4521290" y="2149082"/>
            <a:chExt cx="3180376" cy="307777"/>
          </a:xfrm>
        </p:grpSpPr>
        <p:cxnSp>
          <p:nvCxnSpPr>
            <p:cNvPr id="181" name="Straight Arrow Connector 180"/>
            <p:cNvCxnSpPr/>
            <p:nvPr/>
          </p:nvCxnSpPr>
          <p:spPr>
            <a:xfrm flipV="1">
              <a:off x="4521290" y="2169687"/>
              <a:ext cx="3180376" cy="1411"/>
            </a:xfrm>
            <a:prstGeom prst="straightConnector1">
              <a:avLst/>
            </a:prstGeom>
            <a:ln>
              <a:solidFill>
                <a:srgbClr val="0000FF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2" name="TextBox 181"/>
            <p:cNvSpPr txBox="1"/>
            <p:nvPr/>
          </p:nvSpPr>
          <p:spPr>
            <a:xfrm>
              <a:off x="4613664" y="2149082"/>
              <a:ext cx="298816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0000FF"/>
                  </a:solidFill>
                </a:rPr>
                <a:t>Hidden Thermal Relics / </a:t>
              </a:r>
              <a:r>
                <a:rPr lang="en-US" sz="1400" dirty="0" err="1">
                  <a:solidFill>
                    <a:srgbClr val="0000FF"/>
                  </a:solidFill>
                </a:rPr>
                <a:t>WIMPless</a:t>
              </a:r>
              <a:r>
                <a:rPr lang="en-US" sz="1400" dirty="0">
                  <a:solidFill>
                    <a:srgbClr val="0000FF"/>
                  </a:solidFill>
                </a:rPr>
                <a:t> DM</a:t>
              </a: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4149645" y="4505280"/>
            <a:ext cx="2191475" cy="307777"/>
            <a:chOff x="4149645" y="4504994"/>
            <a:chExt cx="2191475" cy="307777"/>
          </a:xfrm>
        </p:grpSpPr>
        <p:cxnSp>
          <p:nvCxnSpPr>
            <p:cNvPr id="187" name="Straight Arrow Connector 186"/>
            <p:cNvCxnSpPr/>
            <p:nvPr/>
          </p:nvCxnSpPr>
          <p:spPr>
            <a:xfrm flipV="1">
              <a:off x="4769193" y="4521321"/>
              <a:ext cx="952378" cy="3094"/>
            </a:xfrm>
            <a:prstGeom prst="straightConnector1">
              <a:avLst/>
            </a:prstGeom>
            <a:ln>
              <a:solidFill>
                <a:srgbClr val="008000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8" name="TextBox 187"/>
            <p:cNvSpPr txBox="1"/>
            <p:nvPr/>
          </p:nvSpPr>
          <p:spPr>
            <a:xfrm>
              <a:off x="4149645" y="4504994"/>
              <a:ext cx="219147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008000"/>
                  </a:solidFill>
                </a:rPr>
                <a:t>Nuclear and Atomic Physics</a:t>
              </a:r>
            </a:p>
          </p:txBody>
        </p:sp>
      </p:grpSp>
      <p:grpSp>
        <p:nvGrpSpPr>
          <p:cNvPr id="286" name="Group 285"/>
          <p:cNvGrpSpPr/>
          <p:nvPr/>
        </p:nvGrpSpPr>
        <p:grpSpPr>
          <a:xfrm>
            <a:off x="2924937" y="4980162"/>
            <a:ext cx="4149543" cy="307777"/>
            <a:chOff x="2924937" y="4968502"/>
            <a:chExt cx="4149543" cy="307777"/>
          </a:xfrm>
        </p:grpSpPr>
        <p:cxnSp>
          <p:nvCxnSpPr>
            <p:cNvPr id="190" name="Straight Arrow Connector 189"/>
            <p:cNvCxnSpPr/>
            <p:nvPr/>
          </p:nvCxnSpPr>
          <p:spPr>
            <a:xfrm flipV="1">
              <a:off x="3170787" y="4983712"/>
              <a:ext cx="3627423" cy="8689"/>
            </a:xfrm>
            <a:prstGeom prst="straightConnector1">
              <a:avLst/>
            </a:prstGeom>
            <a:ln>
              <a:solidFill>
                <a:srgbClr val="008000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1" name="TextBox 190"/>
            <p:cNvSpPr txBox="1"/>
            <p:nvPr/>
          </p:nvSpPr>
          <p:spPr>
            <a:xfrm>
              <a:off x="2924937" y="4968502"/>
              <a:ext cx="414954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008000"/>
                  </a:solidFill>
                </a:rPr>
                <a:t>Direct Detection (Low-Threshold and Spin-Dependent)</a:t>
              </a:r>
            </a:p>
          </p:txBody>
        </p:sp>
      </p:grpSp>
      <p:grpSp>
        <p:nvGrpSpPr>
          <p:cNvPr id="287" name="Group 286"/>
          <p:cNvGrpSpPr/>
          <p:nvPr/>
        </p:nvGrpSpPr>
        <p:grpSpPr>
          <a:xfrm>
            <a:off x="4504168" y="5454757"/>
            <a:ext cx="1766768" cy="307777"/>
            <a:chOff x="4504168" y="5454757"/>
            <a:chExt cx="1766768" cy="307777"/>
          </a:xfrm>
        </p:grpSpPr>
        <p:cxnSp>
          <p:nvCxnSpPr>
            <p:cNvPr id="193" name="Straight Arrow Connector 192"/>
            <p:cNvCxnSpPr/>
            <p:nvPr/>
          </p:nvCxnSpPr>
          <p:spPr>
            <a:xfrm>
              <a:off x="4504168" y="5478447"/>
              <a:ext cx="1766768" cy="0"/>
            </a:xfrm>
            <a:prstGeom prst="straightConnector1">
              <a:avLst/>
            </a:prstGeom>
            <a:ln>
              <a:solidFill>
                <a:srgbClr val="008000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4" name="TextBox 193"/>
            <p:cNvSpPr txBox="1"/>
            <p:nvPr/>
          </p:nvSpPr>
          <p:spPr>
            <a:xfrm>
              <a:off x="4839321" y="5454757"/>
              <a:ext cx="109646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008000"/>
                  </a:solidFill>
                </a:rPr>
                <a:t>Accelerators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5926987" y="2609404"/>
            <a:ext cx="1464413" cy="307777"/>
            <a:chOff x="5926987" y="2609404"/>
            <a:chExt cx="1464413" cy="307777"/>
          </a:xfrm>
        </p:grpSpPr>
        <p:cxnSp>
          <p:nvCxnSpPr>
            <p:cNvPr id="250" name="Straight Arrow Connector 249"/>
            <p:cNvCxnSpPr/>
            <p:nvPr/>
          </p:nvCxnSpPr>
          <p:spPr>
            <a:xfrm>
              <a:off x="5926987" y="2623346"/>
              <a:ext cx="574190" cy="0"/>
            </a:xfrm>
            <a:prstGeom prst="straightConnector1">
              <a:avLst/>
            </a:prstGeom>
            <a:ln>
              <a:solidFill>
                <a:srgbClr val="0000FF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1" name="TextBox 250"/>
            <p:cNvSpPr txBox="1"/>
            <p:nvPr/>
          </p:nvSpPr>
          <p:spPr>
            <a:xfrm>
              <a:off x="6030806" y="2609404"/>
              <a:ext cx="136059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0000FF"/>
                  </a:solidFill>
                </a:rPr>
                <a:t>Asymmetric DM</a:t>
              </a:r>
            </a:p>
          </p:txBody>
        </p:sp>
      </p:grpSp>
      <p:grpSp>
        <p:nvGrpSpPr>
          <p:cNvPr id="239" name="Group 238"/>
          <p:cNvGrpSpPr/>
          <p:nvPr/>
        </p:nvGrpSpPr>
        <p:grpSpPr>
          <a:xfrm>
            <a:off x="216332" y="802702"/>
            <a:ext cx="8838278" cy="382134"/>
            <a:chOff x="205554" y="788272"/>
            <a:chExt cx="8838278" cy="382134"/>
          </a:xfrm>
        </p:grpSpPr>
        <p:sp>
          <p:nvSpPr>
            <p:cNvPr id="47" name="TextBox 46"/>
            <p:cNvSpPr txBox="1"/>
            <p:nvPr/>
          </p:nvSpPr>
          <p:spPr>
            <a:xfrm>
              <a:off x="5935520" y="790150"/>
              <a:ext cx="5761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GeV</a:t>
              </a:r>
              <a:endParaRPr lang="en-US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6816095" y="790150"/>
              <a:ext cx="54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TeV</a:t>
              </a:r>
              <a:endParaRPr lang="en-US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4246868" y="790150"/>
              <a:ext cx="5354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keV</a:t>
              </a:r>
              <a:endParaRPr lang="en-US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3428370" y="790150"/>
              <a:ext cx="4304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eV</a:t>
              </a:r>
              <a:endParaRPr lang="en-US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966276" y="801074"/>
              <a:ext cx="5517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neV</a:t>
              </a:r>
              <a:endParaRPr lang="en-US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092271" y="801074"/>
              <a:ext cx="5009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feV</a:t>
              </a:r>
              <a:endParaRPr lang="en-US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205554" y="801074"/>
              <a:ext cx="5216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zeV</a:t>
              </a:r>
              <a:endParaRPr lang="en-US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5053337" y="790150"/>
              <a:ext cx="6278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MeV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637879" y="801074"/>
              <a:ext cx="54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aeV</a:t>
              </a:r>
              <a:endParaRPr lang="en-US" dirty="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1503857" y="801074"/>
              <a:ext cx="5517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peV</a:t>
              </a:r>
              <a:endParaRPr lang="en-US" dirty="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2428695" y="801074"/>
              <a:ext cx="5634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latin typeface="Symbol" charset="2"/>
                  <a:cs typeface="Symbol" charset="2"/>
                </a:rPr>
                <a:t>m</a:t>
              </a:r>
              <a:r>
                <a:rPr lang="en-US" dirty="0" err="1"/>
                <a:t>eV</a:t>
              </a:r>
              <a:endParaRPr lang="en-US" dirty="0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2902836" y="801074"/>
              <a:ext cx="6148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meV</a:t>
              </a:r>
              <a:endParaRPr lang="en-US" dirty="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7666100" y="790150"/>
              <a:ext cx="5497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PeV</a:t>
              </a:r>
              <a:endParaRPr lang="en-US" dirty="0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8273932" y="788272"/>
              <a:ext cx="7699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30M</a:t>
              </a:r>
              <a:r>
                <a:rPr lang="en-US" baseline="-25000" dirty="0"/>
                <a:t>☉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6449819" y="1657993"/>
            <a:ext cx="816099" cy="307777"/>
            <a:chOff x="6449819" y="1657993"/>
            <a:chExt cx="816099" cy="307777"/>
          </a:xfrm>
        </p:grpSpPr>
        <p:sp>
          <p:nvSpPr>
            <p:cNvPr id="59" name="TextBox 58"/>
            <p:cNvSpPr txBox="1"/>
            <p:nvPr/>
          </p:nvSpPr>
          <p:spPr>
            <a:xfrm>
              <a:off x="6504822" y="1657993"/>
              <a:ext cx="70609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0000FF"/>
                  </a:solidFill>
                </a:rPr>
                <a:t>WIMPs</a:t>
              </a:r>
            </a:p>
          </p:txBody>
        </p:sp>
        <p:cxnSp>
          <p:nvCxnSpPr>
            <p:cNvPr id="56" name="Straight Arrow Connector 55"/>
            <p:cNvCxnSpPr/>
            <p:nvPr/>
          </p:nvCxnSpPr>
          <p:spPr>
            <a:xfrm>
              <a:off x="6449819" y="1678207"/>
              <a:ext cx="816099" cy="0"/>
            </a:xfrm>
            <a:prstGeom prst="straightConnector1">
              <a:avLst/>
            </a:prstGeom>
            <a:ln>
              <a:solidFill>
                <a:srgbClr val="0000FF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4145262" y="1657993"/>
            <a:ext cx="1344025" cy="307777"/>
            <a:chOff x="4145262" y="1657993"/>
            <a:chExt cx="1344025" cy="307777"/>
          </a:xfrm>
        </p:grpSpPr>
        <p:sp>
          <p:nvSpPr>
            <p:cNvPr id="88" name="TextBox 87"/>
            <p:cNvSpPr txBox="1"/>
            <p:nvPr/>
          </p:nvSpPr>
          <p:spPr>
            <a:xfrm>
              <a:off x="4145262" y="1657993"/>
              <a:ext cx="134402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0000FF"/>
                  </a:solidFill>
                </a:rPr>
                <a:t>Sterile</a:t>
              </a:r>
              <a:r>
                <a:rPr lang="en-US" sz="1400" dirty="0">
                  <a:solidFill>
                    <a:srgbClr val="0000FF"/>
                  </a:solidFill>
                  <a:cs typeface="Symbol" charset="2"/>
                </a:rPr>
                <a:t> Neutrino</a:t>
              </a:r>
            </a:p>
          </p:txBody>
        </p:sp>
        <p:cxnSp>
          <p:nvCxnSpPr>
            <p:cNvPr id="87" name="Straight Arrow Connector 86"/>
            <p:cNvCxnSpPr/>
            <p:nvPr/>
          </p:nvCxnSpPr>
          <p:spPr>
            <a:xfrm>
              <a:off x="4566135" y="1678207"/>
              <a:ext cx="538234" cy="1"/>
            </a:xfrm>
            <a:prstGeom prst="straightConnector1">
              <a:avLst/>
            </a:prstGeom>
            <a:ln>
              <a:solidFill>
                <a:srgbClr val="0000FF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/>
          <p:nvPr/>
        </p:nvGrpSpPr>
        <p:grpSpPr>
          <a:xfrm>
            <a:off x="1818907" y="1657993"/>
            <a:ext cx="1514924" cy="307777"/>
            <a:chOff x="1818907" y="1657993"/>
            <a:chExt cx="1514924" cy="307777"/>
          </a:xfrm>
        </p:grpSpPr>
        <p:sp>
          <p:nvSpPr>
            <p:cNvPr id="91" name="TextBox 90"/>
            <p:cNvSpPr txBox="1"/>
            <p:nvPr/>
          </p:nvSpPr>
          <p:spPr>
            <a:xfrm>
              <a:off x="2098917" y="1657993"/>
              <a:ext cx="96408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0000FF"/>
                  </a:solidFill>
                </a:rPr>
                <a:t>QCD </a:t>
              </a:r>
              <a:r>
                <a:rPr lang="en-US" sz="1400" dirty="0" err="1">
                  <a:solidFill>
                    <a:srgbClr val="0000FF"/>
                  </a:solidFill>
                </a:rPr>
                <a:t>Axion</a:t>
              </a:r>
              <a:endParaRPr lang="en-US" sz="1400" dirty="0">
                <a:solidFill>
                  <a:srgbClr val="0000FF"/>
                </a:solidFill>
              </a:endParaRPr>
            </a:p>
          </p:txBody>
        </p:sp>
        <p:cxnSp>
          <p:nvCxnSpPr>
            <p:cNvPr id="90" name="Straight Arrow Connector 89"/>
            <p:cNvCxnSpPr/>
            <p:nvPr/>
          </p:nvCxnSpPr>
          <p:spPr>
            <a:xfrm>
              <a:off x="1818907" y="1672908"/>
              <a:ext cx="1514924" cy="10598"/>
            </a:xfrm>
            <a:prstGeom prst="straightConnector1">
              <a:avLst/>
            </a:prstGeom>
            <a:ln>
              <a:solidFill>
                <a:srgbClr val="0000FF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>
            <a:off x="129881" y="1101751"/>
            <a:ext cx="8889649" cy="441146"/>
            <a:chOff x="129881" y="1101751"/>
            <a:chExt cx="8889649" cy="441146"/>
          </a:xfrm>
        </p:grpSpPr>
        <p:cxnSp>
          <p:nvCxnSpPr>
            <p:cNvPr id="5" name="Straight Arrow Connector 4"/>
            <p:cNvCxnSpPr/>
            <p:nvPr/>
          </p:nvCxnSpPr>
          <p:spPr>
            <a:xfrm>
              <a:off x="129881" y="1313699"/>
              <a:ext cx="8889649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461797" y="1162181"/>
              <a:ext cx="0" cy="3030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825432" y="1162181"/>
              <a:ext cx="0" cy="3030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2734522" y="1162181"/>
              <a:ext cx="0" cy="3030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4504290" y="1162181"/>
              <a:ext cx="0" cy="3030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7086315" y="1162181"/>
              <a:ext cx="0" cy="3030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916342" y="1162181"/>
              <a:ext cx="0" cy="3030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2279977" y="1162181"/>
              <a:ext cx="0" cy="3030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3643615" y="1162181"/>
              <a:ext cx="0" cy="3030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6225640" y="1162181"/>
              <a:ext cx="0" cy="3030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1370887" y="1162181"/>
              <a:ext cx="0" cy="3030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3189067" y="1162181"/>
              <a:ext cx="0" cy="3030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5364965" y="1162181"/>
              <a:ext cx="0" cy="3030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8618922" y="1181540"/>
              <a:ext cx="0" cy="3030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9"/>
            <p:cNvGrpSpPr/>
            <p:nvPr/>
          </p:nvGrpSpPr>
          <p:grpSpPr>
            <a:xfrm>
              <a:off x="7874226" y="1101751"/>
              <a:ext cx="646331" cy="441146"/>
              <a:chOff x="6936794" y="1668196"/>
              <a:chExt cx="646331" cy="441146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7308721" y="1745954"/>
                <a:ext cx="51113" cy="33404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 rot="16200000">
                <a:off x="7039387" y="1565603"/>
                <a:ext cx="44114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>
                    <a:latin typeface="Symbol" charset="2"/>
                    <a:cs typeface="Symbol" charset="2"/>
                  </a:rPr>
                  <a:t>≈</a:t>
                </a:r>
              </a:p>
            </p:txBody>
          </p:sp>
        </p:grpSp>
        <p:cxnSp>
          <p:nvCxnSpPr>
            <p:cNvPr id="185" name="Straight Connector 184"/>
            <p:cNvCxnSpPr/>
            <p:nvPr/>
          </p:nvCxnSpPr>
          <p:spPr>
            <a:xfrm>
              <a:off x="7947016" y="1162179"/>
              <a:ext cx="0" cy="3030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" name="Group 18"/>
            <p:cNvGrpSpPr/>
            <p:nvPr/>
          </p:nvGrpSpPr>
          <p:grpSpPr>
            <a:xfrm>
              <a:off x="3643615" y="1246834"/>
              <a:ext cx="4016062" cy="145647"/>
              <a:chOff x="3643615" y="1246834"/>
              <a:chExt cx="4016062" cy="145647"/>
            </a:xfrm>
          </p:grpSpPr>
          <p:cxnSp>
            <p:nvCxnSpPr>
              <p:cNvPr id="65" name="Straight Connector 64"/>
              <p:cNvCxnSpPr/>
              <p:nvPr/>
            </p:nvCxnSpPr>
            <p:spPr>
              <a:xfrm>
                <a:off x="3643615" y="1246836"/>
                <a:ext cx="0" cy="14564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>
                <a:off x="3930466" y="1246836"/>
                <a:ext cx="0" cy="14564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>
                <a:off x="4217317" y="1246836"/>
                <a:ext cx="0" cy="14564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>
                <a:off x="4504168" y="1246836"/>
                <a:ext cx="0" cy="14564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>
                <a:off x="4791019" y="1246836"/>
                <a:ext cx="0" cy="14564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>
                <a:off x="5077870" y="1246836"/>
                <a:ext cx="0" cy="14564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>
                <a:off x="5364721" y="1246836"/>
                <a:ext cx="0" cy="14564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>
                <a:off x="5651572" y="1246836"/>
                <a:ext cx="0" cy="14564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>
                <a:off x="5938423" y="1246836"/>
                <a:ext cx="0" cy="14564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>
                <a:off x="6225274" y="1246836"/>
                <a:ext cx="0" cy="14564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>
                <a:off x="6512125" y="1246836"/>
                <a:ext cx="0" cy="14564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>
                <a:off x="7085822" y="1246836"/>
                <a:ext cx="0" cy="14564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6798976" y="1246836"/>
                <a:ext cx="0" cy="14564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/>
              <p:cNvCxnSpPr/>
              <p:nvPr/>
            </p:nvCxnSpPr>
            <p:spPr>
              <a:xfrm>
                <a:off x="7085975" y="1246834"/>
                <a:ext cx="0" cy="14564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>
              <a:xfrm>
                <a:off x="7372826" y="1246834"/>
                <a:ext cx="0" cy="14564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Straight Connector 191"/>
              <p:cNvCxnSpPr/>
              <p:nvPr/>
            </p:nvCxnSpPr>
            <p:spPr>
              <a:xfrm>
                <a:off x="7659677" y="1246834"/>
                <a:ext cx="0" cy="14564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95" name="Group 194"/>
          <p:cNvGrpSpPr/>
          <p:nvPr/>
        </p:nvGrpSpPr>
        <p:grpSpPr>
          <a:xfrm>
            <a:off x="216332" y="6104538"/>
            <a:ext cx="8838278" cy="380256"/>
            <a:chOff x="205554" y="790150"/>
            <a:chExt cx="8838278" cy="380256"/>
          </a:xfrm>
        </p:grpSpPr>
        <p:sp>
          <p:nvSpPr>
            <p:cNvPr id="196" name="TextBox 195"/>
            <p:cNvSpPr txBox="1"/>
            <p:nvPr/>
          </p:nvSpPr>
          <p:spPr>
            <a:xfrm>
              <a:off x="5935520" y="790150"/>
              <a:ext cx="5761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GeV</a:t>
              </a:r>
              <a:endParaRPr lang="en-US" dirty="0"/>
            </a:p>
          </p:txBody>
        </p:sp>
        <p:sp>
          <p:nvSpPr>
            <p:cNvPr id="197" name="TextBox 196"/>
            <p:cNvSpPr txBox="1"/>
            <p:nvPr/>
          </p:nvSpPr>
          <p:spPr>
            <a:xfrm>
              <a:off x="6816095" y="790150"/>
              <a:ext cx="54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TeV</a:t>
              </a:r>
              <a:endParaRPr lang="en-US" dirty="0"/>
            </a:p>
          </p:txBody>
        </p:sp>
        <p:sp>
          <p:nvSpPr>
            <p:cNvPr id="198" name="TextBox 197"/>
            <p:cNvSpPr txBox="1"/>
            <p:nvPr/>
          </p:nvSpPr>
          <p:spPr>
            <a:xfrm>
              <a:off x="4246868" y="790150"/>
              <a:ext cx="5354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keV</a:t>
              </a:r>
              <a:endParaRPr lang="en-US" dirty="0"/>
            </a:p>
          </p:txBody>
        </p:sp>
        <p:sp>
          <p:nvSpPr>
            <p:cNvPr id="199" name="TextBox 198"/>
            <p:cNvSpPr txBox="1"/>
            <p:nvPr/>
          </p:nvSpPr>
          <p:spPr>
            <a:xfrm>
              <a:off x="3428370" y="790150"/>
              <a:ext cx="4304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eV</a:t>
              </a:r>
              <a:endParaRPr lang="en-US" dirty="0"/>
            </a:p>
          </p:txBody>
        </p:sp>
        <p:sp>
          <p:nvSpPr>
            <p:cNvPr id="200" name="TextBox 199"/>
            <p:cNvSpPr txBox="1"/>
            <p:nvPr/>
          </p:nvSpPr>
          <p:spPr>
            <a:xfrm>
              <a:off x="1966276" y="801074"/>
              <a:ext cx="5517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neV</a:t>
              </a:r>
              <a:endParaRPr lang="en-US" dirty="0"/>
            </a:p>
          </p:txBody>
        </p:sp>
        <p:sp>
          <p:nvSpPr>
            <p:cNvPr id="201" name="TextBox 200"/>
            <p:cNvSpPr txBox="1"/>
            <p:nvPr/>
          </p:nvSpPr>
          <p:spPr>
            <a:xfrm>
              <a:off x="1092271" y="801074"/>
              <a:ext cx="5009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feV</a:t>
              </a:r>
              <a:endParaRPr lang="en-US" dirty="0"/>
            </a:p>
          </p:txBody>
        </p:sp>
        <p:sp>
          <p:nvSpPr>
            <p:cNvPr id="202" name="TextBox 201"/>
            <p:cNvSpPr txBox="1"/>
            <p:nvPr/>
          </p:nvSpPr>
          <p:spPr>
            <a:xfrm>
              <a:off x="205554" y="801074"/>
              <a:ext cx="5216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zeV</a:t>
              </a:r>
              <a:endParaRPr lang="en-US" dirty="0"/>
            </a:p>
          </p:txBody>
        </p:sp>
        <p:sp>
          <p:nvSpPr>
            <p:cNvPr id="203" name="TextBox 202"/>
            <p:cNvSpPr txBox="1"/>
            <p:nvPr/>
          </p:nvSpPr>
          <p:spPr>
            <a:xfrm>
              <a:off x="5053337" y="790150"/>
              <a:ext cx="6278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MeV</a:t>
              </a:r>
            </a:p>
          </p:txBody>
        </p:sp>
        <p:sp>
          <p:nvSpPr>
            <p:cNvPr id="204" name="TextBox 203"/>
            <p:cNvSpPr txBox="1"/>
            <p:nvPr/>
          </p:nvSpPr>
          <p:spPr>
            <a:xfrm>
              <a:off x="637879" y="801074"/>
              <a:ext cx="54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aeV</a:t>
              </a:r>
              <a:endParaRPr lang="en-US" dirty="0"/>
            </a:p>
          </p:txBody>
        </p:sp>
        <p:sp>
          <p:nvSpPr>
            <p:cNvPr id="205" name="TextBox 204"/>
            <p:cNvSpPr txBox="1"/>
            <p:nvPr/>
          </p:nvSpPr>
          <p:spPr>
            <a:xfrm>
              <a:off x="1503857" y="801074"/>
              <a:ext cx="5517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peV</a:t>
              </a:r>
              <a:endParaRPr lang="en-US" dirty="0"/>
            </a:p>
          </p:txBody>
        </p:sp>
        <p:sp>
          <p:nvSpPr>
            <p:cNvPr id="206" name="TextBox 205"/>
            <p:cNvSpPr txBox="1"/>
            <p:nvPr/>
          </p:nvSpPr>
          <p:spPr>
            <a:xfrm>
              <a:off x="2428695" y="801074"/>
              <a:ext cx="5634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latin typeface="Symbol" charset="2"/>
                  <a:cs typeface="Symbol" charset="2"/>
                </a:rPr>
                <a:t>m</a:t>
              </a:r>
              <a:r>
                <a:rPr lang="en-US" dirty="0" err="1"/>
                <a:t>eV</a:t>
              </a:r>
              <a:endParaRPr lang="en-US" dirty="0"/>
            </a:p>
          </p:txBody>
        </p:sp>
        <p:sp>
          <p:nvSpPr>
            <p:cNvPr id="207" name="TextBox 206"/>
            <p:cNvSpPr txBox="1"/>
            <p:nvPr/>
          </p:nvSpPr>
          <p:spPr>
            <a:xfrm>
              <a:off x="2902836" y="801074"/>
              <a:ext cx="6148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meV</a:t>
              </a:r>
              <a:endParaRPr lang="en-US" dirty="0"/>
            </a:p>
          </p:txBody>
        </p:sp>
        <p:sp>
          <p:nvSpPr>
            <p:cNvPr id="208" name="TextBox 207"/>
            <p:cNvSpPr txBox="1"/>
            <p:nvPr/>
          </p:nvSpPr>
          <p:spPr>
            <a:xfrm>
              <a:off x="7666100" y="790150"/>
              <a:ext cx="5497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PeV</a:t>
              </a:r>
              <a:endParaRPr lang="en-US" dirty="0"/>
            </a:p>
          </p:txBody>
        </p:sp>
        <p:sp>
          <p:nvSpPr>
            <p:cNvPr id="213" name="TextBox 212"/>
            <p:cNvSpPr txBox="1"/>
            <p:nvPr/>
          </p:nvSpPr>
          <p:spPr>
            <a:xfrm>
              <a:off x="8273932" y="791447"/>
              <a:ext cx="7699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30M</a:t>
              </a:r>
              <a:r>
                <a:rPr lang="en-US" baseline="-25000" dirty="0"/>
                <a:t>☉</a:t>
              </a: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129881" y="5800914"/>
            <a:ext cx="8889649" cy="441146"/>
            <a:chOff x="129881" y="5762889"/>
            <a:chExt cx="8889649" cy="441146"/>
          </a:xfrm>
        </p:grpSpPr>
        <p:cxnSp>
          <p:nvCxnSpPr>
            <p:cNvPr id="220" name="Straight Arrow Connector 219"/>
            <p:cNvCxnSpPr/>
            <p:nvPr/>
          </p:nvCxnSpPr>
          <p:spPr>
            <a:xfrm>
              <a:off x="129881" y="5974837"/>
              <a:ext cx="8889649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>
              <a:off x="461797" y="5823319"/>
              <a:ext cx="0" cy="3030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>
              <a:off x="1825432" y="5823319"/>
              <a:ext cx="0" cy="3030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>
              <a:off x="2734522" y="5823319"/>
              <a:ext cx="0" cy="3030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>
              <a:off x="4504290" y="5823319"/>
              <a:ext cx="0" cy="3030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>
              <a:off x="7086315" y="5823319"/>
              <a:ext cx="0" cy="3030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>
              <a:off x="916342" y="5823319"/>
              <a:ext cx="0" cy="3030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>
              <a:off x="2279977" y="5823319"/>
              <a:ext cx="0" cy="3030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/>
            <p:cNvCxnSpPr/>
            <p:nvPr/>
          </p:nvCxnSpPr>
          <p:spPr>
            <a:xfrm>
              <a:off x="3643615" y="5823319"/>
              <a:ext cx="0" cy="3030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/>
            <p:cNvCxnSpPr/>
            <p:nvPr/>
          </p:nvCxnSpPr>
          <p:spPr>
            <a:xfrm>
              <a:off x="6225640" y="5823319"/>
              <a:ext cx="0" cy="3030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>
              <a:off x="1370887" y="5823319"/>
              <a:ext cx="0" cy="3030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>
              <a:off x="3189067" y="5823319"/>
              <a:ext cx="0" cy="3030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>
              <a:off x="5364965" y="5823319"/>
              <a:ext cx="0" cy="3030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>
              <a:off x="8618922" y="5842678"/>
              <a:ext cx="0" cy="3030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6" name="Group 245"/>
            <p:cNvGrpSpPr/>
            <p:nvPr/>
          </p:nvGrpSpPr>
          <p:grpSpPr>
            <a:xfrm>
              <a:off x="7874226" y="5762889"/>
              <a:ext cx="646331" cy="441146"/>
              <a:chOff x="6936794" y="1668196"/>
              <a:chExt cx="646331" cy="441146"/>
            </a:xfrm>
          </p:grpSpPr>
          <p:sp>
            <p:nvSpPr>
              <p:cNvPr id="283" name="Rectangle 282"/>
              <p:cNvSpPr/>
              <p:nvPr/>
            </p:nvSpPr>
            <p:spPr>
              <a:xfrm>
                <a:off x="7308721" y="1745954"/>
                <a:ext cx="51113" cy="33404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4" name="TextBox 283"/>
              <p:cNvSpPr txBox="1"/>
              <p:nvPr/>
            </p:nvSpPr>
            <p:spPr>
              <a:xfrm rot="16200000">
                <a:off x="7039387" y="1565603"/>
                <a:ext cx="44114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>
                    <a:latin typeface="Symbol" charset="2"/>
                    <a:cs typeface="Symbol" charset="2"/>
                  </a:rPr>
                  <a:t>≈</a:t>
                </a:r>
              </a:p>
            </p:txBody>
          </p:sp>
        </p:grpSp>
        <p:cxnSp>
          <p:nvCxnSpPr>
            <p:cNvPr id="265" name="Straight Connector 264"/>
            <p:cNvCxnSpPr/>
            <p:nvPr/>
          </p:nvCxnSpPr>
          <p:spPr>
            <a:xfrm>
              <a:off x="7947016" y="5823317"/>
              <a:ext cx="0" cy="3030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6" name="Group 265"/>
            <p:cNvGrpSpPr/>
            <p:nvPr/>
          </p:nvGrpSpPr>
          <p:grpSpPr>
            <a:xfrm>
              <a:off x="3643615" y="5907972"/>
              <a:ext cx="4016062" cy="145647"/>
              <a:chOff x="3643615" y="1246834"/>
              <a:chExt cx="4016062" cy="145647"/>
            </a:xfrm>
          </p:grpSpPr>
          <p:cxnSp>
            <p:nvCxnSpPr>
              <p:cNvPr id="267" name="Straight Connector 266"/>
              <p:cNvCxnSpPr/>
              <p:nvPr/>
            </p:nvCxnSpPr>
            <p:spPr>
              <a:xfrm>
                <a:off x="3643615" y="1246836"/>
                <a:ext cx="0" cy="14564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8" name="Straight Connector 267"/>
              <p:cNvCxnSpPr/>
              <p:nvPr/>
            </p:nvCxnSpPr>
            <p:spPr>
              <a:xfrm>
                <a:off x="3930466" y="1246836"/>
                <a:ext cx="0" cy="14564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9" name="Straight Connector 268"/>
              <p:cNvCxnSpPr/>
              <p:nvPr/>
            </p:nvCxnSpPr>
            <p:spPr>
              <a:xfrm>
                <a:off x="4217317" y="1246836"/>
                <a:ext cx="0" cy="14564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0" name="Straight Connector 269"/>
              <p:cNvCxnSpPr/>
              <p:nvPr/>
            </p:nvCxnSpPr>
            <p:spPr>
              <a:xfrm>
                <a:off x="4504168" y="1246836"/>
                <a:ext cx="0" cy="14564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1" name="Straight Connector 270"/>
              <p:cNvCxnSpPr/>
              <p:nvPr/>
            </p:nvCxnSpPr>
            <p:spPr>
              <a:xfrm>
                <a:off x="4791019" y="1246836"/>
                <a:ext cx="0" cy="14564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2" name="Straight Connector 271"/>
              <p:cNvCxnSpPr/>
              <p:nvPr/>
            </p:nvCxnSpPr>
            <p:spPr>
              <a:xfrm>
                <a:off x="5077870" y="1246836"/>
                <a:ext cx="0" cy="14564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3" name="Straight Connector 272"/>
              <p:cNvCxnSpPr/>
              <p:nvPr/>
            </p:nvCxnSpPr>
            <p:spPr>
              <a:xfrm>
                <a:off x="5364721" y="1246836"/>
                <a:ext cx="0" cy="14564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4" name="Straight Connector 273"/>
              <p:cNvCxnSpPr/>
              <p:nvPr/>
            </p:nvCxnSpPr>
            <p:spPr>
              <a:xfrm>
                <a:off x="5651572" y="1246836"/>
                <a:ext cx="0" cy="14564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5" name="Straight Connector 274"/>
              <p:cNvCxnSpPr/>
              <p:nvPr/>
            </p:nvCxnSpPr>
            <p:spPr>
              <a:xfrm>
                <a:off x="5938423" y="1246836"/>
                <a:ext cx="0" cy="14564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6" name="Straight Connector 275"/>
              <p:cNvCxnSpPr/>
              <p:nvPr/>
            </p:nvCxnSpPr>
            <p:spPr>
              <a:xfrm>
                <a:off x="6225274" y="1246836"/>
                <a:ext cx="0" cy="14564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7" name="Straight Connector 276"/>
              <p:cNvCxnSpPr/>
              <p:nvPr/>
            </p:nvCxnSpPr>
            <p:spPr>
              <a:xfrm>
                <a:off x="6512125" y="1246836"/>
                <a:ext cx="0" cy="14564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8" name="Straight Connector 277"/>
              <p:cNvCxnSpPr/>
              <p:nvPr/>
            </p:nvCxnSpPr>
            <p:spPr>
              <a:xfrm>
                <a:off x="7085822" y="1246836"/>
                <a:ext cx="0" cy="14564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9" name="Straight Connector 278"/>
              <p:cNvCxnSpPr/>
              <p:nvPr/>
            </p:nvCxnSpPr>
            <p:spPr>
              <a:xfrm>
                <a:off x="6798976" y="1246836"/>
                <a:ext cx="0" cy="14564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0" name="Straight Connector 279"/>
              <p:cNvCxnSpPr/>
              <p:nvPr/>
            </p:nvCxnSpPr>
            <p:spPr>
              <a:xfrm>
                <a:off x="7085975" y="1246834"/>
                <a:ext cx="0" cy="14564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1" name="Straight Connector 280"/>
              <p:cNvCxnSpPr/>
              <p:nvPr/>
            </p:nvCxnSpPr>
            <p:spPr>
              <a:xfrm>
                <a:off x="7372826" y="1246834"/>
                <a:ext cx="0" cy="14564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2" name="Straight Connector 281"/>
              <p:cNvCxnSpPr/>
              <p:nvPr/>
            </p:nvCxnSpPr>
            <p:spPr>
              <a:xfrm>
                <a:off x="7659677" y="1246834"/>
                <a:ext cx="0" cy="14564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3" name="Group 92"/>
          <p:cNvGrpSpPr/>
          <p:nvPr/>
        </p:nvGrpSpPr>
        <p:grpSpPr>
          <a:xfrm>
            <a:off x="4165643" y="3039896"/>
            <a:ext cx="903600" cy="352369"/>
            <a:chOff x="4165643" y="3039896"/>
            <a:chExt cx="903600" cy="352369"/>
          </a:xfrm>
        </p:grpSpPr>
        <p:sp>
          <p:nvSpPr>
            <p:cNvPr id="212" name="TextBox 211"/>
            <p:cNvSpPr txBox="1"/>
            <p:nvPr/>
          </p:nvSpPr>
          <p:spPr>
            <a:xfrm>
              <a:off x="4165643" y="3084488"/>
              <a:ext cx="90360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</a:rPr>
                <a:t>X-ray Line</a:t>
              </a:r>
            </a:p>
          </p:txBody>
        </p:sp>
        <p:grpSp>
          <p:nvGrpSpPr>
            <p:cNvPr id="92" name="Group 91"/>
            <p:cNvGrpSpPr/>
            <p:nvPr/>
          </p:nvGrpSpPr>
          <p:grpSpPr>
            <a:xfrm>
              <a:off x="4521670" y="3039896"/>
              <a:ext cx="214273" cy="106607"/>
              <a:chOff x="4521670" y="3039896"/>
              <a:chExt cx="214273" cy="106607"/>
            </a:xfrm>
          </p:grpSpPr>
          <p:cxnSp>
            <p:nvCxnSpPr>
              <p:cNvPr id="211" name="Straight Arrow Connector 210"/>
              <p:cNvCxnSpPr/>
              <p:nvPr/>
            </p:nvCxnSpPr>
            <p:spPr>
              <a:xfrm>
                <a:off x="4521670" y="3095187"/>
                <a:ext cx="214273" cy="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9" name="Diamond 88"/>
              <p:cNvSpPr/>
              <p:nvPr/>
            </p:nvSpPr>
            <p:spPr>
              <a:xfrm>
                <a:off x="4566135" y="3039896"/>
                <a:ext cx="116825" cy="106607"/>
              </a:xfrm>
              <a:prstGeom prst="diamond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95" name="Group 94"/>
          <p:cNvGrpSpPr/>
          <p:nvPr/>
        </p:nvGrpSpPr>
        <p:grpSpPr>
          <a:xfrm>
            <a:off x="5097615" y="3041883"/>
            <a:ext cx="1022824" cy="350382"/>
            <a:chOff x="5097615" y="3041883"/>
            <a:chExt cx="1022824" cy="350382"/>
          </a:xfrm>
        </p:grpSpPr>
        <p:sp>
          <p:nvSpPr>
            <p:cNvPr id="126" name="TextBox 125"/>
            <p:cNvSpPr txBox="1"/>
            <p:nvPr/>
          </p:nvSpPr>
          <p:spPr>
            <a:xfrm>
              <a:off x="5097615" y="3084488"/>
              <a:ext cx="102282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</a:rPr>
                <a:t>Beryllium-8</a:t>
              </a:r>
            </a:p>
          </p:txBody>
        </p:sp>
        <p:grpSp>
          <p:nvGrpSpPr>
            <p:cNvPr id="94" name="Group 93"/>
            <p:cNvGrpSpPr/>
            <p:nvPr/>
          </p:nvGrpSpPr>
          <p:grpSpPr>
            <a:xfrm>
              <a:off x="5498150" y="3041883"/>
              <a:ext cx="214273" cy="106607"/>
              <a:chOff x="5498150" y="3041883"/>
              <a:chExt cx="214273" cy="106607"/>
            </a:xfrm>
          </p:grpSpPr>
          <p:cxnSp>
            <p:nvCxnSpPr>
              <p:cNvPr id="125" name="Straight Arrow Connector 124"/>
              <p:cNvCxnSpPr/>
              <p:nvPr/>
            </p:nvCxnSpPr>
            <p:spPr>
              <a:xfrm>
                <a:off x="5498150" y="3095187"/>
                <a:ext cx="214273" cy="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0" name="Diamond 289"/>
              <p:cNvSpPr/>
              <p:nvPr/>
            </p:nvSpPr>
            <p:spPr>
              <a:xfrm>
                <a:off x="5548374" y="3041883"/>
                <a:ext cx="130459" cy="106607"/>
              </a:xfrm>
              <a:prstGeom prst="diamond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93" name="Group 292"/>
          <p:cNvGrpSpPr/>
          <p:nvPr/>
        </p:nvGrpSpPr>
        <p:grpSpPr>
          <a:xfrm>
            <a:off x="8062717" y="2102547"/>
            <a:ext cx="1014934" cy="339102"/>
            <a:chOff x="8062717" y="2102547"/>
            <a:chExt cx="1014934" cy="339102"/>
          </a:xfrm>
        </p:grpSpPr>
        <p:sp>
          <p:nvSpPr>
            <p:cNvPr id="137" name="TextBox 136"/>
            <p:cNvSpPr txBox="1"/>
            <p:nvPr/>
          </p:nvSpPr>
          <p:spPr>
            <a:xfrm>
              <a:off x="8062717" y="2133872"/>
              <a:ext cx="10149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0000FF"/>
                  </a:solidFill>
                </a:rPr>
                <a:t>Black Holes</a:t>
              </a:r>
            </a:p>
          </p:txBody>
        </p:sp>
        <p:grpSp>
          <p:nvGrpSpPr>
            <p:cNvPr id="292" name="Group 291"/>
            <p:cNvGrpSpPr/>
            <p:nvPr/>
          </p:nvGrpSpPr>
          <p:grpSpPr>
            <a:xfrm>
              <a:off x="8503484" y="2102547"/>
              <a:ext cx="214273" cy="106607"/>
              <a:chOff x="8503484" y="2102547"/>
              <a:chExt cx="214273" cy="106607"/>
            </a:xfrm>
          </p:grpSpPr>
          <p:cxnSp>
            <p:nvCxnSpPr>
              <p:cNvPr id="136" name="Straight Arrow Connector 135"/>
              <p:cNvCxnSpPr/>
              <p:nvPr/>
            </p:nvCxnSpPr>
            <p:spPr>
              <a:xfrm>
                <a:off x="8503484" y="2155182"/>
                <a:ext cx="214273" cy="0"/>
              </a:xfrm>
              <a:prstGeom prst="straightConnector1">
                <a:avLst/>
              </a:prstGeom>
              <a:ln>
                <a:solidFill>
                  <a:srgbClr val="0000FF"/>
                </a:solidFill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1" name="Diamond 290"/>
              <p:cNvSpPr/>
              <p:nvPr/>
            </p:nvSpPr>
            <p:spPr>
              <a:xfrm>
                <a:off x="8542783" y="2102547"/>
                <a:ext cx="136459" cy="106607"/>
              </a:xfrm>
              <a:prstGeom prst="diamond">
                <a:avLst/>
              </a:prstGeom>
              <a:solidFill>
                <a:srgbClr val="0000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D38091C2-3738-174A-9AD3-8B2EF9CA41F8}"/>
              </a:ext>
            </a:extLst>
          </p:cNvPr>
          <p:cNvSpPr txBox="1"/>
          <p:nvPr/>
        </p:nvSpPr>
        <p:spPr>
          <a:xfrm>
            <a:off x="2894472" y="6419994"/>
            <a:ext cx="3245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Cosmic Visions Report (2017)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866DA7F-89CA-D043-B3FE-4758740C86CE}"/>
              </a:ext>
            </a:extLst>
          </p:cNvPr>
          <p:cNvSpPr/>
          <p:nvPr/>
        </p:nvSpPr>
        <p:spPr>
          <a:xfrm>
            <a:off x="4807091" y="1325430"/>
            <a:ext cx="1856151" cy="4555273"/>
          </a:xfrm>
          <a:prstGeom prst="ellipse">
            <a:avLst/>
          </a:prstGeom>
          <a:solidFill>
            <a:srgbClr val="FFFF00">
              <a:alpha val="3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173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_ari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65602</TotalTime>
  <Words>2496</Words>
  <Application>Microsoft Macintosh PowerPoint</Application>
  <PresentationFormat>On-screen Show (4:3)</PresentationFormat>
  <Paragraphs>377</Paragraphs>
  <Slides>27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Cambria Math</vt:lpstr>
      <vt:lpstr>Symbol</vt:lpstr>
      <vt:lpstr>Wingdings</vt:lpstr>
      <vt:lpstr>office_arial</vt:lpstr>
      <vt:lpstr>PowerPoint Presentation</vt:lpstr>
      <vt:lpstr>INTRODUCTION</vt:lpstr>
      <vt:lpstr>WHERE IS THE NEW PHYSICS?</vt:lpstr>
      <vt:lpstr>DARK SECTORS</vt:lpstr>
      <vt:lpstr>DARK PHOTON, DARK HIGGS, STERILE NUS</vt:lpstr>
      <vt:lpstr>PowerPoint Presentation</vt:lpstr>
      <vt:lpstr>DARK PHOTON MODELS</vt:lpstr>
      <vt:lpstr>DARK MATTER</vt:lpstr>
      <vt:lpstr>PowerPoint Presentation</vt:lpstr>
      <vt:lpstr>SELF-INTERACTING DARK MATTER</vt:lpstr>
      <vt:lpstr>THE MUON’S ANOMALOUS MAGNETIC MOMENT</vt:lpstr>
      <vt:lpstr>THE MUON’S ANOMALOUS MAGNETIC MOMENT</vt:lpstr>
      <vt:lpstr>THE 8BE AND 4HE ATOMKI ANOMALIES</vt:lpstr>
      <vt:lpstr>THE 8BE AND 4HE ATOMKI ANOMALIES</vt:lpstr>
      <vt:lpstr>TARGETS IN DARK PHOTON PARAMETER SPACE</vt:lpstr>
      <vt:lpstr>CURRENT EXPERIMENTAL SEARCHES</vt:lpstr>
      <vt:lpstr>PROTOPHOBIC GAUGE BOSONS</vt:lpstr>
      <vt:lpstr>FUTURE EXPERIMENTAL SEARCHES</vt:lpstr>
      <vt:lpstr>DARK MATTER DIRECT DETECTION</vt:lpstr>
      <vt:lpstr>SUMMARY</vt:lpstr>
      <vt:lpstr>PowerPoint Presentation</vt:lpstr>
      <vt:lpstr>MILLI-CHARGED PARTICLES</vt:lpstr>
      <vt:lpstr>NEW SIGNALS: B AND B-3t GAUGE BOSONS</vt:lpstr>
      <vt:lpstr>PowerPoint Presentation</vt:lpstr>
      <vt:lpstr>NEW SIGNALS: QUIRKS</vt:lpstr>
      <vt:lpstr>QUIRK SIGNATURE</vt:lpstr>
      <vt:lpstr>QUIRK DISCOVERY PROSPECTS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</dc:creator>
  <cp:lastModifiedBy>Microsoft Office User</cp:lastModifiedBy>
  <cp:revision>1302</cp:revision>
  <cp:lastPrinted>2013-07-29T03:23:30Z</cp:lastPrinted>
  <dcterms:created xsi:type="dcterms:W3CDTF">2011-05-01T15:38:23Z</dcterms:created>
  <dcterms:modified xsi:type="dcterms:W3CDTF">2022-07-23T17:56:32Z</dcterms:modified>
</cp:coreProperties>
</file>