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11"/>
  </p:notesMasterIdLst>
  <p:handoutMasterIdLst>
    <p:handoutMasterId r:id="rId12"/>
  </p:handoutMasterIdLst>
  <p:sldIdLst>
    <p:sldId id="1116" r:id="rId2"/>
    <p:sldId id="1123" r:id="rId3"/>
    <p:sldId id="1027" r:id="rId4"/>
    <p:sldId id="1126" r:id="rId5"/>
    <p:sldId id="1125" r:id="rId6"/>
    <p:sldId id="1121" r:id="rId7"/>
    <p:sldId id="1115" r:id="rId8"/>
    <p:sldId id="1112" r:id="rId9"/>
    <p:sldId id="1127" r:id="rId10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0000"/>
    <a:srgbClr val="FFD600"/>
    <a:srgbClr val="FFFF00"/>
    <a:srgbClr val="FF0000"/>
    <a:srgbClr val="1819D3"/>
    <a:srgbClr val="1A19D2"/>
    <a:srgbClr val="00B0F0"/>
    <a:srgbClr val="4DCAFF"/>
    <a:srgbClr val="00C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12" autoAdjust="0"/>
    <p:restoredTop sz="91744" autoAdjust="0"/>
  </p:normalViewPr>
  <p:slideViewPr>
    <p:cSldViewPr snapToObjects="1">
      <p:cViewPr varScale="1">
        <p:scale>
          <a:sx n="120" d="100"/>
          <a:sy n="120" d="100"/>
        </p:scale>
        <p:origin x="528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36" y="58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Objects="1">
      <p:cViewPr varScale="1">
        <p:scale>
          <a:sx n="64" d="100"/>
          <a:sy n="64" d="100"/>
        </p:scale>
        <p:origin x="-2040" y="-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B7BB71DE-E4E2-D740-9B0C-BCAB2D8C950C}" type="datetime1">
              <a:rPr lang="en-US"/>
              <a:pPr/>
              <a:t>7/27/22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AF94FE53-22EF-054E-B544-A70BD85E07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943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3E058F47-4F34-0441-830E-9AC59C39D30F}" type="datetime1">
              <a:rPr lang="en-US"/>
              <a:pPr/>
              <a:t>7/27/22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B8571E1E-6B02-6C4B-9263-FC8901A7D6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7403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1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318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E058F47-4F34-0441-830E-9AC59C39D30F}" type="datetime1">
              <a:rPr lang="en-US" smtClean="0"/>
              <a:pPr/>
              <a:t>7/27/22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571E1E-6B02-6C4B-9263-FC8901A7D6F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35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E058F47-4F34-0441-830E-9AC59C39D30F}" type="datetime1">
              <a:rPr lang="en-US" smtClean="0"/>
              <a:pPr/>
              <a:t>7/27/22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571E1E-6B02-6C4B-9263-FC8901A7D6F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5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5556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727200" y="168276"/>
            <a:ext cx="9144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990600"/>
            <a:ext cx="10972800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Text Box 23"/>
          <p:cNvSpPr txBox="1">
            <a:spLocks noChangeArrowheads="1"/>
          </p:cNvSpPr>
          <p:nvPr/>
        </p:nvSpPr>
        <p:spPr bwMode="auto">
          <a:xfrm>
            <a:off x="10883900" y="6138864"/>
            <a:ext cx="60113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defRPr/>
            </a:pPr>
            <a:endParaRPr lang="en-US" sz="100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29" name="Line 28"/>
          <p:cNvSpPr>
            <a:spLocks noChangeShapeType="1"/>
          </p:cNvSpPr>
          <p:nvPr/>
        </p:nvSpPr>
        <p:spPr bwMode="auto">
          <a:xfrm>
            <a:off x="406401" y="715963"/>
            <a:ext cx="11298767" cy="0"/>
          </a:xfrm>
          <a:prstGeom prst="line">
            <a:avLst/>
          </a:prstGeom>
          <a:noFill/>
          <a:ln w="57150">
            <a:solidFill>
              <a:srgbClr val="1919D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203200" y="6554001"/>
            <a:ext cx="2540000" cy="282575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26 July 2022</a:t>
            </a: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3962400" y="6542088"/>
            <a:ext cx="3860800" cy="29051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9465733" y="6535738"/>
            <a:ext cx="2540000" cy="322262"/>
          </a:xfrm>
          <a:prstGeom prst="rect">
            <a:avLst/>
          </a:prstGeom>
          <a:ln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Feng </a:t>
            </a:r>
            <a:fld id="{5A108418-F3A5-8041-ACE4-7A8CB0D9A6BF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r" eaLnBrk="1" hangingPunct="1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</p:sldLayoutIdLst>
  <p:hf sldNum="0"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000000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919D2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1919D2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hyperlink" Target="https://arxiv.org/abs/2105.06197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arxiv.org/abs/2203.08126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3.07316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abs/2203.0509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152400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 flipV="1">
            <a:off x="304800" y="5897881"/>
            <a:ext cx="11430000" cy="45719"/>
          </a:xfrm>
          <a:prstGeom prst="rect">
            <a:avLst/>
          </a:prstGeom>
          <a:solidFill>
            <a:srgbClr val="1819D3"/>
          </a:solidFill>
          <a:ln>
            <a:solidFill>
              <a:srgbClr val="1819D3"/>
            </a:solidFill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960437"/>
            <a:ext cx="121920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dirty="0"/>
              <a:t>Mid- and Small-Scale Experiments and Facilities </a:t>
            </a:r>
          </a:p>
          <a:p>
            <a:pPr algn="ctr"/>
            <a:r>
              <a:rPr lang="en-US" sz="3200" dirty="0"/>
              <a:t>and the Proposed Timescales</a:t>
            </a:r>
          </a:p>
          <a:p>
            <a:pPr algn="ctr"/>
            <a:endParaRPr lang="en-US" sz="4800" b="1" dirty="0"/>
          </a:p>
          <a:p>
            <a:pPr algn="ctr"/>
            <a:r>
              <a:rPr lang="en-US" sz="6000" b="1" dirty="0"/>
              <a:t>ENERGY FRONTIER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i="1" dirty="0"/>
              <a:t>Snowmass, University of Washington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Jonathan Feng, UC Irvine, 26 July 2022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65D3E203-E15B-5547-8523-0698518C9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066801"/>
            <a:ext cx="9144000" cy="21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/>
          </a:p>
          <a:p>
            <a:pPr algn="ctr"/>
            <a:endParaRPr lang="en-US" sz="4000" b="1" dirty="0"/>
          </a:p>
          <a:p>
            <a:pPr algn="ctr"/>
            <a:endParaRPr lang="en-US" sz="4000" b="1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4F6B03D-5F54-572D-53DF-51EE5F5C5D93}"/>
              </a:ext>
            </a:extLst>
          </p:cNvPr>
          <p:cNvSpPr/>
          <p:nvPr/>
        </p:nvSpPr>
        <p:spPr>
          <a:xfrm>
            <a:off x="0" y="6553200"/>
            <a:ext cx="12115800" cy="2286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615B1F-753C-E334-3390-E8171B86B859}"/>
              </a:ext>
            </a:extLst>
          </p:cNvPr>
          <p:cNvSpPr txBox="1"/>
          <p:nvPr/>
        </p:nvSpPr>
        <p:spPr>
          <a:xfrm>
            <a:off x="7797800" y="6096000"/>
            <a:ext cx="3860800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Captions</a:t>
            </a:r>
          </a:p>
        </p:txBody>
      </p:sp>
    </p:spTree>
    <p:extLst>
      <p:ext uri="{BB962C8B-B14F-4D97-AF65-F5344CB8AC3E}">
        <p14:creationId xmlns:p14="http://schemas.microsoft.com/office/powerpoint/2010/main" val="2863463162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524000" y="104776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EF RECOMMENDATIONS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04800" y="915465"/>
            <a:ext cx="11582400" cy="990600"/>
          </a:xfrm>
        </p:spPr>
        <p:txBody>
          <a:bodyPr/>
          <a:lstStyle/>
          <a:p>
            <a:pPr eaLnBrk="1" hangingPunct="1"/>
            <a:r>
              <a:rPr lang="en-US" sz="1800" dirty="0">
                <a:latin typeface="Arial" charset="0"/>
              </a:rPr>
              <a:t>A top recommendation of Snowmass 2013 and again in Snowmass 2022: The LHC’s physics program should be exploited to its full potential.  </a:t>
            </a:r>
          </a:p>
          <a:p>
            <a:pPr eaLnBrk="1" hangingPunct="1"/>
            <a:endParaRPr lang="en-US" sz="8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200" dirty="0"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9A2B09-4B0E-15B7-CC0E-3AEED882A784}"/>
              </a:ext>
            </a:extLst>
          </p:cNvPr>
          <p:cNvSpPr txBox="1"/>
          <p:nvPr/>
        </p:nvSpPr>
        <p:spPr>
          <a:xfrm>
            <a:off x="609599" y="3124200"/>
            <a:ext cx="6400800" cy="175432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 pitchFamily="2" charset="0"/>
                <a:cs typeface="Times New Roman" panose="02020603050405020304" pitchFamily="18" charset="0"/>
              </a:rPr>
              <a:t>Our highest immediate priority accelerator and project is the HL-LHC, the successful completion of the detector upgrades, operations of the detectors at the HL-LHC, data taking and analysis, </a:t>
            </a:r>
            <a:r>
              <a:rPr lang="en-US" b="1" dirty="0">
                <a:highlight>
                  <a:srgbClr val="FFFF00"/>
                </a:highlight>
                <a:latin typeface="Times" pitchFamily="2" charset="0"/>
                <a:cs typeface="Times New Roman" panose="02020603050405020304" pitchFamily="18" charset="0"/>
              </a:rPr>
              <a:t>including the construction of auxiliary experiments that extend the reach of HL-LHC in kinematic regions uncovered by the detector upgrades</a:t>
            </a:r>
            <a:r>
              <a:rPr lang="en-US" b="1" dirty="0">
                <a:latin typeface="Times" pitchFamily="2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CB7F29-3A06-C6C3-AD22-C437DEBA70B8}"/>
              </a:ext>
            </a:extLst>
          </p:cNvPr>
          <p:cNvSpPr txBox="1"/>
          <p:nvPr/>
        </p:nvSpPr>
        <p:spPr>
          <a:xfrm>
            <a:off x="609599" y="5029200"/>
            <a:ext cx="6400800" cy="92333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 pitchFamily="2" charset="0"/>
              </a:rPr>
              <a:t>Resource needs and plan for the five year period starting 2025: </a:t>
            </a:r>
          </a:p>
          <a:p>
            <a:r>
              <a:rPr lang="en-US" dirty="0">
                <a:latin typeface="Times" pitchFamily="2" charset="0"/>
              </a:rPr>
              <a:t>1. Prioritize HL-LHC physics program, </a:t>
            </a:r>
            <a:r>
              <a:rPr lang="en-US" dirty="0">
                <a:highlight>
                  <a:srgbClr val="FFFF00"/>
                </a:highlight>
                <a:latin typeface="Times" pitchFamily="2" charset="0"/>
              </a:rPr>
              <a:t>including auxiliary experiments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786C91D-FD2B-8401-2D1C-84E216D36CDA}"/>
              </a:ext>
            </a:extLst>
          </p:cNvPr>
          <p:cNvSpPr txBox="1">
            <a:spLocks/>
          </p:cNvSpPr>
          <p:nvPr/>
        </p:nvSpPr>
        <p:spPr bwMode="auto">
          <a:xfrm>
            <a:off x="304800" y="1661636"/>
            <a:ext cx="11582400" cy="146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1919D2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1919D2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     	New since Snowmass 2013: The LHC and its existing detectors are performing beautifully, but we now      			 know that</a:t>
            </a:r>
            <a:r>
              <a:rPr lang="en-US" sz="1800" dirty="0">
                <a:solidFill>
                  <a:srgbClr val="0000FF"/>
                </a:solidFill>
                <a:latin typeface="Arial" charset="0"/>
              </a:rPr>
              <a:t> the physics potential of the LHC can be greatly enhanced by mid- and small-scale 				 experiments</a:t>
            </a:r>
            <a:r>
              <a:rPr lang="en-US" sz="1800" dirty="0">
                <a:latin typeface="Arial" charset="0"/>
              </a:rPr>
              <a:t>. </a:t>
            </a:r>
          </a:p>
          <a:p>
            <a:pPr eaLnBrk="1" hangingPunct="1"/>
            <a:endParaRPr lang="en-US" sz="800" dirty="0">
              <a:latin typeface="Arial" charset="0"/>
            </a:endParaRPr>
          </a:p>
          <a:p>
            <a:pPr eaLnBrk="1" hangingPunct="1"/>
            <a:r>
              <a:rPr lang="en-US" sz="1800" dirty="0">
                <a:latin typeface="Arial" charset="0"/>
              </a:rPr>
              <a:t>EF recommendations (EF Summary, highlights added):</a:t>
            </a:r>
          </a:p>
          <a:p>
            <a:pPr eaLnBrk="1" hangingPunct="1"/>
            <a:endParaRPr lang="en-US" sz="1800" dirty="0">
              <a:latin typeface="Arial" charset="0"/>
            </a:endParaRPr>
          </a:p>
          <a:p>
            <a:pPr eaLnBrk="1" hangingPunct="1"/>
            <a:endParaRPr lang="en-US" sz="1800" dirty="0">
              <a:latin typeface="Arial" charset="0"/>
            </a:endParaRPr>
          </a:p>
          <a:p>
            <a:pPr eaLnBrk="1" hangingPunct="1"/>
            <a:endParaRPr lang="en-US" sz="1800" dirty="0">
              <a:latin typeface="Arial" charset="0"/>
            </a:endParaRPr>
          </a:p>
          <a:p>
            <a:pPr eaLnBrk="1" hangingPunct="1"/>
            <a:endParaRPr lang="en-US" sz="1800" dirty="0">
              <a:latin typeface="Arial" charset="0"/>
            </a:endParaRPr>
          </a:p>
          <a:p>
            <a:pPr eaLnBrk="1" hangingPunct="1"/>
            <a:endParaRPr lang="en-US" sz="1800" dirty="0">
              <a:latin typeface="Arial" charset="0"/>
            </a:endParaRPr>
          </a:p>
          <a:p>
            <a:pPr eaLnBrk="1" hangingPunct="1"/>
            <a:endParaRPr lang="en-US" sz="1800" dirty="0">
              <a:latin typeface="Arial" charset="0"/>
            </a:endParaRPr>
          </a:p>
          <a:p>
            <a:pPr eaLnBrk="1" hangingPunct="1"/>
            <a:endParaRPr lang="en-US" sz="1800" dirty="0">
              <a:latin typeface="Arial" charset="0"/>
            </a:endParaRPr>
          </a:p>
          <a:p>
            <a:pPr eaLnBrk="1" hangingPunct="1"/>
            <a:endParaRPr lang="en-US" sz="18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8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800" dirty="0">
              <a:latin typeface="Arial" charset="0"/>
            </a:endParaRPr>
          </a:p>
          <a:p>
            <a:pPr eaLnBrk="1" hangingPunct="1"/>
            <a:r>
              <a:rPr lang="en-US" sz="1800" dirty="0">
                <a:latin typeface="Arial" charset="0"/>
              </a:rPr>
              <a:t>Many experiments; see figure and EF/NF/RF/CF/TF summaries for more.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E01FE2-10F0-59D4-62C8-3C05EF00F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21" y="1676400"/>
            <a:ext cx="1219200" cy="97536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E5D83EA-C45D-7DD2-8A9A-005A9625F9FF}"/>
              </a:ext>
            </a:extLst>
          </p:cNvPr>
          <p:cNvGrpSpPr/>
          <p:nvPr/>
        </p:nvGrpSpPr>
        <p:grpSpPr>
          <a:xfrm>
            <a:off x="7346051" y="2743200"/>
            <a:ext cx="4513347" cy="3352800"/>
            <a:chOff x="7346051" y="2743200"/>
            <a:chExt cx="4513347" cy="33528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C78F293-3F06-E39A-AE7D-8DEC8D036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6051" y="2743200"/>
              <a:ext cx="4464949" cy="33528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BF74C1A-B84E-1476-3048-C6079D50771C}"/>
                </a:ext>
              </a:extLst>
            </p:cNvPr>
            <p:cNvSpPr txBox="1"/>
            <p:nvPr/>
          </p:nvSpPr>
          <p:spPr>
            <a:xfrm rot="5400000">
              <a:off x="10991372" y="3943828"/>
              <a:ext cx="14590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EF BSM Summary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118803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6"/>
            <a:ext cx="121920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THE POWER OF AUXILIARY EF EXPERIMENTS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BE6C834-17E4-F444-8010-3EAA697C8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1" y="4899901"/>
            <a:ext cx="8278773" cy="10298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Baseline location: a dedicated facility ~612 m to the west of ATLAS on CERN land in France.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CC0D4E2-A3B2-37CB-913C-9CDDB949E95F}"/>
              </a:ext>
            </a:extLst>
          </p:cNvPr>
          <p:cNvGrpSpPr/>
          <p:nvPr/>
        </p:nvGrpSpPr>
        <p:grpSpPr>
          <a:xfrm>
            <a:off x="7086600" y="3962400"/>
            <a:ext cx="5105400" cy="2856496"/>
            <a:chOff x="7086600" y="4038600"/>
            <a:chExt cx="5105400" cy="2856496"/>
          </a:xfrm>
        </p:grpSpPr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361082C0-D022-D67C-4462-0629F15835E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086600" y="4038600"/>
              <a:ext cx="5105400" cy="2856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rgbClr val="1919D2"/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600" kern="1200">
                  <a:solidFill>
                    <a:srgbClr val="1919D2"/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dirty="0">
                  <a:sym typeface="Wingdings" pitchFamily="2" charset="2"/>
                </a:rPr>
                <a:t>At the HL-LHC, auxiliary experiments will improve </a:t>
              </a:r>
              <a:r>
                <a:rPr lang="en-US" sz="1600" dirty="0">
                  <a:highlight>
                    <a:srgbClr val="FFFF00"/>
                  </a:highlight>
                  <a:sym typeface="Wingdings" pitchFamily="2" charset="2"/>
                </a:rPr>
                <a:t>by orders of magnitude </a:t>
              </a:r>
              <a:r>
                <a:rPr lang="en-US" sz="1600" dirty="0">
                  <a:sym typeface="Wingdings" pitchFamily="2" charset="2"/>
                </a:rPr>
                <a:t>the LHC’s sensitivity to dark photons, milli-charged particles, exotic Higgs decays, dark scalars, HNLs, ALPs, LLPs, DM, neutralinos, …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F702A9E-1255-7D0B-549B-025C26BC4AC4}"/>
                </a:ext>
              </a:extLst>
            </p:cNvPr>
            <p:cNvGrpSpPr/>
            <p:nvPr/>
          </p:nvGrpSpPr>
          <p:grpSpPr>
            <a:xfrm>
              <a:off x="7239000" y="5119369"/>
              <a:ext cx="4602990" cy="976631"/>
              <a:chOff x="7246142" y="4953000"/>
              <a:chExt cx="4602990" cy="97663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FC3E661E-FBC4-7BDD-7682-92D4E71F1C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46142" y="5010472"/>
                <a:ext cx="1447798" cy="861687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CF9CCCC-9726-9119-F589-261A8BBBA5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02851" y="4963671"/>
                <a:ext cx="1584603" cy="955289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B132DC77-AEEA-FA77-A337-08D8C1410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296365" y="4953000"/>
                <a:ext cx="1552767" cy="976631"/>
              </a:xfrm>
              <a:prstGeom prst="rect">
                <a:avLst/>
              </a:prstGeom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EFDC7EE-89FA-BAC7-46BC-0F9E7577DE79}"/>
              </a:ext>
            </a:extLst>
          </p:cNvPr>
          <p:cNvGrpSpPr/>
          <p:nvPr/>
        </p:nvGrpSpPr>
        <p:grpSpPr>
          <a:xfrm>
            <a:off x="7086600" y="914400"/>
            <a:ext cx="4942534" cy="2911717"/>
            <a:chOff x="7086600" y="914400"/>
            <a:chExt cx="4942534" cy="2911717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FD16488-CC0E-2FAE-DEBE-52C5E64D2CF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309967" y="1313410"/>
              <a:ext cx="4653400" cy="1365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rgbClr val="1919D2"/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600" kern="1200">
                  <a:solidFill>
                    <a:srgbClr val="1919D2"/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dirty="0">
                  <a:sym typeface="Wingdings" pitchFamily="2" charset="2"/>
                </a:rPr>
                <a:t>At the HL-LHC, </a:t>
              </a:r>
              <a:r>
                <a:rPr lang="en-US" sz="1600" dirty="0">
                  <a:highlight>
                    <a:srgbClr val="FFFF00"/>
                  </a:highlight>
                  <a:sym typeface="Wingdings" pitchFamily="2" charset="2"/>
                </a:rPr>
                <a:t>10-ton</a:t>
              </a:r>
              <a:r>
                <a:rPr lang="en-US" sz="1600" dirty="0">
                  <a:sym typeface="Wingdings" pitchFamily="2" charset="2"/>
                </a:rPr>
                <a:t> </a:t>
              </a:r>
              <a:r>
                <a:rPr lang="en-US" sz="1600" dirty="0">
                  <a:latin typeface="Symbol" pitchFamily="2" charset="2"/>
                  <a:sym typeface="Wingdings" pitchFamily="2" charset="2"/>
                </a:rPr>
                <a:t>n</a:t>
              </a:r>
              <a:r>
                <a:rPr lang="en-US" sz="1600" dirty="0">
                  <a:sym typeface="Wingdings" pitchFamily="2" charset="2"/>
                </a:rPr>
                <a:t> detectors will detect </a:t>
              </a:r>
              <a:r>
                <a:rPr lang="en-US" sz="1600" dirty="0">
                  <a:highlight>
                    <a:srgbClr val="FFFF00"/>
                  </a:highlight>
                  <a:sym typeface="Wingdings" pitchFamily="2" charset="2"/>
                </a:rPr>
                <a:t>10</a:t>
              </a:r>
              <a:r>
                <a:rPr lang="en-US" sz="1600" baseline="30000" dirty="0">
                  <a:highlight>
                    <a:srgbClr val="FFFF00"/>
                  </a:highlight>
                  <a:sym typeface="Wingdings" pitchFamily="2" charset="2"/>
                </a:rPr>
                <a:t>6</a:t>
              </a:r>
              <a:r>
                <a:rPr lang="en-US" sz="1600" dirty="0">
                  <a:highlight>
                    <a:srgbClr val="FFFF00"/>
                  </a:highlight>
                  <a:sym typeface="Wingdings" pitchFamily="2" charset="2"/>
                </a:rPr>
                <a:t>  </a:t>
              </a:r>
              <a:r>
                <a:rPr lang="en-US" sz="1600" dirty="0" err="1">
                  <a:highlight>
                    <a:srgbClr val="FFFF00"/>
                  </a:highlight>
                  <a:sym typeface="Wingdings" pitchFamily="2" charset="2"/>
                </a:rPr>
                <a:t>TeV</a:t>
              </a:r>
              <a:r>
                <a:rPr lang="en-US" sz="1600" dirty="0">
                  <a:highlight>
                    <a:srgbClr val="FFFF00"/>
                  </a:highlight>
                  <a:sym typeface="Wingdings" pitchFamily="2" charset="2"/>
                </a:rPr>
                <a:t>-scale neutrinos</a:t>
              </a:r>
              <a:r>
                <a:rPr lang="en-US" sz="1600" dirty="0">
                  <a:sym typeface="Wingdings" pitchFamily="2" charset="2"/>
                </a:rPr>
                <a:t>, enabling new explorations of neutrino properties, QCD, </a:t>
              </a:r>
              <a:r>
                <a:rPr lang="en-US" sz="1600" dirty="0" err="1">
                  <a:sym typeface="Wingdings" pitchFamily="2" charset="2"/>
                </a:rPr>
                <a:t>astroparticle</a:t>
              </a:r>
              <a:r>
                <a:rPr lang="en-US" sz="1600" dirty="0">
                  <a:sym typeface="Wingdings" pitchFamily="2" charset="2"/>
                </a:rPr>
                <a:t> physics.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5BE16AD-1513-035E-A7EF-4F46CB35B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86600" y="2294011"/>
              <a:ext cx="4942534" cy="153210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BD9FA9A-6371-7A59-0149-163F108D4B2E}"/>
                </a:ext>
              </a:extLst>
            </p:cNvPr>
            <p:cNvSpPr txBox="1"/>
            <p:nvPr/>
          </p:nvSpPr>
          <p:spPr>
            <a:xfrm>
              <a:off x="8382000" y="914400"/>
              <a:ext cx="2608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FUTURE PROSPECTS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B269D01-3E1D-2496-703E-32EB83F1A6C2}"/>
              </a:ext>
            </a:extLst>
          </p:cNvPr>
          <p:cNvGrpSpPr/>
          <p:nvPr/>
        </p:nvGrpSpPr>
        <p:grpSpPr>
          <a:xfrm>
            <a:off x="3245459" y="914400"/>
            <a:ext cx="3841141" cy="2744751"/>
            <a:chOff x="3245459" y="914400"/>
            <a:chExt cx="3841141" cy="2744751"/>
          </a:xfrm>
        </p:grpSpPr>
        <p:sp>
          <p:nvSpPr>
            <p:cNvPr id="2" name="Content Placeholder 2">
              <a:extLst>
                <a:ext uri="{FF2B5EF4-FFF2-40B4-BE49-F238E27FC236}">
                  <a16:creationId xmlns:a16="http://schemas.microsoft.com/office/drawing/2014/main" id="{185A3B10-C154-9A3F-AB18-BCD0A8A9EF3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245459" y="1313410"/>
              <a:ext cx="3841141" cy="1365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rgbClr val="1919D2"/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600" kern="1200">
                  <a:solidFill>
                    <a:srgbClr val="1919D2"/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dirty="0">
                  <a:sym typeface="Wingdings" pitchFamily="2" charset="2"/>
                </a:rPr>
                <a:t>In 2021, an </a:t>
              </a:r>
              <a:r>
                <a:rPr lang="en-US" sz="1600" dirty="0">
                  <a:highlight>
                    <a:srgbClr val="FFFF00"/>
                  </a:highlight>
                  <a:sym typeface="Wingdings" pitchFamily="2" charset="2"/>
                </a:rPr>
                <a:t>11-kg</a:t>
              </a:r>
              <a:r>
                <a:rPr lang="en-US" sz="1600" dirty="0">
                  <a:sym typeface="Wingdings" pitchFamily="2" charset="2"/>
                </a:rPr>
                <a:t> detector placed in the far-forward region for </a:t>
              </a:r>
              <a:r>
                <a:rPr lang="en-US" sz="1600" dirty="0">
                  <a:highlight>
                    <a:srgbClr val="FFFF00"/>
                  </a:highlight>
                  <a:sym typeface="Wingdings" pitchFamily="2" charset="2"/>
                </a:rPr>
                <a:t>4 weeks </a:t>
              </a:r>
              <a:r>
                <a:rPr lang="en-US" sz="1600" dirty="0">
                  <a:sym typeface="Wingdings" pitchFamily="2" charset="2"/>
                </a:rPr>
                <a:t>detected 6 neutrino candidates.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402907E-CF05-68BB-0B64-1E03D8A2CFE9}"/>
                </a:ext>
              </a:extLst>
            </p:cNvPr>
            <p:cNvSpPr txBox="1"/>
            <p:nvPr/>
          </p:nvSpPr>
          <p:spPr>
            <a:xfrm>
              <a:off x="4114800" y="914400"/>
              <a:ext cx="2266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CURRENT STATUS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028BA68-1A4A-1A14-88C3-F6634F588C61}"/>
                </a:ext>
              </a:extLst>
            </p:cNvPr>
            <p:cNvGrpSpPr/>
            <p:nvPr/>
          </p:nvGrpSpPr>
          <p:grpSpPr>
            <a:xfrm>
              <a:off x="3375296" y="2294011"/>
              <a:ext cx="3581467" cy="1365140"/>
              <a:chOff x="3482637" y="2383727"/>
              <a:chExt cx="3581467" cy="136514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C09F4E7-4929-B18A-F80C-67EB9FE436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51817"/>
              <a:stretch/>
            </p:blipFill>
            <p:spPr>
              <a:xfrm>
                <a:off x="3482637" y="2383727"/>
                <a:ext cx="3581467" cy="1365140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5C3B7CE-37B8-7802-0E93-51E035A965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72200" y="3001886"/>
                <a:ext cx="788195" cy="62009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E8F863-F23E-8D96-C2AC-D34FD7813B1C}"/>
              </a:ext>
            </a:extLst>
          </p:cNvPr>
          <p:cNvGrpSpPr/>
          <p:nvPr/>
        </p:nvGrpSpPr>
        <p:grpSpPr>
          <a:xfrm>
            <a:off x="3343385" y="3962400"/>
            <a:ext cx="3645288" cy="2481589"/>
            <a:chOff x="3343385" y="4038600"/>
            <a:chExt cx="3645288" cy="2481589"/>
          </a:xfrm>
        </p:grpSpPr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996C8A25-2109-C511-35A8-805BDC1D3C6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343385" y="4038600"/>
              <a:ext cx="3645288" cy="1871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rgbClr val="1919D2"/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600" kern="1200">
                  <a:solidFill>
                    <a:srgbClr val="1919D2"/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dirty="0">
                  <a:sym typeface="Wingdings" pitchFamily="2" charset="2"/>
                </a:rPr>
                <a:t>With 0.5 fb</a:t>
              </a:r>
              <a:r>
                <a:rPr lang="en-US" sz="1600" baseline="30000" dirty="0">
                  <a:sym typeface="Wingdings" pitchFamily="2" charset="2"/>
                </a:rPr>
                <a:t>-1</a:t>
              </a:r>
              <a:r>
                <a:rPr lang="en-US" sz="1600" dirty="0">
                  <a:sym typeface="Wingdings" pitchFamily="2" charset="2"/>
                </a:rPr>
                <a:t> from LHC Run 3, FASER (vol ~ </a:t>
              </a:r>
              <a:r>
                <a:rPr lang="en-US" sz="1600" dirty="0">
                  <a:highlight>
                    <a:srgbClr val="FFFF00"/>
                  </a:highlight>
                  <a:sym typeface="Wingdings" pitchFamily="2" charset="2"/>
                </a:rPr>
                <a:t>0.05 m</a:t>
              </a:r>
              <a:r>
                <a:rPr lang="en-US" sz="1600" baseline="30000" dirty="0">
                  <a:highlight>
                    <a:srgbClr val="FFFF00"/>
                  </a:highlight>
                  <a:sym typeface="Wingdings" pitchFamily="2" charset="2"/>
                </a:rPr>
                <a:t>3</a:t>
              </a:r>
              <a:r>
                <a:rPr lang="en-US" sz="1600" dirty="0">
                  <a:sym typeface="Wingdings" pitchFamily="2" charset="2"/>
                </a:rPr>
                <a:t>) is already probing new regions of LLP parameter space. 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8460D0B-BD40-C8CE-E10A-F1CDC8ED6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40956" y="4964197"/>
              <a:ext cx="2650146" cy="1555992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3BF3AB-72C9-F101-08D3-0E1CDD7FACCB}"/>
              </a:ext>
            </a:extLst>
          </p:cNvPr>
          <p:cNvGrpSpPr/>
          <p:nvPr/>
        </p:nvGrpSpPr>
        <p:grpSpPr>
          <a:xfrm>
            <a:off x="152400" y="3962400"/>
            <a:ext cx="3124265" cy="2856496"/>
            <a:chOff x="152400" y="4038600"/>
            <a:chExt cx="3124265" cy="2856496"/>
          </a:xfrm>
        </p:grpSpPr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DC1B01C6-68B9-D73F-82E9-9FA0C28E593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52400" y="4038600"/>
              <a:ext cx="3124265" cy="2856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rgbClr val="1919D2"/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600" kern="1200">
                  <a:solidFill>
                    <a:srgbClr val="1919D2"/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b="1" dirty="0">
                  <a:solidFill>
                    <a:srgbClr val="0000FF"/>
                  </a:solidFill>
                  <a:sym typeface="Wingdings" pitchFamily="2" charset="2"/>
                </a:rPr>
                <a:t>BSM</a:t>
              </a:r>
              <a:r>
                <a:rPr lang="en-US" sz="1600" dirty="0">
                  <a:solidFill>
                    <a:srgbClr val="0000FF"/>
                  </a:solidFill>
                  <a:sym typeface="Wingdings" pitchFamily="2" charset="2"/>
                </a:rPr>
                <a:t> </a:t>
              </a:r>
              <a:r>
                <a:rPr lang="en-US" sz="1600" dirty="0">
                  <a:sym typeface="Wingdings" pitchFamily="2" charset="2"/>
                </a:rPr>
                <a:t>Light weakly-interacting particles (LLPs, FIPs, portals), are ubiquitous in BSM models.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F2AB86C-B6B3-E30D-91F2-0967E5E8E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000" y="5029200"/>
              <a:ext cx="2467647" cy="149416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01C4F26-E468-5243-8BED-1E02D5076982}"/>
                </a:ext>
              </a:extLst>
            </p:cNvPr>
            <p:cNvSpPr txBox="1"/>
            <p:nvPr/>
          </p:nvSpPr>
          <p:spPr>
            <a:xfrm>
              <a:off x="434496" y="6200001"/>
              <a:ext cx="11657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>
                      <a:lumMod val="75000"/>
                    </a:schemeClr>
                  </a:solidFill>
                </a:rPr>
                <a:t>Symmetry (2020)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DDE01F0-C07C-A7F7-CC40-034FE05A5354}"/>
              </a:ext>
            </a:extLst>
          </p:cNvPr>
          <p:cNvGrpSpPr/>
          <p:nvPr/>
        </p:nvGrpSpPr>
        <p:grpSpPr>
          <a:xfrm>
            <a:off x="228633" y="914400"/>
            <a:ext cx="2971799" cy="2911717"/>
            <a:chOff x="228633" y="914400"/>
            <a:chExt cx="2971799" cy="2911717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06EE63AC-9D3E-A381-3C77-4873826156E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28633" y="1313410"/>
              <a:ext cx="2971799" cy="1365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rgbClr val="1919D2"/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600" kern="1200">
                  <a:solidFill>
                    <a:srgbClr val="1919D2"/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b="1" dirty="0">
                  <a:solidFill>
                    <a:srgbClr val="0000FF"/>
                  </a:solidFill>
                  <a:sym typeface="Wingdings" pitchFamily="2" charset="2"/>
                </a:rPr>
                <a:t>SM </a:t>
              </a:r>
              <a:r>
                <a:rPr lang="en-US" sz="1600" dirty="0">
                  <a:sym typeface="Wingdings" pitchFamily="2" charset="2"/>
                </a:rPr>
                <a:t>Until last year, no collider neutrino signal had ever been detected.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CFFD62-2E3D-028D-F006-AE13502EA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000" y="2294011"/>
              <a:ext cx="2590800" cy="153210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DC146AC-A0DE-1113-CC5A-6AD187D807D6}"/>
                </a:ext>
              </a:extLst>
            </p:cNvPr>
            <p:cNvSpPr txBox="1"/>
            <p:nvPr/>
          </p:nvSpPr>
          <p:spPr>
            <a:xfrm>
              <a:off x="1070766" y="914400"/>
              <a:ext cx="1300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EXAMPLE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6035B27-50C7-D8EF-20DA-310CAF3575BA}"/>
                </a:ext>
              </a:extLst>
            </p:cNvPr>
            <p:cNvSpPr txBox="1"/>
            <p:nvPr/>
          </p:nvSpPr>
          <p:spPr>
            <a:xfrm>
              <a:off x="1346034" y="3378598"/>
              <a:ext cx="16257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Formaggio</a:t>
              </a: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Zeller (2013)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EBCA9-11F4-4460-A99A-C1E55AED7697}"/>
              </a:ext>
            </a:extLst>
          </p:cNvPr>
          <p:cNvSpPr txBox="1"/>
          <p:nvPr/>
        </p:nvSpPr>
        <p:spPr>
          <a:xfrm>
            <a:off x="4608755" y="3293825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2105.06197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3348097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524000" y="104776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MATHUSLA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5943600" cy="5867400"/>
          </a:xfrm>
        </p:spPr>
        <p:txBody>
          <a:bodyPr/>
          <a:lstStyle/>
          <a:p>
            <a:pPr eaLnBrk="1" hangingPunct="1"/>
            <a:r>
              <a:rPr lang="en-US" sz="1800" dirty="0">
                <a:latin typeface="Arial" charset="0"/>
              </a:rPr>
              <a:t>Snowmass White Paper: </a:t>
            </a:r>
            <a:r>
              <a:rPr lang="en-US" sz="1800" dirty="0">
                <a:latin typeface="Arial" charset="0"/>
                <a:hlinkClick r:id="rId2"/>
              </a:rPr>
              <a:t>2203.08126</a:t>
            </a:r>
            <a:r>
              <a:rPr lang="en-US" sz="1800" dirty="0">
                <a:latin typeface="Arial" charset="0"/>
              </a:rPr>
              <a:t>, 88 authors.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1800" dirty="0">
                <a:latin typeface="Arial" charset="0"/>
              </a:rPr>
              <a:t>Primary Physics Goals: Searches for LLPs with lifetimes up to near the BBN bound (e.g., exotic Higgs decays, neutral naturalness, dark Higgs, …)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1800" dirty="0">
                <a:latin typeface="Arial" charset="0"/>
              </a:rPr>
              <a:t>Transverse detector: 0.64 &lt; </a:t>
            </a:r>
            <a:r>
              <a:rPr lang="en-US" sz="1800" dirty="0">
                <a:latin typeface="Symbol" pitchFamily="2" charset="2"/>
              </a:rPr>
              <a:t>h</a:t>
            </a:r>
            <a:r>
              <a:rPr lang="en-US" sz="1800" dirty="0">
                <a:latin typeface="Arial" charset="0"/>
              </a:rPr>
              <a:t> &lt; 1.8.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1800" dirty="0">
                <a:latin typeface="Arial" charset="0"/>
              </a:rPr>
              <a:t>100 m x 100 m x 30 m, 20 m deep at a surface site on CERN land, ~100 m from CMS, 10 layers of scintillating planes.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1800" dirty="0">
                <a:latin typeface="Arial" charset="0"/>
              </a:rPr>
              <a:t>Recent progress</a:t>
            </a:r>
          </a:p>
          <a:p>
            <a:pPr lvl="1" eaLnBrk="1" hangingPunct="1"/>
            <a:r>
              <a:rPr lang="en-US" sz="1600" dirty="0">
                <a:latin typeface="Arial" charset="0"/>
              </a:rPr>
              <a:t>Improved understanding of backgrounds.</a:t>
            </a:r>
          </a:p>
          <a:p>
            <a:pPr lvl="1" eaLnBrk="1" hangingPunct="1"/>
            <a:r>
              <a:rPr lang="en-US" sz="1600" dirty="0">
                <a:latin typeface="Arial" charset="0"/>
              </a:rPr>
              <a:t>S</a:t>
            </a:r>
            <a:r>
              <a:rPr lang="en-US" sz="1600" dirty="0"/>
              <a:t>ignificant R&amp;D on designing the scintillator detectors and understanding their performance.</a:t>
            </a:r>
          </a:p>
          <a:p>
            <a:pPr lvl="1"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1800" dirty="0">
                <a:latin typeface="Arial" charset="0"/>
              </a:rPr>
              <a:t>On track for preparing TDR, plan for construction in and physics in HL-LHC era.</a:t>
            </a:r>
          </a:p>
          <a:p>
            <a:pPr eaLnBrk="1" hangingPunct="1"/>
            <a:endParaRPr lang="en-US" sz="1600" dirty="0"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EFCE44-E6FF-FD0C-55CB-515555D7E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837" y="3657601"/>
            <a:ext cx="4362792" cy="236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4E8139-B101-0162-EEB7-7A4119032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237" y="965940"/>
            <a:ext cx="5530963" cy="26154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DF046B-9647-902E-B85E-0F769A941755}"/>
              </a:ext>
            </a:extLst>
          </p:cNvPr>
          <p:cNvSpPr txBox="1"/>
          <p:nvPr/>
        </p:nvSpPr>
        <p:spPr>
          <a:xfrm>
            <a:off x="9829800" y="414635"/>
            <a:ext cx="1955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[Thanks: David Curtin]</a:t>
            </a:r>
          </a:p>
        </p:txBody>
      </p:sp>
    </p:spTree>
    <p:extLst>
      <p:ext uri="{BB962C8B-B14F-4D97-AF65-F5344CB8AC3E}">
        <p14:creationId xmlns:p14="http://schemas.microsoft.com/office/powerpoint/2010/main" val="281761752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355D3B7-55EE-3848-9046-C0291B44C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3276600"/>
            <a:ext cx="4238938" cy="2724061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524000" y="104776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CODEX-b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399" y="990600"/>
            <a:ext cx="6934201" cy="5638800"/>
          </a:xfrm>
        </p:spPr>
        <p:txBody>
          <a:bodyPr/>
          <a:lstStyle/>
          <a:p>
            <a:pPr eaLnBrk="1" hangingPunct="1"/>
            <a:r>
              <a:rPr lang="en-US" sz="1800" dirty="0">
                <a:latin typeface="Arial" charset="0"/>
              </a:rPr>
              <a:t>Snowmass White Paper: </a:t>
            </a:r>
            <a:r>
              <a:rPr lang="en-US" sz="1800" dirty="0">
                <a:latin typeface="Arial" charset="0"/>
                <a:hlinkClick r:id="rId3"/>
              </a:rPr>
              <a:t>2203.07316</a:t>
            </a:r>
            <a:r>
              <a:rPr lang="en-US" sz="1800" dirty="0">
                <a:latin typeface="Arial" charset="0"/>
              </a:rPr>
              <a:t>, 39 authors.</a:t>
            </a:r>
          </a:p>
          <a:p>
            <a:pPr eaLnBrk="1" hangingPunct="1"/>
            <a:endParaRPr lang="en-US" sz="800" dirty="0">
              <a:latin typeface="Arial" charset="0"/>
            </a:endParaRPr>
          </a:p>
          <a:p>
            <a:pPr eaLnBrk="1" hangingPunct="1"/>
            <a:r>
              <a:rPr lang="en-US" sz="1800" dirty="0">
                <a:latin typeface="Arial" charset="0"/>
              </a:rPr>
              <a:t>Primary Physics Goals: Searches for LLPs in the transverse direction (e.g., rare Higgs decays, dark Higgs, HNLs, ALPs, …)</a:t>
            </a:r>
          </a:p>
          <a:p>
            <a:pPr eaLnBrk="1" hangingPunct="1"/>
            <a:endParaRPr lang="en-US" sz="800" dirty="0">
              <a:latin typeface="Arial" charset="0"/>
            </a:endParaRPr>
          </a:p>
          <a:p>
            <a:pPr eaLnBrk="1" hangingPunct="1"/>
            <a:r>
              <a:rPr lang="en-US" sz="1800" dirty="0" err="1">
                <a:latin typeface="Arial" charset="0"/>
              </a:rPr>
              <a:t>Pseudorapidity</a:t>
            </a:r>
            <a:r>
              <a:rPr lang="en-US" sz="1800" dirty="0">
                <a:latin typeface="Arial" charset="0"/>
              </a:rPr>
              <a:t> coverage: 0.13 &lt; </a:t>
            </a:r>
            <a:r>
              <a:rPr lang="en-US" sz="1800" dirty="0">
                <a:latin typeface="Symbol" pitchFamily="2" charset="2"/>
              </a:rPr>
              <a:t>h</a:t>
            </a:r>
            <a:r>
              <a:rPr lang="en-US" sz="1800" dirty="0">
                <a:latin typeface="Arial" charset="0"/>
              </a:rPr>
              <a:t> &lt; 0.54. </a:t>
            </a:r>
          </a:p>
          <a:p>
            <a:pPr eaLnBrk="1" hangingPunct="1"/>
            <a:endParaRPr lang="en-US" sz="800" dirty="0">
              <a:latin typeface="Arial" charset="0"/>
            </a:endParaRPr>
          </a:p>
          <a:p>
            <a:pPr eaLnBrk="1" hangingPunct="1"/>
            <a:r>
              <a:rPr lang="en-US" sz="1800" dirty="0"/>
              <a:t>10 m x 10 m x 10 m, 25 m from </a:t>
            </a:r>
            <a:r>
              <a:rPr lang="en-US" sz="1800" dirty="0" err="1"/>
              <a:t>LHCb</a:t>
            </a:r>
            <a:r>
              <a:rPr lang="en-US" sz="1800" dirty="0"/>
              <a:t>, uses RPC technology from ATLAS that is already developed.</a:t>
            </a:r>
          </a:p>
          <a:p>
            <a:pPr eaLnBrk="1" hangingPunct="1"/>
            <a:endParaRPr lang="en-US" sz="800" dirty="0">
              <a:latin typeface="Arial" charset="0"/>
            </a:endParaRPr>
          </a:p>
          <a:p>
            <a:pPr eaLnBrk="1" hangingPunct="1"/>
            <a:r>
              <a:rPr lang="en-US" sz="1800" dirty="0">
                <a:latin typeface="Arial" charset="0"/>
              </a:rPr>
              <a:t>Recent progress</a:t>
            </a:r>
          </a:p>
          <a:p>
            <a:pPr lvl="1" eaLnBrk="1" hangingPunct="1"/>
            <a:r>
              <a:rPr lang="en-US" sz="1600" dirty="0"/>
              <a:t>optimization strategies for the detector, shielding design.</a:t>
            </a:r>
          </a:p>
          <a:p>
            <a:pPr lvl="1" eaLnBrk="1" hangingPunct="1"/>
            <a:r>
              <a:rPr lang="en-US" sz="1600" dirty="0"/>
              <a:t>development of new fast and full simulation frameworks.</a:t>
            </a:r>
            <a:r>
              <a:rPr lang="en-US" sz="1400" dirty="0"/>
              <a:t> </a:t>
            </a:r>
          </a:p>
          <a:p>
            <a:pPr lvl="1" eaLnBrk="1" hangingPunct="1"/>
            <a:endParaRPr lang="en-US" sz="800" dirty="0"/>
          </a:p>
          <a:p>
            <a:r>
              <a:rPr lang="en-US" sz="1800" dirty="0"/>
              <a:t>Preparing a technical design for a smaller demonstrator detector (CODEX-</a:t>
            </a:r>
            <a:r>
              <a:rPr lang="el-GR" sz="1800" dirty="0"/>
              <a:t>β)</a:t>
            </a:r>
            <a:r>
              <a:rPr lang="en-US" sz="1800" dirty="0"/>
              <a:t>, a 2 m x 2 m x 2 m detector to measure backgrounds and develop and test reconstruction algorithms and simulation for installation in early 2023.</a:t>
            </a:r>
          </a:p>
          <a:p>
            <a:pPr eaLnBrk="1" hangingPunct="1"/>
            <a:endParaRPr lang="en-US" sz="800" dirty="0"/>
          </a:p>
          <a:p>
            <a:pPr eaLnBrk="1" hangingPunct="1"/>
            <a:r>
              <a:rPr lang="en-US" sz="1800" dirty="0"/>
              <a:t>Installation of full CODEX-b planned for late 2020’s for physics in the HL-LHC era.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ACF76D-9363-C0DE-0F91-CC864D5F5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838201"/>
            <a:ext cx="4953000" cy="21562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F07CBD-D24E-385E-568F-4D22E52DFA71}"/>
              </a:ext>
            </a:extLst>
          </p:cNvPr>
          <p:cNvSpPr txBox="1"/>
          <p:nvPr/>
        </p:nvSpPr>
        <p:spPr>
          <a:xfrm>
            <a:off x="8885256" y="401096"/>
            <a:ext cx="2932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[Thanks: Phil </a:t>
            </a:r>
            <a:r>
              <a:rPr lang="en-US" sz="1400" dirty="0" err="1"/>
              <a:t>Ilten</a:t>
            </a:r>
            <a:r>
              <a:rPr lang="en-US" sz="1400" dirty="0"/>
              <a:t>, Simon </a:t>
            </a:r>
            <a:r>
              <a:rPr lang="en-US" sz="1400" dirty="0" err="1"/>
              <a:t>Knapen</a:t>
            </a:r>
            <a:r>
              <a:rPr lang="en-US" sz="14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51535075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003B8F9-80D4-8FB2-30D5-35E3CBBE2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14400"/>
            <a:ext cx="5334000" cy="1462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1F8B86-F168-E5BE-59CB-AF24F7C8C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809" y="2453241"/>
            <a:ext cx="3983183" cy="3786481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524000" y="104776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FORWARD PHYSICS FACILITY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6477000" cy="5867400"/>
          </a:xfrm>
        </p:spPr>
        <p:txBody>
          <a:bodyPr/>
          <a:lstStyle/>
          <a:p>
            <a:pPr eaLnBrk="1" hangingPunct="1"/>
            <a:r>
              <a:rPr lang="en-US" sz="1800" dirty="0"/>
              <a:t>Snowmass White Paper: </a:t>
            </a:r>
            <a:r>
              <a:rPr lang="en-US" sz="1800" dirty="0">
                <a:hlinkClick r:id="rId4"/>
              </a:rPr>
              <a:t>2203.05090</a:t>
            </a:r>
            <a:r>
              <a:rPr lang="en-US" sz="1800" dirty="0"/>
              <a:t>, 392 authors + endorsers.</a:t>
            </a: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eaLnBrk="1" hangingPunct="1"/>
            <a:r>
              <a:rPr lang="en-US" sz="1800" dirty="0">
                <a:latin typeface="Arial" charset="0"/>
              </a:rPr>
              <a:t>Energetic 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weakly-interacting light particles </a:t>
            </a:r>
            <a:r>
              <a:rPr lang="en-US" sz="1800" dirty="0">
                <a:latin typeface="Arial" charset="0"/>
              </a:rPr>
              <a:t>are primarily produced in the far-forward direction and escape from existing LHC detectors. </a:t>
            </a: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eaLnBrk="1" hangingPunct="1"/>
            <a:r>
              <a:rPr lang="en-US" sz="1800" dirty="0">
                <a:latin typeface="Arial" charset="0"/>
              </a:rPr>
              <a:t>There is therefore a rich and unexplored physics program in the far-forward direction.</a:t>
            </a: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eaLnBrk="1" hangingPunct="1"/>
            <a:r>
              <a:rPr lang="en-US" sz="1800" dirty="0">
                <a:latin typeface="Arial" charset="0"/>
              </a:rPr>
              <a:t>Physics Goals:</a:t>
            </a:r>
          </a:p>
          <a:p>
            <a:pPr lvl="1" eaLnBrk="1" hangingPunct="1"/>
            <a:r>
              <a:rPr lang="en-US" sz="1600" dirty="0"/>
              <a:t>Laboratory measurements of neutrinos at the </a:t>
            </a:r>
            <a:r>
              <a:rPr lang="en-US" sz="1600" dirty="0" err="1"/>
              <a:t>TeV</a:t>
            </a:r>
            <a:r>
              <a:rPr lang="en-US" sz="1600" dirty="0"/>
              <a:t> scale for the first time.</a:t>
            </a:r>
          </a:p>
          <a:p>
            <a:pPr lvl="1" eaLnBrk="1" hangingPunct="1"/>
            <a:r>
              <a:rPr lang="en-US" sz="1600" dirty="0"/>
              <a:t>Detect thousands of tau neutrino interactions for the first time.</a:t>
            </a:r>
          </a:p>
          <a:p>
            <a:pPr lvl="1" eaLnBrk="1" hangingPunct="1"/>
            <a:r>
              <a:rPr lang="en-US" sz="1600" dirty="0"/>
              <a:t>Probe forward hadron production, QCD, intrinsic charm, proton structure down to x~10</a:t>
            </a:r>
            <a:r>
              <a:rPr lang="en-US" sz="1600" baseline="30000" dirty="0"/>
              <a:t>-7</a:t>
            </a:r>
            <a:r>
              <a:rPr lang="en-US" sz="1600" dirty="0"/>
              <a:t>.</a:t>
            </a:r>
          </a:p>
          <a:p>
            <a:pPr lvl="1" eaLnBrk="1" hangingPunct="1"/>
            <a:r>
              <a:rPr lang="en-US" sz="1600" dirty="0"/>
              <a:t>Light DM direct detection.</a:t>
            </a:r>
          </a:p>
          <a:p>
            <a:pPr lvl="1" eaLnBrk="1" hangingPunct="1"/>
            <a:r>
              <a:rPr lang="en-US" sz="1600" dirty="0"/>
              <a:t>Discovery potential for dark photons, millicharged particles, dark scalars, sterile neutrinos, axion-like particles, light gauge bosons, light neutralinos, </a:t>
            </a:r>
            <a:r>
              <a:rPr lang="en-US" sz="1600" dirty="0" err="1"/>
              <a:t>inflatons</a:t>
            </a:r>
            <a:r>
              <a:rPr lang="en-US" sz="1600" dirty="0"/>
              <a:t>, and many others.</a:t>
            </a:r>
          </a:p>
          <a:p>
            <a:pPr lvl="1" eaLnBrk="1" hangingPunct="1"/>
            <a:endParaRPr lang="en-US" sz="1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64403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44476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FORWARD PHYSICS FACILITY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A5E0E92-AA52-6A4E-851E-4E3A34E46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50" y="2560819"/>
            <a:ext cx="5300936" cy="3611381"/>
          </a:xfrm>
        </p:spPr>
        <p:txBody>
          <a:bodyPr/>
          <a:lstStyle/>
          <a:p>
            <a:r>
              <a:rPr lang="en-US" sz="1800" dirty="0">
                <a:sym typeface="Wingdings" pitchFamily="2" charset="2"/>
              </a:rPr>
              <a:t>The cavern is 65 m-long, 8 m-wide, 10 m from the LHC, and disconnected from it.</a:t>
            </a:r>
          </a:p>
          <a:p>
            <a:endParaRPr lang="en-US" sz="800" dirty="0">
              <a:sym typeface="Wingdings" pitchFamily="2" charset="2"/>
            </a:endParaRPr>
          </a:p>
          <a:p>
            <a:r>
              <a:rPr lang="en-US" sz="1800" dirty="0">
                <a:sym typeface="Wingdings" pitchFamily="2" charset="2"/>
              </a:rPr>
              <a:t>Recent progress</a:t>
            </a:r>
          </a:p>
          <a:p>
            <a:pPr lvl="1"/>
            <a:r>
              <a:rPr lang="en-US" sz="1600" dirty="0">
                <a:sym typeface="Wingdings" pitchFamily="2" charset="2"/>
              </a:rPr>
              <a:t>Muon background at FASER is within ~30% of FLUKA simulations (&lt;1.5 Hz/cm</a:t>
            </a:r>
            <a:r>
              <a:rPr lang="en-US" sz="1600" baseline="30000" dirty="0">
                <a:sym typeface="Wingdings" pitchFamily="2" charset="2"/>
              </a:rPr>
              <a:t>2</a:t>
            </a:r>
            <a:r>
              <a:rPr lang="en-US" sz="1600" dirty="0">
                <a:sym typeface="Wingdings" pitchFamily="2" charset="2"/>
              </a:rPr>
              <a:t>, completely manageable).  </a:t>
            </a:r>
          </a:p>
          <a:p>
            <a:pPr lvl="1"/>
            <a:r>
              <a:rPr lang="en-US" sz="1600" dirty="0">
                <a:sym typeface="Wingdings" pitchFamily="2" charset="2"/>
              </a:rPr>
              <a:t>RP and ground vibration studies (strong support from CERN Physics Beyond Colliders group) indicate that FPF construction and servicing can be done during LHC running. </a:t>
            </a:r>
          </a:p>
          <a:p>
            <a:endParaRPr lang="en-US" sz="800" dirty="0">
              <a:sym typeface="Wingdings" pitchFamily="2" charset="2"/>
            </a:endParaRPr>
          </a:p>
          <a:p>
            <a:r>
              <a:rPr lang="en-US" sz="1800" dirty="0">
                <a:sym typeface="Wingdings" pitchFamily="2" charset="2"/>
              </a:rPr>
              <a:t>Preliminary (class 4) cost estimate: 25 MCHF (CE) + 13 MCHF (services).</a:t>
            </a:r>
          </a:p>
          <a:p>
            <a:endParaRPr lang="en-US" sz="1800" dirty="0">
              <a:sym typeface="Wingdings" pitchFamily="2" charset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FE276A-8823-6945-91D0-AD7BB4DB1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2667000"/>
            <a:ext cx="6247623" cy="3099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E898A0-B035-29BD-6CD8-8517E38055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37" r="25759"/>
          <a:stretch/>
        </p:blipFill>
        <p:spPr>
          <a:xfrm>
            <a:off x="5638023" y="4256314"/>
            <a:ext cx="1638238" cy="129693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72A13A-0D7D-622C-F8C7-F4ECAB651E01}"/>
              </a:ext>
            </a:extLst>
          </p:cNvPr>
          <p:cNvCxnSpPr>
            <a:cxnSpLocks/>
          </p:cNvCxnSpPr>
          <p:nvPr/>
        </p:nvCxnSpPr>
        <p:spPr>
          <a:xfrm flipH="1">
            <a:off x="3932244" y="6581236"/>
            <a:ext cx="2731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2D3306-B454-43DB-2408-8B731C56C4FC}"/>
              </a:ext>
            </a:extLst>
          </p:cNvPr>
          <p:cNvCxnSpPr>
            <a:cxnSpLocks/>
          </p:cNvCxnSpPr>
          <p:nvPr/>
        </p:nvCxnSpPr>
        <p:spPr>
          <a:xfrm flipH="1">
            <a:off x="6457142" y="4372026"/>
            <a:ext cx="981022" cy="87924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0E0C98B-3B92-F4C3-2FD6-8AB03E1FC672}"/>
              </a:ext>
            </a:extLst>
          </p:cNvPr>
          <p:cNvSpPr txBox="1">
            <a:spLocks/>
          </p:cNvSpPr>
          <p:nvPr/>
        </p:nvSpPr>
        <p:spPr bwMode="auto">
          <a:xfrm>
            <a:off x="157351" y="997463"/>
            <a:ext cx="11729849" cy="121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1919D2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1919D2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charset="0"/>
              </a:rPr>
              <a:t>The FPF is proposed to house 5 small, diverse, far-forward experiments for the HL-LHC era.</a:t>
            </a:r>
          </a:p>
          <a:p>
            <a:endParaRPr lang="en-US" sz="800" dirty="0">
              <a:latin typeface="Arial" charset="0"/>
              <a:sym typeface="Wingdings" pitchFamily="2" charset="2"/>
            </a:endParaRPr>
          </a:p>
          <a:p>
            <a:r>
              <a:rPr lang="en-US" sz="1800" dirty="0">
                <a:sym typeface="Wingdings" pitchFamily="2" charset="2"/>
              </a:rPr>
              <a:t>Site selection has been completed: the CERN civil engineering team considered and documented promising sites and identified a preferred location on CERN land in France, 620-685 m west of the ATLAS IP, shielded by ~200 m of rock.</a:t>
            </a:r>
          </a:p>
          <a:p>
            <a:endParaRPr lang="en-US" sz="1600" dirty="0">
              <a:sym typeface="Wingdings" pitchFamily="2" charset="2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96AAA52-3C61-A0C3-0AEE-37F1D967C7C9}"/>
              </a:ext>
            </a:extLst>
          </p:cNvPr>
          <p:cNvCxnSpPr>
            <a:cxnSpLocks/>
          </p:cNvCxnSpPr>
          <p:nvPr/>
        </p:nvCxnSpPr>
        <p:spPr>
          <a:xfrm flipH="1">
            <a:off x="6970231" y="5505269"/>
            <a:ext cx="47206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70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29FC37E-39A3-074C-6A79-0EB5BC6D9244}"/>
              </a:ext>
            </a:extLst>
          </p:cNvPr>
          <p:cNvSpPr txBox="1"/>
          <p:nvPr/>
        </p:nvSpPr>
        <p:spPr>
          <a:xfrm>
            <a:off x="4293272" y="5446693"/>
            <a:ext cx="1090362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Installation </a:t>
            </a:r>
          </a:p>
          <a:p>
            <a:pPr algn="ctr"/>
            <a:r>
              <a:rPr lang="en-US" sz="1400" dirty="0"/>
              <a:t>of services</a:t>
            </a:r>
          </a:p>
          <a:p>
            <a:pPr algn="ctr"/>
            <a:r>
              <a:rPr lang="en-US" sz="1400" dirty="0"/>
              <a:t>by CERN </a:t>
            </a:r>
          </a:p>
          <a:p>
            <a:pPr algn="ctr"/>
            <a:r>
              <a:rPr lang="en-US" sz="1400" dirty="0"/>
              <a:t>teams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835B93-A0CB-9FA5-12BC-43DF3B2E07EC}"/>
              </a:ext>
            </a:extLst>
          </p:cNvPr>
          <p:cNvSpPr txBox="1"/>
          <p:nvPr/>
        </p:nvSpPr>
        <p:spPr>
          <a:xfrm>
            <a:off x="5286589" y="5460357"/>
            <a:ext cx="1369286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Installation,</a:t>
            </a:r>
          </a:p>
          <a:p>
            <a:pPr algn="ctr"/>
            <a:r>
              <a:rPr lang="en-US" sz="1400" dirty="0"/>
              <a:t>commissioning</a:t>
            </a:r>
          </a:p>
          <a:p>
            <a:pPr algn="ctr"/>
            <a:r>
              <a:rPr lang="en-US" sz="1400" dirty="0"/>
              <a:t>of experiments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7A5B25-5F8E-4D85-7799-F65782BD53E2}"/>
              </a:ext>
            </a:extLst>
          </p:cNvPr>
          <p:cNvSpPr txBox="1"/>
          <p:nvPr/>
        </p:nvSpPr>
        <p:spPr>
          <a:xfrm>
            <a:off x="6781800" y="5446693"/>
            <a:ext cx="80342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Physics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109572-ECCF-7C2E-1EA6-A8F768F30DF0}"/>
              </a:ext>
            </a:extLst>
          </p:cNvPr>
          <p:cNvSpPr txBox="1"/>
          <p:nvPr/>
        </p:nvSpPr>
        <p:spPr>
          <a:xfrm>
            <a:off x="1318695" y="5446693"/>
            <a:ext cx="241510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Pure CE works</a:t>
            </a:r>
          </a:p>
          <a:p>
            <a:pPr algn="ctr"/>
            <a:r>
              <a:rPr lang="en-US" sz="1400" dirty="0"/>
              <a:t>Construction of experiments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44476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FPF TIMESCALE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9D915BC-9EEB-E242-A8F4-09C09D8EC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13289"/>
            <a:ext cx="11582400" cy="3458711"/>
          </a:xfrm>
        </p:spPr>
        <p:txBody>
          <a:bodyPr/>
          <a:lstStyle/>
          <a:p>
            <a:pPr lvl="0"/>
            <a:r>
              <a:rPr lang="en-US" sz="2000" dirty="0"/>
              <a:t>Conceptual designs for the FPF and its 5 experiments ready by mid-2023.</a:t>
            </a:r>
          </a:p>
          <a:p>
            <a:pPr lvl="1"/>
            <a:r>
              <a:rPr lang="en-US" sz="1800" dirty="0"/>
              <a:t>FASER2, FASERnu2, </a:t>
            </a:r>
            <a:r>
              <a:rPr lang="en-US" sz="1800" dirty="0" err="1"/>
              <a:t>AdvSND</a:t>
            </a:r>
            <a:r>
              <a:rPr lang="en-US" sz="1800" dirty="0"/>
              <a:t>, FORMOSA build on existing experiments and collaborations.</a:t>
            </a:r>
          </a:p>
          <a:p>
            <a:pPr lvl="1"/>
            <a:r>
              <a:rPr lang="en-US" sz="1800" dirty="0" err="1"/>
              <a:t>FLArE</a:t>
            </a:r>
            <a:r>
              <a:rPr lang="en-US" sz="1800" dirty="0"/>
              <a:t> R&amp;D is very active and supported by BNL LDRD and </a:t>
            </a:r>
            <a:r>
              <a:rPr lang="en-US" sz="1800" dirty="0" err="1"/>
              <a:t>Heising</a:t>
            </a:r>
            <a:r>
              <a:rPr lang="en-US" sz="1800" dirty="0"/>
              <a:t>-Simons Foundation funds.</a:t>
            </a:r>
          </a:p>
          <a:p>
            <a:endParaRPr lang="en-US" sz="18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Timeline considerations </a:t>
            </a:r>
          </a:p>
          <a:p>
            <a:pPr lvl="1"/>
            <a:r>
              <a:rPr lang="en-US" sz="1800" dirty="0">
                <a:sym typeface="Wingdings" pitchFamily="2" charset="2"/>
              </a:rPr>
              <a:t>Can construct and service the FPF and its experiments while the LHC is running.</a:t>
            </a:r>
          </a:p>
          <a:p>
            <a:pPr lvl="1"/>
            <a:r>
              <a:rPr lang="en-US" sz="1800" dirty="0">
                <a:sym typeface="Wingdings" pitchFamily="2" charset="2"/>
              </a:rPr>
              <a:t>Timeline set by the HL-LHC. </a:t>
            </a:r>
          </a:p>
          <a:p>
            <a:pPr lvl="1"/>
            <a:r>
              <a:rPr lang="en-US" sz="1800" dirty="0">
                <a:sym typeface="Wingdings" pitchFamily="2" charset="2"/>
              </a:rPr>
              <a:t>Possible timeline presented at Chamonix (Jan 2022) allowing physics from 2031-42: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17F5660-5010-89E1-8739-DEEF370F8720}"/>
              </a:ext>
            </a:extLst>
          </p:cNvPr>
          <p:cNvGrpSpPr/>
          <p:nvPr/>
        </p:nvGrpSpPr>
        <p:grpSpPr>
          <a:xfrm>
            <a:off x="271343" y="3962400"/>
            <a:ext cx="11463457" cy="1430788"/>
            <a:chOff x="195143" y="4055612"/>
            <a:chExt cx="11463457" cy="14307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B3FAB8-9EA6-230E-C85F-4E9BD740B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1991" b="55788"/>
            <a:stretch/>
          </p:blipFill>
          <p:spPr>
            <a:xfrm>
              <a:off x="195143" y="4068312"/>
              <a:ext cx="5836553" cy="13716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9EA68E7-20D0-638B-DF98-F11F9847E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50" t="44445" r="-2350" b="34444"/>
            <a:stretch/>
          </p:blipFill>
          <p:spPr>
            <a:xfrm>
              <a:off x="5249743" y="4055612"/>
              <a:ext cx="6408857" cy="1430788"/>
            </a:xfrm>
            <a:prstGeom prst="rect">
              <a:avLst/>
            </a:prstGeom>
            <a:effectLst>
              <a:outerShdw blurRad="50800" dist="50800" dir="5400000" sx="50000" sy="50000" algn="ctr" rotWithShape="0">
                <a:srgbClr val="000000">
                  <a:alpha val="43137"/>
                </a:srgbClr>
              </a:outerShdw>
            </a:effectLst>
          </p:spPr>
        </p:pic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677D90E-82DD-400A-D7CB-22CCA711C9DC}"/>
              </a:ext>
            </a:extLst>
          </p:cNvPr>
          <p:cNvCxnSpPr>
            <a:cxnSpLocks/>
          </p:cNvCxnSpPr>
          <p:nvPr/>
        </p:nvCxnSpPr>
        <p:spPr>
          <a:xfrm>
            <a:off x="4325627" y="5407231"/>
            <a:ext cx="916415" cy="0"/>
          </a:xfrm>
          <a:prstGeom prst="straightConnector1">
            <a:avLst/>
          </a:prstGeom>
          <a:ln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C538CD6-62E8-0BE7-0891-F61A10AA71A8}"/>
              </a:ext>
            </a:extLst>
          </p:cNvPr>
          <p:cNvCxnSpPr>
            <a:cxnSpLocks/>
          </p:cNvCxnSpPr>
          <p:nvPr/>
        </p:nvCxnSpPr>
        <p:spPr>
          <a:xfrm>
            <a:off x="5350938" y="5407231"/>
            <a:ext cx="1169566" cy="0"/>
          </a:xfrm>
          <a:prstGeom prst="straightConnector1">
            <a:avLst/>
          </a:prstGeom>
          <a:ln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B7D268B-643D-F162-68BA-6FC525F392C1}"/>
              </a:ext>
            </a:extLst>
          </p:cNvPr>
          <p:cNvCxnSpPr>
            <a:cxnSpLocks/>
          </p:cNvCxnSpPr>
          <p:nvPr/>
        </p:nvCxnSpPr>
        <p:spPr>
          <a:xfrm>
            <a:off x="6629400" y="5407231"/>
            <a:ext cx="4800600" cy="0"/>
          </a:xfrm>
          <a:prstGeom prst="straightConnector1">
            <a:avLst/>
          </a:prstGeom>
          <a:ln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FD541C9-D19E-A6B4-E959-E13844A4A940}"/>
              </a:ext>
            </a:extLst>
          </p:cNvPr>
          <p:cNvCxnSpPr>
            <a:cxnSpLocks/>
          </p:cNvCxnSpPr>
          <p:nvPr/>
        </p:nvCxnSpPr>
        <p:spPr>
          <a:xfrm>
            <a:off x="838200" y="5407231"/>
            <a:ext cx="3378531" cy="0"/>
          </a:xfrm>
          <a:prstGeom prst="straightConnector1">
            <a:avLst/>
          </a:prstGeom>
          <a:ln cap="sq"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412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524000" y="104776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SUMMARY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333625" y="1447800"/>
            <a:ext cx="7524750" cy="426613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000" dirty="0">
                <a:latin typeface="Arial" charset="0"/>
              </a:rPr>
              <a:t>The highest priority for the immediate future is that the (HL-)LHC be exploited to its full potential.  </a:t>
            </a: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r>
              <a:rPr lang="en-US" sz="2000" dirty="0">
                <a:latin typeface="Arial" charset="0"/>
              </a:rPr>
              <a:t>A modest investment in small, auxiliary experiments will bring us much closer to this goal.  </a:t>
            </a: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r>
              <a:rPr lang="en-US" sz="2000" dirty="0">
                <a:latin typeface="Arial" charset="0"/>
              </a:rPr>
              <a:t>These make essential use of the energy frontier, with guaranteed SM payoff (</a:t>
            </a:r>
            <a:r>
              <a:rPr lang="en-US" sz="2000" dirty="0" err="1">
                <a:latin typeface="Arial" charset="0"/>
              </a:rPr>
              <a:t>TeV</a:t>
            </a:r>
            <a:r>
              <a:rPr lang="en-US" sz="2000" dirty="0">
                <a:latin typeface="Arial" charset="0"/>
              </a:rPr>
              <a:t> neutrinos, QCD, </a:t>
            </a:r>
            <a:r>
              <a:rPr lang="en-US" sz="2000" dirty="0" err="1">
                <a:latin typeface="Arial" charset="0"/>
              </a:rPr>
              <a:t>astroparticle</a:t>
            </a:r>
            <a:r>
              <a:rPr lang="en-US" sz="2000" dirty="0">
                <a:latin typeface="Arial" charset="0"/>
              </a:rPr>
              <a:t> physics) and enhanced BSM discovery prospects (LLPs, dark sectors, dark matter).</a:t>
            </a: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67232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_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66674</TotalTime>
  <Words>1132</Words>
  <Application>Microsoft Macintosh PowerPoint</Application>
  <PresentationFormat>Widescreen</PresentationFormat>
  <Paragraphs>132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Symbol</vt:lpstr>
      <vt:lpstr>Times</vt:lpstr>
      <vt:lpstr>office_arial</vt:lpstr>
      <vt:lpstr>PowerPoint Presentation</vt:lpstr>
      <vt:lpstr>EF RECOMMENDATIONS</vt:lpstr>
      <vt:lpstr>THE POWER OF AUXILIARY EF EXPERIMENTS</vt:lpstr>
      <vt:lpstr>MATHUSLA</vt:lpstr>
      <vt:lpstr>CODEX-b</vt:lpstr>
      <vt:lpstr>FORWARD PHYSICS FACILITY</vt:lpstr>
      <vt:lpstr>THE FORWARD PHYSICS FACILITY</vt:lpstr>
      <vt:lpstr>FPF TIMESCALE</vt:lpstr>
      <vt:lpstr>SUMMARY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</dc:creator>
  <cp:lastModifiedBy>Microsoft Office User</cp:lastModifiedBy>
  <cp:revision>1325</cp:revision>
  <cp:lastPrinted>2013-07-29T03:23:30Z</cp:lastPrinted>
  <dcterms:created xsi:type="dcterms:W3CDTF">2011-05-01T15:38:23Z</dcterms:created>
  <dcterms:modified xsi:type="dcterms:W3CDTF">2022-07-27T19:27:48Z</dcterms:modified>
</cp:coreProperties>
</file>