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30"/>
  </p:notesMasterIdLst>
  <p:handoutMasterIdLst>
    <p:handoutMasterId r:id="rId31"/>
  </p:handoutMasterIdLst>
  <p:sldIdLst>
    <p:sldId id="889" r:id="rId2"/>
    <p:sldId id="1056" r:id="rId3"/>
    <p:sldId id="1067" r:id="rId4"/>
    <p:sldId id="1050" r:id="rId5"/>
    <p:sldId id="1049" r:id="rId6"/>
    <p:sldId id="1053" r:id="rId7"/>
    <p:sldId id="1068" r:id="rId8"/>
    <p:sldId id="1052" r:id="rId9"/>
    <p:sldId id="937" r:id="rId10"/>
    <p:sldId id="633" r:id="rId11"/>
    <p:sldId id="931" r:id="rId12"/>
    <p:sldId id="993" r:id="rId13"/>
    <p:sldId id="1004" r:id="rId14"/>
    <p:sldId id="959" r:id="rId15"/>
    <p:sldId id="1021" r:id="rId16"/>
    <p:sldId id="1024" r:id="rId17"/>
    <p:sldId id="1001" r:id="rId18"/>
    <p:sldId id="1025" r:id="rId19"/>
    <p:sldId id="944" r:id="rId20"/>
    <p:sldId id="1057" r:id="rId21"/>
    <p:sldId id="1058" r:id="rId22"/>
    <p:sldId id="1046" r:id="rId23"/>
    <p:sldId id="1060" r:id="rId24"/>
    <p:sldId id="1061" r:id="rId25"/>
    <p:sldId id="1062" r:id="rId26"/>
    <p:sldId id="1063" r:id="rId27"/>
    <p:sldId id="1064" r:id="rId28"/>
    <p:sldId id="1066" r:id="rId2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36F63"/>
    <a:srgbClr val="00FF00"/>
    <a:srgbClr val="4DCAFF"/>
    <a:srgbClr val="00B0F0"/>
    <a:srgbClr val="00E646"/>
    <a:srgbClr val="00CD46"/>
    <a:srgbClr val="FF0000"/>
    <a:srgbClr val="0000FF"/>
    <a:srgbClr val="1919D2"/>
    <a:srgbClr val="1A18D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02" autoAdjust="0"/>
    <p:restoredTop sz="94511" autoAdjust="0"/>
  </p:normalViewPr>
  <p:slideViewPr>
    <p:cSldViewPr snapToObjects="1">
      <p:cViewPr varScale="1">
        <p:scale>
          <a:sx n="124" d="100"/>
          <a:sy n="124" d="100"/>
        </p:scale>
        <p:origin x="688" y="184"/>
      </p:cViewPr>
      <p:guideLst>
        <p:guide orient="horz" pos="2160"/>
        <p:guide pos="2880"/>
      </p:guideLst>
    </p:cSldViewPr>
  </p:slideViewPr>
  <p:outlineViewPr>
    <p:cViewPr>
      <p:scale>
        <a:sx n="33" d="100"/>
        <a:sy n="33" d="100"/>
      </p:scale>
      <p:origin x="36" y="5802"/>
    </p:cViewPr>
  </p:outlineViewPr>
  <p:notesTextViewPr>
    <p:cViewPr>
      <p:scale>
        <a:sx n="100" d="100"/>
        <a:sy n="100" d="100"/>
      </p:scale>
      <p:origin x="0" y="0"/>
    </p:cViewPr>
  </p:notesTextViewPr>
  <p:sorterViewPr>
    <p:cViewPr>
      <p:scale>
        <a:sx n="80" d="100"/>
        <a:sy n="80" d="100"/>
      </p:scale>
      <p:origin x="0" y="0"/>
    </p:cViewPr>
  </p:sorterViewPr>
  <p:notesViewPr>
    <p:cSldViewPr snapToObjects="1">
      <p:cViewPr varScale="1">
        <p:scale>
          <a:sx n="64" d="100"/>
          <a:sy n="64" d="100"/>
        </p:scale>
        <p:origin x="-2040" y="-11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B7BB71DE-E4E2-D740-9B0C-BCAB2D8C950C}" type="datetime1">
              <a:rPr lang="en-US"/>
              <a:pPr/>
              <a:t>3/30/22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AF94FE53-22EF-054E-B544-A70BD85E079C}" type="slidenum">
              <a:rPr lang="en-US"/>
              <a:pPr/>
              <a:t>‹#›</a:t>
            </a:fld>
            <a:endParaRPr lang="en-US"/>
          </a:p>
        </p:txBody>
      </p:sp>
    </p:spTree>
    <p:extLst>
      <p:ext uri="{BB962C8B-B14F-4D97-AF65-F5344CB8AC3E}">
        <p14:creationId xmlns:p14="http://schemas.microsoft.com/office/powerpoint/2010/main" val="15877943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3E058F47-4F34-0441-830E-9AC59C39D30F}" type="datetime1">
              <a:rPr lang="en-US"/>
              <a:pPr/>
              <a:t>3/30/22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B8571E1E-6B02-6C4B-9263-FC8901A7D6F6}" type="slidenum">
              <a:rPr lang="en-US"/>
              <a:pPr/>
              <a:t>‹#›</a:t>
            </a:fld>
            <a:endParaRPr lang="en-US"/>
          </a:p>
        </p:txBody>
      </p:sp>
    </p:spTree>
    <p:extLst>
      <p:ext uri="{BB962C8B-B14F-4D97-AF65-F5344CB8AC3E}">
        <p14:creationId xmlns:p14="http://schemas.microsoft.com/office/powerpoint/2010/main" val="4025374034"/>
      </p:ext>
    </p:extLst>
  </p:cSld>
  <p:clrMap bg1="lt1" tx1="dk1" bg2="lt2" tx2="dk2" accent1="accent1" accent2="accent2" accent3="accent3" accent4="accent4" accent5="accent5" accent6="accent6" hlink="hlink" folHlink="folHlink"/>
  <p:hf hdr="0" ftr="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E1F641B-6BBA-8347-9F4F-072BA9C2AE85}" type="slidenum">
              <a:rPr lang="en-US">
                <a:latin typeface="Calibri" charset="0"/>
              </a:rPr>
              <a:pPr eaLnBrk="1" hangingPunct="1"/>
              <a:t>1</a:t>
            </a:fld>
            <a:endParaRPr lang="en-US">
              <a:latin typeface="Calibri" charset="0"/>
            </a:endParaRPr>
          </a:p>
        </p:txBody>
      </p:sp>
    </p:spTree>
    <p:extLst>
      <p:ext uri="{BB962C8B-B14F-4D97-AF65-F5344CB8AC3E}">
        <p14:creationId xmlns:p14="http://schemas.microsoft.com/office/powerpoint/2010/main" val="2890318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F6F9E314-5CA5-9043-97DF-2DA186874F47}" type="datetime1">
              <a:rPr lang="en-US" smtClean="0"/>
              <a:pPr/>
              <a:t>3/30/22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9</a:t>
            </a:fld>
            <a:endParaRPr lang="en-US"/>
          </a:p>
        </p:txBody>
      </p:sp>
    </p:spTree>
    <p:extLst>
      <p:ext uri="{BB962C8B-B14F-4D97-AF65-F5344CB8AC3E}">
        <p14:creationId xmlns:p14="http://schemas.microsoft.com/office/powerpoint/2010/main" val="2899161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3/30/22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17</a:t>
            </a:fld>
            <a:endParaRPr lang="en-US"/>
          </a:p>
        </p:txBody>
      </p:sp>
    </p:spTree>
    <p:extLst>
      <p:ext uri="{BB962C8B-B14F-4D97-AF65-F5344CB8AC3E}">
        <p14:creationId xmlns:p14="http://schemas.microsoft.com/office/powerpoint/2010/main" val="4062863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3/30/22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18</a:t>
            </a:fld>
            <a:endParaRPr lang="en-US"/>
          </a:p>
        </p:txBody>
      </p:sp>
    </p:spTree>
    <p:extLst>
      <p:ext uri="{BB962C8B-B14F-4D97-AF65-F5344CB8AC3E}">
        <p14:creationId xmlns:p14="http://schemas.microsoft.com/office/powerpoint/2010/main" val="2193546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3/30/22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19</a:t>
            </a:fld>
            <a:endParaRPr lang="en-US"/>
          </a:p>
        </p:txBody>
      </p:sp>
    </p:spTree>
    <p:extLst>
      <p:ext uri="{BB962C8B-B14F-4D97-AF65-F5344CB8AC3E}">
        <p14:creationId xmlns:p14="http://schemas.microsoft.com/office/powerpoint/2010/main" val="3575701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3/30/22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20</a:t>
            </a:fld>
            <a:endParaRPr lang="en-US"/>
          </a:p>
        </p:txBody>
      </p:sp>
    </p:spTree>
    <p:extLst>
      <p:ext uri="{BB962C8B-B14F-4D97-AF65-F5344CB8AC3E}">
        <p14:creationId xmlns:p14="http://schemas.microsoft.com/office/powerpoint/2010/main" val="3444353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3/30/22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21</a:t>
            </a:fld>
            <a:endParaRPr lang="en-US"/>
          </a:p>
        </p:txBody>
      </p:sp>
    </p:spTree>
    <p:extLst>
      <p:ext uri="{BB962C8B-B14F-4D97-AF65-F5344CB8AC3E}">
        <p14:creationId xmlns:p14="http://schemas.microsoft.com/office/powerpoint/2010/main" val="2778085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555687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95400" y="168275"/>
            <a:ext cx="6858000"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990600"/>
            <a:ext cx="8229600" cy="539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Text Box 23"/>
          <p:cNvSpPr txBox="1">
            <a:spLocks noChangeArrowheads="1"/>
          </p:cNvSpPr>
          <p:nvPr/>
        </p:nvSpPr>
        <p:spPr bwMode="auto">
          <a:xfrm>
            <a:off x="8162925" y="6138863"/>
            <a:ext cx="450850" cy="244475"/>
          </a:xfrm>
          <a:prstGeom prst="rect">
            <a:avLst/>
          </a:prstGeom>
          <a:noFill/>
          <a:ln w="9525">
            <a:noFill/>
            <a:miter lim="800000"/>
            <a:headEnd/>
            <a:tailEnd/>
          </a:ln>
        </p:spPr>
        <p:txBody>
          <a:bodyPr>
            <a:spAutoFit/>
          </a:bodyPr>
          <a:lstStyle/>
          <a:p>
            <a:pPr algn="ctr" defTabSz="914400">
              <a:defRPr/>
            </a:pPr>
            <a:endParaRPr lang="en-US" sz="1000">
              <a:solidFill>
                <a:srgbClr val="000000"/>
              </a:solidFill>
              <a:latin typeface="Arial" pitchFamily="34" charset="0"/>
              <a:ea typeface="ＭＳ Ｐゴシック" pitchFamily="34" charset="-128"/>
              <a:cs typeface="+mn-cs"/>
            </a:endParaRPr>
          </a:p>
        </p:txBody>
      </p:sp>
      <p:sp>
        <p:nvSpPr>
          <p:cNvPr id="1029" name="Line 28"/>
          <p:cNvSpPr>
            <a:spLocks noChangeShapeType="1"/>
          </p:cNvSpPr>
          <p:nvPr/>
        </p:nvSpPr>
        <p:spPr bwMode="auto">
          <a:xfrm>
            <a:off x="304800" y="715963"/>
            <a:ext cx="8474075" cy="0"/>
          </a:xfrm>
          <a:prstGeom prst="line">
            <a:avLst/>
          </a:prstGeom>
          <a:noFill/>
          <a:ln w="57150">
            <a:solidFill>
              <a:srgbClr val="1919D2"/>
            </a:solidFill>
            <a:round/>
            <a:headEnd/>
            <a:tailEnd/>
          </a:ln>
        </p:spPr>
        <p:txBody>
          <a:bodyPr/>
          <a:lstStyle/>
          <a:p>
            <a:pPr>
              <a:defRPr/>
            </a:pPr>
            <a:endParaRPr lang="en-US">
              <a:latin typeface="Arial" pitchFamily="34" charset="0"/>
              <a:ea typeface="ＭＳ Ｐゴシック" pitchFamily="34" charset="-128"/>
              <a:cs typeface="+mn-cs"/>
            </a:endParaRPr>
          </a:p>
        </p:txBody>
      </p:sp>
      <p:sp>
        <p:nvSpPr>
          <p:cNvPr id="9" name="Rectangle 4"/>
          <p:cNvSpPr txBox="1">
            <a:spLocks noChangeArrowheads="1"/>
          </p:cNvSpPr>
          <p:nvPr/>
        </p:nvSpPr>
        <p:spPr>
          <a:xfrm>
            <a:off x="152400" y="6554000"/>
            <a:ext cx="1905000" cy="282575"/>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sz="1000" dirty="0">
                <a:solidFill>
                  <a:schemeClr val="bg1">
                    <a:lumMod val="50000"/>
                  </a:schemeClr>
                </a:solidFill>
                <a:latin typeface="+mn-lt"/>
                <a:ea typeface="+mn-ea"/>
                <a:cs typeface="+mn-cs"/>
              </a:rPr>
              <a:t>29 Mar 2022</a:t>
            </a:r>
          </a:p>
        </p:txBody>
      </p:sp>
      <p:sp>
        <p:nvSpPr>
          <p:cNvPr id="10" name="Rectangle 5"/>
          <p:cNvSpPr txBox="1">
            <a:spLocks noChangeArrowheads="1"/>
          </p:cNvSpPr>
          <p:nvPr/>
        </p:nvSpPr>
        <p:spPr>
          <a:xfrm>
            <a:off x="2971800" y="6542088"/>
            <a:ext cx="2895600" cy="290512"/>
          </a:xfrm>
          <a:prstGeom prst="rect">
            <a:avLst/>
          </a:prstGeom>
          <a:ln/>
        </p:spPr>
        <p:txBody>
          <a:bodyPr/>
          <a:lstStyle>
            <a:lvl1pPr>
              <a:defRPr sz="1200">
                <a:solidFill>
                  <a:srgbClr val="0000FF"/>
                </a:solidFill>
              </a:defRPr>
            </a:lvl1pPr>
          </a:lstStyle>
          <a:p>
            <a:pPr fontAlgn="auto">
              <a:spcBef>
                <a:spcPts val="0"/>
              </a:spcBef>
              <a:spcAft>
                <a:spcPts val="0"/>
              </a:spcAft>
              <a:defRPr/>
            </a:pPr>
            <a:endParaRPr lang="en-US" dirty="0">
              <a:latin typeface="+mn-lt"/>
              <a:ea typeface="+mn-ea"/>
              <a:cs typeface="+mn-cs"/>
            </a:endParaRPr>
          </a:p>
        </p:txBody>
      </p:sp>
      <p:sp>
        <p:nvSpPr>
          <p:cNvPr id="11" name="Rectangle 6"/>
          <p:cNvSpPr txBox="1">
            <a:spLocks noChangeArrowheads="1"/>
          </p:cNvSpPr>
          <p:nvPr/>
        </p:nvSpPr>
        <p:spPr>
          <a:xfrm>
            <a:off x="7099300" y="6535738"/>
            <a:ext cx="1905000" cy="322262"/>
          </a:xfrm>
          <a:prstGeom prst="rect">
            <a:avLst/>
          </a:prstGeom>
          <a:ln/>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1000" dirty="0">
                <a:solidFill>
                  <a:schemeClr val="bg1">
                    <a:lumMod val="50000"/>
                  </a:schemeClr>
                </a:solidFill>
              </a:rPr>
              <a:t>Feng  </a:t>
            </a:r>
            <a:fld id="{5A108418-F3A5-8041-ACE4-7A8CB0D9A6BF}" type="slidenum">
              <a:rPr lang="en-US" sz="1000">
                <a:solidFill>
                  <a:schemeClr val="bg1">
                    <a:lumMod val="50000"/>
                  </a:schemeClr>
                </a:solidFill>
              </a:rPr>
              <a:pPr algn="r" eaLnBrk="1" hangingPunct="1"/>
              <a:t>‹#›</a:t>
            </a:fld>
            <a:endParaRPr lang="en-US" sz="1000" dirty="0">
              <a:solidFill>
                <a:schemeClr val="bg1">
                  <a:lumMod val="50000"/>
                </a:schemeClr>
              </a:solidFill>
            </a:endParaRPr>
          </a:p>
        </p:txBody>
      </p:sp>
    </p:spTree>
  </p:cSld>
  <p:clrMap bg1="lt1" tx1="dk1" bg2="lt2" tx2="dk2" accent1="accent1" accent2="accent2" accent3="accent3" accent4="accent4" accent5="accent5" accent6="accent6" hlink="hlink" folHlink="folHlink"/>
  <p:sldLayoutIdLst>
    <p:sldLayoutId id="2147483983" r:id="rId1"/>
  </p:sldLayoutIdLst>
  <p:hf sldNum="0" hdr="0" ftr="0"/>
  <p:txStyles>
    <p:titleStyle>
      <a:lvl1pPr algn="ctr" defTabSz="457200" rtl="0" eaLnBrk="0" fontAlgn="base" hangingPunct="0">
        <a:spcBef>
          <a:spcPct val="0"/>
        </a:spcBef>
        <a:spcAft>
          <a:spcPct val="0"/>
        </a:spcAft>
        <a:defRPr sz="2800" b="1" kern="1200">
          <a:solidFill>
            <a:srgbClr val="000000"/>
          </a:solidFill>
          <a:latin typeface="+mj-lt"/>
          <a:ea typeface="ＭＳ Ｐゴシック" charset="0"/>
          <a:cs typeface="ＭＳ Ｐゴシック" charset="0"/>
        </a:defRPr>
      </a:lvl1pPr>
      <a:lvl2pPr algn="ctr" defTabSz="457200" rtl="0" eaLnBrk="0" fontAlgn="base" hangingPunct="0">
        <a:spcBef>
          <a:spcPct val="0"/>
        </a:spcBef>
        <a:spcAft>
          <a:spcPct val="0"/>
        </a:spcAft>
        <a:defRPr sz="2800" b="1">
          <a:solidFill>
            <a:srgbClr val="000000"/>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2800" b="1">
          <a:solidFill>
            <a:srgbClr val="000000"/>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2800" b="1">
          <a:solidFill>
            <a:srgbClr val="000000"/>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2800" b="1">
          <a:solidFill>
            <a:srgbClr val="000000"/>
          </a:solidFill>
          <a:latin typeface="Arial"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000" kern="1200">
          <a:solidFill>
            <a:srgbClr val="1919D2"/>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600" kern="1200">
          <a:solidFill>
            <a:srgbClr val="1919D2"/>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11.emf"/><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0.png"/></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8" Type="http://schemas.openxmlformats.org/officeDocument/2006/relationships/image" Target="../media/image32.jpg"/><Relationship Id="rId13" Type="http://schemas.openxmlformats.org/officeDocument/2006/relationships/image" Target="../media/image37.jpg"/><Relationship Id="rId3" Type="http://schemas.openxmlformats.org/officeDocument/2006/relationships/image" Target="../media/image28.jpg"/><Relationship Id="rId7" Type="http://schemas.openxmlformats.org/officeDocument/2006/relationships/image" Target="../media/image31.jpg"/><Relationship Id="rId12"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0.jpg"/><Relationship Id="rId11" Type="http://schemas.openxmlformats.org/officeDocument/2006/relationships/image" Target="../media/image35.jpg"/><Relationship Id="rId5" Type="http://schemas.openxmlformats.org/officeDocument/2006/relationships/image" Target="../media/image29.jpg"/><Relationship Id="rId15" Type="http://schemas.openxmlformats.org/officeDocument/2006/relationships/image" Target="../media/image39.jpeg"/><Relationship Id="rId10" Type="http://schemas.openxmlformats.org/officeDocument/2006/relationships/image" Target="../media/image34.jpg"/><Relationship Id="rId4" Type="http://schemas.openxmlformats.org/officeDocument/2006/relationships/image" Target="../media/image25.png"/><Relationship Id="rId9" Type="http://schemas.openxmlformats.org/officeDocument/2006/relationships/image" Target="../media/image33.jpeg"/><Relationship Id="rId1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hyperlink" Target="https://arxiv.org/abs/2109.10905" TargetMode="External"/><Relationship Id="rId3" Type="http://schemas.openxmlformats.org/officeDocument/2006/relationships/hyperlink" Target="https://indico.cern.ch/event/1022352" TargetMode="External"/><Relationship Id="rId7" Type="http://schemas.openxmlformats.org/officeDocument/2006/relationships/hyperlink" Target="https://pbc.web.cern.ch/" TargetMode="External"/><Relationship Id="rId2" Type="http://schemas.openxmlformats.org/officeDocument/2006/relationships/hyperlink" Target="https://indico.cern.ch/event/955956" TargetMode="External"/><Relationship Id="rId1" Type="http://schemas.openxmlformats.org/officeDocument/2006/relationships/slideLayout" Target="../slideLayouts/slideLayout1.xml"/><Relationship Id="rId6" Type="http://schemas.openxmlformats.org/officeDocument/2006/relationships/hyperlink" Target="https://snowmass21.org/" TargetMode="External"/><Relationship Id="rId5" Type="http://schemas.openxmlformats.org/officeDocument/2006/relationships/hyperlink" Target="https://indico.cern.ch/event/1110746" TargetMode="External"/><Relationship Id="rId10" Type="http://schemas.openxmlformats.org/officeDocument/2006/relationships/hyperlink" Target="https://docs.google.com/forms/d/e/1FAIpQLSenvx6g7mLlTZZe-5I7lOmj18F5RHH9K4B9NrWVAw1zGyxHpg/viewform" TargetMode="External"/><Relationship Id="rId4" Type="http://schemas.openxmlformats.org/officeDocument/2006/relationships/hyperlink" Target="https://indico.cern.ch/event/1076733" TargetMode="External"/><Relationship Id="rId9" Type="http://schemas.openxmlformats.org/officeDocument/2006/relationships/hyperlink" Target="https://arxiv.org/abs/2203.05090"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762000"/>
            <a:ext cx="91440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4000" b="1" dirty="0"/>
          </a:p>
        </p:txBody>
      </p:sp>
      <p:sp>
        <p:nvSpPr>
          <p:cNvPr id="7" name="Rectangle 6"/>
          <p:cNvSpPr>
            <a:spLocks noChangeArrowheads="1"/>
          </p:cNvSpPr>
          <p:nvPr/>
        </p:nvSpPr>
        <p:spPr bwMode="auto">
          <a:xfrm>
            <a:off x="304800" y="6211888"/>
            <a:ext cx="8458200" cy="46037"/>
          </a:xfrm>
          <a:prstGeom prst="rect">
            <a:avLst/>
          </a:prstGeom>
          <a:solidFill>
            <a:srgbClr val="1919D2"/>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dirty="0">
              <a:solidFill>
                <a:srgbClr val="1A18D2"/>
              </a:solidFill>
              <a:highlight>
                <a:srgbClr val="0000FF"/>
              </a:highlight>
              <a:latin typeface="+mn-lt"/>
              <a:ea typeface="+mn-ea"/>
              <a:cs typeface="+mn-cs"/>
            </a:endParaRPr>
          </a:p>
        </p:txBody>
      </p:sp>
      <p:sp>
        <p:nvSpPr>
          <p:cNvPr id="8" name="Rectangle 7"/>
          <p:cNvSpPr>
            <a:spLocks noChangeArrowheads="1"/>
          </p:cNvSpPr>
          <p:nvPr/>
        </p:nvSpPr>
        <p:spPr bwMode="auto">
          <a:xfrm>
            <a:off x="0" y="6400800"/>
            <a:ext cx="9144000" cy="381000"/>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cs typeface="+mn-cs"/>
            </a:endParaRPr>
          </a:p>
        </p:txBody>
      </p:sp>
      <p:sp>
        <p:nvSpPr>
          <p:cNvPr id="5123" name="Rectangle 3"/>
          <p:cNvSpPr>
            <a:spLocks noChangeArrowheads="1"/>
          </p:cNvSpPr>
          <p:nvPr/>
        </p:nvSpPr>
        <p:spPr bwMode="auto">
          <a:xfrm>
            <a:off x="0" y="4389439"/>
            <a:ext cx="9144000" cy="147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2000" i="1" dirty="0"/>
              <a:t>Snowmass Energy Frontier Workshop, Brown University</a:t>
            </a:r>
          </a:p>
          <a:p>
            <a:pPr algn="ctr"/>
            <a:endParaRPr lang="en-US" sz="2000" i="1" dirty="0"/>
          </a:p>
          <a:p>
            <a:pPr algn="ctr"/>
            <a:r>
              <a:rPr lang="en-US" sz="2000" i="1" dirty="0"/>
              <a:t>29 March 2022</a:t>
            </a:r>
          </a:p>
          <a:p>
            <a:pPr algn="ctr"/>
            <a:endParaRPr lang="en-US" sz="2000" dirty="0"/>
          </a:p>
          <a:p>
            <a:pPr algn="ctr"/>
            <a:r>
              <a:rPr lang="en-US" sz="2000" dirty="0"/>
              <a:t>Jonathan Feng, UC Irvine</a:t>
            </a:r>
          </a:p>
        </p:txBody>
      </p:sp>
      <p:pic>
        <p:nvPicPr>
          <p:cNvPr id="11" name="Picture 10">
            <a:extLst>
              <a:ext uri="{FF2B5EF4-FFF2-40B4-BE49-F238E27FC236}">
                <a16:creationId xmlns:a16="http://schemas.microsoft.com/office/drawing/2014/main" id="{FF5F2CB0-DAB0-7E42-88A7-2FC1F16BCBA1}"/>
              </a:ext>
            </a:extLst>
          </p:cNvPr>
          <p:cNvPicPr>
            <a:picLocks noChangeAspect="1"/>
          </p:cNvPicPr>
          <p:nvPr/>
        </p:nvPicPr>
        <p:blipFill>
          <a:blip r:embed="rId3"/>
          <a:stretch>
            <a:fillRect/>
          </a:stretch>
        </p:blipFill>
        <p:spPr>
          <a:xfrm>
            <a:off x="1376225" y="1631852"/>
            <a:ext cx="6391550" cy="1776600"/>
          </a:xfrm>
          <a:prstGeom prst="rect">
            <a:avLst/>
          </a:prstGeom>
        </p:spPr>
      </p:pic>
    </p:spTree>
    <p:extLst>
      <p:ext uri="{BB962C8B-B14F-4D97-AF65-F5344CB8AC3E}">
        <p14:creationId xmlns:p14="http://schemas.microsoft.com/office/powerpoint/2010/main" val="748183728"/>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1752600"/>
            <a:ext cx="7162800" cy="1649233"/>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SEARCHES FOR NEW LIGHT PARTICLES</a:t>
            </a:r>
          </a:p>
        </p:txBody>
      </p:sp>
      <p:sp>
        <p:nvSpPr>
          <p:cNvPr id="5123" name="Content Placeholder 2"/>
          <p:cNvSpPr>
            <a:spLocks noGrp="1"/>
          </p:cNvSpPr>
          <p:nvPr>
            <p:ph idx="1"/>
          </p:nvPr>
        </p:nvSpPr>
        <p:spPr>
          <a:xfrm>
            <a:off x="76201" y="914400"/>
            <a:ext cx="8915400" cy="5562600"/>
          </a:xfrm>
        </p:spPr>
        <p:txBody>
          <a:bodyPr/>
          <a:lstStyle/>
          <a:p>
            <a:pPr eaLnBrk="1" hangingPunct="1"/>
            <a:r>
              <a:rPr lang="en-US" sz="2000" dirty="0">
                <a:latin typeface="Arial" charset="0"/>
              </a:rPr>
              <a:t>The existing large LHC detectors are beautifully designed to find strongly-interacting </a:t>
            </a:r>
            <a:r>
              <a:rPr lang="en-US" sz="2000" b="1" dirty="0">
                <a:latin typeface="Arial" charset="0"/>
              </a:rPr>
              <a:t>heavy</a:t>
            </a:r>
            <a:r>
              <a:rPr lang="en-US" sz="2000" dirty="0">
                <a:latin typeface="Arial" charset="0"/>
              </a:rPr>
              <a:t> particles.  </a:t>
            </a:r>
          </a:p>
          <a:p>
            <a:pPr eaLnBrk="1" hangingPunct="1"/>
            <a:endParaRPr lang="en-US" sz="2000" dirty="0">
              <a:latin typeface="Arial" charset="0"/>
            </a:endParaRPr>
          </a:p>
          <a:p>
            <a:pPr eaLnBrk="1" hangingPunct="1"/>
            <a:endParaRPr lang="en-US" sz="1200" dirty="0">
              <a:latin typeface="Arial" charset="0"/>
            </a:endParaRPr>
          </a:p>
          <a:p>
            <a:pPr marL="0" indent="0" eaLnBrk="1" hangingPunct="1">
              <a:buNone/>
            </a:pPr>
            <a:endParaRPr lang="en-US" sz="2000" dirty="0">
              <a:latin typeface="Arial" charset="0"/>
            </a:endParaRPr>
          </a:p>
          <a:p>
            <a:pPr marL="0" indent="0" eaLnBrk="1" hangingPunct="1">
              <a:buNone/>
            </a:pPr>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a:p>
            <a:pPr eaLnBrk="1" hangingPunct="1"/>
            <a:r>
              <a:rPr lang="en-US" sz="2000" dirty="0">
                <a:latin typeface="Arial" charset="0"/>
              </a:rPr>
              <a:t>But weakly-interacting </a:t>
            </a:r>
            <a:r>
              <a:rPr lang="en-US" sz="2000" dirty="0">
                <a:solidFill>
                  <a:srgbClr val="FF0000"/>
                </a:solidFill>
                <a:latin typeface="Arial" charset="0"/>
              </a:rPr>
              <a:t>light</a:t>
            </a:r>
            <a:r>
              <a:rPr lang="en-US" sz="2000" dirty="0">
                <a:latin typeface="Arial" charset="0"/>
              </a:rPr>
              <a:t> particles are dominantly produced in the rare decays of light particles: </a:t>
            </a:r>
            <a:r>
              <a:rPr lang="en-US" sz="2000" dirty="0">
                <a:latin typeface="Symbol" pitchFamily="2" charset="2"/>
              </a:rPr>
              <a:t>p</a:t>
            </a:r>
            <a:r>
              <a:rPr lang="en-US" sz="2000" dirty="0">
                <a:latin typeface="Arial" charset="0"/>
              </a:rPr>
              <a:t>, </a:t>
            </a:r>
            <a:r>
              <a:rPr lang="en-US" sz="2000" dirty="0">
                <a:latin typeface="Symbol" pitchFamily="2" charset="2"/>
              </a:rPr>
              <a:t>h</a:t>
            </a:r>
            <a:r>
              <a:rPr lang="en-US" sz="2000" dirty="0">
                <a:latin typeface="Arial" charset="0"/>
              </a:rPr>
              <a:t>, K, D and B mesons.  These are mainly produced along the beamline, and the new particles also escape down the beamline. </a:t>
            </a:r>
          </a:p>
          <a:p>
            <a:pPr eaLnBrk="1" hangingPunct="1"/>
            <a:endParaRPr lang="en-US" sz="1200" dirty="0">
              <a:latin typeface="Arial" charset="0"/>
              <a:sym typeface="Wingdings"/>
            </a:endParaRPr>
          </a:p>
          <a:p>
            <a:pPr eaLnBrk="1" hangingPunct="1"/>
            <a:r>
              <a:rPr lang="en-US" sz="2000" dirty="0">
                <a:latin typeface="Arial" charset="0"/>
              </a:rPr>
              <a:t>Clearly we need to exploit the “wasted” </a:t>
            </a:r>
            <a:r>
              <a:rPr lang="en-US" sz="2000" dirty="0" err="1">
                <a:latin typeface="Symbol" pitchFamily="2" charset="2"/>
              </a:rPr>
              <a:t>s</a:t>
            </a:r>
            <a:r>
              <a:rPr lang="en-US" sz="2000" baseline="-25000" dirty="0" err="1">
                <a:latin typeface="Arial" charset="0"/>
              </a:rPr>
              <a:t>inel</a:t>
            </a:r>
            <a:r>
              <a:rPr lang="en-US" sz="2000" baseline="-25000" dirty="0">
                <a:latin typeface="Arial" charset="0"/>
              </a:rPr>
              <a:t> </a:t>
            </a:r>
            <a:r>
              <a:rPr lang="en-US" sz="2000" dirty="0">
                <a:latin typeface="Arial" charset="0"/>
              </a:rPr>
              <a:t>~ 100 mb and cover these blind spots in the </a:t>
            </a:r>
            <a:r>
              <a:rPr lang="en-US" sz="2000" dirty="0">
                <a:solidFill>
                  <a:srgbClr val="FF0000"/>
                </a:solidFill>
                <a:latin typeface="Arial" charset="0"/>
              </a:rPr>
              <a:t>forward region</a:t>
            </a:r>
            <a:r>
              <a:rPr lang="en-US" sz="2000" dirty="0">
                <a:latin typeface="Arial" charset="0"/>
              </a:rPr>
              <a:t>.  If </a:t>
            </a:r>
            <a:r>
              <a:rPr lang="en-US" sz="2000" dirty="0">
                <a:latin typeface="Arial" charset="0"/>
                <a:sym typeface="Wingdings"/>
              </a:rPr>
              <a:t>we go far enough away, the proton beams are bent by magnets (it’s a circular collider!), whereas the new light particles will go straight.</a:t>
            </a:r>
            <a:endParaRPr lang="en-US" sz="2000" dirty="0">
              <a:sym typeface="Wingdings"/>
            </a:endParaRPr>
          </a:p>
          <a:p>
            <a:pPr eaLnBrk="1" hangingPunct="1"/>
            <a:endParaRPr lang="en-US" sz="2000" dirty="0">
              <a:latin typeface="Arial" charset="0"/>
              <a:sym typeface="Wingdings"/>
            </a:endParaRPr>
          </a:p>
        </p:txBody>
      </p:sp>
    </p:spTree>
    <p:extLst>
      <p:ext uri="{BB962C8B-B14F-4D97-AF65-F5344CB8AC3E}">
        <p14:creationId xmlns:p14="http://schemas.microsoft.com/office/powerpoint/2010/main" val="260274663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THE FAR-FORWARD REGION</a:t>
            </a:r>
            <a:endParaRPr lang="en-US" dirty="0">
              <a:latin typeface="Symbol" pitchFamily="2" charset="2"/>
            </a:endParaRPr>
          </a:p>
        </p:txBody>
      </p:sp>
      <p:pic>
        <p:nvPicPr>
          <p:cNvPr id="10" name="Picture 9">
            <a:extLst>
              <a:ext uri="{FF2B5EF4-FFF2-40B4-BE49-F238E27FC236}">
                <a16:creationId xmlns:a16="http://schemas.microsoft.com/office/drawing/2014/main" id="{A8BFF6B6-0A9D-AA4E-B0FE-35D933067051}"/>
              </a:ext>
            </a:extLst>
          </p:cNvPr>
          <p:cNvPicPr>
            <a:picLocks noChangeAspect="1"/>
          </p:cNvPicPr>
          <p:nvPr/>
        </p:nvPicPr>
        <p:blipFill>
          <a:blip r:embed="rId2"/>
          <a:stretch>
            <a:fillRect/>
          </a:stretch>
        </p:blipFill>
        <p:spPr>
          <a:xfrm>
            <a:off x="1066800" y="887194"/>
            <a:ext cx="6934200" cy="2806268"/>
          </a:xfrm>
          <a:prstGeom prst="rect">
            <a:avLst/>
          </a:prstGeom>
        </p:spPr>
      </p:pic>
      <p:pic>
        <p:nvPicPr>
          <p:cNvPr id="11" name="Obraz 5">
            <a:extLst>
              <a:ext uri="{FF2B5EF4-FFF2-40B4-BE49-F238E27FC236}">
                <a16:creationId xmlns:a16="http://schemas.microsoft.com/office/drawing/2014/main" id="{BFF42797-A462-3C4B-AACE-92314EDFE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886200"/>
            <a:ext cx="6953250" cy="2596469"/>
          </a:xfrm>
          <a:prstGeom prst="rect">
            <a:avLst/>
          </a:prstGeom>
        </p:spPr>
      </p:pic>
      <p:sp>
        <p:nvSpPr>
          <p:cNvPr id="12" name="pole tekstowe 7">
            <a:extLst>
              <a:ext uri="{FF2B5EF4-FFF2-40B4-BE49-F238E27FC236}">
                <a16:creationId xmlns:a16="http://schemas.microsoft.com/office/drawing/2014/main" id="{1D2B46F5-BF32-1748-9878-347D7298A4B2}"/>
              </a:ext>
            </a:extLst>
          </p:cNvPr>
          <p:cNvSpPr txBox="1"/>
          <p:nvPr/>
        </p:nvSpPr>
        <p:spPr>
          <a:xfrm>
            <a:off x="2392000" y="5633876"/>
            <a:ext cx="2332400" cy="307777"/>
          </a:xfrm>
          <a:prstGeom prst="rect">
            <a:avLst/>
          </a:prstGeom>
          <a:solidFill>
            <a:schemeClr val="bg1"/>
          </a:solidFill>
          <a:ln w="28575">
            <a:solidFill>
              <a:srgbClr val="FF0000"/>
            </a:solidFill>
          </a:ln>
        </p:spPr>
        <p:txBody>
          <a:bodyPr wrap="square" rtlCol="0">
            <a:spAutoFit/>
          </a:bodyPr>
          <a:lstStyle/>
          <a:p>
            <a:pPr algn="ctr"/>
            <a:r>
              <a:rPr lang="pl-PL" sz="1400" dirty="0" err="1">
                <a:solidFill>
                  <a:srgbClr val="FF0000"/>
                </a:solidFill>
              </a:rPr>
              <a:t>Beam</a:t>
            </a:r>
            <a:r>
              <a:rPr lang="pl-PL" sz="1400" dirty="0">
                <a:solidFill>
                  <a:srgbClr val="FF0000"/>
                </a:solidFill>
              </a:rPr>
              <a:t> </a:t>
            </a:r>
            <a:r>
              <a:rPr lang="pl-PL" sz="1400" dirty="0" err="1">
                <a:solidFill>
                  <a:srgbClr val="FF0000"/>
                </a:solidFill>
              </a:rPr>
              <a:t>collision</a:t>
            </a:r>
            <a:r>
              <a:rPr lang="pl-PL" sz="1400" dirty="0">
                <a:solidFill>
                  <a:srgbClr val="FF0000"/>
                </a:solidFill>
              </a:rPr>
              <a:t> </a:t>
            </a:r>
            <a:r>
              <a:rPr lang="pl-PL" sz="1400" dirty="0" err="1">
                <a:solidFill>
                  <a:srgbClr val="FF0000"/>
                </a:solidFill>
              </a:rPr>
              <a:t>axis</a:t>
            </a:r>
            <a:endParaRPr lang="en-US" sz="1400" dirty="0">
              <a:solidFill>
                <a:srgbClr val="FF0000"/>
              </a:solidFill>
            </a:endParaRPr>
          </a:p>
        </p:txBody>
      </p:sp>
      <p:cxnSp>
        <p:nvCxnSpPr>
          <p:cNvPr id="13" name="Łącznik prosty ze strzałką 9">
            <a:extLst>
              <a:ext uri="{FF2B5EF4-FFF2-40B4-BE49-F238E27FC236}">
                <a16:creationId xmlns:a16="http://schemas.microsoft.com/office/drawing/2014/main" id="{5ECD5B64-A85F-E34F-9C20-5C93971E7370}"/>
              </a:ext>
            </a:extLst>
          </p:cNvPr>
          <p:cNvCxnSpPr>
            <a:cxnSpLocks/>
          </p:cNvCxnSpPr>
          <p:nvPr/>
        </p:nvCxnSpPr>
        <p:spPr>
          <a:xfrm flipV="1">
            <a:off x="2743200" y="5181602"/>
            <a:ext cx="609600" cy="228598"/>
          </a:xfrm>
          <a:prstGeom prst="straightConnector1">
            <a:avLst/>
          </a:prstGeom>
          <a:ln w="127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pole tekstowe 7">
            <a:extLst>
              <a:ext uri="{FF2B5EF4-FFF2-40B4-BE49-F238E27FC236}">
                <a16:creationId xmlns:a16="http://schemas.microsoft.com/office/drawing/2014/main" id="{9761C229-B5BE-034A-827C-8B3DA53F7323}"/>
              </a:ext>
            </a:extLst>
          </p:cNvPr>
          <p:cNvSpPr txBox="1"/>
          <p:nvPr/>
        </p:nvSpPr>
        <p:spPr>
          <a:xfrm>
            <a:off x="6080118" y="5633876"/>
            <a:ext cx="1319593" cy="307777"/>
          </a:xfrm>
          <a:prstGeom prst="rect">
            <a:avLst/>
          </a:prstGeom>
          <a:solidFill>
            <a:schemeClr val="bg1"/>
          </a:solidFill>
          <a:ln w="28575">
            <a:solidFill>
              <a:srgbClr val="FF0000"/>
            </a:solidFill>
          </a:ln>
        </p:spPr>
        <p:txBody>
          <a:bodyPr wrap="none" rtlCol="0">
            <a:spAutoFit/>
          </a:bodyPr>
          <a:lstStyle/>
          <a:p>
            <a:pPr algn="ctr"/>
            <a:r>
              <a:rPr lang="pl-PL" sz="1400" dirty="0">
                <a:solidFill>
                  <a:srgbClr val="FF0000"/>
                </a:solidFill>
              </a:rPr>
              <a:t>LHC </a:t>
            </a:r>
            <a:r>
              <a:rPr lang="pl-PL" sz="1400" dirty="0" err="1">
                <a:solidFill>
                  <a:srgbClr val="FF0000"/>
                </a:solidFill>
              </a:rPr>
              <a:t>beamline</a:t>
            </a:r>
            <a:endParaRPr lang="pl-PL" sz="1400" dirty="0">
              <a:solidFill>
                <a:srgbClr val="FF0000"/>
              </a:solidFill>
            </a:endParaRPr>
          </a:p>
        </p:txBody>
      </p:sp>
      <p:sp>
        <p:nvSpPr>
          <p:cNvPr id="17" name="pole tekstowe 7">
            <a:extLst>
              <a:ext uri="{FF2B5EF4-FFF2-40B4-BE49-F238E27FC236}">
                <a16:creationId xmlns:a16="http://schemas.microsoft.com/office/drawing/2014/main" id="{859FB3A7-EDD8-A44D-9CBA-5355CFFAAE0B}"/>
              </a:ext>
            </a:extLst>
          </p:cNvPr>
          <p:cNvSpPr txBox="1"/>
          <p:nvPr/>
        </p:nvSpPr>
        <p:spPr>
          <a:xfrm>
            <a:off x="1143744" y="3962400"/>
            <a:ext cx="4019049" cy="369332"/>
          </a:xfrm>
          <a:prstGeom prst="rect">
            <a:avLst/>
          </a:prstGeom>
          <a:noFill/>
          <a:ln w="28575">
            <a:solidFill>
              <a:schemeClr val="bg1"/>
            </a:solidFill>
          </a:ln>
        </p:spPr>
        <p:txBody>
          <a:bodyPr wrap="none" rtlCol="0">
            <a:spAutoFit/>
          </a:bodyPr>
          <a:lstStyle/>
          <a:p>
            <a:pPr algn="ctr"/>
            <a:r>
              <a:rPr lang="pl-PL" dirty="0">
                <a:solidFill>
                  <a:schemeClr val="bg1"/>
                </a:solidFill>
              </a:rPr>
              <a:t>The </a:t>
            </a:r>
            <a:r>
              <a:rPr lang="pl-PL" dirty="0" err="1">
                <a:solidFill>
                  <a:schemeClr val="bg1"/>
                </a:solidFill>
              </a:rPr>
              <a:t>view</a:t>
            </a:r>
            <a:r>
              <a:rPr lang="pl-PL" dirty="0">
                <a:solidFill>
                  <a:schemeClr val="bg1"/>
                </a:solidFill>
              </a:rPr>
              <a:t> in UJ12 </a:t>
            </a:r>
            <a:r>
              <a:rPr lang="pl-PL" dirty="0" err="1">
                <a:solidFill>
                  <a:schemeClr val="bg1"/>
                </a:solidFill>
              </a:rPr>
              <a:t>looking</a:t>
            </a:r>
            <a:r>
              <a:rPr lang="pl-PL" dirty="0">
                <a:solidFill>
                  <a:schemeClr val="bg1"/>
                </a:solidFill>
              </a:rPr>
              <a:t> west (2019)</a:t>
            </a:r>
            <a:endParaRPr lang="en-US" dirty="0">
              <a:solidFill>
                <a:schemeClr val="bg1"/>
              </a:solidFill>
            </a:endParaRPr>
          </a:p>
        </p:txBody>
      </p:sp>
      <p:cxnSp>
        <p:nvCxnSpPr>
          <p:cNvPr id="20" name="Łącznik prosty ze strzałką 9">
            <a:extLst>
              <a:ext uri="{FF2B5EF4-FFF2-40B4-BE49-F238E27FC236}">
                <a16:creationId xmlns:a16="http://schemas.microsoft.com/office/drawing/2014/main" id="{51AC408F-D673-E643-8BB3-CF6C3F81C156}"/>
              </a:ext>
            </a:extLst>
          </p:cNvPr>
          <p:cNvCxnSpPr>
            <a:cxnSpLocks/>
          </p:cNvCxnSpPr>
          <p:nvPr/>
        </p:nvCxnSpPr>
        <p:spPr>
          <a:xfrm flipH="1" flipV="1">
            <a:off x="5105400" y="5320544"/>
            <a:ext cx="838202" cy="242056"/>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0DACFBE-C91C-9143-AF21-5EA3AADE496A}"/>
              </a:ext>
            </a:extLst>
          </p:cNvPr>
          <p:cNvCxnSpPr/>
          <p:nvPr/>
        </p:nvCxnSpPr>
        <p:spPr>
          <a:xfrm>
            <a:off x="1066800" y="1676400"/>
            <a:ext cx="6934200" cy="15240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15" name="Rectangle 14">
            <a:extLst>
              <a:ext uri="{FF2B5EF4-FFF2-40B4-BE49-F238E27FC236}">
                <a16:creationId xmlns:a16="http://schemas.microsoft.com/office/drawing/2014/main" id="{F9B00011-361F-7543-886C-D365151E69D1}"/>
              </a:ext>
            </a:extLst>
          </p:cNvPr>
          <p:cNvSpPr/>
          <p:nvPr/>
        </p:nvSpPr>
        <p:spPr>
          <a:xfrm>
            <a:off x="5791200" y="3225800"/>
            <a:ext cx="1524000" cy="304800"/>
          </a:xfrm>
          <a:prstGeom prst="rect">
            <a:avLst/>
          </a:prstGeom>
          <a:solidFill>
            <a:schemeClr val="bg1"/>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TI12 near UJ12</a:t>
            </a:r>
          </a:p>
        </p:txBody>
      </p:sp>
      <p:sp>
        <p:nvSpPr>
          <p:cNvPr id="19" name="TextBox 18">
            <a:extLst>
              <a:ext uri="{FF2B5EF4-FFF2-40B4-BE49-F238E27FC236}">
                <a16:creationId xmlns:a16="http://schemas.microsoft.com/office/drawing/2014/main" id="{6614B13F-3DFC-3A46-A331-071303C2A09C}"/>
              </a:ext>
            </a:extLst>
          </p:cNvPr>
          <p:cNvSpPr txBox="1"/>
          <p:nvPr/>
        </p:nvSpPr>
        <p:spPr>
          <a:xfrm>
            <a:off x="3200400" y="4648200"/>
            <a:ext cx="646331" cy="369332"/>
          </a:xfrm>
          <a:prstGeom prst="rect">
            <a:avLst/>
          </a:prstGeom>
          <a:noFill/>
        </p:spPr>
        <p:txBody>
          <a:bodyPr wrap="none" rtlCol="0">
            <a:spAutoFit/>
          </a:bodyPr>
          <a:lstStyle/>
          <a:p>
            <a:r>
              <a:rPr lang="en-US" dirty="0">
                <a:solidFill>
                  <a:schemeClr val="bg1"/>
                </a:solidFill>
              </a:rPr>
              <a:t>TI12</a:t>
            </a:r>
          </a:p>
        </p:txBody>
      </p:sp>
      <p:sp>
        <p:nvSpPr>
          <p:cNvPr id="21" name="TextBox 20">
            <a:extLst>
              <a:ext uri="{FF2B5EF4-FFF2-40B4-BE49-F238E27FC236}">
                <a16:creationId xmlns:a16="http://schemas.microsoft.com/office/drawing/2014/main" id="{5F1EDD71-5A4E-F541-AC22-C480E5208DB8}"/>
              </a:ext>
            </a:extLst>
          </p:cNvPr>
          <p:cNvSpPr txBox="1"/>
          <p:nvPr/>
        </p:nvSpPr>
        <p:spPr>
          <a:xfrm>
            <a:off x="4800600" y="937736"/>
            <a:ext cx="3048000" cy="1169551"/>
          </a:xfrm>
          <a:prstGeom prst="rect">
            <a:avLst/>
          </a:prstGeom>
          <a:solidFill>
            <a:schemeClr val="bg1"/>
          </a:solidFill>
          <a:ln w="28575">
            <a:solidFill>
              <a:srgbClr val="FF0000"/>
            </a:solidFill>
          </a:ln>
        </p:spPr>
        <p:txBody>
          <a:bodyPr wrap="square" rtlCol="0">
            <a:spAutoFit/>
          </a:bodyPr>
          <a:lstStyle/>
          <a:p>
            <a:pPr algn="ctr"/>
            <a:r>
              <a:rPr lang="en-US" sz="1400" dirty="0">
                <a:solidFill>
                  <a:srgbClr val="FF0000"/>
                </a:solidFill>
              </a:rPr>
              <a:t>New particle A’ is produced at ATLAS, travels along the beam collision axis and through 100 m of rock, and finally decays in tunnel TI12, 480 m from ATLAS</a:t>
            </a:r>
          </a:p>
        </p:txBody>
      </p:sp>
      <p:sp>
        <p:nvSpPr>
          <p:cNvPr id="2" name="TextBox 1">
            <a:extLst>
              <a:ext uri="{FF2B5EF4-FFF2-40B4-BE49-F238E27FC236}">
                <a16:creationId xmlns:a16="http://schemas.microsoft.com/office/drawing/2014/main" id="{ADB2F5AF-00C0-F34F-A7DB-57B4E479597D}"/>
              </a:ext>
            </a:extLst>
          </p:cNvPr>
          <p:cNvSpPr txBox="1"/>
          <p:nvPr/>
        </p:nvSpPr>
        <p:spPr>
          <a:xfrm>
            <a:off x="7369231" y="3158270"/>
            <a:ext cx="550151" cy="276999"/>
          </a:xfrm>
          <a:prstGeom prst="rect">
            <a:avLst/>
          </a:prstGeom>
          <a:solidFill>
            <a:schemeClr val="bg1"/>
          </a:solidFill>
          <a:ln w="19050">
            <a:solidFill>
              <a:schemeClr val="tx1"/>
            </a:solidFill>
          </a:ln>
        </p:spPr>
        <p:txBody>
          <a:bodyPr wrap="none" rtlCol="0">
            <a:spAutoFit/>
          </a:bodyPr>
          <a:lstStyle/>
          <a:p>
            <a:r>
              <a:rPr lang="en-US" sz="1200" b="1" dirty="0"/>
              <a:t>UJ12</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738942F-D6E2-9F45-82A0-22F7D238A4C0}"/>
                  </a:ext>
                </a:extLst>
              </p:cNvPr>
              <p:cNvSpPr txBox="1"/>
              <p:nvPr/>
            </p:nvSpPr>
            <p:spPr>
              <a:xfrm rot="702885">
                <a:off x="2035794" y="1697185"/>
                <a:ext cx="602665" cy="184666"/>
              </a:xfrm>
              <a:prstGeom prst="rect">
                <a:avLst/>
              </a:prstGeom>
              <a:solidFill>
                <a:schemeClr val="bg1"/>
              </a:solidFill>
            </p:spPr>
            <p:txBody>
              <a:bodyPr wrap="none" lIns="0" tIns="0" rIns="0" bIns="0" rtlCol="0">
                <a:spAutoFit/>
              </a:bodyPr>
              <a:lstStyle/>
              <a:p>
                <a14:m>
                  <m:oMath xmlns:m="http://schemas.openxmlformats.org/officeDocument/2006/math">
                    <m:sSup>
                      <m:sSupPr>
                        <m:ctrlPr>
                          <a:rPr lang="en-US" sz="1200" i="1" smtClean="0">
                            <a:solidFill>
                              <a:srgbClr val="FF0000"/>
                            </a:solidFill>
                            <a:latin typeface="Cambria Math" panose="02040503050406030204" pitchFamily="18" charset="0"/>
                          </a:rPr>
                        </m:ctrlPr>
                      </m:sSupPr>
                      <m:e>
                        <m:r>
                          <a:rPr lang="en-US" sz="1200" i="1" smtClean="0">
                            <a:solidFill>
                              <a:srgbClr val="FF0000"/>
                            </a:solidFill>
                            <a:latin typeface="Cambria Math" panose="02040503050406030204" pitchFamily="18" charset="0"/>
                            <a:ea typeface="Cambria Math" panose="02040503050406030204" pitchFamily="18" charset="0"/>
                          </a:rPr>
                          <m:t>𝜋</m:t>
                        </m:r>
                      </m:e>
                      <m:sup>
                        <m:r>
                          <a:rPr lang="en-US" sz="1200" b="0" i="1" smtClean="0">
                            <a:solidFill>
                              <a:srgbClr val="FF0000"/>
                            </a:solidFill>
                            <a:latin typeface="Cambria Math" panose="02040503050406030204" pitchFamily="18" charset="0"/>
                          </a:rPr>
                          <m:t>0</m:t>
                        </m:r>
                      </m:sup>
                    </m:sSup>
                  </m:oMath>
                </a14:m>
                <a:r>
                  <a:rPr lang="en-US" sz="1200" dirty="0">
                    <a:solidFill>
                      <a:srgbClr val="FF0000"/>
                    </a:solidFill>
                  </a:rPr>
                  <a:t>→ </a:t>
                </a:r>
                <a14:m>
                  <m:oMath xmlns:m="http://schemas.openxmlformats.org/officeDocument/2006/math">
                    <m:r>
                      <a:rPr lang="en-US" sz="1200" i="1" dirty="0" smtClean="0">
                        <a:solidFill>
                          <a:srgbClr val="FF0000"/>
                        </a:solidFill>
                        <a:latin typeface="Cambria Math" panose="02040503050406030204" pitchFamily="18" charset="0"/>
                        <a:ea typeface="Cambria Math" panose="02040503050406030204" pitchFamily="18" charset="0"/>
                      </a:rPr>
                      <m:t>𝛾</m:t>
                    </m:r>
                  </m:oMath>
                </a14:m>
                <a:r>
                  <a:rPr lang="en-US" sz="1200" dirty="0">
                    <a:solidFill>
                      <a:srgbClr val="FF0000"/>
                    </a:solidFill>
                    <a:latin typeface="Cambria Math" panose="02040503050406030204" pitchFamily="18" charset="0"/>
                    <a:ea typeface="Cambria Math" panose="02040503050406030204" pitchFamily="18" charset="0"/>
                  </a:rPr>
                  <a:t>A’ </a:t>
                </a:r>
              </a:p>
            </p:txBody>
          </p:sp>
        </mc:Choice>
        <mc:Fallback xmlns="">
          <p:sp>
            <p:nvSpPr>
              <p:cNvPr id="4" name="TextBox 3">
                <a:extLst>
                  <a:ext uri="{FF2B5EF4-FFF2-40B4-BE49-F238E27FC236}">
                    <a16:creationId xmlns:a16="http://schemas.microsoft.com/office/drawing/2014/main" id="{E738942F-D6E2-9F45-82A0-22F7D238A4C0}"/>
                  </a:ext>
                </a:extLst>
              </p:cNvPr>
              <p:cNvSpPr txBox="1">
                <a:spLocks noRot="1" noChangeAspect="1" noMove="1" noResize="1" noEditPoints="1" noAdjustHandles="1" noChangeArrowheads="1" noChangeShapeType="1" noTextEdit="1"/>
              </p:cNvSpPr>
              <p:nvPr/>
            </p:nvSpPr>
            <p:spPr>
              <a:xfrm rot="702885">
                <a:off x="2035794" y="1697185"/>
                <a:ext cx="602665" cy="184666"/>
              </a:xfrm>
              <a:prstGeom prst="rect">
                <a:avLst/>
              </a:prstGeom>
              <a:blipFill>
                <a:blip r:embed="rId4"/>
                <a:stretch>
                  <a:fillRect l="-3922" t="-11538" r="-15686" b="-26923"/>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94F76865-AE4C-D946-86D2-E72605032751}"/>
              </a:ext>
            </a:extLst>
          </p:cNvPr>
          <p:cNvSpPr txBox="1"/>
          <p:nvPr/>
        </p:nvSpPr>
        <p:spPr>
          <a:xfrm rot="750086">
            <a:off x="4660241" y="2274761"/>
            <a:ext cx="620426" cy="184666"/>
          </a:xfrm>
          <a:prstGeom prst="rect">
            <a:avLst/>
          </a:prstGeom>
          <a:solidFill>
            <a:schemeClr val="bg1"/>
          </a:solidFill>
        </p:spPr>
        <p:txBody>
          <a:bodyPr wrap="none" lIns="0" tIns="0" rIns="0" bIns="0" rtlCol="0">
            <a:spAutoFit/>
          </a:bodyPr>
          <a:lstStyle/>
          <a:p>
            <a:r>
              <a:rPr lang="en-US" sz="1200" dirty="0">
                <a:solidFill>
                  <a:srgbClr val="FF0000"/>
                </a:solidFill>
              </a:rPr>
              <a:t> → </a:t>
            </a:r>
            <a:r>
              <a:rPr lang="en-US" sz="1200" dirty="0">
                <a:solidFill>
                  <a:srgbClr val="FF0000"/>
                </a:solidFill>
                <a:latin typeface="Cambria Math" panose="02040503050406030204" pitchFamily="18" charset="0"/>
                <a:ea typeface="Cambria Math" panose="02040503050406030204" pitchFamily="18" charset="0"/>
              </a:rPr>
              <a:t>A’ </a:t>
            </a:r>
            <a:r>
              <a:rPr lang="en-US" sz="1200" dirty="0">
                <a:solidFill>
                  <a:srgbClr val="FF0000"/>
                </a:solidFill>
              </a:rPr>
              <a:t>→ </a:t>
            </a:r>
            <a:r>
              <a:rPr lang="en-US" sz="1200" dirty="0">
                <a:solidFill>
                  <a:srgbClr val="FF0000"/>
                </a:solidFill>
                <a:latin typeface="Cambria Math" panose="02040503050406030204" pitchFamily="18" charset="0"/>
                <a:ea typeface="Cambria Math" panose="02040503050406030204" pitchFamily="18" charset="0"/>
              </a:rPr>
              <a:t> </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CE08D49-EE50-0545-AD75-C78915B81904}"/>
                  </a:ext>
                </a:extLst>
              </p:cNvPr>
              <p:cNvSpPr txBox="1"/>
              <p:nvPr/>
            </p:nvSpPr>
            <p:spPr>
              <a:xfrm rot="514515">
                <a:off x="6863889" y="2723376"/>
                <a:ext cx="770019" cy="184666"/>
              </a:xfrm>
              <a:prstGeom prst="rect">
                <a:avLst/>
              </a:prstGeom>
              <a:solidFill>
                <a:schemeClr val="bg1"/>
              </a:solidFill>
            </p:spPr>
            <p:txBody>
              <a:bodyPr wrap="none" lIns="0" tIns="0" rIns="0" bIns="0" rtlCol="0">
                <a:spAutoFit/>
              </a:bodyPr>
              <a:lstStyle/>
              <a:p>
                <a:r>
                  <a:rPr lang="en-US" sz="1200" dirty="0">
                    <a:solidFill>
                      <a:srgbClr val="FF0000"/>
                    </a:solidFill>
                  </a:rPr>
                  <a:t> </a:t>
                </a:r>
                <a:r>
                  <a:rPr lang="en-US" sz="1200" dirty="0">
                    <a:solidFill>
                      <a:srgbClr val="FF0000"/>
                    </a:solidFill>
                    <a:latin typeface="Cambria Math" panose="02040503050406030204" pitchFamily="18" charset="0"/>
                    <a:ea typeface="Cambria Math" panose="02040503050406030204" pitchFamily="18" charset="0"/>
                  </a:rPr>
                  <a:t>A’ </a:t>
                </a:r>
                <a:r>
                  <a:rPr lang="en-US" sz="1200" dirty="0">
                    <a:solidFill>
                      <a:srgbClr val="FF0000"/>
                    </a:solidFill>
                  </a:rPr>
                  <a:t>→ </a:t>
                </a:r>
                <a14:m>
                  <m:oMath xmlns:m="http://schemas.openxmlformats.org/officeDocument/2006/math">
                    <m:sSup>
                      <m:sSupPr>
                        <m:ctrlPr>
                          <a:rPr lang="en-US" sz="1200" i="1" smtClean="0">
                            <a:solidFill>
                              <a:srgbClr val="FF0000"/>
                            </a:solidFill>
                            <a:latin typeface="Cambria Math" panose="02040503050406030204" pitchFamily="18" charset="0"/>
                          </a:rPr>
                        </m:ctrlPr>
                      </m:sSupPr>
                      <m:e>
                        <m:r>
                          <a:rPr lang="en-US" sz="1200" b="0" i="1" smtClean="0">
                            <a:solidFill>
                              <a:srgbClr val="FF0000"/>
                            </a:solidFill>
                            <a:latin typeface="Cambria Math" panose="02040503050406030204" pitchFamily="18" charset="0"/>
                          </a:rPr>
                          <m:t>𝑒</m:t>
                        </m:r>
                      </m:e>
                      <m:sup>
                        <m:r>
                          <a:rPr lang="en-US" sz="1200" b="0" i="1" smtClean="0">
                            <a:solidFill>
                              <a:srgbClr val="FF0000"/>
                            </a:solidFill>
                            <a:latin typeface="Cambria Math" panose="02040503050406030204" pitchFamily="18" charset="0"/>
                          </a:rPr>
                          <m:t>+</m:t>
                        </m:r>
                      </m:sup>
                    </m:sSup>
                    <m:sSup>
                      <m:sSupPr>
                        <m:ctrlPr>
                          <a:rPr lang="en-US" sz="1200" i="1" smtClean="0">
                            <a:solidFill>
                              <a:srgbClr val="FF0000"/>
                            </a:solidFill>
                            <a:latin typeface="Cambria Math" panose="02040503050406030204" pitchFamily="18" charset="0"/>
                          </a:rPr>
                        </m:ctrlPr>
                      </m:sSupPr>
                      <m:e>
                        <m:r>
                          <a:rPr lang="en-US" sz="1200" b="0" i="1" smtClean="0">
                            <a:solidFill>
                              <a:srgbClr val="FF0000"/>
                            </a:solidFill>
                            <a:latin typeface="Cambria Math" panose="02040503050406030204" pitchFamily="18" charset="0"/>
                          </a:rPr>
                          <m:t>𝑒</m:t>
                        </m:r>
                      </m:e>
                      <m:sup>
                        <m:r>
                          <a:rPr lang="en-US" sz="1200" b="0" i="1" smtClean="0">
                            <a:solidFill>
                              <a:srgbClr val="FF0000"/>
                            </a:solidFill>
                            <a:latin typeface="Cambria Math" panose="02040503050406030204" pitchFamily="18" charset="0"/>
                          </a:rPr>
                          <m:t>−</m:t>
                        </m:r>
                      </m:sup>
                    </m:sSup>
                  </m:oMath>
                </a14:m>
                <a:r>
                  <a:rPr lang="en-US" sz="1200" dirty="0">
                    <a:solidFill>
                      <a:srgbClr val="FF0000"/>
                    </a:solidFill>
                    <a:latin typeface="Cambria Math" panose="02040503050406030204" pitchFamily="18" charset="0"/>
                    <a:ea typeface="Cambria Math" panose="02040503050406030204" pitchFamily="18" charset="0"/>
                  </a:rPr>
                  <a:t> </a:t>
                </a:r>
              </a:p>
            </p:txBody>
          </p:sp>
        </mc:Choice>
        <mc:Fallback xmlns="">
          <p:sp>
            <p:nvSpPr>
              <p:cNvPr id="22" name="TextBox 21">
                <a:extLst>
                  <a:ext uri="{FF2B5EF4-FFF2-40B4-BE49-F238E27FC236}">
                    <a16:creationId xmlns:a16="http://schemas.microsoft.com/office/drawing/2014/main" id="{2CE08D49-EE50-0545-AD75-C78915B81904}"/>
                  </a:ext>
                </a:extLst>
              </p:cNvPr>
              <p:cNvSpPr txBox="1">
                <a:spLocks noRot="1" noChangeAspect="1" noMove="1" noResize="1" noEditPoints="1" noAdjustHandles="1" noChangeArrowheads="1" noChangeShapeType="1" noTextEdit="1"/>
              </p:cNvSpPr>
              <p:nvPr/>
            </p:nvSpPr>
            <p:spPr>
              <a:xfrm rot="514515">
                <a:off x="6863889" y="2723376"/>
                <a:ext cx="770019" cy="184666"/>
              </a:xfrm>
              <a:prstGeom prst="rect">
                <a:avLst/>
              </a:prstGeom>
              <a:blipFill>
                <a:blip r:embed="rId5"/>
                <a:stretch>
                  <a:fillRect l="-7937" t="-16000"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9C47B11-457F-D44F-A8B7-0FAC9C030BE2}"/>
                  </a:ext>
                </a:extLst>
              </p:cNvPr>
              <p:cNvSpPr txBox="1"/>
              <p:nvPr/>
            </p:nvSpPr>
            <p:spPr>
              <a:xfrm>
                <a:off x="2912696" y="5030469"/>
                <a:ext cx="207044"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200" i="1" smtClean="0">
                              <a:solidFill>
                                <a:srgbClr val="FF0000"/>
                              </a:solidFill>
                              <a:latin typeface="Cambria Math" panose="02040503050406030204" pitchFamily="18" charset="0"/>
                            </a:rPr>
                          </m:ctrlPr>
                        </m:sSupPr>
                        <m:e>
                          <m:r>
                            <a:rPr lang="en-US" sz="1200" b="0" i="1" smtClean="0">
                              <a:solidFill>
                                <a:srgbClr val="FF0000"/>
                              </a:solidFill>
                              <a:latin typeface="Cambria Math" panose="02040503050406030204" pitchFamily="18" charset="0"/>
                            </a:rPr>
                            <m:t>𝑒</m:t>
                          </m:r>
                        </m:e>
                        <m:sup>
                          <m:r>
                            <a:rPr lang="en-US" sz="1200" b="0" i="1" smtClean="0">
                              <a:solidFill>
                                <a:srgbClr val="FF0000"/>
                              </a:solidFill>
                              <a:latin typeface="Cambria Math" panose="02040503050406030204" pitchFamily="18" charset="0"/>
                            </a:rPr>
                            <m:t>+</m:t>
                          </m:r>
                        </m:sup>
                      </m:sSup>
                    </m:oMath>
                  </m:oMathPara>
                </a14:m>
                <a:endParaRPr lang="en-US" sz="1200" dirty="0">
                  <a:solidFill>
                    <a:srgbClr val="FF0000"/>
                  </a:solidFill>
                  <a:latin typeface="Cambria Math" panose="02040503050406030204" pitchFamily="18" charset="0"/>
                  <a:ea typeface="Cambria Math" panose="02040503050406030204" pitchFamily="18" charset="0"/>
                </a:endParaRPr>
              </a:p>
            </p:txBody>
          </p:sp>
        </mc:Choice>
        <mc:Fallback xmlns="">
          <p:sp>
            <p:nvSpPr>
              <p:cNvPr id="23" name="TextBox 22">
                <a:extLst>
                  <a:ext uri="{FF2B5EF4-FFF2-40B4-BE49-F238E27FC236}">
                    <a16:creationId xmlns:a16="http://schemas.microsoft.com/office/drawing/2014/main" id="{89C47B11-457F-D44F-A8B7-0FAC9C030BE2}"/>
                  </a:ext>
                </a:extLst>
              </p:cNvPr>
              <p:cNvSpPr txBox="1">
                <a:spLocks noRot="1" noChangeAspect="1" noMove="1" noResize="1" noEditPoints="1" noAdjustHandles="1" noChangeArrowheads="1" noChangeShapeType="1" noTextEdit="1"/>
              </p:cNvSpPr>
              <p:nvPr/>
            </p:nvSpPr>
            <p:spPr>
              <a:xfrm>
                <a:off x="2912696" y="5030469"/>
                <a:ext cx="207044" cy="184666"/>
              </a:xfrm>
              <a:prstGeom prst="rect">
                <a:avLst/>
              </a:prstGeom>
              <a:blipFill>
                <a:blip r:embed="rId6"/>
                <a:stretch>
                  <a:fillRect l="-11765" r="-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4B73107-42C1-7E4F-B96E-EE9795A219B0}"/>
                  </a:ext>
                </a:extLst>
              </p:cNvPr>
              <p:cNvSpPr txBox="1"/>
              <p:nvPr/>
            </p:nvSpPr>
            <p:spPr>
              <a:xfrm>
                <a:off x="3153268" y="5295901"/>
                <a:ext cx="250325" cy="184666"/>
              </a:xfrm>
              <a:prstGeom prst="rect">
                <a:avLst/>
              </a:prstGeom>
              <a:noFill/>
            </p:spPr>
            <p:txBody>
              <a:bodyPr wrap="none" lIns="0" tIns="0" rIns="0" bIns="0" rtlCol="0">
                <a:spAutoFit/>
              </a:bodyPr>
              <a:lstStyle/>
              <a:p>
                <a:r>
                  <a:rPr lang="en-US" sz="1200" dirty="0">
                    <a:solidFill>
                      <a:srgbClr val="FF0000"/>
                    </a:solidFill>
                  </a:rPr>
                  <a:t> </a:t>
                </a:r>
                <a14:m>
                  <m:oMath xmlns:m="http://schemas.openxmlformats.org/officeDocument/2006/math">
                    <m:sSup>
                      <m:sSupPr>
                        <m:ctrlPr>
                          <a:rPr lang="en-US" sz="1200" i="1" smtClean="0">
                            <a:solidFill>
                              <a:srgbClr val="FF0000"/>
                            </a:solidFill>
                            <a:latin typeface="Cambria Math" panose="02040503050406030204" pitchFamily="18" charset="0"/>
                          </a:rPr>
                        </m:ctrlPr>
                      </m:sSupPr>
                      <m:e>
                        <m:r>
                          <a:rPr lang="en-US" sz="1200" b="0" i="1" smtClean="0">
                            <a:solidFill>
                              <a:srgbClr val="FF0000"/>
                            </a:solidFill>
                            <a:latin typeface="Cambria Math" panose="02040503050406030204" pitchFamily="18" charset="0"/>
                          </a:rPr>
                          <m:t>𝑒</m:t>
                        </m:r>
                      </m:e>
                      <m:sup>
                        <m:r>
                          <a:rPr lang="en-US" sz="1200" b="0" i="1" smtClean="0">
                            <a:solidFill>
                              <a:srgbClr val="FF0000"/>
                            </a:solidFill>
                            <a:latin typeface="Cambria Math" panose="02040503050406030204" pitchFamily="18" charset="0"/>
                          </a:rPr>
                          <m:t>−</m:t>
                        </m:r>
                      </m:sup>
                    </m:sSup>
                  </m:oMath>
                </a14:m>
                <a:r>
                  <a:rPr lang="en-US" sz="1200" dirty="0">
                    <a:solidFill>
                      <a:srgbClr val="FF0000"/>
                    </a:solidFill>
                    <a:latin typeface="Cambria Math" panose="02040503050406030204" pitchFamily="18" charset="0"/>
                    <a:ea typeface="Cambria Math" panose="02040503050406030204" pitchFamily="18" charset="0"/>
                  </a:rPr>
                  <a:t> </a:t>
                </a:r>
              </a:p>
            </p:txBody>
          </p:sp>
        </mc:Choice>
        <mc:Fallback xmlns="">
          <p:sp>
            <p:nvSpPr>
              <p:cNvPr id="24" name="TextBox 23">
                <a:extLst>
                  <a:ext uri="{FF2B5EF4-FFF2-40B4-BE49-F238E27FC236}">
                    <a16:creationId xmlns:a16="http://schemas.microsoft.com/office/drawing/2014/main" id="{C4B73107-42C1-7E4F-B96E-EE9795A219B0}"/>
                  </a:ext>
                </a:extLst>
              </p:cNvPr>
              <p:cNvSpPr txBox="1">
                <a:spLocks noRot="1" noChangeAspect="1" noMove="1" noResize="1" noEditPoints="1" noAdjustHandles="1" noChangeArrowheads="1" noChangeShapeType="1" noTextEdit="1"/>
              </p:cNvSpPr>
              <p:nvPr/>
            </p:nvSpPr>
            <p:spPr>
              <a:xfrm>
                <a:off x="3153268" y="5295901"/>
                <a:ext cx="250325" cy="184666"/>
              </a:xfrm>
              <a:prstGeom prst="rect">
                <a:avLst/>
              </a:prstGeom>
              <a:blipFill>
                <a:blip r:embed="rId7"/>
                <a:stretch>
                  <a:fillRect/>
                </a:stretch>
              </a:blipFill>
            </p:spPr>
            <p:txBody>
              <a:bodyPr/>
              <a:lstStyle/>
              <a:p>
                <a:r>
                  <a:rPr lang="en-US">
                    <a:noFill/>
                  </a:rPr>
                  <a:t> </a:t>
                </a:r>
              </a:p>
            </p:txBody>
          </p:sp>
        </mc:Fallback>
      </mc:AlternateContent>
      <p:cxnSp>
        <p:nvCxnSpPr>
          <p:cNvPr id="25" name="Łącznik prosty ze strzałką 9">
            <a:extLst>
              <a:ext uri="{FF2B5EF4-FFF2-40B4-BE49-F238E27FC236}">
                <a16:creationId xmlns:a16="http://schemas.microsoft.com/office/drawing/2014/main" id="{29F05DFD-8F69-C74D-98A9-6DAE6D391255}"/>
              </a:ext>
            </a:extLst>
          </p:cNvPr>
          <p:cNvCxnSpPr>
            <a:cxnSpLocks/>
          </p:cNvCxnSpPr>
          <p:nvPr/>
        </p:nvCxnSpPr>
        <p:spPr>
          <a:xfrm flipV="1">
            <a:off x="2781300" y="5173741"/>
            <a:ext cx="571500" cy="274558"/>
          </a:xfrm>
          <a:prstGeom prst="straightConnector1">
            <a:avLst/>
          </a:prstGeom>
          <a:ln w="127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500793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F3C239-9BEB-F94B-8FD8-A26D8911AE82}"/>
              </a:ext>
            </a:extLst>
          </p:cNvPr>
          <p:cNvPicPr>
            <a:picLocks noChangeAspect="1"/>
          </p:cNvPicPr>
          <p:nvPr/>
        </p:nvPicPr>
        <p:blipFill rotWithShape="1">
          <a:blip r:embed="rId2"/>
          <a:srcRect l="8333" t="29478" b="10487"/>
          <a:stretch/>
        </p:blipFill>
        <p:spPr>
          <a:xfrm>
            <a:off x="590550" y="889088"/>
            <a:ext cx="7962900" cy="3595320"/>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p:txBody>
          <a:bodyPr/>
          <a:lstStyle/>
          <a:p>
            <a:r>
              <a:rPr lang="en-US" dirty="0">
                <a:solidFill>
                  <a:schemeClr val="tx1"/>
                </a:solidFill>
              </a:rPr>
              <a:t>FASER</a:t>
            </a:r>
          </a:p>
        </p:txBody>
      </p:sp>
      <p:sp>
        <p:nvSpPr>
          <p:cNvPr id="9" name="Rectangle 8">
            <a:extLst>
              <a:ext uri="{FF2B5EF4-FFF2-40B4-BE49-F238E27FC236}">
                <a16:creationId xmlns:a16="http://schemas.microsoft.com/office/drawing/2014/main" id="{DED823DF-8459-7D41-8564-9B2825E6D453}"/>
              </a:ext>
            </a:extLst>
          </p:cNvPr>
          <p:cNvSpPr>
            <a:spLocks noChangeArrowheads="1"/>
          </p:cNvSpPr>
          <p:nvPr/>
        </p:nvSpPr>
        <p:spPr bwMode="auto">
          <a:xfrm>
            <a:off x="304800" y="639763"/>
            <a:ext cx="8458200" cy="46037"/>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dirty="0">
              <a:solidFill>
                <a:srgbClr val="1A18D2"/>
              </a:solidFill>
              <a:highlight>
                <a:srgbClr val="0000FF"/>
              </a:highlight>
              <a:latin typeface="+mn-lt"/>
              <a:ea typeface="+mn-ea"/>
              <a:cs typeface="+mn-cs"/>
            </a:endParaRPr>
          </a:p>
        </p:txBody>
      </p:sp>
      <p:sp>
        <p:nvSpPr>
          <p:cNvPr id="10" name="Content Placeholder 2">
            <a:extLst>
              <a:ext uri="{FF2B5EF4-FFF2-40B4-BE49-F238E27FC236}">
                <a16:creationId xmlns:a16="http://schemas.microsoft.com/office/drawing/2014/main" id="{52A7437A-AC6D-6B4C-819A-DBDCB434F95B}"/>
              </a:ext>
            </a:extLst>
          </p:cNvPr>
          <p:cNvSpPr>
            <a:spLocks noGrp="1"/>
          </p:cNvSpPr>
          <p:nvPr>
            <p:ph idx="1"/>
          </p:nvPr>
        </p:nvSpPr>
        <p:spPr>
          <a:xfrm>
            <a:off x="367448" y="4800600"/>
            <a:ext cx="5576152" cy="1676400"/>
          </a:xfrm>
        </p:spPr>
        <p:txBody>
          <a:bodyPr/>
          <a:lstStyle/>
          <a:p>
            <a:pPr marL="0" indent="0" eaLnBrk="1" hangingPunct="1">
              <a:buNone/>
            </a:pPr>
            <a:r>
              <a:rPr lang="en-US" sz="2000" dirty="0">
                <a:latin typeface="Arial" charset="0"/>
                <a:sym typeface="Wingdings"/>
              </a:rPr>
              <a:t>FASER has been built to look for these signals.  It was approved, constructed, installed, and commissioned from 2019-21. In a few months, it will begin probing new parameter space with discovery prospects starting with the first fb</a:t>
            </a:r>
            <a:r>
              <a:rPr lang="en-US" sz="2000" baseline="30000" dirty="0">
                <a:latin typeface="Arial" charset="0"/>
                <a:sym typeface="Wingdings"/>
              </a:rPr>
              <a:t>-1</a:t>
            </a:r>
            <a:r>
              <a:rPr lang="en-US" sz="2000" dirty="0">
                <a:latin typeface="Arial" charset="0"/>
                <a:sym typeface="Wingdings"/>
              </a:rPr>
              <a:t>.</a:t>
            </a:r>
            <a:endParaRPr lang="en-US" sz="2000" dirty="0">
              <a:sym typeface="Wingdings"/>
            </a:endParaRPr>
          </a:p>
          <a:p>
            <a:pPr eaLnBrk="1" hangingPunct="1"/>
            <a:endParaRPr lang="en-US" sz="2000" dirty="0">
              <a:latin typeface="Arial" charset="0"/>
              <a:sym typeface="Wingdings"/>
            </a:endParaRPr>
          </a:p>
        </p:txBody>
      </p:sp>
      <p:grpSp>
        <p:nvGrpSpPr>
          <p:cNvPr id="6" name="Group 5">
            <a:extLst>
              <a:ext uri="{FF2B5EF4-FFF2-40B4-BE49-F238E27FC236}">
                <a16:creationId xmlns:a16="http://schemas.microsoft.com/office/drawing/2014/main" id="{210F5805-2E68-DF4C-B4D6-8931F4B60EB2}"/>
              </a:ext>
            </a:extLst>
          </p:cNvPr>
          <p:cNvGrpSpPr/>
          <p:nvPr/>
        </p:nvGrpSpPr>
        <p:grpSpPr>
          <a:xfrm>
            <a:off x="5867400" y="4572000"/>
            <a:ext cx="2743200" cy="2025055"/>
            <a:chOff x="5867400" y="4517066"/>
            <a:chExt cx="2743200" cy="2025055"/>
          </a:xfrm>
        </p:grpSpPr>
        <p:sp>
          <p:nvSpPr>
            <p:cNvPr id="3" name="Rectangle 2">
              <a:extLst>
                <a:ext uri="{FF2B5EF4-FFF2-40B4-BE49-F238E27FC236}">
                  <a16:creationId xmlns:a16="http://schemas.microsoft.com/office/drawing/2014/main" id="{3521FEE1-274E-4348-936C-013265917BA5}"/>
                </a:ext>
              </a:extLst>
            </p:cNvPr>
            <p:cNvSpPr/>
            <p:nvPr/>
          </p:nvSpPr>
          <p:spPr>
            <a:xfrm>
              <a:off x="5944031" y="4517066"/>
              <a:ext cx="2666569" cy="20250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08B8FB9-CE5B-4341-9B78-070BFAF98CB4}"/>
                </a:ext>
              </a:extLst>
            </p:cNvPr>
            <p:cNvPicPr>
              <a:picLocks noChangeAspect="1"/>
            </p:cNvPicPr>
            <p:nvPr/>
          </p:nvPicPr>
          <p:blipFill>
            <a:blip r:embed="rId3"/>
            <a:stretch>
              <a:fillRect/>
            </a:stretch>
          </p:blipFill>
          <p:spPr>
            <a:xfrm>
              <a:off x="5867400" y="4609141"/>
              <a:ext cx="2644438" cy="1932980"/>
            </a:xfrm>
            <a:prstGeom prst="rect">
              <a:avLst/>
            </a:prstGeom>
          </p:spPr>
        </p:pic>
      </p:grpSp>
    </p:spTree>
    <p:extLst>
      <p:ext uri="{BB962C8B-B14F-4D97-AF65-F5344CB8AC3E}">
        <p14:creationId xmlns:p14="http://schemas.microsoft.com/office/powerpoint/2010/main" val="2164692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733425"/>
          </a:xfrm>
        </p:spPr>
        <p:txBody>
          <a:bodyPr/>
          <a:lstStyle/>
          <a:p>
            <a:pPr eaLnBrk="1" hangingPunct="1"/>
            <a:r>
              <a:rPr lang="en-US" dirty="0">
                <a:latin typeface="Arial" charset="0"/>
              </a:rPr>
              <a:t>NEW PARTICLES AT THE FPF</a:t>
            </a:r>
          </a:p>
        </p:txBody>
      </p:sp>
      <p:sp>
        <p:nvSpPr>
          <p:cNvPr id="4" name="Content Placeholder 3">
            <a:extLst>
              <a:ext uri="{FF2B5EF4-FFF2-40B4-BE49-F238E27FC236}">
                <a16:creationId xmlns:a16="http://schemas.microsoft.com/office/drawing/2014/main" id="{993F80C9-6130-4D49-B2CD-3EE5B25D11B0}"/>
              </a:ext>
            </a:extLst>
          </p:cNvPr>
          <p:cNvSpPr>
            <a:spLocks noGrp="1"/>
          </p:cNvSpPr>
          <p:nvPr>
            <p:ph idx="1"/>
          </p:nvPr>
        </p:nvSpPr>
        <p:spPr>
          <a:xfrm>
            <a:off x="152400" y="1066800"/>
            <a:ext cx="3962400" cy="5334000"/>
          </a:xfrm>
        </p:spPr>
        <p:txBody>
          <a:bodyPr/>
          <a:lstStyle/>
          <a:p>
            <a:r>
              <a:rPr lang="en-US" sz="2000" dirty="0"/>
              <a:t>The FPF will extend the current BSM program by housing larger and a more diverse array of experiments. </a:t>
            </a:r>
          </a:p>
          <a:p>
            <a:endParaRPr lang="en-US" sz="1200" dirty="0"/>
          </a:p>
          <a:p>
            <a:r>
              <a:rPr lang="en-US" sz="2000" dirty="0">
                <a:solidFill>
                  <a:srgbClr val="00B050"/>
                </a:solidFill>
              </a:rPr>
              <a:t>FASER 2, with R = 1 m, L = 20 m, can discover all portal particles with renormalizable couplings (dark photon, dark Higgs, HNL); ALPs with all types of couplings (</a:t>
            </a:r>
            <a:r>
              <a:rPr lang="en-US" sz="2000" dirty="0">
                <a:solidFill>
                  <a:srgbClr val="00B050"/>
                </a:solidFill>
                <a:latin typeface="Symbol" pitchFamily="2" charset="2"/>
              </a:rPr>
              <a:t>g</a:t>
            </a:r>
            <a:r>
              <a:rPr lang="en-US" sz="2000" dirty="0">
                <a:solidFill>
                  <a:srgbClr val="00B050"/>
                </a:solidFill>
              </a:rPr>
              <a:t>, f, g); and many other particles.</a:t>
            </a:r>
          </a:p>
          <a:p>
            <a:endParaRPr lang="en-US" sz="1200" dirty="0"/>
          </a:p>
          <a:p>
            <a:r>
              <a:rPr lang="en-US" sz="2000" dirty="0">
                <a:solidFill>
                  <a:srgbClr val="FF0000"/>
                </a:solidFill>
              </a:rPr>
              <a:t>Other experiments can discover </a:t>
            </a:r>
            <a:r>
              <a:rPr lang="en-US" sz="2000" dirty="0" err="1">
                <a:solidFill>
                  <a:srgbClr val="FF0000"/>
                </a:solidFill>
              </a:rPr>
              <a:t>mCPs</a:t>
            </a:r>
            <a:r>
              <a:rPr lang="en-US" sz="2000" dirty="0">
                <a:solidFill>
                  <a:srgbClr val="FF0000"/>
                </a:solidFill>
              </a:rPr>
              <a:t>, dark matter, and many other interesting ideas.</a:t>
            </a:r>
          </a:p>
        </p:txBody>
      </p:sp>
      <mc:AlternateContent xmlns:mc="http://schemas.openxmlformats.org/markup-compatibility/2006" xmlns:a14="http://schemas.microsoft.com/office/drawing/2010/main">
        <mc:Choice Requires="a14">
          <p:graphicFrame>
            <p:nvGraphicFramePr>
              <p:cNvPr id="15" name="Table 14">
                <a:extLst>
                  <a:ext uri="{FF2B5EF4-FFF2-40B4-BE49-F238E27FC236}">
                    <a16:creationId xmlns:a16="http://schemas.microsoft.com/office/drawing/2014/main" id="{FE43614D-0A53-FF4B-AACF-F4EC75727D10}"/>
                  </a:ext>
                </a:extLst>
              </p:cNvPr>
              <p:cNvGraphicFramePr>
                <a:graphicFrameLocks noGrp="1"/>
              </p:cNvGraphicFramePr>
              <p:nvPr/>
            </p:nvGraphicFramePr>
            <p:xfrm>
              <a:off x="4214769" y="1123477"/>
              <a:ext cx="4624431" cy="5201123"/>
            </p:xfrm>
            <a:graphic>
              <a:graphicData uri="http://schemas.openxmlformats.org/drawingml/2006/table">
                <a:tbl>
                  <a:tblPr firstRow="1" bandRow="1">
                    <a:tableStyleId>{5C22544A-7EE6-4342-B048-85BDC9FD1C3A}</a:tableStyleId>
                  </a:tblPr>
                  <a:tblGrid>
                    <a:gridCol w="2450553">
                      <a:extLst>
                        <a:ext uri="{9D8B030D-6E8A-4147-A177-3AD203B41FA5}">
                          <a16:colId xmlns:a16="http://schemas.microsoft.com/office/drawing/2014/main" val="752266159"/>
                        </a:ext>
                      </a:extLst>
                    </a:gridCol>
                    <a:gridCol w="1067176">
                      <a:extLst>
                        <a:ext uri="{9D8B030D-6E8A-4147-A177-3AD203B41FA5}">
                          <a16:colId xmlns:a16="http://schemas.microsoft.com/office/drawing/2014/main" val="3410690635"/>
                        </a:ext>
                      </a:extLst>
                    </a:gridCol>
                    <a:gridCol w="1106702">
                      <a:extLst>
                        <a:ext uri="{9D8B030D-6E8A-4147-A177-3AD203B41FA5}">
                          <a16:colId xmlns:a16="http://schemas.microsoft.com/office/drawing/2014/main" val="2128013603"/>
                        </a:ext>
                      </a:extLst>
                    </a:gridCol>
                  </a:tblGrid>
                  <a:tr h="440375">
                    <a:tc>
                      <a:txBody>
                        <a:bodyPr/>
                        <a:lstStyle/>
                        <a:p>
                          <a:pPr algn="ctr"/>
                          <a:r>
                            <a:rPr lang="en-US" sz="1200" dirty="0"/>
                            <a:t>Benchmark Model</a:t>
                          </a:r>
                        </a:p>
                      </a:txBody>
                      <a:tcPr anchor="ctr"/>
                    </a:tc>
                    <a:tc>
                      <a:txBody>
                        <a:bodyPr/>
                        <a:lstStyle/>
                        <a:p>
                          <a:pPr algn="ctr"/>
                          <a:r>
                            <a:rPr lang="en-US" sz="1200" dirty="0"/>
                            <a:t>Underway</a:t>
                          </a:r>
                        </a:p>
                      </a:txBody>
                      <a:tcPr anchor="ctr"/>
                    </a:tc>
                    <a:tc>
                      <a:txBody>
                        <a:bodyPr/>
                        <a:lstStyle/>
                        <a:p>
                          <a:pPr algn="ctr"/>
                          <a:r>
                            <a:rPr lang="en-US" sz="1200" dirty="0"/>
                            <a:t>FPF</a:t>
                          </a:r>
                        </a:p>
                      </a:txBody>
                      <a:tcPr anchor="ctr"/>
                    </a:tc>
                    <a:extLst>
                      <a:ext uri="{0D108BD9-81ED-4DB2-BD59-A6C34878D82A}">
                        <a16:rowId xmlns:a16="http://schemas.microsoft.com/office/drawing/2014/main" val="3421202722"/>
                      </a:ext>
                    </a:extLst>
                  </a:tr>
                  <a:tr h="344462">
                    <a:tc>
                      <a:txBody>
                        <a:bodyPr/>
                        <a:lstStyle/>
                        <a:p>
                          <a:pPr algn="ctr"/>
                          <a:r>
                            <a:rPr lang="en-US" sz="1200" dirty="0"/>
                            <a:t>BC1: Dark Photon</a:t>
                          </a:r>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US" sz="1200" i="0" dirty="0" smtClean="0">
                                    <a:latin typeface="+mn-lt"/>
                                  </a:rPr>
                                  <m:t>FASER</m:t>
                                </m:r>
                              </m:oMath>
                            </m:oMathPara>
                          </a14:m>
                          <a:endParaRPr lang="en-US" sz="1200" dirty="0"/>
                        </a:p>
                      </a:txBody>
                      <a:tcPr anchor="ctr"/>
                    </a:tc>
                    <a:tc>
                      <a:txBody>
                        <a:bodyPr/>
                        <a:lstStyle/>
                        <a:p>
                          <a:pPr algn="ctr"/>
                          <a:r>
                            <a:rPr lang="en-US" sz="1200" i="0" dirty="0">
                              <a:solidFill>
                                <a:srgbClr val="00B050"/>
                              </a:solidFill>
                              <a:latin typeface="+mn-lt"/>
                            </a:rPr>
                            <a:t>FASER 2</a:t>
                          </a:r>
                        </a:p>
                      </a:txBody>
                      <a:tcPr anchor="ctr"/>
                    </a:tc>
                    <a:extLst>
                      <a:ext uri="{0D108BD9-81ED-4DB2-BD59-A6C34878D82A}">
                        <a16:rowId xmlns:a16="http://schemas.microsoft.com/office/drawing/2014/main" val="391316804"/>
                      </a:ext>
                    </a:extLst>
                  </a:tr>
                  <a:tr h="344462">
                    <a:tc>
                      <a:txBody>
                        <a:bodyPr/>
                        <a:lstStyle/>
                        <a:p>
                          <a:pPr algn="ctr"/>
                          <a:r>
                            <a:rPr lang="en-US" sz="1200" dirty="0"/>
                            <a:t>BC1’: U(1)</a:t>
                          </a:r>
                          <a:r>
                            <a:rPr lang="en-US" sz="1200" baseline="-25000" dirty="0"/>
                            <a:t>B-L </a:t>
                          </a:r>
                          <a:r>
                            <a:rPr lang="en-US" sz="1200" baseline="0" dirty="0"/>
                            <a:t>Gauge Boson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1200" i="0" dirty="0" smtClean="0">
                                    <a:latin typeface="+mn-lt"/>
                                  </a:rPr>
                                  <m:t>FASER</m:t>
                                </m:r>
                              </m:oMath>
                            </m:oMathPara>
                          </a14:m>
                          <a:endParaRPr lang="en-US" sz="1200" dirty="0"/>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US" sz="1200" i="0" dirty="0" smtClean="0">
                                    <a:solidFill>
                                      <a:srgbClr val="00B050"/>
                                    </a:solidFill>
                                    <a:latin typeface="+mn-lt"/>
                                  </a:rPr>
                                  <m:t>FASER</m:t>
                                </m:r>
                                <m:r>
                                  <m:rPr>
                                    <m:nor/>
                                  </m:rPr>
                                  <a:rPr lang="en-US" sz="1200" i="0" dirty="0" smtClean="0">
                                    <a:solidFill>
                                      <a:srgbClr val="00B050"/>
                                    </a:solidFill>
                                    <a:latin typeface="+mn-lt"/>
                                  </a:rPr>
                                  <m:t> 2</m:t>
                                </m:r>
                              </m:oMath>
                            </m:oMathPara>
                          </a14:m>
                          <a:endParaRPr lang="en-US" sz="1200" i="0" dirty="0">
                            <a:solidFill>
                              <a:srgbClr val="00B050"/>
                            </a:solidFill>
                            <a:latin typeface="+mn-lt"/>
                          </a:endParaRPr>
                        </a:p>
                      </a:txBody>
                      <a:tcPr anchor="ctr"/>
                    </a:tc>
                    <a:extLst>
                      <a:ext uri="{0D108BD9-81ED-4DB2-BD59-A6C34878D82A}">
                        <a16:rowId xmlns:a16="http://schemas.microsoft.com/office/drawing/2014/main" val="4042819001"/>
                      </a:ext>
                    </a:extLst>
                  </a:tr>
                  <a:tr h="344462">
                    <a:tc>
                      <a:txBody>
                        <a:bodyPr/>
                        <a:lstStyle/>
                        <a:p>
                          <a:pPr algn="ctr"/>
                          <a:r>
                            <a:rPr lang="en-US" sz="1200" dirty="0"/>
                            <a:t>BC2: Dark Matter</a:t>
                          </a:r>
                        </a:p>
                      </a:txBody>
                      <a:tcPr anchor="ctr"/>
                    </a:tc>
                    <a:tc>
                      <a:txBody>
                        <a:bodyPr/>
                        <a:lstStyle/>
                        <a:p>
                          <a:pPr algn="ct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solidFill>
                                <a:srgbClr val="FF0000"/>
                              </a:solidFill>
                              <a:latin typeface="+mn-lt"/>
                            </a:rPr>
                            <a:t>FLArE</a:t>
                          </a:r>
                          <a:endParaRPr lang="en-US" sz="1200" dirty="0">
                            <a:solidFill>
                              <a:srgbClr val="FF0000"/>
                            </a:solidFill>
                            <a:latin typeface="+mn-lt"/>
                          </a:endParaRPr>
                        </a:p>
                      </a:txBody>
                      <a:tcPr anchor="ctr"/>
                    </a:tc>
                    <a:extLst>
                      <a:ext uri="{0D108BD9-81ED-4DB2-BD59-A6C34878D82A}">
                        <a16:rowId xmlns:a16="http://schemas.microsoft.com/office/drawing/2014/main" val="1296936292"/>
                      </a:ext>
                    </a:extLst>
                  </a:tr>
                  <a:tr h="344462">
                    <a:tc>
                      <a:txBody>
                        <a:bodyPr/>
                        <a:lstStyle/>
                        <a:p>
                          <a:pPr algn="ctr"/>
                          <a:r>
                            <a:rPr lang="en-US" sz="1200" dirty="0"/>
                            <a:t>BC3: Milli-Charged Particle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FF0000"/>
                              </a:solidFill>
                              <a:latin typeface="+mn-lt"/>
                            </a:rPr>
                            <a:t>FORMOSA</a:t>
                          </a:r>
                        </a:p>
                      </a:txBody>
                      <a:tcPr anchor="ctr"/>
                    </a:tc>
                    <a:extLst>
                      <a:ext uri="{0D108BD9-81ED-4DB2-BD59-A6C34878D82A}">
                        <a16:rowId xmlns:a16="http://schemas.microsoft.com/office/drawing/2014/main" val="1694263495"/>
                      </a:ext>
                    </a:extLst>
                  </a:tr>
                  <a:tr h="501263">
                    <a:tc>
                      <a:txBody>
                        <a:bodyPr/>
                        <a:lstStyle/>
                        <a:p>
                          <a:pPr algn="ctr"/>
                          <a:r>
                            <a:rPr lang="en-US" sz="1200" dirty="0"/>
                            <a:t>BC4: Dark Higgs Boson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US" sz="1200" i="0" dirty="0" smtClean="0">
                                    <a:solidFill>
                                      <a:srgbClr val="00B050"/>
                                    </a:solidFill>
                                    <a:latin typeface="+mn-lt"/>
                                  </a:rPr>
                                  <m:t>FASER</m:t>
                                </m:r>
                                <m:r>
                                  <m:rPr>
                                    <m:nor/>
                                  </m:rPr>
                                  <a:rPr lang="en-US" sz="1200" i="0" dirty="0" smtClean="0">
                                    <a:solidFill>
                                      <a:srgbClr val="00B050"/>
                                    </a:solidFill>
                                    <a:latin typeface="+mn-lt"/>
                                  </a:rPr>
                                  <m:t> 2</m:t>
                                </m:r>
                              </m:oMath>
                            </m:oMathPara>
                          </a14:m>
                          <a:endParaRPr lang="en-US" sz="1200" i="0" dirty="0">
                            <a:solidFill>
                              <a:srgbClr val="00B050"/>
                            </a:solidFill>
                            <a:latin typeface="+mn-lt"/>
                          </a:endParaRPr>
                        </a:p>
                      </a:txBody>
                      <a:tcPr anchor="ctr"/>
                    </a:tc>
                    <a:extLst>
                      <a:ext uri="{0D108BD9-81ED-4DB2-BD59-A6C34878D82A}">
                        <a16:rowId xmlns:a16="http://schemas.microsoft.com/office/drawing/2014/main" val="4020035292"/>
                      </a:ext>
                    </a:extLst>
                  </a:tr>
                  <a:tr h="344462">
                    <a:tc>
                      <a:txBody>
                        <a:bodyPr/>
                        <a:lstStyle/>
                        <a:p>
                          <a:pPr algn="ctr"/>
                          <a:r>
                            <a:rPr lang="en-US" sz="1200" dirty="0"/>
                            <a:t>BC5: Dark Higgs with </a:t>
                          </a:r>
                          <a:r>
                            <a:rPr lang="en-US" sz="1200" dirty="0" err="1"/>
                            <a:t>hSS</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US" sz="1200" i="0" dirty="0" smtClean="0">
                                    <a:solidFill>
                                      <a:srgbClr val="00B050"/>
                                    </a:solidFill>
                                    <a:latin typeface="+mn-lt"/>
                                  </a:rPr>
                                  <m:t>FASER</m:t>
                                </m:r>
                                <m:r>
                                  <m:rPr>
                                    <m:nor/>
                                  </m:rPr>
                                  <a:rPr lang="en-US" sz="1200" i="0" dirty="0" smtClean="0">
                                    <a:solidFill>
                                      <a:srgbClr val="00B050"/>
                                    </a:solidFill>
                                    <a:latin typeface="+mn-lt"/>
                                  </a:rPr>
                                  <m:t> 2</m:t>
                                </m:r>
                              </m:oMath>
                            </m:oMathPara>
                          </a14:m>
                          <a:endParaRPr lang="en-US" sz="1200" i="0" dirty="0">
                            <a:solidFill>
                              <a:srgbClr val="00B050"/>
                            </a:solidFill>
                            <a:latin typeface="+mn-lt"/>
                          </a:endParaRPr>
                        </a:p>
                      </a:txBody>
                      <a:tcPr anchor="ctr"/>
                    </a:tc>
                    <a:extLst>
                      <a:ext uri="{0D108BD9-81ED-4DB2-BD59-A6C34878D82A}">
                        <a16:rowId xmlns:a16="http://schemas.microsoft.com/office/drawing/2014/main" val="335916766"/>
                      </a:ext>
                    </a:extLst>
                  </a:tr>
                  <a:tr h="501263">
                    <a:tc>
                      <a:txBody>
                        <a:bodyPr/>
                        <a:lstStyle/>
                        <a:p>
                          <a:pPr algn="ctr"/>
                          <a:r>
                            <a:rPr lang="en-US" sz="1200" dirty="0"/>
                            <a:t>BC6: HNL with 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US" sz="1200" i="0" dirty="0" smtClean="0">
                                    <a:solidFill>
                                      <a:srgbClr val="00B050"/>
                                    </a:solidFill>
                                    <a:latin typeface="+mn-lt"/>
                                  </a:rPr>
                                  <m:t>FASER</m:t>
                                </m:r>
                                <m:r>
                                  <m:rPr>
                                    <m:nor/>
                                  </m:rPr>
                                  <a:rPr lang="en-US" sz="1200" i="0" dirty="0" smtClean="0">
                                    <a:solidFill>
                                      <a:srgbClr val="00B050"/>
                                    </a:solidFill>
                                    <a:latin typeface="+mn-lt"/>
                                  </a:rPr>
                                  <m:t> 2</m:t>
                                </m:r>
                              </m:oMath>
                            </m:oMathPara>
                          </a14:m>
                          <a:endParaRPr lang="en-US" sz="1200" i="0" dirty="0">
                            <a:solidFill>
                              <a:srgbClr val="00B050"/>
                            </a:solidFill>
                            <a:latin typeface="+mn-lt"/>
                          </a:endParaRPr>
                        </a:p>
                      </a:txBody>
                      <a:tcPr anchor="ctr"/>
                    </a:tc>
                    <a:extLst>
                      <a:ext uri="{0D108BD9-81ED-4DB2-BD59-A6C34878D82A}">
                        <a16:rowId xmlns:a16="http://schemas.microsoft.com/office/drawing/2014/main" val="1081064154"/>
                      </a:ext>
                    </a:extLst>
                  </a:tr>
                  <a:tr h="501263">
                    <a:tc>
                      <a:txBody>
                        <a:bodyPr/>
                        <a:lstStyle/>
                        <a:p>
                          <a:pPr algn="ctr"/>
                          <a:r>
                            <a:rPr lang="en-US" sz="1200" dirty="0"/>
                            <a:t>BC7: HNL with </a:t>
                          </a:r>
                          <a:r>
                            <a:rPr lang="en-US" sz="1200" dirty="0">
                              <a:latin typeface="Symbol" pitchFamily="2" charset="2"/>
                            </a:rPr>
                            <a:t>m</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US" sz="1200" i="0" dirty="0" smtClean="0">
                                    <a:solidFill>
                                      <a:srgbClr val="00B050"/>
                                    </a:solidFill>
                                    <a:latin typeface="+mn-lt"/>
                                  </a:rPr>
                                  <m:t>FASER</m:t>
                                </m:r>
                                <m:r>
                                  <m:rPr>
                                    <m:nor/>
                                  </m:rPr>
                                  <a:rPr lang="en-US" sz="1200" i="0" dirty="0" smtClean="0">
                                    <a:solidFill>
                                      <a:srgbClr val="00B050"/>
                                    </a:solidFill>
                                    <a:latin typeface="+mn-lt"/>
                                  </a:rPr>
                                  <m:t> 2</m:t>
                                </m:r>
                              </m:oMath>
                            </m:oMathPara>
                          </a14:m>
                          <a:endParaRPr lang="en-US" sz="1200" i="0" dirty="0">
                            <a:solidFill>
                              <a:srgbClr val="00B050"/>
                            </a:solidFill>
                            <a:latin typeface="+mn-lt"/>
                          </a:endParaRPr>
                        </a:p>
                      </a:txBody>
                      <a:tcPr anchor="ctr"/>
                    </a:tc>
                    <a:extLst>
                      <a:ext uri="{0D108BD9-81ED-4DB2-BD59-A6C34878D82A}">
                        <a16:rowId xmlns:a16="http://schemas.microsoft.com/office/drawing/2014/main" val="867695026"/>
                      </a:ext>
                    </a:extLst>
                  </a:tr>
                  <a:tr h="501263">
                    <a:tc>
                      <a:txBody>
                        <a:bodyPr/>
                        <a:lstStyle/>
                        <a:p>
                          <a:pPr algn="ctr"/>
                          <a:r>
                            <a:rPr lang="en-US" sz="1200" dirty="0"/>
                            <a:t>BC8: HNL with </a:t>
                          </a:r>
                          <a:r>
                            <a:rPr lang="en-US" sz="1200" dirty="0">
                              <a:latin typeface="Symbol" pitchFamily="2" charset="2"/>
                            </a:rPr>
                            <a:t>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1200" dirty="0" smtClean="0"/>
                                  <m:t>⎼</m:t>
                                </m:r>
                              </m:oMath>
                            </m:oMathPara>
                          </a14:m>
                          <a:endParaRPr lang="en-US" sz="1200" dirty="0"/>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US" sz="1200" i="0" dirty="0" smtClean="0">
                                    <a:solidFill>
                                      <a:srgbClr val="00B050"/>
                                    </a:solidFill>
                                    <a:latin typeface="+mn-lt"/>
                                  </a:rPr>
                                  <m:t>FASER</m:t>
                                </m:r>
                                <m:r>
                                  <m:rPr>
                                    <m:nor/>
                                  </m:rPr>
                                  <a:rPr lang="en-US" sz="1200" i="0" dirty="0" smtClean="0">
                                    <a:solidFill>
                                      <a:srgbClr val="00B050"/>
                                    </a:solidFill>
                                    <a:latin typeface="+mn-lt"/>
                                  </a:rPr>
                                  <m:t> 2</m:t>
                                </m:r>
                              </m:oMath>
                            </m:oMathPara>
                          </a14:m>
                          <a:endParaRPr lang="en-US" sz="1200" i="0" dirty="0">
                            <a:solidFill>
                              <a:srgbClr val="00B050"/>
                            </a:solidFill>
                            <a:latin typeface="+mn-lt"/>
                          </a:endParaRPr>
                        </a:p>
                      </a:txBody>
                      <a:tcPr anchor="ctr"/>
                    </a:tc>
                    <a:extLst>
                      <a:ext uri="{0D108BD9-81ED-4DB2-BD59-A6C34878D82A}">
                        <a16:rowId xmlns:a16="http://schemas.microsoft.com/office/drawing/2014/main" val="838598692"/>
                      </a:ext>
                    </a:extLst>
                  </a:tr>
                  <a:tr h="344462">
                    <a:tc>
                      <a:txBody>
                        <a:bodyPr/>
                        <a:lstStyle/>
                        <a:p>
                          <a:pPr algn="ctr"/>
                          <a:r>
                            <a:rPr lang="en-US" sz="1200" dirty="0"/>
                            <a:t>BC9: ALP with photon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1200" i="0" dirty="0" smtClean="0">
                                    <a:latin typeface="+mn-lt"/>
                                  </a:rPr>
                                  <m:t>FASER</m:t>
                                </m:r>
                              </m:oMath>
                            </m:oMathPara>
                          </a14:m>
                          <a:endParaRPr lang="en-US" sz="1200" dirty="0"/>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US" sz="1200" i="0" dirty="0" smtClean="0">
                                    <a:solidFill>
                                      <a:srgbClr val="00B050"/>
                                    </a:solidFill>
                                    <a:latin typeface="+mn-lt"/>
                                  </a:rPr>
                                  <m:t>FASER</m:t>
                                </m:r>
                                <m:r>
                                  <m:rPr>
                                    <m:nor/>
                                  </m:rPr>
                                  <a:rPr lang="en-US" sz="1200" i="0" dirty="0" smtClean="0">
                                    <a:solidFill>
                                      <a:srgbClr val="00B050"/>
                                    </a:solidFill>
                                    <a:latin typeface="+mn-lt"/>
                                  </a:rPr>
                                  <m:t> 2</m:t>
                                </m:r>
                              </m:oMath>
                            </m:oMathPara>
                          </a14:m>
                          <a:endParaRPr lang="en-US" sz="1200" i="0" dirty="0">
                            <a:solidFill>
                              <a:srgbClr val="00B050"/>
                            </a:solidFill>
                            <a:latin typeface="+mn-lt"/>
                          </a:endParaRPr>
                        </a:p>
                      </a:txBody>
                      <a:tcPr anchor="ctr"/>
                    </a:tc>
                    <a:extLst>
                      <a:ext uri="{0D108BD9-81ED-4DB2-BD59-A6C34878D82A}">
                        <a16:rowId xmlns:a16="http://schemas.microsoft.com/office/drawing/2014/main" val="3816633778"/>
                      </a:ext>
                    </a:extLst>
                  </a:tr>
                  <a:tr h="344462">
                    <a:tc>
                      <a:txBody>
                        <a:bodyPr/>
                        <a:lstStyle/>
                        <a:p>
                          <a:pPr algn="ctr"/>
                          <a:r>
                            <a:rPr lang="en-US" sz="1200" dirty="0"/>
                            <a:t>BC10: ALP with fermion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1200" i="0" dirty="0" smtClean="0">
                                    <a:latin typeface="+mn-lt"/>
                                  </a:rPr>
                                  <m:t>FASER</m:t>
                                </m:r>
                              </m:oMath>
                            </m:oMathPara>
                          </a14:m>
                          <a:endParaRPr lang="en-US" sz="1200" dirty="0"/>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US" sz="1200" i="0" dirty="0" smtClean="0">
                                    <a:solidFill>
                                      <a:srgbClr val="00B050"/>
                                    </a:solidFill>
                                    <a:latin typeface="+mn-lt"/>
                                  </a:rPr>
                                  <m:t>FASER</m:t>
                                </m:r>
                                <m:r>
                                  <m:rPr>
                                    <m:nor/>
                                  </m:rPr>
                                  <a:rPr lang="en-US" sz="1200" i="0" dirty="0" smtClean="0">
                                    <a:solidFill>
                                      <a:srgbClr val="00B050"/>
                                    </a:solidFill>
                                    <a:latin typeface="+mn-lt"/>
                                  </a:rPr>
                                  <m:t> 2</m:t>
                                </m:r>
                              </m:oMath>
                            </m:oMathPara>
                          </a14:m>
                          <a:endParaRPr lang="en-US" sz="1200" i="0" dirty="0">
                            <a:solidFill>
                              <a:srgbClr val="00B050"/>
                            </a:solidFill>
                            <a:latin typeface="+mn-lt"/>
                          </a:endParaRPr>
                        </a:p>
                      </a:txBody>
                      <a:tcPr anchor="ctr"/>
                    </a:tc>
                    <a:extLst>
                      <a:ext uri="{0D108BD9-81ED-4DB2-BD59-A6C34878D82A}">
                        <a16:rowId xmlns:a16="http://schemas.microsoft.com/office/drawing/2014/main" val="1275156905"/>
                      </a:ext>
                    </a:extLst>
                  </a:tr>
                  <a:tr h="344462">
                    <a:tc>
                      <a:txBody>
                        <a:bodyPr/>
                        <a:lstStyle/>
                        <a:p>
                          <a:pPr algn="ctr"/>
                          <a:r>
                            <a:rPr lang="en-US" sz="1200" dirty="0"/>
                            <a:t>BC11: ALP with gluon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1200" i="0" dirty="0" smtClean="0">
                                    <a:latin typeface="+mn-lt"/>
                                  </a:rPr>
                                  <m:t>FASER</m:t>
                                </m:r>
                              </m:oMath>
                            </m:oMathPara>
                          </a14:m>
                          <a:endParaRPr lang="en-US" sz="1200" dirty="0"/>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US" sz="1200" i="0" dirty="0" smtClean="0">
                                    <a:solidFill>
                                      <a:srgbClr val="00B050"/>
                                    </a:solidFill>
                                    <a:latin typeface="+mn-lt"/>
                                  </a:rPr>
                                  <m:t>FASER</m:t>
                                </m:r>
                                <m:r>
                                  <m:rPr>
                                    <m:nor/>
                                  </m:rPr>
                                  <a:rPr lang="en-US" sz="1200" i="0" dirty="0" smtClean="0">
                                    <a:solidFill>
                                      <a:srgbClr val="00B050"/>
                                    </a:solidFill>
                                    <a:latin typeface="+mn-lt"/>
                                  </a:rPr>
                                  <m:t> 2</m:t>
                                </m:r>
                              </m:oMath>
                            </m:oMathPara>
                          </a14:m>
                          <a:endParaRPr lang="en-US" sz="1200" i="0" dirty="0">
                            <a:solidFill>
                              <a:srgbClr val="00B050"/>
                            </a:solidFill>
                            <a:latin typeface="+mn-lt"/>
                          </a:endParaRPr>
                        </a:p>
                      </a:txBody>
                      <a:tcPr anchor="ctr"/>
                    </a:tc>
                    <a:extLst>
                      <a:ext uri="{0D108BD9-81ED-4DB2-BD59-A6C34878D82A}">
                        <a16:rowId xmlns:a16="http://schemas.microsoft.com/office/drawing/2014/main" val="3070654285"/>
                      </a:ext>
                    </a:extLst>
                  </a:tr>
                </a:tbl>
              </a:graphicData>
            </a:graphic>
          </p:graphicFrame>
        </mc:Choice>
        <mc:Fallback xmlns="">
          <p:graphicFrame>
            <p:nvGraphicFramePr>
              <p:cNvPr id="15" name="Table 14">
                <a:extLst>
                  <a:ext uri="{FF2B5EF4-FFF2-40B4-BE49-F238E27FC236}">
                    <a16:creationId xmlns:a16="http://schemas.microsoft.com/office/drawing/2014/main" id="{FE43614D-0A53-FF4B-AACF-F4EC75727D10}"/>
                  </a:ext>
                </a:extLst>
              </p:cNvPr>
              <p:cNvGraphicFramePr>
                <a:graphicFrameLocks noGrp="1"/>
              </p:cNvGraphicFramePr>
              <p:nvPr>
                <p:extLst>
                  <p:ext uri="{D42A27DB-BD31-4B8C-83A1-F6EECF244321}">
                    <p14:modId xmlns:p14="http://schemas.microsoft.com/office/powerpoint/2010/main" val="3548879132"/>
                  </p:ext>
                </p:extLst>
              </p:nvPr>
            </p:nvGraphicFramePr>
            <p:xfrm>
              <a:off x="4214769" y="1123477"/>
              <a:ext cx="4624431" cy="5201123"/>
            </p:xfrm>
            <a:graphic>
              <a:graphicData uri="http://schemas.openxmlformats.org/drawingml/2006/table">
                <a:tbl>
                  <a:tblPr firstRow="1" bandRow="1">
                    <a:tableStyleId>{5C22544A-7EE6-4342-B048-85BDC9FD1C3A}</a:tableStyleId>
                  </a:tblPr>
                  <a:tblGrid>
                    <a:gridCol w="2450553">
                      <a:extLst>
                        <a:ext uri="{9D8B030D-6E8A-4147-A177-3AD203B41FA5}">
                          <a16:colId xmlns:a16="http://schemas.microsoft.com/office/drawing/2014/main" val="752266159"/>
                        </a:ext>
                      </a:extLst>
                    </a:gridCol>
                    <a:gridCol w="1067176">
                      <a:extLst>
                        <a:ext uri="{9D8B030D-6E8A-4147-A177-3AD203B41FA5}">
                          <a16:colId xmlns:a16="http://schemas.microsoft.com/office/drawing/2014/main" val="3410690635"/>
                        </a:ext>
                      </a:extLst>
                    </a:gridCol>
                    <a:gridCol w="1106702">
                      <a:extLst>
                        <a:ext uri="{9D8B030D-6E8A-4147-A177-3AD203B41FA5}">
                          <a16:colId xmlns:a16="http://schemas.microsoft.com/office/drawing/2014/main" val="2128013603"/>
                        </a:ext>
                      </a:extLst>
                    </a:gridCol>
                  </a:tblGrid>
                  <a:tr h="440375">
                    <a:tc>
                      <a:txBody>
                        <a:bodyPr/>
                        <a:lstStyle/>
                        <a:p>
                          <a:pPr algn="ctr"/>
                          <a:r>
                            <a:rPr lang="en-US" sz="1200" dirty="0"/>
                            <a:t>Benchmark Model</a:t>
                          </a:r>
                        </a:p>
                      </a:txBody>
                      <a:tcPr anchor="ctr"/>
                    </a:tc>
                    <a:tc>
                      <a:txBody>
                        <a:bodyPr/>
                        <a:lstStyle/>
                        <a:p>
                          <a:pPr algn="ctr"/>
                          <a:r>
                            <a:rPr lang="en-US" sz="1200" dirty="0"/>
                            <a:t>Underway</a:t>
                          </a:r>
                        </a:p>
                      </a:txBody>
                      <a:tcPr anchor="ctr"/>
                    </a:tc>
                    <a:tc>
                      <a:txBody>
                        <a:bodyPr/>
                        <a:lstStyle/>
                        <a:p>
                          <a:pPr algn="ctr"/>
                          <a:r>
                            <a:rPr lang="en-US" sz="1200" dirty="0"/>
                            <a:t>FPF</a:t>
                          </a:r>
                        </a:p>
                      </a:txBody>
                      <a:tcPr anchor="ctr"/>
                    </a:tc>
                    <a:extLst>
                      <a:ext uri="{0D108BD9-81ED-4DB2-BD59-A6C34878D82A}">
                        <a16:rowId xmlns:a16="http://schemas.microsoft.com/office/drawing/2014/main" val="3421202722"/>
                      </a:ext>
                    </a:extLst>
                  </a:tr>
                  <a:tr h="344462">
                    <a:tc>
                      <a:txBody>
                        <a:bodyPr/>
                        <a:lstStyle/>
                        <a:p>
                          <a:pPr algn="ctr"/>
                          <a:r>
                            <a:rPr lang="en-US" sz="1200" dirty="0"/>
                            <a:t>BC1: Dark Photon</a:t>
                          </a:r>
                        </a:p>
                      </a:txBody>
                      <a:tcPr anchor="ctr"/>
                    </a:tc>
                    <a:tc>
                      <a:txBody>
                        <a:bodyPr/>
                        <a:lstStyle/>
                        <a:p>
                          <a:endParaRPr lang="en-US"/>
                        </a:p>
                      </a:txBody>
                      <a:tcPr anchor="ctr">
                        <a:blipFill>
                          <a:blip r:embed="rId2"/>
                          <a:stretch>
                            <a:fillRect l="-227059" t="-133333" r="-105882" b="-1296296"/>
                          </a:stretch>
                        </a:blipFill>
                      </a:tcPr>
                    </a:tc>
                    <a:tc>
                      <a:txBody>
                        <a:bodyPr/>
                        <a:lstStyle/>
                        <a:p>
                          <a:pPr algn="ctr"/>
                          <a:r>
                            <a:rPr lang="en-US" sz="1200" i="0" dirty="0">
                              <a:solidFill>
                                <a:srgbClr val="00B050"/>
                              </a:solidFill>
                              <a:latin typeface="+mn-lt"/>
                            </a:rPr>
                            <a:t>FASER 2</a:t>
                          </a:r>
                        </a:p>
                      </a:txBody>
                      <a:tcPr anchor="ctr"/>
                    </a:tc>
                    <a:extLst>
                      <a:ext uri="{0D108BD9-81ED-4DB2-BD59-A6C34878D82A}">
                        <a16:rowId xmlns:a16="http://schemas.microsoft.com/office/drawing/2014/main" val="391316804"/>
                      </a:ext>
                    </a:extLst>
                  </a:tr>
                  <a:tr h="344462">
                    <a:tc>
                      <a:txBody>
                        <a:bodyPr/>
                        <a:lstStyle/>
                        <a:p>
                          <a:pPr algn="ctr"/>
                          <a:r>
                            <a:rPr lang="en-US" sz="1200" dirty="0"/>
                            <a:t>BC1’: U(1)</a:t>
                          </a:r>
                          <a:r>
                            <a:rPr lang="en-US" sz="1200" baseline="-25000" dirty="0"/>
                            <a:t>B-L </a:t>
                          </a:r>
                          <a:r>
                            <a:rPr lang="en-US" sz="1200" baseline="0" dirty="0"/>
                            <a:t>Gauge Boson</a:t>
                          </a:r>
                        </a:p>
                      </a:txBody>
                      <a:tcPr anchor="ctr"/>
                    </a:tc>
                    <a:tc>
                      <a:txBody>
                        <a:bodyPr/>
                        <a:lstStyle/>
                        <a:p>
                          <a:endParaRPr lang="en-US"/>
                        </a:p>
                      </a:txBody>
                      <a:tcPr anchor="ctr">
                        <a:blipFill>
                          <a:blip r:embed="rId2"/>
                          <a:stretch>
                            <a:fillRect l="-227059" t="-233333" r="-105882" b="-1196296"/>
                          </a:stretch>
                        </a:blipFill>
                      </a:tcPr>
                    </a:tc>
                    <a:tc>
                      <a:txBody>
                        <a:bodyPr/>
                        <a:lstStyle/>
                        <a:p>
                          <a:endParaRPr lang="en-US"/>
                        </a:p>
                      </a:txBody>
                      <a:tcPr anchor="ctr">
                        <a:blipFill>
                          <a:blip r:embed="rId2"/>
                          <a:stretch>
                            <a:fillRect l="-319540" t="-233333" r="-3448" b="-1196296"/>
                          </a:stretch>
                        </a:blipFill>
                      </a:tcPr>
                    </a:tc>
                    <a:extLst>
                      <a:ext uri="{0D108BD9-81ED-4DB2-BD59-A6C34878D82A}">
                        <a16:rowId xmlns:a16="http://schemas.microsoft.com/office/drawing/2014/main" val="4042819001"/>
                      </a:ext>
                    </a:extLst>
                  </a:tr>
                  <a:tr h="344462">
                    <a:tc>
                      <a:txBody>
                        <a:bodyPr/>
                        <a:lstStyle/>
                        <a:p>
                          <a:pPr algn="ctr"/>
                          <a:r>
                            <a:rPr lang="en-US" sz="1200" dirty="0"/>
                            <a:t>BC2: Dark Matter</a:t>
                          </a:r>
                        </a:p>
                      </a:txBody>
                      <a:tcPr anchor="ctr"/>
                    </a:tc>
                    <a:tc>
                      <a:txBody>
                        <a:bodyPr/>
                        <a:lstStyle/>
                        <a:p>
                          <a:pPr algn="ct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solidFill>
                                <a:srgbClr val="FF0000"/>
                              </a:solidFill>
                              <a:latin typeface="+mn-lt"/>
                            </a:rPr>
                            <a:t>FLArE</a:t>
                          </a:r>
                          <a:endParaRPr lang="en-US" sz="1200" dirty="0">
                            <a:solidFill>
                              <a:srgbClr val="FF0000"/>
                            </a:solidFill>
                            <a:latin typeface="+mn-lt"/>
                          </a:endParaRPr>
                        </a:p>
                      </a:txBody>
                      <a:tcPr anchor="ctr"/>
                    </a:tc>
                    <a:extLst>
                      <a:ext uri="{0D108BD9-81ED-4DB2-BD59-A6C34878D82A}">
                        <a16:rowId xmlns:a16="http://schemas.microsoft.com/office/drawing/2014/main" val="1296936292"/>
                      </a:ext>
                    </a:extLst>
                  </a:tr>
                  <a:tr h="344462">
                    <a:tc>
                      <a:txBody>
                        <a:bodyPr/>
                        <a:lstStyle/>
                        <a:p>
                          <a:pPr algn="ctr"/>
                          <a:r>
                            <a:rPr lang="en-US" sz="1200" dirty="0"/>
                            <a:t>BC3: Milli-Charged Particle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FF0000"/>
                              </a:solidFill>
                              <a:latin typeface="+mn-lt"/>
                            </a:rPr>
                            <a:t>FORMOSA</a:t>
                          </a:r>
                        </a:p>
                      </a:txBody>
                      <a:tcPr anchor="ctr"/>
                    </a:tc>
                    <a:extLst>
                      <a:ext uri="{0D108BD9-81ED-4DB2-BD59-A6C34878D82A}">
                        <a16:rowId xmlns:a16="http://schemas.microsoft.com/office/drawing/2014/main" val="1694263495"/>
                      </a:ext>
                    </a:extLst>
                  </a:tr>
                  <a:tr h="501263">
                    <a:tc>
                      <a:txBody>
                        <a:bodyPr/>
                        <a:lstStyle/>
                        <a:p>
                          <a:pPr algn="ctr"/>
                          <a:r>
                            <a:rPr lang="en-US" sz="1200" dirty="0"/>
                            <a:t>BC4: Dark Higgs Boson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19540" t="-360000" r="-3448" b="-572500"/>
                          </a:stretch>
                        </a:blipFill>
                      </a:tcPr>
                    </a:tc>
                    <a:extLst>
                      <a:ext uri="{0D108BD9-81ED-4DB2-BD59-A6C34878D82A}">
                        <a16:rowId xmlns:a16="http://schemas.microsoft.com/office/drawing/2014/main" val="4020035292"/>
                      </a:ext>
                    </a:extLst>
                  </a:tr>
                  <a:tr h="344462">
                    <a:tc>
                      <a:txBody>
                        <a:bodyPr/>
                        <a:lstStyle/>
                        <a:p>
                          <a:pPr algn="ctr"/>
                          <a:r>
                            <a:rPr lang="en-US" sz="1200" dirty="0"/>
                            <a:t>BC5: Dark Higgs with </a:t>
                          </a:r>
                          <a:r>
                            <a:rPr lang="en-US" sz="1200" dirty="0" err="1"/>
                            <a:t>hSS</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19540" t="-681481" r="-3448" b="-748148"/>
                          </a:stretch>
                        </a:blipFill>
                      </a:tcPr>
                    </a:tc>
                    <a:extLst>
                      <a:ext uri="{0D108BD9-81ED-4DB2-BD59-A6C34878D82A}">
                        <a16:rowId xmlns:a16="http://schemas.microsoft.com/office/drawing/2014/main" val="335916766"/>
                      </a:ext>
                    </a:extLst>
                  </a:tr>
                  <a:tr h="501263">
                    <a:tc>
                      <a:txBody>
                        <a:bodyPr/>
                        <a:lstStyle/>
                        <a:p>
                          <a:pPr algn="ctr"/>
                          <a:r>
                            <a:rPr lang="en-US" sz="1200" dirty="0"/>
                            <a:t>BC6: HNL with 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19540" t="-527500" r="-3448" b="-405000"/>
                          </a:stretch>
                        </a:blipFill>
                      </a:tcPr>
                    </a:tc>
                    <a:extLst>
                      <a:ext uri="{0D108BD9-81ED-4DB2-BD59-A6C34878D82A}">
                        <a16:rowId xmlns:a16="http://schemas.microsoft.com/office/drawing/2014/main" val="1081064154"/>
                      </a:ext>
                    </a:extLst>
                  </a:tr>
                  <a:tr h="501263">
                    <a:tc>
                      <a:txBody>
                        <a:bodyPr/>
                        <a:lstStyle/>
                        <a:p>
                          <a:pPr algn="ctr"/>
                          <a:r>
                            <a:rPr lang="en-US" sz="1200" dirty="0"/>
                            <a:t>BC7: HNL with </a:t>
                          </a:r>
                          <a:r>
                            <a:rPr lang="en-US" sz="1200" dirty="0">
                              <a:latin typeface="Symbol" pitchFamily="2" charset="2"/>
                            </a:rPr>
                            <a:t>m</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19540" t="-643590" r="-3448" b="-315385"/>
                          </a:stretch>
                        </a:blipFill>
                      </a:tcPr>
                    </a:tc>
                    <a:extLst>
                      <a:ext uri="{0D108BD9-81ED-4DB2-BD59-A6C34878D82A}">
                        <a16:rowId xmlns:a16="http://schemas.microsoft.com/office/drawing/2014/main" val="867695026"/>
                      </a:ext>
                    </a:extLst>
                  </a:tr>
                  <a:tr h="501263">
                    <a:tc>
                      <a:txBody>
                        <a:bodyPr/>
                        <a:lstStyle/>
                        <a:p>
                          <a:pPr algn="ctr"/>
                          <a:r>
                            <a:rPr lang="en-US" sz="1200" dirty="0"/>
                            <a:t>BC8: HNL with </a:t>
                          </a:r>
                          <a:r>
                            <a:rPr lang="en-US" sz="1200" dirty="0">
                              <a:latin typeface="Symbol" pitchFamily="2" charset="2"/>
                            </a:rPr>
                            <a:t>t</a:t>
                          </a:r>
                        </a:p>
                      </a:txBody>
                      <a:tcPr anchor="ctr"/>
                    </a:tc>
                    <a:tc>
                      <a:txBody>
                        <a:bodyPr/>
                        <a:lstStyle/>
                        <a:p>
                          <a:endParaRPr lang="en-US"/>
                        </a:p>
                      </a:txBody>
                      <a:tcPr anchor="ctr">
                        <a:blipFill>
                          <a:blip r:embed="rId2"/>
                          <a:stretch>
                            <a:fillRect l="-227059" t="-725000" r="-105882" b="-207500"/>
                          </a:stretch>
                        </a:blipFill>
                      </a:tcPr>
                    </a:tc>
                    <a:tc>
                      <a:txBody>
                        <a:bodyPr/>
                        <a:lstStyle/>
                        <a:p>
                          <a:endParaRPr lang="en-US"/>
                        </a:p>
                      </a:txBody>
                      <a:tcPr anchor="ctr">
                        <a:blipFill>
                          <a:blip r:embed="rId2"/>
                          <a:stretch>
                            <a:fillRect l="-319540" t="-725000" r="-3448" b="-207500"/>
                          </a:stretch>
                        </a:blipFill>
                      </a:tcPr>
                    </a:tc>
                    <a:extLst>
                      <a:ext uri="{0D108BD9-81ED-4DB2-BD59-A6C34878D82A}">
                        <a16:rowId xmlns:a16="http://schemas.microsoft.com/office/drawing/2014/main" val="838598692"/>
                      </a:ext>
                    </a:extLst>
                  </a:tr>
                  <a:tr h="344462">
                    <a:tc>
                      <a:txBody>
                        <a:bodyPr/>
                        <a:lstStyle/>
                        <a:p>
                          <a:pPr algn="ctr"/>
                          <a:r>
                            <a:rPr lang="en-US" sz="1200" dirty="0"/>
                            <a:t>BC9: ALP with photon</a:t>
                          </a:r>
                        </a:p>
                      </a:txBody>
                      <a:tcPr anchor="ctr"/>
                    </a:tc>
                    <a:tc>
                      <a:txBody>
                        <a:bodyPr/>
                        <a:lstStyle/>
                        <a:p>
                          <a:endParaRPr lang="en-US"/>
                        </a:p>
                      </a:txBody>
                      <a:tcPr anchor="ctr">
                        <a:blipFill>
                          <a:blip r:embed="rId2"/>
                          <a:stretch>
                            <a:fillRect l="-227059" t="-1222222" r="-105882" b="-207407"/>
                          </a:stretch>
                        </a:blipFill>
                      </a:tcPr>
                    </a:tc>
                    <a:tc>
                      <a:txBody>
                        <a:bodyPr/>
                        <a:lstStyle/>
                        <a:p>
                          <a:endParaRPr lang="en-US"/>
                        </a:p>
                      </a:txBody>
                      <a:tcPr anchor="ctr">
                        <a:blipFill>
                          <a:blip r:embed="rId2"/>
                          <a:stretch>
                            <a:fillRect l="-319540" t="-1222222" r="-3448" b="-207407"/>
                          </a:stretch>
                        </a:blipFill>
                      </a:tcPr>
                    </a:tc>
                    <a:extLst>
                      <a:ext uri="{0D108BD9-81ED-4DB2-BD59-A6C34878D82A}">
                        <a16:rowId xmlns:a16="http://schemas.microsoft.com/office/drawing/2014/main" val="3816633778"/>
                      </a:ext>
                    </a:extLst>
                  </a:tr>
                  <a:tr h="344462">
                    <a:tc>
                      <a:txBody>
                        <a:bodyPr/>
                        <a:lstStyle/>
                        <a:p>
                          <a:pPr algn="ctr"/>
                          <a:r>
                            <a:rPr lang="en-US" sz="1200" dirty="0"/>
                            <a:t>BC10: ALP with fermion</a:t>
                          </a:r>
                        </a:p>
                      </a:txBody>
                      <a:tcPr anchor="ctr"/>
                    </a:tc>
                    <a:tc>
                      <a:txBody>
                        <a:bodyPr/>
                        <a:lstStyle/>
                        <a:p>
                          <a:endParaRPr lang="en-US"/>
                        </a:p>
                      </a:txBody>
                      <a:tcPr anchor="ctr">
                        <a:blipFill>
                          <a:blip r:embed="rId2"/>
                          <a:stretch>
                            <a:fillRect l="-227059" t="-1322222" r="-105882" b="-107407"/>
                          </a:stretch>
                        </a:blipFill>
                      </a:tcPr>
                    </a:tc>
                    <a:tc>
                      <a:txBody>
                        <a:bodyPr/>
                        <a:lstStyle/>
                        <a:p>
                          <a:endParaRPr lang="en-US"/>
                        </a:p>
                      </a:txBody>
                      <a:tcPr anchor="ctr">
                        <a:blipFill>
                          <a:blip r:embed="rId2"/>
                          <a:stretch>
                            <a:fillRect l="-319540" t="-1322222" r="-3448" b="-107407"/>
                          </a:stretch>
                        </a:blipFill>
                      </a:tcPr>
                    </a:tc>
                    <a:extLst>
                      <a:ext uri="{0D108BD9-81ED-4DB2-BD59-A6C34878D82A}">
                        <a16:rowId xmlns:a16="http://schemas.microsoft.com/office/drawing/2014/main" val="1275156905"/>
                      </a:ext>
                    </a:extLst>
                  </a:tr>
                  <a:tr h="344462">
                    <a:tc>
                      <a:txBody>
                        <a:bodyPr/>
                        <a:lstStyle/>
                        <a:p>
                          <a:pPr algn="ctr"/>
                          <a:r>
                            <a:rPr lang="en-US" sz="1200" dirty="0"/>
                            <a:t>BC11: ALP with gluon</a:t>
                          </a:r>
                        </a:p>
                      </a:txBody>
                      <a:tcPr anchor="ctr"/>
                    </a:tc>
                    <a:tc>
                      <a:txBody>
                        <a:bodyPr/>
                        <a:lstStyle/>
                        <a:p>
                          <a:endParaRPr lang="en-US"/>
                        </a:p>
                      </a:txBody>
                      <a:tcPr anchor="ctr">
                        <a:blipFill>
                          <a:blip r:embed="rId2"/>
                          <a:stretch>
                            <a:fillRect l="-227059" t="-1422222" r="-105882" b="-7407"/>
                          </a:stretch>
                        </a:blipFill>
                      </a:tcPr>
                    </a:tc>
                    <a:tc>
                      <a:txBody>
                        <a:bodyPr/>
                        <a:lstStyle/>
                        <a:p>
                          <a:endParaRPr lang="en-US"/>
                        </a:p>
                      </a:txBody>
                      <a:tcPr anchor="ctr">
                        <a:blipFill>
                          <a:blip r:embed="rId2"/>
                          <a:stretch>
                            <a:fillRect l="-319540" t="-1422222" r="-3448" b="-7407"/>
                          </a:stretch>
                        </a:blipFill>
                      </a:tcPr>
                    </a:tc>
                    <a:extLst>
                      <a:ext uri="{0D108BD9-81ED-4DB2-BD59-A6C34878D82A}">
                        <a16:rowId xmlns:a16="http://schemas.microsoft.com/office/drawing/2014/main" val="3070654285"/>
                      </a:ext>
                    </a:extLst>
                  </a:tr>
                </a:tbl>
              </a:graphicData>
            </a:graphic>
          </p:graphicFrame>
        </mc:Fallback>
      </mc:AlternateContent>
    </p:spTree>
    <p:extLst>
      <p:ext uri="{BB962C8B-B14F-4D97-AF65-F5344CB8AC3E}">
        <p14:creationId xmlns:p14="http://schemas.microsoft.com/office/powerpoint/2010/main" val="331006281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solidFill>
                  <a:schemeClr val="tx1"/>
                </a:solidFill>
                <a:latin typeface="Arial" charset="0"/>
              </a:rPr>
              <a:t>MILLI-CHARGED PARTICLES</a:t>
            </a:r>
          </a:p>
        </p:txBody>
      </p:sp>
      <p:sp>
        <p:nvSpPr>
          <p:cNvPr id="5123" name="Content Placeholder 2"/>
          <p:cNvSpPr>
            <a:spLocks noGrp="1"/>
          </p:cNvSpPr>
          <p:nvPr>
            <p:ph idx="1"/>
          </p:nvPr>
        </p:nvSpPr>
        <p:spPr>
          <a:xfrm>
            <a:off x="228600" y="914400"/>
            <a:ext cx="8763000" cy="5638491"/>
          </a:xfrm>
        </p:spPr>
        <p:txBody>
          <a:bodyPr/>
          <a:lstStyle/>
          <a:p>
            <a:pPr eaLnBrk="1" hangingPunct="1"/>
            <a:r>
              <a:rPr lang="en-US" sz="1800" dirty="0">
                <a:latin typeface="Arial" charset="0"/>
              </a:rPr>
              <a:t>A completely generic possibility motivated by dark matter, dark sectors. Currently the target of the </a:t>
            </a:r>
            <a:r>
              <a:rPr lang="en-US" sz="1800" dirty="0" err="1">
                <a:latin typeface="Arial" charset="0"/>
              </a:rPr>
              <a:t>MilliQan</a:t>
            </a:r>
            <a:r>
              <a:rPr lang="en-US" sz="1800" dirty="0">
                <a:latin typeface="Arial" charset="0"/>
              </a:rPr>
              <a:t> experiment, located at the LHC near the CMS experiment in a non-forward tunnel.</a:t>
            </a:r>
          </a:p>
          <a:p>
            <a:pPr eaLnBrk="1" hangingPunct="1"/>
            <a:endParaRPr lang="en-US" sz="1200" dirty="0">
              <a:latin typeface="Arial" charset="0"/>
            </a:endParaRPr>
          </a:p>
          <a:p>
            <a:pPr eaLnBrk="1" hangingPunct="1"/>
            <a:r>
              <a:rPr lang="en-US" sz="1800" dirty="0">
                <a:latin typeface="Arial" charset="0"/>
              </a:rPr>
              <a:t>Full </a:t>
            </a:r>
            <a:r>
              <a:rPr lang="en-US" sz="1800" dirty="0" err="1">
                <a:latin typeface="Arial" charset="0"/>
              </a:rPr>
              <a:t>MilliQan</a:t>
            </a:r>
            <a:r>
              <a:rPr lang="en-US" sz="1800" dirty="0">
                <a:latin typeface="Arial" charset="0"/>
              </a:rPr>
              <a:t> can also run in this location in the HL-LHC era, but the sensitivity may be improved greatly by moving it to the FPF (FORMOSA).</a:t>
            </a: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p:txBody>
      </p:sp>
      <p:pic>
        <p:nvPicPr>
          <p:cNvPr id="9" name="Picture 8">
            <a:extLst>
              <a:ext uri="{FF2B5EF4-FFF2-40B4-BE49-F238E27FC236}">
                <a16:creationId xmlns:a16="http://schemas.microsoft.com/office/drawing/2014/main" id="{2802895D-6F06-5640-8A02-313DF8FD65CA}"/>
              </a:ext>
            </a:extLst>
          </p:cNvPr>
          <p:cNvPicPr>
            <a:picLocks noChangeAspect="1"/>
          </p:cNvPicPr>
          <p:nvPr/>
        </p:nvPicPr>
        <p:blipFill>
          <a:blip r:embed="rId2"/>
          <a:stretch>
            <a:fillRect/>
          </a:stretch>
        </p:blipFill>
        <p:spPr>
          <a:xfrm>
            <a:off x="641574" y="3068026"/>
            <a:ext cx="3615169" cy="3480465"/>
          </a:xfrm>
          <a:prstGeom prst="rect">
            <a:avLst/>
          </a:prstGeom>
        </p:spPr>
      </p:pic>
      <p:pic>
        <p:nvPicPr>
          <p:cNvPr id="3" name="Picture 2">
            <a:extLst>
              <a:ext uri="{FF2B5EF4-FFF2-40B4-BE49-F238E27FC236}">
                <a16:creationId xmlns:a16="http://schemas.microsoft.com/office/drawing/2014/main" id="{50F0149B-1DA3-324A-8C93-3D886A6934C8}"/>
              </a:ext>
            </a:extLst>
          </p:cNvPr>
          <p:cNvPicPr>
            <a:picLocks noChangeAspect="1"/>
          </p:cNvPicPr>
          <p:nvPr/>
        </p:nvPicPr>
        <p:blipFill>
          <a:blip r:embed="rId3"/>
          <a:stretch>
            <a:fillRect/>
          </a:stretch>
        </p:blipFill>
        <p:spPr>
          <a:xfrm>
            <a:off x="4518848" y="2971800"/>
            <a:ext cx="4091751" cy="3581400"/>
          </a:xfrm>
          <a:prstGeom prst="rect">
            <a:avLst/>
          </a:prstGeom>
        </p:spPr>
      </p:pic>
      <p:sp>
        <p:nvSpPr>
          <p:cNvPr id="4" name="TextBox 3">
            <a:extLst>
              <a:ext uri="{FF2B5EF4-FFF2-40B4-BE49-F238E27FC236}">
                <a16:creationId xmlns:a16="http://schemas.microsoft.com/office/drawing/2014/main" id="{CF2E3E8F-6B70-BE4C-9BC0-EF8A5379A9DD}"/>
              </a:ext>
            </a:extLst>
          </p:cNvPr>
          <p:cNvSpPr txBox="1"/>
          <p:nvPr/>
        </p:nvSpPr>
        <p:spPr>
          <a:xfrm>
            <a:off x="5000834" y="3068027"/>
            <a:ext cx="2466766" cy="276999"/>
          </a:xfrm>
          <a:prstGeom prst="rect">
            <a:avLst/>
          </a:prstGeom>
          <a:noFill/>
        </p:spPr>
        <p:txBody>
          <a:bodyPr wrap="none" rtlCol="0">
            <a:spAutoFit/>
          </a:bodyPr>
          <a:lstStyle/>
          <a:p>
            <a:r>
              <a:rPr lang="en-US" sz="1200" dirty="0"/>
              <a:t>Foroughi-</a:t>
            </a:r>
            <a:r>
              <a:rPr lang="en-US" sz="1200" dirty="0" err="1"/>
              <a:t>Abari</a:t>
            </a:r>
            <a:r>
              <a:rPr lang="en-US" sz="1200" dirty="0"/>
              <a:t>, Kling, Tsai (2020)</a:t>
            </a:r>
          </a:p>
        </p:txBody>
      </p:sp>
    </p:spTree>
    <p:extLst>
      <p:ext uri="{BB962C8B-B14F-4D97-AF65-F5344CB8AC3E}">
        <p14:creationId xmlns:p14="http://schemas.microsoft.com/office/powerpoint/2010/main" val="274076146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solidFill>
                  <a:schemeClr val="tx1"/>
                </a:solidFill>
                <a:latin typeface="Arial" charset="0"/>
              </a:rPr>
              <a:t>DARK MATTER</a:t>
            </a:r>
          </a:p>
        </p:txBody>
      </p:sp>
      <p:sp>
        <p:nvSpPr>
          <p:cNvPr id="5123" name="Content Placeholder 2"/>
          <p:cNvSpPr>
            <a:spLocks noGrp="1"/>
          </p:cNvSpPr>
          <p:nvPr>
            <p:ph idx="1"/>
          </p:nvPr>
        </p:nvSpPr>
        <p:spPr>
          <a:xfrm>
            <a:off x="76200" y="914400"/>
            <a:ext cx="4648200" cy="1676463"/>
          </a:xfrm>
        </p:spPr>
        <p:txBody>
          <a:bodyPr/>
          <a:lstStyle/>
          <a:p>
            <a:pPr eaLnBrk="1" hangingPunct="1"/>
            <a:r>
              <a:rPr lang="en-US" sz="1800" dirty="0">
                <a:latin typeface="Arial" charset="0"/>
              </a:rPr>
              <a:t>Light DM with masses below the GeV scale is famously hard to detect, since galactic DM has v ~ 10</a:t>
            </a:r>
            <a:r>
              <a:rPr lang="en-US" sz="1800" baseline="30000" dirty="0">
                <a:latin typeface="Arial" charset="0"/>
              </a:rPr>
              <a:t>-3 </a:t>
            </a:r>
            <a:r>
              <a:rPr lang="en-US" sz="1800" dirty="0">
                <a:latin typeface="Arial" charset="0"/>
              </a:rPr>
              <a:t>c.</a:t>
            </a: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p:txBody>
      </p:sp>
      <p:pic>
        <p:nvPicPr>
          <p:cNvPr id="4" name="Picture 3">
            <a:extLst>
              <a:ext uri="{FF2B5EF4-FFF2-40B4-BE49-F238E27FC236}">
                <a16:creationId xmlns:a16="http://schemas.microsoft.com/office/drawing/2014/main" id="{C4DA1D2E-4B5A-3549-AE32-9B5C908E5A2D}"/>
              </a:ext>
            </a:extLst>
          </p:cNvPr>
          <p:cNvPicPr>
            <a:picLocks noChangeAspect="1"/>
          </p:cNvPicPr>
          <p:nvPr/>
        </p:nvPicPr>
        <p:blipFill rotWithShape="1">
          <a:blip r:embed="rId2"/>
          <a:srcRect t="59683" r="46255"/>
          <a:stretch/>
        </p:blipFill>
        <p:spPr>
          <a:xfrm>
            <a:off x="381000" y="4495800"/>
            <a:ext cx="4149761" cy="1066864"/>
          </a:xfrm>
          <a:prstGeom prst="rect">
            <a:avLst/>
          </a:prstGeom>
        </p:spPr>
      </p:pic>
      <p:pic>
        <p:nvPicPr>
          <p:cNvPr id="3" name="Picture 2">
            <a:extLst>
              <a:ext uri="{FF2B5EF4-FFF2-40B4-BE49-F238E27FC236}">
                <a16:creationId xmlns:a16="http://schemas.microsoft.com/office/drawing/2014/main" id="{79FCDB86-CF7D-C541-A813-98C5FEE7689E}"/>
              </a:ext>
            </a:extLst>
          </p:cNvPr>
          <p:cNvPicPr>
            <a:picLocks noChangeAspect="1"/>
          </p:cNvPicPr>
          <p:nvPr/>
        </p:nvPicPr>
        <p:blipFill>
          <a:blip r:embed="rId3"/>
          <a:stretch>
            <a:fillRect/>
          </a:stretch>
        </p:blipFill>
        <p:spPr>
          <a:xfrm>
            <a:off x="381000" y="3886200"/>
            <a:ext cx="4149761" cy="700287"/>
          </a:xfrm>
          <a:prstGeom prst="rect">
            <a:avLst/>
          </a:prstGeom>
        </p:spPr>
      </p:pic>
      <p:sp>
        <p:nvSpPr>
          <p:cNvPr id="11" name="Content Placeholder 2">
            <a:extLst>
              <a:ext uri="{FF2B5EF4-FFF2-40B4-BE49-F238E27FC236}">
                <a16:creationId xmlns:a16="http://schemas.microsoft.com/office/drawing/2014/main" id="{7DCD01C0-9278-3A4B-920C-0E1AAE0C1E5D}"/>
              </a:ext>
            </a:extLst>
          </p:cNvPr>
          <p:cNvSpPr txBox="1">
            <a:spLocks/>
          </p:cNvSpPr>
          <p:nvPr/>
        </p:nvSpPr>
        <p:spPr bwMode="auto">
          <a:xfrm>
            <a:off x="75292" y="2057400"/>
            <a:ext cx="4801508" cy="22860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ln>
                  <a:noFill/>
                </a:ln>
                <a:solidFill>
                  <a:srgbClr val="1919C8"/>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ln>
                  <a:noFill/>
                </a:ln>
                <a:solidFill>
                  <a:srgbClr val="1919C8"/>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At the LHC, we can produce DM at high energies, look for the resulting DM to scatter in </a:t>
            </a:r>
            <a:r>
              <a:rPr lang="en-US" sz="1800" dirty="0" err="1">
                <a:latin typeface="Arial" charset="0"/>
              </a:rPr>
              <a:t>FLArE</a:t>
            </a:r>
            <a:r>
              <a:rPr lang="en-US" sz="1800" dirty="0">
                <a:latin typeface="Arial" charset="0"/>
              </a:rPr>
              <a:t>, Forward Liquid Argon Experiment, a proposed ~10 </a:t>
            </a:r>
            <a:r>
              <a:rPr lang="en-US" sz="1800" dirty="0" err="1">
                <a:latin typeface="Arial" charset="0"/>
              </a:rPr>
              <a:t>tonne</a:t>
            </a:r>
            <a:r>
              <a:rPr lang="en-US" sz="1800" dirty="0">
                <a:latin typeface="Arial" charset="0"/>
              </a:rPr>
              <a:t> </a:t>
            </a:r>
            <a:r>
              <a:rPr lang="en-US" sz="1800" dirty="0" err="1">
                <a:latin typeface="Arial" charset="0"/>
              </a:rPr>
              <a:t>LArTPC</a:t>
            </a:r>
            <a:r>
              <a:rPr lang="en-US" sz="1800" dirty="0">
                <a:latin typeface="Arial" charset="0"/>
              </a:rPr>
              <a:t>. </a:t>
            </a:r>
          </a:p>
          <a:p>
            <a:endParaRPr lang="en-US" sz="1800" dirty="0">
              <a:latin typeface="Arial" charset="0"/>
            </a:endParaRPr>
          </a:p>
          <a:p>
            <a:endParaRPr lang="en-US" sz="1800" dirty="0">
              <a:latin typeface="Arial" charset="0"/>
            </a:endParaRPr>
          </a:p>
          <a:p>
            <a:endParaRPr lang="en-US" sz="1800" dirty="0">
              <a:latin typeface="Arial" charset="0"/>
            </a:endParaRPr>
          </a:p>
          <a:p>
            <a:endParaRPr lang="en-US" sz="1800" dirty="0">
              <a:latin typeface="Arial" charset="0"/>
            </a:endParaRPr>
          </a:p>
          <a:p>
            <a:endParaRPr lang="en-US" sz="1800" dirty="0">
              <a:latin typeface="Arial" charset="0"/>
            </a:endParaRPr>
          </a:p>
          <a:p>
            <a:endParaRPr lang="en-US" sz="1800" dirty="0">
              <a:latin typeface="Arial" charset="0"/>
            </a:endParaRPr>
          </a:p>
          <a:p>
            <a:endParaRPr lang="en-US" sz="1000" dirty="0">
              <a:latin typeface="Arial" charset="0"/>
            </a:endParaRPr>
          </a:p>
          <a:p>
            <a:r>
              <a:rPr lang="en-US" sz="1800" dirty="0" err="1">
                <a:solidFill>
                  <a:schemeClr val="tx1"/>
                </a:solidFill>
                <a:latin typeface="Arial" charset="0"/>
              </a:rPr>
              <a:t>FLArE</a:t>
            </a:r>
            <a:r>
              <a:rPr lang="en-US" sz="1800" dirty="0">
                <a:solidFill>
                  <a:schemeClr val="tx1"/>
                </a:solidFill>
                <a:latin typeface="Arial" charset="0"/>
              </a:rPr>
              <a:t> probes most of the region favored by thermal freezeout.</a:t>
            </a:r>
          </a:p>
        </p:txBody>
      </p:sp>
      <p:grpSp>
        <p:nvGrpSpPr>
          <p:cNvPr id="2" name="Group 1">
            <a:extLst>
              <a:ext uri="{FF2B5EF4-FFF2-40B4-BE49-F238E27FC236}">
                <a16:creationId xmlns:a16="http://schemas.microsoft.com/office/drawing/2014/main" id="{B22A62A0-1D98-9E45-B449-36344CBFA19F}"/>
              </a:ext>
            </a:extLst>
          </p:cNvPr>
          <p:cNvGrpSpPr/>
          <p:nvPr/>
        </p:nvGrpSpPr>
        <p:grpSpPr>
          <a:xfrm>
            <a:off x="4801508" y="2861443"/>
            <a:ext cx="4072654" cy="3741828"/>
            <a:chOff x="4911763" y="2742831"/>
            <a:chExt cx="4072654" cy="3741828"/>
          </a:xfrm>
        </p:grpSpPr>
        <p:sp>
          <p:nvSpPr>
            <p:cNvPr id="37" name="TextBox 36">
              <a:extLst>
                <a:ext uri="{FF2B5EF4-FFF2-40B4-BE49-F238E27FC236}">
                  <a16:creationId xmlns:a16="http://schemas.microsoft.com/office/drawing/2014/main" id="{D321DC03-0F5B-CF41-BCDF-CC6ABB820649}"/>
                </a:ext>
              </a:extLst>
            </p:cNvPr>
            <p:cNvSpPr txBox="1"/>
            <p:nvPr/>
          </p:nvSpPr>
          <p:spPr>
            <a:xfrm rot="5400000">
              <a:off x="6975157" y="4475399"/>
              <a:ext cx="3741521" cy="276999"/>
            </a:xfrm>
            <a:prstGeom prst="rect">
              <a:avLst/>
            </a:prstGeom>
            <a:solidFill>
              <a:schemeClr val="bg1"/>
            </a:solidFill>
          </p:spPr>
          <p:txBody>
            <a:bodyPr wrap="square" rtlCol="0">
              <a:spAutoFit/>
            </a:bodyPr>
            <a:lstStyle/>
            <a:p>
              <a:r>
                <a:rPr lang="en-US" sz="1200" dirty="0"/>
                <a:t>                 </a:t>
              </a:r>
              <a:r>
                <a:rPr lang="en-US" sz="1200" dirty="0" err="1"/>
                <a:t>Batell</a:t>
              </a:r>
              <a:r>
                <a:rPr lang="en-US" sz="1200" dirty="0"/>
                <a:t>, Feng, </a:t>
              </a:r>
              <a:r>
                <a:rPr lang="en-US" sz="1200" dirty="0" err="1"/>
                <a:t>Trojanowski</a:t>
              </a:r>
              <a:r>
                <a:rPr lang="en-US" sz="1200" dirty="0"/>
                <a:t> (2021)             </a:t>
              </a:r>
            </a:p>
          </p:txBody>
        </p:sp>
        <p:pic>
          <p:nvPicPr>
            <p:cNvPr id="6" name="Picture 5">
              <a:extLst>
                <a:ext uri="{FF2B5EF4-FFF2-40B4-BE49-F238E27FC236}">
                  <a16:creationId xmlns:a16="http://schemas.microsoft.com/office/drawing/2014/main" id="{70DF1FED-40BC-DD46-B193-FDAF649BBE24}"/>
                </a:ext>
              </a:extLst>
            </p:cNvPr>
            <p:cNvPicPr>
              <a:picLocks noChangeAspect="1"/>
            </p:cNvPicPr>
            <p:nvPr/>
          </p:nvPicPr>
          <p:blipFill>
            <a:blip r:embed="rId4"/>
            <a:stretch>
              <a:fillRect/>
            </a:stretch>
          </p:blipFill>
          <p:spPr>
            <a:xfrm>
              <a:off x="4911763" y="2742831"/>
              <a:ext cx="3823619" cy="3741828"/>
            </a:xfrm>
            <a:prstGeom prst="rect">
              <a:avLst/>
            </a:prstGeom>
          </p:spPr>
        </p:pic>
      </p:grpSp>
      <p:pic>
        <p:nvPicPr>
          <p:cNvPr id="7" name="Picture 6">
            <a:extLst>
              <a:ext uri="{FF2B5EF4-FFF2-40B4-BE49-F238E27FC236}">
                <a16:creationId xmlns:a16="http://schemas.microsoft.com/office/drawing/2014/main" id="{845365C1-F298-9D4D-9BA0-B8F2B347B962}"/>
              </a:ext>
            </a:extLst>
          </p:cNvPr>
          <p:cNvPicPr>
            <a:picLocks noChangeAspect="1"/>
          </p:cNvPicPr>
          <p:nvPr/>
        </p:nvPicPr>
        <p:blipFill>
          <a:blip r:embed="rId5"/>
          <a:stretch>
            <a:fillRect/>
          </a:stretch>
        </p:blipFill>
        <p:spPr>
          <a:xfrm>
            <a:off x="4995148" y="914399"/>
            <a:ext cx="3602016" cy="1969858"/>
          </a:xfrm>
          <a:prstGeom prst="rect">
            <a:avLst/>
          </a:prstGeom>
        </p:spPr>
      </p:pic>
    </p:spTree>
    <p:extLst>
      <p:ext uri="{BB962C8B-B14F-4D97-AF65-F5344CB8AC3E}">
        <p14:creationId xmlns:p14="http://schemas.microsoft.com/office/powerpoint/2010/main" val="416032825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23900" y="2667000"/>
            <a:ext cx="7696200" cy="1828800"/>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0" y="76200"/>
            <a:ext cx="9144000" cy="733425"/>
          </a:xfrm>
        </p:spPr>
        <p:txBody>
          <a:bodyPr/>
          <a:lstStyle/>
          <a:p>
            <a:pPr eaLnBrk="1" hangingPunct="1"/>
            <a:r>
              <a:rPr lang="en-US" dirty="0">
                <a:latin typeface="Arial" charset="0"/>
              </a:rPr>
              <a:t>NEUTRINOS</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76200" y="1143000"/>
                <a:ext cx="8991600" cy="5562600"/>
              </a:xfrm>
            </p:spPr>
            <p:txBody>
              <a:bodyPr/>
              <a:lstStyle/>
              <a:p>
                <a:pPr eaLnBrk="1" hangingPunct="1"/>
                <a:r>
                  <a:rPr lang="en-US" sz="2000" dirty="0">
                    <a:latin typeface="Arial" charset="0"/>
                  </a:rPr>
                  <a:t>Before May 2021, no collider neutrino candidate had ever been detected.</a:t>
                </a:r>
              </a:p>
              <a:p>
                <a:pPr eaLnBrk="1" hangingPunct="1"/>
                <a:endParaRPr lang="en-US" sz="2000" dirty="0">
                  <a:latin typeface="Arial" charset="0"/>
                </a:endParaRPr>
              </a:p>
              <a:p>
                <a:pPr eaLnBrk="1" hangingPunct="1"/>
                <a:r>
                  <a:rPr lang="en-US" sz="2000" dirty="0">
                    <a:latin typeface="Arial" charset="0"/>
                  </a:rPr>
                  <a:t>Why?  They are very weakly-interacting of course.  But also, the high-energy ones, which interact most strongly, are overwhelmingly produced in the far-forward direction.  </a:t>
                </a:r>
                <a:endParaRPr lang="en-US" sz="2000" dirty="0">
                  <a:solidFill>
                    <a:srgbClr val="FF0000"/>
                  </a:solidFill>
                  <a:latin typeface="Arial" charset="0"/>
                </a:endParaRPr>
              </a:p>
              <a:p>
                <a:pPr eaLnBrk="1" hangingPunct="1"/>
                <a:endParaRPr lang="en-US" sz="1200" b="1"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dirty="0">
                  <a:latin typeface="Arial" charset="0"/>
                </a:endParaRPr>
              </a:p>
              <a:p>
                <a:pPr eaLnBrk="1" hangingPunct="1"/>
                <a:r>
                  <a:rPr lang="en-US" sz="2000" dirty="0">
                    <a:latin typeface="Arial" charset="0"/>
                  </a:rPr>
                  <a:t>If they can be detected, there is a fascinating new world of LHC neutrinos that can be explored.</a:t>
                </a:r>
              </a:p>
              <a:p>
                <a:pPr lvl="1"/>
                <a:r>
                  <a:rPr lang="en-US" sz="1800" dirty="0">
                    <a:latin typeface="Arial" charset="0"/>
                  </a:rPr>
                  <a:t>The neutrino energies are ~</a:t>
                </a:r>
                <a:r>
                  <a:rPr lang="en-US" sz="1800" dirty="0" err="1">
                    <a:latin typeface="Arial" charset="0"/>
                  </a:rPr>
                  <a:t>TeV</a:t>
                </a:r>
                <a:r>
                  <a:rPr lang="en-US" sz="1800" dirty="0">
                    <a:latin typeface="Arial" charset="0"/>
                  </a:rPr>
                  <a:t>, the highest human-made energies ever.</a:t>
                </a:r>
              </a:p>
              <a:p>
                <a:pPr lvl="1"/>
                <a:r>
                  <a:rPr lang="en-US" sz="1800" dirty="0">
                    <a:latin typeface="Arial" charset="0"/>
                  </a:rPr>
                  <a:t>All flavors are produced (</a:t>
                </a:r>
                <a:r>
                  <a:rPr lang="en-US" sz="1800" dirty="0">
                    <a:latin typeface="Symbol" pitchFamily="2" charset="2"/>
                  </a:rPr>
                  <a:t>p </a:t>
                </a:r>
                <a14:m>
                  <m:oMath xmlns:m="http://schemas.openxmlformats.org/officeDocument/2006/math">
                    <m:r>
                      <a:rPr lang="en-US" sz="1800" b="0" i="1" smtClean="0">
                        <a:latin typeface="Cambria Math" panose="02040503050406030204" pitchFamily="18" charset="0"/>
                        <a:ea typeface="Cambria Math" panose="02040503050406030204" pitchFamily="18" charset="0"/>
                      </a:rPr>
                      <m:t>→</m:t>
                    </m:r>
                  </m:oMath>
                </a14:m>
                <a:r>
                  <a:rPr lang="en-US" sz="1800" dirty="0">
                    <a:latin typeface="Symbol" pitchFamily="2" charset="2"/>
                  </a:rPr>
                  <a:t> </a:t>
                </a:r>
                <a:r>
                  <a:rPr lang="en-US" sz="1800" dirty="0">
                    <a:latin typeface="Symbol" pitchFamily="2" charset="2"/>
                    <a:sym typeface="Wingdings" pitchFamily="2" charset="2"/>
                  </a:rPr>
                  <a:t>n</a:t>
                </a:r>
                <a:r>
                  <a:rPr lang="en-US" sz="1800" baseline="-25000" dirty="0">
                    <a:latin typeface="Symbol" pitchFamily="2" charset="2"/>
                    <a:sym typeface="Wingdings" pitchFamily="2" charset="2"/>
                  </a:rPr>
                  <a:t>m </a:t>
                </a:r>
                <a:r>
                  <a:rPr lang="en-US" sz="1800" dirty="0">
                    <a:latin typeface="Arial" charset="0"/>
                    <a:sym typeface="Wingdings" pitchFamily="2" charset="2"/>
                  </a:rPr>
                  <a:t>, </a:t>
                </a:r>
                <a:r>
                  <a:rPr lang="en-US" sz="1800" i="1" dirty="0">
                    <a:latin typeface="Arial" charset="0"/>
                    <a:sym typeface="Wingdings" pitchFamily="2" charset="2"/>
                  </a:rPr>
                  <a:t>K</a:t>
                </a:r>
                <a:r>
                  <a:rPr lang="en-US" sz="1800" dirty="0">
                    <a:latin typeface="Arial" charset="0"/>
                    <a:sym typeface="Wingdings" pitchFamily="2" charset="2"/>
                  </a:rPr>
                  <a:t> </a:t>
                </a:r>
                <a14:m>
                  <m:oMath xmlns:m="http://schemas.openxmlformats.org/officeDocument/2006/math">
                    <m:r>
                      <a:rPr lang="en-US" sz="1800" b="0" i="1" smtClean="0">
                        <a:latin typeface="Cambria Math" panose="02040503050406030204" pitchFamily="18" charset="0"/>
                        <a:ea typeface="Cambria Math" panose="02040503050406030204" pitchFamily="18" charset="0"/>
                      </a:rPr>
                      <m:t>→</m:t>
                    </m:r>
                  </m:oMath>
                </a14:m>
                <a:r>
                  <a:rPr lang="en-US" sz="1800" dirty="0">
                    <a:latin typeface="Arial" charset="0"/>
                    <a:sym typeface="Wingdings" pitchFamily="2" charset="2"/>
                  </a:rPr>
                  <a:t> </a:t>
                </a:r>
                <a:r>
                  <a:rPr lang="en-US" sz="1800" dirty="0">
                    <a:latin typeface="Symbol" pitchFamily="2" charset="2"/>
                    <a:sym typeface="Wingdings" pitchFamily="2" charset="2"/>
                  </a:rPr>
                  <a:t>n</a:t>
                </a:r>
                <a:r>
                  <a:rPr lang="en-US" sz="1800" i="1" baseline="-25000" dirty="0">
                    <a:latin typeface="Arial" charset="0"/>
                    <a:sym typeface="Wingdings" pitchFamily="2" charset="2"/>
                  </a:rPr>
                  <a:t>e </a:t>
                </a:r>
                <a:r>
                  <a:rPr lang="en-US" sz="1800" dirty="0">
                    <a:latin typeface="Arial" charset="0"/>
                    <a:sym typeface="Wingdings" pitchFamily="2" charset="2"/>
                  </a:rPr>
                  <a:t>, </a:t>
                </a:r>
                <a:r>
                  <a:rPr lang="en-US" sz="1800" i="1" dirty="0">
                    <a:latin typeface="Arial" charset="0"/>
                    <a:sym typeface="Wingdings" pitchFamily="2" charset="2"/>
                  </a:rPr>
                  <a:t>D</a:t>
                </a:r>
                <a:r>
                  <a:rPr lang="en-US" sz="1800" dirty="0">
                    <a:latin typeface="Arial" charset="0"/>
                    <a:sym typeface="Wingdings" pitchFamily="2" charset="2"/>
                  </a:rPr>
                  <a:t> </a:t>
                </a:r>
                <a14:m>
                  <m:oMath xmlns:m="http://schemas.openxmlformats.org/officeDocument/2006/math">
                    <m:r>
                      <a:rPr lang="en-US" sz="1800" b="0" i="1" smtClean="0">
                        <a:latin typeface="Cambria Math" panose="02040503050406030204" pitchFamily="18" charset="0"/>
                        <a:ea typeface="Cambria Math" panose="02040503050406030204" pitchFamily="18" charset="0"/>
                      </a:rPr>
                      <m:t>→</m:t>
                    </m:r>
                  </m:oMath>
                </a14:m>
                <a:r>
                  <a:rPr lang="en-US" sz="1800" dirty="0">
                    <a:latin typeface="Arial" charset="0"/>
                    <a:sym typeface="Wingdings" pitchFamily="2" charset="2"/>
                  </a:rPr>
                  <a:t> </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baseline="-25000" dirty="0">
                    <a:latin typeface="Symbol" pitchFamily="2" charset="2"/>
                    <a:sym typeface="Wingdings" pitchFamily="2" charset="2"/>
                  </a:rPr>
                  <a:t> </a:t>
                </a:r>
                <a:r>
                  <a:rPr lang="en-US" sz="1800" dirty="0">
                    <a:sym typeface="Wingdings" pitchFamily="2" charset="2"/>
                  </a:rPr>
                  <a:t>) and both neutrinos and anti-neutrinos.</a:t>
                </a:r>
                <a:endParaRPr lang="en-US" sz="1800" dirty="0">
                  <a:latin typeface="+mj-lt"/>
                  <a:sym typeface="Wingdings" pitchFamily="2" charset="2"/>
                </a:endParaRPr>
              </a:p>
              <a:p>
                <a:pPr marL="0" indent="0" algn="r">
                  <a:buNone/>
                </a:pPr>
                <a:r>
                  <a:rPr lang="en-US" sz="1400" dirty="0">
                    <a:latin typeface="+mj-lt"/>
                    <a:sym typeface="Wingdings" pitchFamily="2" charset="2"/>
                  </a:rPr>
                  <a:t>De </a:t>
                </a:r>
                <a:r>
                  <a:rPr lang="en-US" sz="1400" dirty="0" err="1">
                    <a:latin typeface="+mj-lt"/>
                    <a:sym typeface="Wingdings" pitchFamily="2" charset="2"/>
                  </a:rPr>
                  <a:t>Rujula</a:t>
                </a:r>
                <a:r>
                  <a:rPr lang="en-US" sz="1400" dirty="0">
                    <a:latin typeface="+mj-lt"/>
                    <a:sym typeface="Wingdings" pitchFamily="2" charset="2"/>
                  </a:rPr>
                  <a:t>, </a:t>
                </a:r>
                <a:r>
                  <a:rPr lang="en-US" sz="1400" dirty="0" err="1">
                    <a:latin typeface="+mj-lt"/>
                    <a:sym typeface="Wingdings" pitchFamily="2" charset="2"/>
                  </a:rPr>
                  <a:t>Ruckl</a:t>
                </a:r>
                <a:r>
                  <a:rPr lang="en-US" sz="1400" dirty="0">
                    <a:latin typeface="+mj-lt"/>
                    <a:sym typeface="Wingdings" pitchFamily="2" charset="2"/>
                  </a:rPr>
                  <a:t> (1984); Winter (1990); </a:t>
                </a:r>
                <a:r>
                  <a:rPr lang="en-US" sz="1400" dirty="0" err="1">
                    <a:latin typeface="+mj-lt"/>
                    <a:sym typeface="Wingdings" pitchFamily="2" charset="2"/>
                  </a:rPr>
                  <a:t>Vannucci</a:t>
                </a:r>
                <a:r>
                  <a:rPr lang="en-US" sz="1400" dirty="0">
                    <a:latin typeface="+mj-lt"/>
                    <a:sym typeface="Wingdings" pitchFamily="2" charset="2"/>
                  </a:rPr>
                  <a:t> (1993)</a:t>
                </a:r>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76200" y="1143000"/>
                <a:ext cx="8991600" cy="5562600"/>
              </a:xfrm>
              <a:blipFill>
                <a:blip r:embed="rId3"/>
                <a:stretch>
                  <a:fillRect l="-705" t="-685" r="-423"/>
                </a:stretch>
              </a:blipFill>
            </p:spPr>
            <p:txBody>
              <a:bodyPr/>
              <a:lstStyle/>
              <a:p>
                <a:r>
                  <a:rPr lang="en-US">
                    <a:noFill/>
                  </a:rPr>
                  <a:t> </a:t>
                </a:r>
              </a:p>
            </p:txBody>
          </p:sp>
        </mc:Fallback>
      </mc:AlternateContent>
    </p:spTree>
    <p:extLst>
      <p:ext uri="{BB962C8B-B14F-4D97-AF65-F5344CB8AC3E}">
        <p14:creationId xmlns:p14="http://schemas.microsoft.com/office/powerpoint/2010/main" val="348897588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FIRST COLLIDER NEUTRINOS</a:t>
            </a:r>
          </a:p>
        </p:txBody>
      </p:sp>
      <p:sp>
        <p:nvSpPr>
          <p:cNvPr id="5123" name="Content Placeholder 2"/>
          <p:cNvSpPr>
            <a:spLocks noGrp="1"/>
          </p:cNvSpPr>
          <p:nvPr>
            <p:ph idx="1"/>
          </p:nvPr>
        </p:nvSpPr>
        <p:spPr>
          <a:xfrm>
            <a:off x="252412" y="838200"/>
            <a:ext cx="5326816" cy="3429000"/>
          </a:xfrm>
        </p:spPr>
        <p:txBody>
          <a:bodyPr/>
          <a:lstStyle/>
          <a:p>
            <a:r>
              <a:rPr lang="en-US" sz="2000" dirty="0"/>
              <a:t>In 2018 a FASER pilot emulsion detector with 11 kg fiducial mass collected 12.2 fb</a:t>
            </a:r>
            <a:r>
              <a:rPr lang="en-US" sz="2000" baseline="30000" dirty="0"/>
              <a:t>-1</a:t>
            </a:r>
            <a:r>
              <a:rPr lang="en-US" sz="2000" dirty="0"/>
              <a:t> on the beam collision axis (installed and removed during Technical Stops).</a:t>
            </a:r>
          </a:p>
          <a:p>
            <a:endParaRPr lang="en-US" sz="1200" dirty="0"/>
          </a:p>
          <a:p>
            <a:r>
              <a:rPr lang="en-US" sz="2000" dirty="0"/>
              <a:t>In May 2021, the FASER Collaboration announced the direct detection of 6 candidate neutrinos above 12 expected neutral hadron background events (2.7</a:t>
            </a:r>
            <a:r>
              <a:rPr lang="en-US" sz="2000" dirty="0">
                <a:latin typeface="Symbol" pitchFamily="2" charset="2"/>
              </a:rPr>
              <a:t>s</a:t>
            </a:r>
            <a:r>
              <a:rPr lang="en-US" sz="2000" dirty="0"/>
              <a:t>). </a:t>
            </a:r>
            <a:endParaRPr lang="en-US" sz="2000" dirty="0">
              <a:solidFill>
                <a:srgbClr val="FF0000"/>
              </a:solidFill>
            </a:endParaRPr>
          </a:p>
        </p:txBody>
      </p:sp>
      <p:pic>
        <p:nvPicPr>
          <p:cNvPr id="6" name="Picture 5">
            <a:extLst>
              <a:ext uri="{FF2B5EF4-FFF2-40B4-BE49-F238E27FC236}">
                <a16:creationId xmlns:a16="http://schemas.microsoft.com/office/drawing/2014/main" id="{C8277A46-8B86-C042-9276-2BFF5EB60A17}"/>
              </a:ext>
            </a:extLst>
          </p:cNvPr>
          <p:cNvPicPr>
            <a:picLocks noChangeAspect="1"/>
          </p:cNvPicPr>
          <p:nvPr/>
        </p:nvPicPr>
        <p:blipFill>
          <a:blip r:embed="rId3"/>
          <a:stretch>
            <a:fillRect/>
          </a:stretch>
        </p:blipFill>
        <p:spPr>
          <a:xfrm>
            <a:off x="6622217" y="2667000"/>
            <a:ext cx="2133600" cy="1678567"/>
          </a:xfrm>
          <a:prstGeom prst="rect">
            <a:avLst/>
          </a:prstGeom>
        </p:spPr>
      </p:pic>
      <p:pic>
        <p:nvPicPr>
          <p:cNvPr id="14" name="Content Placeholder 3">
            <a:extLst>
              <a:ext uri="{FF2B5EF4-FFF2-40B4-BE49-F238E27FC236}">
                <a16:creationId xmlns:a16="http://schemas.microsoft.com/office/drawing/2014/main" id="{DE018A3E-7A99-BB41-83DC-E1291A3EAA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479660" y="2111639"/>
            <a:ext cx="5647267" cy="3176588"/>
          </a:xfrm>
          <a:prstGeom prst="rect">
            <a:avLst/>
          </a:prstGeom>
        </p:spPr>
      </p:pic>
      <p:pic>
        <p:nvPicPr>
          <p:cNvPr id="13" name="Picture 12">
            <a:extLst>
              <a:ext uri="{FF2B5EF4-FFF2-40B4-BE49-F238E27FC236}">
                <a16:creationId xmlns:a16="http://schemas.microsoft.com/office/drawing/2014/main" id="{E616131C-DC6A-EA44-A736-9FB11E84A843}"/>
              </a:ext>
            </a:extLst>
          </p:cNvPr>
          <p:cNvPicPr>
            <a:picLocks noChangeAspect="1"/>
          </p:cNvPicPr>
          <p:nvPr/>
        </p:nvPicPr>
        <p:blipFill>
          <a:blip r:embed="rId3"/>
          <a:stretch>
            <a:fillRect/>
          </a:stretch>
        </p:blipFill>
        <p:spPr>
          <a:xfrm>
            <a:off x="7108245" y="5120558"/>
            <a:ext cx="1783343" cy="1403009"/>
          </a:xfrm>
          <a:prstGeom prst="rect">
            <a:avLst/>
          </a:prstGeom>
        </p:spPr>
      </p:pic>
      <p:pic>
        <p:nvPicPr>
          <p:cNvPr id="11" name="Picture 10">
            <a:extLst>
              <a:ext uri="{FF2B5EF4-FFF2-40B4-BE49-F238E27FC236}">
                <a16:creationId xmlns:a16="http://schemas.microsoft.com/office/drawing/2014/main" id="{315A58F9-4311-CF43-920B-DCB9FD897A48}"/>
              </a:ext>
            </a:extLst>
          </p:cNvPr>
          <p:cNvPicPr>
            <a:picLocks noChangeAspect="1"/>
          </p:cNvPicPr>
          <p:nvPr/>
        </p:nvPicPr>
        <p:blipFill>
          <a:blip r:embed="rId5"/>
          <a:stretch>
            <a:fillRect/>
          </a:stretch>
        </p:blipFill>
        <p:spPr>
          <a:xfrm>
            <a:off x="2287594" y="3962400"/>
            <a:ext cx="3275006" cy="2590800"/>
          </a:xfrm>
          <a:prstGeom prst="rect">
            <a:avLst/>
          </a:prstGeom>
        </p:spPr>
      </p:pic>
      <p:sp>
        <p:nvSpPr>
          <p:cNvPr id="9" name="Content Placeholder 2">
            <a:extLst>
              <a:ext uri="{FF2B5EF4-FFF2-40B4-BE49-F238E27FC236}">
                <a16:creationId xmlns:a16="http://schemas.microsoft.com/office/drawing/2014/main" id="{1DEDFBF5-C01C-6A48-A7D4-459F6B975646}"/>
              </a:ext>
            </a:extLst>
          </p:cNvPr>
          <p:cNvSpPr txBox="1">
            <a:spLocks/>
          </p:cNvSpPr>
          <p:nvPr/>
        </p:nvSpPr>
        <p:spPr bwMode="auto">
          <a:xfrm>
            <a:off x="252412" y="3810001"/>
            <a:ext cx="2018554" cy="2590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000" kern="1200">
                <a:solidFill>
                  <a:srgbClr val="1919D2"/>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600" kern="1200">
                <a:solidFill>
                  <a:srgbClr val="1919D2"/>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At Run 3, </a:t>
            </a:r>
            <a:r>
              <a:rPr lang="en-US" sz="2000" dirty="0" err="1"/>
              <a:t>FASER</a:t>
            </a:r>
            <a:r>
              <a:rPr lang="en-US" sz="2000" dirty="0" err="1">
                <a:latin typeface="Symbol" pitchFamily="2" charset="2"/>
              </a:rPr>
              <a:t>n</a:t>
            </a:r>
            <a:r>
              <a:rPr lang="en-US" sz="2000" dirty="0"/>
              <a:t> and SND@LHC will open up a completely new field: neutrino physics at the LHC.</a:t>
            </a:r>
            <a:endParaRPr lang="en-US" sz="2000" dirty="0">
              <a:solidFill>
                <a:srgbClr val="FF0000"/>
              </a:solidFill>
            </a:endParaRPr>
          </a:p>
        </p:txBody>
      </p:sp>
    </p:spTree>
    <p:extLst>
      <p:ext uri="{BB962C8B-B14F-4D97-AF65-F5344CB8AC3E}">
        <p14:creationId xmlns:p14="http://schemas.microsoft.com/office/powerpoint/2010/main" val="252410437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986C959-D748-0742-ACD1-681CB52D4CBA}"/>
              </a:ext>
            </a:extLst>
          </p:cNvPr>
          <p:cNvPicPr>
            <a:picLocks noChangeAspect="1"/>
          </p:cNvPicPr>
          <p:nvPr/>
        </p:nvPicPr>
        <p:blipFill>
          <a:blip r:embed="rId3"/>
          <a:stretch>
            <a:fillRect/>
          </a:stretch>
        </p:blipFill>
        <p:spPr>
          <a:xfrm>
            <a:off x="970978" y="2594679"/>
            <a:ext cx="7106222" cy="3673819"/>
          </a:xfrm>
          <a:prstGeom prst="rect">
            <a:avLst/>
          </a:prstGeom>
        </p:spPr>
      </p:pic>
      <p:sp>
        <p:nvSpPr>
          <p:cNvPr id="5122" name="Title 1"/>
          <p:cNvSpPr>
            <a:spLocks noGrp="1"/>
          </p:cNvSpPr>
          <p:nvPr>
            <p:ph type="title"/>
          </p:nvPr>
        </p:nvSpPr>
        <p:spPr>
          <a:xfrm>
            <a:off x="0" y="302202"/>
            <a:ext cx="9144000" cy="334462"/>
          </a:xfrm>
        </p:spPr>
        <p:txBody>
          <a:bodyPr/>
          <a:lstStyle/>
          <a:p>
            <a:pPr eaLnBrk="1" hangingPunct="1"/>
            <a:r>
              <a:rPr lang="en-US" dirty="0">
                <a:solidFill>
                  <a:schemeClr val="tx1"/>
                </a:solidFill>
                <a:latin typeface="Arial" charset="0"/>
              </a:rPr>
              <a:t>LOCATION, LOCATION, LOCATION</a:t>
            </a:r>
          </a:p>
        </p:txBody>
      </p:sp>
      <p:pic>
        <p:nvPicPr>
          <p:cNvPr id="13" name="Picture 12">
            <a:extLst>
              <a:ext uri="{FF2B5EF4-FFF2-40B4-BE49-F238E27FC236}">
                <a16:creationId xmlns:a16="http://schemas.microsoft.com/office/drawing/2014/main" id="{E616131C-DC6A-EA44-A736-9FB11E84A843}"/>
              </a:ext>
            </a:extLst>
          </p:cNvPr>
          <p:cNvPicPr>
            <a:picLocks noChangeAspect="1"/>
          </p:cNvPicPr>
          <p:nvPr/>
        </p:nvPicPr>
        <p:blipFill>
          <a:blip r:embed="rId4"/>
          <a:stretch>
            <a:fillRect/>
          </a:stretch>
        </p:blipFill>
        <p:spPr>
          <a:xfrm>
            <a:off x="2286000" y="4074947"/>
            <a:ext cx="304800" cy="239795"/>
          </a:xfrm>
          <a:prstGeom prst="rect">
            <a:avLst/>
          </a:prstGeom>
        </p:spPr>
      </p:pic>
      <p:grpSp>
        <p:nvGrpSpPr>
          <p:cNvPr id="42" name="Group 41">
            <a:extLst>
              <a:ext uri="{FF2B5EF4-FFF2-40B4-BE49-F238E27FC236}">
                <a16:creationId xmlns:a16="http://schemas.microsoft.com/office/drawing/2014/main" id="{FD841723-4191-6D44-BF1E-02350EE49D9D}"/>
              </a:ext>
            </a:extLst>
          </p:cNvPr>
          <p:cNvGrpSpPr/>
          <p:nvPr/>
        </p:nvGrpSpPr>
        <p:grpSpPr>
          <a:xfrm>
            <a:off x="5247290" y="762000"/>
            <a:ext cx="2719001" cy="2737010"/>
            <a:chOff x="4670989" y="831027"/>
            <a:chExt cx="4144012" cy="4047051"/>
          </a:xfrm>
        </p:grpSpPr>
        <p:sp>
          <p:nvSpPr>
            <p:cNvPr id="36" name="TextBox 35">
              <a:extLst>
                <a:ext uri="{FF2B5EF4-FFF2-40B4-BE49-F238E27FC236}">
                  <a16:creationId xmlns:a16="http://schemas.microsoft.com/office/drawing/2014/main" id="{FABD2291-7CF6-CE47-B656-E6EA299D2591}"/>
                </a:ext>
              </a:extLst>
            </p:cNvPr>
            <p:cNvSpPr txBox="1"/>
            <p:nvPr/>
          </p:nvSpPr>
          <p:spPr>
            <a:xfrm>
              <a:off x="6443511" y="831027"/>
              <a:ext cx="633258" cy="546109"/>
            </a:xfrm>
            <a:prstGeom prst="rect">
              <a:avLst/>
            </a:prstGeom>
            <a:noFill/>
          </p:spPr>
          <p:txBody>
            <a:bodyPr wrap="none" rtlCol="0">
              <a:spAutoFit/>
            </a:bodyPr>
            <a:lstStyle/>
            <a:p>
              <a:r>
                <a:rPr lang="en-US" dirty="0"/>
                <a:t>…</a:t>
              </a:r>
            </a:p>
          </p:txBody>
        </p:sp>
        <p:grpSp>
          <p:nvGrpSpPr>
            <p:cNvPr id="3" name="Group 2">
              <a:extLst>
                <a:ext uri="{FF2B5EF4-FFF2-40B4-BE49-F238E27FC236}">
                  <a16:creationId xmlns:a16="http://schemas.microsoft.com/office/drawing/2014/main" id="{A72FEAE6-5A12-5042-AF1E-4B367610C40C}"/>
                </a:ext>
              </a:extLst>
            </p:cNvPr>
            <p:cNvGrpSpPr/>
            <p:nvPr/>
          </p:nvGrpSpPr>
          <p:grpSpPr>
            <a:xfrm>
              <a:off x="4685392" y="1281716"/>
              <a:ext cx="1243038" cy="883822"/>
              <a:chOff x="4628455" y="1533608"/>
              <a:chExt cx="1657384" cy="1178428"/>
            </a:xfrm>
          </p:grpSpPr>
          <p:pic>
            <p:nvPicPr>
              <p:cNvPr id="33" name="Picture 32">
                <a:extLst>
                  <a:ext uri="{FF2B5EF4-FFF2-40B4-BE49-F238E27FC236}">
                    <a16:creationId xmlns:a16="http://schemas.microsoft.com/office/drawing/2014/main" id="{69AC15B9-700B-654D-9B7E-112D2EDD8964}"/>
                  </a:ext>
                </a:extLst>
              </p:cNvPr>
              <p:cNvPicPr>
                <a:picLocks noChangeAspect="1"/>
              </p:cNvPicPr>
              <p:nvPr/>
            </p:nvPicPr>
            <p:blipFill>
              <a:blip r:embed="rId5"/>
              <a:stretch>
                <a:fillRect/>
              </a:stretch>
            </p:blipFill>
            <p:spPr>
              <a:xfrm>
                <a:off x="4628455" y="1533608"/>
                <a:ext cx="1657384" cy="1104923"/>
              </a:xfrm>
              <a:prstGeom prst="rect">
                <a:avLst/>
              </a:prstGeom>
            </p:spPr>
          </p:pic>
          <p:sp>
            <p:nvSpPr>
              <p:cNvPr id="2" name="TextBox 1">
                <a:extLst>
                  <a:ext uri="{FF2B5EF4-FFF2-40B4-BE49-F238E27FC236}">
                    <a16:creationId xmlns:a16="http://schemas.microsoft.com/office/drawing/2014/main" id="{B7ECDCD4-3E91-7F4B-9659-15BDB9C582FB}"/>
                  </a:ext>
                </a:extLst>
              </p:cNvPr>
              <p:cNvSpPr txBox="1"/>
              <p:nvPr/>
            </p:nvSpPr>
            <p:spPr>
              <a:xfrm>
                <a:off x="4943099" y="2211436"/>
                <a:ext cx="1166837" cy="500600"/>
              </a:xfrm>
              <a:prstGeom prst="rect">
                <a:avLst/>
              </a:prstGeom>
              <a:noFill/>
            </p:spPr>
            <p:txBody>
              <a:bodyPr wrap="none" rtlCol="0">
                <a:spAutoFit/>
              </a:bodyPr>
              <a:lstStyle/>
              <a:p>
                <a:r>
                  <a:rPr lang="en-US" sz="1050" dirty="0">
                    <a:solidFill>
                      <a:schemeClr val="bg1"/>
                    </a:solidFill>
                  </a:rPr>
                  <a:t>ALICE</a:t>
                </a:r>
              </a:p>
            </p:txBody>
          </p:sp>
        </p:grpSp>
        <p:grpSp>
          <p:nvGrpSpPr>
            <p:cNvPr id="37" name="Group 36">
              <a:extLst>
                <a:ext uri="{FF2B5EF4-FFF2-40B4-BE49-F238E27FC236}">
                  <a16:creationId xmlns:a16="http://schemas.microsoft.com/office/drawing/2014/main" id="{305A77EB-9A11-BE45-9457-3C7C20D381E1}"/>
                </a:ext>
              </a:extLst>
            </p:cNvPr>
            <p:cNvGrpSpPr/>
            <p:nvPr/>
          </p:nvGrpSpPr>
          <p:grpSpPr>
            <a:xfrm>
              <a:off x="7518448" y="4007908"/>
              <a:ext cx="1243037" cy="870170"/>
              <a:chOff x="8405862" y="5168525"/>
              <a:chExt cx="1657383" cy="1160224"/>
            </a:xfrm>
          </p:grpSpPr>
          <p:pic>
            <p:nvPicPr>
              <p:cNvPr id="21" name="Picture 20">
                <a:extLst>
                  <a:ext uri="{FF2B5EF4-FFF2-40B4-BE49-F238E27FC236}">
                    <a16:creationId xmlns:a16="http://schemas.microsoft.com/office/drawing/2014/main" id="{185C2627-55D9-8344-A264-07D6B904599D}"/>
                  </a:ext>
                </a:extLst>
              </p:cNvPr>
              <p:cNvPicPr>
                <a:picLocks noChangeAspect="1"/>
              </p:cNvPicPr>
              <p:nvPr/>
            </p:nvPicPr>
            <p:blipFill>
              <a:blip r:embed="rId6"/>
              <a:stretch>
                <a:fillRect/>
              </a:stretch>
            </p:blipFill>
            <p:spPr>
              <a:xfrm>
                <a:off x="8405862" y="5168525"/>
                <a:ext cx="1657383" cy="1057686"/>
              </a:xfrm>
              <a:prstGeom prst="rect">
                <a:avLst/>
              </a:prstGeom>
            </p:spPr>
          </p:pic>
          <p:sp>
            <p:nvSpPr>
              <p:cNvPr id="18" name="TextBox 17">
                <a:extLst>
                  <a:ext uri="{FF2B5EF4-FFF2-40B4-BE49-F238E27FC236}">
                    <a16:creationId xmlns:a16="http://schemas.microsoft.com/office/drawing/2014/main" id="{1552457D-E234-734C-AB5C-0A86EE3F9FE2}"/>
                  </a:ext>
                </a:extLst>
              </p:cNvPr>
              <p:cNvSpPr txBox="1"/>
              <p:nvPr/>
            </p:nvSpPr>
            <p:spPr>
              <a:xfrm>
                <a:off x="8745713" y="5828149"/>
                <a:ext cx="1104946" cy="500600"/>
              </a:xfrm>
              <a:prstGeom prst="rect">
                <a:avLst/>
              </a:prstGeom>
              <a:noFill/>
            </p:spPr>
            <p:txBody>
              <a:bodyPr wrap="none" rtlCol="0">
                <a:spAutoFit/>
              </a:bodyPr>
              <a:lstStyle/>
              <a:p>
                <a:r>
                  <a:rPr lang="en-US" sz="1050" dirty="0">
                    <a:solidFill>
                      <a:schemeClr val="bg1"/>
                    </a:solidFill>
                  </a:rPr>
                  <a:t>OPAL</a:t>
                </a:r>
              </a:p>
            </p:txBody>
          </p:sp>
        </p:grpSp>
        <p:grpSp>
          <p:nvGrpSpPr>
            <p:cNvPr id="35" name="Group 34">
              <a:extLst>
                <a:ext uri="{FF2B5EF4-FFF2-40B4-BE49-F238E27FC236}">
                  <a16:creationId xmlns:a16="http://schemas.microsoft.com/office/drawing/2014/main" id="{1A357FBC-793C-BA46-B7CA-FD4D94C72EBD}"/>
                </a:ext>
              </a:extLst>
            </p:cNvPr>
            <p:cNvGrpSpPr/>
            <p:nvPr/>
          </p:nvGrpSpPr>
          <p:grpSpPr>
            <a:xfrm>
              <a:off x="7518448" y="3049221"/>
              <a:ext cx="1257441" cy="903173"/>
              <a:chOff x="8405862" y="3890280"/>
              <a:chExt cx="1676588" cy="1204229"/>
            </a:xfrm>
          </p:grpSpPr>
          <p:pic>
            <p:nvPicPr>
              <p:cNvPr id="23" name="Picture 22">
                <a:extLst>
                  <a:ext uri="{FF2B5EF4-FFF2-40B4-BE49-F238E27FC236}">
                    <a16:creationId xmlns:a16="http://schemas.microsoft.com/office/drawing/2014/main" id="{26B80ABB-185B-FF44-A9BF-239D8E7EBBC5}"/>
                  </a:ext>
                </a:extLst>
              </p:cNvPr>
              <p:cNvPicPr>
                <a:picLocks noChangeAspect="1"/>
              </p:cNvPicPr>
              <p:nvPr/>
            </p:nvPicPr>
            <p:blipFill>
              <a:blip r:embed="rId7"/>
              <a:stretch>
                <a:fillRect/>
              </a:stretch>
            </p:blipFill>
            <p:spPr>
              <a:xfrm>
                <a:off x="8405862" y="3890280"/>
                <a:ext cx="1676588" cy="1123702"/>
              </a:xfrm>
              <a:prstGeom prst="rect">
                <a:avLst/>
              </a:prstGeom>
            </p:spPr>
          </p:pic>
          <p:sp>
            <p:nvSpPr>
              <p:cNvPr id="20" name="TextBox 19">
                <a:extLst>
                  <a:ext uri="{FF2B5EF4-FFF2-40B4-BE49-F238E27FC236}">
                    <a16:creationId xmlns:a16="http://schemas.microsoft.com/office/drawing/2014/main" id="{BD4FB225-4A20-A742-8AD9-A46608C9B161}"/>
                  </a:ext>
                </a:extLst>
              </p:cNvPr>
              <p:cNvSpPr txBox="1"/>
              <p:nvPr/>
            </p:nvSpPr>
            <p:spPr>
              <a:xfrm>
                <a:off x="8879306" y="4593909"/>
                <a:ext cx="681469" cy="500600"/>
              </a:xfrm>
              <a:prstGeom prst="rect">
                <a:avLst/>
              </a:prstGeom>
              <a:noFill/>
            </p:spPr>
            <p:txBody>
              <a:bodyPr wrap="none" rtlCol="0">
                <a:spAutoFit/>
              </a:bodyPr>
              <a:lstStyle/>
              <a:p>
                <a:r>
                  <a:rPr lang="en-US" sz="1050" dirty="0">
                    <a:solidFill>
                      <a:schemeClr val="bg1"/>
                    </a:solidFill>
                  </a:rPr>
                  <a:t>L3</a:t>
                </a:r>
              </a:p>
            </p:txBody>
          </p:sp>
        </p:grpSp>
        <p:grpSp>
          <p:nvGrpSpPr>
            <p:cNvPr id="16" name="Group 15">
              <a:extLst>
                <a:ext uri="{FF2B5EF4-FFF2-40B4-BE49-F238E27FC236}">
                  <a16:creationId xmlns:a16="http://schemas.microsoft.com/office/drawing/2014/main" id="{E8D2724B-DEBD-194D-9AFF-F099589BEFC9}"/>
                </a:ext>
              </a:extLst>
            </p:cNvPr>
            <p:cNvGrpSpPr/>
            <p:nvPr/>
          </p:nvGrpSpPr>
          <p:grpSpPr>
            <a:xfrm>
              <a:off x="7537925" y="2100524"/>
              <a:ext cx="1257441" cy="890971"/>
              <a:chOff x="8431832" y="2625350"/>
              <a:chExt cx="1676588" cy="1187960"/>
            </a:xfrm>
          </p:grpSpPr>
          <p:pic>
            <p:nvPicPr>
              <p:cNvPr id="25" name="Picture 24">
                <a:extLst>
                  <a:ext uri="{FF2B5EF4-FFF2-40B4-BE49-F238E27FC236}">
                    <a16:creationId xmlns:a16="http://schemas.microsoft.com/office/drawing/2014/main" id="{247BC8C3-259F-804A-8513-00B0C0BC4E5F}"/>
                  </a:ext>
                </a:extLst>
              </p:cNvPr>
              <p:cNvPicPr>
                <a:picLocks noChangeAspect="1"/>
              </p:cNvPicPr>
              <p:nvPr/>
            </p:nvPicPr>
            <p:blipFill>
              <a:blip r:embed="rId8"/>
              <a:stretch>
                <a:fillRect/>
              </a:stretch>
            </p:blipFill>
            <p:spPr>
              <a:xfrm>
                <a:off x="8431832" y="2625350"/>
                <a:ext cx="1676588" cy="1118271"/>
              </a:xfrm>
              <a:prstGeom prst="rect">
                <a:avLst/>
              </a:prstGeom>
            </p:spPr>
          </p:pic>
          <p:sp>
            <p:nvSpPr>
              <p:cNvPr id="22" name="TextBox 21">
                <a:extLst>
                  <a:ext uri="{FF2B5EF4-FFF2-40B4-BE49-F238E27FC236}">
                    <a16:creationId xmlns:a16="http://schemas.microsoft.com/office/drawing/2014/main" id="{90553B08-25B3-BE40-8ADE-F3EC76EAADBD}"/>
                  </a:ext>
                </a:extLst>
              </p:cNvPr>
              <p:cNvSpPr txBox="1"/>
              <p:nvPr/>
            </p:nvSpPr>
            <p:spPr>
              <a:xfrm>
                <a:off x="8654083" y="3312710"/>
                <a:ext cx="1365545" cy="500600"/>
              </a:xfrm>
              <a:prstGeom prst="rect">
                <a:avLst/>
              </a:prstGeom>
              <a:noFill/>
            </p:spPr>
            <p:txBody>
              <a:bodyPr wrap="none" rtlCol="0">
                <a:spAutoFit/>
              </a:bodyPr>
              <a:lstStyle/>
              <a:p>
                <a:r>
                  <a:rPr lang="en-US" sz="1050" dirty="0">
                    <a:solidFill>
                      <a:schemeClr val="bg1"/>
                    </a:solidFill>
                  </a:rPr>
                  <a:t>DELPHI</a:t>
                </a:r>
              </a:p>
            </p:txBody>
          </p:sp>
        </p:grpSp>
        <p:grpSp>
          <p:nvGrpSpPr>
            <p:cNvPr id="15" name="Group 14">
              <a:extLst>
                <a:ext uri="{FF2B5EF4-FFF2-40B4-BE49-F238E27FC236}">
                  <a16:creationId xmlns:a16="http://schemas.microsoft.com/office/drawing/2014/main" id="{C54858FD-C529-374E-8590-27949ECCC151}"/>
                </a:ext>
              </a:extLst>
            </p:cNvPr>
            <p:cNvGrpSpPr/>
            <p:nvPr/>
          </p:nvGrpSpPr>
          <p:grpSpPr>
            <a:xfrm>
              <a:off x="7537925" y="1127958"/>
              <a:ext cx="1277076" cy="924602"/>
              <a:chOff x="8431832" y="1328599"/>
              <a:chExt cx="1702768" cy="1232800"/>
            </a:xfrm>
          </p:grpSpPr>
          <p:pic>
            <p:nvPicPr>
              <p:cNvPr id="19" name="Picture 18">
                <a:extLst>
                  <a:ext uri="{FF2B5EF4-FFF2-40B4-BE49-F238E27FC236}">
                    <a16:creationId xmlns:a16="http://schemas.microsoft.com/office/drawing/2014/main" id="{ECA4B147-E205-9441-82B0-EB6B646EC8BE}"/>
                  </a:ext>
                </a:extLst>
              </p:cNvPr>
              <p:cNvPicPr>
                <a:picLocks noChangeAspect="1"/>
              </p:cNvPicPr>
              <p:nvPr/>
            </p:nvPicPr>
            <p:blipFill>
              <a:blip r:embed="rId9"/>
              <a:stretch>
                <a:fillRect/>
              </a:stretch>
            </p:blipFill>
            <p:spPr>
              <a:xfrm>
                <a:off x="8431832" y="1328599"/>
                <a:ext cx="1702768" cy="1168690"/>
              </a:xfrm>
              <a:prstGeom prst="rect">
                <a:avLst/>
              </a:prstGeom>
            </p:spPr>
          </p:pic>
          <p:sp>
            <p:nvSpPr>
              <p:cNvPr id="24" name="TextBox 23">
                <a:extLst>
                  <a:ext uri="{FF2B5EF4-FFF2-40B4-BE49-F238E27FC236}">
                    <a16:creationId xmlns:a16="http://schemas.microsoft.com/office/drawing/2014/main" id="{D894FA06-9876-E74D-AA56-77423B5FF884}"/>
                  </a:ext>
                </a:extLst>
              </p:cNvPr>
              <p:cNvSpPr txBox="1"/>
              <p:nvPr/>
            </p:nvSpPr>
            <p:spPr>
              <a:xfrm>
                <a:off x="8683740" y="2060800"/>
                <a:ext cx="1274335" cy="500599"/>
              </a:xfrm>
              <a:prstGeom prst="rect">
                <a:avLst/>
              </a:prstGeom>
              <a:noFill/>
            </p:spPr>
            <p:txBody>
              <a:bodyPr wrap="none" rtlCol="0">
                <a:spAutoFit/>
              </a:bodyPr>
              <a:lstStyle/>
              <a:p>
                <a:r>
                  <a:rPr lang="en-US" sz="1050" dirty="0">
                    <a:solidFill>
                      <a:schemeClr val="bg1"/>
                    </a:solidFill>
                  </a:rPr>
                  <a:t>ALEPH</a:t>
                </a:r>
              </a:p>
            </p:txBody>
          </p:sp>
        </p:grpSp>
        <p:grpSp>
          <p:nvGrpSpPr>
            <p:cNvPr id="14" name="Group 13">
              <a:extLst>
                <a:ext uri="{FF2B5EF4-FFF2-40B4-BE49-F238E27FC236}">
                  <a16:creationId xmlns:a16="http://schemas.microsoft.com/office/drawing/2014/main" id="{F1AE3DCC-84DA-394C-BDEB-4A40CEBE9057}"/>
                </a:ext>
              </a:extLst>
            </p:cNvPr>
            <p:cNvGrpSpPr/>
            <p:nvPr/>
          </p:nvGrpSpPr>
          <p:grpSpPr>
            <a:xfrm>
              <a:off x="6135992" y="3609424"/>
              <a:ext cx="1198070" cy="1240615"/>
              <a:chOff x="6562588" y="4637214"/>
              <a:chExt cx="1597426" cy="1654150"/>
            </a:xfrm>
          </p:grpSpPr>
          <p:pic>
            <p:nvPicPr>
              <p:cNvPr id="27" name="Picture 26">
                <a:extLst>
                  <a:ext uri="{FF2B5EF4-FFF2-40B4-BE49-F238E27FC236}">
                    <a16:creationId xmlns:a16="http://schemas.microsoft.com/office/drawing/2014/main" id="{0CEB08F0-43F5-7E45-AC71-C68FCC80E690}"/>
                  </a:ext>
                </a:extLst>
              </p:cNvPr>
              <p:cNvPicPr>
                <a:picLocks noChangeAspect="1"/>
              </p:cNvPicPr>
              <p:nvPr/>
            </p:nvPicPr>
            <p:blipFill>
              <a:blip r:embed="rId10"/>
              <a:stretch>
                <a:fillRect/>
              </a:stretch>
            </p:blipFill>
            <p:spPr>
              <a:xfrm>
                <a:off x="6562588" y="4637214"/>
                <a:ext cx="1597426" cy="1606842"/>
              </a:xfrm>
              <a:prstGeom prst="rect">
                <a:avLst/>
              </a:prstGeom>
            </p:spPr>
          </p:pic>
          <p:sp>
            <p:nvSpPr>
              <p:cNvPr id="26" name="TextBox 25">
                <a:extLst>
                  <a:ext uri="{FF2B5EF4-FFF2-40B4-BE49-F238E27FC236}">
                    <a16:creationId xmlns:a16="http://schemas.microsoft.com/office/drawing/2014/main" id="{721D363F-9F72-7949-BB1E-2036BB54ADAC}"/>
                  </a:ext>
                </a:extLst>
              </p:cNvPr>
              <p:cNvSpPr txBox="1"/>
              <p:nvPr/>
            </p:nvSpPr>
            <p:spPr>
              <a:xfrm>
                <a:off x="6897167" y="5790765"/>
                <a:ext cx="909493" cy="500599"/>
              </a:xfrm>
              <a:prstGeom prst="rect">
                <a:avLst/>
              </a:prstGeom>
              <a:noFill/>
            </p:spPr>
            <p:txBody>
              <a:bodyPr wrap="none" rtlCol="0">
                <a:spAutoFit/>
              </a:bodyPr>
              <a:lstStyle/>
              <a:p>
                <a:r>
                  <a:rPr lang="en-US" sz="1050" dirty="0">
                    <a:solidFill>
                      <a:schemeClr val="bg1"/>
                    </a:solidFill>
                  </a:rPr>
                  <a:t>SLD</a:t>
                </a:r>
              </a:p>
            </p:txBody>
          </p:sp>
        </p:grpSp>
        <p:grpSp>
          <p:nvGrpSpPr>
            <p:cNvPr id="12" name="Group 11">
              <a:extLst>
                <a:ext uri="{FF2B5EF4-FFF2-40B4-BE49-F238E27FC236}">
                  <a16:creationId xmlns:a16="http://schemas.microsoft.com/office/drawing/2014/main" id="{62470662-B8C5-0B40-BEB7-213C6A111A13}"/>
                </a:ext>
              </a:extLst>
            </p:cNvPr>
            <p:cNvGrpSpPr/>
            <p:nvPr/>
          </p:nvGrpSpPr>
          <p:grpSpPr>
            <a:xfrm>
              <a:off x="6132295" y="2433923"/>
              <a:ext cx="1201768" cy="1084034"/>
              <a:chOff x="6557658" y="3069877"/>
              <a:chExt cx="1602357" cy="1445374"/>
            </a:xfrm>
          </p:grpSpPr>
          <p:pic>
            <p:nvPicPr>
              <p:cNvPr id="17" name="Picture 16">
                <a:extLst>
                  <a:ext uri="{FF2B5EF4-FFF2-40B4-BE49-F238E27FC236}">
                    <a16:creationId xmlns:a16="http://schemas.microsoft.com/office/drawing/2014/main" id="{09A835DA-C64C-8F4A-9C10-C1B03FA86BB9}"/>
                  </a:ext>
                </a:extLst>
              </p:cNvPr>
              <p:cNvPicPr>
                <a:picLocks noChangeAspect="1"/>
              </p:cNvPicPr>
              <p:nvPr/>
            </p:nvPicPr>
            <p:blipFill>
              <a:blip r:embed="rId11"/>
              <a:stretch>
                <a:fillRect/>
              </a:stretch>
            </p:blipFill>
            <p:spPr>
              <a:xfrm>
                <a:off x="6557658" y="3069877"/>
                <a:ext cx="1602357" cy="1399392"/>
              </a:xfrm>
              <a:prstGeom prst="rect">
                <a:avLst/>
              </a:prstGeom>
            </p:spPr>
          </p:pic>
          <p:sp>
            <p:nvSpPr>
              <p:cNvPr id="28" name="TextBox 27">
                <a:extLst>
                  <a:ext uri="{FF2B5EF4-FFF2-40B4-BE49-F238E27FC236}">
                    <a16:creationId xmlns:a16="http://schemas.microsoft.com/office/drawing/2014/main" id="{DB838E90-9557-BB46-8D97-B1D4E61B4EBA}"/>
                  </a:ext>
                </a:extLst>
              </p:cNvPr>
              <p:cNvSpPr txBox="1"/>
              <p:nvPr/>
            </p:nvSpPr>
            <p:spPr>
              <a:xfrm>
                <a:off x="6973368" y="4014650"/>
                <a:ext cx="727074" cy="500601"/>
              </a:xfrm>
              <a:prstGeom prst="rect">
                <a:avLst/>
              </a:prstGeom>
              <a:noFill/>
            </p:spPr>
            <p:txBody>
              <a:bodyPr wrap="none" rtlCol="0">
                <a:spAutoFit/>
              </a:bodyPr>
              <a:lstStyle/>
              <a:p>
                <a:r>
                  <a:rPr lang="en-US" sz="1050" dirty="0">
                    <a:solidFill>
                      <a:schemeClr val="bg1"/>
                    </a:solidFill>
                  </a:rPr>
                  <a:t>D0</a:t>
                </a:r>
              </a:p>
            </p:txBody>
          </p:sp>
        </p:grpSp>
        <p:grpSp>
          <p:nvGrpSpPr>
            <p:cNvPr id="10" name="Group 9">
              <a:extLst>
                <a:ext uri="{FF2B5EF4-FFF2-40B4-BE49-F238E27FC236}">
                  <a16:creationId xmlns:a16="http://schemas.microsoft.com/office/drawing/2014/main" id="{34E3D672-C964-0A42-8212-DC0837805662}"/>
                </a:ext>
              </a:extLst>
            </p:cNvPr>
            <p:cNvGrpSpPr/>
            <p:nvPr/>
          </p:nvGrpSpPr>
          <p:grpSpPr>
            <a:xfrm>
              <a:off x="6132295" y="1394389"/>
              <a:ext cx="1201768" cy="942398"/>
              <a:chOff x="6557658" y="1683841"/>
              <a:chExt cx="1602357" cy="1256530"/>
            </a:xfrm>
          </p:grpSpPr>
          <p:pic>
            <p:nvPicPr>
              <p:cNvPr id="11" name="Picture 10">
                <a:extLst>
                  <a:ext uri="{FF2B5EF4-FFF2-40B4-BE49-F238E27FC236}">
                    <a16:creationId xmlns:a16="http://schemas.microsoft.com/office/drawing/2014/main" id="{AAF94372-B391-514B-B669-3914C41FC54C}"/>
                  </a:ext>
                </a:extLst>
              </p:cNvPr>
              <p:cNvPicPr>
                <a:picLocks noChangeAspect="1"/>
              </p:cNvPicPr>
              <p:nvPr/>
            </p:nvPicPr>
            <p:blipFill>
              <a:blip r:embed="rId12"/>
              <a:stretch>
                <a:fillRect/>
              </a:stretch>
            </p:blipFill>
            <p:spPr>
              <a:xfrm>
                <a:off x="6557658" y="1683841"/>
                <a:ext cx="1602357" cy="1200219"/>
              </a:xfrm>
              <a:prstGeom prst="rect">
                <a:avLst/>
              </a:prstGeom>
            </p:spPr>
          </p:pic>
          <p:sp>
            <p:nvSpPr>
              <p:cNvPr id="29" name="TextBox 28">
                <a:extLst>
                  <a:ext uri="{FF2B5EF4-FFF2-40B4-BE49-F238E27FC236}">
                    <a16:creationId xmlns:a16="http://schemas.microsoft.com/office/drawing/2014/main" id="{F48A83F0-0B1F-6E4C-9ACD-2FF690426FB5}"/>
                  </a:ext>
                </a:extLst>
              </p:cNvPr>
              <p:cNvSpPr txBox="1"/>
              <p:nvPr/>
            </p:nvSpPr>
            <p:spPr>
              <a:xfrm>
                <a:off x="6897169" y="2439771"/>
                <a:ext cx="938813" cy="500600"/>
              </a:xfrm>
              <a:prstGeom prst="rect">
                <a:avLst/>
              </a:prstGeom>
              <a:noFill/>
            </p:spPr>
            <p:txBody>
              <a:bodyPr wrap="none" rtlCol="0">
                <a:spAutoFit/>
              </a:bodyPr>
              <a:lstStyle/>
              <a:p>
                <a:r>
                  <a:rPr lang="en-US" sz="1050" dirty="0">
                    <a:solidFill>
                      <a:schemeClr val="bg1"/>
                    </a:solidFill>
                  </a:rPr>
                  <a:t>CDF</a:t>
                </a:r>
              </a:p>
            </p:txBody>
          </p:sp>
        </p:grpSp>
        <p:grpSp>
          <p:nvGrpSpPr>
            <p:cNvPr id="9" name="Group 8">
              <a:extLst>
                <a:ext uri="{FF2B5EF4-FFF2-40B4-BE49-F238E27FC236}">
                  <a16:creationId xmlns:a16="http://schemas.microsoft.com/office/drawing/2014/main" id="{B064474F-A5DC-7141-A7CC-6B851A549374}"/>
                </a:ext>
              </a:extLst>
            </p:cNvPr>
            <p:cNvGrpSpPr/>
            <p:nvPr/>
          </p:nvGrpSpPr>
          <p:grpSpPr>
            <a:xfrm>
              <a:off x="4685392" y="4044021"/>
              <a:ext cx="1243038" cy="824650"/>
              <a:chOff x="4628455" y="5216675"/>
              <a:chExt cx="1657384" cy="1099531"/>
            </a:xfrm>
          </p:grpSpPr>
          <p:pic>
            <p:nvPicPr>
              <p:cNvPr id="31" name="Picture 30">
                <a:extLst>
                  <a:ext uri="{FF2B5EF4-FFF2-40B4-BE49-F238E27FC236}">
                    <a16:creationId xmlns:a16="http://schemas.microsoft.com/office/drawing/2014/main" id="{21243A4A-B69D-604C-83A4-1FDA54ABA6E6}"/>
                  </a:ext>
                </a:extLst>
              </p:cNvPr>
              <p:cNvPicPr>
                <a:picLocks noChangeAspect="1"/>
              </p:cNvPicPr>
              <p:nvPr/>
            </p:nvPicPr>
            <p:blipFill>
              <a:blip r:embed="rId13"/>
              <a:stretch>
                <a:fillRect/>
              </a:stretch>
            </p:blipFill>
            <p:spPr>
              <a:xfrm>
                <a:off x="4628455" y="5216675"/>
                <a:ext cx="1657384" cy="1048422"/>
              </a:xfrm>
              <a:prstGeom prst="rect">
                <a:avLst/>
              </a:prstGeom>
            </p:spPr>
          </p:pic>
          <p:sp>
            <p:nvSpPr>
              <p:cNvPr id="30" name="TextBox 29">
                <a:extLst>
                  <a:ext uri="{FF2B5EF4-FFF2-40B4-BE49-F238E27FC236}">
                    <a16:creationId xmlns:a16="http://schemas.microsoft.com/office/drawing/2014/main" id="{1F8C758E-D778-0943-8489-605C4D53F632}"/>
                  </a:ext>
                </a:extLst>
              </p:cNvPr>
              <p:cNvSpPr txBox="1"/>
              <p:nvPr/>
            </p:nvSpPr>
            <p:spPr>
              <a:xfrm>
                <a:off x="4973560" y="5815604"/>
                <a:ext cx="1078885" cy="500602"/>
              </a:xfrm>
              <a:prstGeom prst="rect">
                <a:avLst/>
              </a:prstGeom>
              <a:noFill/>
            </p:spPr>
            <p:txBody>
              <a:bodyPr wrap="none" rtlCol="0">
                <a:spAutoFit/>
              </a:bodyPr>
              <a:lstStyle/>
              <a:p>
                <a:r>
                  <a:rPr lang="en-US" sz="1050" dirty="0" err="1">
                    <a:solidFill>
                      <a:schemeClr val="bg1"/>
                    </a:solidFill>
                  </a:rPr>
                  <a:t>LHCb</a:t>
                </a:r>
                <a:endParaRPr lang="en-US" sz="1050" dirty="0">
                  <a:solidFill>
                    <a:schemeClr val="bg1"/>
                  </a:solidFill>
                </a:endParaRPr>
              </a:p>
            </p:txBody>
          </p:sp>
        </p:grpSp>
        <p:grpSp>
          <p:nvGrpSpPr>
            <p:cNvPr id="7" name="Group 6">
              <a:extLst>
                <a:ext uri="{FF2B5EF4-FFF2-40B4-BE49-F238E27FC236}">
                  <a16:creationId xmlns:a16="http://schemas.microsoft.com/office/drawing/2014/main" id="{A4200C76-76D2-054C-9926-6FB8F4831209}"/>
                </a:ext>
              </a:extLst>
            </p:cNvPr>
            <p:cNvGrpSpPr/>
            <p:nvPr/>
          </p:nvGrpSpPr>
          <p:grpSpPr>
            <a:xfrm>
              <a:off x="4670989" y="3123714"/>
              <a:ext cx="1257441" cy="820187"/>
              <a:chOff x="4609251" y="3989608"/>
              <a:chExt cx="1676588" cy="1093582"/>
            </a:xfrm>
          </p:grpSpPr>
          <p:pic>
            <p:nvPicPr>
              <p:cNvPr id="8" name="Picture 7">
                <a:extLst>
                  <a:ext uri="{FF2B5EF4-FFF2-40B4-BE49-F238E27FC236}">
                    <a16:creationId xmlns:a16="http://schemas.microsoft.com/office/drawing/2014/main" id="{AFE598F3-70DA-A84F-A402-10948DAD9629}"/>
                  </a:ext>
                </a:extLst>
              </p:cNvPr>
              <p:cNvPicPr>
                <a:picLocks noChangeAspect="1"/>
              </p:cNvPicPr>
              <p:nvPr/>
            </p:nvPicPr>
            <p:blipFill>
              <a:blip r:embed="rId14"/>
              <a:stretch>
                <a:fillRect/>
              </a:stretch>
            </p:blipFill>
            <p:spPr>
              <a:xfrm>
                <a:off x="4609251" y="3989608"/>
                <a:ext cx="1676588" cy="1041249"/>
              </a:xfrm>
              <a:prstGeom prst="rect">
                <a:avLst/>
              </a:prstGeom>
            </p:spPr>
          </p:pic>
          <p:sp>
            <p:nvSpPr>
              <p:cNvPr id="32" name="TextBox 31">
                <a:extLst>
                  <a:ext uri="{FF2B5EF4-FFF2-40B4-BE49-F238E27FC236}">
                    <a16:creationId xmlns:a16="http://schemas.microsoft.com/office/drawing/2014/main" id="{D0D0B90B-C9D5-B948-AB96-84DB1BBF3F5D}"/>
                  </a:ext>
                </a:extLst>
              </p:cNvPr>
              <p:cNvSpPr txBox="1"/>
              <p:nvPr/>
            </p:nvSpPr>
            <p:spPr>
              <a:xfrm>
                <a:off x="5003213" y="4582590"/>
                <a:ext cx="984418" cy="500600"/>
              </a:xfrm>
              <a:prstGeom prst="rect">
                <a:avLst/>
              </a:prstGeom>
              <a:noFill/>
            </p:spPr>
            <p:txBody>
              <a:bodyPr wrap="none" rtlCol="0">
                <a:spAutoFit/>
              </a:bodyPr>
              <a:lstStyle/>
              <a:p>
                <a:r>
                  <a:rPr lang="en-US" sz="1050" dirty="0">
                    <a:solidFill>
                      <a:schemeClr val="bg1"/>
                    </a:solidFill>
                  </a:rPr>
                  <a:t>CMS</a:t>
                </a:r>
              </a:p>
            </p:txBody>
          </p:sp>
        </p:grpSp>
        <p:grpSp>
          <p:nvGrpSpPr>
            <p:cNvPr id="5" name="Group 4">
              <a:extLst>
                <a:ext uri="{FF2B5EF4-FFF2-40B4-BE49-F238E27FC236}">
                  <a16:creationId xmlns:a16="http://schemas.microsoft.com/office/drawing/2014/main" id="{B4336B33-C0FD-4E44-BF2C-D19E4F5DF2F8}"/>
                </a:ext>
              </a:extLst>
            </p:cNvPr>
            <p:cNvGrpSpPr/>
            <p:nvPr/>
          </p:nvGrpSpPr>
          <p:grpSpPr>
            <a:xfrm>
              <a:off x="4670989" y="2249775"/>
              <a:ext cx="1257441" cy="760182"/>
              <a:chOff x="4609251" y="2824349"/>
              <a:chExt cx="1676588" cy="1013574"/>
            </a:xfrm>
          </p:grpSpPr>
          <p:pic>
            <p:nvPicPr>
              <p:cNvPr id="6" name="Picture 5">
                <a:extLst>
                  <a:ext uri="{FF2B5EF4-FFF2-40B4-BE49-F238E27FC236}">
                    <a16:creationId xmlns:a16="http://schemas.microsoft.com/office/drawing/2014/main" id="{D72B1968-6DDC-674C-8072-464D90A7DAC8}"/>
                  </a:ext>
                </a:extLst>
              </p:cNvPr>
              <p:cNvPicPr>
                <a:picLocks noChangeAspect="1"/>
              </p:cNvPicPr>
              <p:nvPr/>
            </p:nvPicPr>
            <p:blipFill>
              <a:blip r:embed="rId15"/>
              <a:stretch>
                <a:fillRect/>
              </a:stretch>
            </p:blipFill>
            <p:spPr>
              <a:xfrm>
                <a:off x="4609251" y="2824349"/>
                <a:ext cx="1676588" cy="938890"/>
              </a:xfrm>
              <a:prstGeom prst="rect">
                <a:avLst/>
              </a:prstGeom>
            </p:spPr>
          </p:pic>
          <p:sp>
            <p:nvSpPr>
              <p:cNvPr id="34" name="TextBox 33">
                <a:extLst>
                  <a:ext uri="{FF2B5EF4-FFF2-40B4-BE49-F238E27FC236}">
                    <a16:creationId xmlns:a16="http://schemas.microsoft.com/office/drawing/2014/main" id="{171FB102-D0A2-E348-8599-944EBFF7CBA2}"/>
                  </a:ext>
                </a:extLst>
              </p:cNvPr>
              <p:cNvSpPr txBox="1"/>
              <p:nvPr/>
            </p:nvSpPr>
            <p:spPr>
              <a:xfrm>
                <a:off x="4924921" y="3337323"/>
                <a:ext cx="1241760" cy="500600"/>
              </a:xfrm>
              <a:prstGeom prst="rect">
                <a:avLst/>
              </a:prstGeom>
              <a:noFill/>
            </p:spPr>
            <p:txBody>
              <a:bodyPr wrap="none" rtlCol="0">
                <a:spAutoFit/>
              </a:bodyPr>
              <a:lstStyle/>
              <a:p>
                <a:r>
                  <a:rPr lang="en-US" sz="1050" dirty="0">
                    <a:solidFill>
                      <a:schemeClr val="bg1"/>
                    </a:solidFill>
                  </a:rPr>
                  <a:t>ATLAS</a:t>
                </a:r>
              </a:p>
            </p:txBody>
          </p:sp>
        </p:grpSp>
      </p:grpSp>
      <p:sp>
        <p:nvSpPr>
          <p:cNvPr id="38" name="TextBox 37">
            <a:extLst>
              <a:ext uri="{FF2B5EF4-FFF2-40B4-BE49-F238E27FC236}">
                <a16:creationId xmlns:a16="http://schemas.microsoft.com/office/drawing/2014/main" id="{F4642B4F-AA37-3745-923F-D38853484A1D}"/>
              </a:ext>
            </a:extLst>
          </p:cNvPr>
          <p:cNvSpPr txBox="1"/>
          <p:nvPr/>
        </p:nvSpPr>
        <p:spPr>
          <a:xfrm>
            <a:off x="1187427" y="1717516"/>
            <a:ext cx="2531462" cy="1754326"/>
          </a:xfrm>
          <a:prstGeom prst="rect">
            <a:avLst/>
          </a:prstGeom>
          <a:noFill/>
        </p:spPr>
        <p:txBody>
          <a:bodyPr wrap="none" rtlCol="0">
            <a:spAutoFit/>
          </a:bodyPr>
          <a:lstStyle/>
          <a:p>
            <a:pPr algn="ctr"/>
            <a:r>
              <a:rPr lang="en-US" dirty="0"/>
              <a:t>FASER Pilot Detector</a:t>
            </a:r>
          </a:p>
          <a:p>
            <a:pPr algn="ctr"/>
            <a:endParaRPr lang="en-US" dirty="0"/>
          </a:p>
          <a:p>
            <a:pPr algn="ctr"/>
            <a:r>
              <a:rPr lang="en-US" dirty="0"/>
              <a:t>Suitcase-size, 4 weeks</a:t>
            </a:r>
          </a:p>
          <a:p>
            <a:pPr algn="ctr"/>
            <a:r>
              <a:rPr lang="en-US" dirty="0"/>
              <a:t>$0 (recycled parts)</a:t>
            </a:r>
          </a:p>
          <a:p>
            <a:pPr algn="ctr"/>
            <a:endParaRPr lang="en-US" dirty="0"/>
          </a:p>
          <a:p>
            <a:pPr algn="ctr"/>
            <a:r>
              <a:rPr lang="en-US" dirty="0"/>
              <a:t>6 candidate neutrinos</a:t>
            </a:r>
          </a:p>
        </p:txBody>
      </p:sp>
      <p:sp>
        <p:nvSpPr>
          <p:cNvPr id="40" name="TextBox 39">
            <a:extLst>
              <a:ext uri="{FF2B5EF4-FFF2-40B4-BE49-F238E27FC236}">
                <a16:creationId xmlns:a16="http://schemas.microsoft.com/office/drawing/2014/main" id="{EDCF8F04-78D0-6145-856F-E1BCC6668F65}"/>
              </a:ext>
            </a:extLst>
          </p:cNvPr>
          <p:cNvSpPr txBox="1"/>
          <p:nvPr/>
        </p:nvSpPr>
        <p:spPr>
          <a:xfrm>
            <a:off x="5197606" y="4415375"/>
            <a:ext cx="2970310" cy="2031325"/>
          </a:xfrm>
          <a:prstGeom prst="rect">
            <a:avLst/>
          </a:prstGeom>
          <a:noFill/>
        </p:spPr>
        <p:txBody>
          <a:bodyPr wrap="square" rtlCol="0">
            <a:spAutoFit/>
          </a:bodyPr>
          <a:lstStyle/>
          <a:p>
            <a:pPr algn="ctr"/>
            <a:r>
              <a:rPr lang="en-US" dirty="0"/>
              <a:t>All previous </a:t>
            </a:r>
          </a:p>
          <a:p>
            <a:pPr algn="ctr"/>
            <a:r>
              <a:rPr lang="en-US" dirty="0"/>
              <a:t>collider detectors</a:t>
            </a:r>
          </a:p>
          <a:p>
            <a:pPr algn="ctr"/>
            <a:endParaRPr lang="en-US" dirty="0"/>
          </a:p>
          <a:p>
            <a:pPr algn="ctr"/>
            <a:r>
              <a:rPr lang="en-US" dirty="0"/>
              <a:t>Building-size, decades</a:t>
            </a:r>
          </a:p>
          <a:p>
            <a:pPr algn="ctr"/>
            <a:r>
              <a:rPr lang="en-US" dirty="0"/>
              <a:t>~$10</a:t>
            </a:r>
            <a:r>
              <a:rPr lang="en-US" baseline="30000" dirty="0"/>
              <a:t>9</a:t>
            </a:r>
          </a:p>
          <a:p>
            <a:pPr algn="ctr"/>
            <a:endParaRPr lang="en-US" dirty="0"/>
          </a:p>
          <a:p>
            <a:pPr algn="ctr"/>
            <a:r>
              <a:rPr lang="en-US" dirty="0"/>
              <a:t>0 candidate neutrinos</a:t>
            </a:r>
          </a:p>
        </p:txBody>
      </p:sp>
    </p:spTree>
    <p:extLst>
      <p:ext uri="{BB962C8B-B14F-4D97-AF65-F5344CB8AC3E}">
        <p14:creationId xmlns:p14="http://schemas.microsoft.com/office/powerpoint/2010/main" val="6749404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NEUTRINO PHYSICS AT THE FPF</a:t>
            </a:r>
          </a:p>
        </p:txBody>
      </p:sp>
      <p:sp>
        <p:nvSpPr>
          <p:cNvPr id="5123" name="Content Placeholder 2"/>
          <p:cNvSpPr>
            <a:spLocks noGrp="1"/>
          </p:cNvSpPr>
          <p:nvPr>
            <p:ph idx="1"/>
          </p:nvPr>
        </p:nvSpPr>
        <p:spPr>
          <a:xfrm>
            <a:off x="304800" y="838200"/>
            <a:ext cx="8458200" cy="5867400"/>
          </a:xfrm>
        </p:spPr>
        <p:txBody>
          <a:bodyPr/>
          <a:lstStyle/>
          <a:p>
            <a:r>
              <a:rPr lang="en-US" sz="2000" dirty="0"/>
              <a:t>At the FPF, three proposed ~10 </a:t>
            </a:r>
            <a:r>
              <a:rPr lang="en-US" sz="2000" dirty="0" err="1"/>
              <a:t>tonne</a:t>
            </a:r>
            <a:r>
              <a:rPr lang="en-US" sz="2000" dirty="0"/>
              <a:t> detectors FASER</a:t>
            </a:r>
            <a:r>
              <a:rPr lang="en-US" sz="2000" dirty="0">
                <a:latin typeface="Symbol" pitchFamily="2" charset="2"/>
              </a:rPr>
              <a:t>n</a:t>
            </a:r>
            <a:r>
              <a:rPr lang="en-US" sz="2000" dirty="0"/>
              <a:t>2, Advanced SND, and </a:t>
            </a:r>
            <a:r>
              <a:rPr lang="en-US" sz="2000" dirty="0" err="1"/>
              <a:t>FLArE</a:t>
            </a:r>
            <a:r>
              <a:rPr lang="en-US" sz="2000" dirty="0"/>
              <a:t> will each detect </a:t>
            </a:r>
            <a:r>
              <a:rPr lang="en-US" sz="2000" dirty="0">
                <a:latin typeface="Arial" charset="0"/>
              </a:rPr>
              <a:t>~100,000 </a:t>
            </a:r>
            <a:r>
              <a:rPr lang="en-US" sz="2000" dirty="0">
                <a:latin typeface="Symbol" pitchFamily="2" charset="2"/>
                <a:sym typeface="Wingdings" pitchFamily="2" charset="2"/>
              </a:rPr>
              <a:t>n</a:t>
            </a:r>
            <a:r>
              <a:rPr lang="en-US" sz="2000" i="1" baseline="-25000" dirty="0">
                <a:latin typeface="Arial" charset="0"/>
                <a:sym typeface="Wingdings" pitchFamily="2" charset="2"/>
              </a:rPr>
              <a:t>e </a:t>
            </a:r>
            <a:r>
              <a:rPr lang="en-US" sz="2000" i="1" dirty="0">
                <a:latin typeface="Arial" charset="0"/>
                <a:sym typeface="Wingdings" pitchFamily="2" charset="2"/>
              </a:rPr>
              <a:t>, </a:t>
            </a:r>
            <a:r>
              <a:rPr lang="en-US" sz="2000" dirty="0">
                <a:latin typeface="Arial" charset="0"/>
                <a:sym typeface="Wingdings" pitchFamily="2" charset="2"/>
              </a:rPr>
              <a:t>~1,000,000</a:t>
            </a:r>
            <a:r>
              <a:rPr lang="en-US" sz="2000" dirty="0">
                <a:latin typeface="Arial" charset="0"/>
              </a:rPr>
              <a:t> </a:t>
            </a:r>
            <a:r>
              <a:rPr lang="en-US" sz="2000" dirty="0">
                <a:latin typeface="Symbol" pitchFamily="2" charset="2"/>
                <a:sym typeface="Wingdings" pitchFamily="2" charset="2"/>
              </a:rPr>
              <a:t>n</a:t>
            </a:r>
            <a:r>
              <a:rPr lang="en-US" sz="2000" baseline="-25000" dirty="0">
                <a:latin typeface="Symbol" pitchFamily="2" charset="2"/>
                <a:sym typeface="Wingdings" pitchFamily="2" charset="2"/>
              </a:rPr>
              <a:t>m </a:t>
            </a:r>
            <a:r>
              <a:rPr lang="en-US" sz="2000" dirty="0">
                <a:sym typeface="Wingdings" pitchFamily="2" charset="2"/>
              </a:rPr>
              <a:t>, and ~1000 </a:t>
            </a:r>
            <a:r>
              <a:rPr lang="en-US" sz="2000" dirty="0" err="1">
                <a:latin typeface="Symbol" pitchFamily="2" charset="2"/>
                <a:sym typeface="Wingdings" pitchFamily="2" charset="2"/>
              </a:rPr>
              <a:t>n</a:t>
            </a:r>
            <a:r>
              <a:rPr lang="en-US" sz="2000" baseline="-25000" dirty="0" err="1">
                <a:latin typeface="Symbol" pitchFamily="2" charset="2"/>
                <a:sym typeface="Wingdings" pitchFamily="2" charset="2"/>
              </a:rPr>
              <a:t>t</a:t>
            </a:r>
            <a:r>
              <a:rPr lang="en-US" sz="2000" dirty="0">
                <a:sym typeface="Wingdings" pitchFamily="2" charset="2"/>
              </a:rPr>
              <a:t> interactions at </a:t>
            </a:r>
            <a:r>
              <a:rPr lang="en-US" sz="2000" dirty="0" err="1"/>
              <a:t>TeV</a:t>
            </a:r>
            <a:r>
              <a:rPr lang="en-US" sz="2000" dirty="0"/>
              <a:t> energies, providing high statistics samples for all three flavors in an energy range that has never been directly explored.  </a:t>
            </a:r>
          </a:p>
          <a:p>
            <a:endParaRPr lang="en-US" sz="1200" dirty="0"/>
          </a:p>
          <a:p>
            <a:r>
              <a:rPr lang="en-US" sz="2000" dirty="0"/>
              <a:t>First precision studies of the tau neutrino.</a:t>
            </a:r>
          </a:p>
          <a:p>
            <a:endParaRPr lang="en-US" sz="1200" dirty="0"/>
          </a:p>
          <a:p>
            <a:r>
              <a:rPr lang="en-US" sz="2000" dirty="0"/>
              <a:t>Can also distinguish neutrinos and anti-neutrinos for muon and tau.  </a:t>
            </a:r>
          </a:p>
          <a:p>
            <a:endParaRPr lang="en-US" sz="2000" dirty="0"/>
          </a:p>
        </p:txBody>
      </p:sp>
      <p:sp>
        <p:nvSpPr>
          <p:cNvPr id="5" name="TextBox 4">
            <a:extLst>
              <a:ext uri="{FF2B5EF4-FFF2-40B4-BE49-F238E27FC236}">
                <a16:creationId xmlns:a16="http://schemas.microsoft.com/office/drawing/2014/main" id="{78D13815-6D41-A442-A233-33DD17A55E6D}"/>
              </a:ext>
            </a:extLst>
          </p:cNvPr>
          <p:cNvSpPr txBox="1"/>
          <p:nvPr/>
        </p:nvSpPr>
        <p:spPr>
          <a:xfrm>
            <a:off x="3384142" y="6321623"/>
            <a:ext cx="2375715" cy="307777"/>
          </a:xfrm>
          <a:prstGeom prst="rect">
            <a:avLst/>
          </a:prstGeom>
          <a:noFill/>
        </p:spPr>
        <p:txBody>
          <a:bodyPr wrap="none" rtlCol="0">
            <a:spAutoFit/>
          </a:bodyPr>
          <a:lstStyle/>
          <a:p>
            <a:r>
              <a:rPr lang="en-US" sz="1400" dirty="0"/>
              <a:t>FASER White Paper (2022)</a:t>
            </a:r>
          </a:p>
        </p:txBody>
      </p:sp>
      <p:pic>
        <p:nvPicPr>
          <p:cNvPr id="3" name="Picture 2">
            <a:extLst>
              <a:ext uri="{FF2B5EF4-FFF2-40B4-BE49-F238E27FC236}">
                <a16:creationId xmlns:a16="http://schemas.microsoft.com/office/drawing/2014/main" id="{9B4096B4-CB94-CA40-AE22-54E52AC7CC80}"/>
              </a:ext>
            </a:extLst>
          </p:cNvPr>
          <p:cNvPicPr>
            <a:picLocks noChangeAspect="1"/>
          </p:cNvPicPr>
          <p:nvPr/>
        </p:nvPicPr>
        <p:blipFill>
          <a:blip r:embed="rId3"/>
          <a:stretch>
            <a:fillRect/>
          </a:stretch>
        </p:blipFill>
        <p:spPr>
          <a:xfrm>
            <a:off x="190500" y="3684411"/>
            <a:ext cx="8763000" cy="2716389"/>
          </a:xfrm>
          <a:prstGeom prst="rect">
            <a:avLst/>
          </a:prstGeom>
        </p:spPr>
      </p:pic>
    </p:spTree>
    <p:extLst>
      <p:ext uri="{BB962C8B-B14F-4D97-AF65-F5344CB8AC3E}">
        <p14:creationId xmlns:p14="http://schemas.microsoft.com/office/powerpoint/2010/main" val="190921334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OUTLINE</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228600" y="1219200"/>
            <a:ext cx="8610600" cy="51054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US" sz="2800" dirty="0"/>
          </a:p>
          <a:p>
            <a:pPr marL="0" indent="0" algn="ctr">
              <a:buNone/>
            </a:pPr>
            <a:r>
              <a:rPr lang="en-US" sz="2800" dirty="0"/>
              <a:t>Introduction</a:t>
            </a:r>
          </a:p>
          <a:p>
            <a:pPr marL="0" indent="0" algn="ctr">
              <a:buNone/>
            </a:pPr>
            <a:endParaRPr lang="en-US" sz="1200" dirty="0"/>
          </a:p>
          <a:p>
            <a:pPr marL="0" indent="0" algn="ctr">
              <a:buNone/>
            </a:pPr>
            <a:r>
              <a:rPr lang="en-US" sz="2800" dirty="0"/>
              <a:t>The Physics</a:t>
            </a:r>
          </a:p>
          <a:p>
            <a:pPr marL="0" indent="0" algn="ctr">
              <a:buNone/>
            </a:pPr>
            <a:endParaRPr lang="en-US" sz="1200" dirty="0"/>
          </a:p>
          <a:p>
            <a:pPr marL="0" indent="0" algn="ctr">
              <a:buNone/>
            </a:pPr>
            <a:r>
              <a:rPr lang="en-US" sz="2800" dirty="0"/>
              <a:t>The Experiments</a:t>
            </a:r>
          </a:p>
          <a:p>
            <a:pPr marL="0" indent="0" algn="ctr">
              <a:buNone/>
            </a:pPr>
            <a:endParaRPr lang="en-US" sz="1200" dirty="0"/>
          </a:p>
          <a:p>
            <a:pPr marL="0" indent="0" algn="ctr">
              <a:buNone/>
            </a:pPr>
            <a:r>
              <a:rPr lang="en-US" sz="2800" dirty="0"/>
              <a:t>The Facility</a:t>
            </a:r>
          </a:p>
          <a:p>
            <a:pPr marL="0" indent="0" algn="ctr">
              <a:buNone/>
            </a:pPr>
            <a:endParaRPr lang="en-US" sz="2800" dirty="0"/>
          </a:p>
          <a:p>
            <a:pPr marL="0" indent="0" algn="ctr">
              <a:buNone/>
            </a:pPr>
            <a:r>
              <a:rPr lang="en-US" sz="2800" dirty="0"/>
              <a:t>Executive Summary</a:t>
            </a:r>
          </a:p>
          <a:p>
            <a:endParaRPr lang="en-US" sz="2000" dirty="0"/>
          </a:p>
        </p:txBody>
      </p:sp>
    </p:spTree>
    <p:extLst>
      <p:ext uri="{BB962C8B-B14F-4D97-AF65-F5344CB8AC3E}">
        <p14:creationId xmlns:p14="http://schemas.microsoft.com/office/powerpoint/2010/main" val="3962519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QCD</a:t>
            </a:r>
          </a:p>
        </p:txBody>
      </p:sp>
      <p:sp>
        <p:nvSpPr>
          <p:cNvPr id="5123" name="Content Placeholder 2"/>
          <p:cNvSpPr>
            <a:spLocks noGrp="1"/>
          </p:cNvSpPr>
          <p:nvPr>
            <p:ph idx="1"/>
          </p:nvPr>
        </p:nvSpPr>
        <p:spPr>
          <a:xfrm>
            <a:off x="304800" y="838200"/>
            <a:ext cx="8686800" cy="5867400"/>
          </a:xfrm>
        </p:spPr>
        <p:txBody>
          <a:bodyPr/>
          <a:lstStyle/>
          <a:p>
            <a:r>
              <a:rPr lang="en-US" sz="1800" dirty="0"/>
              <a:t>The FPF will also support a rich program of QCD and hadron structure studies.</a:t>
            </a:r>
          </a:p>
          <a:p>
            <a:endParaRPr lang="en-US" sz="1200" dirty="0"/>
          </a:p>
          <a:p>
            <a:r>
              <a:rPr lang="en-US" sz="1800" dirty="0"/>
              <a:t>Forward neutrino production is a a probe of forward hadron production, BFKL dynamics, intrinsic charm, ultra small x proton structure, with important implications for UHE cosmic ray experiments.</a:t>
            </a:r>
          </a:p>
          <a:p>
            <a:endParaRPr lang="en-US" sz="1200" dirty="0"/>
          </a:p>
          <a:p>
            <a:r>
              <a:rPr lang="en-US" sz="1800" dirty="0"/>
              <a:t>Neutrino interactions will probe DIS at the </a:t>
            </a:r>
            <a:r>
              <a:rPr lang="en-US" sz="1800" dirty="0" err="1"/>
              <a:t>TeV</a:t>
            </a:r>
            <a:r>
              <a:rPr lang="en-US" sz="1800" dirty="0"/>
              <a:t>-scale, constrain proton and nuclear structure, pdfs.</a:t>
            </a:r>
          </a:p>
        </p:txBody>
      </p:sp>
      <p:pic>
        <p:nvPicPr>
          <p:cNvPr id="4" name="Picture 3">
            <a:extLst>
              <a:ext uri="{FF2B5EF4-FFF2-40B4-BE49-F238E27FC236}">
                <a16:creationId xmlns:a16="http://schemas.microsoft.com/office/drawing/2014/main" id="{2EDF5F5E-20BD-324A-AA06-9D7C7CD6FEAB}"/>
              </a:ext>
            </a:extLst>
          </p:cNvPr>
          <p:cNvPicPr>
            <a:picLocks noChangeAspect="1"/>
          </p:cNvPicPr>
          <p:nvPr/>
        </p:nvPicPr>
        <p:blipFill>
          <a:blip r:embed="rId3"/>
          <a:stretch>
            <a:fillRect/>
          </a:stretch>
        </p:blipFill>
        <p:spPr>
          <a:xfrm>
            <a:off x="1676400" y="3048000"/>
            <a:ext cx="5477347" cy="3429000"/>
          </a:xfrm>
          <a:prstGeom prst="rect">
            <a:avLst/>
          </a:prstGeom>
        </p:spPr>
      </p:pic>
      <p:sp>
        <p:nvSpPr>
          <p:cNvPr id="5" name="TextBox 4">
            <a:extLst>
              <a:ext uri="{FF2B5EF4-FFF2-40B4-BE49-F238E27FC236}">
                <a16:creationId xmlns:a16="http://schemas.microsoft.com/office/drawing/2014/main" id="{8F5DF30B-D16D-F045-8ABC-E1D363FE7A7B}"/>
              </a:ext>
            </a:extLst>
          </p:cNvPr>
          <p:cNvSpPr txBox="1"/>
          <p:nvPr/>
        </p:nvSpPr>
        <p:spPr>
          <a:xfrm>
            <a:off x="3384142" y="6474023"/>
            <a:ext cx="2375715" cy="307777"/>
          </a:xfrm>
          <a:prstGeom prst="rect">
            <a:avLst/>
          </a:prstGeom>
          <a:noFill/>
        </p:spPr>
        <p:txBody>
          <a:bodyPr wrap="none" rtlCol="0">
            <a:spAutoFit/>
          </a:bodyPr>
          <a:lstStyle/>
          <a:p>
            <a:r>
              <a:rPr lang="en-US" sz="1400" dirty="0"/>
              <a:t>FASER White Paper (2022)</a:t>
            </a:r>
          </a:p>
        </p:txBody>
      </p:sp>
    </p:spTree>
    <p:extLst>
      <p:ext uri="{BB962C8B-B14F-4D97-AF65-F5344CB8AC3E}">
        <p14:creationId xmlns:p14="http://schemas.microsoft.com/office/powerpoint/2010/main" val="93861303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QCD</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228600" y="914400"/>
                <a:ext cx="8575400" cy="2999534"/>
              </a:xfrm>
            </p:spPr>
            <p:txBody>
              <a:bodyPr/>
              <a:lstStyle/>
              <a:p>
                <a:r>
                  <a:rPr lang="en-US" sz="2000" dirty="0"/>
                  <a:t>The FPF will probe proton structure at ultra small x ~ 10</a:t>
                </a:r>
                <a:r>
                  <a:rPr lang="en-US" sz="2000" baseline="30000" dirty="0"/>
                  <a:t>-7</a:t>
                </a:r>
                <a:r>
                  <a:rPr lang="en-US" sz="2000" dirty="0"/>
                  <a:t> (and also high x ~ 1).</a:t>
                </a:r>
              </a:p>
              <a:p>
                <a:endParaRPr lang="en-US" sz="2000" dirty="0"/>
              </a:p>
              <a:p>
                <a:r>
                  <a:rPr lang="en-US" sz="2000" dirty="0"/>
                  <a:t>In addition to the intrinsic interest in QCD, ultra small-x physics will become more and more important at higher energies, for example, in making precise predictions for </a:t>
                </a:r>
                <a14:m>
                  <m:oMath xmlns:m="http://schemas.openxmlformats.org/officeDocument/2006/math">
                    <m:r>
                      <a:rPr lang="en-US" sz="2000" i="1">
                        <a:latin typeface="Cambria Math" panose="02040503050406030204" pitchFamily="18" charset="0"/>
                        <a:ea typeface="Cambria Math" panose="02040503050406030204" pitchFamily="18" charset="0"/>
                      </a:rPr>
                      <m:t>𝜎</m:t>
                    </m:r>
                    <m:r>
                      <a:rPr lang="en-US" sz="2000" b="0" i="1" smtClean="0">
                        <a:latin typeface="Cambria Math" panose="02040503050406030204" pitchFamily="18" charset="0"/>
                      </a:rPr>
                      <m:t>(</m:t>
                    </m:r>
                    <m:r>
                      <a:rPr lang="en-US" sz="2000" b="0" i="1" smtClean="0">
                        <a:latin typeface="Cambria Math" panose="02040503050406030204" pitchFamily="18" charset="0"/>
                      </a:rPr>
                      <m:t>𝑔𝑔</m:t>
                    </m:r>
                    <m:r>
                      <a:rPr lang="en-US" sz="2000" b="0" i="1" smtClean="0">
                        <a:latin typeface="Cambria Math" panose="02040503050406030204" pitchFamily="18" charset="0"/>
                        <a:ea typeface="Cambria Math" panose="02040503050406030204" pitchFamily="18" charset="0"/>
                      </a:rPr>
                      <m:t>→</m:t>
                    </m:r>
                  </m:oMath>
                </a14:m>
                <a:r>
                  <a:rPr lang="en-US" sz="2000" dirty="0"/>
                  <a:t> </a:t>
                </a:r>
                <a14:m>
                  <m:oMath xmlns:m="http://schemas.openxmlformats.org/officeDocument/2006/math">
                    <m:r>
                      <a:rPr lang="en-US" sz="2000" i="1">
                        <a:latin typeface="Cambria Math" panose="02040503050406030204" pitchFamily="18" charset="0"/>
                      </a:rPr>
                      <m:t>h</m:t>
                    </m:r>
                  </m:oMath>
                </a14:m>
                <a:r>
                  <a:rPr lang="en-US" sz="2000" dirty="0"/>
                  <a:t>) at a </a:t>
                </a:r>
                <a:r>
                  <a:rPr lang="en-US" sz="2000" dirty="0">
                    <a:sym typeface="Wingdings" pitchFamily="2" charset="2"/>
                  </a:rPr>
                  <a:t>100 </a:t>
                </a:r>
                <a:r>
                  <a:rPr lang="en-US" sz="2000" dirty="0" err="1">
                    <a:sym typeface="Wingdings" pitchFamily="2" charset="2"/>
                  </a:rPr>
                  <a:t>TeV</a:t>
                </a:r>
                <a:r>
                  <a:rPr lang="en-US" sz="2000" dirty="0">
                    <a:sym typeface="Wingdings" pitchFamily="2" charset="2"/>
                  </a:rPr>
                  <a:t> pp collider.</a:t>
                </a:r>
                <a:endParaRPr lang="en-US" sz="2000" dirty="0"/>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228600" y="914400"/>
                <a:ext cx="8575400" cy="2999534"/>
              </a:xfrm>
              <a:blipFill>
                <a:blip r:embed="rId3"/>
                <a:stretch>
                  <a:fillRect l="-740" t="-1266"/>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07138E52-D4B6-B348-910B-A539A6F07B44}"/>
              </a:ext>
            </a:extLst>
          </p:cNvPr>
          <p:cNvPicPr>
            <a:picLocks noChangeAspect="1"/>
          </p:cNvPicPr>
          <p:nvPr/>
        </p:nvPicPr>
        <p:blipFill>
          <a:blip r:embed="rId4"/>
          <a:stretch>
            <a:fillRect/>
          </a:stretch>
        </p:blipFill>
        <p:spPr>
          <a:xfrm>
            <a:off x="340000" y="3293759"/>
            <a:ext cx="4217823" cy="2999534"/>
          </a:xfrm>
          <a:prstGeom prst="rect">
            <a:avLst/>
          </a:prstGeom>
        </p:spPr>
      </p:pic>
      <p:pic>
        <p:nvPicPr>
          <p:cNvPr id="5" name="Picture 4">
            <a:extLst>
              <a:ext uri="{FF2B5EF4-FFF2-40B4-BE49-F238E27FC236}">
                <a16:creationId xmlns:a16="http://schemas.microsoft.com/office/drawing/2014/main" id="{48578D4C-C037-4949-98ED-0FB0BEFB674A}"/>
              </a:ext>
            </a:extLst>
          </p:cNvPr>
          <p:cNvPicPr>
            <a:picLocks noChangeAspect="1"/>
          </p:cNvPicPr>
          <p:nvPr/>
        </p:nvPicPr>
        <p:blipFill>
          <a:blip r:embed="rId5"/>
          <a:stretch>
            <a:fillRect/>
          </a:stretch>
        </p:blipFill>
        <p:spPr>
          <a:xfrm>
            <a:off x="4535170" y="3100925"/>
            <a:ext cx="4227830" cy="3299875"/>
          </a:xfrm>
          <a:prstGeom prst="rect">
            <a:avLst/>
          </a:prstGeom>
        </p:spPr>
      </p:pic>
      <p:sp>
        <p:nvSpPr>
          <p:cNvPr id="6" name="TextBox 5">
            <a:extLst>
              <a:ext uri="{FF2B5EF4-FFF2-40B4-BE49-F238E27FC236}">
                <a16:creationId xmlns:a16="http://schemas.microsoft.com/office/drawing/2014/main" id="{85C542BF-F05F-D44B-A52F-6D0581D40604}"/>
              </a:ext>
            </a:extLst>
          </p:cNvPr>
          <p:cNvSpPr txBox="1"/>
          <p:nvPr/>
        </p:nvSpPr>
        <p:spPr>
          <a:xfrm>
            <a:off x="3384142" y="6321623"/>
            <a:ext cx="2375715" cy="307777"/>
          </a:xfrm>
          <a:prstGeom prst="rect">
            <a:avLst/>
          </a:prstGeom>
          <a:noFill/>
        </p:spPr>
        <p:txBody>
          <a:bodyPr wrap="none" rtlCol="0">
            <a:spAutoFit/>
          </a:bodyPr>
          <a:lstStyle/>
          <a:p>
            <a:r>
              <a:rPr lang="en-US" sz="1400" dirty="0"/>
              <a:t>FASER White Paper (2022)</a:t>
            </a:r>
          </a:p>
        </p:txBody>
      </p:sp>
    </p:spTree>
    <p:extLst>
      <p:ext uri="{BB962C8B-B14F-4D97-AF65-F5344CB8AC3E}">
        <p14:creationId xmlns:p14="http://schemas.microsoft.com/office/powerpoint/2010/main" val="9954550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THE EXPERIMENTS</a:t>
            </a:r>
          </a:p>
        </p:txBody>
      </p:sp>
      <p:pic>
        <p:nvPicPr>
          <p:cNvPr id="17" name="Picture 16">
            <a:extLst>
              <a:ext uri="{FF2B5EF4-FFF2-40B4-BE49-F238E27FC236}">
                <a16:creationId xmlns:a16="http://schemas.microsoft.com/office/drawing/2014/main" id="{FE3B13E9-5ED4-6B43-8854-FB2366657EA2}"/>
              </a:ext>
            </a:extLst>
          </p:cNvPr>
          <p:cNvPicPr>
            <a:picLocks noChangeAspect="1"/>
          </p:cNvPicPr>
          <p:nvPr/>
        </p:nvPicPr>
        <p:blipFill>
          <a:blip r:embed="rId2"/>
          <a:stretch>
            <a:fillRect/>
          </a:stretch>
        </p:blipFill>
        <p:spPr>
          <a:xfrm>
            <a:off x="4706426" y="1752600"/>
            <a:ext cx="4136142" cy="2133600"/>
          </a:xfrm>
          <a:prstGeom prst="rect">
            <a:avLst/>
          </a:prstGeom>
          <a:ln>
            <a:solidFill>
              <a:schemeClr val="accent1"/>
            </a:solidFill>
          </a:ln>
        </p:spPr>
      </p:pic>
      <p:pic>
        <p:nvPicPr>
          <p:cNvPr id="21" name="Picture 20">
            <a:extLst>
              <a:ext uri="{FF2B5EF4-FFF2-40B4-BE49-F238E27FC236}">
                <a16:creationId xmlns:a16="http://schemas.microsoft.com/office/drawing/2014/main" id="{15FA8B1C-15D8-8249-A061-6E94F09DF487}"/>
              </a:ext>
            </a:extLst>
          </p:cNvPr>
          <p:cNvPicPr>
            <a:picLocks noChangeAspect="1"/>
          </p:cNvPicPr>
          <p:nvPr/>
        </p:nvPicPr>
        <p:blipFill>
          <a:blip r:embed="rId3"/>
          <a:stretch>
            <a:fillRect/>
          </a:stretch>
        </p:blipFill>
        <p:spPr>
          <a:xfrm>
            <a:off x="301433" y="4334032"/>
            <a:ext cx="4011654" cy="2133599"/>
          </a:xfrm>
          <a:prstGeom prst="rect">
            <a:avLst/>
          </a:prstGeom>
          <a:ln>
            <a:solidFill>
              <a:schemeClr val="accent1"/>
            </a:solidFill>
          </a:ln>
        </p:spPr>
      </p:pic>
      <p:sp>
        <p:nvSpPr>
          <p:cNvPr id="28" name="TextBox 27">
            <a:extLst>
              <a:ext uri="{FF2B5EF4-FFF2-40B4-BE49-F238E27FC236}">
                <a16:creationId xmlns:a16="http://schemas.microsoft.com/office/drawing/2014/main" id="{121580DE-9306-C34F-974A-1E883B2056FD}"/>
              </a:ext>
            </a:extLst>
          </p:cNvPr>
          <p:cNvSpPr txBox="1"/>
          <p:nvPr/>
        </p:nvSpPr>
        <p:spPr>
          <a:xfrm>
            <a:off x="4842030" y="1838314"/>
            <a:ext cx="889269" cy="276999"/>
          </a:xfrm>
          <a:prstGeom prst="rect">
            <a:avLst/>
          </a:prstGeom>
          <a:noFill/>
        </p:spPr>
        <p:txBody>
          <a:bodyPr wrap="square" rtlCol="0">
            <a:spAutoFit/>
          </a:bodyPr>
          <a:lstStyle/>
          <a:p>
            <a:r>
              <a:rPr lang="en-US" sz="1200" dirty="0"/>
              <a:t>FASER2</a:t>
            </a:r>
          </a:p>
        </p:txBody>
      </p:sp>
      <p:grpSp>
        <p:nvGrpSpPr>
          <p:cNvPr id="2" name="Group 1">
            <a:extLst>
              <a:ext uri="{FF2B5EF4-FFF2-40B4-BE49-F238E27FC236}">
                <a16:creationId xmlns:a16="http://schemas.microsoft.com/office/drawing/2014/main" id="{0EE6E821-B6B7-234F-8026-A05DAA4AADD8}"/>
              </a:ext>
            </a:extLst>
          </p:cNvPr>
          <p:cNvGrpSpPr/>
          <p:nvPr/>
        </p:nvGrpSpPr>
        <p:grpSpPr>
          <a:xfrm>
            <a:off x="4706426" y="4334033"/>
            <a:ext cx="4136142" cy="2133600"/>
            <a:chOff x="4495800" y="3308478"/>
            <a:chExt cx="4346768" cy="2276633"/>
          </a:xfrm>
        </p:grpSpPr>
        <p:pic>
          <p:nvPicPr>
            <p:cNvPr id="19" name="Picture 18">
              <a:extLst>
                <a:ext uri="{FF2B5EF4-FFF2-40B4-BE49-F238E27FC236}">
                  <a16:creationId xmlns:a16="http://schemas.microsoft.com/office/drawing/2014/main" id="{FDFFF8AC-7584-594A-AD43-E78352650F1B}"/>
                </a:ext>
              </a:extLst>
            </p:cNvPr>
            <p:cNvPicPr>
              <a:picLocks noChangeAspect="1"/>
            </p:cNvPicPr>
            <p:nvPr/>
          </p:nvPicPr>
          <p:blipFill>
            <a:blip r:embed="rId4"/>
            <a:stretch>
              <a:fillRect/>
            </a:stretch>
          </p:blipFill>
          <p:spPr>
            <a:xfrm>
              <a:off x="4495800" y="3308478"/>
              <a:ext cx="4346768" cy="2276633"/>
            </a:xfrm>
            <a:prstGeom prst="rect">
              <a:avLst/>
            </a:prstGeom>
            <a:ln>
              <a:solidFill>
                <a:schemeClr val="accent1"/>
              </a:solidFill>
            </a:ln>
          </p:spPr>
        </p:pic>
        <p:sp>
          <p:nvSpPr>
            <p:cNvPr id="29" name="TextBox 28">
              <a:extLst>
                <a:ext uri="{FF2B5EF4-FFF2-40B4-BE49-F238E27FC236}">
                  <a16:creationId xmlns:a16="http://schemas.microsoft.com/office/drawing/2014/main" id="{81C8B8B8-E236-4D43-882A-13CAC48EC7E2}"/>
                </a:ext>
              </a:extLst>
            </p:cNvPr>
            <p:cNvSpPr txBox="1"/>
            <p:nvPr/>
          </p:nvSpPr>
          <p:spPr>
            <a:xfrm>
              <a:off x="4638309" y="3366707"/>
              <a:ext cx="859081" cy="276999"/>
            </a:xfrm>
            <a:prstGeom prst="rect">
              <a:avLst/>
            </a:prstGeom>
            <a:noFill/>
          </p:spPr>
          <p:txBody>
            <a:bodyPr wrap="none" rtlCol="0">
              <a:spAutoFit/>
            </a:bodyPr>
            <a:lstStyle/>
            <a:p>
              <a:r>
                <a:rPr lang="en-US" sz="1200" dirty="0"/>
                <a:t>FASER</a:t>
              </a:r>
              <a:r>
                <a:rPr lang="en-US" sz="1200" dirty="0">
                  <a:latin typeface="Symbol" pitchFamily="2" charset="2"/>
                </a:rPr>
                <a:t>n</a:t>
              </a:r>
              <a:r>
                <a:rPr lang="en-US" sz="1200" dirty="0"/>
                <a:t>2</a:t>
              </a:r>
            </a:p>
          </p:txBody>
        </p:sp>
      </p:grpSp>
      <p:sp>
        <p:nvSpPr>
          <p:cNvPr id="30" name="TextBox 29">
            <a:extLst>
              <a:ext uri="{FF2B5EF4-FFF2-40B4-BE49-F238E27FC236}">
                <a16:creationId xmlns:a16="http://schemas.microsoft.com/office/drawing/2014/main" id="{D86FAAD1-2F2D-714D-9F89-E480EA3B95D5}"/>
              </a:ext>
            </a:extLst>
          </p:cNvPr>
          <p:cNvSpPr txBox="1"/>
          <p:nvPr/>
        </p:nvSpPr>
        <p:spPr>
          <a:xfrm>
            <a:off x="381000" y="4452294"/>
            <a:ext cx="772969" cy="276999"/>
          </a:xfrm>
          <a:prstGeom prst="rect">
            <a:avLst/>
          </a:prstGeom>
          <a:noFill/>
        </p:spPr>
        <p:txBody>
          <a:bodyPr wrap="none" rtlCol="0">
            <a:spAutoFit/>
          </a:bodyPr>
          <a:lstStyle/>
          <a:p>
            <a:r>
              <a:rPr lang="en-US" sz="1200" dirty="0" err="1"/>
              <a:t>AdvSND</a:t>
            </a:r>
            <a:endParaRPr lang="en-US" sz="1200" dirty="0"/>
          </a:p>
        </p:txBody>
      </p:sp>
      <p:sp>
        <p:nvSpPr>
          <p:cNvPr id="22" name="Content Placeholder 2">
            <a:extLst>
              <a:ext uri="{FF2B5EF4-FFF2-40B4-BE49-F238E27FC236}">
                <a16:creationId xmlns:a16="http://schemas.microsoft.com/office/drawing/2014/main" id="{BA5E0E92-AA52-6A4E-851E-4E3A34E4640E}"/>
              </a:ext>
            </a:extLst>
          </p:cNvPr>
          <p:cNvSpPr>
            <a:spLocks noGrp="1"/>
          </p:cNvSpPr>
          <p:nvPr>
            <p:ph idx="1"/>
          </p:nvPr>
        </p:nvSpPr>
        <p:spPr>
          <a:xfrm>
            <a:off x="149032" y="838199"/>
            <a:ext cx="8613968" cy="2133601"/>
          </a:xfrm>
        </p:spPr>
        <p:txBody>
          <a:bodyPr/>
          <a:lstStyle/>
          <a:p>
            <a:r>
              <a:rPr lang="en-US" sz="2000" dirty="0"/>
              <a:t>At present there are 5 experiments being developed for the FPF</a:t>
            </a:r>
            <a:r>
              <a:rPr lang="en-US" sz="2000" dirty="0">
                <a:sym typeface="Wingdings" pitchFamily="2" charset="2"/>
              </a:rPr>
              <a:t>; these are works in progress, with much more work to be done.</a:t>
            </a:r>
          </a:p>
        </p:txBody>
      </p:sp>
      <p:sp>
        <p:nvSpPr>
          <p:cNvPr id="24" name="Content Placeholder 2">
            <a:extLst>
              <a:ext uri="{FF2B5EF4-FFF2-40B4-BE49-F238E27FC236}">
                <a16:creationId xmlns:a16="http://schemas.microsoft.com/office/drawing/2014/main" id="{FCDFCA6E-E8D0-D74A-AEFD-4A1086734F4B}"/>
              </a:ext>
            </a:extLst>
          </p:cNvPr>
          <p:cNvSpPr txBox="1">
            <a:spLocks/>
          </p:cNvSpPr>
          <p:nvPr/>
        </p:nvSpPr>
        <p:spPr bwMode="auto">
          <a:xfrm>
            <a:off x="149032" y="1676400"/>
            <a:ext cx="461343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000" kern="1200">
                <a:solidFill>
                  <a:srgbClr val="1919D2"/>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600" kern="1200">
                <a:solidFill>
                  <a:srgbClr val="1919D2"/>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ym typeface="Wingdings" pitchFamily="2" charset="2"/>
              </a:rPr>
              <a:t>FASER2: upgraded FASER (tracker + magnetic spectrometer) 20 m long, targeting LLPs.</a:t>
            </a:r>
          </a:p>
          <a:p>
            <a:endParaRPr lang="en-US" sz="1200" dirty="0">
              <a:sym typeface="Wingdings" pitchFamily="2" charset="2"/>
            </a:endParaRPr>
          </a:p>
          <a:p>
            <a:r>
              <a:rPr lang="en-US" sz="2000" dirty="0" err="1">
                <a:sym typeface="Wingdings" pitchFamily="2" charset="2"/>
              </a:rPr>
              <a:t>AdvSND</a:t>
            </a:r>
            <a:r>
              <a:rPr lang="en-US" sz="2000" dirty="0">
                <a:sym typeface="Wingdings" pitchFamily="2" charset="2"/>
              </a:rPr>
              <a:t>, FASER</a:t>
            </a:r>
            <a:r>
              <a:rPr lang="en-US" sz="2000" dirty="0">
                <a:latin typeface="Symbol" pitchFamily="2" charset="2"/>
                <a:sym typeface="Wingdings" pitchFamily="2" charset="2"/>
              </a:rPr>
              <a:t>n</a:t>
            </a:r>
            <a:r>
              <a:rPr lang="en-US" sz="2000" dirty="0">
                <a:sym typeface="Wingdings" pitchFamily="2" charset="2"/>
              </a:rPr>
              <a:t>2: successors to SND@LHC and </a:t>
            </a:r>
            <a:r>
              <a:rPr lang="en-US" sz="2000" dirty="0" err="1">
                <a:sym typeface="Wingdings" pitchFamily="2" charset="2"/>
              </a:rPr>
              <a:t>FASER</a:t>
            </a:r>
            <a:r>
              <a:rPr lang="en-US" sz="2000" dirty="0" err="1">
                <a:latin typeface="Symbol" pitchFamily="2" charset="2"/>
                <a:sym typeface="Wingdings" pitchFamily="2" charset="2"/>
              </a:rPr>
              <a:t>n</a:t>
            </a:r>
            <a:r>
              <a:rPr lang="en-US" sz="2000" dirty="0">
                <a:sym typeface="Wingdings" pitchFamily="2" charset="2"/>
              </a:rPr>
              <a:t>, ~10 </a:t>
            </a:r>
            <a:r>
              <a:rPr lang="en-US" sz="2000" dirty="0" err="1">
                <a:sym typeface="Wingdings" pitchFamily="2" charset="2"/>
              </a:rPr>
              <a:t>tonne</a:t>
            </a:r>
            <a:r>
              <a:rPr lang="en-US" sz="2000" dirty="0">
                <a:sym typeface="Wingdings" pitchFamily="2" charset="2"/>
              </a:rPr>
              <a:t> detectors to study </a:t>
            </a:r>
            <a:r>
              <a:rPr lang="en-US" sz="2000" dirty="0" err="1">
                <a:sym typeface="Wingdings" pitchFamily="2" charset="2"/>
              </a:rPr>
              <a:t>TeV</a:t>
            </a:r>
            <a:r>
              <a:rPr lang="en-US" sz="2000" dirty="0">
                <a:sym typeface="Wingdings" pitchFamily="2" charset="2"/>
              </a:rPr>
              <a:t> neutrinos and differentiate flavors.</a:t>
            </a:r>
          </a:p>
        </p:txBody>
      </p:sp>
    </p:spTree>
    <p:extLst>
      <p:ext uri="{BB962C8B-B14F-4D97-AF65-F5344CB8AC3E}">
        <p14:creationId xmlns:p14="http://schemas.microsoft.com/office/powerpoint/2010/main" val="28956363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THE EXPERIMENTS</a:t>
            </a:r>
          </a:p>
        </p:txBody>
      </p:sp>
      <p:pic>
        <p:nvPicPr>
          <p:cNvPr id="23" name="Picture 22">
            <a:extLst>
              <a:ext uri="{FF2B5EF4-FFF2-40B4-BE49-F238E27FC236}">
                <a16:creationId xmlns:a16="http://schemas.microsoft.com/office/drawing/2014/main" id="{7F0B97FE-A6CD-524C-A430-66782203A165}"/>
              </a:ext>
            </a:extLst>
          </p:cNvPr>
          <p:cNvPicPr>
            <a:picLocks noChangeAspect="1"/>
          </p:cNvPicPr>
          <p:nvPr/>
        </p:nvPicPr>
        <p:blipFill>
          <a:blip r:embed="rId2"/>
          <a:stretch>
            <a:fillRect/>
          </a:stretch>
        </p:blipFill>
        <p:spPr>
          <a:xfrm>
            <a:off x="4669540" y="1219200"/>
            <a:ext cx="4175331" cy="2035959"/>
          </a:xfrm>
          <a:prstGeom prst="rect">
            <a:avLst/>
          </a:prstGeom>
          <a:ln>
            <a:solidFill>
              <a:schemeClr val="accent1"/>
            </a:solidFill>
          </a:ln>
        </p:spPr>
      </p:pic>
      <p:sp>
        <p:nvSpPr>
          <p:cNvPr id="22" name="Content Placeholder 2">
            <a:extLst>
              <a:ext uri="{FF2B5EF4-FFF2-40B4-BE49-F238E27FC236}">
                <a16:creationId xmlns:a16="http://schemas.microsoft.com/office/drawing/2014/main" id="{BA5E0E92-AA52-6A4E-851E-4E3A34E4640E}"/>
              </a:ext>
            </a:extLst>
          </p:cNvPr>
          <p:cNvSpPr>
            <a:spLocks noGrp="1"/>
          </p:cNvSpPr>
          <p:nvPr>
            <p:ph idx="1"/>
          </p:nvPr>
        </p:nvSpPr>
        <p:spPr>
          <a:xfrm>
            <a:off x="228600" y="915693"/>
            <a:ext cx="4175331" cy="5562600"/>
          </a:xfrm>
        </p:spPr>
        <p:txBody>
          <a:bodyPr/>
          <a:lstStyle/>
          <a:p>
            <a:r>
              <a:rPr lang="en-US" sz="2000" dirty="0">
                <a:sym typeface="Wingdings" pitchFamily="2" charset="2"/>
              </a:rPr>
              <a:t>FORMOSA: 1m x 1m x 5m scintillator bars+ PMTs looking for milli-charged particles, particles with EDMs, MDMs, and similar signatures.</a:t>
            </a:r>
          </a:p>
          <a:p>
            <a:endParaRPr lang="en-US" sz="2000" dirty="0">
              <a:sym typeface="Wingdings" pitchFamily="2" charset="2"/>
            </a:endParaRPr>
          </a:p>
          <a:p>
            <a:r>
              <a:rPr lang="en-US" sz="2000" dirty="0" err="1">
                <a:sym typeface="Wingdings" pitchFamily="2" charset="2"/>
              </a:rPr>
              <a:t>FLArE</a:t>
            </a:r>
            <a:r>
              <a:rPr lang="en-US" sz="2000" dirty="0">
                <a:sym typeface="Wingdings" pitchFamily="2" charset="2"/>
              </a:rPr>
              <a:t>: ~1m x 1m x 7m noble liquid (</a:t>
            </a:r>
            <a:r>
              <a:rPr lang="en-US" sz="2000" dirty="0" err="1">
                <a:sym typeface="Wingdings" pitchFamily="2" charset="2"/>
              </a:rPr>
              <a:t>Ar</a:t>
            </a:r>
            <a:r>
              <a:rPr lang="en-US" sz="2000" dirty="0">
                <a:sym typeface="Wingdings" pitchFamily="2" charset="2"/>
              </a:rPr>
              <a:t> or Kr) TPC for neutrino studies, light DM searches. </a:t>
            </a:r>
            <a:endParaRPr lang="en-US" sz="2000" dirty="0"/>
          </a:p>
        </p:txBody>
      </p:sp>
      <p:pic>
        <p:nvPicPr>
          <p:cNvPr id="3" name="Picture 2">
            <a:extLst>
              <a:ext uri="{FF2B5EF4-FFF2-40B4-BE49-F238E27FC236}">
                <a16:creationId xmlns:a16="http://schemas.microsoft.com/office/drawing/2014/main" id="{DE530F8A-0EDC-1848-B1E4-35DF1978373F}"/>
              </a:ext>
            </a:extLst>
          </p:cNvPr>
          <p:cNvPicPr>
            <a:picLocks noChangeAspect="1"/>
          </p:cNvPicPr>
          <p:nvPr/>
        </p:nvPicPr>
        <p:blipFill>
          <a:blip r:embed="rId3"/>
          <a:stretch>
            <a:fillRect/>
          </a:stretch>
        </p:blipFill>
        <p:spPr>
          <a:xfrm>
            <a:off x="661924" y="3972345"/>
            <a:ext cx="3325149" cy="1215587"/>
          </a:xfrm>
          <a:prstGeom prst="rect">
            <a:avLst/>
          </a:prstGeom>
        </p:spPr>
      </p:pic>
      <p:pic>
        <p:nvPicPr>
          <p:cNvPr id="5" name="Picture 4">
            <a:extLst>
              <a:ext uri="{FF2B5EF4-FFF2-40B4-BE49-F238E27FC236}">
                <a16:creationId xmlns:a16="http://schemas.microsoft.com/office/drawing/2014/main" id="{CF7AD10D-549B-CD4B-96BB-B4D458412A02}"/>
              </a:ext>
            </a:extLst>
          </p:cNvPr>
          <p:cNvPicPr>
            <a:picLocks noChangeAspect="1"/>
          </p:cNvPicPr>
          <p:nvPr/>
        </p:nvPicPr>
        <p:blipFill>
          <a:blip r:embed="rId4"/>
          <a:stretch>
            <a:fillRect/>
          </a:stretch>
        </p:blipFill>
        <p:spPr>
          <a:xfrm>
            <a:off x="637251" y="5257800"/>
            <a:ext cx="3325149" cy="1238781"/>
          </a:xfrm>
          <a:prstGeom prst="rect">
            <a:avLst/>
          </a:prstGeom>
        </p:spPr>
      </p:pic>
      <p:pic>
        <p:nvPicPr>
          <p:cNvPr id="7" name="Picture 6">
            <a:extLst>
              <a:ext uri="{FF2B5EF4-FFF2-40B4-BE49-F238E27FC236}">
                <a16:creationId xmlns:a16="http://schemas.microsoft.com/office/drawing/2014/main" id="{062D49F9-2478-8A46-A7E3-45B3D5AD5488}"/>
              </a:ext>
            </a:extLst>
          </p:cNvPr>
          <p:cNvPicPr>
            <a:picLocks noChangeAspect="1"/>
          </p:cNvPicPr>
          <p:nvPr/>
        </p:nvPicPr>
        <p:blipFill>
          <a:blip r:embed="rId5"/>
          <a:stretch>
            <a:fillRect/>
          </a:stretch>
        </p:blipFill>
        <p:spPr>
          <a:xfrm>
            <a:off x="4327730" y="4107481"/>
            <a:ext cx="4343400" cy="2300637"/>
          </a:xfrm>
          <a:prstGeom prst="rect">
            <a:avLst/>
          </a:prstGeom>
          <a:ln>
            <a:solidFill>
              <a:srgbClr val="0070C0"/>
            </a:solidFill>
          </a:ln>
        </p:spPr>
      </p:pic>
      <p:sp>
        <p:nvSpPr>
          <p:cNvPr id="2" name="TextBox 1">
            <a:extLst>
              <a:ext uri="{FF2B5EF4-FFF2-40B4-BE49-F238E27FC236}">
                <a16:creationId xmlns:a16="http://schemas.microsoft.com/office/drawing/2014/main" id="{C175A09F-8CBD-B84B-A151-0ED20FC3D68E}"/>
              </a:ext>
            </a:extLst>
          </p:cNvPr>
          <p:cNvSpPr txBox="1"/>
          <p:nvPr/>
        </p:nvSpPr>
        <p:spPr>
          <a:xfrm>
            <a:off x="2544445" y="4727355"/>
            <a:ext cx="985591" cy="276999"/>
          </a:xfrm>
          <a:prstGeom prst="rect">
            <a:avLst/>
          </a:prstGeom>
          <a:noFill/>
        </p:spPr>
        <p:txBody>
          <a:bodyPr wrap="none" rtlCol="0">
            <a:spAutoFit/>
          </a:bodyPr>
          <a:lstStyle/>
          <a:p>
            <a:r>
              <a:rPr lang="en-US" sz="1200" dirty="0">
                <a:solidFill>
                  <a:srgbClr val="736F63"/>
                </a:solidFill>
              </a:rPr>
              <a:t>1 </a:t>
            </a:r>
            <a:r>
              <a:rPr lang="en-US" sz="1200" dirty="0" err="1">
                <a:solidFill>
                  <a:srgbClr val="736F63"/>
                </a:solidFill>
              </a:rPr>
              <a:t>TeV</a:t>
            </a:r>
            <a:r>
              <a:rPr lang="en-US" sz="1200" dirty="0">
                <a:solidFill>
                  <a:srgbClr val="736F63"/>
                </a:solidFill>
              </a:rPr>
              <a:t> e </a:t>
            </a:r>
            <a:r>
              <a:rPr lang="en-US" sz="1200" dirty="0" err="1">
                <a:solidFill>
                  <a:srgbClr val="736F63"/>
                </a:solidFill>
              </a:rPr>
              <a:t>LAr</a:t>
            </a:r>
            <a:endParaRPr lang="en-US" sz="1200" dirty="0">
              <a:solidFill>
                <a:srgbClr val="736F63"/>
              </a:solidFill>
            </a:endParaRPr>
          </a:p>
        </p:txBody>
      </p:sp>
      <p:sp>
        <p:nvSpPr>
          <p:cNvPr id="9" name="TextBox 8">
            <a:extLst>
              <a:ext uri="{FF2B5EF4-FFF2-40B4-BE49-F238E27FC236}">
                <a16:creationId xmlns:a16="http://schemas.microsoft.com/office/drawing/2014/main" id="{EA964D4B-3822-2448-947D-AF68EC672375}"/>
              </a:ext>
            </a:extLst>
          </p:cNvPr>
          <p:cNvSpPr txBox="1"/>
          <p:nvPr/>
        </p:nvSpPr>
        <p:spPr>
          <a:xfrm>
            <a:off x="2507367" y="5971401"/>
            <a:ext cx="985591" cy="276999"/>
          </a:xfrm>
          <a:prstGeom prst="rect">
            <a:avLst/>
          </a:prstGeom>
          <a:noFill/>
        </p:spPr>
        <p:txBody>
          <a:bodyPr wrap="none" rtlCol="0">
            <a:spAutoFit/>
          </a:bodyPr>
          <a:lstStyle/>
          <a:p>
            <a:r>
              <a:rPr lang="en-US" sz="1200" dirty="0">
                <a:solidFill>
                  <a:srgbClr val="736F63"/>
                </a:solidFill>
              </a:rPr>
              <a:t>1 </a:t>
            </a:r>
            <a:r>
              <a:rPr lang="en-US" sz="1200" dirty="0" err="1">
                <a:solidFill>
                  <a:srgbClr val="736F63"/>
                </a:solidFill>
              </a:rPr>
              <a:t>TeV</a:t>
            </a:r>
            <a:r>
              <a:rPr lang="en-US" sz="1200" dirty="0">
                <a:solidFill>
                  <a:srgbClr val="736F63"/>
                </a:solidFill>
              </a:rPr>
              <a:t> e </a:t>
            </a:r>
            <a:r>
              <a:rPr lang="en-US" sz="1200" dirty="0" err="1">
                <a:solidFill>
                  <a:srgbClr val="736F63"/>
                </a:solidFill>
              </a:rPr>
              <a:t>LKr</a:t>
            </a:r>
            <a:endParaRPr lang="en-US" sz="1200" dirty="0">
              <a:solidFill>
                <a:srgbClr val="736F63"/>
              </a:solidFill>
            </a:endParaRPr>
          </a:p>
        </p:txBody>
      </p:sp>
    </p:spTree>
    <p:extLst>
      <p:ext uri="{BB962C8B-B14F-4D97-AF65-F5344CB8AC3E}">
        <p14:creationId xmlns:p14="http://schemas.microsoft.com/office/powerpoint/2010/main" val="545814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THE FACILITY</a:t>
            </a:r>
          </a:p>
        </p:txBody>
      </p:sp>
      <p:sp>
        <p:nvSpPr>
          <p:cNvPr id="22" name="Content Placeholder 2">
            <a:extLst>
              <a:ext uri="{FF2B5EF4-FFF2-40B4-BE49-F238E27FC236}">
                <a16:creationId xmlns:a16="http://schemas.microsoft.com/office/drawing/2014/main" id="{BA5E0E92-AA52-6A4E-851E-4E3A34E4640E}"/>
              </a:ext>
            </a:extLst>
          </p:cNvPr>
          <p:cNvSpPr>
            <a:spLocks noGrp="1"/>
          </p:cNvSpPr>
          <p:nvPr>
            <p:ph idx="1"/>
          </p:nvPr>
        </p:nvSpPr>
        <p:spPr>
          <a:xfrm>
            <a:off x="242425" y="915693"/>
            <a:ext cx="8596775" cy="5562600"/>
          </a:xfrm>
        </p:spPr>
        <p:txBody>
          <a:bodyPr/>
          <a:lstStyle/>
          <a:p>
            <a:r>
              <a:rPr lang="en-US" sz="2000" dirty="0">
                <a:sym typeface="Wingdings" pitchFamily="2" charset="2"/>
              </a:rPr>
              <a:t>The CERN civil engineering team has considered many sites around the LHC ring that are on the beam collision axis of an IP.</a:t>
            </a:r>
          </a:p>
          <a:p>
            <a:endParaRPr lang="en-US" sz="1200" dirty="0">
              <a:sym typeface="Wingdings" pitchFamily="2" charset="2"/>
            </a:endParaRPr>
          </a:p>
          <a:p>
            <a:r>
              <a:rPr lang="en-US" sz="2000" dirty="0">
                <a:sym typeface="Wingdings" pitchFamily="2" charset="2"/>
              </a:rPr>
              <a:t> A preferred location has been identified ~620-680 m west of the ATLAS IP, shielded by ~200 m of rock.  The site is on CERN land in France.</a:t>
            </a:r>
          </a:p>
        </p:txBody>
      </p:sp>
      <p:pic>
        <p:nvPicPr>
          <p:cNvPr id="9" name="Picture 8">
            <a:extLst>
              <a:ext uri="{FF2B5EF4-FFF2-40B4-BE49-F238E27FC236}">
                <a16:creationId xmlns:a16="http://schemas.microsoft.com/office/drawing/2014/main" id="{3CFE276A-8823-6945-91D0-AD7BB4DB1873}"/>
              </a:ext>
            </a:extLst>
          </p:cNvPr>
          <p:cNvPicPr>
            <a:picLocks noChangeAspect="1"/>
          </p:cNvPicPr>
          <p:nvPr/>
        </p:nvPicPr>
        <p:blipFill>
          <a:blip r:embed="rId2"/>
          <a:stretch>
            <a:fillRect/>
          </a:stretch>
        </p:blipFill>
        <p:spPr>
          <a:xfrm>
            <a:off x="730812" y="2694143"/>
            <a:ext cx="7682375" cy="3811582"/>
          </a:xfrm>
          <a:prstGeom prst="rect">
            <a:avLst/>
          </a:prstGeom>
        </p:spPr>
      </p:pic>
    </p:spTree>
    <p:extLst>
      <p:ext uri="{BB962C8B-B14F-4D97-AF65-F5344CB8AC3E}">
        <p14:creationId xmlns:p14="http://schemas.microsoft.com/office/powerpoint/2010/main" val="1141978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6D84FF-658C-BE4A-8E2C-4CB559F43FF6}"/>
              </a:ext>
            </a:extLst>
          </p:cNvPr>
          <p:cNvPicPr>
            <a:picLocks noChangeAspect="1"/>
          </p:cNvPicPr>
          <p:nvPr/>
        </p:nvPicPr>
        <p:blipFill rotWithShape="1">
          <a:blip r:embed="rId2"/>
          <a:srcRect b="5116"/>
          <a:stretch/>
        </p:blipFill>
        <p:spPr>
          <a:xfrm>
            <a:off x="457200" y="2167268"/>
            <a:ext cx="8305800" cy="4419600"/>
          </a:xfrm>
          <a:prstGeom prst="rect">
            <a:avLst/>
          </a:prstGeom>
        </p:spPr>
      </p:pic>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CAVERN AND SHAFT</a:t>
            </a:r>
          </a:p>
        </p:txBody>
      </p:sp>
      <p:sp>
        <p:nvSpPr>
          <p:cNvPr id="22" name="Content Placeholder 2">
            <a:extLst>
              <a:ext uri="{FF2B5EF4-FFF2-40B4-BE49-F238E27FC236}">
                <a16:creationId xmlns:a16="http://schemas.microsoft.com/office/drawing/2014/main" id="{BA5E0E92-AA52-6A4E-851E-4E3A34E4640E}"/>
              </a:ext>
            </a:extLst>
          </p:cNvPr>
          <p:cNvSpPr>
            <a:spLocks noGrp="1"/>
          </p:cNvSpPr>
          <p:nvPr>
            <p:ph idx="1"/>
          </p:nvPr>
        </p:nvSpPr>
        <p:spPr>
          <a:xfrm>
            <a:off x="381000" y="838200"/>
            <a:ext cx="8382000" cy="2669606"/>
          </a:xfrm>
        </p:spPr>
        <p:txBody>
          <a:bodyPr/>
          <a:lstStyle/>
          <a:p>
            <a:r>
              <a:rPr lang="en-US" sz="2000" dirty="0">
                <a:sym typeface="Wingdings" pitchFamily="2" charset="2"/>
              </a:rPr>
              <a:t>Cavern: 65m long, 8m wide/high.  Shaft: 88m-deep, 9.1m-diameter. </a:t>
            </a:r>
          </a:p>
          <a:p>
            <a:endParaRPr lang="en-US" sz="800" dirty="0">
              <a:sym typeface="Wingdings" pitchFamily="2" charset="2"/>
            </a:endParaRPr>
          </a:p>
          <a:p>
            <a:r>
              <a:rPr lang="en-US" sz="2000" dirty="0">
                <a:sym typeface="Wingdings" pitchFamily="2" charset="2"/>
              </a:rPr>
              <a:t>The FPF is completely decoupled from the LHC (as of today, no need for a safety corridor connecting FPF to the LHC).</a:t>
            </a:r>
          </a:p>
        </p:txBody>
      </p:sp>
      <p:pic>
        <p:nvPicPr>
          <p:cNvPr id="13" name="Picture 12">
            <a:extLst>
              <a:ext uri="{FF2B5EF4-FFF2-40B4-BE49-F238E27FC236}">
                <a16:creationId xmlns:a16="http://schemas.microsoft.com/office/drawing/2014/main" id="{3D48331E-1176-1E40-BBD7-B9F5CF4590BD}"/>
              </a:ext>
            </a:extLst>
          </p:cNvPr>
          <p:cNvPicPr>
            <a:picLocks noChangeAspect="1"/>
          </p:cNvPicPr>
          <p:nvPr/>
        </p:nvPicPr>
        <p:blipFill>
          <a:blip r:embed="rId3"/>
          <a:stretch>
            <a:fillRect/>
          </a:stretch>
        </p:blipFill>
        <p:spPr>
          <a:xfrm>
            <a:off x="3429000" y="2138488"/>
            <a:ext cx="4953000" cy="2669606"/>
          </a:xfrm>
          <a:prstGeom prst="rect">
            <a:avLst/>
          </a:prstGeom>
        </p:spPr>
      </p:pic>
    </p:spTree>
    <p:extLst>
      <p:ext uri="{BB962C8B-B14F-4D97-AF65-F5344CB8AC3E}">
        <p14:creationId xmlns:p14="http://schemas.microsoft.com/office/powerpoint/2010/main" val="42515384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SURFACE BUILDINGS</a:t>
            </a:r>
          </a:p>
        </p:txBody>
      </p:sp>
      <p:pic>
        <p:nvPicPr>
          <p:cNvPr id="7" name="Picture 6">
            <a:extLst>
              <a:ext uri="{FF2B5EF4-FFF2-40B4-BE49-F238E27FC236}">
                <a16:creationId xmlns:a16="http://schemas.microsoft.com/office/drawing/2014/main" id="{CB66DBDF-798C-B94C-8159-C86A91EBE5F7}"/>
              </a:ext>
            </a:extLst>
          </p:cNvPr>
          <p:cNvPicPr>
            <a:picLocks noChangeAspect="1"/>
          </p:cNvPicPr>
          <p:nvPr/>
        </p:nvPicPr>
        <p:blipFill>
          <a:blip r:embed="rId2"/>
          <a:stretch>
            <a:fillRect/>
          </a:stretch>
        </p:blipFill>
        <p:spPr>
          <a:xfrm>
            <a:off x="177059" y="1371600"/>
            <a:ext cx="8876264" cy="4553077"/>
          </a:xfrm>
          <a:prstGeom prst="rect">
            <a:avLst/>
          </a:prstGeom>
        </p:spPr>
      </p:pic>
    </p:spTree>
    <p:extLst>
      <p:ext uri="{BB962C8B-B14F-4D97-AF65-F5344CB8AC3E}">
        <p14:creationId xmlns:p14="http://schemas.microsoft.com/office/powerpoint/2010/main" val="4249626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COST AND TIMELINE</a:t>
            </a:r>
          </a:p>
        </p:txBody>
      </p:sp>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B9D915BC-9EEB-E242-A8F4-09C09D8EC022}"/>
                  </a:ext>
                </a:extLst>
              </p:cNvPr>
              <p:cNvSpPr>
                <a:spLocks noGrp="1"/>
              </p:cNvSpPr>
              <p:nvPr>
                <p:ph idx="1"/>
              </p:nvPr>
            </p:nvSpPr>
            <p:spPr>
              <a:xfrm>
                <a:off x="304800" y="914400"/>
                <a:ext cx="8610600" cy="2970507"/>
              </a:xfrm>
            </p:spPr>
            <p:txBody>
              <a:bodyPr/>
              <a:lstStyle/>
              <a:p>
                <a:r>
                  <a:rPr lang="en-US" sz="2000" dirty="0">
                    <a:sym typeface="Wingdings" pitchFamily="2" charset="2"/>
                  </a:rPr>
                  <a:t>Very preliminary (class 4) cost estimate: 23 MCHF (CE) + 15 MCHF (services) </a:t>
                </a:r>
                <a14:m>
                  <m:oMath xmlns:m="http://schemas.openxmlformats.org/officeDocument/2006/math">
                    <m:r>
                      <a:rPr lang="en-US" sz="2000" i="1" smtClean="0">
                        <a:latin typeface="Cambria Math" panose="02040503050406030204" pitchFamily="18" charset="0"/>
                        <a:ea typeface="Cambria Math" panose="02040503050406030204" pitchFamily="18" charset="0"/>
                        <a:sym typeface="Wingdings" pitchFamily="2" charset="2"/>
                      </a:rPr>
                      <m:t>≈</m:t>
                    </m:r>
                  </m:oMath>
                </a14:m>
                <a:r>
                  <a:rPr lang="en-US" sz="2000" dirty="0">
                    <a:sym typeface="Wingdings" pitchFamily="2" charset="2"/>
                  </a:rPr>
                  <a:t> 40 MCHF (+50%/-30%), not including experiments.</a:t>
                </a:r>
              </a:p>
              <a:p>
                <a:endParaRPr lang="en-US" sz="1200" dirty="0">
                  <a:sym typeface="Wingdings" pitchFamily="2" charset="2"/>
                </a:endParaRPr>
              </a:p>
              <a:p>
                <a:r>
                  <a:rPr lang="en-US" sz="2000" dirty="0">
                    <a:sym typeface="Wingdings" pitchFamily="2" charset="2"/>
                  </a:rPr>
                  <a:t>Timeline presented at Chamonix workshop (Feb 2022)</a:t>
                </a:r>
              </a:p>
            </p:txBody>
          </p:sp>
        </mc:Choice>
        <mc:Fallback xmlns="">
          <p:sp>
            <p:nvSpPr>
              <p:cNvPr id="10" name="Content Placeholder 2">
                <a:extLst>
                  <a:ext uri="{FF2B5EF4-FFF2-40B4-BE49-F238E27FC236}">
                    <a16:creationId xmlns:a16="http://schemas.microsoft.com/office/drawing/2014/main" id="{B9D915BC-9EEB-E242-A8F4-09C09D8EC022}"/>
                  </a:ext>
                </a:extLst>
              </p:cNvPr>
              <p:cNvSpPr>
                <a:spLocks noGrp="1" noRot="1" noChangeAspect="1" noMove="1" noResize="1" noEditPoints="1" noAdjustHandles="1" noChangeArrowheads="1" noChangeShapeType="1" noTextEdit="1"/>
              </p:cNvSpPr>
              <p:nvPr>
                <p:ph idx="1"/>
              </p:nvPr>
            </p:nvSpPr>
            <p:spPr>
              <a:xfrm>
                <a:off x="304800" y="914400"/>
                <a:ext cx="8610600" cy="2970507"/>
              </a:xfrm>
              <a:blipFill>
                <a:blip r:embed="rId2"/>
                <a:stretch>
                  <a:fillRect l="-589" t="-1282"/>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81BFDFD6-839D-614E-A031-63FEC0DBE0BC}"/>
              </a:ext>
            </a:extLst>
          </p:cNvPr>
          <p:cNvPicPr>
            <a:picLocks noChangeAspect="1"/>
          </p:cNvPicPr>
          <p:nvPr/>
        </p:nvPicPr>
        <p:blipFill>
          <a:blip r:embed="rId3"/>
          <a:stretch>
            <a:fillRect/>
          </a:stretch>
        </p:blipFill>
        <p:spPr>
          <a:xfrm>
            <a:off x="828525" y="2343496"/>
            <a:ext cx="7486950" cy="4134029"/>
          </a:xfrm>
          <a:prstGeom prst="rect">
            <a:avLst/>
          </a:prstGeom>
          <a:ln>
            <a:solidFill>
              <a:schemeClr val="tx1"/>
            </a:solidFill>
          </a:ln>
        </p:spPr>
      </p:pic>
      <p:sp>
        <p:nvSpPr>
          <p:cNvPr id="2" name="TextBox 1">
            <a:extLst>
              <a:ext uri="{FF2B5EF4-FFF2-40B4-BE49-F238E27FC236}">
                <a16:creationId xmlns:a16="http://schemas.microsoft.com/office/drawing/2014/main" id="{CEAB4126-FB1B-444A-8613-3F705CC300BC}"/>
              </a:ext>
            </a:extLst>
          </p:cNvPr>
          <p:cNvSpPr txBox="1"/>
          <p:nvPr/>
        </p:nvSpPr>
        <p:spPr>
          <a:xfrm>
            <a:off x="862195" y="6092244"/>
            <a:ext cx="782587" cy="307777"/>
          </a:xfrm>
          <a:prstGeom prst="rect">
            <a:avLst/>
          </a:prstGeom>
          <a:noFill/>
        </p:spPr>
        <p:txBody>
          <a:bodyPr wrap="none" rtlCol="0">
            <a:spAutoFit/>
          </a:bodyPr>
          <a:lstStyle/>
          <a:p>
            <a:r>
              <a:rPr lang="en-US" sz="1400" dirty="0">
                <a:solidFill>
                  <a:srgbClr val="736F63"/>
                </a:solidFill>
              </a:rPr>
              <a:t>J. Boyd</a:t>
            </a:r>
          </a:p>
        </p:txBody>
      </p:sp>
    </p:spTree>
    <p:extLst>
      <p:ext uri="{BB962C8B-B14F-4D97-AF65-F5344CB8AC3E}">
        <p14:creationId xmlns:p14="http://schemas.microsoft.com/office/powerpoint/2010/main" val="7427696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E933C-7C41-5E43-AB21-CA69B6F0C464}"/>
              </a:ext>
            </a:extLst>
          </p:cNvPr>
          <p:cNvSpPr>
            <a:spLocks noGrp="1"/>
          </p:cNvSpPr>
          <p:nvPr>
            <p:ph type="title"/>
          </p:nvPr>
        </p:nvSpPr>
        <p:spPr>
          <a:xfrm>
            <a:off x="1295400" y="244475"/>
            <a:ext cx="6858000" cy="441325"/>
          </a:xfrm>
        </p:spPr>
        <p:txBody>
          <a:bodyPr/>
          <a:lstStyle/>
          <a:p>
            <a:r>
              <a:rPr lang="en-US" dirty="0"/>
              <a:t>EXECUTIVE SUMMARY</a:t>
            </a:r>
          </a:p>
        </p:txBody>
      </p:sp>
      <p:sp>
        <p:nvSpPr>
          <p:cNvPr id="3" name="Content Placeholder 2">
            <a:extLst>
              <a:ext uri="{FF2B5EF4-FFF2-40B4-BE49-F238E27FC236}">
                <a16:creationId xmlns:a16="http://schemas.microsoft.com/office/drawing/2014/main" id="{6E443F34-7B57-9742-8EB7-51D260B18ABD}"/>
              </a:ext>
            </a:extLst>
          </p:cNvPr>
          <p:cNvSpPr>
            <a:spLocks noGrp="1"/>
          </p:cNvSpPr>
          <p:nvPr>
            <p:ph idx="1"/>
          </p:nvPr>
        </p:nvSpPr>
        <p:spPr>
          <a:xfrm>
            <a:off x="152400" y="914399"/>
            <a:ext cx="8763000" cy="5486401"/>
          </a:xfrm>
        </p:spPr>
        <p:txBody>
          <a:bodyPr/>
          <a:lstStyle/>
          <a:p>
            <a:r>
              <a:rPr lang="en-US" sz="2000" dirty="0"/>
              <a:t>Physics opportunities are currently being missed in the far-forward region at the LHC.</a:t>
            </a:r>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The proposed FPF will be an underground cavern constructed to house a suite of far-forward experiments for the HL-LHC era. </a:t>
            </a:r>
          </a:p>
          <a:p>
            <a:endParaRPr lang="en-US" sz="1400" dirty="0"/>
          </a:p>
          <a:p>
            <a:r>
              <a:rPr lang="en-US" sz="2000" dirty="0"/>
              <a:t>The FPF is uniquely positioned to fully realize the LHC’s physics potential for both SM and BSM physics in the far-forward region.</a:t>
            </a:r>
          </a:p>
          <a:p>
            <a:endParaRPr lang="en-US" sz="1400" dirty="0"/>
          </a:p>
          <a:p>
            <a:r>
              <a:rPr lang="en-US" sz="2000" dirty="0"/>
              <a:t>A very preliminary cost estimate is 40 MCHF + experiments.  The construction can take place separate from the LHC, and no modifications to the LHC are needed.</a:t>
            </a:r>
          </a:p>
        </p:txBody>
      </p:sp>
      <p:grpSp>
        <p:nvGrpSpPr>
          <p:cNvPr id="4" name="Group 3">
            <a:extLst>
              <a:ext uri="{FF2B5EF4-FFF2-40B4-BE49-F238E27FC236}">
                <a16:creationId xmlns:a16="http://schemas.microsoft.com/office/drawing/2014/main" id="{F917B7F2-CEC0-0B4E-B262-C35E9AE6E4D1}"/>
              </a:ext>
            </a:extLst>
          </p:cNvPr>
          <p:cNvGrpSpPr/>
          <p:nvPr/>
        </p:nvGrpSpPr>
        <p:grpSpPr>
          <a:xfrm>
            <a:off x="707657" y="1676399"/>
            <a:ext cx="7696200" cy="1828800"/>
            <a:chOff x="686764" y="3235221"/>
            <a:chExt cx="6761940" cy="1633785"/>
          </a:xfrm>
        </p:grpSpPr>
        <p:pic>
          <p:nvPicPr>
            <p:cNvPr id="5" name="Picture 4" descr="0803012_02-A4-at-144-dpi.jpg">
              <a:extLst>
                <a:ext uri="{FF2B5EF4-FFF2-40B4-BE49-F238E27FC236}">
                  <a16:creationId xmlns:a16="http://schemas.microsoft.com/office/drawing/2014/main" id="{89369FD7-CF48-6B42-B650-CDE0C89B8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6" name="Straight Arrow Connector 5">
              <a:extLst>
                <a:ext uri="{FF2B5EF4-FFF2-40B4-BE49-F238E27FC236}">
                  <a16:creationId xmlns:a16="http://schemas.microsoft.com/office/drawing/2014/main" id="{0BDB11C9-DD09-FB4A-83FB-FEE2F909BE05}"/>
                </a:ext>
              </a:extLst>
            </p:cNvPr>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7" name="Group 6">
              <a:extLst>
                <a:ext uri="{FF2B5EF4-FFF2-40B4-BE49-F238E27FC236}">
                  <a16:creationId xmlns:a16="http://schemas.microsoft.com/office/drawing/2014/main" id="{4E41ED87-6F66-1C41-A1D7-F55CA1502B15}"/>
                </a:ext>
              </a:extLst>
            </p:cNvPr>
            <p:cNvGrpSpPr/>
            <p:nvPr/>
          </p:nvGrpSpPr>
          <p:grpSpPr>
            <a:xfrm>
              <a:off x="686764" y="4213439"/>
              <a:ext cx="2214348" cy="409266"/>
              <a:chOff x="686764" y="4213439"/>
              <a:chExt cx="2214348" cy="409266"/>
            </a:xfrm>
          </p:grpSpPr>
          <p:cxnSp>
            <p:nvCxnSpPr>
              <p:cNvPr id="16" name="Straight Arrow Connector 15">
                <a:extLst>
                  <a:ext uri="{FF2B5EF4-FFF2-40B4-BE49-F238E27FC236}">
                    <a16:creationId xmlns:a16="http://schemas.microsoft.com/office/drawing/2014/main" id="{A0E05B3E-19DB-8644-9DFB-2EF71B632CBF}"/>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50CB90DA-3AEA-CE4B-8B4A-0CDDA1DBA9F1}"/>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51B9B651-770D-0D4A-9ABB-646CB618BBA6}"/>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3605985B-5B5E-064C-A6F4-4BA76C030009}"/>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08507150-6095-2241-B22A-30B8A5FB3B77}"/>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8" name="Group 7">
              <a:extLst>
                <a:ext uri="{FF2B5EF4-FFF2-40B4-BE49-F238E27FC236}">
                  <a16:creationId xmlns:a16="http://schemas.microsoft.com/office/drawing/2014/main" id="{4D11657F-9C9B-8443-B3F1-F920B4354D14}"/>
                </a:ext>
              </a:extLst>
            </p:cNvPr>
            <p:cNvGrpSpPr/>
            <p:nvPr/>
          </p:nvGrpSpPr>
          <p:grpSpPr>
            <a:xfrm rot="10800000">
              <a:off x="5559329" y="3549005"/>
              <a:ext cx="1889375" cy="353694"/>
              <a:chOff x="686764" y="4213439"/>
              <a:chExt cx="2214348" cy="409266"/>
            </a:xfrm>
          </p:grpSpPr>
          <p:cxnSp>
            <p:nvCxnSpPr>
              <p:cNvPr id="11" name="Straight Arrow Connector 10">
                <a:extLst>
                  <a:ext uri="{FF2B5EF4-FFF2-40B4-BE49-F238E27FC236}">
                    <a16:creationId xmlns:a16="http://schemas.microsoft.com/office/drawing/2014/main" id="{1C5F0927-D1E9-2243-8833-16500D515F4B}"/>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A5794912-C0CA-BC43-B9AF-9423C2FED12C}"/>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9308F3E0-CCD6-8C4B-A80B-DD247C1298B4}"/>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B3416233-76BD-C743-BF40-D1F8C13E2290}"/>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887478A-EB15-414C-B57B-A6994D5E0962}"/>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9" name="Straight Arrow Connector 8">
              <a:extLst>
                <a:ext uri="{FF2B5EF4-FFF2-40B4-BE49-F238E27FC236}">
                  <a16:creationId xmlns:a16="http://schemas.microsoft.com/office/drawing/2014/main" id="{A82AD12C-9BA2-214B-9DCA-34149651DF89}"/>
                </a:ext>
              </a:extLst>
            </p:cNvPr>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ADA40B7A-8970-504F-8597-D6151D2744D0}"/>
                </a:ext>
              </a:extLst>
            </p:cNvPr>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7765FCB-9965-CB44-8F77-EA415B63EAF6}"/>
                  </a:ext>
                </a:extLst>
              </p:cNvPr>
              <p:cNvSpPr txBox="1"/>
              <p:nvPr/>
            </p:nvSpPr>
            <p:spPr>
              <a:xfrm rot="21210000">
                <a:off x="809618" y="2581627"/>
                <a:ext cx="2106154" cy="391646"/>
              </a:xfrm>
              <a:prstGeom prst="rect">
                <a:avLst/>
              </a:prstGeom>
              <a:noFill/>
            </p:spPr>
            <p:txBody>
              <a:bodyPr wrap="none" rtlCol="0">
                <a:spAutoFit/>
              </a:bodyPr>
              <a:lstStyle/>
              <a:p>
                <a:r>
                  <a:rPr lang="en-US" dirty="0">
                    <a:latin typeface="Symbol" pitchFamily="2" charset="2"/>
                  </a:rPr>
                  <a:t>p</a:t>
                </a:r>
                <a:r>
                  <a:rPr lang="en-US" dirty="0"/>
                  <a:t>, K, 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i="1" dirty="0">
                            <a:latin typeface="Cambria Math" panose="02040503050406030204" pitchFamily="18" charset="0"/>
                          </a:rPr>
                          <m:t>𝑒</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𝜇</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𝜏</m:t>
                        </m:r>
                      </m:sub>
                    </m:sSub>
                  </m:oMath>
                </a14:m>
                <a:r>
                  <a:rPr lang="en-US" dirty="0"/>
                  <a:t> </a:t>
                </a:r>
              </a:p>
            </p:txBody>
          </p:sp>
        </mc:Choice>
        <mc:Fallback xmlns="">
          <p:sp>
            <p:nvSpPr>
              <p:cNvPr id="21" name="TextBox 20">
                <a:extLst>
                  <a:ext uri="{FF2B5EF4-FFF2-40B4-BE49-F238E27FC236}">
                    <a16:creationId xmlns:a16="http://schemas.microsoft.com/office/drawing/2014/main" id="{17765FCB-9965-CB44-8F77-EA415B63EAF6}"/>
                  </a:ext>
                </a:extLst>
              </p:cNvPr>
              <p:cNvSpPr txBox="1">
                <a:spLocks noRot="1" noChangeAspect="1" noMove="1" noResize="1" noEditPoints="1" noAdjustHandles="1" noChangeArrowheads="1" noChangeShapeType="1" noTextEdit="1"/>
              </p:cNvSpPr>
              <p:nvPr/>
            </p:nvSpPr>
            <p:spPr>
              <a:xfrm rot="21210000">
                <a:off x="809618" y="2581627"/>
                <a:ext cx="2106154" cy="391646"/>
              </a:xfrm>
              <a:prstGeom prst="rect">
                <a:avLst/>
              </a:prstGeom>
              <a:blipFill>
                <a:blip r:embed="rId3"/>
                <a:stretch>
                  <a:fillRect l="-2367" t="-1961" b="-9804"/>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74F35589-60D2-184B-9A25-C75872CF019C}"/>
              </a:ext>
            </a:extLst>
          </p:cNvPr>
          <p:cNvSpPr txBox="1"/>
          <p:nvPr/>
        </p:nvSpPr>
        <p:spPr>
          <a:xfrm rot="21143793">
            <a:off x="6242520" y="2269416"/>
            <a:ext cx="2232214" cy="369332"/>
          </a:xfrm>
          <a:prstGeom prst="rect">
            <a:avLst/>
          </a:prstGeom>
          <a:noFill/>
        </p:spPr>
        <p:txBody>
          <a:bodyPr wrap="none" rtlCol="0">
            <a:spAutoFit/>
          </a:bodyPr>
          <a:lstStyle/>
          <a:p>
            <a:r>
              <a:rPr lang="en-US" dirty="0"/>
              <a:t>A’, a, </a:t>
            </a:r>
            <a:r>
              <a:rPr lang="en-US" dirty="0" err="1"/>
              <a:t>mCPs</a:t>
            </a:r>
            <a:r>
              <a:rPr lang="en-US" dirty="0"/>
              <a:t>, DM, …</a:t>
            </a:r>
          </a:p>
        </p:txBody>
      </p:sp>
    </p:spTree>
    <p:extLst>
      <p:ext uri="{BB962C8B-B14F-4D97-AF65-F5344CB8AC3E}">
        <p14:creationId xmlns:p14="http://schemas.microsoft.com/office/powerpoint/2010/main" val="852380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INTRODUCTION</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304799" y="1066800"/>
            <a:ext cx="3810001" cy="5257800"/>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Snowmass is all about the future. But as we look forward, it also pays to look back.</a:t>
            </a:r>
          </a:p>
          <a:p>
            <a:endParaRPr lang="en-US" sz="2000" dirty="0"/>
          </a:p>
          <a:p>
            <a:r>
              <a:rPr lang="en-US" sz="2000" dirty="0"/>
              <a:t>Last year was the 50</a:t>
            </a:r>
            <a:r>
              <a:rPr lang="en-US" sz="2000" baseline="30000" dirty="0"/>
              <a:t>th</a:t>
            </a:r>
            <a:r>
              <a:rPr lang="en-US" sz="2000" dirty="0"/>
              <a:t> anniversary of the birth of hadron colliders.</a:t>
            </a:r>
          </a:p>
          <a:p>
            <a:endParaRPr lang="en-US" sz="2000" dirty="0"/>
          </a:p>
          <a:p>
            <a:r>
              <a:rPr lang="en-US" sz="2000" dirty="0"/>
              <a:t>In 1971, CERN’s Intersecting Storage Rings (ISR), with a circumference of ~1 km, began colliding protons with protons at the center-of-mass energy of 30 GeV (later raised to 62 GeV).</a:t>
            </a:r>
          </a:p>
          <a:p>
            <a:pPr lvl="1"/>
            <a:endParaRPr lang="en-US" sz="1600" dirty="0"/>
          </a:p>
          <a:p>
            <a:endParaRPr lang="en-US" sz="2000" dirty="0"/>
          </a:p>
        </p:txBody>
      </p:sp>
      <p:pic>
        <p:nvPicPr>
          <p:cNvPr id="8" name="Picture 7">
            <a:extLst>
              <a:ext uri="{FF2B5EF4-FFF2-40B4-BE49-F238E27FC236}">
                <a16:creationId xmlns:a16="http://schemas.microsoft.com/office/drawing/2014/main" id="{D747E3EA-3559-C948-BF95-9A98BEC93D82}"/>
              </a:ext>
            </a:extLst>
          </p:cNvPr>
          <p:cNvPicPr>
            <a:picLocks noChangeAspect="1"/>
          </p:cNvPicPr>
          <p:nvPr/>
        </p:nvPicPr>
        <p:blipFill>
          <a:blip r:embed="rId2"/>
          <a:stretch>
            <a:fillRect/>
          </a:stretch>
        </p:blipFill>
        <p:spPr>
          <a:xfrm>
            <a:off x="4419600" y="1053830"/>
            <a:ext cx="4210470" cy="5340486"/>
          </a:xfrm>
          <a:prstGeom prst="rect">
            <a:avLst/>
          </a:prstGeom>
        </p:spPr>
      </p:pic>
      <p:pic>
        <p:nvPicPr>
          <p:cNvPr id="6" name="Picture 5">
            <a:extLst>
              <a:ext uri="{FF2B5EF4-FFF2-40B4-BE49-F238E27FC236}">
                <a16:creationId xmlns:a16="http://schemas.microsoft.com/office/drawing/2014/main" id="{301576F1-795F-BE44-A83F-ED33A6B3A8DC}"/>
              </a:ext>
            </a:extLst>
          </p:cNvPr>
          <p:cNvPicPr>
            <a:picLocks noChangeAspect="1"/>
          </p:cNvPicPr>
          <p:nvPr/>
        </p:nvPicPr>
        <p:blipFill rotWithShape="1">
          <a:blip r:embed="rId3"/>
          <a:srcRect l="7992" t="2402" r="5701" b="4362"/>
          <a:stretch/>
        </p:blipFill>
        <p:spPr>
          <a:xfrm>
            <a:off x="7037209" y="1295400"/>
            <a:ext cx="1377613" cy="990600"/>
          </a:xfrm>
          <a:prstGeom prst="rect">
            <a:avLst/>
          </a:prstGeom>
        </p:spPr>
      </p:pic>
    </p:spTree>
    <p:extLst>
      <p:ext uri="{BB962C8B-B14F-4D97-AF65-F5344CB8AC3E}">
        <p14:creationId xmlns:p14="http://schemas.microsoft.com/office/powerpoint/2010/main" val="2659337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ISR’S LEGACY</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319354" y="942031"/>
            <a:ext cx="6233845" cy="5763569"/>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There have been many fascinating articles and talks by eminent physicists looking back on the ISR’s legacy.</a:t>
            </a:r>
          </a:p>
          <a:p>
            <a:endParaRPr lang="en-US" sz="1000" dirty="0"/>
          </a:p>
          <a:p>
            <a:pPr lvl="1"/>
            <a:r>
              <a:rPr lang="en-US" sz="1800" dirty="0"/>
              <a:t>“Enormous impact on accelerator physics, but sadly little effect on particle physics.” – Steve Myers, talk at “The 50th Anniversary of Hadron Colliders at CERN,” October 2021.</a:t>
            </a:r>
          </a:p>
          <a:p>
            <a:pPr lvl="1"/>
            <a:endParaRPr lang="en-US" sz="1200" dirty="0"/>
          </a:p>
          <a:p>
            <a:pPr lvl="1"/>
            <a:r>
              <a:rPr lang="en-US" sz="1800" dirty="0"/>
              <a:t>“There was initially a broad belief that physics action would be in the forward directions at a hadron collider…. It is easy to say after the fact, still with regrets, that with an earlier availability of more complete… experiments at the ISR, CERN would not have been left as a spectator during the famous November revolution of 1974 with the J/</a:t>
            </a:r>
            <a:r>
              <a:rPr lang="el-GR" sz="1800" dirty="0"/>
              <a:t>ψ</a:t>
            </a:r>
            <a:r>
              <a:rPr lang="en-US" sz="1800" dirty="0"/>
              <a:t> discoveries at Brookhaven and SLAC .” – Lyn Evans and Peter Jenni, “Discovery Machines,” CERN Courier (2021).</a:t>
            </a:r>
          </a:p>
          <a:p>
            <a:pPr lvl="1"/>
            <a:endParaRPr lang="en-US" sz="1000" dirty="0"/>
          </a:p>
        </p:txBody>
      </p:sp>
      <p:pic>
        <p:nvPicPr>
          <p:cNvPr id="3" name="Picture 2">
            <a:extLst>
              <a:ext uri="{FF2B5EF4-FFF2-40B4-BE49-F238E27FC236}">
                <a16:creationId xmlns:a16="http://schemas.microsoft.com/office/drawing/2014/main" id="{EEB4C364-B9FF-4643-BB1E-B4723636417F}"/>
              </a:ext>
            </a:extLst>
          </p:cNvPr>
          <p:cNvPicPr>
            <a:picLocks noChangeAspect="1"/>
          </p:cNvPicPr>
          <p:nvPr/>
        </p:nvPicPr>
        <p:blipFill>
          <a:blip r:embed="rId2"/>
          <a:stretch>
            <a:fillRect/>
          </a:stretch>
        </p:blipFill>
        <p:spPr>
          <a:xfrm>
            <a:off x="6856247" y="2740833"/>
            <a:ext cx="1967542" cy="1752600"/>
          </a:xfrm>
          <a:prstGeom prst="rect">
            <a:avLst/>
          </a:prstGeom>
        </p:spPr>
      </p:pic>
      <p:pic>
        <p:nvPicPr>
          <p:cNvPr id="5" name="Picture 4">
            <a:extLst>
              <a:ext uri="{FF2B5EF4-FFF2-40B4-BE49-F238E27FC236}">
                <a16:creationId xmlns:a16="http://schemas.microsoft.com/office/drawing/2014/main" id="{CB45BE6F-C370-A94E-87F2-56C0BCA2F39B}"/>
              </a:ext>
            </a:extLst>
          </p:cNvPr>
          <p:cNvPicPr>
            <a:picLocks noChangeAspect="1"/>
          </p:cNvPicPr>
          <p:nvPr/>
        </p:nvPicPr>
        <p:blipFill>
          <a:blip r:embed="rId3"/>
          <a:stretch>
            <a:fillRect/>
          </a:stretch>
        </p:blipFill>
        <p:spPr>
          <a:xfrm>
            <a:off x="6886966" y="4608067"/>
            <a:ext cx="1937679" cy="1945133"/>
          </a:xfrm>
          <a:prstGeom prst="rect">
            <a:avLst/>
          </a:prstGeom>
        </p:spPr>
      </p:pic>
      <p:pic>
        <p:nvPicPr>
          <p:cNvPr id="4" name="Picture 3">
            <a:extLst>
              <a:ext uri="{FF2B5EF4-FFF2-40B4-BE49-F238E27FC236}">
                <a16:creationId xmlns:a16="http://schemas.microsoft.com/office/drawing/2014/main" id="{B63C9183-E9AF-8C4C-BAA1-BCCE7AED67E3}"/>
              </a:ext>
            </a:extLst>
          </p:cNvPr>
          <p:cNvPicPr>
            <a:picLocks noChangeAspect="1"/>
          </p:cNvPicPr>
          <p:nvPr/>
        </p:nvPicPr>
        <p:blipFill rotWithShape="1">
          <a:blip r:embed="rId4"/>
          <a:srcRect t="8334" r="18750" b="43750"/>
          <a:stretch/>
        </p:blipFill>
        <p:spPr>
          <a:xfrm>
            <a:off x="6858000" y="865037"/>
            <a:ext cx="1981200" cy="1752600"/>
          </a:xfrm>
          <a:prstGeom prst="rect">
            <a:avLst/>
          </a:prstGeom>
        </p:spPr>
      </p:pic>
    </p:spTree>
    <p:extLst>
      <p:ext uri="{BB962C8B-B14F-4D97-AF65-F5344CB8AC3E}">
        <p14:creationId xmlns:p14="http://schemas.microsoft.com/office/powerpoint/2010/main" val="1107721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AN OBVIOUS QUESTION</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228600" y="838200"/>
            <a:ext cx="8686800" cy="3672622"/>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Are we missing opportunities in a similar way at the LHC?</a:t>
            </a:r>
            <a:br>
              <a:rPr lang="en-US" sz="2000" dirty="0"/>
            </a:br>
            <a:endParaRPr lang="en-US" sz="1000" dirty="0"/>
          </a:p>
          <a:p>
            <a:r>
              <a:rPr lang="en-US" sz="2000" dirty="0"/>
              <a:t>The answer: Yes, but in the opposite way.  In contrast to the ISR days, there is now broad belief that the most interesting physics is at high </a:t>
            </a:r>
            <a:r>
              <a:rPr lang="en-US" sz="2000" dirty="0" err="1"/>
              <a:t>p</a:t>
            </a:r>
            <a:r>
              <a:rPr lang="en-US" sz="2000" baseline="-25000" dirty="0" err="1"/>
              <a:t>T</a:t>
            </a:r>
            <a:r>
              <a:rPr lang="en-US" sz="2000" baseline="-25000" dirty="0"/>
              <a:t> </a:t>
            </a:r>
            <a:r>
              <a:rPr lang="en-US" sz="2000" dirty="0"/>
              <a:t>.  But we are now missing opportunities in the forward direction.</a:t>
            </a:r>
          </a:p>
          <a:p>
            <a:endParaRPr lang="en-US" sz="1000" dirty="0"/>
          </a:p>
          <a:p>
            <a:r>
              <a:rPr lang="en-US" sz="2000" dirty="0"/>
              <a:t>By far the largest fluxes of high-energy light particles (e.g., </a:t>
            </a:r>
            <a:r>
              <a:rPr lang="en-US" sz="2000" dirty="0" err="1"/>
              <a:t>pions</a:t>
            </a:r>
            <a:r>
              <a:rPr lang="en-US" sz="2000" dirty="0"/>
              <a:t>, kaons, D mesons, neutrinos of all flavors) are in the far-forward direction.</a:t>
            </a:r>
          </a:p>
          <a:p>
            <a:endParaRPr lang="en-US" sz="1000" dirty="0"/>
          </a:p>
          <a:p>
            <a:endParaRPr lang="en-US" sz="2000" dirty="0"/>
          </a:p>
          <a:p>
            <a:endParaRPr lang="en-US" sz="2000" dirty="0"/>
          </a:p>
          <a:p>
            <a:endParaRPr lang="en-US" sz="2000" dirty="0"/>
          </a:p>
          <a:p>
            <a:endParaRPr lang="en-US" sz="2000" dirty="0"/>
          </a:p>
          <a:p>
            <a:endParaRPr lang="en-US" sz="1200" dirty="0"/>
          </a:p>
          <a:p>
            <a:r>
              <a:rPr lang="en-US" sz="2000" dirty="0"/>
              <a:t>This may also be true of new particle candidates: dark photons, axion-like particles, millicharged particles, dark matter, and many others.</a:t>
            </a:r>
          </a:p>
          <a:p>
            <a:endParaRPr lang="en-US" sz="1200" dirty="0"/>
          </a:p>
          <a:p>
            <a:r>
              <a:rPr lang="en-US" sz="2000" dirty="0"/>
              <a:t>All of these particles will pass through the “blind spots” of existing large LHC detectors and escape detection.</a:t>
            </a:r>
          </a:p>
          <a:p>
            <a:endParaRPr lang="en-US" sz="2000" dirty="0"/>
          </a:p>
        </p:txBody>
      </p:sp>
      <p:grpSp>
        <p:nvGrpSpPr>
          <p:cNvPr id="9" name="Group 8">
            <a:extLst>
              <a:ext uri="{FF2B5EF4-FFF2-40B4-BE49-F238E27FC236}">
                <a16:creationId xmlns:a16="http://schemas.microsoft.com/office/drawing/2014/main" id="{7785F5CD-3107-CD4E-8D0E-C113CD8C33E6}"/>
              </a:ext>
            </a:extLst>
          </p:cNvPr>
          <p:cNvGrpSpPr/>
          <p:nvPr/>
        </p:nvGrpSpPr>
        <p:grpSpPr>
          <a:xfrm>
            <a:off x="707657" y="3200400"/>
            <a:ext cx="7696200" cy="1828800"/>
            <a:chOff x="686764" y="3235221"/>
            <a:chExt cx="6761940" cy="1633785"/>
          </a:xfrm>
        </p:grpSpPr>
        <p:pic>
          <p:nvPicPr>
            <p:cNvPr id="10" name="Picture 9" descr="0803012_02-A4-at-144-dpi.jpg">
              <a:extLst>
                <a:ext uri="{FF2B5EF4-FFF2-40B4-BE49-F238E27FC236}">
                  <a16:creationId xmlns:a16="http://schemas.microsoft.com/office/drawing/2014/main" id="{6CB1C1D5-5A52-2645-99A9-20AA8248E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11" name="Straight Arrow Connector 10">
              <a:extLst>
                <a:ext uri="{FF2B5EF4-FFF2-40B4-BE49-F238E27FC236}">
                  <a16:creationId xmlns:a16="http://schemas.microsoft.com/office/drawing/2014/main" id="{7FC6F2BB-959B-464B-90F9-EC1BF2E71D00}"/>
                </a:ext>
              </a:extLst>
            </p:cNvPr>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72837E96-5A11-0E4E-A712-EA7F807F37E5}"/>
                </a:ext>
              </a:extLst>
            </p:cNvPr>
            <p:cNvGrpSpPr/>
            <p:nvPr/>
          </p:nvGrpSpPr>
          <p:grpSpPr>
            <a:xfrm>
              <a:off x="686764" y="4213439"/>
              <a:ext cx="2214348" cy="409266"/>
              <a:chOff x="686764" y="4213439"/>
              <a:chExt cx="2214348" cy="409266"/>
            </a:xfrm>
          </p:grpSpPr>
          <p:cxnSp>
            <p:nvCxnSpPr>
              <p:cNvPr id="22" name="Straight Arrow Connector 21">
                <a:extLst>
                  <a:ext uri="{FF2B5EF4-FFF2-40B4-BE49-F238E27FC236}">
                    <a16:creationId xmlns:a16="http://schemas.microsoft.com/office/drawing/2014/main" id="{DFF8A600-146E-5A4C-9E68-4805ADD38EF1}"/>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2C3E634-CBD8-C94E-ABF6-139FA38905BB}"/>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DB2F2BD-BAA8-ED4C-90E7-C87BF28F7EF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265ECB25-86D2-7246-8313-8A224600660A}"/>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F2ED363-2962-9F40-8BA4-B9452A832EF2}"/>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03535F90-1E71-EC41-9875-F6CB79C79B87}"/>
                </a:ext>
              </a:extLst>
            </p:cNvPr>
            <p:cNvGrpSpPr/>
            <p:nvPr/>
          </p:nvGrpSpPr>
          <p:grpSpPr>
            <a:xfrm rot="10800000">
              <a:off x="5559329" y="3549005"/>
              <a:ext cx="1889375" cy="353694"/>
              <a:chOff x="686764" y="4213439"/>
              <a:chExt cx="2214348" cy="409266"/>
            </a:xfrm>
          </p:grpSpPr>
          <p:cxnSp>
            <p:nvCxnSpPr>
              <p:cNvPr id="16" name="Straight Arrow Connector 15">
                <a:extLst>
                  <a:ext uri="{FF2B5EF4-FFF2-40B4-BE49-F238E27FC236}">
                    <a16:creationId xmlns:a16="http://schemas.microsoft.com/office/drawing/2014/main" id="{31A00D54-E958-7D47-97A3-6637D2BDE939}"/>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7855105-D374-CF43-94C6-A76857983D3A}"/>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ED683565-77DD-2D49-B3A8-11582589468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76A8121A-2631-9A47-807A-89DB3EDF0BC0}"/>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E097470-1CB0-544D-8FA4-B08CD287C59B}"/>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CBAEF4F6-2AD8-4D47-9D62-9F8E65896E6B}"/>
                </a:ext>
              </a:extLst>
            </p:cNvPr>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EBFBEBA9-8A26-D145-B581-556D5AD1497D}"/>
                </a:ext>
              </a:extLst>
            </p:cNvPr>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5B8649F-2704-844F-B7C6-44174E9403FA}"/>
                  </a:ext>
                </a:extLst>
              </p:cNvPr>
              <p:cNvSpPr txBox="1"/>
              <p:nvPr/>
            </p:nvSpPr>
            <p:spPr>
              <a:xfrm rot="21210000">
                <a:off x="809618" y="4105628"/>
                <a:ext cx="2106154" cy="391646"/>
              </a:xfrm>
              <a:prstGeom prst="rect">
                <a:avLst/>
              </a:prstGeom>
              <a:noFill/>
            </p:spPr>
            <p:txBody>
              <a:bodyPr wrap="none" rtlCol="0">
                <a:spAutoFit/>
              </a:bodyPr>
              <a:lstStyle/>
              <a:p>
                <a:r>
                  <a:rPr lang="en-US" dirty="0">
                    <a:latin typeface="Symbol" pitchFamily="2" charset="2"/>
                  </a:rPr>
                  <a:t>p</a:t>
                </a:r>
                <a:r>
                  <a:rPr lang="en-US" dirty="0"/>
                  <a:t>, K, 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i="1" dirty="0">
                            <a:latin typeface="Cambria Math" panose="02040503050406030204" pitchFamily="18" charset="0"/>
                          </a:rPr>
                          <m:t>𝑒</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𝜇</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𝜏</m:t>
                        </m:r>
                      </m:sub>
                    </m:sSub>
                  </m:oMath>
                </a14:m>
                <a:r>
                  <a:rPr lang="en-US" dirty="0"/>
                  <a:t> </a:t>
                </a:r>
              </a:p>
            </p:txBody>
          </p:sp>
        </mc:Choice>
        <mc:Fallback xmlns="">
          <p:sp>
            <p:nvSpPr>
              <p:cNvPr id="6" name="TextBox 5">
                <a:extLst>
                  <a:ext uri="{FF2B5EF4-FFF2-40B4-BE49-F238E27FC236}">
                    <a16:creationId xmlns:a16="http://schemas.microsoft.com/office/drawing/2014/main" id="{55B8649F-2704-844F-B7C6-44174E9403FA}"/>
                  </a:ext>
                </a:extLst>
              </p:cNvPr>
              <p:cNvSpPr txBox="1">
                <a:spLocks noRot="1" noChangeAspect="1" noMove="1" noResize="1" noEditPoints="1" noAdjustHandles="1" noChangeArrowheads="1" noChangeShapeType="1" noTextEdit="1"/>
              </p:cNvSpPr>
              <p:nvPr/>
            </p:nvSpPr>
            <p:spPr>
              <a:xfrm rot="21210000">
                <a:off x="809618" y="4105628"/>
                <a:ext cx="2106154" cy="391646"/>
              </a:xfrm>
              <a:prstGeom prst="rect">
                <a:avLst/>
              </a:prstGeom>
              <a:blipFill>
                <a:blip r:embed="rId3"/>
                <a:stretch>
                  <a:fillRect l="-2367" t="-1961" b="-9804"/>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9B08CB70-5162-CE4B-BA56-057BB224FDAE}"/>
              </a:ext>
            </a:extLst>
          </p:cNvPr>
          <p:cNvSpPr txBox="1"/>
          <p:nvPr/>
        </p:nvSpPr>
        <p:spPr>
          <a:xfrm rot="21126514">
            <a:off x="6248932" y="3772869"/>
            <a:ext cx="2219390" cy="369332"/>
          </a:xfrm>
          <a:prstGeom prst="rect">
            <a:avLst/>
          </a:prstGeom>
          <a:noFill/>
        </p:spPr>
        <p:txBody>
          <a:bodyPr wrap="none" rtlCol="0">
            <a:spAutoFit/>
          </a:bodyPr>
          <a:lstStyle/>
          <a:p>
            <a:r>
              <a:rPr lang="en-US" dirty="0"/>
              <a:t>A’, a, </a:t>
            </a:r>
            <a:r>
              <a:rPr lang="en-US" dirty="0" err="1"/>
              <a:t>mCPs</a:t>
            </a:r>
            <a:r>
              <a:rPr lang="en-US" dirty="0"/>
              <a:t>, </a:t>
            </a:r>
            <a:r>
              <a:rPr lang="en-US" dirty="0">
                <a:latin typeface="+mn-lt"/>
              </a:rPr>
              <a:t>DM,</a:t>
            </a:r>
            <a:r>
              <a:rPr lang="en-US" dirty="0"/>
              <a:t> …</a:t>
            </a:r>
          </a:p>
        </p:txBody>
      </p:sp>
    </p:spTree>
    <p:extLst>
      <p:ext uri="{BB962C8B-B14F-4D97-AF65-F5344CB8AC3E}">
        <p14:creationId xmlns:p14="http://schemas.microsoft.com/office/powerpoint/2010/main" val="3579136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E933C-7C41-5E43-AB21-CA69B6F0C464}"/>
              </a:ext>
            </a:extLst>
          </p:cNvPr>
          <p:cNvSpPr>
            <a:spLocks noGrp="1"/>
          </p:cNvSpPr>
          <p:nvPr>
            <p:ph type="title"/>
          </p:nvPr>
        </p:nvSpPr>
        <p:spPr>
          <a:xfrm>
            <a:off x="1295400" y="244475"/>
            <a:ext cx="6858000" cy="441325"/>
          </a:xfrm>
        </p:spPr>
        <p:txBody>
          <a:bodyPr/>
          <a:lstStyle/>
          <a:p>
            <a:r>
              <a:rPr lang="en-US" dirty="0"/>
              <a:t>THE FORWARD PHYSICS FACILITY</a:t>
            </a:r>
          </a:p>
        </p:txBody>
      </p:sp>
      <p:sp>
        <p:nvSpPr>
          <p:cNvPr id="3" name="Content Placeholder 2">
            <a:extLst>
              <a:ext uri="{FF2B5EF4-FFF2-40B4-BE49-F238E27FC236}">
                <a16:creationId xmlns:a16="http://schemas.microsoft.com/office/drawing/2014/main" id="{6E443F34-7B57-9742-8EB7-51D260B18ABD}"/>
              </a:ext>
            </a:extLst>
          </p:cNvPr>
          <p:cNvSpPr>
            <a:spLocks noGrp="1"/>
          </p:cNvSpPr>
          <p:nvPr>
            <p:ph idx="1"/>
          </p:nvPr>
        </p:nvSpPr>
        <p:spPr>
          <a:xfrm>
            <a:off x="457200" y="882500"/>
            <a:ext cx="8153400" cy="5486401"/>
          </a:xfrm>
        </p:spPr>
        <p:txBody>
          <a:bodyPr/>
          <a:lstStyle/>
          <a:p>
            <a:r>
              <a:rPr lang="en-US" sz="2000" dirty="0"/>
              <a:t>The FPF is a proposal to create an underground cavern to house a suite of far-forward experiments during the HL-LHC era.  No modification to the LHC is needed.</a:t>
            </a:r>
          </a:p>
          <a:p>
            <a:endParaRPr lang="en-US" sz="800" dirty="0"/>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a:p>
            <a:endParaRPr lang="en-US" sz="2000" dirty="0"/>
          </a:p>
          <a:p>
            <a:endParaRPr lang="en-US" sz="1200" dirty="0"/>
          </a:p>
          <a:p>
            <a:pPr marL="0" indent="0">
              <a:buNone/>
            </a:pPr>
            <a:endParaRPr lang="en-US" sz="2000" dirty="0"/>
          </a:p>
          <a:p>
            <a:r>
              <a:rPr lang="en-US" sz="2000" dirty="0">
                <a:solidFill>
                  <a:srgbClr val="FF0000"/>
                </a:solidFill>
              </a:rPr>
              <a:t>The FPF is uniquely positioned to fully realize the LHC’s physics potential for both SM and BSM physics in the far forward region, greatly extending the LHC physics program for relatively little cost.  </a:t>
            </a:r>
          </a:p>
          <a:p>
            <a:endParaRPr lang="en-US" sz="800" dirty="0"/>
          </a:p>
          <a:p>
            <a:pPr marL="0" indent="0">
              <a:buNone/>
            </a:pPr>
            <a:endParaRPr lang="en-US" sz="2000" dirty="0"/>
          </a:p>
          <a:p>
            <a:endParaRPr lang="en-US" sz="2000" dirty="0"/>
          </a:p>
          <a:p>
            <a:endParaRPr lang="en-US" sz="2000" dirty="0"/>
          </a:p>
          <a:p>
            <a:endParaRPr lang="en-US" sz="2000" dirty="0"/>
          </a:p>
          <a:p>
            <a:pPr marL="0" indent="0">
              <a:buNone/>
            </a:pPr>
            <a:endParaRPr lang="en-US" sz="2000" dirty="0"/>
          </a:p>
        </p:txBody>
      </p:sp>
      <p:pic>
        <p:nvPicPr>
          <p:cNvPr id="24" name="Picture 23">
            <a:extLst>
              <a:ext uri="{FF2B5EF4-FFF2-40B4-BE49-F238E27FC236}">
                <a16:creationId xmlns:a16="http://schemas.microsoft.com/office/drawing/2014/main" id="{EEF6D18A-7BDF-E941-AFC5-DE09CC2210E9}"/>
              </a:ext>
            </a:extLst>
          </p:cNvPr>
          <p:cNvPicPr>
            <a:picLocks noChangeAspect="1"/>
          </p:cNvPicPr>
          <p:nvPr/>
        </p:nvPicPr>
        <p:blipFill>
          <a:blip r:embed="rId2"/>
          <a:stretch>
            <a:fillRect/>
          </a:stretch>
        </p:blipFill>
        <p:spPr>
          <a:xfrm>
            <a:off x="1271587" y="2057400"/>
            <a:ext cx="6600825" cy="3274975"/>
          </a:xfrm>
          <a:prstGeom prst="rect">
            <a:avLst/>
          </a:prstGeom>
        </p:spPr>
      </p:pic>
    </p:spTree>
    <p:extLst>
      <p:ext uri="{BB962C8B-B14F-4D97-AF65-F5344CB8AC3E}">
        <p14:creationId xmlns:p14="http://schemas.microsoft.com/office/powerpoint/2010/main" val="113878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FPF AND SNOWMASS</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228600" y="990600"/>
            <a:ext cx="8763000" cy="54864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The FPF was first proposed in May 2020 and has been the subject of 4 dedicated meetings</a:t>
            </a:r>
          </a:p>
          <a:p>
            <a:pPr lvl="1"/>
            <a:r>
              <a:rPr lang="en-US" sz="1800" dirty="0"/>
              <a:t>FPF1 Meeting, 9-10 Nov 2020, </a:t>
            </a:r>
            <a:r>
              <a:rPr lang="en-US" sz="1800" dirty="0">
                <a:hlinkClick r:id="rId2"/>
              </a:rPr>
              <a:t>https://indico.cern.ch/event/955956</a:t>
            </a:r>
            <a:endParaRPr lang="en-US" sz="1800" dirty="0"/>
          </a:p>
          <a:p>
            <a:pPr lvl="1"/>
            <a:r>
              <a:rPr lang="en-US" sz="1800" dirty="0"/>
              <a:t>FPF2 Meeting, 27-28 May 2021, </a:t>
            </a:r>
            <a:r>
              <a:rPr lang="en-US" sz="1800" dirty="0">
                <a:hlinkClick r:id="rId3"/>
              </a:rPr>
              <a:t>https://indico.cern.ch/event/1022352</a:t>
            </a:r>
            <a:endParaRPr lang="en-US" sz="2000" dirty="0"/>
          </a:p>
          <a:p>
            <a:pPr lvl="1"/>
            <a:r>
              <a:rPr lang="en-US" sz="1800" dirty="0"/>
              <a:t>FPF3 Meeting, 25-26 Oct 2021, </a:t>
            </a:r>
            <a:r>
              <a:rPr lang="en-US" sz="1800" dirty="0">
                <a:hlinkClick r:id="rId4"/>
              </a:rPr>
              <a:t>https://indico.cern.ch/event/1076733</a:t>
            </a:r>
            <a:endParaRPr lang="en-US" sz="1800" dirty="0"/>
          </a:p>
          <a:p>
            <a:pPr lvl="1"/>
            <a:r>
              <a:rPr lang="en-US" sz="1800" dirty="0"/>
              <a:t>FPF4 Meeting, 31 Jan-1 Feb 2022, </a:t>
            </a:r>
            <a:r>
              <a:rPr lang="en-US" sz="1800" dirty="0">
                <a:hlinkClick r:id="rId5"/>
              </a:rPr>
              <a:t>https://</a:t>
            </a:r>
            <a:r>
              <a:rPr lang="en-US" sz="1800" dirty="0" err="1">
                <a:hlinkClick r:id="rId5"/>
              </a:rPr>
              <a:t>indico.cern.ch</a:t>
            </a:r>
            <a:r>
              <a:rPr lang="en-US" sz="1800" dirty="0">
                <a:hlinkClick r:id="rId5"/>
              </a:rPr>
              <a:t>/event/1110746</a:t>
            </a:r>
            <a:endParaRPr lang="en-US" sz="1800" dirty="0"/>
          </a:p>
          <a:p>
            <a:pPr lvl="1"/>
            <a:endParaRPr lang="en-US" sz="1000" dirty="0"/>
          </a:p>
          <a:p>
            <a:r>
              <a:rPr lang="en-US" sz="2000" dirty="0"/>
              <a:t>These meetings have taken place within the frameworks of</a:t>
            </a:r>
          </a:p>
          <a:p>
            <a:pPr lvl="1"/>
            <a:r>
              <a:rPr lang="en-US" sz="1800" dirty="0"/>
              <a:t>Snowmass 2021: </a:t>
            </a:r>
            <a:r>
              <a:rPr lang="en-US" sz="1800" dirty="0">
                <a:hlinkClick r:id="rId6"/>
              </a:rPr>
              <a:t>https://snowmass21.org</a:t>
            </a:r>
            <a:endParaRPr lang="en-US" sz="1800" dirty="0"/>
          </a:p>
          <a:p>
            <a:pPr lvl="1"/>
            <a:r>
              <a:rPr lang="en-US" sz="1800" dirty="0"/>
              <a:t>Physics Beyond Colliders: </a:t>
            </a:r>
            <a:r>
              <a:rPr lang="en-US" sz="1800" dirty="0">
                <a:hlinkClick r:id="rId7"/>
              </a:rPr>
              <a:t>https://pbc.web.cern.ch</a:t>
            </a:r>
            <a:endParaRPr lang="en-US" sz="1800" dirty="0"/>
          </a:p>
          <a:p>
            <a:endParaRPr lang="en-US" sz="1000" dirty="0"/>
          </a:p>
          <a:p>
            <a:r>
              <a:rPr lang="en-US" sz="2000" dirty="0"/>
              <a:t>FPF1 and FPF2 led to “The Forward Physics Facility: Sites, Experiments, and Physics Potential” (</a:t>
            </a:r>
            <a:r>
              <a:rPr lang="en-US" sz="2000" dirty="0">
                <a:hlinkClick r:id="rId8"/>
              </a:rPr>
              <a:t>2109.10905</a:t>
            </a:r>
            <a:r>
              <a:rPr lang="en-US" sz="2000" dirty="0"/>
              <a:t>), a 75-page, 80-author document distilling key progress on the FPF.</a:t>
            </a:r>
          </a:p>
          <a:p>
            <a:endParaRPr lang="en-US" sz="1000" dirty="0"/>
          </a:p>
          <a:p>
            <a:r>
              <a:rPr lang="en-US" sz="2000" dirty="0"/>
              <a:t>The FPF Snowmass White Paper, Feng, Kling, Reno, </a:t>
            </a:r>
            <a:r>
              <a:rPr lang="en-US" sz="2000" dirty="0" err="1"/>
              <a:t>Rojo</a:t>
            </a:r>
            <a:r>
              <a:rPr lang="en-US" sz="2000" dirty="0"/>
              <a:t>, </a:t>
            </a:r>
            <a:r>
              <a:rPr lang="en-US" sz="2000" dirty="0" err="1"/>
              <a:t>Soldin</a:t>
            </a:r>
            <a:r>
              <a:rPr lang="en-US" sz="2000" dirty="0"/>
              <a:t> et al. (</a:t>
            </a:r>
            <a:r>
              <a:rPr lang="en-US" sz="2000" dirty="0">
                <a:hlinkClick r:id="rId9"/>
              </a:rPr>
              <a:t>2203.05090</a:t>
            </a:r>
            <a:r>
              <a:rPr lang="en-US" sz="2000" dirty="0"/>
              <a:t>), is now out. It is a comprehensive, 429-page, 392-author+ endorser summary of the status.  Additional endorsers are welcome </a:t>
            </a:r>
            <a:r>
              <a:rPr lang="en-US" sz="2000" dirty="0">
                <a:hlinkClick r:id="rId10"/>
              </a:rPr>
              <a:t>here</a:t>
            </a:r>
            <a:r>
              <a:rPr lang="en-US" sz="2000" dirty="0"/>
              <a:t>.</a:t>
            </a:r>
          </a:p>
          <a:p>
            <a:endParaRPr lang="en-US" sz="2000" dirty="0"/>
          </a:p>
        </p:txBody>
      </p:sp>
    </p:spTree>
    <p:extLst>
      <p:ext uri="{BB962C8B-B14F-4D97-AF65-F5344CB8AC3E}">
        <p14:creationId xmlns:p14="http://schemas.microsoft.com/office/powerpoint/2010/main" val="3296438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072831-690D-3A4A-A69C-2C175F2C209A}"/>
              </a:ext>
            </a:extLst>
          </p:cNvPr>
          <p:cNvPicPr>
            <a:picLocks noChangeAspect="1"/>
          </p:cNvPicPr>
          <p:nvPr/>
        </p:nvPicPr>
        <p:blipFill>
          <a:blip r:embed="rId2"/>
          <a:stretch>
            <a:fillRect/>
          </a:stretch>
        </p:blipFill>
        <p:spPr>
          <a:xfrm>
            <a:off x="2171699" y="2057400"/>
            <a:ext cx="4800601" cy="4563534"/>
          </a:xfrm>
          <a:prstGeom prst="rect">
            <a:avLst/>
          </a:prstGeom>
        </p:spPr>
      </p:pic>
      <p:sp>
        <p:nvSpPr>
          <p:cNvPr id="3074" name="Title 1"/>
          <p:cNvSpPr>
            <a:spLocks noGrp="1"/>
          </p:cNvSpPr>
          <p:nvPr>
            <p:ph type="title"/>
          </p:nvPr>
        </p:nvSpPr>
        <p:spPr>
          <a:xfrm>
            <a:off x="0" y="228985"/>
            <a:ext cx="9144000" cy="441325"/>
          </a:xfrm>
        </p:spPr>
        <p:txBody>
          <a:bodyPr/>
          <a:lstStyle/>
          <a:p>
            <a:r>
              <a:rPr lang="en-US" dirty="0">
                <a:latin typeface="Arial" charset="0"/>
              </a:rPr>
              <a:t>THE PHYSICS</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304800" y="914400"/>
            <a:ext cx="8381999" cy="53340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The FPF is a general purpose facility with a broad SM and BSM physics program that spans all of the Snowmass frontiers.  Here I will just give a few (not even representative) examples. For more details, see the FPF White Paper.</a:t>
            </a:r>
          </a:p>
        </p:txBody>
      </p:sp>
    </p:spTree>
    <p:extLst>
      <p:ext uri="{BB962C8B-B14F-4D97-AF65-F5344CB8AC3E}">
        <p14:creationId xmlns:p14="http://schemas.microsoft.com/office/powerpoint/2010/main" val="4052767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ABC79F26-4209-6E4E-AC75-B68638036127}"/>
              </a:ext>
            </a:extLst>
          </p:cNvPr>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NEW PARTICLES</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3"/>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sp>
        <p:nvSpPr>
          <p:cNvPr id="31" name="TextBox 30">
            <a:extLst>
              <a:ext uri="{FF2B5EF4-FFF2-40B4-BE49-F238E27FC236}">
                <a16:creationId xmlns:a16="http://schemas.microsoft.com/office/drawing/2014/main" id="{FE738B09-448A-E241-AA72-04A4B7F5334F}"/>
              </a:ext>
            </a:extLst>
          </p:cNvPr>
          <p:cNvSpPr txBox="1"/>
          <p:nvPr/>
        </p:nvSpPr>
        <p:spPr>
          <a:xfrm>
            <a:off x="2406843" y="2965697"/>
            <a:ext cx="1685141" cy="646331"/>
          </a:xfrm>
          <a:prstGeom prst="rect">
            <a:avLst/>
          </a:prstGeom>
          <a:noFill/>
        </p:spPr>
        <p:txBody>
          <a:bodyPr wrap="none" rtlCol="0">
            <a:spAutoFit/>
          </a:bodyPr>
          <a:lstStyle/>
          <a:p>
            <a:pPr algn="ctr"/>
            <a:r>
              <a:rPr lang="en-US" dirty="0">
                <a:solidFill>
                  <a:srgbClr val="FF0000"/>
                </a:solidFill>
              </a:rPr>
              <a:t>Too Little to be</a:t>
            </a:r>
          </a:p>
          <a:p>
            <a:pPr algn="ctr"/>
            <a:r>
              <a:rPr lang="en-US" dirty="0">
                <a:solidFill>
                  <a:srgbClr val="FF0000"/>
                </a:solidFill>
              </a:rPr>
              <a:t>Dark Matter</a:t>
            </a:r>
          </a:p>
        </p:txBody>
      </p:sp>
      <p:sp>
        <p:nvSpPr>
          <p:cNvPr id="32" name="TextBox 31">
            <a:extLst>
              <a:ext uri="{FF2B5EF4-FFF2-40B4-BE49-F238E27FC236}">
                <a16:creationId xmlns:a16="http://schemas.microsoft.com/office/drawing/2014/main" id="{17A3BD6D-4186-C643-8EBA-7972391D0856}"/>
              </a:ext>
            </a:extLst>
          </p:cNvPr>
          <p:cNvSpPr txBox="1"/>
          <p:nvPr/>
        </p:nvSpPr>
        <p:spPr>
          <a:xfrm>
            <a:off x="4562543" y="5490844"/>
            <a:ext cx="2195896" cy="669827"/>
          </a:xfrm>
          <a:prstGeom prst="rect">
            <a:avLst/>
          </a:prstGeom>
          <a:noFill/>
        </p:spPr>
        <p:txBody>
          <a:bodyPr wrap="square" rtlCol="0">
            <a:spAutoFit/>
          </a:bodyPr>
          <a:lstStyle/>
          <a:p>
            <a:pPr algn="ctr"/>
            <a:r>
              <a:rPr lang="en-US" dirty="0">
                <a:solidFill>
                  <a:srgbClr val="FF0000"/>
                </a:solidFill>
              </a:rPr>
              <a:t>Too Much to be</a:t>
            </a:r>
          </a:p>
          <a:p>
            <a:pPr algn="ctr"/>
            <a:r>
              <a:rPr lang="en-US" dirty="0">
                <a:solidFill>
                  <a:srgbClr val="FF0000"/>
                </a:solidFill>
              </a:rPr>
              <a:t>Dark Matter</a:t>
            </a:r>
          </a:p>
        </p:txBody>
      </p:sp>
      <p:grpSp>
        <p:nvGrpSpPr>
          <p:cNvPr id="37" name="Group 36">
            <a:extLst>
              <a:ext uri="{FF2B5EF4-FFF2-40B4-BE49-F238E27FC236}">
                <a16:creationId xmlns:a16="http://schemas.microsoft.com/office/drawing/2014/main" id="{7BA2D2B3-89CE-0548-902C-8407E5351171}"/>
              </a:ext>
            </a:extLst>
          </p:cNvPr>
          <p:cNvGrpSpPr/>
          <p:nvPr/>
        </p:nvGrpSpPr>
        <p:grpSpPr>
          <a:xfrm>
            <a:off x="2204583" y="1841087"/>
            <a:ext cx="4352402" cy="4315140"/>
            <a:chOff x="2204583" y="1841087"/>
            <a:chExt cx="4352402" cy="4315140"/>
          </a:xfrm>
        </p:grpSpPr>
        <p:sp>
          <p:nvSpPr>
            <p:cNvPr id="4" name="TextBox 3">
              <a:extLst>
                <a:ext uri="{FF2B5EF4-FFF2-40B4-BE49-F238E27FC236}">
                  <a16:creationId xmlns:a16="http://schemas.microsoft.com/office/drawing/2014/main" id="{6F85183C-88D4-4146-BE57-52E2815E79DB}"/>
                </a:ext>
              </a:extLst>
            </p:cNvPr>
            <p:cNvSpPr txBox="1"/>
            <p:nvPr/>
          </p:nvSpPr>
          <p:spPr>
            <a:xfrm rot="18841872">
              <a:off x="3691586" y="3520560"/>
              <a:ext cx="1800678" cy="646331"/>
            </a:xfrm>
            <a:prstGeom prst="rect">
              <a:avLst/>
            </a:prstGeom>
            <a:noFill/>
            <a:ln>
              <a:noFill/>
            </a:ln>
          </p:spPr>
          <p:txBody>
            <a:bodyPr wrap="square" rtlCol="0">
              <a:spAutoFit/>
            </a:bodyPr>
            <a:lstStyle/>
            <a:p>
              <a:pPr algn="ctr"/>
              <a:r>
                <a:rPr lang="en-US" dirty="0">
                  <a:solidFill>
                    <a:srgbClr val="00B050"/>
                  </a:solidFill>
                </a:rPr>
                <a:t>Just Right to </a:t>
              </a:r>
            </a:p>
            <a:p>
              <a:pPr algn="ctr"/>
              <a:r>
                <a:rPr lang="en-US" dirty="0">
                  <a:solidFill>
                    <a:srgbClr val="00B050"/>
                  </a:solidFill>
                </a:rPr>
                <a:t>be Dark Matter</a:t>
              </a:r>
            </a:p>
          </p:txBody>
        </p:sp>
        <p:cxnSp>
          <p:nvCxnSpPr>
            <p:cNvPr id="5" name="Straight Arrow Connector 4">
              <a:extLst>
                <a:ext uri="{FF2B5EF4-FFF2-40B4-BE49-F238E27FC236}">
                  <a16:creationId xmlns:a16="http://schemas.microsoft.com/office/drawing/2014/main" id="{1BCB9AF3-D2F7-3941-8E51-E3BBC6BF9FC9}"/>
                </a:ext>
              </a:extLst>
            </p:cNvPr>
            <p:cNvCxnSpPr>
              <a:cxnSpLocks/>
              <a:stCxn id="4" idx="1"/>
            </p:cNvCxnSpPr>
            <p:nvPr/>
          </p:nvCxnSpPr>
          <p:spPr>
            <a:xfrm flipH="1">
              <a:off x="2204583" y="4491035"/>
              <a:ext cx="1761562" cy="1665192"/>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C267067-7A89-4049-A264-52F8ADB0DE4C}"/>
                </a:ext>
              </a:extLst>
            </p:cNvPr>
            <p:cNvCxnSpPr>
              <a:cxnSpLocks/>
              <a:stCxn id="4" idx="3"/>
            </p:cNvCxnSpPr>
            <p:nvPr/>
          </p:nvCxnSpPr>
          <p:spPr>
            <a:xfrm flipV="1">
              <a:off x="5217706" y="1841087"/>
              <a:ext cx="1339279" cy="1355330"/>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 name="TextBox 1">
            <a:extLst>
              <a:ext uri="{FF2B5EF4-FFF2-40B4-BE49-F238E27FC236}">
                <a16:creationId xmlns:a16="http://schemas.microsoft.com/office/drawing/2014/main" id="{E40FBABD-E46A-6044-AF30-3D387C43BF03}"/>
              </a:ext>
            </a:extLst>
          </p:cNvPr>
          <p:cNvSpPr txBox="1"/>
          <p:nvPr/>
        </p:nvSpPr>
        <p:spPr>
          <a:xfrm>
            <a:off x="6605425" y="4579308"/>
            <a:ext cx="2304797" cy="830997"/>
          </a:xfrm>
          <a:prstGeom prst="rect">
            <a:avLst/>
          </a:prstGeom>
          <a:noFill/>
        </p:spPr>
        <p:txBody>
          <a:bodyPr wrap="none" rtlCol="0">
            <a:spAutoFit/>
          </a:bodyPr>
          <a:lstStyle/>
          <a:p>
            <a:pPr algn="r"/>
            <a:r>
              <a:rPr lang="en-US" sz="1200" dirty="0">
                <a:solidFill>
                  <a:schemeClr val="bg1">
                    <a:lumMod val="65000"/>
                  </a:schemeClr>
                </a:solidFill>
              </a:rPr>
              <a:t>“The </a:t>
            </a:r>
            <a:r>
              <a:rPr lang="en-US" sz="1200" dirty="0" err="1">
                <a:solidFill>
                  <a:schemeClr val="bg1">
                    <a:lumMod val="65000"/>
                  </a:schemeClr>
                </a:solidFill>
              </a:rPr>
              <a:t>WIMPless</a:t>
            </a:r>
            <a:r>
              <a:rPr lang="en-US" sz="1200" dirty="0">
                <a:solidFill>
                  <a:schemeClr val="bg1">
                    <a:lumMod val="65000"/>
                  </a:schemeClr>
                </a:solidFill>
              </a:rPr>
              <a:t> Miracle”</a:t>
            </a:r>
          </a:p>
          <a:p>
            <a:pPr algn="r"/>
            <a:r>
              <a:rPr lang="en-US" sz="1200" dirty="0">
                <a:solidFill>
                  <a:schemeClr val="bg1">
                    <a:lumMod val="65000"/>
                  </a:schemeClr>
                </a:solidFill>
              </a:rPr>
              <a:t>Feng, Kumar (2008)</a:t>
            </a:r>
          </a:p>
          <a:p>
            <a:pPr algn="r"/>
            <a:r>
              <a:rPr lang="en-US" sz="1200" dirty="0">
                <a:solidFill>
                  <a:schemeClr val="bg1">
                    <a:lumMod val="65000"/>
                  </a:schemeClr>
                </a:solidFill>
              </a:rPr>
              <a:t>Boehm, </a:t>
            </a:r>
            <a:r>
              <a:rPr lang="en-US" sz="1200" dirty="0" err="1">
                <a:solidFill>
                  <a:schemeClr val="bg1">
                    <a:lumMod val="65000"/>
                  </a:schemeClr>
                </a:solidFill>
              </a:rPr>
              <a:t>Fayet</a:t>
            </a:r>
            <a:r>
              <a:rPr lang="en-US" sz="1200" dirty="0">
                <a:solidFill>
                  <a:schemeClr val="bg1">
                    <a:lumMod val="65000"/>
                  </a:schemeClr>
                </a:solidFill>
              </a:rPr>
              <a:t> (2003)</a:t>
            </a:r>
          </a:p>
          <a:p>
            <a:pPr algn="r"/>
            <a:r>
              <a:rPr lang="en-US" sz="1200" dirty="0" err="1">
                <a:solidFill>
                  <a:schemeClr val="bg1">
                    <a:lumMod val="65000"/>
                  </a:schemeClr>
                </a:solidFill>
              </a:rPr>
              <a:t>Pospelov</a:t>
            </a:r>
            <a:r>
              <a:rPr lang="en-US" sz="1200" dirty="0">
                <a:solidFill>
                  <a:schemeClr val="bg1">
                    <a:lumMod val="65000"/>
                  </a:schemeClr>
                </a:solidFill>
              </a:rPr>
              <a:t>, Ritz, Voloshin (2007)</a:t>
            </a:r>
          </a:p>
        </p:txBody>
      </p:sp>
      <p:sp>
        <p:nvSpPr>
          <p:cNvPr id="49" name="TextBox 48">
            <a:extLst>
              <a:ext uri="{FF2B5EF4-FFF2-40B4-BE49-F238E27FC236}">
                <a16:creationId xmlns:a16="http://schemas.microsoft.com/office/drawing/2014/main" id="{C33BC926-3382-D142-9438-0A0F7C9733B1}"/>
              </a:ext>
            </a:extLst>
          </p:cNvPr>
          <p:cNvSpPr txBox="1"/>
          <p:nvPr/>
        </p:nvSpPr>
        <p:spPr>
          <a:xfrm>
            <a:off x="6916293" y="3013707"/>
            <a:ext cx="1864613" cy="1477328"/>
          </a:xfrm>
          <a:prstGeom prst="rect">
            <a:avLst/>
          </a:prstGeom>
          <a:noFill/>
        </p:spPr>
        <p:txBody>
          <a:bodyPr wrap="none" rtlCol="0">
            <a:spAutoFit/>
          </a:bodyPr>
          <a:lstStyle/>
          <a:p>
            <a:r>
              <a:rPr lang="en-US" dirty="0">
                <a:solidFill>
                  <a:schemeClr val="bg1"/>
                </a:solidFill>
              </a:rPr>
              <a:t>Remarkably, </a:t>
            </a:r>
          </a:p>
          <a:p>
            <a:r>
              <a:rPr lang="en-US" dirty="0">
                <a:solidFill>
                  <a:schemeClr val="bg1"/>
                </a:solidFill>
              </a:rPr>
              <a:t>cosmology </a:t>
            </a:r>
          </a:p>
          <a:p>
            <a:r>
              <a:rPr lang="en-US" dirty="0">
                <a:solidFill>
                  <a:schemeClr val="bg1"/>
                </a:solidFill>
              </a:rPr>
              <a:t>motivates the </a:t>
            </a:r>
          </a:p>
          <a:p>
            <a:r>
              <a:rPr lang="en-US" dirty="0">
                <a:solidFill>
                  <a:schemeClr val="bg1"/>
                </a:solidFill>
              </a:rPr>
              <a:t>same parameter</a:t>
            </a:r>
          </a:p>
          <a:p>
            <a:r>
              <a:rPr lang="en-US" dirty="0">
                <a:solidFill>
                  <a:schemeClr val="bg1"/>
                </a:solidFill>
              </a:rPr>
              <a:t>space.</a:t>
            </a:r>
          </a:p>
        </p:txBody>
      </p:sp>
    </p:spTree>
    <p:extLst>
      <p:ext uri="{BB962C8B-B14F-4D97-AF65-F5344CB8AC3E}">
        <p14:creationId xmlns:p14="http://schemas.microsoft.com/office/powerpoint/2010/main" val="377298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dissolve">
                                      <p:cBhvr>
                                        <p:cTn id="7" dur="500"/>
                                        <p:tgtEl>
                                          <p:spTgt spid="4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1000" fill="hold"/>
                                        <p:tgtEl>
                                          <p:spTgt spid="31"/>
                                        </p:tgtEl>
                                        <p:attrNameLst>
                                          <p:attrName>ppt_w</p:attrName>
                                        </p:attrNameLst>
                                      </p:cBhvr>
                                      <p:tavLst>
                                        <p:tav tm="0">
                                          <p:val>
                                            <p:fltVal val="0"/>
                                          </p:val>
                                        </p:tav>
                                        <p:tav tm="100000">
                                          <p:val>
                                            <p:strVal val="#ppt_w"/>
                                          </p:val>
                                        </p:tav>
                                      </p:tavLst>
                                    </p:anim>
                                    <p:anim calcmode="lin" valueType="num">
                                      <p:cBhvr>
                                        <p:cTn id="16" dur="1000" fill="hold"/>
                                        <p:tgtEl>
                                          <p:spTgt spid="31"/>
                                        </p:tgtEl>
                                        <p:attrNameLst>
                                          <p:attrName>ppt_h</p:attrName>
                                        </p:attrNameLst>
                                      </p:cBhvr>
                                      <p:tavLst>
                                        <p:tav tm="0">
                                          <p:val>
                                            <p:fltVal val="0"/>
                                          </p:val>
                                        </p:tav>
                                        <p:tav tm="100000">
                                          <p:val>
                                            <p:strVal val="#ppt_h"/>
                                          </p:val>
                                        </p:tav>
                                      </p:tavLst>
                                    </p:anim>
                                    <p:anim calcmode="lin" valueType="num">
                                      <p:cBhvr>
                                        <p:cTn id="17" dur="1000" fill="hold"/>
                                        <p:tgtEl>
                                          <p:spTgt spid="31"/>
                                        </p:tgtEl>
                                        <p:attrNameLst>
                                          <p:attrName>style.rotation</p:attrName>
                                        </p:attrNameLst>
                                      </p:cBhvr>
                                      <p:tavLst>
                                        <p:tav tm="0">
                                          <p:val>
                                            <p:fltVal val="90"/>
                                          </p:val>
                                        </p:tav>
                                        <p:tav tm="100000">
                                          <p:val>
                                            <p:fltVal val="0"/>
                                          </p:val>
                                        </p:tav>
                                      </p:tavLst>
                                    </p:anim>
                                    <p:animEffect transition="in" filter="fade">
                                      <p:cBhvr>
                                        <p:cTn id="18" dur="10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p:cTn id="23" dur="1000" fill="hold"/>
                                        <p:tgtEl>
                                          <p:spTgt spid="32"/>
                                        </p:tgtEl>
                                        <p:attrNameLst>
                                          <p:attrName>ppt_w</p:attrName>
                                        </p:attrNameLst>
                                      </p:cBhvr>
                                      <p:tavLst>
                                        <p:tav tm="0">
                                          <p:val>
                                            <p:fltVal val="0"/>
                                          </p:val>
                                        </p:tav>
                                        <p:tav tm="100000">
                                          <p:val>
                                            <p:strVal val="#ppt_w"/>
                                          </p:val>
                                        </p:tav>
                                      </p:tavLst>
                                    </p:anim>
                                    <p:anim calcmode="lin" valueType="num">
                                      <p:cBhvr>
                                        <p:cTn id="24" dur="1000" fill="hold"/>
                                        <p:tgtEl>
                                          <p:spTgt spid="32"/>
                                        </p:tgtEl>
                                        <p:attrNameLst>
                                          <p:attrName>ppt_h</p:attrName>
                                        </p:attrNameLst>
                                      </p:cBhvr>
                                      <p:tavLst>
                                        <p:tav tm="0">
                                          <p:val>
                                            <p:fltVal val="0"/>
                                          </p:val>
                                        </p:tav>
                                        <p:tav tm="100000">
                                          <p:val>
                                            <p:strVal val="#ppt_h"/>
                                          </p:val>
                                        </p:tav>
                                      </p:tavLst>
                                    </p:anim>
                                    <p:anim calcmode="lin" valueType="num">
                                      <p:cBhvr>
                                        <p:cTn id="25" dur="1000" fill="hold"/>
                                        <p:tgtEl>
                                          <p:spTgt spid="32"/>
                                        </p:tgtEl>
                                        <p:attrNameLst>
                                          <p:attrName>style.rotation</p:attrName>
                                        </p:attrNameLst>
                                      </p:cBhvr>
                                      <p:tavLst>
                                        <p:tav tm="0">
                                          <p:val>
                                            <p:fltVal val="90"/>
                                          </p:val>
                                        </p:tav>
                                        <p:tav tm="100000">
                                          <p:val>
                                            <p:fltVal val="0"/>
                                          </p:val>
                                        </p:tav>
                                      </p:tavLst>
                                    </p:anim>
                                    <p:animEffect transition="in" filter="fade">
                                      <p:cBhvr>
                                        <p:cTn id="26" dur="10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p:cTn id="31" dur="1000" fill="hold"/>
                                        <p:tgtEl>
                                          <p:spTgt spid="37"/>
                                        </p:tgtEl>
                                        <p:attrNameLst>
                                          <p:attrName>ppt_w</p:attrName>
                                        </p:attrNameLst>
                                      </p:cBhvr>
                                      <p:tavLst>
                                        <p:tav tm="0">
                                          <p:val>
                                            <p:fltVal val="0"/>
                                          </p:val>
                                        </p:tav>
                                        <p:tav tm="100000">
                                          <p:val>
                                            <p:strVal val="#ppt_w"/>
                                          </p:val>
                                        </p:tav>
                                      </p:tavLst>
                                    </p:anim>
                                    <p:anim calcmode="lin" valueType="num">
                                      <p:cBhvr>
                                        <p:cTn id="32" dur="1000" fill="hold"/>
                                        <p:tgtEl>
                                          <p:spTgt spid="37"/>
                                        </p:tgtEl>
                                        <p:attrNameLst>
                                          <p:attrName>ppt_h</p:attrName>
                                        </p:attrNameLst>
                                      </p:cBhvr>
                                      <p:tavLst>
                                        <p:tav tm="0">
                                          <p:val>
                                            <p:fltVal val="0"/>
                                          </p:val>
                                        </p:tav>
                                        <p:tav tm="100000">
                                          <p:val>
                                            <p:strVal val="#ppt_h"/>
                                          </p:val>
                                        </p:tav>
                                      </p:tavLst>
                                    </p:anim>
                                    <p:anim calcmode="lin" valueType="num">
                                      <p:cBhvr>
                                        <p:cTn id="33" dur="1000" fill="hold"/>
                                        <p:tgtEl>
                                          <p:spTgt spid="37"/>
                                        </p:tgtEl>
                                        <p:attrNameLst>
                                          <p:attrName>style.rotation</p:attrName>
                                        </p:attrNameLst>
                                      </p:cBhvr>
                                      <p:tavLst>
                                        <p:tav tm="0">
                                          <p:val>
                                            <p:fltVal val="90"/>
                                          </p:val>
                                        </p:tav>
                                        <p:tav tm="100000">
                                          <p:val>
                                            <p:fltVal val="0"/>
                                          </p:val>
                                        </p:tav>
                                      </p:tavLst>
                                    </p:anim>
                                    <p:animEffect transition="in" filter="fade">
                                      <p:cBhvr>
                                        <p:cTn id="34"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2" grpId="0"/>
      <p:bldP spid="49" grpId="0"/>
    </p:bldLst>
  </p:timing>
</p:sld>
</file>

<file path=ppt/theme/theme1.xml><?xml version="1.0" encoding="utf-8"?>
<a:theme xmlns:a="http://schemas.openxmlformats.org/drawingml/2006/main" name="office_a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62699</TotalTime>
  <Words>2246</Words>
  <Application>Microsoft Macintosh PowerPoint</Application>
  <PresentationFormat>On-screen Show (4:3)</PresentationFormat>
  <Paragraphs>327</Paragraphs>
  <Slides>28</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Cambria Math</vt:lpstr>
      <vt:lpstr>Symbol</vt:lpstr>
      <vt:lpstr>office_arial</vt:lpstr>
      <vt:lpstr>PowerPoint Presentation</vt:lpstr>
      <vt:lpstr>OUTLINE</vt:lpstr>
      <vt:lpstr>INTRODUCTION</vt:lpstr>
      <vt:lpstr>ISR’S LEGACY</vt:lpstr>
      <vt:lpstr>AN OBVIOUS QUESTION</vt:lpstr>
      <vt:lpstr>THE FORWARD PHYSICS FACILITY</vt:lpstr>
      <vt:lpstr>FPF AND SNOWMASS</vt:lpstr>
      <vt:lpstr>THE PHYSICS</vt:lpstr>
      <vt:lpstr>NEW PARTICLES</vt:lpstr>
      <vt:lpstr>SEARCHES FOR NEW LIGHT PARTICLES</vt:lpstr>
      <vt:lpstr>THE FAR-FORWARD REGION</vt:lpstr>
      <vt:lpstr>FASER</vt:lpstr>
      <vt:lpstr>NEW PARTICLES AT THE FPF</vt:lpstr>
      <vt:lpstr>MILLI-CHARGED PARTICLES</vt:lpstr>
      <vt:lpstr>DARK MATTER</vt:lpstr>
      <vt:lpstr>NEUTRINOS</vt:lpstr>
      <vt:lpstr>FIRST COLLIDER NEUTRINOS</vt:lpstr>
      <vt:lpstr>LOCATION, LOCATION, LOCATION</vt:lpstr>
      <vt:lpstr>NEUTRINO PHYSICS AT THE FPF</vt:lpstr>
      <vt:lpstr>QCD</vt:lpstr>
      <vt:lpstr>QCD</vt:lpstr>
      <vt:lpstr>THE EXPERIMENTS</vt:lpstr>
      <vt:lpstr>THE EXPERIMENTS</vt:lpstr>
      <vt:lpstr>THE FACILITY</vt:lpstr>
      <vt:lpstr>CAVERN AND SHAFT</vt:lpstr>
      <vt:lpstr>SURFACE BUILDINGS</vt:lpstr>
      <vt:lpstr>COST AND TIMELINE</vt:lpstr>
      <vt:lpstr>EXECUTIVE SUMMARY</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dc:creator>
  <cp:lastModifiedBy>Microsoft Office User</cp:lastModifiedBy>
  <cp:revision>1249</cp:revision>
  <cp:lastPrinted>2013-07-29T03:23:30Z</cp:lastPrinted>
  <dcterms:created xsi:type="dcterms:W3CDTF">2011-05-01T15:38:23Z</dcterms:created>
  <dcterms:modified xsi:type="dcterms:W3CDTF">2022-03-30T17:23:10Z</dcterms:modified>
</cp:coreProperties>
</file>