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2"/>
  </p:notesMasterIdLst>
  <p:handoutMasterIdLst>
    <p:handoutMasterId r:id="rId13"/>
  </p:handoutMasterIdLst>
  <p:sldIdLst>
    <p:sldId id="889" r:id="rId2"/>
    <p:sldId id="1013" r:id="rId3"/>
    <p:sldId id="956" r:id="rId4"/>
    <p:sldId id="890" r:id="rId5"/>
    <p:sldId id="1044" r:id="rId6"/>
    <p:sldId id="1038" r:id="rId7"/>
    <p:sldId id="1045" r:id="rId8"/>
    <p:sldId id="1046" r:id="rId9"/>
    <p:sldId id="1041" r:id="rId10"/>
    <p:sldId id="1042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FF00"/>
    <a:srgbClr val="0000FF"/>
    <a:srgbClr val="00B0F0"/>
    <a:srgbClr val="1919D2"/>
    <a:srgbClr val="1A18D2"/>
    <a:srgbClr val="191AD2"/>
    <a:srgbClr val="0A0BAB"/>
    <a:srgbClr val="1919C8"/>
    <a:srgbClr val="323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401" autoAdjust="0"/>
    <p:restoredTop sz="94491" autoAdjust="0"/>
  </p:normalViewPr>
  <p:slideViewPr>
    <p:cSldViewPr snapToObjects="1">
      <p:cViewPr varScale="1">
        <p:scale>
          <a:sx n="101" d="100"/>
          <a:sy n="101" d="100"/>
        </p:scale>
        <p:origin x="192" y="9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58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04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7BB71DE-E4E2-D740-9B0C-BCAB2D8C950C}" type="datetime1">
              <a:rPr lang="en-US"/>
              <a:pPr/>
              <a:t>12/3/21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F94FE53-22EF-054E-B544-A70BD85E07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43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E058F47-4F34-0441-830E-9AC59C39D30F}" type="datetime1">
              <a:rPr lang="en-US"/>
              <a:pPr/>
              <a:t>12/3/21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8571E1E-6B02-6C4B-9263-FC8901A7D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40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058F47-4F34-0441-830E-9AC59C39D30F}" type="datetime1">
              <a:rPr lang="en-US" smtClean="0"/>
              <a:pPr/>
              <a:t>12/3/21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71E1E-6B02-6C4B-9263-FC8901A7D6F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6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55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29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1919D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 Dec 2021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29718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Feng  </a:t>
            </a:r>
            <a:fld id="{5A108418-F3A5-8041-ACE4-7A8CB0D9A6BF}" type="slidenum">
              <a:rPr lang="en-US" sz="1000">
                <a:solidFill>
                  <a:schemeClr val="bg1">
                    <a:lumMod val="50000"/>
                  </a:schemeClr>
                </a:solidFill>
              </a:rPr>
              <a:pPr algn="r" eaLnBrk="1" hangingPunct="1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919D2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1919D2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22352" TargetMode="External"/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arxiv.org/abs/2109.10905" TargetMode="External"/><Relationship Id="rId4" Type="http://schemas.openxmlformats.org/officeDocument/2006/relationships/hyperlink" Target="https://indico.cern.ch/event/107673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1919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1A18D2"/>
              </a:solidFill>
              <a:highlight>
                <a:srgbClr val="0000FF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894922"/>
            <a:ext cx="9144000" cy="136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i="1" dirty="0"/>
              <a:t>PBC General Meeting, 3 December 2021</a:t>
            </a:r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Jonathan Feng, UC Irvine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B80BD42-B92F-3347-A03C-869735750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038182"/>
            <a:ext cx="9144000" cy="136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/>
              <a:t>NEW SIGNALS AT </a:t>
            </a:r>
          </a:p>
          <a:p>
            <a:pPr algn="ctr"/>
            <a:r>
              <a:rPr lang="en-US" sz="4000" b="1" dirty="0"/>
              <a:t>FASER AND FASER2</a:t>
            </a:r>
          </a:p>
        </p:txBody>
      </p:sp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PLANS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53439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physics case for far-forward experiments at the LHC (FASER, FASER2,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, FASER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dirty="0"/>
              <a:t>2, SND@LHC, Advanced SND, </a:t>
            </a:r>
            <a:r>
              <a:rPr lang="en-US" sz="1800" dirty="0" err="1"/>
              <a:t>FLArE</a:t>
            </a:r>
            <a:r>
              <a:rPr lang="en-US" sz="1800" dirty="0"/>
              <a:t>, FORMOSA, …) continues to be studied and continues to grow. </a:t>
            </a:r>
          </a:p>
          <a:p>
            <a:endParaRPr lang="en-US" sz="1000" dirty="0"/>
          </a:p>
          <a:p>
            <a:r>
              <a:rPr lang="en-US" sz="1800" dirty="0"/>
              <a:t>Looking forward to continued progress within the PBC framework and also the Snowmass community exercise.</a:t>
            </a:r>
          </a:p>
          <a:p>
            <a:endParaRPr lang="en-US" sz="1000" dirty="0"/>
          </a:p>
          <a:p>
            <a:r>
              <a:rPr lang="en-US" sz="1800" dirty="0"/>
              <a:t>FPF meetings</a:t>
            </a:r>
          </a:p>
          <a:p>
            <a:pPr lvl="1"/>
            <a:r>
              <a:rPr lang="en-US" sz="1800" dirty="0"/>
              <a:t>FPF Kickoff Meeting, 9-10 Nov 2020, </a:t>
            </a:r>
            <a:r>
              <a:rPr lang="en-US" sz="1800" dirty="0">
                <a:hlinkClick r:id="rId2"/>
              </a:rPr>
              <a:t>https://indico.cern.ch/event/955956</a:t>
            </a:r>
            <a:endParaRPr lang="en-US" sz="1800" dirty="0"/>
          </a:p>
          <a:p>
            <a:pPr lvl="1"/>
            <a:r>
              <a:rPr lang="en-US" sz="1800" dirty="0"/>
              <a:t>FPF2 Meeting, 27-28 May 2021, </a:t>
            </a:r>
            <a:r>
              <a:rPr lang="en-US" sz="1800" dirty="0">
                <a:hlinkClick r:id="rId3"/>
              </a:rPr>
              <a:t>https://indico.cern.ch/event/1022352</a:t>
            </a:r>
            <a:endParaRPr lang="en-US" sz="2000" dirty="0"/>
          </a:p>
          <a:p>
            <a:pPr lvl="1"/>
            <a:r>
              <a:rPr lang="en-US" sz="1800" dirty="0"/>
              <a:t>FPF3 Meeting, 25-26 Oct 2021, </a:t>
            </a:r>
            <a:r>
              <a:rPr lang="en-US" sz="1800" dirty="0">
                <a:hlinkClick r:id="rId4"/>
              </a:rPr>
              <a:t>https://indico.cern.ch/event/1076733</a:t>
            </a:r>
            <a:endParaRPr lang="en-US" sz="1800" dirty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1800" dirty="0"/>
              <a:t>FPF Short Paper: 75 pages, 80 authors completed in Sept 2021 (</a:t>
            </a:r>
            <a:r>
              <a:rPr lang="en-US" sz="1800" dirty="0">
                <a:hlinkClick r:id="rId5"/>
              </a:rPr>
              <a:t>2109.10905</a:t>
            </a:r>
            <a:r>
              <a:rPr lang="en-US" sz="1800" dirty="0"/>
              <a:t>).</a:t>
            </a:r>
          </a:p>
          <a:p>
            <a:endParaRPr lang="en-US" sz="1000" dirty="0"/>
          </a:p>
          <a:p>
            <a:r>
              <a:rPr lang="en-US" sz="1800"/>
              <a:t>The FPF White </a:t>
            </a:r>
            <a:r>
              <a:rPr lang="en-US" sz="1800" dirty="0"/>
              <a:t>P</a:t>
            </a:r>
            <a:r>
              <a:rPr lang="en-US" sz="1800"/>
              <a:t>aper </a:t>
            </a:r>
            <a:r>
              <a:rPr lang="en-US" sz="1800" dirty="0"/>
              <a:t>(~200-300 pages) is being prepared to be submitted to Snowmass in February-March 2022.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3FFD4-E0AD-C143-AF9C-3FC81CBF1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513" y="5486400"/>
            <a:ext cx="3290974" cy="12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1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FASER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5192"/>
            <a:ext cx="8610600" cy="102980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One of 3 far-forward detectors approved for LHC Run 3</a:t>
            </a:r>
          </a:p>
          <a:p>
            <a:r>
              <a:rPr lang="en-US" sz="2000" dirty="0">
                <a:solidFill>
                  <a:schemeClr val="bg1"/>
                </a:solidFill>
              </a:rPr>
              <a:t>480 m to the east of ATLAS IP; constructed, installed, ready to go</a:t>
            </a:r>
          </a:p>
          <a:p>
            <a:r>
              <a:rPr lang="en-US" sz="2000" dirty="0">
                <a:solidFill>
                  <a:schemeClr val="bg1"/>
                </a:solidFill>
              </a:rPr>
              <a:t>Active volume: cylinder with 10 cm radius, 1.5 m long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AF969-9872-C94D-85B5-BC724F5FF118}"/>
              </a:ext>
            </a:extLst>
          </p:cNvPr>
          <p:cNvSpPr txBox="1"/>
          <p:nvPr/>
        </p:nvSpPr>
        <p:spPr>
          <a:xfrm rot="520481">
            <a:off x="7561544" y="3287986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D891B6-10E7-894D-8728-A4AB1B79135D}"/>
              </a:ext>
            </a:extLst>
          </p:cNvPr>
          <p:cNvSpPr txBox="1"/>
          <p:nvPr/>
        </p:nvSpPr>
        <p:spPr>
          <a:xfrm rot="857532">
            <a:off x="2709347" y="2181312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2AD7D8-8876-B74D-B666-8982741E471F}"/>
              </a:ext>
            </a:extLst>
          </p:cNvPr>
          <p:cNvGrpSpPr/>
          <p:nvPr/>
        </p:nvGrpSpPr>
        <p:grpSpPr>
          <a:xfrm>
            <a:off x="5116723" y="2565583"/>
            <a:ext cx="3884523" cy="1111122"/>
            <a:chOff x="5116723" y="2565583"/>
            <a:chExt cx="3884523" cy="11111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9EEDE-C2EA-3A4C-8073-6525E23C5012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73A653-6DBD-824F-87EB-853C83BC11BC}"/>
              </a:ext>
            </a:extLst>
          </p:cNvPr>
          <p:cNvSpPr txBox="1"/>
          <p:nvPr/>
        </p:nvSpPr>
        <p:spPr>
          <a:xfrm>
            <a:off x="5825825" y="3839415"/>
            <a:ext cx="2612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FASER: approved March 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837712-F0CD-6449-9430-2E81988D2836}"/>
              </a:ext>
            </a:extLst>
          </p:cNvPr>
          <p:cNvSpPr txBox="1"/>
          <p:nvPr/>
        </p:nvSpPr>
        <p:spPr>
          <a:xfrm>
            <a:off x="5733337" y="4085586"/>
            <a:ext cx="3034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FASER</a:t>
            </a:r>
            <a:r>
              <a:rPr lang="en-US" sz="14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1400" dirty="0">
                <a:solidFill>
                  <a:schemeClr val="bg1"/>
                </a:solidFill>
              </a:rPr>
              <a:t>: approved December 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ECBC1F-0ECC-2A4E-90F1-C583BBD2A531}"/>
              </a:ext>
            </a:extLst>
          </p:cNvPr>
          <p:cNvSpPr txBox="1"/>
          <p:nvPr/>
        </p:nvSpPr>
        <p:spPr>
          <a:xfrm>
            <a:off x="1447800" y="2729531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SND: approved March 2021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E681F1-5B50-8749-BB13-07CF4406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/>
          <a:stretch/>
        </p:blipFill>
        <p:spPr>
          <a:xfrm>
            <a:off x="1109730" y="3942944"/>
            <a:ext cx="2928870" cy="220275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E29FE7-5B51-854F-94E3-E18CF3B43344}"/>
              </a:ext>
            </a:extLst>
          </p:cNvPr>
          <p:cNvCxnSpPr>
            <a:cxnSpLocks/>
          </p:cNvCxnSpPr>
          <p:nvPr/>
        </p:nvCxnSpPr>
        <p:spPr>
          <a:xfrm flipH="1">
            <a:off x="4038600" y="3604889"/>
            <a:ext cx="3429000" cy="33805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3773F4-53EF-C14A-B2AB-4A1DC6C6D4AD}"/>
              </a:ext>
            </a:extLst>
          </p:cNvPr>
          <p:cNvCxnSpPr>
            <a:cxnSpLocks/>
          </p:cNvCxnSpPr>
          <p:nvPr/>
        </p:nvCxnSpPr>
        <p:spPr>
          <a:xfrm flipH="1">
            <a:off x="4038600" y="3604889"/>
            <a:ext cx="3505201" cy="254080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73D64D-185F-8A4A-A25B-35CAFD8C571F}"/>
              </a:ext>
            </a:extLst>
          </p:cNvPr>
          <p:cNvCxnSpPr>
            <a:cxnSpLocks/>
          </p:cNvCxnSpPr>
          <p:nvPr/>
        </p:nvCxnSpPr>
        <p:spPr>
          <a:xfrm flipH="1">
            <a:off x="1109730" y="3604889"/>
            <a:ext cx="6357870" cy="33805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6877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FASER2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535BE0-F0EE-434C-85DD-E0D17E68F151}"/>
              </a:ext>
            </a:extLst>
          </p:cNvPr>
          <p:cNvGrpSpPr/>
          <p:nvPr/>
        </p:nvGrpSpPr>
        <p:grpSpPr>
          <a:xfrm>
            <a:off x="227914" y="2289331"/>
            <a:ext cx="4523164" cy="1552268"/>
            <a:chOff x="227914" y="2289331"/>
            <a:chExt cx="4523164" cy="155226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13C9566-1607-1144-BE0F-27C652E7EC9C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2630940" cy="142307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45D1B58-8922-0C44-9888-7B6B5FB83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914" y="2289331"/>
              <a:ext cx="1372287" cy="155226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7297DFB-A357-4B42-8D95-E6DA4793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14" y="3850937"/>
            <a:ext cx="4523164" cy="24537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225FDFC-FD51-2A48-8860-A9F10F559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One of ~5 far-forward detectors proposed for the HL-LHC</a:t>
            </a:r>
          </a:p>
          <a:p>
            <a:r>
              <a:rPr lang="en-US" sz="2000" dirty="0">
                <a:solidFill>
                  <a:schemeClr val="bg1"/>
                </a:solidFill>
              </a:rPr>
              <a:t>640 m to the west of the ATLAS IP in the Forward Physics Facility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Active Volume: cylinder with 1 m radius, 20 m long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71A8B0-6818-B840-86FB-3B5F4E40B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439" y="4455618"/>
            <a:ext cx="3073608" cy="171427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D1E9F0-0942-F240-9F5E-2E0BB5F18F77}"/>
              </a:ext>
            </a:extLst>
          </p:cNvPr>
          <p:cNvCxnSpPr>
            <a:cxnSpLocks/>
          </p:cNvCxnSpPr>
          <p:nvPr/>
        </p:nvCxnSpPr>
        <p:spPr>
          <a:xfrm flipV="1">
            <a:off x="1905000" y="4455618"/>
            <a:ext cx="3660617" cy="13185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F0BD58-42C7-8F44-86B2-AB279C0AA825}"/>
              </a:ext>
            </a:extLst>
          </p:cNvPr>
          <p:cNvCxnSpPr>
            <a:cxnSpLocks/>
          </p:cNvCxnSpPr>
          <p:nvPr/>
        </p:nvCxnSpPr>
        <p:spPr>
          <a:xfrm flipH="1" flipV="1">
            <a:off x="2438401" y="5965909"/>
            <a:ext cx="3127216" cy="21332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84011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BSM SIGNALS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F80C9-6130-4D49-B2CD-3EE5B25D11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855662"/>
                <a:ext cx="9067800" cy="5392738"/>
              </a:xfrm>
            </p:spPr>
            <p:txBody>
              <a:bodyPr/>
              <a:lstStyle/>
              <a:p>
                <a:r>
                  <a:rPr lang="en-US" sz="1800" dirty="0"/>
                  <a:t>FASER and FASER2 have discovery prospects for many PBC Benchmarks.  For FASER, the dominant signatures considered have been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 ,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F80C9-6130-4D49-B2CD-3EE5B25D11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55662"/>
                <a:ext cx="9067800" cy="5392738"/>
              </a:xfrm>
              <a:blipFill>
                <a:blip r:embed="rId2"/>
                <a:stretch>
                  <a:fillRect l="-560" t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797267"/>
                  </p:ext>
                </p:extLst>
              </p:nvPr>
            </p:nvGraphicFramePr>
            <p:xfrm>
              <a:off x="381000" y="1676400"/>
              <a:ext cx="8343901" cy="48462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FLArE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Feng,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2101.10338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 et al., 2107.00666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Foroughi-Bari, Kling, Tsai, 2010.07941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chemeClr val="tx1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>
                                    <a:solidFill>
                                      <a:schemeClr val="tx1"/>
                                    </a:solidFill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Feng,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Galon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Kling,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⎼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⎼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200" i="0" dirty="0" smtClean="0">
                                  <a:latin typeface="+mn-lt"/>
                                </a:rPr>
                                <m:t>FASER</m:t>
                              </m:r>
                            </m:oMath>
                          </a14:m>
                          <a:r>
                            <a:rPr lang="en-US" sz="1200" dirty="0"/>
                            <a:t>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797267"/>
                  </p:ext>
                </p:extLst>
              </p:nvPr>
            </p:nvGraphicFramePr>
            <p:xfrm>
              <a:off x="381000" y="1676400"/>
              <a:ext cx="8343901" cy="48462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7436" t="-130435" r="-500000" b="-145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130435" r="-393671" b="-145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7436" t="-147222" r="-500000" b="-8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147222" r="-393671" b="-8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FLArE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Feng,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2101.10338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 et al., 2107.00666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Foroughi-Bari, Kling, Tsai, 2010.07941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411111" r="-393671" b="-5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Feng,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Galon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Kling,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800000" r="-393671" b="-7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575000" r="-3936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675000" r="-3936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7436" t="-775000" r="-5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775000" r="-3936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7436" t="-1431818" r="-500000" b="-2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1431818" r="-393671" b="-2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7436" t="-1465217" r="-500000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1465217" r="-393671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7436" t="-1565217" r="-500000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3038" t="-1565217" r="-393671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0592080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NEW SIGNALS: QUIRKS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ADFC492-F81A-9449-AADF-15E8874A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24000"/>
            <a:ext cx="8305800" cy="453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Quirks are matter particles charged under a hidden strong force with mass m &gt;&gt; 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baseline="-25000" dirty="0" err="1"/>
              <a:t>hidden</a:t>
            </a:r>
            <a:r>
              <a:rPr lang="en-US" sz="2000" dirty="0"/>
              <a:t>.  E.g., m ~ 100 GeV – </a:t>
            </a:r>
            <a:r>
              <a:rPr lang="en-US" sz="2000" dirty="0" err="1"/>
              <a:t>TeV</a:t>
            </a:r>
            <a:r>
              <a:rPr lang="en-US" sz="2000" dirty="0"/>
              <a:t>, 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baseline="-25000" dirty="0" err="1"/>
              <a:t>hidden</a:t>
            </a:r>
            <a:r>
              <a:rPr lang="en-US" sz="2000" dirty="0"/>
              <a:t> ~ keV.</a:t>
            </a:r>
          </a:p>
          <a:p>
            <a:endParaRPr lang="en-US" sz="2000" dirty="0"/>
          </a:p>
          <a:p>
            <a:r>
              <a:rPr lang="en-US" sz="2000" dirty="0"/>
              <a:t>Quirks may also have SM charge and color. They are then pair produced at the LHC, and are connected by a hidden color string. </a:t>
            </a:r>
          </a:p>
          <a:p>
            <a:endParaRPr lang="en-US" sz="2000" dirty="0"/>
          </a:p>
          <a:p>
            <a:r>
              <a:rPr lang="en-US" sz="2000" dirty="0"/>
              <a:t>For quarks and standard QCD, m &lt;&lt; 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baseline="-25000" dirty="0"/>
              <a:t>QCD</a:t>
            </a:r>
            <a:r>
              <a:rPr lang="en-US" sz="2000" dirty="0"/>
              <a:t>, and so it becomes energetically favorable to pair produce new quarks from the vacuum.  Quarks hadronized.</a:t>
            </a:r>
          </a:p>
          <a:p>
            <a:endParaRPr lang="en-US" sz="2000" baseline="-25000" dirty="0"/>
          </a:p>
          <a:p>
            <a:r>
              <a:rPr lang="en-US" sz="2000" dirty="0"/>
              <a:t>But for quirks, since m &gt;&gt; 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baseline="-25000" dirty="0" err="1"/>
              <a:t>hidden</a:t>
            </a:r>
            <a:r>
              <a:rPr lang="en-US" sz="2000" baseline="-25000" dirty="0"/>
              <a:t> </a:t>
            </a:r>
            <a:r>
              <a:rPr lang="en-US" sz="2000" dirty="0"/>
              <a:t>, it is never energetically favorable to break the string by pair producing quirks from the vacuum: quirks do not </a:t>
            </a:r>
            <a:r>
              <a:rPr lang="en-US" sz="2000" dirty="0" err="1"/>
              <a:t>hadronize</a:t>
            </a:r>
            <a:r>
              <a:rPr lang="en-US" sz="2000" dirty="0"/>
              <a:t>, they oscillate.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0BCFE-52FC-9E42-B9F7-B796B2B4C9A2}"/>
              </a:ext>
            </a:extLst>
          </p:cNvPr>
          <p:cNvSpPr txBox="1"/>
          <p:nvPr/>
        </p:nvSpPr>
        <p:spPr>
          <a:xfrm>
            <a:off x="7162800" y="987623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Kang, </a:t>
            </a:r>
            <a:r>
              <a:rPr lang="en-US" sz="1400" dirty="0" err="1"/>
              <a:t>Luty</a:t>
            </a:r>
            <a:r>
              <a:rPr lang="en-US" sz="1400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298337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QUIRK SIGNATURE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ADFC492-F81A-9449-AADF-15E8874A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914400"/>
            <a:ext cx="814911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Of course, the quirk – anti-quirk system has low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 err="1"/>
              <a:t>.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The pair therefore oscillates, with length scale ~ 1/</a:t>
            </a:r>
            <a:r>
              <a:rPr lang="en-US" sz="2000" dirty="0">
                <a:latin typeface="Symbol" pitchFamily="2" charset="2"/>
              </a:rPr>
              <a:t> 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baseline="-25000" dirty="0" err="1"/>
              <a:t>hidden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For a range of 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baseline="-25000" dirty="0" err="1"/>
              <a:t>hidden</a:t>
            </a:r>
            <a:r>
              <a:rPr lang="en-US" sz="2000" baseline="-25000" dirty="0"/>
              <a:t> </a:t>
            </a:r>
            <a:r>
              <a:rPr lang="en-US" sz="2000" dirty="0"/>
              <a:t>, the quirk system travels down the beamline, escaping most LHC detectors, but ultimately leaving (strange!) tracks in FASER.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C6AFE-8829-0440-BAA3-9EC1ACFF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9" y="3905657"/>
            <a:ext cx="8153400" cy="2647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A2C98-3D84-F749-A292-D7EEB9F2C853}"/>
              </a:ext>
            </a:extLst>
          </p:cNvPr>
          <p:cNvSpPr txBox="1"/>
          <p:nvPr/>
        </p:nvSpPr>
        <p:spPr>
          <a:xfrm>
            <a:off x="5204257" y="3227045"/>
            <a:ext cx="313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Li, Pei, Ran, Zhang, 2108.06748</a:t>
            </a:r>
          </a:p>
        </p:txBody>
      </p:sp>
    </p:spTree>
    <p:extLst>
      <p:ext uri="{BB962C8B-B14F-4D97-AF65-F5344CB8AC3E}">
        <p14:creationId xmlns:p14="http://schemas.microsoft.com/office/powerpoint/2010/main" val="206747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QUIRK DISCOVERY PROSPECTS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ADFC492-F81A-9449-AADF-15E8874A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914400"/>
            <a:ext cx="814911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Far-forward detectors at the LHC are ideally suited to search for quirks.  </a:t>
            </a:r>
          </a:p>
          <a:p>
            <a:pPr lvl="1"/>
            <a:r>
              <a:rPr lang="en-US" sz="1600" dirty="0"/>
              <a:t>Like heavy particles, they require the LHC to be produced</a:t>
            </a:r>
          </a:p>
          <a:p>
            <a:pPr lvl="1"/>
            <a:r>
              <a:rPr lang="en-US" sz="1600" dirty="0"/>
              <a:t>Like light particles, they are dominantly produced along the beamline</a:t>
            </a:r>
          </a:p>
          <a:p>
            <a:pPr lvl="1"/>
            <a:endParaRPr lang="en-US" sz="1600" dirty="0"/>
          </a:p>
          <a:p>
            <a:r>
              <a:rPr lang="en-US" sz="2000" dirty="0"/>
              <a:t>~1000 of events possible at FASER in Run 3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A2C98-3D84-F749-A292-D7EEB9F2C853}"/>
              </a:ext>
            </a:extLst>
          </p:cNvPr>
          <p:cNvSpPr txBox="1"/>
          <p:nvPr/>
        </p:nvSpPr>
        <p:spPr>
          <a:xfrm>
            <a:off x="3003301" y="6290461"/>
            <a:ext cx="313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Li, Pei, Ran, Zhang, 2108.06748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F58E5-7402-D741-87FB-4D5485C6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48" y="3048000"/>
            <a:ext cx="8285252" cy="31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1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NEW SIGNALS: B AND B-3</a:t>
            </a:r>
            <a:r>
              <a:rPr lang="en-US" dirty="0">
                <a:latin typeface="Symbol" pitchFamily="2" charset="2"/>
              </a:rPr>
              <a:t>t</a:t>
            </a:r>
            <a:r>
              <a:rPr lang="en-US" dirty="0">
                <a:latin typeface="Arial" charset="0"/>
              </a:rPr>
              <a:t> GAUGE BOSONS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ADFC492-F81A-9449-AADF-15E8874A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1" y="914400"/>
            <a:ext cx="814911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Consider a light </a:t>
            </a:r>
            <a:r>
              <a:rPr lang="en-US" sz="2000" dirty="0">
                <a:latin typeface="Arial" charset="0"/>
              </a:rPr>
              <a:t>gauge boson coupled to baryon number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A2C98-3D84-F749-A292-D7EEB9F2C853}"/>
              </a:ext>
            </a:extLst>
          </p:cNvPr>
          <p:cNvSpPr txBox="1"/>
          <p:nvPr/>
        </p:nvSpPr>
        <p:spPr>
          <a:xfrm>
            <a:off x="5204257" y="3227045"/>
            <a:ext cx="313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Li, Pei, Ran, Zhang, 2108.06748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20EDE-B8BC-454D-9F2E-6754AF59A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831" y="1447800"/>
            <a:ext cx="4054815" cy="4223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9D028-ECAC-2E43-AEC8-89086F9C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038600"/>
            <a:ext cx="3860566" cy="259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C72E82-F553-0144-8042-0EA2DCFB7711}"/>
              </a:ext>
            </a:extLst>
          </p:cNvPr>
          <p:cNvSpPr txBox="1"/>
          <p:nvPr/>
        </p:nvSpPr>
        <p:spPr>
          <a:xfrm>
            <a:off x="4269015" y="5881600"/>
            <a:ext cx="4800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Batell</a:t>
            </a:r>
            <a:r>
              <a:rPr lang="en-US" sz="1200" dirty="0"/>
              <a:t>, Feng, </a:t>
            </a:r>
            <a:r>
              <a:rPr lang="en-US" sz="1200" dirty="0" err="1"/>
              <a:t>Fieg</a:t>
            </a:r>
            <a:r>
              <a:rPr lang="en-US" sz="1200" dirty="0"/>
              <a:t>, Ismail, Kling, Abraham, </a:t>
            </a:r>
            <a:r>
              <a:rPr lang="en-US" sz="1200" dirty="0" err="1"/>
              <a:t>Trojanowski</a:t>
            </a:r>
            <a:r>
              <a:rPr lang="en-US" sz="1200" dirty="0"/>
              <a:t>, 2111.10343; </a:t>
            </a:r>
          </a:p>
          <a:p>
            <a:pPr algn="r"/>
            <a:r>
              <a:rPr lang="en-US" sz="1200" dirty="0"/>
              <a:t>see also </a:t>
            </a:r>
            <a:r>
              <a:rPr lang="en-US" sz="1200" dirty="0" err="1"/>
              <a:t>Boyarsky</a:t>
            </a:r>
            <a:r>
              <a:rPr lang="en-US" sz="1200" dirty="0"/>
              <a:t>, </a:t>
            </a:r>
            <a:r>
              <a:rPr lang="en-US" sz="1200" dirty="0" err="1"/>
              <a:t>Mikulenko</a:t>
            </a:r>
            <a:r>
              <a:rPr lang="en-US" sz="1200" dirty="0"/>
              <a:t>, </a:t>
            </a:r>
            <a:r>
              <a:rPr lang="en-US" sz="1200" dirty="0" err="1"/>
              <a:t>Ovchynnikov</a:t>
            </a:r>
            <a:r>
              <a:rPr lang="en-US" sz="1200" dirty="0"/>
              <a:t>, </a:t>
            </a:r>
            <a:r>
              <a:rPr lang="en-US" sz="1200" dirty="0" err="1"/>
              <a:t>Shchutska</a:t>
            </a:r>
            <a:r>
              <a:rPr lang="en-US" sz="1200" dirty="0"/>
              <a:t>, 2104.09688</a:t>
            </a:r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44A57338-AEF7-7648-87C6-0440ACA1CD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881" y="1459801"/>
                <a:ext cx="4418711" cy="281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Arial" charset="0"/>
                  </a:rPr>
                  <a:t>Produced through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000" b="0" dirty="0">
                  <a:latin typeface="Arial" charset="0"/>
                </a:endParaRPr>
              </a:p>
              <a:p>
                <a:endParaRPr lang="en-US" sz="1200" dirty="0">
                  <a:latin typeface="Arial" charset="0"/>
                  <a:sym typeface="Wingdings" pitchFamily="2" charset="2"/>
                </a:endParaRPr>
              </a:p>
              <a:p>
                <a:r>
                  <a:rPr lang="en-US" sz="2000" dirty="0">
                    <a:latin typeface="Arial" charset="0"/>
                    <a:sym typeface="Wingdings" pitchFamily="2" charset="2"/>
                  </a:rPr>
                  <a:t>Many interesting hadronic decays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200" dirty="0"/>
              </a:p>
              <a:p>
                <a:r>
                  <a:rPr lang="en-US" sz="1800" dirty="0"/>
                  <a:t>Greatly expands the standard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800" dirty="0"/>
                  <a:t> signatures; similar signatures for “anomaly-free” gauge bosons</a:t>
                </a:r>
              </a:p>
            </p:txBody>
          </p:sp>
        </mc:Choice>
        <mc:Fallback xmlns=""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44A57338-AEF7-7648-87C6-0440ACA1C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881" y="1459801"/>
                <a:ext cx="4418711" cy="2813050"/>
              </a:xfrm>
              <a:prstGeom prst="rect">
                <a:avLst/>
              </a:prstGeom>
              <a:blipFill>
                <a:blip r:embed="rId4"/>
                <a:stretch>
                  <a:fillRect l="-1146" t="-89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39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31E0633-5B9A-D34C-9300-FB3538C6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94" b="1"/>
          <a:stretch/>
        </p:blipFill>
        <p:spPr>
          <a:xfrm>
            <a:off x="304800" y="4191000"/>
            <a:ext cx="8572501" cy="2314082"/>
          </a:xfrm>
          <a:prstGeom prst="rect">
            <a:avLst/>
          </a:prstGeom>
          <a:ln w="1905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5642AA-659E-614C-8243-B92862F317EC}"/>
              </a:ext>
            </a:extLst>
          </p:cNvPr>
          <p:cNvSpPr txBox="1">
            <a:spLocks/>
          </p:cNvSpPr>
          <p:nvPr/>
        </p:nvSpPr>
        <p:spPr bwMode="auto">
          <a:xfrm>
            <a:off x="152400" y="244475"/>
            <a:ext cx="8724901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 charset="0"/>
              </a:rPr>
              <a:t>SIGNATURES FOR OTHER FPF EXPERIMENTS</a:t>
            </a:r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CE877-CC60-834C-9915-37F3EBD1A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42999"/>
            <a:ext cx="7667996" cy="281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11008B-774D-0540-A2D4-D8C78C47B7FF}"/>
              </a:ext>
            </a:extLst>
          </p:cNvPr>
          <p:cNvSpPr txBox="1"/>
          <p:nvPr/>
        </p:nvSpPr>
        <p:spPr>
          <a:xfrm>
            <a:off x="2171777" y="6475146"/>
            <a:ext cx="4800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Batell</a:t>
            </a:r>
            <a:r>
              <a:rPr lang="en-US" sz="1200" dirty="0"/>
              <a:t>, Feng, </a:t>
            </a:r>
            <a:r>
              <a:rPr lang="en-US" sz="1200" dirty="0" err="1"/>
              <a:t>Fieg</a:t>
            </a:r>
            <a:r>
              <a:rPr lang="en-US" sz="1200" dirty="0"/>
              <a:t>, Ismail, Kling, Abraham, </a:t>
            </a:r>
            <a:r>
              <a:rPr lang="en-US" sz="1200" dirty="0" err="1"/>
              <a:t>Trojanowski</a:t>
            </a:r>
            <a:r>
              <a:rPr lang="en-US" sz="1200" dirty="0"/>
              <a:t>, 2111.10343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D662C9-F683-9945-8E1E-63D95C52D2FF}"/>
              </a:ext>
            </a:extLst>
          </p:cNvPr>
          <p:cNvGrpSpPr/>
          <p:nvPr/>
        </p:nvGrpSpPr>
        <p:grpSpPr>
          <a:xfrm>
            <a:off x="1471798" y="876299"/>
            <a:ext cx="5405252" cy="4076701"/>
            <a:chOff x="1471798" y="876299"/>
            <a:chExt cx="5405252" cy="40767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6A3F16-879D-EF40-82B1-1ADBEC311B55}"/>
                </a:ext>
              </a:extLst>
            </p:cNvPr>
            <p:cNvSpPr/>
            <p:nvPr/>
          </p:nvSpPr>
          <p:spPr>
            <a:xfrm>
              <a:off x="1471798" y="876299"/>
              <a:ext cx="2971800" cy="3352799"/>
            </a:xfrm>
            <a:prstGeom prst="ellipse">
              <a:avLst/>
            </a:prstGeom>
            <a:solidFill>
              <a:srgbClr val="0000FF">
                <a:alpha val="23137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38BBABF-159C-8648-A71D-652C27452EC2}"/>
                </a:ext>
              </a:extLst>
            </p:cNvPr>
            <p:cNvCxnSpPr>
              <a:cxnSpLocks/>
              <a:stCxn id="8" idx="5"/>
            </p:cNvCxnSpPr>
            <p:nvPr/>
          </p:nvCxnSpPr>
          <p:spPr>
            <a:xfrm>
              <a:off x="4008388" y="3738092"/>
              <a:ext cx="2868662" cy="121490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07DDA1-2B87-9C44-AFD9-6741205BD86C}"/>
              </a:ext>
            </a:extLst>
          </p:cNvPr>
          <p:cNvGrpSpPr/>
          <p:nvPr/>
        </p:nvGrpSpPr>
        <p:grpSpPr>
          <a:xfrm>
            <a:off x="4191000" y="863681"/>
            <a:ext cx="2971800" cy="4497099"/>
            <a:chOff x="4191000" y="863681"/>
            <a:chExt cx="2971800" cy="449709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016564-F9A0-024B-9EF8-37FF1CD8AF30}"/>
                </a:ext>
              </a:extLst>
            </p:cNvPr>
            <p:cNvSpPr/>
            <p:nvPr/>
          </p:nvSpPr>
          <p:spPr>
            <a:xfrm>
              <a:off x="4191000" y="863681"/>
              <a:ext cx="2971800" cy="3352799"/>
            </a:xfrm>
            <a:prstGeom prst="ellipse">
              <a:avLst/>
            </a:prstGeom>
            <a:solidFill>
              <a:srgbClr val="00FF00">
                <a:alpha val="22745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92D917C-A5F3-B44B-9836-DA4DDC898412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 flipH="1">
              <a:off x="5562600" y="4216480"/>
              <a:ext cx="114300" cy="965121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A343490-908C-E04A-9A6B-F1070365D467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>
              <a:off x="5676900" y="4216480"/>
              <a:ext cx="28575" cy="1144300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D0130C-4E68-A94F-8620-60B8AB499C0D}"/>
              </a:ext>
            </a:extLst>
          </p:cNvPr>
          <p:cNvGrpSpPr/>
          <p:nvPr/>
        </p:nvGrpSpPr>
        <p:grpSpPr>
          <a:xfrm>
            <a:off x="3755324" y="863680"/>
            <a:ext cx="4712030" cy="4165520"/>
            <a:chOff x="3755324" y="863680"/>
            <a:chExt cx="4712030" cy="416552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361616E-BA08-D34C-8B78-76CC2CB2CBBF}"/>
                </a:ext>
              </a:extLst>
            </p:cNvPr>
            <p:cNvSpPr/>
            <p:nvPr/>
          </p:nvSpPr>
          <p:spPr>
            <a:xfrm>
              <a:off x="6877050" y="863680"/>
              <a:ext cx="1590304" cy="3352799"/>
            </a:xfrm>
            <a:prstGeom prst="ellipse">
              <a:avLst/>
            </a:prstGeom>
            <a:solidFill>
              <a:srgbClr val="FF0000">
                <a:alpha val="23137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203FA8-FA61-E34E-9BA9-58E95735633F}"/>
                </a:ext>
              </a:extLst>
            </p:cNvPr>
            <p:cNvCxnSpPr>
              <a:cxnSpLocks/>
              <a:stCxn id="14" idx="4"/>
            </p:cNvCxnSpPr>
            <p:nvPr/>
          </p:nvCxnSpPr>
          <p:spPr>
            <a:xfrm flipH="1">
              <a:off x="3755324" y="4216479"/>
              <a:ext cx="3916878" cy="8127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6357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60578</TotalTime>
  <Words>894</Words>
  <Application>Microsoft Macintosh PowerPoint</Application>
  <PresentationFormat>On-screen Show (4:3)</PresentationFormat>
  <Paragraphs>142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Symbol</vt:lpstr>
      <vt:lpstr>office_arial</vt:lpstr>
      <vt:lpstr>PowerPoint Presentation</vt:lpstr>
      <vt:lpstr>FASER</vt:lpstr>
      <vt:lpstr>FASER2</vt:lpstr>
      <vt:lpstr>BSM SIGNALS</vt:lpstr>
      <vt:lpstr>NEW SIGNALS: QUIRKS</vt:lpstr>
      <vt:lpstr>QUIRK SIGNATURE</vt:lpstr>
      <vt:lpstr>QUIRK DISCOVERY PROSPECTS</vt:lpstr>
      <vt:lpstr>NEW SIGNALS: B AND B-3t GAUGE BOSONS</vt:lpstr>
      <vt:lpstr>PowerPoint Presentation</vt:lpstr>
      <vt:lpstr>PLANS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1230</cp:revision>
  <cp:lastPrinted>2013-07-29T03:23:30Z</cp:lastPrinted>
  <dcterms:created xsi:type="dcterms:W3CDTF">2011-05-01T15:38:23Z</dcterms:created>
  <dcterms:modified xsi:type="dcterms:W3CDTF">2021-12-04T07:46:29Z</dcterms:modified>
</cp:coreProperties>
</file>