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16"/>
  </p:notesMasterIdLst>
  <p:handoutMasterIdLst>
    <p:handoutMasterId r:id="rId17"/>
  </p:handoutMasterIdLst>
  <p:sldIdLst>
    <p:sldId id="889" r:id="rId2"/>
    <p:sldId id="1039" r:id="rId3"/>
    <p:sldId id="1013" r:id="rId4"/>
    <p:sldId id="1014" r:id="rId5"/>
    <p:sldId id="1032" r:id="rId6"/>
    <p:sldId id="1023" r:id="rId7"/>
    <p:sldId id="956" r:id="rId8"/>
    <p:sldId id="1025" r:id="rId9"/>
    <p:sldId id="1027" r:id="rId10"/>
    <p:sldId id="1038" r:id="rId11"/>
    <p:sldId id="1028" r:id="rId12"/>
    <p:sldId id="890" r:id="rId13"/>
    <p:sldId id="1041" r:id="rId14"/>
    <p:sldId id="1040" r:id="rId1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FF00"/>
    <a:srgbClr val="0000FF"/>
    <a:srgbClr val="00B0F0"/>
    <a:srgbClr val="1919D2"/>
    <a:srgbClr val="1A18D2"/>
    <a:srgbClr val="191AD2"/>
    <a:srgbClr val="0A0BAB"/>
    <a:srgbClr val="1919C8"/>
    <a:srgbClr val="3232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74" autoAdjust="0"/>
    <p:restoredTop sz="94541" autoAdjust="0"/>
  </p:normalViewPr>
  <p:slideViewPr>
    <p:cSldViewPr snapToObjects="1">
      <p:cViewPr varScale="1">
        <p:scale>
          <a:sx n="124" d="100"/>
          <a:sy n="124" d="100"/>
        </p:scale>
        <p:origin x="1048" y="168"/>
      </p:cViewPr>
      <p:guideLst>
        <p:guide orient="horz" pos="2160"/>
        <p:guide pos="2880"/>
      </p:guideLst>
    </p:cSldViewPr>
  </p:slideViewPr>
  <p:outlineViewPr>
    <p:cViewPr>
      <p:scale>
        <a:sx n="33" d="100"/>
        <a:sy n="33" d="100"/>
      </p:scale>
      <p:origin x="36" y="5802"/>
    </p:cViewPr>
  </p:outlin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4" d="100"/>
          <a:sy n="64" d="100"/>
        </p:scale>
        <p:origin x="-204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7BB71DE-E4E2-D740-9B0C-BCAB2D8C950C}" type="datetime1">
              <a:rPr lang="en-US"/>
              <a:pPr/>
              <a:t>10/20/21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F94FE53-22EF-054E-B544-A70BD85E079C}" type="slidenum">
              <a:rPr lang="en-US"/>
              <a:pPr/>
              <a:t>‹#›</a:t>
            </a:fld>
            <a:endParaRPr lang="en-US"/>
          </a:p>
        </p:txBody>
      </p:sp>
    </p:spTree>
    <p:extLst>
      <p:ext uri="{BB962C8B-B14F-4D97-AF65-F5344CB8AC3E}">
        <p14:creationId xmlns:p14="http://schemas.microsoft.com/office/powerpoint/2010/main" val="15877943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3E058F47-4F34-0441-830E-9AC59C39D30F}" type="datetime1">
              <a:rPr lang="en-US"/>
              <a:pPr/>
              <a:t>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8571E1E-6B02-6C4B-9263-FC8901A7D6F6}" type="slidenum">
              <a:rPr lang="en-US"/>
              <a:pPr/>
              <a:t>‹#›</a:t>
            </a:fld>
            <a:endParaRPr lang="en-US"/>
          </a:p>
        </p:txBody>
      </p:sp>
    </p:spTree>
    <p:extLst>
      <p:ext uri="{BB962C8B-B14F-4D97-AF65-F5344CB8AC3E}">
        <p14:creationId xmlns:p14="http://schemas.microsoft.com/office/powerpoint/2010/main" val="4025374034"/>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10/20/21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a:t>
            </a:fld>
            <a:endParaRPr lang="en-US"/>
          </a:p>
        </p:txBody>
      </p:sp>
    </p:spTree>
    <p:extLst>
      <p:ext uri="{BB962C8B-B14F-4D97-AF65-F5344CB8AC3E}">
        <p14:creationId xmlns:p14="http://schemas.microsoft.com/office/powerpoint/2010/main" val="2290659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10/20/21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6</a:t>
            </a:fld>
            <a:endParaRPr lang="en-US"/>
          </a:p>
        </p:txBody>
      </p:sp>
    </p:spTree>
    <p:extLst>
      <p:ext uri="{BB962C8B-B14F-4D97-AF65-F5344CB8AC3E}">
        <p14:creationId xmlns:p14="http://schemas.microsoft.com/office/powerpoint/2010/main" val="219354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55568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Text Box 23"/>
          <p:cNvSpPr txBox="1">
            <a:spLocks noChangeArrowheads="1"/>
          </p:cNvSpPr>
          <p:nvPr/>
        </p:nvSpPr>
        <p:spPr bwMode="auto">
          <a:xfrm>
            <a:off x="8162925" y="6138863"/>
            <a:ext cx="450850" cy="244475"/>
          </a:xfrm>
          <a:prstGeom prst="rect">
            <a:avLst/>
          </a:prstGeom>
          <a:noFill/>
          <a:ln w="9525">
            <a:noFill/>
            <a:miter lim="800000"/>
            <a:headEnd/>
            <a:tailEnd/>
          </a:ln>
        </p:spPr>
        <p:txBody>
          <a:bodyPr>
            <a:spAutoFit/>
          </a:bodyPr>
          <a:lstStyle/>
          <a:p>
            <a:pPr algn="ctr" defTabSz="914400">
              <a:defRPr/>
            </a:pPr>
            <a:endParaRPr lang="en-US" sz="1000">
              <a:solidFill>
                <a:srgbClr val="000000"/>
              </a:solidFill>
              <a:latin typeface="Arial" pitchFamily="34" charset="0"/>
              <a:ea typeface="ＭＳ Ｐゴシック" pitchFamily="34" charset="-128"/>
              <a:cs typeface="+mn-cs"/>
            </a:endParaRPr>
          </a:p>
        </p:txBody>
      </p:sp>
      <p:sp>
        <p:nvSpPr>
          <p:cNvPr id="1029" name="Line 28"/>
          <p:cNvSpPr>
            <a:spLocks noChangeShapeType="1"/>
          </p:cNvSpPr>
          <p:nvPr/>
        </p:nvSpPr>
        <p:spPr bwMode="auto">
          <a:xfrm>
            <a:off x="304800" y="715963"/>
            <a:ext cx="8474075" cy="0"/>
          </a:xfrm>
          <a:prstGeom prst="line">
            <a:avLst/>
          </a:prstGeom>
          <a:noFill/>
          <a:ln w="57150">
            <a:solidFill>
              <a:srgbClr val="1919D2"/>
            </a:solidFill>
            <a:round/>
            <a:headEnd/>
            <a:tailEnd/>
          </a:ln>
        </p:spPr>
        <p:txBody>
          <a:bodyPr/>
          <a:lstStyle/>
          <a:p>
            <a:pPr>
              <a:defRPr/>
            </a:pPr>
            <a:endParaRPr lang="en-US">
              <a:latin typeface="Arial" pitchFamily="34" charset="0"/>
              <a:ea typeface="ＭＳ Ｐゴシック" pitchFamily="34" charset="-128"/>
              <a:cs typeface="+mn-cs"/>
            </a:endParaRPr>
          </a:p>
        </p:txBody>
      </p:sp>
      <p:sp>
        <p:nvSpPr>
          <p:cNvPr id="9" name="Rectangle 4"/>
          <p:cNvSpPr txBox="1">
            <a:spLocks noChangeArrowheads="1"/>
          </p:cNvSpPr>
          <p:nvPr/>
        </p:nvSpPr>
        <p:spPr>
          <a:xfrm>
            <a:off x="101600" y="65532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sz="1000" dirty="0">
                <a:solidFill>
                  <a:schemeClr val="bg1">
                    <a:lumMod val="50000"/>
                  </a:schemeClr>
                </a:solidFill>
                <a:latin typeface="+mn-lt"/>
                <a:ea typeface="+mn-ea"/>
                <a:cs typeface="+mn-cs"/>
              </a:rPr>
              <a:t>20 Oct 2021</a:t>
            </a:r>
          </a:p>
        </p:txBody>
      </p:sp>
      <p:sp>
        <p:nvSpPr>
          <p:cNvPr id="10" name="Rectangle 5"/>
          <p:cNvSpPr txBox="1">
            <a:spLocks noChangeArrowheads="1"/>
          </p:cNvSpPr>
          <p:nvPr/>
        </p:nvSpPr>
        <p:spPr>
          <a:xfrm>
            <a:off x="29718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endParaRPr lang="en-US" dirty="0">
              <a:latin typeface="+mn-lt"/>
              <a:ea typeface="+mn-ea"/>
              <a:cs typeface="+mn-cs"/>
            </a:endParaRPr>
          </a:p>
        </p:txBody>
      </p:sp>
      <p:sp>
        <p:nvSpPr>
          <p:cNvPr id="11" name="Rectangle 6"/>
          <p:cNvSpPr txBox="1">
            <a:spLocks noChangeArrowheads="1"/>
          </p:cNvSpPr>
          <p:nvPr/>
        </p:nvSpPr>
        <p:spPr>
          <a:xfrm>
            <a:off x="7023100" y="6535738"/>
            <a:ext cx="1905000" cy="322262"/>
          </a:xfrm>
          <a:prstGeom prst="rect">
            <a:avLst/>
          </a:prstGeom>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000" dirty="0">
                <a:solidFill>
                  <a:schemeClr val="bg1">
                    <a:lumMod val="50000"/>
                  </a:schemeClr>
                </a:solidFill>
              </a:rPr>
              <a:t>Feng  </a:t>
            </a:r>
            <a:fld id="{5A108418-F3A5-8041-ACE4-7A8CB0D9A6BF}" type="slidenum">
              <a:rPr lang="en-US" sz="1000">
                <a:solidFill>
                  <a:schemeClr val="bg1">
                    <a:lumMod val="50000"/>
                  </a:schemeClr>
                </a:solidFill>
              </a:rPr>
              <a:pPr algn="r" eaLnBrk="1" hangingPunct="1"/>
              <a:t>‹#›</a:t>
            </a:fld>
            <a:endParaRPr lang="en-US" sz="10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983" r:id="rId1"/>
  </p:sldLayoutIdLst>
  <p:hf sldNum="0" hdr="0" ftr="0"/>
  <p:txStyles>
    <p:titleStyle>
      <a:lvl1pPr algn="ctr" defTabSz="457200" rtl="0" eaLnBrk="0" fontAlgn="base" hangingPunct="0">
        <a:spcBef>
          <a:spcPct val="0"/>
        </a:spcBef>
        <a:spcAft>
          <a:spcPct val="0"/>
        </a:spcAft>
        <a:defRPr sz="2800" b="1" kern="1200">
          <a:solidFill>
            <a:srgbClr val="000000"/>
          </a:solidFill>
          <a:latin typeface="+mj-lt"/>
          <a:ea typeface="ＭＳ Ｐゴシック" charset="0"/>
          <a:cs typeface="ＭＳ Ｐゴシック" charset="0"/>
        </a:defRPr>
      </a:lvl1pPr>
      <a:lvl2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indico.cern.ch/event/1022352"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 Id="rId4" Type="http://schemas.openxmlformats.org/officeDocument/2006/relationships/hyperlink" Target="https://indico.cern.ch/event/107673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arxiv.org/abs/2105.06197"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3" Type="http://schemas.openxmlformats.org/officeDocument/2006/relationships/image" Target="../media/image18.jpg"/><Relationship Id="rId7" Type="http://schemas.openxmlformats.org/officeDocument/2006/relationships/image" Target="../media/image22.jpg"/><Relationship Id="rId12"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5" Type="http://schemas.openxmlformats.org/officeDocument/2006/relationships/image" Target="../media/image30.jpe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hyperlink" Target="https://arxiv.org/abs/2109.1090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A6D51A-1F5A-4246-8BA4-0B69BC539DD0}"/>
              </a:ext>
            </a:extLst>
          </p:cNvPr>
          <p:cNvPicPr>
            <a:picLocks noChangeAspect="1"/>
          </p:cNvPicPr>
          <p:nvPr/>
        </p:nvPicPr>
        <p:blipFill>
          <a:blip r:embed="rId3"/>
          <a:stretch>
            <a:fillRect/>
          </a:stretch>
        </p:blipFill>
        <p:spPr>
          <a:xfrm>
            <a:off x="362006" y="804176"/>
            <a:ext cx="8419987" cy="3171783"/>
          </a:xfrm>
          <a:prstGeom prst="rect">
            <a:avLst/>
          </a:prstGeom>
        </p:spPr>
      </p:pic>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1919D2"/>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dirty="0">
              <a:solidFill>
                <a:srgbClr val="1A18D2"/>
              </a:solidFill>
              <a:highlight>
                <a:srgbClr val="0000FF"/>
              </a:highlight>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894922"/>
            <a:ext cx="9144000" cy="136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i="1" dirty="0"/>
              <a:t>PBC BSM Meeting, 20 October 2021</a:t>
            </a:r>
          </a:p>
          <a:p>
            <a:pPr algn="ctr"/>
            <a:endParaRPr lang="en-US" sz="1200" dirty="0"/>
          </a:p>
          <a:p>
            <a:pPr algn="ctr"/>
            <a:r>
              <a:rPr lang="en-US" sz="2000" dirty="0"/>
              <a:t>Jonathan Feng, UC Irvine</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4"/>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5"/>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6"/>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7"/>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8"/>
          <a:srcRect r="7550"/>
          <a:stretch/>
        </p:blipFill>
        <p:spPr>
          <a:xfrm>
            <a:off x="6428573" y="5455458"/>
            <a:ext cx="1394126" cy="705861"/>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FPF SHORT PAPER: EXPERIMENTS</a:t>
            </a:r>
          </a:p>
        </p:txBody>
      </p:sp>
      <p:pic>
        <p:nvPicPr>
          <p:cNvPr id="15" name="Picture 14">
            <a:extLst>
              <a:ext uri="{FF2B5EF4-FFF2-40B4-BE49-F238E27FC236}">
                <a16:creationId xmlns:a16="http://schemas.microsoft.com/office/drawing/2014/main" id="{831E0633-5B9A-D34C-9300-FB3538C64475}"/>
              </a:ext>
            </a:extLst>
          </p:cNvPr>
          <p:cNvPicPr>
            <a:picLocks noChangeAspect="1"/>
          </p:cNvPicPr>
          <p:nvPr/>
        </p:nvPicPr>
        <p:blipFill rotWithShape="1">
          <a:blip r:embed="rId2"/>
          <a:srcRect t="14359" b="1"/>
          <a:stretch/>
        </p:blipFill>
        <p:spPr>
          <a:xfrm>
            <a:off x="304800" y="2819400"/>
            <a:ext cx="8572501" cy="3609482"/>
          </a:xfrm>
          <a:prstGeom prst="rect">
            <a:avLst/>
          </a:prstGeom>
          <a:ln w="19050">
            <a:solidFill>
              <a:srgbClr val="0000FF"/>
            </a:solidFill>
          </a:ln>
        </p:spPr>
      </p:pic>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76200" y="838200"/>
            <a:ext cx="8991600" cy="35052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FASER2: tracker, magnetic spectrometer, BSM LLP search</a:t>
            </a:r>
          </a:p>
          <a:p>
            <a:r>
              <a:rPr lang="en-US" sz="1800" dirty="0"/>
              <a:t>FASER</a:t>
            </a:r>
            <a:r>
              <a:rPr lang="en-US" sz="1800" dirty="0">
                <a:latin typeface="Symbol" pitchFamily="2" charset="2"/>
              </a:rPr>
              <a:t>n</a:t>
            </a:r>
            <a:r>
              <a:rPr lang="en-US" sz="1800" dirty="0"/>
              <a:t>2: ~20 </a:t>
            </a:r>
            <a:r>
              <a:rPr lang="en-US" sz="1800" dirty="0" err="1"/>
              <a:t>tonne</a:t>
            </a:r>
            <a:r>
              <a:rPr lang="en-US" sz="1800" dirty="0"/>
              <a:t> emulsion/tungsten detector, neutrinos, especially tau</a:t>
            </a:r>
          </a:p>
          <a:p>
            <a:r>
              <a:rPr lang="en-US" sz="1800" dirty="0" err="1"/>
              <a:t>AdvSND</a:t>
            </a:r>
            <a:r>
              <a:rPr lang="en-US" sz="1800" dirty="0"/>
              <a:t>: 2 ~2-10 </a:t>
            </a:r>
            <a:r>
              <a:rPr lang="en-US" sz="1800" dirty="0" err="1"/>
              <a:t>tonne</a:t>
            </a:r>
            <a:r>
              <a:rPr lang="en-US" sz="1800" dirty="0"/>
              <a:t> detectors (AdvSND1 in FPF, AdvSND2 at </a:t>
            </a:r>
            <a:r>
              <a:rPr lang="en-US" sz="1800" dirty="0">
                <a:latin typeface="Symbol" pitchFamily="2" charset="2"/>
                <a:cs typeface="Apple Chancery" panose="03020702040506060504" pitchFamily="66" charset="-79"/>
              </a:rPr>
              <a:t>h</a:t>
            </a:r>
            <a:r>
              <a:rPr lang="en-US" sz="1800" dirty="0"/>
              <a:t>~4.5), neutrinos</a:t>
            </a:r>
          </a:p>
          <a:p>
            <a:r>
              <a:rPr lang="en-US" sz="1800" dirty="0"/>
              <a:t>FORMOSA: scintillator detector, millicharged particles, neutrino EDMs, etc.</a:t>
            </a:r>
          </a:p>
          <a:p>
            <a:r>
              <a:rPr lang="en-US" sz="1800" dirty="0" err="1"/>
              <a:t>FLArE</a:t>
            </a:r>
            <a:r>
              <a:rPr lang="en-US" sz="1800" dirty="0"/>
              <a:t>: ~10 </a:t>
            </a:r>
            <a:r>
              <a:rPr lang="en-US" sz="1800" dirty="0" err="1"/>
              <a:t>tonne</a:t>
            </a:r>
            <a:r>
              <a:rPr lang="en-US" sz="1800" dirty="0"/>
              <a:t> </a:t>
            </a:r>
            <a:r>
              <a:rPr lang="en-US" sz="1800" dirty="0" err="1"/>
              <a:t>LArTPC</a:t>
            </a:r>
            <a:r>
              <a:rPr lang="en-US" sz="1800" dirty="0"/>
              <a:t>, neutrinos, DM direct detection</a:t>
            </a:r>
          </a:p>
          <a:p>
            <a:pPr marL="0" indent="0">
              <a:buNone/>
            </a:pPr>
            <a:endParaRPr lang="en-US" sz="1800" dirty="0"/>
          </a:p>
          <a:p>
            <a:endParaRPr lang="en-US" sz="1800" dirty="0"/>
          </a:p>
        </p:txBody>
      </p:sp>
    </p:spTree>
    <p:extLst>
      <p:ext uri="{BB962C8B-B14F-4D97-AF65-F5344CB8AC3E}">
        <p14:creationId xmlns:p14="http://schemas.microsoft.com/office/powerpoint/2010/main" val="206747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FPF SHORT PAPER: PHYSICS</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266700" y="2286000"/>
            <a:ext cx="3695700" cy="4191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Searches for New Physics</a:t>
            </a:r>
          </a:p>
          <a:p>
            <a:endParaRPr lang="en-US" sz="2000" dirty="0"/>
          </a:p>
          <a:p>
            <a:r>
              <a:rPr lang="en-US" sz="2000" dirty="0"/>
              <a:t>Neutrino Physics</a:t>
            </a:r>
          </a:p>
          <a:p>
            <a:endParaRPr lang="en-US" sz="2000" dirty="0"/>
          </a:p>
          <a:p>
            <a:r>
              <a:rPr lang="en-US" sz="2000" dirty="0"/>
              <a:t>QCD</a:t>
            </a:r>
          </a:p>
          <a:p>
            <a:endParaRPr lang="en-US" sz="2000" dirty="0"/>
          </a:p>
          <a:p>
            <a:r>
              <a:rPr lang="en-US" sz="2000" dirty="0" err="1"/>
              <a:t>Astroparticle</a:t>
            </a:r>
            <a:r>
              <a:rPr lang="en-US" sz="2000" dirty="0"/>
              <a:t> Physics</a:t>
            </a:r>
          </a:p>
          <a:p>
            <a:pPr marL="0" indent="0">
              <a:buNone/>
            </a:pPr>
            <a:endParaRPr lang="en-US" sz="1800" dirty="0"/>
          </a:p>
          <a:p>
            <a:endParaRPr lang="en-US" sz="1800" dirty="0"/>
          </a:p>
        </p:txBody>
      </p:sp>
      <p:pic>
        <p:nvPicPr>
          <p:cNvPr id="5" name="Picture 4">
            <a:extLst>
              <a:ext uri="{FF2B5EF4-FFF2-40B4-BE49-F238E27FC236}">
                <a16:creationId xmlns:a16="http://schemas.microsoft.com/office/drawing/2014/main" id="{BFFBCEC6-9A71-3D40-96BD-D1310279ECD3}"/>
              </a:ext>
            </a:extLst>
          </p:cNvPr>
          <p:cNvPicPr>
            <a:picLocks noChangeAspect="1"/>
          </p:cNvPicPr>
          <p:nvPr/>
        </p:nvPicPr>
        <p:blipFill>
          <a:blip r:embed="rId2"/>
          <a:stretch>
            <a:fillRect/>
          </a:stretch>
        </p:blipFill>
        <p:spPr>
          <a:xfrm>
            <a:off x="4419600" y="914400"/>
            <a:ext cx="4343400" cy="5584371"/>
          </a:xfrm>
          <a:prstGeom prst="rect">
            <a:avLst/>
          </a:prstGeom>
          <a:ln w="19050">
            <a:solidFill>
              <a:srgbClr val="0000FF"/>
            </a:solidFill>
          </a:ln>
        </p:spPr>
      </p:pic>
    </p:spTree>
    <p:extLst>
      <p:ext uri="{BB962C8B-B14F-4D97-AF65-F5344CB8AC3E}">
        <p14:creationId xmlns:p14="http://schemas.microsoft.com/office/powerpoint/2010/main" val="2765143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tx1"/>
                </a:solidFill>
                <a:latin typeface="Arial" charset="0"/>
              </a:rPr>
              <a:t>FPF BSM PHYSICS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76200" y="855662"/>
            <a:ext cx="9067800" cy="5392738"/>
          </a:xfrm>
        </p:spPr>
        <p:txBody>
          <a:bodyPr/>
          <a:lstStyle/>
          <a:p>
            <a:r>
              <a:rPr lang="en-US" sz="1800" dirty="0"/>
              <a:t>The FPF will accommodate experiments with sensitivity to BSM phenomena through LLP searches, but also through DM direct detection, and neutrino properties.</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542053396"/>
                  </p:ext>
                </p:extLst>
              </p:nvPr>
            </p:nvGraphicFramePr>
            <p:xfrm>
              <a:off x="381000" y="1676400"/>
              <a:ext cx="8343901" cy="4846299"/>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Underway</a:t>
                          </a:r>
                        </a:p>
                      </a:txBody>
                      <a:tcPr anchor="ctr"/>
                    </a:tc>
                    <a:tc>
                      <a:txBody>
                        <a:bodyPr/>
                        <a:lstStyle/>
                        <a:p>
                          <a:pPr algn="ctr"/>
                          <a:r>
                            <a:rPr lang="en-US" sz="1200" dirty="0"/>
                            <a:t>FPF</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dirty="0" smtClean="0"/>
                                  <m:t> 2</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dirty="0" smtClean="0"/>
                                  <m:t> 2</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Dark Matter</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FLArE</a:t>
                          </a:r>
                          <a:endParaRPr lang="en-US" sz="1200" dirty="0">
                            <a:solidFill>
                              <a:schemeClr val="tx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Batell</a:t>
                          </a:r>
                          <a:r>
                            <a:rPr lang="en-US" sz="1200" dirty="0">
                              <a:solidFill>
                                <a:schemeClr val="tx1"/>
                              </a:solidFill>
                            </a:rPr>
                            <a:t>, Feng, </a:t>
                          </a:r>
                          <a:r>
                            <a:rPr lang="en-US" sz="1200" dirty="0" err="1">
                              <a:solidFill>
                                <a:schemeClr val="tx1"/>
                              </a:solidFill>
                            </a:rPr>
                            <a:t>Trojanowski</a:t>
                          </a:r>
                          <a:r>
                            <a:rPr lang="en-US" sz="1200" dirty="0">
                              <a:solidFill>
                                <a:schemeClr val="tx1"/>
                              </a:solidFill>
                            </a:rPr>
                            <a:t>, 2101.10338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Batell</a:t>
                          </a:r>
                          <a:r>
                            <a:rPr lang="en-US" sz="1200" dirty="0">
                              <a:solidFill>
                                <a:schemeClr val="tx1"/>
                              </a:solidFill>
                            </a:rPr>
                            <a:t> et al., 2107.00666</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FORMOSA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Foroughi-Bari, Kling, Tsai, 2010.07941</a:t>
                          </a:r>
                        </a:p>
                      </a:txBody>
                      <a:tcPr anchor="ctr"/>
                    </a:tc>
                    <a:extLst>
                      <a:ext uri="{0D108BD9-81ED-4DB2-BD59-A6C34878D82A}">
                        <a16:rowId xmlns:a16="http://schemas.microsoft.com/office/drawing/2014/main" val="1694263495"/>
                      </a:ext>
                    </a:extLst>
                  </a:tr>
                  <a:tr h="420481">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solidFill>
                                      <a:schemeClr val="tx1"/>
                                    </a:solidFill>
                                    <a:latin typeface="+mn-lt"/>
                                  </a:rPr>
                                  <m:t>FASER</m:t>
                                </m:r>
                                <m:r>
                                  <m:rPr>
                                    <m:nor/>
                                  </m:rPr>
                                  <a:rPr lang="en-US" sz="1200" dirty="0" smtClean="0">
                                    <a:solidFill>
                                      <a:schemeClr val="tx1"/>
                                    </a:solidFill>
                                  </a:rPr>
                                  <m:t> 2</m:t>
                                </m:r>
                              </m:oMath>
                            </m:oMathPara>
                          </a14:m>
                          <a:endParaRPr lang="en-US" sz="1200" dirty="0">
                            <a:solidFill>
                              <a:schemeClr val="tx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Feng, </a:t>
                          </a:r>
                          <a:r>
                            <a:rPr lang="en-US" sz="1200" dirty="0" err="1">
                              <a:solidFill>
                                <a:schemeClr val="tx1"/>
                              </a:solidFill>
                            </a:rPr>
                            <a:t>Galon</a:t>
                          </a:r>
                          <a:r>
                            <a:rPr lang="en-US" sz="1200" dirty="0">
                              <a:solidFill>
                                <a:schemeClr val="tx1"/>
                              </a:solidFill>
                            </a:rPr>
                            <a:t>, Kling, </a:t>
                          </a:r>
                          <a:r>
                            <a:rPr lang="en-US" sz="1200" dirty="0" err="1">
                              <a:solidFill>
                                <a:schemeClr val="tx1"/>
                              </a:solidFill>
                            </a:rPr>
                            <a:t>Trojanowski</a:t>
                          </a:r>
                          <a:r>
                            <a:rPr lang="en-US" sz="1200" dirty="0">
                              <a:solidFill>
                                <a:schemeClr val="tx1"/>
                              </a:solidFill>
                            </a:rPr>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Batell</a:t>
                          </a:r>
                          <a:r>
                            <a:rPr lang="en-US" sz="1200" dirty="0">
                              <a:solidFill>
                                <a:schemeClr val="tx1"/>
                              </a:solidFill>
                            </a:rPr>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dirty="0" smtClean="0"/>
                                  <m:t> 2</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dirty="0" smtClean="0"/>
                                  <m:t> 2</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dirty="0" smtClean="0"/>
                                  <m:t> 2</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dirty="0" smtClean="0"/>
                                  <m:t> 2</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dirty="0" smtClean="0"/>
                                  <m:t> 2</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r>
                                  <m:rPr>
                                    <m:nor/>
                                  </m:rPr>
                                  <a:rPr lang="en-US" sz="1200" dirty="0" smtClean="0"/>
                                  <m:t> 2</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1200" i="0" dirty="0" smtClean="0">
                                    <a:latin typeface="+mn-lt"/>
                                  </a:rPr>
                                  <m:t>FASER</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sz="1200" i="0" dirty="0" smtClean="0">
                                  <a:latin typeface="+mn-lt"/>
                                </a:rPr>
                                <m:t>FASER</m:t>
                              </m:r>
                            </m:oMath>
                          </a14:m>
                          <a:r>
                            <a:rPr lang="en-US" sz="1200" dirty="0"/>
                            <a:t> 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542053396"/>
                  </p:ext>
                </p:extLst>
              </p:nvPr>
            </p:nvGraphicFramePr>
            <p:xfrm>
              <a:off x="381000" y="1676400"/>
              <a:ext cx="8343901" cy="4846299"/>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752266159"/>
                        </a:ext>
                      </a:extLst>
                    </a:gridCol>
                    <a:gridCol w="990600">
                      <a:extLst>
                        <a:ext uri="{9D8B030D-6E8A-4147-A177-3AD203B41FA5}">
                          <a16:colId xmlns:a16="http://schemas.microsoft.com/office/drawing/2014/main" val="3410690635"/>
                        </a:ext>
                      </a:extLst>
                    </a:gridCol>
                    <a:gridCol w="990600">
                      <a:extLst>
                        <a:ext uri="{9D8B030D-6E8A-4147-A177-3AD203B41FA5}">
                          <a16:colId xmlns:a16="http://schemas.microsoft.com/office/drawing/2014/main" val="2128013603"/>
                        </a:ext>
                      </a:extLst>
                    </a:gridCol>
                    <a:gridCol w="3924301">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Underway</a:t>
                          </a:r>
                        </a:p>
                      </a:txBody>
                      <a:tcPr anchor="ctr"/>
                    </a:tc>
                    <a:tc>
                      <a:txBody>
                        <a:bodyPr/>
                        <a:lstStyle/>
                        <a:p>
                          <a:pPr algn="ctr"/>
                          <a:r>
                            <a:rPr lang="en-US" sz="1200" dirty="0"/>
                            <a:t>FPF</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endParaRPr lang="en-US"/>
                        </a:p>
                      </a:txBody>
                      <a:tcPr anchor="ctr">
                        <a:blipFill>
                          <a:blip r:embed="rId2"/>
                          <a:stretch>
                            <a:fillRect l="-247436" t="-130435" r="-500000" b="-1452174"/>
                          </a:stretch>
                        </a:blipFill>
                      </a:tcPr>
                    </a:tc>
                    <a:tc>
                      <a:txBody>
                        <a:bodyPr/>
                        <a:lstStyle/>
                        <a:p>
                          <a:endParaRPr lang="en-US"/>
                        </a:p>
                      </a:txBody>
                      <a:tcPr anchor="ctr">
                        <a:blipFill>
                          <a:blip r:embed="rId2"/>
                          <a:stretch>
                            <a:fillRect l="-343038" t="-130435" r="-393671" b="-1452174"/>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457200">
                    <a:tc>
                      <a:txBody>
                        <a:bodyPr/>
                        <a:lstStyle/>
                        <a:p>
                          <a:pPr algn="ctr"/>
                          <a:r>
                            <a:rPr lang="en-US" sz="1200" dirty="0"/>
                            <a:t>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47436" t="-147222" r="-500000" b="-827778"/>
                          </a:stretch>
                        </a:blipFill>
                      </a:tcPr>
                    </a:tc>
                    <a:tc>
                      <a:txBody>
                        <a:bodyPr/>
                        <a:lstStyle/>
                        <a:p>
                          <a:endParaRPr lang="en-US"/>
                        </a:p>
                      </a:txBody>
                      <a:tcPr anchor="ctr">
                        <a:blipFill>
                          <a:blip r:embed="rId2"/>
                          <a:stretch>
                            <a:fillRect l="-343038" t="-147222" r="-393671" b="-827778"/>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457200">
                    <a:tc>
                      <a:txBody>
                        <a:bodyPr/>
                        <a:lstStyle/>
                        <a:p>
                          <a:pPr algn="ctr"/>
                          <a:r>
                            <a:rPr lang="en-US" sz="1200" dirty="0"/>
                            <a:t>BC2: Dark Matter</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FLArE</a:t>
                          </a:r>
                          <a:endParaRPr lang="en-US" sz="1200" dirty="0">
                            <a:solidFill>
                              <a:schemeClr val="tx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Batell</a:t>
                          </a:r>
                          <a:r>
                            <a:rPr lang="en-US" sz="1200" dirty="0">
                              <a:solidFill>
                                <a:schemeClr val="tx1"/>
                              </a:solidFill>
                            </a:rPr>
                            <a:t>, Feng, </a:t>
                          </a:r>
                          <a:r>
                            <a:rPr lang="en-US" sz="1200" dirty="0" err="1">
                              <a:solidFill>
                                <a:schemeClr val="tx1"/>
                              </a:solidFill>
                            </a:rPr>
                            <a:t>Trojanowski</a:t>
                          </a:r>
                          <a:r>
                            <a:rPr lang="en-US" sz="1200" dirty="0">
                              <a:solidFill>
                                <a:schemeClr val="tx1"/>
                              </a:solidFill>
                            </a:rPr>
                            <a:t>, 2101.10338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Batell</a:t>
                          </a:r>
                          <a:r>
                            <a:rPr lang="en-US" sz="1200" dirty="0">
                              <a:solidFill>
                                <a:schemeClr val="tx1"/>
                              </a:solidFill>
                            </a:rPr>
                            <a:t> et al., 2107.00666</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FORMOSA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Foroughi-Bari, Kling, Tsai, 2010.07941</a:t>
                          </a:r>
                        </a:p>
                      </a:txBody>
                      <a:tcPr anchor="ctr"/>
                    </a:tc>
                    <a:extLst>
                      <a:ext uri="{0D108BD9-81ED-4DB2-BD59-A6C34878D82A}">
                        <a16:rowId xmlns:a16="http://schemas.microsoft.com/office/drawing/2014/main" val="1694263495"/>
                      </a:ext>
                    </a:extLst>
                  </a:tr>
                  <a:tr h="457200">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411111" r="-393671" b="-5638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Feng, </a:t>
                          </a:r>
                          <a:r>
                            <a:rPr lang="en-US" sz="1200" dirty="0" err="1">
                              <a:solidFill>
                                <a:schemeClr val="tx1"/>
                              </a:solidFill>
                            </a:rPr>
                            <a:t>Galon</a:t>
                          </a:r>
                          <a:r>
                            <a:rPr lang="en-US" sz="1200" dirty="0">
                              <a:solidFill>
                                <a:schemeClr val="tx1"/>
                              </a:solidFill>
                            </a:rPr>
                            <a:t>, Kling, </a:t>
                          </a:r>
                          <a:r>
                            <a:rPr lang="en-US" sz="1200" dirty="0" err="1">
                              <a:solidFill>
                                <a:schemeClr val="tx1"/>
                              </a:solidFill>
                            </a:rPr>
                            <a:t>Trojanowski</a:t>
                          </a:r>
                          <a:r>
                            <a:rPr lang="en-US" sz="1200" dirty="0">
                              <a:solidFill>
                                <a:schemeClr val="tx1"/>
                              </a:solidFill>
                            </a:rPr>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Batell</a:t>
                          </a:r>
                          <a:r>
                            <a:rPr lang="en-US" sz="1200" dirty="0">
                              <a:solidFill>
                                <a:schemeClr val="tx1"/>
                              </a:solidFill>
                            </a:rPr>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800000" r="-393671" b="-78260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575000" r="-393671" b="-4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43038" t="-675000" r="-393671" b="-3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BC8: HNL with </a:t>
                          </a:r>
                          <a:r>
                            <a:rPr lang="en-US" sz="1200" dirty="0">
                              <a:latin typeface="Symbol" pitchFamily="2" charset="2"/>
                            </a:rPr>
                            <a:t>t</a:t>
                          </a:r>
                        </a:p>
                      </a:txBody>
                      <a:tcPr anchor="ctr"/>
                    </a:tc>
                    <a:tc>
                      <a:txBody>
                        <a:bodyPr/>
                        <a:lstStyle/>
                        <a:p>
                          <a:endParaRPr lang="en-US"/>
                        </a:p>
                      </a:txBody>
                      <a:tcPr anchor="ctr">
                        <a:blipFill>
                          <a:blip r:embed="rId2"/>
                          <a:stretch>
                            <a:fillRect l="-247436" t="-775000" r="-500000" b="-200000"/>
                          </a:stretch>
                        </a:blipFill>
                      </a:tcPr>
                    </a:tc>
                    <a:tc>
                      <a:txBody>
                        <a:bodyPr/>
                        <a:lstStyle/>
                        <a:p>
                          <a:endParaRPr lang="en-US"/>
                        </a:p>
                      </a:txBody>
                      <a:tcPr anchor="ctr">
                        <a:blipFill>
                          <a:blip r:embed="rId2"/>
                          <a:stretch>
                            <a:fillRect l="-343038" t="-775000" r="-393671" b="-2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endParaRPr lang="en-US"/>
                        </a:p>
                      </a:txBody>
                      <a:tcPr anchor="ctr">
                        <a:blipFill>
                          <a:blip r:embed="rId2"/>
                          <a:stretch>
                            <a:fillRect l="-247436" t="-1431818" r="-500000" b="-227273"/>
                          </a:stretch>
                        </a:blipFill>
                      </a:tcPr>
                    </a:tc>
                    <a:tc>
                      <a:txBody>
                        <a:bodyPr/>
                        <a:lstStyle/>
                        <a:p>
                          <a:endParaRPr lang="en-US"/>
                        </a:p>
                      </a:txBody>
                      <a:tcPr anchor="ctr">
                        <a:blipFill>
                          <a:blip r:embed="rId2"/>
                          <a:stretch>
                            <a:fillRect l="-343038" t="-1431818" r="-393671" b="-22727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endParaRPr lang="en-US"/>
                        </a:p>
                      </a:txBody>
                      <a:tcPr anchor="ctr">
                        <a:blipFill>
                          <a:blip r:embed="rId2"/>
                          <a:stretch>
                            <a:fillRect l="-247436" t="-1465217" r="-500000" b="-117391"/>
                          </a:stretch>
                        </a:blipFill>
                      </a:tcPr>
                    </a:tc>
                    <a:tc>
                      <a:txBody>
                        <a:bodyPr/>
                        <a:lstStyle/>
                        <a:p>
                          <a:endParaRPr lang="en-US"/>
                        </a:p>
                      </a:txBody>
                      <a:tcPr anchor="ctr">
                        <a:blipFill>
                          <a:blip r:embed="rId2"/>
                          <a:stretch>
                            <a:fillRect l="-343038" t="-1465217" r="-393671" b="-11739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endParaRPr lang="en-US"/>
                        </a:p>
                      </a:txBody>
                      <a:tcPr anchor="ctr">
                        <a:blipFill>
                          <a:blip r:embed="rId2"/>
                          <a:stretch>
                            <a:fillRect l="-247436" t="-1565217" r="-500000" b="-17391"/>
                          </a:stretch>
                        </a:blipFill>
                      </a:tcPr>
                    </a:tc>
                    <a:tc>
                      <a:txBody>
                        <a:bodyPr/>
                        <a:lstStyle/>
                        <a:p>
                          <a:endParaRPr lang="en-US"/>
                        </a:p>
                      </a:txBody>
                      <a:tcPr anchor="ctr">
                        <a:blipFill>
                          <a:blip r:embed="rId2"/>
                          <a:stretch>
                            <a:fillRect l="-343038" t="-1565217" r="-393671" b="-1739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339988978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31E0633-5B9A-D34C-9300-FB3538C64475}"/>
              </a:ext>
            </a:extLst>
          </p:cNvPr>
          <p:cNvPicPr>
            <a:picLocks noChangeAspect="1"/>
          </p:cNvPicPr>
          <p:nvPr/>
        </p:nvPicPr>
        <p:blipFill rotWithShape="1">
          <a:blip r:embed="rId2"/>
          <a:srcRect t="45094" b="1"/>
          <a:stretch/>
        </p:blipFill>
        <p:spPr>
          <a:xfrm>
            <a:off x="304800" y="4191000"/>
            <a:ext cx="8572501" cy="2314082"/>
          </a:xfrm>
          <a:prstGeom prst="rect">
            <a:avLst/>
          </a:prstGeom>
          <a:ln w="19050">
            <a:noFill/>
          </a:ln>
        </p:spPr>
      </p:pic>
      <p:sp>
        <p:nvSpPr>
          <p:cNvPr id="5" name="Title 1">
            <a:extLst>
              <a:ext uri="{FF2B5EF4-FFF2-40B4-BE49-F238E27FC236}">
                <a16:creationId xmlns:a16="http://schemas.microsoft.com/office/drawing/2014/main" id="{715642AA-659E-614C-8243-B92862F317EC}"/>
              </a:ext>
            </a:extLst>
          </p:cNvPr>
          <p:cNvSpPr txBox="1">
            <a:spLocks/>
          </p:cNvSpPr>
          <p:nvPr/>
        </p:nvSpPr>
        <p:spPr bwMode="auto">
          <a:xfrm>
            <a:off x="152400" y="168275"/>
            <a:ext cx="9144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2800" b="1" kern="1200">
                <a:solidFill>
                  <a:srgbClr val="000000"/>
                </a:solidFill>
                <a:latin typeface="+mj-lt"/>
                <a:ea typeface="ＭＳ Ｐゴシック" charset="0"/>
                <a:cs typeface="ＭＳ Ｐゴシック" charset="0"/>
              </a:defRPr>
            </a:lvl1pPr>
            <a:lvl2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BSM EXAMPLE: LIGHT U(1)</a:t>
            </a:r>
            <a:r>
              <a:rPr lang="en-US" baseline="-25000" dirty="0">
                <a:latin typeface="Arial" charset="0"/>
              </a:rPr>
              <a:t>B-3</a:t>
            </a:r>
            <a:r>
              <a:rPr lang="en-US" baseline="-25000" dirty="0">
                <a:latin typeface="Symbol" pitchFamily="2" charset="2"/>
              </a:rPr>
              <a:t>t</a:t>
            </a:r>
            <a:r>
              <a:rPr lang="en-US" dirty="0">
                <a:latin typeface="Symbol" pitchFamily="2" charset="2"/>
              </a:rPr>
              <a:t> </a:t>
            </a:r>
            <a:r>
              <a:rPr lang="en-US" dirty="0">
                <a:latin typeface="+mn-lt"/>
              </a:rPr>
              <a:t>GAUGE BOSON</a:t>
            </a:r>
          </a:p>
        </p:txBody>
      </p:sp>
      <p:pic>
        <p:nvPicPr>
          <p:cNvPr id="6" name="Picture 5">
            <a:extLst>
              <a:ext uri="{FF2B5EF4-FFF2-40B4-BE49-F238E27FC236}">
                <a16:creationId xmlns:a16="http://schemas.microsoft.com/office/drawing/2014/main" id="{24FCE877-CC60-834C-9915-37F3EBD1AD6C}"/>
              </a:ext>
            </a:extLst>
          </p:cNvPr>
          <p:cNvPicPr>
            <a:picLocks noChangeAspect="1"/>
          </p:cNvPicPr>
          <p:nvPr/>
        </p:nvPicPr>
        <p:blipFill>
          <a:blip r:embed="rId3"/>
          <a:stretch>
            <a:fillRect/>
          </a:stretch>
        </p:blipFill>
        <p:spPr>
          <a:xfrm>
            <a:off x="609600" y="1142999"/>
            <a:ext cx="7667996" cy="2819400"/>
          </a:xfrm>
          <a:prstGeom prst="rect">
            <a:avLst/>
          </a:prstGeom>
        </p:spPr>
      </p:pic>
      <p:sp>
        <p:nvSpPr>
          <p:cNvPr id="11" name="TextBox 10">
            <a:extLst>
              <a:ext uri="{FF2B5EF4-FFF2-40B4-BE49-F238E27FC236}">
                <a16:creationId xmlns:a16="http://schemas.microsoft.com/office/drawing/2014/main" id="{4A11008B-774D-0540-A2D4-D8C78C47B7FF}"/>
              </a:ext>
            </a:extLst>
          </p:cNvPr>
          <p:cNvSpPr txBox="1"/>
          <p:nvPr/>
        </p:nvSpPr>
        <p:spPr>
          <a:xfrm>
            <a:off x="876455" y="6467609"/>
            <a:ext cx="7590899" cy="276999"/>
          </a:xfrm>
          <a:prstGeom prst="rect">
            <a:avLst/>
          </a:prstGeom>
          <a:noFill/>
        </p:spPr>
        <p:txBody>
          <a:bodyPr wrap="square">
            <a:spAutoFit/>
          </a:bodyPr>
          <a:lstStyle/>
          <a:p>
            <a:r>
              <a:rPr lang="en-US" sz="1200" dirty="0" err="1"/>
              <a:t>Batell</a:t>
            </a:r>
            <a:r>
              <a:rPr lang="en-US" sz="1200" dirty="0"/>
              <a:t>, Feng, </a:t>
            </a:r>
            <a:r>
              <a:rPr lang="en-US" sz="1200" dirty="0" err="1"/>
              <a:t>Fieg</a:t>
            </a:r>
            <a:r>
              <a:rPr lang="en-US" sz="1200" dirty="0"/>
              <a:t>, Ismail, Kling, Abraham, </a:t>
            </a:r>
            <a:r>
              <a:rPr lang="en-US" sz="1200" dirty="0" err="1"/>
              <a:t>Trojanowski</a:t>
            </a:r>
            <a:r>
              <a:rPr lang="en-US" sz="1200" dirty="0"/>
              <a:t> (in progress); see also talk of Sebastian </a:t>
            </a:r>
            <a:r>
              <a:rPr lang="en-US" sz="1200" dirty="0" err="1"/>
              <a:t>Trojanowski</a:t>
            </a:r>
            <a:endParaRPr lang="en-US" sz="1200" dirty="0"/>
          </a:p>
        </p:txBody>
      </p:sp>
      <p:grpSp>
        <p:nvGrpSpPr>
          <p:cNvPr id="25" name="Group 24">
            <a:extLst>
              <a:ext uri="{FF2B5EF4-FFF2-40B4-BE49-F238E27FC236}">
                <a16:creationId xmlns:a16="http://schemas.microsoft.com/office/drawing/2014/main" id="{C1D662C9-F683-9945-8E1E-63D95C52D2FF}"/>
              </a:ext>
            </a:extLst>
          </p:cNvPr>
          <p:cNvGrpSpPr/>
          <p:nvPr/>
        </p:nvGrpSpPr>
        <p:grpSpPr>
          <a:xfrm>
            <a:off x="1471798" y="876299"/>
            <a:ext cx="5405252" cy="4076701"/>
            <a:chOff x="1471798" y="876299"/>
            <a:chExt cx="5405252" cy="4076701"/>
          </a:xfrm>
        </p:grpSpPr>
        <p:sp>
          <p:nvSpPr>
            <p:cNvPr id="8" name="Oval 7">
              <a:extLst>
                <a:ext uri="{FF2B5EF4-FFF2-40B4-BE49-F238E27FC236}">
                  <a16:creationId xmlns:a16="http://schemas.microsoft.com/office/drawing/2014/main" id="{996A3F16-879D-EF40-82B1-1ADBEC311B55}"/>
                </a:ext>
              </a:extLst>
            </p:cNvPr>
            <p:cNvSpPr/>
            <p:nvPr/>
          </p:nvSpPr>
          <p:spPr>
            <a:xfrm>
              <a:off x="1471798" y="876299"/>
              <a:ext cx="2971800" cy="3352799"/>
            </a:xfrm>
            <a:prstGeom prst="ellipse">
              <a:avLst/>
            </a:prstGeom>
            <a:solidFill>
              <a:srgbClr val="0000FF">
                <a:alpha val="23137"/>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D38BBABF-159C-8648-A71D-652C27452EC2}"/>
                </a:ext>
              </a:extLst>
            </p:cNvPr>
            <p:cNvCxnSpPr>
              <a:cxnSpLocks/>
              <a:stCxn id="8" idx="5"/>
            </p:cNvCxnSpPr>
            <p:nvPr/>
          </p:nvCxnSpPr>
          <p:spPr>
            <a:xfrm>
              <a:off x="4008388" y="3738092"/>
              <a:ext cx="2868662" cy="1214908"/>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DE07DDA1-2B87-9C44-AFD9-6741205BD86C}"/>
              </a:ext>
            </a:extLst>
          </p:cNvPr>
          <p:cNvGrpSpPr/>
          <p:nvPr/>
        </p:nvGrpSpPr>
        <p:grpSpPr>
          <a:xfrm>
            <a:off x="4191000" y="863681"/>
            <a:ext cx="2971800" cy="4497099"/>
            <a:chOff x="4191000" y="863681"/>
            <a:chExt cx="2971800" cy="4497099"/>
          </a:xfrm>
        </p:grpSpPr>
        <p:sp>
          <p:nvSpPr>
            <p:cNvPr id="13" name="Oval 12">
              <a:extLst>
                <a:ext uri="{FF2B5EF4-FFF2-40B4-BE49-F238E27FC236}">
                  <a16:creationId xmlns:a16="http://schemas.microsoft.com/office/drawing/2014/main" id="{8F016564-F9A0-024B-9EF8-37FF1CD8AF30}"/>
                </a:ext>
              </a:extLst>
            </p:cNvPr>
            <p:cNvSpPr/>
            <p:nvPr/>
          </p:nvSpPr>
          <p:spPr>
            <a:xfrm>
              <a:off x="4191000" y="863681"/>
              <a:ext cx="2971800" cy="3352799"/>
            </a:xfrm>
            <a:prstGeom prst="ellipse">
              <a:avLst/>
            </a:prstGeom>
            <a:solidFill>
              <a:srgbClr val="00FF00">
                <a:alpha val="22745"/>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92D917C-A5F3-B44B-9836-DA4DDC898412}"/>
                </a:ext>
              </a:extLst>
            </p:cNvPr>
            <p:cNvCxnSpPr>
              <a:cxnSpLocks/>
              <a:stCxn id="13" idx="4"/>
            </p:cNvCxnSpPr>
            <p:nvPr/>
          </p:nvCxnSpPr>
          <p:spPr>
            <a:xfrm flipH="1">
              <a:off x="5562600" y="4216480"/>
              <a:ext cx="114300" cy="965121"/>
            </a:xfrm>
            <a:prstGeom prst="straightConnector1">
              <a:avLst/>
            </a:prstGeom>
            <a:ln>
              <a:solidFill>
                <a:srgbClr val="00FF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A343490-908C-E04A-9A6B-F1070365D467}"/>
                </a:ext>
              </a:extLst>
            </p:cNvPr>
            <p:cNvCxnSpPr>
              <a:cxnSpLocks/>
              <a:stCxn id="13" idx="4"/>
            </p:cNvCxnSpPr>
            <p:nvPr/>
          </p:nvCxnSpPr>
          <p:spPr>
            <a:xfrm>
              <a:off x="5676900" y="4216480"/>
              <a:ext cx="28575" cy="1144300"/>
            </a:xfrm>
            <a:prstGeom prst="straightConnector1">
              <a:avLst/>
            </a:prstGeom>
            <a:ln>
              <a:solidFill>
                <a:srgbClr val="00FF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EAD0130C-4E68-A94F-8620-60B8AB499C0D}"/>
              </a:ext>
            </a:extLst>
          </p:cNvPr>
          <p:cNvGrpSpPr/>
          <p:nvPr/>
        </p:nvGrpSpPr>
        <p:grpSpPr>
          <a:xfrm>
            <a:off x="3755324" y="863680"/>
            <a:ext cx="4712030" cy="4165520"/>
            <a:chOff x="3755324" y="863680"/>
            <a:chExt cx="4712030" cy="4165520"/>
          </a:xfrm>
        </p:grpSpPr>
        <p:sp>
          <p:nvSpPr>
            <p:cNvPr id="14" name="Oval 13">
              <a:extLst>
                <a:ext uri="{FF2B5EF4-FFF2-40B4-BE49-F238E27FC236}">
                  <a16:creationId xmlns:a16="http://schemas.microsoft.com/office/drawing/2014/main" id="{4361616E-BA08-D34C-8B78-76CC2CB2CBBF}"/>
                </a:ext>
              </a:extLst>
            </p:cNvPr>
            <p:cNvSpPr/>
            <p:nvPr/>
          </p:nvSpPr>
          <p:spPr>
            <a:xfrm>
              <a:off x="6877050" y="863680"/>
              <a:ext cx="1590304" cy="3352799"/>
            </a:xfrm>
            <a:prstGeom prst="ellipse">
              <a:avLst/>
            </a:prstGeom>
            <a:solidFill>
              <a:srgbClr val="FF0000">
                <a:alpha val="23137"/>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37203FA8-FA61-E34E-9BA9-58E95735633F}"/>
                </a:ext>
              </a:extLst>
            </p:cNvPr>
            <p:cNvCxnSpPr>
              <a:cxnSpLocks/>
              <a:stCxn id="14" idx="4"/>
            </p:cNvCxnSpPr>
            <p:nvPr/>
          </p:nvCxnSpPr>
          <p:spPr>
            <a:xfrm flipH="1">
              <a:off x="3755324" y="4216479"/>
              <a:ext cx="3916878" cy="81272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2635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PLANS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04800" y="990600"/>
            <a:ext cx="8448675" cy="54864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FPF and related experiments have benefited greatly from PBC support.  Hope for continued progress within the PBC framework and also the Snowmass community exercise.</a:t>
            </a:r>
          </a:p>
          <a:p>
            <a:endParaRPr lang="en-US" sz="1600" dirty="0"/>
          </a:p>
          <a:p>
            <a:r>
              <a:rPr lang="en-US" sz="2000" dirty="0"/>
              <a:t>FPF meetings</a:t>
            </a:r>
          </a:p>
          <a:p>
            <a:pPr lvl="1"/>
            <a:r>
              <a:rPr lang="en-US" sz="1800" dirty="0"/>
              <a:t>FPF Kickoff Meeting, 9-10 Nov 2020, </a:t>
            </a:r>
            <a:r>
              <a:rPr lang="en-US" sz="1800" dirty="0">
                <a:hlinkClick r:id="rId2"/>
              </a:rPr>
              <a:t>https://indico.cern.ch/event/955956</a:t>
            </a:r>
            <a:endParaRPr lang="en-US" sz="1800" dirty="0"/>
          </a:p>
          <a:p>
            <a:pPr lvl="1"/>
            <a:r>
              <a:rPr lang="en-US" sz="1800" dirty="0"/>
              <a:t>FPF2 Meeting, 27-28 May 2021, </a:t>
            </a:r>
            <a:r>
              <a:rPr lang="en-US" sz="1800" dirty="0">
                <a:hlinkClick r:id="rId3"/>
              </a:rPr>
              <a:t>https://indico.cern.ch/event/1022352</a:t>
            </a:r>
            <a:endParaRPr lang="en-US" sz="2000" dirty="0"/>
          </a:p>
          <a:p>
            <a:pPr lvl="1"/>
            <a:r>
              <a:rPr lang="en-US" sz="1800" dirty="0"/>
              <a:t>FPF3 Meeting, 25-26 Oct 2021, </a:t>
            </a:r>
            <a:r>
              <a:rPr lang="en-US" sz="1800" dirty="0">
                <a:hlinkClick r:id="rId4"/>
              </a:rPr>
              <a:t>https://indico.cern.ch/event/1076733</a:t>
            </a:r>
            <a:endParaRPr lang="en-US" sz="1800" dirty="0"/>
          </a:p>
          <a:p>
            <a:pPr lvl="1"/>
            <a:endParaRPr lang="en-US" sz="1600" dirty="0"/>
          </a:p>
          <a:p>
            <a:r>
              <a:rPr lang="en-US" sz="2200" dirty="0"/>
              <a:t>The next meeting is this coming week and will include</a:t>
            </a:r>
          </a:p>
          <a:p>
            <a:pPr lvl="1"/>
            <a:r>
              <a:rPr lang="en-US" sz="1800" dirty="0"/>
              <a:t>Updates from civil engineering, RP studies, sweeper magnet</a:t>
            </a:r>
          </a:p>
          <a:p>
            <a:pPr lvl="1"/>
            <a:r>
              <a:rPr lang="en-US" sz="1800" dirty="0"/>
              <a:t>Progress from the experiments</a:t>
            </a:r>
          </a:p>
          <a:p>
            <a:pPr lvl="1"/>
            <a:r>
              <a:rPr lang="en-US" sz="1800" dirty="0"/>
              <a:t>New physics motivations from BSM, QCD, neutrino, </a:t>
            </a:r>
            <a:r>
              <a:rPr lang="en-US" sz="1800" dirty="0" err="1"/>
              <a:t>astroparticle</a:t>
            </a:r>
            <a:r>
              <a:rPr lang="en-US" sz="1800" dirty="0"/>
              <a:t> physics</a:t>
            </a:r>
          </a:p>
          <a:p>
            <a:pPr lvl="1"/>
            <a:endParaRPr lang="en-US" sz="1600" dirty="0"/>
          </a:p>
          <a:p>
            <a:r>
              <a:rPr lang="en-US" sz="2000" dirty="0"/>
              <a:t>A white paper (~200-300 pages) will be submitted to Snowmass in February-March 2022.</a:t>
            </a:r>
          </a:p>
        </p:txBody>
      </p:sp>
    </p:spTree>
    <p:extLst>
      <p:ext uri="{BB962C8B-B14F-4D97-AF65-F5344CB8AC3E}">
        <p14:creationId xmlns:p14="http://schemas.microsoft.com/office/powerpoint/2010/main" val="18268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SOME HISTORY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400" y="914400"/>
            <a:ext cx="7086600" cy="279176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On the Occasion of the 50</a:t>
            </a:r>
            <a:r>
              <a:rPr lang="en-US" sz="2000" baseline="30000" dirty="0"/>
              <a:t>th</a:t>
            </a:r>
            <a:r>
              <a:rPr lang="en-US" sz="2000" dirty="0"/>
              <a:t> Anniversary of CERN’s ISR:</a:t>
            </a:r>
          </a:p>
          <a:p>
            <a:pPr lvl="1"/>
            <a:r>
              <a:rPr lang="en-US" sz="1800" dirty="0"/>
              <a:t>“There was initially a broad belief that physics action would be in the forward directions at a hadron collider…. It is easy to say after the fact, still with regrets, that with an earlier availability of more complete…experiments at the ISR, CERN would not have been left as a spectator during the famous November revolution of 1974 with the J/</a:t>
            </a:r>
            <a:r>
              <a:rPr lang="el-GR" sz="1800" dirty="0"/>
              <a:t>ψ </a:t>
            </a:r>
            <a:r>
              <a:rPr lang="en-US" sz="1800" dirty="0"/>
              <a:t>discoveries at Brookhaven and SLAC.” -- Lyn Evans and Peter Jenni, “Discovery Machines,” CERN Courier (2021).</a:t>
            </a:r>
          </a:p>
          <a:p>
            <a:pPr lvl="1"/>
            <a:endParaRPr lang="en-US" sz="18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7435347" y="1004872"/>
            <a:ext cx="1263737" cy="1125682"/>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7435347" y="2236602"/>
            <a:ext cx="1263737" cy="1268598"/>
          </a:xfrm>
          <a:prstGeom prst="rect">
            <a:avLst/>
          </a:prstGeom>
        </p:spPr>
      </p:pic>
      <p:sp>
        <p:nvSpPr>
          <p:cNvPr id="8" name="Rectangle 3">
            <a:extLst>
              <a:ext uri="{FF2B5EF4-FFF2-40B4-BE49-F238E27FC236}">
                <a16:creationId xmlns:a16="http://schemas.microsoft.com/office/drawing/2014/main" id="{F067057C-AE82-164F-B590-D21C3CC68726}"/>
              </a:ext>
            </a:extLst>
          </p:cNvPr>
          <p:cNvSpPr txBox="1">
            <a:spLocks noChangeArrowheads="1"/>
          </p:cNvSpPr>
          <p:nvPr/>
        </p:nvSpPr>
        <p:spPr bwMode="auto">
          <a:xfrm>
            <a:off x="152400" y="3788207"/>
            <a:ext cx="8763000" cy="1529862"/>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Are we missing opportunities in a similar (but opposite) way at the LHC? </a:t>
            </a:r>
          </a:p>
          <a:p>
            <a:pPr lvl="1"/>
            <a:r>
              <a:rPr lang="en-US" sz="1800" dirty="0"/>
              <a:t>By far the largest flux of energetic light particles (</a:t>
            </a:r>
            <a:r>
              <a:rPr lang="en-US" sz="1800" dirty="0" err="1"/>
              <a:t>pions</a:t>
            </a:r>
            <a:r>
              <a:rPr lang="en-US" sz="1800" dirty="0"/>
              <a:t>, neutrinos, and maybe also dark photons, ALPs, dark matter, …) is in the far-forward direction.</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481609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572131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5721318"/>
                <a:ext cx="2106154" cy="391646"/>
              </a:xfrm>
              <a:prstGeom prst="rect">
                <a:avLst/>
              </a:prstGeom>
              <a:blipFill>
                <a:blip r:embed="rId5"/>
                <a:stretch>
                  <a:fillRect l="-2367" t="-1961" b="-7843"/>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737045" y="5388559"/>
            <a:ext cx="1243161" cy="369332"/>
          </a:xfrm>
          <a:prstGeom prst="rect">
            <a:avLst/>
          </a:prstGeom>
          <a:noFill/>
        </p:spPr>
        <p:txBody>
          <a:bodyPr wrap="none" rtlCol="0">
            <a:spAutoFit/>
          </a:bodyPr>
          <a:lstStyle/>
          <a:p>
            <a:r>
              <a:rPr lang="en-US" dirty="0"/>
              <a:t>A’, a, </a:t>
            </a:r>
            <a:r>
              <a:rPr lang="en-US" dirty="0">
                <a:latin typeface="Symbol" pitchFamily="2" charset="2"/>
              </a:rPr>
              <a:t>c</a:t>
            </a:r>
            <a:r>
              <a:rPr lang="en-US" dirty="0"/>
              <a:t>, …</a:t>
            </a:r>
          </a:p>
        </p:txBody>
      </p:sp>
    </p:spTree>
    <p:extLst>
      <p:ext uri="{BB962C8B-B14F-4D97-AF65-F5344CB8AC3E}">
        <p14:creationId xmlns:p14="http://schemas.microsoft.com/office/powerpoint/2010/main" val="379753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0" y="104775"/>
            <a:ext cx="9144000" cy="733425"/>
          </a:xfrm>
        </p:spPr>
        <p:txBody>
          <a:bodyPr/>
          <a:lstStyle/>
          <a:p>
            <a:pPr eaLnBrk="1" hangingPunct="1"/>
            <a:r>
              <a:rPr lang="en-US" dirty="0">
                <a:solidFill>
                  <a:schemeClr val="bg1"/>
                </a:solidFill>
                <a:latin typeface="Arial" charset="0"/>
              </a:rPr>
              <a:t>FAR FORWARD EXPERIMENTS FOR LHC RUN 3</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marL="0" indent="0">
              <a:buNone/>
            </a:pPr>
            <a:r>
              <a:rPr lang="en-US" sz="2000" dirty="0">
                <a:solidFill>
                  <a:schemeClr val="bg1"/>
                </a:solidFill>
              </a:rPr>
              <a:t>The existing caverns UJ12 and UJ18 and adjacent tunnels are good locations for experiments along the LOS: 480 m from ATLAS and shielded from the ATLAS IP by ~100 m of rock.</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grpSp>
        <p:nvGrpSpPr>
          <p:cNvPr id="10" name="Group 9">
            <a:extLst>
              <a:ext uri="{FF2B5EF4-FFF2-40B4-BE49-F238E27FC236}">
                <a16:creationId xmlns:a16="http://schemas.microsoft.com/office/drawing/2014/main" id="{432AD7D8-8876-B74D-B666-8982741E471F}"/>
              </a:ext>
            </a:extLst>
          </p:cNvPr>
          <p:cNvGrpSpPr/>
          <p:nvPr/>
        </p:nvGrpSpPr>
        <p:grpSpPr>
          <a:xfrm>
            <a:off x="5116723" y="2565583"/>
            <a:ext cx="3884523" cy="1111122"/>
            <a:chOff x="5116723" y="2565583"/>
            <a:chExt cx="3884523" cy="1111122"/>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11" name="Group 10">
            <a:extLst>
              <a:ext uri="{FF2B5EF4-FFF2-40B4-BE49-F238E27FC236}">
                <a16:creationId xmlns:a16="http://schemas.microsoft.com/office/drawing/2014/main" id="{6D39EEDE-C2EA-3A4C-8073-6525E23C5012}"/>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2" name="TextBox 1">
            <a:extLst>
              <a:ext uri="{FF2B5EF4-FFF2-40B4-BE49-F238E27FC236}">
                <a16:creationId xmlns:a16="http://schemas.microsoft.com/office/drawing/2014/main" id="{8873A653-6DBD-824F-87EB-853C83BC11BC}"/>
              </a:ext>
            </a:extLst>
          </p:cNvPr>
          <p:cNvSpPr txBox="1"/>
          <p:nvPr/>
        </p:nvSpPr>
        <p:spPr>
          <a:xfrm>
            <a:off x="5825825" y="3839415"/>
            <a:ext cx="2612959" cy="307777"/>
          </a:xfrm>
          <a:prstGeom prst="rect">
            <a:avLst/>
          </a:prstGeom>
          <a:noFill/>
        </p:spPr>
        <p:txBody>
          <a:bodyPr wrap="none" rtlCol="0">
            <a:spAutoFit/>
          </a:bodyPr>
          <a:lstStyle/>
          <a:p>
            <a:r>
              <a:rPr lang="en-US" sz="1400" dirty="0">
                <a:solidFill>
                  <a:schemeClr val="bg1"/>
                </a:solidFill>
              </a:rPr>
              <a:t>FASER: approved March 2019</a:t>
            </a:r>
          </a:p>
        </p:txBody>
      </p:sp>
      <p:sp>
        <p:nvSpPr>
          <p:cNvPr id="31" name="TextBox 30">
            <a:extLst>
              <a:ext uri="{FF2B5EF4-FFF2-40B4-BE49-F238E27FC236}">
                <a16:creationId xmlns:a16="http://schemas.microsoft.com/office/drawing/2014/main" id="{BA837712-F0CD-6449-9430-2E81988D2836}"/>
              </a:ext>
            </a:extLst>
          </p:cNvPr>
          <p:cNvSpPr txBox="1"/>
          <p:nvPr/>
        </p:nvSpPr>
        <p:spPr>
          <a:xfrm>
            <a:off x="5733337" y="4085586"/>
            <a:ext cx="3034549" cy="307777"/>
          </a:xfrm>
          <a:prstGeom prst="rect">
            <a:avLst/>
          </a:prstGeom>
          <a:noFill/>
        </p:spPr>
        <p:txBody>
          <a:bodyPr wrap="none" rtlCol="0">
            <a:spAutoFit/>
          </a:bodyPr>
          <a:lstStyle/>
          <a:p>
            <a:r>
              <a:rPr lang="en-US" sz="1400" dirty="0" err="1">
                <a:solidFill>
                  <a:schemeClr val="bg1"/>
                </a:solidFill>
              </a:rPr>
              <a:t>FASER</a:t>
            </a:r>
            <a:r>
              <a:rPr lang="en-US" sz="1400" dirty="0" err="1">
                <a:solidFill>
                  <a:schemeClr val="bg1"/>
                </a:solidFill>
                <a:latin typeface="Symbol" pitchFamily="2" charset="2"/>
              </a:rPr>
              <a:t>n</a:t>
            </a:r>
            <a:r>
              <a:rPr lang="en-US" sz="1400" dirty="0">
                <a:solidFill>
                  <a:schemeClr val="bg1"/>
                </a:solidFill>
              </a:rPr>
              <a:t>: approved December 2019</a:t>
            </a:r>
          </a:p>
        </p:txBody>
      </p:sp>
      <p:sp>
        <p:nvSpPr>
          <p:cNvPr id="32" name="TextBox 31">
            <a:extLst>
              <a:ext uri="{FF2B5EF4-FFF2-40B4-BE49-F238E27FC236}">
                <a16:creationId xmlns:a16="http://schemas.microsoft.com/office/drawing/2014/main" id="{87ECBC1F-0ECC-2A4E-90F1-C583BBD2A531}"/>
              </a:ext>
            </a:extLst>
          </p:cNvPr>
          <p:cNvSpPr txBox="1"/>
          <p:nvPr/>
        </p:nvSpPr>
        <p:spPr>
          <a:xfrm>
            <a:off x="1447800" y="2729531"/>
            <a:ext cx="2403222" cy="307777"/>
          </a:xfrm>
          <a:prstGeom prst="rect">
            <a:avLst/>
          </a:prstGeom>
          <a:noFill/>
        </p:spPr>
        <p:txBody>
          <a:bodyPr wrap="none" rtlCol="0">
            <a:spAutoFit/>
          </a:bodyPr>
          <a:lstStyle/>
          <a:p>
            <a:r>
              <a:rPr lang="en-US" sz="1400" dirty="0">
                <a:solidFill>
                  <a:schemeClr val="bg1"/>
                </a:solidFill>
              </a:rPr>
              <a:t>SND: approved March 2021</a:t>
            </a:r>
          </a:p>
        </p:txBody>
      </p:sp>
    </p:spTree>
    <p:extLst>
      <p:ext uri="{BB962C8B-B14F-4D97-AF65-F5344CB8AC3E}">
        <p14:creationId xmlns:p14="http://schemas.microsoft.com/office/powerpoint/2010/main" val="39240921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a:xfrm>
            <a:off x="0" y="284253"/>
            <a:ext cx="9143999" cy="706347"/>
          </a:xfrm>
        </p:spPr>
        <p:txBody>
          <a:bodyPr/>
          <a:lstStyle/>
          <a:p>
            <a:r>
              <a:rPr lang="en-US" sz="2400" dirty="0">
                <a:solidFill>
                  <a:schemeClr val="bg1"/>
                </a:solidFill>
              </a:rPr>
              <a:t>FASER INSTALLATION COMPLETED IN MARCH 2021</a:t>
            </a:r>
            <a:br>
              <a:rPr lang="en-US" sz="2400" dirty="0">
                <a:solidFill>
                  <a:schemeClr val="bg1"/>
                </a:solidFill>
              </a:rPr>
            </a:br>
            <a:r>
              <a:rPr lang="en-US" sz="2400" dirty="0">
                <a:solidFill>
                  <a:schemeClr val="bg1"/>
                </a:solidFill>
              </a:rPr>
              <a:t>TEST BEAM RUN COMPLETED AUGUST 2021</a:t>
            </a:r>
          </a:p>
        </p:txBody>
      </p:sp>
      <p:pic>
        <p:nvPicPr>
          <p:cNvPr id="5" name="Picture 4">
            <a:extLst>
              <a:ext uri="{FF2B5EF4-FFF2-40B4-BE49-F238E27FC236}">
                <a16:creationId xmlns:a16="http://schemas.microsoft.com/office/drawing/2014/main" id="{1E68AE46-2908-6E43-85A4-D2B64CF57C11}"/>
              </a:ext>
            </a:extLst>
          </p:cNvPr>
          <p:cNvPicPr>
            <a:picLocks noChangeAspect="1"/>
          </p:cNvPicPr>
          <p:nvPr/>
        </p:nvPicPr>
        <p:blipFill rotWithShape="1">
          <a:blip r:embed="rId3"/>
          <a:srcRect l="8333"/>
          <a:stretch/>
        </p:blipFill>
        <p:spPr>
          <a:xfrm>
            <a:off x="399838" y="4114800"/>
            <a:ext cx="3269514" cy="2458947"/>
          </a:xfrm>
          <a:prstGeom prst="rect">
            <a:avLst/>
          </a:prstGeom>
          <a:ln w="76200">
            <a:solidFill>
              <a:schemeClr val="bg1"/>
            </a:solidFill>
          </a:ln>
        </p:spPr>
      </p:pic>
      <p:pic>
        <p:nvPicPr>
          <p:cNvPr id="6" name="Picture 5">
            <a:extLst>
              <a:ext uri="{FF2B5EF4-FFF2-40B4-BE49-F238E27FC236}">
                <a16:creationId xmlns:a16="http://schemas.microsoft.com/office/drawing/2014/main" id="{53977A13-8CB8-0A43-9FBD-9044899DDE61}"/>
              </a:ext>
            </a:extLst>
          </p:cNvPr>
          <p:cNvPicPr>
            <a:picLocks noChangeAspect="1"/>
          </p:cNvPicPr>
          <p:nvPr/>
        </p:nvPicPr>
        <p:blipFill rotWithShape="1">
          <a:blip r:embed="rId4"/>
          <a:srcRect l="17089" r="16245" b="12553"/>
          <a:stretch/>
        </p:blipFill>
        <p:spPr>
          <a:xfrm>
            <a:off x="5410200" y="4050127"/>
            <a:ext cx="3333962" cy="2500472"/>
          </a:xfrm>
          <a:prstGeom prst="rect">
            <a:avLst/>
          </a:prstGeom>
          <a:ln w="76200">
            <a:solidFill>
              <a:schemeClr val="bg1"/>
            </a:solidFill>
          </a:ln>
        </p:spPr>
      </p:pic>
    </p:spTree>
    <p:extLst>
      <p:ext uri="{BB962C8B-B14F-4D97-AF65-F5344CB8AC3E}">
        <p14:creationId xmlns:p14="http://schemas.microsoft.com/office/powerpoint/2010/main" val="222313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657350" y="228600"/>
            <a:ext cx="5829300" cy="492919"/>
          </a:xfrm>
        </p:spPr>
        <p:txBody>
          <a:bodyPr/>
          <a:lstStyle/>
          <a:p>
            <a:pPr eaLnBrk="1" hangingPunct="1"/>
            <a:r>
              <a:rPr lang="en-US" dirty="0" err="1">
                <a:solidFill>
                  <a:schemeClr val="tx1"/>
                </a:solidFill>
                <a:latin typeface="Arial" charset="0"/>
              </a:rPr>
              <a:t>FASER</a:t>
            </a:r>
            <a:r>
              <a:rPr lang="en-US" dirty="0" err="1">
                <a:solidFill>
                  <a:schemeClr val="tx1"/>
                </a:solidFill>
                <a:latin typeface="Symbol" pitchFamily="2" charset="2"/>
              </a:rPr>
              <a:t>n</a:t>
            </a:r>
            <a:endParaRPr lang="en-US" dirty="0">
              <a:solidFill>
                <a:schemeClr val="tx1"/>
              </a:solidFill>
              <a:latin typeface="Arial" charset="0"/>
            </a:endParaRPr>
          </a:p>
        </p:txBody>
      </p:sp>
      <p:sp>
        <p:nvSpPr>
          <p:cNvPr id="5123" name="Content Placeholder 2"/>
          <p:cNvSpPr>
            <a:spLocks noGrp="1"/>
          </p:cNvSpPr>
          <p:nvPr>
            <p:ph idx="1"/>
          </p:nvPr>
        </p:nvSpPr>
        <p:spPr>
          <a:xfrm>
            <a:off x="152400" y="914400"/>
            <a:ext cx="3539875" cy="5562600"/>
          </a:xfrm>
        </p:spPr>
        <p:txBody>
          <a:bodyPr/>
          <a:lstStyle/>
          <a:p>
            <a:r>
              <a:rPr lang="en-US" sz="2000" dirty="0"/>
              <a:t>In 2018 a 29 kg (11 kg fiducial) </a:t>
            </a:r>
            <a:r>
              <a:rPr lang="en-US" sz="2000" dirty="0" err="1"/>
              <a:t>FASER</a:t>
            </a:r>
            <a:r>
              <a:rPr lang="en-US" sz="2000" dirty="0" err="1">
                <a:latin typeface="Symbol" pitchFamily="2" charset="2"/>
              </a:rPr>
              <a:t>n</a:t>
            </a:r>
            <a:r>
              <a:rPr lang="en-US" sz="2000" dirty="0"/>
              <a:t> pilot emulsion detector collected data for 4 weeks on the beam collision axis.</a:t>
            </a:r>
          </a:p>
          <a:p>
            <a:endParaRPr lang="en-US" sz="1200" dirty="0"/>
          </a:p>
          <a:p>
            <a:r>
              <a:rPr lang="en-US" sz="2000" dirty="0"/>
              <a:t>In May 2021, we announced the first direct detection of 6 neutrino candidates above expected background events (2.7</a:t>
            </a:r>
            <a:r>
              <a:rPr lang="en-US" sz="2000" dirty="0">
                <a:latin typeface="Symbol" pitchFamily="2" charset="2"/>
              </a:rPr>
              <a:t>s</a:t>
            </a:r>
            <a:r>
              <a:rPr lang="en-US" sz="2000" dirty="0"/>
              <a:t>).  </a:t>
            </a:r>
          </a:p>
          <a:p>
            <a:endParaRPr lang="en-US" sz="1200" dirty="0"/>
          </a:p>
          <a:p>
            <a:r>
              <a:rPr lang="en-US" sz="2000" dirty="0"/>
              <a:t>Not the 5</a:t>
            </a:r>
            <a:r>
              <a:rPr lang="en-US" sz="2000" dirty="0">
                <a:latin typeface="Symbol" pitchFamily="2" charset="2"/>
              </a:rPr>
              <a:t>s</a:t>
            </a:r>
            <a:r>
              <a:rPr lang="en-US" sz="2000" dirty="0"/>
              <a:t> discovery of collider neutrinos, but a promising sign of things to come!</a:t>
            </a:r>
          </a:p>
          <a:p>
            <a:endParaRPr lang="en-US" sz="1500" dirty="0"/>
          </a:p>
        </p:txBody>
      </p:sp>
      <p:pic>
        <p:nvPicPr>
          <p:cNvPr id="5" name="Picture 4">
            <a:extLst>
              <a:ext uri="{FF2B5EF4-FFF2-40B4-BE49-F238E27FC236}">
                <a16:creationId xmlns:a16="http://schemas.microsoft.com/office/drawing/2014/main" id="{BBCD9BD1-A6B1-8B4F-B218-36376E35F49F}"/>
              </a:ext>
            </a:extLst>
          </p:cNvPr>
          <p:cNvPicPr>
            <a:picLocks noChangeAspect="1"/>
          </p:cNvPicPr>
          <p:nvPr/>
        </p:nvPicPr>
        <p:blipFill rotWithShape="1">
          <a:blip r:embed="rId3"/>
          <a:srcRect b="52400"/>
          <a:stretch/>
        </p:blipFill>
        <p:spPr>
          <a:xfrm>
            <a:off x="4118040" y="4758135"/>
            <a:ext cx="4603436" cy="1733456"/>
          </a:xfrm>
          <a:prstGeom prst="rect">
            <a:avLst/>
          </a:prstGeom>
        </p:spPr>
      </p:pic>
      <p:pic>
        <p:nvPicPr>
          <p:cNvPr id="3" name="Picture 2">
            <a:extLst>
              <a:ext uri="{FF2B5EF4-FFF2-40B4-BE49-F238E27FC236}">
                <a16:creationId xmlns:a16="http://schemas.microsoft.com/office/drawing/2014/main" id="{0D53125D-6729-7241-A078-BE6D0DD9C772}"/>
              </a:ext>
            </a:extLst>
          </p:cNvPr>
          <p:cNvPicPr>
            <a:picLocks noChangeAspect="1"/>
          </p:cNvPicPr>
          <p:nvPr/>
        </p:nvPicPr>
        <p:blipFill>
          <a:blip r:embed="rId4"/>
          <a:stretch>
            <a:fillRect/>
          </a:stretch>
        </p:blipFill>
        <p:spPr>
          <a:xfrm>
            <a:off x="4193745" y="3049777"/>
            <a:ext cx="4452026" cy="1568390"/>
          </a:xfrm>
          <a:prstGeom prst="rect">
            <a:avLst/>
          </a:prstGeom>
        </p:spPr>
      </p:pic>
      <p:pic>
        <p:nvPicPr>
          <p:cNvPr id="6" name="Picture 5">
            <a:extLst>
              <a:ext uri="{FF2B5EF4-FFF2-40B4-BE49-F238E27FC236}">
                <a16:creationId xmlns:a16="http://schemas.microsoft.com/office/drawing/2014/main" id="{B2607E25-ACBE-3E46-8A77-78FC55254DF6}"/>
              </a:ext>
            </a:extLst>
          </p:cNvPr>
          <p:cNvPicPr>
            <a:picLocks noChangeAspect="1"/>
          </p:cNvPicPr>
          <p:nvPr/>
        </p:nvPicPr>
        <p:blipFill>
          <a:blip r:embed="rId5"/>
          <a:stretch>
            <a:fillRect/>
          </a:stretch>
        </p:blipFill>
        <p:spPr>
          <a:xfrm>
            <a:off x="3810000" y="791861"/>
            <a:ext cx="5029201" cy="2150285"/>
          </a:xfrm>
          <a:prstGeom prst="rect">
            <a:avLst/>
          </a:prstGeom>
        </p:spPr>
      </p:pic>
      <p:sp>
        <p:nvSpPr>
          <p:cNvPr id="4" name="TextBox 3">
            <a:extLst>
              <a:ext uri="{FF2B5EF4-FFF2-40B4-BE49-F238E27FC236}">
                <a16:creationId xmlns:a16="http://schemas.microsoft.com/office/drawing/2014/main" id="{F714B779-1AE5-D440-AB2C-723E3B0FB271}"/>
              </a:ext>
            </a:extLst>
          </p:cNvPr>
          <p:cNvSpPr txBox="1"/>
          <p:nvPr/>
        </p:nvSpPr>
        <p:spPr>
          <a:xfrm>
            <a:off x="1933223" y="6121971"/>
            <a:ext cx="1402948" cy="369332"/>
          </a:xfrm>
          <a:prstGeom prst="rect">
            <a:avLst/>
          </a:prstGeom>
          <a:noFill/>
        </p:spPr>
        <p:txBody>
          <a:bodyPr wrap="none" rtlCol="0">
            <a:spAutoFit/>
          </a:bodyPr>
          <a:lstStyle/>
          <a:p>
            <a:r>
              <a:rPr lang="en-US" dirty="0">
                <a:hlinkClick r:id="rId6"/>
              </a:rPr>
              <a:t>2105.06197</a:t>
            </a:r>
            <a:endParaRPr lang="en-US" dirty="0"/>
          </a:p>
        </p:txBody>
      </p:sp>
    </p:spTree>
    <p:extLst>
      <p:ext uri="{BB962C8B-B14F-4D97-AF65-F5344CB8AC3E}">
        <p14:creationId xmlns:p14="http://schemas.microsoft.com/office/powerpoint/2010/main" val="24049301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6" y="1717516"/>
            <a:ext cx="2531462" cy="1754326"/>
          </a:xfrm>
          <a:prstGeom prst="rect">
            <a:avLst/>
          </a:prstGeom>
          <a:noFill/>
        </p:spPr>
        <p:txBody>
          <a:bodyPr wrap="none" rtlCol="0">
            <a:spAutoFit/>
          </a:bodyPr>
          <a:lstStyle/>
          <a:p>
            <a:pPr algn="ctr"/>
            <a:r>
              <a:rPr lang="en-US" dirty="0" err="1"/>
              <a:t>FASER</a:t>
            </a:r>
            <a:r>
              <a:rPr lang="en-US" dirty="0" err="1">
                <a:latin typeface="Symbol" pitchFamily="2" charset="2"/>
              </a:rPr>
              <a:t>n</a:t>
            </a:r>
            <a:r>
              <a:rPr lang="en-US" dirty="0"/>
              <a:t>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neutrino candidates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neutrino candidates</a:t>
            </a:r>
          </a:p>
        </p:txBody>
      </p:sp>
    </p:spTree>
    <p:extLst>
      <p:ext uri="{BB962C8B-B14F-4D97-AF65-F5344CB8AC3E}">
        <p14:creationId xmlns:p14="http://schemas.microsoft.com/office/powerpoint/2010/main" val="674940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 FOR HL-LHC</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4" name="TextBox 3">
            <a:extLst>
              <a:ext uri="{FF2B5EF4-FFF2-40B4-BE49-F238E27FC236}">
                <a16:creationId xmlns:a16="http://schemas.microsoft.com/office/drawing/2014/main" id="{EEF61490-5DFC-504D-BB08-3CB122F5068F}"/>
              </a:ext>
            </a:extLst>
          </p:cNvPr>
          <p:cNvSpPr txBox="1"/>
          <p:nvPr/>
        </p:nvSpPr>
        <p:spPr>
          <a:xfrm>
            <a:off x="5791200" y="5904290"/>
            <a:ext cx="3070136" cy="723275"/>
          </a:xfrm>
          <a:prstGeom prst="rect">
            <a:avLst/>
          </a:prstGeom>
          <a:noFill/>
        </p:spPr>
        <p:txBody>
          <a:bodyPr wrap="none" rtlCol="0">
            <a:spAutoFit/>
          </a:bodyPr>
          <a:lstStyle/>
          <a:p>
            <a:pPr marL="0" indent="0" algn="ctr">
              <a:buNone/>
            </a:pPr>
            <a:endParaRPr lang="en-US" sz="900" dirty="0">
              <a:solidFill>
                <a:schemeClr val="bg1"/>
              </a:solidFill>
            </a:endParaRPr>
          </a:p>
          <a:p>
            <a:pPr marL="0" indent="0" algn="ctr">
              <a:buNone/>
            </a:pPr>
            <a:r>
              <a:rPr lang="en-US" sz="1600" dirty="0">
                <a:solidFill>
                  <a:schemeClr val="bg1"/>
                </a:solidFill>
              </a:rPr>
              <a:t> See </a:t>
            </a:r>
            <a:r>
              <a:rPr lang="en-US" sz="1600" dirty="0" err="1">
                <a:solidFill>
                  <a:schemeClr val="bg1"/>
                </a:solidFill>
              </a:rPr>
              <a:t>Kincso</a:t>
            </a:r>
            <a:r>
              <a:rPr lang="en-US" sz="1600" dirty="0">
                <a:solidFill>
                  <a:schemeClr val="bg1"/>
                </a:solidFill>
              </a:rPr>
              <a:t> </a:t>
            </a:r>
            <a:r>
              <a:rPr lang="en-US" sz="1600" dirty="0" err="1">
                <a:solidFill>
                  <a:schemeClr val="bg1"/>
                </a:solidFill>
              </a:rPr>
              <a:t>Balazs</a:t>
            </a:r>
            <a:r>
              <a:rPr lang="en-US" sz="1600" dirty="0">
                <a:solidFill>
                  <a:schemeClr val="bg1"/>
                </a:solidFill>
              </a:rPr>
              <a:t> talk, </a:t>
            </a:r>
          </a:p>
          <a:p>
            <a:pPr marL="0" indent="0" algn="ctr">
              <a:buNone/>
            </a:pPr>
            <a:r>
              <a:rPr lang="en-US" sz="1600" dirty="0">
                <a:solidFill>
                  <a:schemeClr val="bg1"/>
                </a:solidFill>
              </a:rPr>
              <a:t>FPF2 Meeting, 27-28 May 2021</a:t>
            </a:r>
          </a:p>
        </p:txBody>
      </p:sp>
      <p:grpSp>
        <p:nvGrpSpPr>
          <p:cNvPr id="2" name="Group 1">
            <a:extLst>
              <a:ext uri="{FF2B5EF4-FFF2-40B4-BE49-F238E27FC236}">
                <a16:creationId xmlns:a16="http://schemas.microsoft.com/office/drawing/2014/main" id="{48B6FD8A-CFB6-C445-9A5B-65420C5B5980}"/>
              </a:ext>
            </a:extLst>
          </p:cNvPr>
          <p:cNvGrpSpPr/>
          <p:nvPr/>
        </p:nvGrpSpPr>
        <p:grpSpPr>
          <a:xfrm>
            <a:off x="4978992" y="3564541"/>
            <a:ext cx="4093761" cy="2387845"/>
            <a:chOff x="4530470" y="3401200"/>
            <a:chExt cx="4093761" cy="2387845"/>
          </a:xfrm>
        </p:grpSpPr>
        <p:cxnSp>
          <p:nvCxnSpPr>
            <p:cNvPr id="9" name="Straight Arrow Connector 8">
              <a:extLst>
                <a:ext uri="{FF2B5EF4-FFF2-40B4-BE49-F238E27FC236}">
                  <a16:creationId xmlns:a16="http://schemas.microsoft.com/office/drawing/2014/main" id="{88D1E9F0-0942-F240-9F5E-2E0BB5F18F77}"/>
                </a:ext>
              </a:extLst>
            </p:cNvPr>
            <p:cNvCxnSpPr>
              <a:cxnSpLocks/>
            </p:cNvCxnSpPr>
            <p:nvPr/>
          </p:nvCxnSpPr>
          <p:spPr>
            <a:xfrm flipH="1">
              <a:off x="4564028" y="3401200"/>
              <a:ext cx="2313718" cy="1003160"/>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3F0BD58-42C7-8F44-86B2-AB279C0AA825}"/>
                </a:ext>
              </a:extLst>
            </p:cNvPr>
            <p:cNvCxnSpPr>
              <a:cxnSpLocks/>
            </p:cNvCxnSpPr>
            <p:nvPr/>
          </p:nvCxnSpPr>
          <p:spPr>
            <a:xfrm>
              <a:off x="7310164" y="3503595"/>
              <a:ext cx="1303677" cy="90076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1E1B8023-A1B2-1649-9EEA-8A27D1F3629D}"/>
                </a:ext>
              </a:extLst>
            </p:cNvPr>
            <p:cNvPicPr>
              <a:picLocks noChangeAspect="1"/>
            </p:cNvPicPr>
            <p:nvPr/>
          </p:nvPicPr>
          <p:blipFill rotWithShape="1">
            <a:blip r:embed="rId3"/>
            <a:srcRect l="5641" t="8694" r="1156"/>
            <a:stretch/>
          </p:blipFill>
          <p:spPr bwMode="auto">
            <a:xfrm>
              <a:off x="4530470" y="4409209"/>
              <a:ext cx="4093761" cy="1379836"/>
            </a:xfrm>
            <a:prstGeom prst="rect">
              <a:avLst/>
            </a:prstGeom>
          </p:spPr>
        </p:pic>
      </p:grpSp>
      <p:sp>
        <p:nvSpPr>
          <p:cNvPr id="27" name="Content Placeholder 2">
            <a:extLst>
              <a:ext uri="{FF2B5EF4-FFF2-40B4-BE49-F238E27FC236}">
                <a16:creationId xmlns:a16="http://schemas.microsoft.com/office/drawing/2014/main" id="{A2361FE4-4BD5-9C41-810F-484AD907BAF7}"/>
              </a:ext>
            </a:extLst>
          </p:cNvPr>
          <p:cNvSpPr txBox="1">
            <a:spLocks/>
          </p:cNvSpPr>
          <p:nvPr/>
        </p:nvSpPr>
        <p:spPr bwMode="auto">
          <a:xfrm>
            <a:off x="435610" y="905614"/>
            <a:ext cx="8382000" cy="1029808"/>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000" dirty="0">
                <a:solidFill>
                  <a:schemeClr val="bg1"/>
                </a:solidFill>
              </a:rPr>
              <a:t>Possibilities presented by CERN CE at FPF2 Meeting: </a:t>
            </a:r>
          </a:p>
          <a:p>
            <a:pPr marL="457200" indent="-457200">
              <a:buFont typeface="Arial" charset="0"/>
              <a:buAutoNum type="arabicParenBoth"/>
            </a:pPr>
            <a:r>
              <a:rPr lang="en-US" sz="2000" dirty="0">
                <a:solidFill>
                  <a:schemeClr val="bg1"/>
                </a:solidFill>
              </a:rPr>
              <a:t>enlarge existing cavern UJ12 with alcoves for each experiment</a:t>
            </a:r>
          </a:p>
          <a:p>
            <a:pPr marL="457200" indent="-457200">
              <a:buFont typeface="Arial" charset="0"/>
              <a:buAutoNum type="arabicParenBoth"/>
            </a:pPr>
            <a:r>
              <a:rPr lang="en-US" sz="2000" dirty="0">
                <a:solidFill>
                  <a:schemeClr val="bg1"/>
                </a:solidFill>
              </a:rPr>
              <a:t>create a new shaft and cavern ~617 m from ATLAS past UJ18 </a:t>
            </a:r>
          </a:p>
        </p:txBody>
      </p:sp>
      <p:grpSp>
        <p:nvGrpSpPr>
          <p:cNvPr id="26" name="Group 25">
            <a:extLst>
              <a:ext uri="{FF2B5EF4-FFF2-40B4-BE49-F238E27FC236}">
                <a16:creationId xmlns:a16="http://schemas.microsoft.com/office/drawing/2014/main" id="{54535BE0-F0EE-434C-85DD-E0D17E68F151}"/>
              </a:ext>
            </a:extLst>
          </p:cNvPr>
          <p:cNvGrpSpPr/>
          <p:nvPr/>
        </p:nvGrpSpPr>
        <p:grpSpPr>
          <a:xfrm>
            <a:off x="227914" y="2289331"/>
            <a:ext cx="4523164" cy="1552268"/>
            <a:chOff x="227914" y="2289331"/>
            <a:chExt cx="4523164" cy="1552268"/>
          </a:xfrm>
        </p:grpSpPr>
        <p:cxnSp>
          <p:nvCxnSpPr>
            <p:cNvPr id="32" name="Straight Arrow Connector 31">
              <a:extLst>
                <a:ext uri="{FF2B5EF4-FFF2-40B4-BE49-F238E27FC236}">
                  <a16:creationId xmlns:a16="http://schemas.microsoft.com/office/drawing/2014/main" id="{113C9566-1607-1144-BE0F-27C652E7EC9C}"/>
                </a:ext>
              </a:extLst>
            </p:cNvPr>
            <p:cNvCxnSpPr>
              <a:cxnSpLocks/>
            </p:cNvCxnSpPr>
            <p:nvPr/>
          </p:nvCxnSpPr>
          <p:spPr>
            <a:xfrm>
              <a:off x="2120138" y="2418528"/>
              <a:ext cx="2630940" cy="1423071"/>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045D1B58-8922-0C44-9888-7B6B5FB83CF3}"/>
                </a:ext>
              </a:extLst>
            </p:cNvPr>
            <p:cNvCxnSpPr>
              <a:cxnSpLocks/>
            </p:cNvCxnSpPr>
            <p:nvPr/>
          </p:nvCxnSpPr>
          <p:spPr>
            <a:xfrm flipH="1">
              <a:off x="227914" y="2289331"/>
              <a:ext cx="1372287" cy="1552268"/>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35" name="Picture 34">
            <a:extLst>
              <a:ext uri="{FF2B5EF4-FFF2-40B4-BE49-F238E27FC236}">
                <a16:creationId xmlns:a16="http://schemas.microsoft.com/office/drawing/2014/main" id="{F7297DFB-A357-4B42-8D95-E6DA4793E9D5}"/>
              </a:ext>
            </a:extLst>
          </p:cNvPr>
          <p:cNvPicPr>
            <a:picLocks noChangeAspect="1"/>
          </p:cNvPicPr>
          <p:nvPr/>
        </p:nvPicPr>
        <p:blipFill>
          <a:blip r:embed="rId4"/>
          <a:stretch>
            <a:fillRect/>
          </a:stretch>
        </p:blipFill>
        <p:spPr>
          <a:xfrm>
            <a:off x="227914" y="3850937"/>
            <a:ext cx="4523164" cy="2453760"/>
          </a:xfrm>
          <a:prstGeom prst="rect">
            <a:avLst/>
          </a:prstGeom>
          <a:ln w="28575">
            <a:solidFill>
              <a:schemeClr val="bg1"/>
            </a:solidFill>
          </a:ln>
        </p:spPr>
      </p:pic>
    </p:spTree>
    <p:extLst>
      <p:ext uri="{BB962C8B-B14F-4D97-AF65-F5344CB8AC3E}">
        <p14:creationId xmlns:p14="http://schemas.microsoft.com/office/powerpoint/2010/main" val="823840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FPF “SHORT PAPER”</a:t>
            </a:r>
          </a:p>
        </p:txBody>
      </p:sp>
      <p:sp>
        <p:nvSpPr>
          <p:cNvPr id="6" name="Rectangle 3">
            <a:extLst>
              <a:ext uri="{FF2B5EF4-FFF2-40B4-BE49-F238E27FC236}">
                <a16:creationId xmlns:a16="http://schemas.microsoft.com/office/drawing/2014/main" id="{3B8461A3-9158-B64F-A28E-A05D8F42AA5F}"/>
              </a:ext>
            </a:extLst>
          </p:cNvPr>
          <p:cNvSpPr txBox="1">
            <a:spLocks noChangeArrowheads="1"/>
          </p:cNvSpPr>
          <p:nvPr/>
        </p:nvSpPr>
        <p:spPr bwMode="auto">
          <a:xfrm>
            <a:off x="152400" y="914400"/>
            <a:ext cx="2819400" cy="55626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status of the FPF has been summarized in a 75-page “short paper”: not a compilation of every relevant study, but rather a distillation of key progress on the FPF so far.</a:t>
            </a:r>
          </a:p>
          <a:p>
            <a:endParaRPr lang="en-US" sz="1800" dirty="0"/>
          </a:p>
          <a:p>
            <a:endParaRPr lang="en-US" sz="1800" dirty="0"/>
          </a:p>
          <a:p>
            <a:r>
              <a:rPr lang="en-US" sz="1800" dirty="0"/>
              <a:t>Written over ~3 months by ~80 co-authors, it summarizes the facility, experiments, and physics potential of the FPF. </a:t>
            </a:r>
          </a:p>
          <a:p>
            <a:endParaRPr lang="en-US" sz="1800" dirty="0"/>
          </a:p>
          <a:p>
            <a:endParaRPr lang="en-US" sz="1800" dirty="0"/>
          </a:p>
        </p:txBody>
      </p:sp>
      <p:grpSp>
        <p:nvGrpSpPr>
          <p:cNvPr id="8" name="Group 7">
            <a:extLst>
              <a:ext uri="{FF2B5EF4-FFF2-40B4-BE49-F238E27FC236}">
                <a16:creationId xmlns:a16="http://schemas.microsoft.com/office/drawing/2014/main" id="{01B70C89-6A72-1347-B691-7410333164A9}"/>
              </a:ext>
            </a:extLst>
          </p:cNvPr>
          <p:cNvGrpSpPr/>
          <p:nvPr/>
        </p:nvGrpSpPr>
        <p:grpSpPr>
          <a:xfrm>
            <a:off x="3124200" y="838200"/>
            <a:ext cx="5638800" cy="5715000"/>
            <a:chOff x="3124200" y="838200"/>
            <a:chExt cx="5638800" cy="5715000"/>
          </a:xfrm>
        </p:grpSpPr>
        <p:pic>
          <p:nvPicPr>
            <p:cNvPr id="3" name="Picture 2">
              <a:extLst>
                <a:ext uri="{FF2B5EF4-FFF2-40B4-BE49-F238E27FC236}">
                  <a16:creationId xmlns:a16="http://schemas.microsoft.com/office/drawing/2014/main" id="{7B5D99DC-8201-AF43-91AE-C635E8DA660A}"/>
                </a:ext>
              </a:extLst>
            </p:cNvPr>
            <p:cNvPicPr>
              <a:picLocks noChangeAspect="1"/>
            </p:cNvPicPr>
            <p:nvPr/>
          </p:nvPicPr>
          <p:blipFill>
            <a:blip r:embed="rId2"/>
            <a:stretch>
              <a:fillRect/>
            </a:stretch>
          </p:blipFill>
          <p:spPr>
            <a:xfrm>
              <a:off x="3403361" y="914400"/>
              <a:ext cx="5080479" cy="3352800"/>
            </a:xfrm>
            <a:prstGeom prst="rect">
              <a:avLst/>
            </a:prstGeom>
            <a:ln w="28575">
              <a:noFill/>
            </a:ln>
          </p:spPr>
        </p:pic>
        <p:pic>
          <p:nvPicPr>
            <p:cNvPr id="5" name="Picture 4">
              <a:extLst>
                <a:ext uri="{FF2B5EF4-FFF2-40B4-BE49-F238E27FC236}">
                  <a16:creationId xmlns:a16="http://schemas.microsoft.com/office/drawing/2014/main" id="{44A95223-59C2-A74C-A494-4FB1CA92BDFF}"/>
                </a:ext>
              </a:extLst>
            </p:cNvPr>
            <p:cNvPicPr>
              <a:picLocks noChangeAspect="1"/>
            </p:cNvPicPr>
            <p:nvPr/>
          </p:nvPicPr>
          <p:blipFill>
            <a:blip r:embed="rId3"/>
            <a:stretch>
              <a:fillRect/>
            </a:stretch>
          </p:blipFill>
          <p:spPr>
            <a:xfrm>
              <a:off x="3380874" y="4495800"/>
              <a:ext cx="5125452" cy="2057400"/>
            </a:xfrm>
            <a:prstGeom prst="rect">
              <a:avLst/>
            </a:prstGeom>
          </p:spPr>
        </p:pic>
        <p:sp>
          <p:nvSpPr>
            <p:cNvPr id="7" name="Rectangle 6">
              <a:extLst>
                <a:ext uri="{FF2B5EF4-FFF2-40B4-BE49-F238E27FC236}">
                  <a16:creationId xmlns:a16="http://schemas.microsoft.com/office/drawing/2014/main" id="{942908B2-6137-9443-A947-90CFD0888380}"/>
                </a:ext>
              </a:extLst>
            </p:cNvPr>
            <p:cNvSpPr/>
            <p:nvPr/>
          </p:nvSpPr>
          <p:spPr>
            <a:xfrm>
              <a:off x="3124200" y="838200"/>
              <a:ext cx="5638800" cy="57150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87EC8DF6-2443-3540-BF68-CC31F2A0B182}"/>
              </a:ext>
            </a:extLst>
          </p:cNvPr>
          <p:cNvSpPr txBox="1"/>
          <p:nvPr/>
        </p:nvSpPr>
        <p:spPr>
          <a:xfrm>
            <a:off x="1415516" y="3700837"/>
            <a:ext cx="1429524" cy="338554"/>
          </a:xfrm>
          <a:prstGeom prst="rect">
            <a:avLst/>
          </a:prstGeom>
          <a:noFill/>
        </p:spPr>
        <p:txBody>
          <a:bodyPr wrap="square">
            <a:spAutoFit/>
          </a:bodyPr>
          <a:lstStyle/>
          <a:p>
            <a:pPr algn="ctr"/>
            <a:r>
              <a:rPr lang="en-US" sz="1600" dirty="0">
                <a:hlinkClick r:id="rId4"/>
              </a:rPr>
              <a:t>2109.10905</a:t>
            </a:r>
            <a:endParaRPr lang="en-US" sz="1600" dirty="0"/>
          </a:p>
        </p:txBody>
      </p:sp>
    </p:spTree>
    <p:extLst>
      <p:ext uri="{BB962C8B-B14F-4D97-AF65-F5344CB8AC3E}">
        <p14:creationId xmlns:p14="http://schemas.microsoft.com/office/powerpoint/2010/main" val="266910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FPF SHORT PAPER: FACILITY</a:t>
            </a:r>
          </a:p>
        </p:txBody>
      </p:sp>
      <p:pic>
        <p:nvPicPr>
          <p:cNvPr id="7" name="Picture 6">
            <a:extLst>
              <a:ext uri="{FF2B5EF4-FFF2-40B4-BE49-F238E27FC236}">
                <a16:creationId xmlns:a16="http://schemas.microsoft.com/office/drawing/2014/main" id="{E8117D35-FA60-7646-9824-69FF05B84C0B}"/>
              </a:ext>
            </a:extLst>
          </p:cNvPr>
          <p:cNvPicPr>
            <a:picLocks noChangeAspect="1"/>
          </p:cNvPicPr>
          <p:nvPr/>
        </p:nvPicPr>
        <p:blipFill rotWithShape="1">
          <a:blip r:embed="rId2"/>
          <a:srcRect l="9441" r="8741"/>
          <a:stretch/>
        </p:blipFill>
        <p:spPr>
          <a:xfrm>
            <a:off x="3505199" y="921544"/>
            <a:ext cx="5410201" cy="3719512"/>
          </a:xfrm>
          <a:prstGeom prst="rect">
            <a:avLst/>
          </a:prstGeom>
        </p:spPr>
      </p:pic>
      <p:pic>
        <p:nvPicPr>
          <p:cNvPr id="3" name="Picture 2">
            <a:extLst>
              <a:ext uri="{FF2B5EF4-FFF2-40B4-BE49-F238E27FC236}">
                <a16:creationId xmlns:a16="http://schemas.microsoft.com/office/drawing/2014/main" id="{3B431938-D392-9049-A402-59D9B0121FE0}"/>
              </a:ext>
            </a:extLst>
          </p:cNvPr>
          <p:cNvPicPr>
            <a:picLocks noChangeAspect="1"/>
          </p:cNvPicPr>
          <p:nvPr/>
        </p:nvPicPr>
        <p:blipFill>
          <a:blip r:embed="rId3"/>
          <a:stretch>
            <a:fillRect/>
          </a:stretch>
        </p:blipFill>
        <p:spPr>
          <a:xfrm>
            <a:off x="4595117" y="4929705"/>
            <a:ext cx="4343400" cy="1424200"/>
          </a:xfrm>
          <a:prstGeom prst="rect">
            <a:avLst/>
          </a:prstGeom>
        </p:spPr>
      </p:pic>
      <p:pic>
        <p:nvPicPr>
          <p:cNvPr id="6" name="Picture 5">
            <a:extLst>
              <a:ext uri="{FF2B5EF4-FFF2-40B4-BE49-F238E27FC236}">
                <a16:creationId xmlns:a16="http://schemas.microsoft.com/office/drawing/2014/main" id="{4A331599-B81C-B448-B0EE-DB79EC32D486}"/>
              </a:ext>
            </a:extLst>
          </p:cNvPr>
          <p:cNvPicPr>
            <a:picLocks noChangeAspect="1"/>
          </p:cNvPicPr>
          <p:nvPr/>
        </p:nvPicPr>
        <p:blipFill>
          <a:blip r:embed="rId4"/>
          <a:stretch>
            <a:fillRect/>
          </a:stretch>
        </p:blipFill>
        <p:spPr>
          <a:xfrm>
            <a:off x="304800" y="5029200"/>
            <a:ext cx="3505200" cy="1328986"/>
          </a:xfrm>
          <a:prstGeom prst="rect">
            <a:avLst/>
          </a:prstGeom>
        </p:spPr>
      </p:pic>
      <p:sp>
        <p:nvSpPr>
          <p:cNvPr id="12" name="Rectangle 3">
            <a:extLst>
              <a:ext uri="{FF2B5EF4-FFF2-40B4-BE49-F238E27FC236}">
                <a16:creationId xmlns:a16="http://schemas.microsoft.com/office/drawing/2014/main" id="{C38D48DE-F395-C242-9972-988C7C1D968E}"/>
              </a:ext>
            </a:extLst>
          </p:cNvPr>
          <p:cNvSpPr txBox="1">
            <a:spLocks noChangeArrowheads="1"/>
          </p:cNvSpPr>
          <p:nvPr/>
        </p:nvSpPr>
        <p:spPr bwMode="auto">
          <a:xfrm>
            <a:off x="228600" y="838200"/>
            <a:ext cx="3124200" cy="38862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Purpose-Built Facility on CERN land in France, 620 m east of ATLAS IP.</a:t>
            </a:r>
          </a:p>
          <a:p>
            <a:endParaRPr lang="en-US" sz="1000" dirty="0"/>
          </a:p>
          <a:p>
            <a:r>
              <a:rPr lang="en-US" sz="1800" dirty="0"/>
              <a:t>~70m long experimental hall along the LOS</a:t>
            </a:r>
          </a:p>
          <a:p>
            <a:endParaRPr lang="en-US" sz="1000" dirty="0"/>
          </a:p>
          <a:p>
            <a:r>
              <a:rPr lang="en-US" sz="1800" dirty="0"/>
              <a:t>Description of the hall, shaft, surface buildings, services, safety.</a:t>
            </a:r>
          </a:p>
          <a:p>
            <a:endParaRPr lang="en-US" sz="1000" dirty="0"/>
          </a:p>
          <a:p>
            <a:r>
              <a:rPr lang="en-US" sz="1800" dirty="0"/>
              <a:t>Very preliminary Class 4 cost estimate (including all services): 40 MCHF.</a:t>
            </a:r>
          </a:p>
          <a:p>
            <a:endParaRPr lang="en-US" sz="1800" dirty="0"/>
          </a:p>
        </p:txBody>
      </p:sp>
    </p:spTree>
    <p:extLst>
      <p:ext uri="{BB962C8B-B14F-4D97-AF65-F5344CB8AC3E}">
        <p14:creationId xmlns:p14="http://schemas.microsoft.com/office/powerpoint/2010/main" val="2199975689"/>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60159</TotalTime>
  <Words>1059</Words>
  <Application>Microsoft Macintosh PowerPoint</Application>
  <PresentationFormat>On-screen Show (4:3)</PresentationFormat>
  <Paragraphs>179</Paragraphs>
  <Slides>14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Cambria Math</vt:lpstr>
      <vt:lpstr>Symbol</vt:lpstr>
      <vt:lpstr>office_arial</vt:lpstr>
      <vt:lpstr>PowerPoint Presentation</vt:lpstr>
      <vt:lpstr>SOME HISTORY</vt:lpstr>
      <vt:lpstr>FAR FORWARD EXPERIMENTS FOR LHC RUN 3</vt:lpstr>
      <vt:lpstr>FASER INSTALLATION COMPLETED IN MARCH 2021 TEST BEAM RUN COMPLETED AUGUST 2021</vt:lpstr>
      <vt:lpstr>FASERn</vt:lpstr>
      <vt:lpstr>LOCATION, LOCATION, LOCATION</vt:lpstr>
      <vt:lpstr>FORWARD PHYSICS FACILITY FOR HL-LHC</vt:lpstr>
      <vt:lpstr>FPF “SHORT PAPER”</vt:lpstr>
      <vt:lpstr>FPF SHORT PAPER: FACILITY</vt:lpstr>
      <vt:lpstr>FPF SHORT PAPER: EXPERIMENTS</vt:lpstr>
      <vt:lpstr>FPF SHORT PAPER: PHYSICS</vt:lpstr>
      <vt:lpstr>FPF BSM PHYSICS</vt:lpstr>
      <vt:lpstr>PowerPoint Presentation</vt:lpstr>
      <vt:lpstr>PLANS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1222</cp:revision>
  <cp:lastPrinted>2013-07-29T03:23:30Z</cp:lastPrinted>
  <dcterms:created xsi:type="dcterms:W3CDTF">2011-05-01T15:38:23Z</dcterms:created>
  <dcterms:modified xsi:type="dcterms:W3CDTF">2021-10-20T08:01:03Z</dcterms:modified>
</cp:coreProperties>
</file>