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11"/>
  </p:notesMasterIdLst>
  <p:handoutMasterIdLst>
    <p:handoutMasterId r:id="rId12"/>
  </p:handoutMasterIdLst>
  <p:sldIdLst>
    <p:sldId id="889" r:id="rId2"/>
    <p:sldId id="1044" r:id="rId3"/>
    <p:sldId id="1023" r:id="rId4"/>
    <p:sldId id="1047" r:id="rId5"/>
    <p:sldId id="1013" r:id="rId6"/>
    <p:sldId id="956" r:id="rId7"/>
    <p:sldId id="1045" r:id="rId8"/>
    <p:sldId id="1046" r:id="rId9"/>
    <p:sldId id="957"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FF00"/>
    <a:srgbClr val="0000FF"/>
    <a:srgbClr val="00B0F0"/>
    <a:srgbClr val="1919D2"/>
    <a:srgbClr val="1A18D2"/>
    <a:srgbClr val="191AD2"/>
    <a:srgbClr val="0A0BAB"/>
    <a:srgbClr val="1919C8"/>
    <a:srgbClr val="3232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598" autoAdjust="0"/>
  </p:normalViewPr>
  <p:slideViewPr>
    <p:cSldViewPr snapToObjects="1">
      <p:cViewPr varScale="1">
        <p:scale>
          <a:sx n="92" d="100"/>
          <a:sy n="92" d="100"/>
        </p:scale>
        <p:origin x="192" y="896"/>
      </p:cViewPr>
      <p:guideLst>
        <p:guide orient="horz" pos="2160"/>
        <p:guide pos="2880"/>
      </p:guideLst>
    </p:cSldViewPr>
  </p:slideViewPr>
  <p:outlineViewPr>
    <p:cViewPr>
      <p:scale>
        <a:sx n="33" d="100"/>
        <a:sy n="33" d="100"/>
      </p:scale>
      <p:origin x="36" y="5802"/>
    </p:cViewPr>
  </p:outlin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64" d="100"/>
          <a:sy n="64" d="100"/>
        </p:scale>
        <p:origin x="-204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B7BB71DE-E4E2-D740-9B0C-BCAB2D8C950C}" type="datetime1">
              <a:rPr lang="en-US"/>
              <a:pPr/>
              <a:t>10/26/21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AF94FE53-22EF-054E-B544-A70BD85E079C}" type="slidenum">
              <a:rPr lang="en-US"/>
              <a:pPr/>
              <a:t>‹#›</a:t>
            </a:fld>
            <a:endParaRPr lang="en-US"/>
          </a:p>
        </p:txBody>
      </p:sp>
    </p:spTree>
    <p:extLst>
      <p:ext uri="{BB962C8B-B14F-4D97-AF65-F5344CB8AC3E}">
        <p14:creationId xmlns:p14="http://schemas.microsoft.com/office/powerpoint/2010/main" val="15877943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E058F47-4F34-0441-830E-9AC59C39D30F}" type="datetime1">
              <a:rPr lang="en-US"/>
              <a:pPr/>
              <a:t>10/26/21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8571E1E-6B02-6C4B-9263-FC8901A7D6F6}" type="slidenum">
              <a:rPr lang="en-US"/>
              <a:pPr/>
              <a:t>‹#›</a:t>
            </a:fld>
            <a:endParaRPr lang="en-US"/>
          </a:p>
        </p:txBody>
      </p:sp>
    </p:spTree>
    <p:extLst>
      <p:ext uri="{BB962C8B-B14F-4D97-AF65-F5344CB8AC3E}">
        <p14:creationId xmlns:p14="http://schemas.microsoft.com/office/powerpoint/2010/main" val="4025374034"/>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1F641B-6BBA-8347-9F4F-072BA9C2AE85}"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289031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F6F9E314-5CA5-9043-97DF-2DA186874F47}" type="datetime1">
              <a:rPr lang="en-US" smtClean="0"/>
              <a:pPr/>
              <a:t>10/26/21</a:t>
            </a:fld>
            <a:endParaRPr lang="en-US"/>
          </a:p>
        </p:txBody>
      </p:sp>
      <p:sp>
        <p:nvSpPr>
          <p:cNvPr id="5" name="Slide Number Placeholder 4"/>
          <p:cNvSpPr>
            <a:spLocks noGrp="1"/>
          </p:cNvSpPr>
          <p:nvPr>
            <p:ph type="sldNum" sz="quarter" idx="5"/>
          </p:nvPr>
        </p:nvSpPr>
        <p:spPr/>
        <p:txBody>
          <a:bodyPr/>
          <a:lstStyle/>
          <a:p>
            <a:fld id="{1E4DC66B-5A4D-704C-951F-C2EEB6AF22EF}" type="slidenum">
              <a:rPr lang="en-US" smtClean="0"/>
              <a:pPr/>
              <a:t>3</a:t>
            </a:fld>
            <a:endParaRPr lang="en-US"/>
          </a:p>
        </p:txBody>
      </p:sp>
    </p:spTree>
    <p:extLst>
      <p:ext uri="{BB962C8B-B14F-4D97-AF65-F5344CB8AC3E}">
        <p14:creationId xmlns:p14="http://schemas.microsoft.com/office/powerpoint/2010/main" val="219354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F6F9E314-5CA5-9043-97DF-2DA186874F47}" type="datetime1">
              <a:rPr lang="en-US" smtClean="0"/>
              <a:pPr/>
              <a:t>10/26/21</a:t>
            </a:fld>
            <a:endParaRPr lang="en-US"/>
          </a:p>
        </p:txBody>
      </p:sp>
      <p:sp>
        <p:nvSpPr>
          <p:cNvPr id="5" name="Slide Number Placeholder 4"/>
          <p:cNvSpPr>
            <a:spLocks noGrp="1"/>
          </p:cNvSpPr>
          <p:nvPr>
            <p:ph type="sldNum" sz="quarter" idx="5"/>
          </p:nvPr>
        </p:nvSpPr>
        <p:spPr/>
        <p:txBody>
          <a:bodyPr/>
          <a:lstStyle/>
          <a:p>
            <a:fld id="{1E4DC66B-5A4D-704C-951F-C2EEB6AF22EF}" type="slidenum">
              <a:rPr lang="en-US" smtClean="0"/>
              <a:pPr/>
              <a:t>4</a:t>
            </a:fld>
            <a:endParaRPr lang="en-US"/>
          </a:p>
        </p:txBody>
      </p:sp>
    </p:spTree>
    <p:extLst>
      <p:ext uri="{BB962C8B-B14F-4D97-AF65-F5344CB8AC3E}">
        <p14:creationId xmlns:p14="http://schemas.microsoft.com/office/powerpoint/2010/main" val="77364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5568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168275"/>
            <a:ext cx="68580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39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Text Box 23"/>
          <p:cNvSpPr txBox="1">
            <a:spLocks noChangeArrowheads="1"/>
          </p:cNvSpPr>
          <p:nvPr/>
        </p:nvSpPr>
        <p:spPr bwMode="auto">
          <a:xfrm>
            <a:off x="8162925" y="6138863"/>
            <a:ext cx="450850" cy="244475"/>
          </a:xfrm>
          <a:prstGeom prst="rect">
            <a:avLst/>
          </a:prstGeom>
          <a:noFill/>
          <a:ln w="9525">
            <a:noFill/>
            <a:miter lim="800000"/>
            <a:headEnd/>
            <a:tailEnd/>
          </a:ln>
        </p:spPr>
        <p:txBody>
          <a:bodyPr>
            <a:spAutoFit/>
          </a:bodyPr>
          <a:lstStyle/>
          <a:p>
            <a:pPr algn="ctr" defTabSz="914400">
              <a:defRPr/>
            </a:pPr>
            <a:endParaRPr lang="en-US" sz="1000">
              <a:solidFill>
                <a:srgbClr val="000000"/>
              </a:solidFill>
              <a:latin typeface="Arial" pitchFamily="34" charset="0"/>
              <a:ea typeface="ＭＳ Ｐゴシック" pitchFamily="34" charset="-128"/>
              <a:cs typeface="+mn-cs"/>
            </a:endParaRPr>
          </a:p>
        </p:txBody>
      </p:sp>
      <p:sp>
        <p:nvSpPr>
          <p:cNvPr id="1029" name="Line 28"/>
          <p:cNvSpPr>
            <a:spLocks noChangeShapeType="1"/>
          </p:cNvSpPr>
          <p:nvPr/>
        </p:nvSpPr>
        <p:spPr bwMode="auto">
          <a:xfrm>
            <a:off x="304800" y="715963"/>
            <a:ext cx="8474075" cy="0"/>
          </a:xfrm>
          <a:prstGeom prst="line">
            <a:avLst/>
          </a:prstGeom>
          <a:noFill/>
          <a:ln w="57150">
            <a:solidFill>
              <a:srgbClr val="1919D2"/>
            </a:solidFill>
            <a:round/>
            <a:headEnd/>
            <a:tailEnd/>
          </a:ln>
        </p:spPr>
        <p:txBody>
          <a:bodyPr/>
          <a:lstStyle/>
          <a:p>
            <a:pPr>
              <a:defRPr/>
            </a:pPr>
            <a:endParaRPr lang="en-US">
              <a:latin typeface="Arial" pitchFamily="34" charset="0"/>
              <a:ea typeface="ＭＳ Ｐゴシック" pitchFamily="34" charset="-128"/>
              <a:cs typeface="+mn-cs"/>
            </a:endParaRPr>
          </a:p>
        </p:txBody>
      </p:sp>
      <p:sp>
        <p:nvSpPr>
          <p:cNvPr id="9" name="Rectangle 4"/>
          <p:cNvSpPr txBox="1">
            <a:spLocks noChangeArrowheads="1"/>
          </p:cNvSpPr>
          <p:nvPr/>
        </p:nvSpPr>
        <p:spPr>
          <a:xfrm>
            <a:off x="101600" y="6553200"/>
            <a:ext cx="1905000" cy="282575"/>
          </a:xfrm>
          <a:prstGeom prst="rect">
            <a:avLst/>
          </a:prstGeom>
          <a:ln/>
        </p:spPr>
        <p:txBody>
          <a:bodyPr/>
          <a:lstStyle>
            <a:lvl1pPr>
              <a:defRPr sz="1200">
                <a:solidFill>
                  <a:srgbClr val="0000FF"/>
                </a:solidFill>
              </a:defRPr>
            </a:lvl1pPr>
          </a:lstStyle>
          <a:p>
            <a:pPr fontAlgn="auto">
              <a:spcBef>
                <a:spcPts val="0"/>
              </a:spcBef>
              <a:spcAft>
                <a:spcPts val="0"/>
              </a:spcAft>
              <a:defRPr/>
            </a:pPr>
            <a:r>
              <a:rPr lang="en-US" sz="1000" dirty="0">
                <a:solidFill>
                  <a:schemeClr val="bg1">
                    <a:lumMod val="50000"/>
                  </a:schemeClr>
                </a:solidFill>
                <a:latin typeface="+mn-lt"/>
                <a:ea typeface="+mn-ea"/>
                <a:cs typeface="+mn-cs"/>
              </a:rPr>
              <a:t>25 Oct 2021</a:t>
            </a:r>
          </a:p>
        </p:txBody>
      </p:sp>
      <p:sp>
        <p:nvSpPr>
          <p:cNvPr id="10" name="Rectangle 5"/>
          <p:cNvSpPr txBox="1">
            <a:spLocks noChangeArrowheads="1"/>
          </p:cNvSpPr>
          <p:nvPr/>
        </p:nvSpPr>
        <p:spPr>
          <a:xfrm>
            <a:off x="2971800" y="6542088"/>
            <a:ext cx="2895600" cy="290512"/>
          </a:xfrm>
          <a:prstGeom prst="rect">
            <a:avLst/>
          </a:prstGeom>
          <a:ln/>
        </p:spPr>
        <p:txBody>
          <a:bodyPr/>
          <a:lstStyle>
            <a:lvl1pPr>
              <a:defRPr sz="1200">
                <a:solidFill>
                  <a:srgbClr val="0000FF"/>
                </a:solidFill>
              </a:defRPr>
            </a:lvl1pPr>
          </a:lstStyle>
          <a:p>
            <a:pPr fontAlgn="auto">
              <a:spcBef>
                <a:spcPts val="0"/>
              </a:spcBef>
              <a:spcAft>
                <a:spcPts val="0"/>
              </a:spcAft>
              <a:defRPr/>
            </a:pPr>
            <a:endParaRPr lang="en-US" dirty="0">
              <a:latin typeface="+mn-lt"/>
              <a:ea typeface="+mn-ea"/>
              <a:cs typeface="+mn-cs"/>
            </a:endParaRPr>
          </a:p>
        </p:txBody>
      </p:sp>
      <p:sp>
        <p:nvSpPr>
          <p:cNvPr id="11" name="Rectangle 6"/>
          <p:cNvSpPr txBox="1">
            <a:spLocks noChangeArrowheads="1"/>
          </p:cNvSpPr>
          <p:nvPr/>
        </p:nvSpPr>
        <p:spPr>
          <a:xfrm>
            <a:off x="7023100" y="6535738"/>
            <a:ext cx="1905000" cy="322262"/>
          </a:xfrm>
          <a:prstGeom prst="rect">
            <a:avLst/>
          </a:prstGeom>
          <a:ln/>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dirty="0">
                <a:solidFill>
                  <a:schemeClr val="bg1">
                    <a:lumMod val="50000"/>
                  </a:schemeClr>
                </a:solidFill>
              </a:rPr>
              <a:t>Feng  </a:t>
            </a:r>
            <a:fld id="{5A108418-F3A5-8041-ACE4-7A8CB0D9A6BF}" type="slidenum">
              <a:rPr lang="en-US" sz="1000">
                <a:solidFill>
                  <a:schemeClr val="bg1">
                    <a:lumMod val="50000"/>
                  </a:schemeClr>
                </a:solidFill>
              </a:rPr>
              <a:pPr algn="r" eaLnBrk="1" hangingPunct="1"/>
              <a:t>‹#›</a:t>
            </a:fld>
            <a:endParaRPr lang="en-US" sz="10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983" r:id="rId1"/>
  </p:sldLayoutIdLst>
  <p:hf sldNum="0" hdr="0" ftr="0"/>
  <p:txStyles>
    <p:titleStyle>
      <a:lvl1pPr algn="ctr" defTabSz="457200" rtl="0" eaLnBrk="0" fontAlgn="base" hangingPunct="0">
        <a:spcBef>
          <a:spcPct val="0"/>
        </a:spcBef>
        <a:spcAft>
          <a:spcPct val="0"/>
        </a:spcAft>
        <a:defRPr sz="2800" b="1" kern="1200">
          <a:solidFill>
            <a:srgbClr val="000000"/>
          </a:solidFill>
          <a:latin typeface="+mj-lt"/>
          <a:ea typeface="ＭＳ Ｐゴシック" charset="0"/>
          <a:cs typeface="ＭＳ Ｐゴシック" charset="0"/>
        </a:defRPr>
      </a:lvl1pPr>
      <a:lvl2pPr algn="ctr" defTabSz="457200" rtl="0" eaLnBrk="0" fontAlgn="base" hangingPunct="0">
        <a:spcBef>
          <a:spcPct val="0"/>
        </a:spcBef>
        <a:spcAft>
          <a:spcPct val="0"/>
        </a:spcAft>
        <a:defRPr sz="2800" b="1">
          <a:solidFill>
            <a:srgbClr val="000000"/>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000000"/>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000000"/>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000000"/>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000" kern="1200">
          <a:solidFill>
            <a:srgbClr val="1919D2"/>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1919D2"/>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hyperlink" Target="https://arxiv.org/abs/2105.06197" TargetMode="Externa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jpe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eg"/><Relationship Id="rId2" Type="http://schemas.openxmlformats.org/officeDocument/2006/relationships/notesSlide" Target="../notesSlides/notesSlide3.xml"/><Relationship Id="rId16" Type="http://schemas.openxmlformats.org/officeDocument/2006/relationships/hyperlink" Target="https://arxiv.org/abs/2105.06197" TargetMode="Externa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5" Type="http://schemas.openxmlformats.org/officeDocument/2006/relationships/image" Target="../media/image22.jpe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s://indico.cern.ch/event/1022352" TargetMode="External"/><Relationship Id="rId7" Type="http://schemas.openxmlformats.org/officeDocument/2006/relationships/hyperlink" Target="https://arxiv.org/abs/2109.10905" TargetMode="External"/><Relationship Id="rId2" Type="http://schemas.openxmlformats.org/officeDocument/2006/relationships/hyperlink" Target="https://indico.cern.ch/event/955956" TargetMode="External"/><Relationship Id="rId1" Type="http://schemas.openxmlformats.org/officeDocument/2006/relationships/slideLayout" Target="../slideLayouts/slideLayout1.xml"/><Relationship Id="rId6" Type="http://schemas.openxmlformats.org/officeDocument/2006/relationships/hyperlink" Target="https://pbc.web.cern.ch/" TargetMode="External"/><Relationship Id="rId5" Type="http://schemas.openxmlformats.org/officeDocument/2006/relationships/hyperlink" Target="https://snowmass21.org/" TargetMode="External"/><Relationship Id="rId4" Type="http://schemas.openxmlformats.org/officeDocument/2006/relationships/hyperlink" Target="https://indico.cern.ch/event/107673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762000"/>
            <a:ext cx="91440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sz="4000" b="1" dirty="0"/>
          </a:p>
        </p:txBody>
      </p:sp>
      <p:sp>
        <p:nvSpPr>
          <p:cNvPr id="7" name="Rectangle 6"/>
          <p:cNvSpPr>
            <a:spLocks noChangeArrowheads="1"/>
          </p:cNvSpPr>
          <p:nvPr/>
        </p:nvSpPr>
        <p:spPr bwMode="auto">
          <a:xfrm>
            <a:off x="304800" y="6211888"/>
            <a:ext cx="8458200" cy="46037"/>
          </a:xfrm>
          <a:prstGeom prst="rect">
            <a:avLst/>
          </a:prstGeom>
          <a:solidFill>
            <a:srgbClr val="1919D2"/>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dirty="0">
              <a:solidFill>
                <a:srgbClr val="1A18D2"/>
              </a:solidFill>
              <a:highlight>
                <a:srgbClr val="0000FF"/>
              </a:highlight>
              <a:latin typeface="+mn-lt"/>
              <a:ea typeface="+mn-ea"/>
              <a:cs typeface="+mn-cs"/>
            </a:endParaRPr>
          </a:p>
        </p:txBody>
      </p:sp>
      <p:sp>
        <p:nvSpPr>
          <p:cNvPr id="8" name="Rectangle 7"/>
          <p:cNvSpPr>
            <a:spLocks noChangeArrowheads="1"/>
          </p:cNvSpPr>
          <p:nvPr/>
        </p:nvSpPr>
        <p:spPr bwMode="auto">
          <a:xfrm>
            <a:off x="0" y="6400800"/>
            <a:ext cx="9144000" cy="381000"/>
          </a:xfrm>
          <a:prstGeom prst="rect">
            <a:avLst/>
          </a:prstGeom>
          <a:solidFill>
            <a:schemeClr val="bg1"/>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cs typeface="+mn-cs"/>
            </a:endParaRPr>
          </a:p>
        </p:txBody>
      </p:sp>
      <p:sp>
        <p:nvSpPr>
          <p:cNvPr id="5123" name="Rectangle 3"/>
          <p:cNvSpPr>
            <a:spLocks noChangeArrowheads="1"/>
          </p:cNvSpPr>
          <p:nvPr/>
        </p:nvSpPr>
        <p:spPr bwMode="auto">
          <a:xfrm>
            <a:off x="0" y="3962400"/>
            <a:ext cx="9144000" cy="1349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1600" i="1" dirty="0"/>
              <a:t>3</a:t>
            </a:r>
            <a:r>
              <a:rPr lang="en-US" sz="1600" i="1" baseline="30000" dirty="0"/>
              <a:t>rd</a:t>
            </a:r>
            <a:r>
              <a:rPr lang="en-US" sz="1600" i="1" dirty="0"/>
              <a:t> Forward Physics Facility Meeting (FPF3)</a:t>
            </a:r>
          </a:p>
          <a:p>
            <a:pPr algn="ctr"/>
            <a:endParaRPr lang="en-US" sz="1200" i="1" dirty="0"/>
          </a:p>
          <a:p>
            <a:pPr algn="ctr"/>
            <a:r>
              <a:rPr lang="en-US" sz="1600" i="1" dirty="0"/>
              <a:t>25 October 2021</a:t>
            </a:r>
          </a:p>
          <a:p>
            <a:pPr algn="ctr"/>
            <a:endParaRPr lang="en-US" sz="1200" dirty="0"/>
          </a:p>
          <a:p>
            <a:pPr algn="ctr"/>
            <a:r>
              <a:rPr lang="en-US" sz="1600" dirty="0"/>
              <a:t>Jonathan Feng, UC Irvine</a:t>
            </a:r>
          </a:p>
        </p:txBody>
      </p:sp>
      <p:pic>
        <p:nvPicPr>
          <p:cNvPr id="14" name="Picture 13">
            <a:extLst>
              <a:ext uri="{FF2B5EF4-FFF2-40B4-BE49-F238E27FC236}">
                <a16:creationId xmlns:a16="http://schemas.microsoft.com/office/drawing/2014/main" id="{1B69DA5E-5C56-6B49-9A2D-BB6032CAABC1}"/>
              </a:ext>
            </a:extLst>
          </p:cNvPr>
          <p:cNvPicPr>
            <a:picLocks noChangeAspect="1"/>
          </p:cNvPicPr>
          <p:nvPr/>
        </p:nvPicPr>
        <p:blipFill>
          <a:blip r:embed="rId3"/>
          <a:stretch>
            <a:fillRect/>
          </a:stretch>
        </p:blipFill>
        <p:spPr>
          <a:xfrm>
            <a:off x="1321301" y="5563915"/>
            <a:ext cx="1711308" cy="488946"/>
          </a:xfrm>
          <a:prstGeom prst="rect">
            <a:avLst/>
          </a:prstGeom>
        </p:spPr>
      </p:pic>
      <p:pic>
        <p:nvPicPr>
          <p:cNvPr id="15" name="Picture 14">
            <a:extLst>
              <a:ext uri="{FF2B5EF4-FFF2-40B4-BE49-F238E27FC236}">
                <a16:creationId xmlns:a16="http://schemas.microsoft.com/office/drawing/2014/main" id="{2A0B97C5-96DE-E94A-A393-2C22EA2F0247}"/>
              </a:ext>
            </a:extLst>
          </p:cNvPr>
          <p:cNvPicPr>
            <a:picLocks noChangeAspect="1"/>
          </p:cNvPicPr>
          <p:nvPr/>
        </p:nvPicPr>
        <p:blipFill>
          <a:blip r:embed="rId4"/>
          <a:stretch>
            <a:fillRect/>
          </a:stretch>
        </p:blipFill>
        <p:spPr>
          <a:xfrm>
            <a:off x="3363309" y="5548711"/>
            <a:ext cx="2734564" cy="519355"/>
          </a:xfrm>
          <a:prstGeom prst="rect">
            <a:avLst/>
          </a:prstGeom>
        </p:spPr>
      </p:pic>
      <p:pic>
        <p:nvPicPr>
          <p:cNvPr id="17" name="Picture 16">
            <a:extLst>
              <a:ext uri="{FF2B5EF4-FFF2-40B4-BE49-F238E27FC236}">
                <a16:creationId xmlns:a16="http://schemas.microsoft.com/office/drawing/2014/main" id="{3DEF246E-C0F0-284D-9F72-F701A6ED6D6B}"/>
              </a:ext>
            </a:extLst>
          </p:cNvPr>
          <p:cNvPicPr>
            <a:picLocks noChangeAspect="1"/>
          </p:cNvPicPr>
          <p:nvPr/>
        </p:nvPicPr>
        <p:blipFill>
          <a:blip r:embed="rId5"/>
          <a:stretch>
            <a:fillRect/>
          </a:stretch>
        </p:blipFill>
        <p:spPr>
          <a:xfrm>
            <a:off x="295577" y="5460877"/>
            <a:ext cx="695023" cy="695023"/>
          </a:xfrm>
          <a:prstGeom prst="rect">
            <a:avLst/>
          </a:prstGeom>
        </p:spPr>
      </p:pic>
      <p:pic>
        <p:nvPicPr>
          <p:cNvPr id="18" name="Picture 17">
            <a:extLst>
              <a:ext uri="{FF2B5EF4-FFF2-40B4-BE49-F238E27FC236}">
                <a16:creationId xmlns:a16="http://schemas.microsoft.com/office/drawing/2014/main" id="{416522FC-1E4F-E042-8855-BD3B6CBA0350}"/>
              </a:ext>
            </a:extLst>
          </p:cNvPr>
          <p:cNvPicPr>
            <a:picLocks noChangeAspect="1"/>
          </p:cNvPicPr>
          <p:nvPr/>
        </p:nvPicPr>
        <p:blipFill>
          <a:blip r:embed="rId6"/>
          <a:stretch>
            <a:fillRect/>
          </a:stretch>
        </p:blipFill>
        <p:spPr>
          <a:xfrm>
            <a:off x="8153400" y="5535880"/>
            <a:ext cx="545017" cy="545017"/>
          </a:xfrm>
          <a:prstGeom prst="rect">
            <a:avLst/>
          </a:prstGeom>
        </p:spPr>
      </p:pic>
      <p:pic>
        <p:nvPicPr>
          <p:cNvPr id="19" name="Picture 18">
            <a:extLst>
              <a:ext uri="{FF2B5EF4-FFF2-40B4-BE49-F238E27FC236}">
                <a16:creationId xmlns:a16="http://schemas.microsoft.com/office/drawing/2014/main" id="{7181E317-B8D8-BA43-9A3A-5399C6C49F45}"/>
              </a:ext>
            </a:extLst>
          </p:cNvPr>
          <p:cNvPicPr>
            <a:picLocks noChangeAspect="1"/>
          </p:cNvPicPr>
          <p:nvPr/>
        </p:nvPicPr>
        <p:blipFill rotWithShape="1">
          <a:blip r:embed="rId7"/>
          <a:srcRect r="7550"/>
          <a:stretch/>
        </p:blipFill>
        <p:spPr>
          <a:xfrm>
            <a:off x="6428573" y="5455458"/>
            <a:ext cx="1394126" cy="705861"/>
          </a:xfrm>
          <a:prstGeom prst="rect">
            <a:avLst/>
          </a:prstGeom>
        </p:spPr>
      </p:pic>
      <p:sp>
        <p:nvSpPr>
          <p:cNvPr id="9" name="TextBox 8">
            <a:extLst>
              <a:ext uri="{FF2B5EF4-FFF2-40B4-BE49-F238E27FC236}">
                <a16:creationId xmlns:a16="http://schemas.microsoft.com/office/drawing/2014/main" id="{453215DA-E918-8347-A254-257111D7E157}"/>
              </a:ext>
            </a:extLst>
          </p:cNvPr>
          <p:cNvSpPr txBox="1"/>
          <p:nvPr/>
        </p:nvSpPr>
        <p:spPr>
          <a:xfrm>
            <a:off x="6629400" y="6304194"/>
            <a:ext cx="2210862" cy="246221"/>
          </a:xfrm>
          <a:prstGeom prst="rect">
            <a:avLst/>
          </a:prstGeom>
          <a:noFill/>
        </p:spPr>
        <p:txBody>
          <a:bodyPr wrap="none" rtlCol="0">
            <a:spAutoFit/>
          </a:bodyPr>
          <a:lstStyle/>
          <a:p>
            <a:r>
              <a:rPr lang="en-US" sz="1000" dirty="0"/>
              <a:t>FPF Logo Credit: Savannah Shively</a:t>
            </a:r>
          </a:p>
        </p:txBody>
      </p:sp>
      <p:pic>
        <p:nvPicPr>
          <p:cNvPr id="11" name="Picture 10">
            <a:extLst>
              <a:ext uri="{FF2B5EF4-FFF2-40B4-BE49-F238E27FC236}">
                <a16:creationId xmlns:a16="http://schemas.microsoft.com/office/drawing/2014/main" id="{FF5F2CB0-DAB0-7E42-88A7-2FC1F16BCBA1}"/>
              </a:ext>
            </a:extLst>
          </p:cNvPr>
          <p:cNvPicPr>
            <a:picLocks noChangeAspect="1"/>
          </p:cNvPicPr>
          <p:nvPr/>
        </p:nvPicPr>
        <p:blipFill>
          <a:blip r:embed="rId8"/>
          <a:stretch>
            <a:fillRect/>
          </a:stretch>
        </p:blipFill>
        <p:spPr>
          <a:xfrm>
            <a:off x="1282325" y="1552226"/>
            <a:ext cx="6579349" cy="1828800"/>
          </a:xfrm>
          <a:prstGeom prst="rect">
            <a:avLst/>
          </a:prstGeom>
        </p:spPr>
      </p:pic>
    </p:spTree>
    <p:extLst>
      <p:ext uri="{BB962C8B-B14F-4D97-AF65-F5344CB8AC3E}">
        <p14:creationId xmlns:p14="http://schemas.microsoft.com/office/powerpoint/2010/main" val="74818372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INTRODUCTION</a:t>
            </a:r>
          </a:p>
        </p:txBody>
      </p:sp>
      <p:sp>
        <p:nvSpPr>
          <p:cNvPr id="21" name="Rectangle 3">
            <a:extLst>
              <a:ext uri="{FF2B5EF4-FFF2-40B4-BE49-F238E27FC236}">
                <a16:creationId xmlns:a16="http://schemas.microsoft.com/office/drawing/2014/main" id="{6DE34699-25EB-534D-A8C2-F03BEAEE77D0}"/>
              </a:ext>
            </a:extLst>
          </p:cNvPr>
          <p:cNvSpPr txBox="1">
            <a:spLocks noChangeArrowheads="1"/>
          </p:cNvSpPr>
          <p:nvPr/>
        </p:nvSpPr>
        <p:spPr bwMode="auto">
          <a:xfrm>
            <a:off x="304800" y="942031"/>
            <a:ext cx="6705600" cy="2791769"/>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On the 50</a:t>
            </a:r>
            <a:r>
              <a:rPr lang="en-US" sz="2000" baseline="30000" dirty="0"/>
              <a:t>th</a:t>
            </a:r>
            <a:r>
              <a:rPr lang="en-US" sz="2000" dirty="0"/>
              <a:t> anniversary of hadron colliders, many have recounted the missed opportunities from an initial lack of coverage of high </a:t>
            </a:r>
            <a:r>
              <a:rPr lang="en-US" sz="2000" dirty="0" err="1"/>
              <a:t>p</a:t>
            </a:r>
            <a:r>
              <a:rPr lang="en-US" sz="2000" baseline="-25000" dirty="0" err="1"/>
              <a:t>T</a:t>
            </a:r>
            <a:r>
              <a:rPr lang="en-US" sz="2000" dirty="0"/>
              <a:t> physics at CERN’s ISR.</a:t>
            </a:r>
          </a:p>
          <a:p>
            <a:pPr lvl="1"/>
            <a:r>
              <a:rPr lang="en-US" sz="1400" dirty="0"/>
              <a:t>“There was initially a broad belief that physics action would be in the forward directions at a hadron collider…. It is easy to say after the fact, still with regrets, that with an earlier availability of more complete… experiments at the ISR, CERN would not have been left as a spectator during the famous November revolution of 1974 with the J/</a:t>
            </a:r>
            <a:r>
              <a:rPr lang="el-GR" sz="1400" dirty="0"/>
              <a:t>ψ</a:t>
            </a:r>
            <a:r>
              <a:rPr lang="en-US" sz="1400" dirty="0"/>
              <a:t> discoveries at Brookhaven and SLAC.” -- Lyn Evans and Peter Jenni, “Discovery Machines,” CERN Courier (2021).</a:t>
            </a:r>
          </a:p>
          <a:p>
            <a:pPr lvl="1"/>
            <a:endParaRPr lang="en-US" sz="1800" dirty="0"/>
          </a:p>
        </p:txBody>
      </p:sp>
      <p:pic>
        <p:nvPicPr>
          <p:cNvPr id="3" name="Picture 2">
            <a:extLst>
              <a:ext uri="{FF2B5EF4-FFF2-40B4-BE49-F238E27FC236}">
                <a16:creationId xmlns:a16="http://schemas.microsoft.com/office/drawing/2014/main" id="{EEB4C364-B9FF-4643-BB1E-B4723636417F}"/>
              </a:ext>
            </a:extLst>
          </p:cNvPr>
          <p:cNvPicPr>
            <a:picLocks noChangeAspect="1"/>
          </p:cNvPicPr>
          <p:nvPr/>
        </p:nvPicPr>
        <p:blipFill>
          <a:blip r:embed="rId2"/>
          <a:stretch>
            <a:fillRect/>
          </a:stretch>
        </p:blipFill>
        <p:spPr>
          <a:xfrm>
            <a:off x="7499263" y="1004872"/>
            <a:ext cx="1263737" cy="1125682"/>
          </a:xfrm>
          <a:prstGeom prst="rect">
            <a:avLst/>
          </a:prstGeom>
        </p:spPr>
      </p:pic>
      <p:pic>
        <p:nvPicPr>
          <p:cNvPr id="5" name="Picture 4">
            <a:extLst>
              <a:ext uri="{FF2B5EF4-FFF2-40B4-BE49-F238E27FC236}">
                <a16:creationId xmlns:a16="http://schemas.microsoft.com/office/drawing/2014/main" id="{CB45BE6F-C370-A94E-87F2-56C0BCA2F39B}"/>
              </a:ext>
            </a:extLst>
          </p:cNvPr>
          <p:cNvPicPr>
            <a:picLocks noChangeAspect="1"/>
          </p:cNvPicPr>
          <p:nvPr/>
        </p:nvPicPr>
        <p:blipFill>
          <a:blip r:embed="rId3"/>
          <a:stretch>
            <a:fillRect/>
          </a:stretch>
        </p:blipFill>
        <p:spPr>
          <a:xfrm>
            <a:off x="7499263" y="2236602"/>
            <a:ext cx="1263737" cy="1268598"/>
          </a:xfrm>
          <a:prstGeom prst="rect">
            <a:avLst/>
          </a:prstGeom>
        </p:spPr>
      </p:pic>
      <p:sp>
        <p:nvSpPr>
          <p:cNvPr id="8" name="Rectangle 3">
            <a:extLst>
              <a:ext uri="{FF2B5EF4-FFF2-40B4-BE49-F238E27FC236}">
                <a16:creationId xmlns:a16="http://schemas.microsoft.com/office/drawing/2014/main" id="{F067057C-AE82-164F-B590-D21C3CC68726}"/>
              </a:ext>
            </a:extLst>
          </p:cNvPr>
          <p:cNvSpPr txBox="1">
            <a:spLocks noChangeArrowheads="1"/>
          </p:cNvSpPr>
          <p:nvPr/>
        </p:nvSpPr>
        <p:spPr bwMode="auto">
          <a:xfrm>
            <a:off x="304800" y="3657600"/>
            <a:ext cx="8458200" cy="1529862"/>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In a similar (but opposite) way, what opportunities are we currently missing from a lack of coverage of far-forward physics at the LHC?</a:t>
            </a:r>
          </a:p>
          <a:p>
            <a:pPr lvl="1"/>
            <a:r>
              <a:rPr lang="en-US" sz="1400" dirty="0"/>
              <a:t>By far the largest flux of energetic light particles (mesons, neutrinos, and maybe also dark photons, ALPs, </a:t>
            </a:r>
            <a:r>
              <a:rPr lang="en-US" sz="1400" dirty="0" err="1"/>
              <a:t>mCPs</a:t>
            </a:r>
            <a:r>
              <a:rPr lang="en-US" sz="1400" dirty="0"/>
              <a:t>, DM, …) is in the far-forward direction.</a:t>
            </a:r>
          </a:p>
        </p:txBody>
      </p:sp>
      <p:grpSp>
        <p:nvGrpSpPr>
          <p:cNvPr id="9" name="Group 8">
            <a:extLst>
              <a:ext uri="{FF2B5EF4-FFF2-40B4-BE49-F238E27FC236}">
                <a16:creationId xmlns:a16="http://schemas.microsoft.com/office/drawing/2014/main" id="{7785F5CD-3107-CD4E-8D0E-C113CD8C33E6}"/>
              </a:ext>
            </a:extLst>
          </p:cNvPr>
          <p:cNvGrpSpPr/>
          <p:nvPr/>
        </p:nvGrpSpPr>
        <p:grpSpPr>
          <a:xfrm>
            <a:off x="707657" y="4816090"/>
            <a:ext cx="7696200" cy="1828800"/>
            <a:chOff x="686764" y="3235221"/>
            <a:chExt cx="6761940" cy="1633785"/>
          </a:xfrm>
        </p:grpSpPr>
        <p:pic>
          <p:nvPicPr>
            <p:cNvPr id="10" name="Picture 9" descr="0803012_02-A4-at-144-dpi.jpg">
              <a:extLst>
                <a:ext uri="{FF2B5EF4-FFF2-40B4-BE49-F238E27FC236}">
                  <a16:creationId xmlns:a16="http://schemas.microsoft.com/office/drawing/2014/main" id="{6CB1C1D5-5A52-2645-99A9-20AA8248E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635" y="3393423"/>
              <a:ext cx="2791232" cy="1475583"/>
            </a:xfrm>
            <a:prstGeom prst="rect">
              <a:avLst/>
            </a:prstGeom>
          </p:spPr>
        </p:pic>
        <p:cxnSp>
          <p:nvCxnSpPr>
            <p:cNvPr id="11" name="Straight Arrow Connector 10">
              <a:extLst>
                <a:ext uri="{FF2B5EF4-FFF2-40B4-BE49-F238E27FC236}">
                  <a16:creationId xmlns:a16="http://schemas.microsoft.com/office/drawing/2014/main" id="{7FC6F2BB-959B-464B-90F9-EC1BF2E71D00}"/>
                </a:ext>
              </a:extLst>
            </p:cNvPr>
            <p:cNvCxnSpPr/>
            <p:nvPr/>
          </p:nvCxnSpPr>
          <p:spPr>
            <a:xfrm flipV="1">
              <a:off x="4378325" y="3235221"/>
              <a:ext cx="238125" cy="809730"/>
            </a:xfrm>
            <a:prstGeom prst="straightConnector1">
              <a:avLst/>
            </a:prstGeom>
            <a:ln w="12700" cmpd="sng">
              <a:solidFill>
                <a:schemeClr val="tx1"/>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72837E96-5A11-0E4E-A712-EA7F807F37E5}"/>
                </a:ext>
              </a:extLst>
            </p:cNvPr>
            <p:cNvGrpSpPr/>
            <p:nvPr/>
          </p:nvGrpSpPr>
          <p:grpSpPr>
            <a:xfrm>
              <a:off x="686764" y="4213439"/>
              <a:ext cx="2214348" cy="409266"/>
              <a:chOff x="686764" y="4213439"/>
              <a:chExt cx="2214348" cy="409266"/>
            </a:xfrm>
          </p:grpSpPr>
          <p:cxnSp>
            <p:nvCxnSpPr>
              <p:cNvPr id="22" name="Straight Arrow Connector 21">
                <a:extLst>
                  <a:ext uri="{FF2B5EF4-FFF2-40B4-BE49-F238E27FC236}">
                    <a16:creationId xmlns:a16="http://schemas.microsoft.com/office/drawing/2014/main" id="{DFF8A600-146E-5A4C-9E68-4805ADD38EF1}"/>
                  </a:ext>
                </a:extLst>
              </p:cNvPr>
              <p:cNvCxnSpPr/>
              <p:nvPr/>
            </p:nvCxnSpPr>
            <p:spPr>
              <a:xfrm flipH="1">
                <a:off x="686764" y="4213439"/>
                <a:ext cx="2206310" cy="27042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2C3E634-CBD8-C94E-ABF6-139FA38905BB}"/>
                  </a:ext>
                </a:extLst>
              </p:cNvPr>
              <p:cNvCxnSpPr/>
              <p:nvPr/>
            </p:nvCxnSpPr>
            <p:spPr>
              <a:xfrm flipH="1">
                <a:off x="694802" y="4284835"/>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DB2F2BD-BAA8-ED4C-90E7-C87BF28F7EF5}"/>
                  </a:ext>
                </a:extLst>
              </p:cNvPr>
              <p:cNvCxnSpPr/>
              <p:nvPr/>
            </p:nvCxnSpPr>
            <p:spPr>
              <a:xfrm flipH="1">
                <a:off x="686764" y="4240852"/>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265ECB25-86D2-7246-8313-8A224600660A}"/>
                  </a:ext>
                </a:extLst>
              </p:cNvPr>
              <p:cNvCxnSpPr/>
              <p:nvPr/>
            </p:nvCxnSpPr>
            <p:spPr>
              <a:xfrm flipH="1">
                <a:off x="694802" y="4240852"/>
                <a:ext cx="2198272" cy="381853"/>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8F2ED363-2962-9F40-8BA4-B9452A832EF2}"/>
                  </a:ext>
                </a:extLst>
              </p:cNvPr>
              <p:cNvCxnSpPr/>
              <p:nvPr/>
            </p:nvCxnSpPr>
            <p:spPr>
              <a:xfrm flipH="1">
                <a:off x="686764" y="4240852"/>
                <a:ext cx="2214348" cy="27976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3535F90-1E71-EC41-9875-F6CB79C79B87}"/>
                </a:ext>
              </a:extLst>
            </p:cNvPr>
            <p:cNvGrpSpPr/>
            <p:nvPr/>
          </p:nvGrpSpPr>
          <p:grpSpPr>
            <a:xfrm rot="10800000">
              <a:off x="5559329" y="3549005"/>
              <a:ext cx="1889375" cy="353694"/>
              <a:chOff x="686764" y="4213439"/>
              <a:chExt cx="2214348" cy="409266"/>
            </a:xfrm>
          </p:grpSpPr>
          <p:cxnSp>
            <p:nvCxnSpPr>
              <p:cNvPr id="16" name="Straight Arrow Connector 15">
                <a:extLst>
                  <a:ext uri="{FF2B5EF4-FFF2-40B4-BE49-F238E27FC236}">
                    <a16:creationId xmlns:a16="http://schemas.microsoft.com/office/drawing/2014/main" id="{31A00D54-E958-7D47-97A3-6637D2BDE939}"/>
                  </a:ext>
                </a:extLst>
              </p:cNvPr>
              <p:cNvCxnSpPr/>
              <p:nvPr/>
            </p:nvCxnSpPr>
            <p:spPr>
              <a:xfrm flipH="1">
                <a:off x="686764" y="4213439"/>
                <a:ext cx="2206310" cy="27042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7855105-D374-CF43-94C6-A76857983D3A}"/>
                  </a:ext>
                </a:extLst>
              </p:cNvPr>
              <p:cNvCxnSpPr/>
              <p:nvPr/>
            </p:nvCxnSpPr>
            <p:spPr>
              <a:xfrm flipH="1">
                <a:off x="694802" y="4284835"/>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D683565-77DD-2D49-B3A8-115825894685}"/>
                  </a:ext>
                </a:extLst>
              </p:cNvPr>
              <p:cNvCxnSpPr/>
              <p:nvPr/>
            </p:nvCxnSpPr>
            <p:spPr>
              <a:xfrm flipH="1">
                <a:off x="686764" y="4240852"/>
                <a:ext cx="2206309" cy="309069"/>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6A8121A-2631-9A47-807A-89DB3EDF0BC0}"/>
                  </a:ext>
                </a:extLst>
              </p:cNvPr>
              <p:cNvCxnSpPr/>
              <p:nvPr/>
            </p:nvCxnSpPr>
            <p:spPr>
              <a:xfrm flipH="1">
                <a:off x="694802" y="4240852"/>
                <a:ext cx="2198272" cy="381853"/>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E097470-1CB0-544D-8FA4-B08CD287C59B}"/>
                  </a:ext>
                </a:extLst>
              </p:cNvPr>
              <p:cNvCxnSpPr/>
              <p:nvPr/>
            </p:nvCxnSpPr>
            <p:spPr>
              <a:xfrm flipH="1">
                <a:off x="686764" y="4240852"/>
                <a:ext cx="2214348" cy="279762"/>
              </a:xfrm>
              <a:prstGeom prst="straightConnector1">
                <a:avLst/>
              </a:prstGeom>
              <a:ln w="12700" cmpd="sng">
                <a:solidFill>
                  <a:srgbClr val="FF0000"/>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CBAEF4F6-2AD8-4D47-9D62-9F8E65896E6B}"/>
                </a:ext>
              </a:extLst>
            </p:cNvPr>
            <p:cNvCxnSpPr/>
            <p:nvPr/>
          </p:nvCxnSpPr>
          <p:spPr>
            <a:xfrm flipV="1">
              <a:off x="4182360" y="4016375"/>
              <a:ext cx="434090" cy="62642"/>
            </a:xfrm>
            <a:prstGeom prst="straightConnector1">
              <a:avLst/>
            </a:prstGeom>
            <a:ln w="12700" cmpd="sng">
              <a:solidFill>
                <a:srgbClr val="FF0000"/>
              </a:solidFill>
              <a:headEnd type="none"/>
              <a:tailEnd type="none" w="sm"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BFBEBA9-8A26-D145-B581-556D5AD1497D}"/>
                </a:ext>
              </a:extLst>
            </p:cNvPr>
            <p:cNvCxnSpPr/>
            <p:nvPr/>
          </p:nvCxnSpPr>
          <p:spPr>
            <a:xfrm>
              <a:off x="4378325" y="4044950"/>
              <a:ext cx="815418" cy="824056"/>
            </a:xfrm>
            <a:prstGeom prst="straightConnector1">
              <a:avLst/>
            </a:prstGeom>
            <a:ln w="12700" cmpd="sng">
              <a:solidFill>
                <a:schemeClr val="tx1"/>
              </a:solidFill>
              <a:headEnd type="none"/>
              <a:tailEnd type="triangle" w="sm" len="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B8649F-2704-844F-B7C6-44174E9403FA}"/>
                  </a:ext>
                </a:extLst>
              </p:cNvPr>
              <p:cNvSpPr txBox="1"/>
              <p:nvPr/>
            </p:nvSpPr>
            <p:spPr>
              <a:xfrm rot="21210000">
                <a:off x="809618" y="5721318"/>
                <a:ext cx="2106154" cy="391646"/>
              </a:xfrm>
              <a:prstGeom prst="rect">
                <a:avLst/>
              </a:prstGeom>
              <a:noFill/>
            </p:spPr>
            <p:txBody>
              <a:bodyPr wrap="none" rtlCol="0">
                <a:spAutoFit/>
              </a:bodyPr>
              <a:lstStyle/>
              <a:p>
                <a:r>
                  <a:rPr lang="en-US" dirty="0">
                    <a:latin typeface="Symbol" pitchFamily="2" charset="2"/>
                  </a:rPr>
                  <a:t>p</a:t>
                </a:r>
                <a:r>
                  <a:rPr lang="en-US" dirty="0"/>
                  <a:t>, K, 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𝜈</m:t>
                        </m:r>
                      </m:e>
                      <m:sub>
                        <m:r>
                          <a:rPr lang="en-US" i="1" dirty="0">
                            <a:latin typeface="Cambria Math" panose="02040503050406030204" pitchFamily="18" charset="0"/>
                          </a:rPr>
                          <m:t>𝑒</m:t>
                        </m:r>
                      </m:sub>
                    </m:sSub>
                  </m:oMath>
                </a14:m>
                <a:r>
                  <a:rPr lang="en-US" dirty="0"/>
                  <a:t> ,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𝜈</m:t>
                        </m:r>
                      </m:e>
                      <m:sub>
                        <m:r>
                          <a:rPr lang="en-US" b="0" i="1" dirty="0" smtClean="0">
                            <a:latin typeface="Cambria Math" panose="02040503050406030204" pitchFamily="18" charset="0"/>
                            <a:ea typeface="Cambria Math" panose="02040503050406030204" pitchFamily="18" charset="0"/>
                          </a:rPr>
                          <m:t>𝜇</m:t>
                        </m:r>
                      </m:sub>
                    </m:sSub>
                  </m:oMath>
                </a14:m>
                <a:r>
                  <a:rPr lang="en-US" dirty="0"/>
                  <a:t> ,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𝜈</m:t>
                        </m:r>
                      </m:e>
                      <m:sub>
                        <m:r>
                          <a:rPr lang="en-US" b="0" i="1" dirty="0" smtClean="0">
                            <a:latin typeface="Cambria Math" panose="02040503050406030204" pitchFamily="18" charset="0"/>
                            <a:ea typeface="Cambria Math" panose="02040503050406030204" pitchFamily="18" charset="0"/>
                          </a:rPr>
                          <m:t>𝜏</m:t>
                        </m:r>
                      </m:sub>
                    </m:sSub>
                  </m:oMath>
                </a14:m>
                <a:r>
                  <a:rPr lang="en-US" dirty="0"/>
                  <a:t> </a:t>
                </a:r>
              </a:p>
            </p:txBody>
          </p:sp>
        </mc:Choice>
        <mc:Fallback xmlns="">
          <p:sp>
            <p:nvSpPr>
              <p:cNvPr id="6" name="TextBox 5">
                <a:extLst>
                  <a:ext uri="{FF2B5EF4-FFF2-40B4-BE49-F238E27FC236}">
                    <a16:creationId xmlns:a16="http://schemas.microsoft.com/office/drawing/2014/main" id="{55B8649F-2704-844F-B7C6-44174E9403FA}"/>
                  </a:ext>
                </a:extLst>
              </p:cNvPr>
              <p:cNvSpPr txBox="1">
                <a:spLocks noRot="1" noChangeAspect="1" noMove="1" noResize="1" noEditPoints="1" noAdjustHandles="1" noChangeArrowheads="1" noChangeShapeType="1" noTextEdit="1"/>
              </p:cNvSpPr>
              <p:nvPr/>
            </p:nvSpPr>
            <p:spPr>
              <a:xfrm rot="21210000">
                <a:off x="809618" y="5721318"/>
                <a:ext cx="2106154" cy="391646"/>
              </a:xfrm>
              <a:prstGeom prst="rect">
                <a:avLst/>
              </a:prstGeom>
              <a:blipFill>
                <a:blip r:embed="rId5"/>
                <a:stretch>
                  <a:fillRect l="-2367" t="-1961" b="-7843"/>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9B08CB70-5162-CE4B-BA56-057BB224FDAE}"/>
              </a:ext>
            </a:extLst>
          </p:cNvPr>
          <p:cNvSpPr txBox="1"/>
          <p:nvPr/>
        </p:nvSpPr>
        <p:spPr>
          <a:xfrm rot="20973829">
            <a:off x="6326678" y="5388559"/>
            <a:ext cx="2063898" cy="369332"/>
          </a:xfrm>
          <a:prstGeom prst="rect">
            <a:avLst/>
          </a:prstGeom>
          <a:noFill/>
        </p:spPr>
        <p:txBody>
          <a:bodyPr wrap="none" rtlCol="0">
            <a:spAutoFit/>
          </a:bodyPr>
          <a:lstStyle/>
          <a:p>
            <a:r>
              <a:rPr lang="en-US" dirty="0"/>
              <a:t>A’, a, </a:t>
            </a:r>
            <a:r>
              <a:rPr lang="en-US" dirty="0" err="1"/>
              <a:t>mCPs</a:t>
            </a:r>
            <a:r>
              <a:rPr lang="en-US" dirty="0"/>
              <a:t>, </a:t>
            </a:r>
            <a:r>
              <a:rPr lang="en-US" dirty="0">
                <a:latin typeface="Symbol" pitchFamily="2" charset="2"/>
              </a:rPr>
              <a:t>c</a:t>
            </a:r>
            <a:r>
              <a:rPr lang="en-US" dirty="0"/>
              <a:t>, …</a:t>
            </a:r>
          </a:p>
        </p:txBody>
      </p:sp>
    </p:spTree>
    <p:extLst>
      <p:ext uri="{BB962C8B-B14F-4D97-AF65-F5344CB8AC3E}">
        <p14:creationId xmlns:p14="http://schemas.microsoft.com/office/powerpoint/2010/main" val="247569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F986C959-D748-0742-ACD1-681CB52D4CBA}"/>
              </a:ext>
            </a:extLst>
          </p:cNvPr>
          <p:cNvPicPr>
            <a:picLocks noChangeAspect="1"/>
          </p:cNvPicPr>
          <p:nvPr/>
        </p:nvPicPr>
        <p:blipFill>
          <a:blip r:embed="rId3"/>
          <a:stretch>
            <a:fillRect/>
          </a:stretch>
        </p:blipFill>
        <p:spPr>
          <a:xfrm>
            <a:off x="970978" y="2594679"/>
            <a:ext cx="7106222" cy="3673819"/>
          </a:xfrm>
          <a:prstGeom prst="rect">
            <a:avLst/>
          </a:prstGeom>
        </p:spPr>
      </p:pic>
      <p:sp>
        <p:nvSpPr>
          <p:cNvPr id="5122" name="Title 1"/>
          <p:cNvSpPr>
            <a:spLocks noGrp="1"/>
          </p:cNvSpPr>
          <p:nvPr>
            <p:ph type="title"/>
          </p:nvPr>
        </p:nvSpPr>
        <p:spPr>
          <a:xfrm>
            <a:off x="0" y="302202"/>
            <a:ext cx="9144000" cy="334462"/>
          </a:xfrm>
        </p:spPr>
        <p:txBody>
          <a:bodyPr/>
          <a:lstStyle/>
          <a:p>
            <a:pPr eaLnBrk="1" hangingPunct="1"/>
            <a:r>
              <a:rPr lang="en-US" dirty="0">
                <a:solidFill>
                  <a:schemeClr val="tx1"/>
                </a:solidFill>
                <a:latin typeface="Arial" charset="0"/>
              </a:rPr>
              <a:t>AN EXAMPLE: COLLIDER NEUTRINOS</a:t>
            </a:r>
          </a:p>
        </p:txBody>
      </p:sp>
      <p:pic>
        <p:nvPicPr>
          <p:cNvPr id="13" name="Picture 12">
            <a:extLst>
              <a:ext uri="{FF2B5EF4-FFF2-40B4-BE49-F238E27FC236}">
                <a16:creationId xmlns:a16="http://schemas.microsoft.com/office/drawing/2014/main" id="{E616131C-DC6A-EA44-A736-9FB11E84A843}"/>
              </a:ext>
            </a:extLst>
          </p:cNvPr>
          <p:cNvPicPr>
            <a:picLocks noChangeAspect="1"/>
          </p:cNvPicPr>
          <p:nvPr/>
        </p:nvPicPr>
        <p:blipFill>
          <a:blip r:embed="rId4"/>
          <a:stretch>
            <a:fillRect/>
          </a:stretch>
        </p:blipFill>
        <p:spPr>
          <a:xfrm>
            <a:off x="2286000" y="4074947"/>
            <a:ext cx="304800" cy="239795"/>
          </a:xfrm>
          <a:prstGeom prst="rect">
            <a:avLst/>
          </a:prstGeom>
        </p:spPr>
      </p:pic>
      <p:grpSp>
        <p:nvGrpSpPr>
          <p:cNvPr id="42" name="Group 41">
            <a:extLst>
              <a:ext uri="{FF2B5EF4-FFF2-40B4-BE49-F238E27FC236}">
                <a16:creationId xmlns:a16="http://schemas.microsoft.com/office/drawing/2014/main" id="{FD841723-4191-6D44-BF1E-02350EE49D9D}"/>
              </a:ext>
            </a:extLst>
          </p:cNvPr>
          <p:cNvGrpSpPr/>
          <p:nvPr/>
        </p:nvGrpSpPr>
        <p:grpSpPr>
          <a:xfrm>
            <a:off x="5247290" y="762000"/>
            <a:ext cx="2719001" cy="2737010"/>
            <a:chOff x="4670989" y="831027"/>
            <a:chExt cx="4144012" cy="4047051"/>
          </a:xfrm>
        </p:grpSpPr>
        <p:sp>
          <p:nvSpPr>
            <p:cNvPr id="36" name="TextBox 35">
              <a:extLst>
                <a:ext uri="{FF2B5EF4-FFF2-40B4-BE49-F238E27FC236}">
                  <a16:creationId xmlns:a16="http://schemas.microsoft.com/office/drawing/2014/main" id="{FABD2291-7CF6-CE47-B656-E6EA299D2591}"/>
                </a:ext>
              </a:extLst>
            </p:cNvPr>
            <p:cNvSpPr txBox="1"/>
            <p:nvPr/>
          </p:nvSpPr>
          <p:spPr>
            <a:xfrm>
              <a:off x="6443511" y="831027"/>
              <a:ext cx="633258" cy="546109"/>
            </a:xfrm>
            <a:prstGeom prst="rect">
              <a:avLst/>
            </a:prstGeom>
            <a:noFill/>
          </p:spPr>
          <p:txBody>
            <a:bodyPr wrap="none" rtlCol="0">
              <a:spAutoFit/>
            </a:bodyPr>
            <a:lstStyle/>
            <a:p>
              <a:r>
                <a:rPr lang="en-US" dirty="0"/>
                <a:t>…</a:t>
              </a:r>
            </a:p>
          </p:txBody>
        </p:sp>
        <p:grpSp>
          <p:nvGrpSpPr>
            <p:cNvPr id="3" name="Group 2">
              <a:extLst>
                <a:ext uri="{FF2B5EF4-FFF2-40B4-BE49-F238E27FC236}">
                  <a16:creationId xmlns:a16="http://schemas.microsoft.com/office/drawing/2014/main" id="{A72FEAE6-5A12-5042-AF1E-4B367610C40C}"/>
                </a:ext>
              </a:extLst>
            </p:cNvPr>
            <p:cNvGrpSpPr/>
            <p:nvPr/>
          </p:nvGrpSpPr>
          <p:grpSpPr>
            <a:xfrm>
              <a:off x="4685392" y="1281716"/>
              <a:ext cx="1243038" cy="883822"/>
              <a:chOff x="4628455" y="1533608"/>
              <a:chExt cx="1657384" cy="1178428"/>
            </a:xfrm>
          </p:grpSpPr>
          <p:pic>
            <p:nvPicPr>
              <p:cNvPr id="33" name="Picture 32">
                <a:extLst>
                  <a:ext uri="{FF2B5EF4-FFF2-40B4-BE49-F238E27FC236}">
                    <a16:creationId xmlns:a16="http://schemas.microsoft.com/office/drawing/2014/main" id="{69AC15B9-700B-654D-9B7E-112D2EDD8964}"/>
                  </a:ext>
                </a:extLst>
              </p:cNvPr>
              <p:cNvPicPr>
                <a:picLocks noChangeAspect="1"/>
              </p:cNvPicPr>
              <p:nvPr/>
            </p:nvPicPr>
            <p:blipFill>
              <a:blip r:embed="rId5"/>
              <a:stretch>
                <a:fillRect/>
              </a:stretch>
            </p:blipFill>
            <p:spPr>
              <a:xfrm>
                <a:off x="4628455" y="1533608"/>
                <a:ext cx="1657384" cy="1104923"/>
              </a:xfrm>
              <a:prstGeom prst="rect">
                <a:avLst/>
              </a:prstGeom>
            </p:spPr>
          </p:pic>
          <p:sp>
            <p:nvSpPr>
              <p:cNvPr id="2" name="TextBox 1">
                <a:extLst>
                  <a:ext uri="{FF2B5EF4-FFF2-40B4-BE49-F238E27FC236}">
                    <a16:creationId xmlns:a16="http://schemas.microsoft.com/office/drawing/2014/main" id="{B7ECDCD4-3E91-7F4B-9659-15BDB9C582FB}"/>
                  </a:ext>
                </a:extLst>
              </p:cNvPr>
              <p:cNvSpPr txBox="1"/>
              <p:nvPr/>
            </p:nvSpPr>
            <p:spPr>
              <a:xfrm>
                <a:off x="4943099" y="2211436"/>
                <a:ext cx="1166837" cy="500600"/>
              </a:xfrm>
              <a:prstGeom prst="rect">
                <a:avLst/>
              </a:prstGeom>
              <a:noFill/>
            </p:spPr>
            <p:txBody>
              <a:bodyPr wrap="none" rtlCol="0">
                <a:spAutoFit/>
              </a:bodyPr>
              <a:lstStyle/>
              <a:p>
                <a:r>
                  <a:rPr lang="en-US" sz="1050" dirty="0">
                    <a:solidFill>
                      <a:schemeClr val="bg1"/>
                    </a:solidFill>
                  </a:rPr>
                  <a:t>ALICE</a:t>
                </a:r>
              </a:p>
            </p:txBody>
          </p:sp>
        </p:grpSp>
        <p:grpSp>
          <p:nvGrpSpPr>
            <p:cNvPr id="37" name="Group 36">
              <a:extLst>
                <a:ext uri="{FF2B5EF4-FFF2-40B4-BE49-F238E27FC236}">
                  <a16:creationId xmlns:a16="http://schemas.microsoft.com/office/drawing/2014/main" id="{305A77EB-9A11-BE45-9457-3C7C20D381E1}"/>
                </a:ext>
              </a:extLst>
            </p:cNvPr>
            <p:cNvGrpSpPr/>
            <p:nvPr/>
          </p:nvGrpSpPr>
          <p:grpSpPr>
            <a:xfrm>
              <a:off x="7518448" y="4007908"/>
              <a:ext cx="1243037" cy="870170"/>
              <a:chOff x="8405862" y="5168525"/>
              <a:chExt cx="1657383" cy="1160224"/>
            </a:xfrm>
          </p:grpSpPr>
          <p:pic>
            <p:nvPicPr>
              <p:cNvPr id="21" name="Picture 20">
                <a:extLst>
                  <a:ext uri="{FF2B5EF4-FFF2-40B4-BE49-F238E27FC236}">
                    <a16:creationId xmlns:a16="http://schemas.microsoft.com/office/drawing/2014/main" id="{185C2627-55D9-8344-A264-07D6B904599D}"/>
                  </a:ext>
                </a:extLst>
              </p:cNvPr>
              <p:cNvPicPr>
                <a:picLocks noChangeAspect="1"/>
              </p:cNvPicPr>
              <p:nvPr/>
            </p:nvPicPr>
            <p:blipFill>
              <a:blip r:embed="rId6"/>
              <a:stretch>
                <a:fillRect/>
              </a:stretch>
            </p:blipFill>
            <p:spPr>
              <a:xfrm>
                <a:off x="8405862" y="5168525"/>
                <a:ext cx="1657383" cy="1057686"/>
              </a:xfrm>
              <a:prstGeom prst="rect">
                <a:avLst/>
              </a:prstGeom>
            </p:spPr>
          </p:pic>
          <p:sp>
            <p:nvSpPr>
              <p:cNvPr id="18" name="TextBox 17">
                <a:extLst>
                  <a:ext uri="{FF2B5EF4-FFF2-40B4-BE49-F238E27FC236}">
                    <a16:creationId xmlns:a16="http://schemas.microsoft.com/office/drawing/2014/main" id="{1552457D-E234-734C-AB5C-0A86EE3F9FE2}"/>
                  </a:ext>
                </a:extLst>
              </p:cNvPr>
              <p:cNvSpPr txBox="1"/>
              <p:nvPr/>
            </p:nvSpPr>
            <p:spPr>
              <a:xfrm>
                <a:off x="8745713" y="5828149"/>
                <a:ext cx="1104946" cy="500600"/>
              </a:xfrm>
              <a:prstGeom prst="rect">
                <a:avLst/>
              </a:prstGeom>
              <a:noFill/>
            </p:spPr>
            <p:txBody>
              <a:bodyPr wrap="none" rtlCol="0">
                <a:spAutoFit/>
              </a:bodyPr>
              <a:lstStyle/>
              <a:p>
                <a:r>
                  <a:rPr lang="en-US" sz="1050" dirty="0">
                    <a:solidFill>
                      <a:schemeClr val="bg1"/>
                    </a:solidFill>
                  </a:rPr>
                  <a:t>OPAL</a:t>
                </a:r>
              </a:p>
            </p:txBody>
          </p:sp>
        </p:grpSp>
        <p:grpSp>
          <p:nvGrpSpPr>
            <p:cNvPr id="35" name="Group 34">
              <a:extLst>
                <a:ext uri="{FF2B5EF4-FFF2-40B4-BE49-F238E27FC236}">
                  <a16:creationId xmlns:a16="http://schemas.microsoft.com/office/drawing/2014/main" id="{1A357FBC-793C-BA46-B7CA-FD4D94C72EBD}"/>
                </a:ext>
              </a:extLst>
            </p:cNvPr>
            <p:cNvGrpSpPr/>
            <p:nvPr/>
          </p:nvGrpSpPr>
          <p:grpSpPr>
            <a:xfrm>
              <a:off x="7518448" y="3049221"/>
              <a:ext cx="1257441" cy="903173"/>
              <a:chOff x="8405862" y="3890280"/>
              <a:chExt cx="1676588" cy="1204229"/>
            </a:xfrm>
          </p:grpSpPr>
          <p:pic>
            <p:nvPicPr>
              <p:cNvPr id="23" name="Picture 22">
                <a:extLst>
                  <a:ext uri="{FF2B5EF4-FFF2-40B4-BE49-F238E27FC236}">
                    <a16:creationId xmlns:a16="http://schemas.microsoft.com/office/drawing/2014/main" id="{26B80ABB-185B-FF44-A9BF-239D8E7EBBC5}"/>
                  </a:ext>
                </a:extLst>
              </p:cNvPr>
              <p:cNvPicPr>
                <a:picLocks noChangeAspect="1"/>
              </p:cNvPicPr>
              <p:nvPr/>
            </p:nvPicPr>
            <p:blipFill>
              <a:blip r:embed="rId7"/>
              <a:stretch>
                <a:fillRect/>
              </a:stretch>
            </p:blipFill>
            <p:spPr>
              <a:xfrm>
                <a:off x="8405862" y="3890280"/>
                <a:ext cx="1676588" cy="1123702"/>
              </a:xfrm>
              <a:prstGeom prst="rect">
                <a:avLst/>
              </a:prstGeom>
            </p:spPr>
          </p:pic>
          <p:sp>
            <p:nvSpPr>
              <p:cNvPr id="20" name="TextBox 19">
                <a:extLst>
                  <a:ext uri="{FF2B5EF4-FFF2-40B4-BE49-F238E27FC236}">
                    <a16:creationId xmlns:a16="http://schemas.microsoft.com/office/drawing/2014/main" id="{BD4FB225-4A20-A742-8AD9-A46608C9B161}"/>
                  </a:ext>
                </a:extLst>
              </p:cNvPr>
              <p:cNvSpPr txBox="1"/>
              <p:nvPr/>
            </p:nvSpPr>
            <p:spPr>
              <a:xfrm>
                <a:off x="8879306" y="4593909"/>
                <a:ext cx="681469" cy="500600"/>
              </a:xfrm>
              <a:prstGeom prst="rect">
                <a:avLst/>
              </a:prstGeom>
              <a:noFill/>
            </p:spPr>
            <p:txBody>
              <a:bodyPr wrap="none" rtlCol="0">
                <a:spAutoFit/>
              </a:bodyPr>
              <a:lstStyle/>
              <a:p>
                <a:r>
                  <a:rPr lang="en-US" sz="1050" dirty="0">
                    <a:solidFill>
                      <a:schemeClr val="bg1"/>
                    </a:solidFill>
                  </a:rPr>
                  <a:t>L3</a:t>
                </a:r>
              </a:p>
            </p:txBody>
          </p:sp>
        </p:grpSp>
        <p:grpSp>
          <p:nvGrpSpPr>
            <p:cNvPr id="16" name="Group 15">
              <a:extLst>
                <a:ext uri="{FF2B5EF4-FFF2-40B4-BE49-F238E27FC236}">
                  <a16:creationId xmlns:a16="http://schemas.microsoft.com/office/drawing/2014/main" id="{E8D2724B-DEBD-194D-9AFF-F099589BEFC9}"/>
                </a:ext>
              </a:extLst>
            </p:cNvPr>
            <p:cNvGrpSpPr/>
            <p:nvPr/>
          </p:nvGrpSpPr>
          <p:grpSpPr>
            <a:xfrm>
              <a:off x="7537925" y="2100524"/>
              <a:ext cx="1257441" cy="890971"/>
              <a:chOff x="8431832" y="2625350"/>
              <a:chExt cx="1676588" cy="1187960"/>
            </a:xfrm>
          </p:grpSpPr>
          <p:pic>
            <p:nvPicPr>
              <p:cNvPr id="25" name="Picture 24">
                <a:extLst>
                  <a:ext uri="{FF2B5EF4-FFF2-40B4-BE49-F238E27FC236}">
                    <a16:creationId xmlns:a16="http://schemas.microsoft.com/office/drawing/2014/main" id="{247BC8C3-259F-804A-8513-00B0C0BC4E5F}"/>
                  </a:ext>
                </a:extLst>
              </p:cNvPr>
              <p:cNvPicPr>
                <a:picLocks noChangeAspect="1"/>
              </p:cNvPicPr>
              <p:nvPr/>
            </p:nvPicPr>
            <p:blipFill>
              <a:blip r:embed="rId8"/>
              <a:stretch>
                <a:fillRect/>
              </a:stretch>
            </p:blipFill>
            <p:spPr>
              <a:xfrm>
                <a:off x="8431832" y="2625350"/>
                <a:ext cx="1676588" cy="1118271"/>
              </a:xfrm>
              <a:prstGeom prst="rect">
                <a:avLst/>
              </a:prstGeom>
            </p:spPr>
          </p:pic>
          <p:sp>
            <p:nvSpPr>
              <p:cNvPr id="22" name="TextBox 21">
                <a:extLst>
                  <a:ext uri="{FF2B5EF4-FFF2-40B4-BE49-F238E27FC236}">
                    <a16:creationId xmlns:a16="http://schemas.microsoft.com/office/drawing/2014/main" id="{90553B08-25B3-BE40-8ADE-F3EC76EAADBD}"/>
                  </a:ext>
                </a:extLst>
              </p:cNvPr>
              <p:cNvSpPr txBox="1"/>
              <p:nvPr/>
            </p:nvSpPr>
            <p:spPr>
              <a:xfrm>
                <a:off x="8654083" y="3312710"/>
                <a:ext cx="1365545" cy="500600"/>
              </a:xfrm>
              <a:prstGeom prst="rect">
                <a:avLst/>
              </a:prstGeom>
              <a:noFill/>
            </p:spPr>
            <p:txBody>
              <a:bodyPr wrap="none" rtlCol="0">
                <a:spAutoFit/>
              </a:bodyPr>
              <a:lstStyle/>
              <a:p>
                <a:r>
                  <a:rPr lang="en-US" sz="1050" dirty="0">
                    <a:solidFill>
                      <a:schemeClr val="bg1"/>
                    </a:solidFill>
                  </a:rPr>
                  <a:t>DELPHI</a:t>
                </a:r>
              </a:p>
            </p:txBody>
          </p:sp>
        </p:grpSp>
        <p:grpSp>
          <p:nvGrpSpPr>
            <p:cNvPr id="15" name="Group 14">
              <a:extLst>
                <a:ext uri="{FF2B5EF4-FFF2-40B4-BE49-F238E27FC236}">
                  <a16:creationId xmlns:a16="http://schemas.microsoft.com/office/drawing/2014/main" id="{C54858FD-C529-374E-8590-27949ECCC151}"/>
                </a:ext>
              </a:extLst>
            </p:cNvPr>
            <p:cNvGrpSpPr/>
            <p:nvPr/>
          </p:nvGrpSpPr>
          <p:grpSpPr>
            <a:xfrm>
              <a:off x="7537925" y="1127958"/>
              <a:ext cx="1277076" cy="924602"/>
              <a:chOff x="8431832" y="1328599"/>
              <a:chExt cx="1702768" cy="1232800"/>
            </a:xfrm>
          </p:grpSpPr>
          <p:pic>
            <p:nvPicPr>
              <p:cNvPr id="19" name="Picture 18">
                <a:extLst>
                  <a:ext uri="{FF2B5EF4-FFF2-40B4-BE49-F238E27FC236}">
                    <a16:creationId xmlns:a16="http://schemas.microsoft.com/office/drawing/2014/main" id="{ECA4B147-E205-9441-82B0-EB6B646EC8BE}"/>
                  </a:ext>
                </a:extLst>
              </p:cNvPr>
              <p:cNvPicPr>
                <a:picLocks noChangeAspect="1"/>
              </p:cNvPicPr>
              <p:nvPr/>
            </p:nvPicPr>
            <p:blipFill>
              <a:blip r:embed="rId9"/>
              <a:stretch>
                <a:fillRect/>
              </a:stretch>
            </p:blipFill>
            <p:spPr>
              <a:xfrm>
                <a:off x="8431832" y="1328599"/>
                <a:ext cx="1702768" cy="1168690"/>
              </a:xfrm>
              <a:prstGeom prst="rect">
                <a:avLst/>
              </a:prstGeom>
            </p:spPr>
          </p:pic>
          <p:sp>
            <p:nvSpPr>
              <p:cNvPr id="24" name="TextBox 23">
                <a:extLst>
                  <a:ext uri="{FF2B5EF4-FFF2-40B4-BE49-F238E27FC236}">
                    <a16:creationId xmlns:a16="http://schemas.microsoft.com/office/drawing/2014/main" id="{D894FA06-9876-E74D-AA56-77423B5FF884}"/>
                  </a:ext>
                </a:extLst>
              </p:cNvPr>
              <p:cNvSpPr txBox="1"/>
              <p:nvPr/>
            </p:nvSpPr>
            <p:spPr>
              <a:xfrm>
                <a:off x="8683740" y="2060800"/>
                <a:ext cx="1274335" cy="500599"/>
              </a:xfrm>
              <a:prstGeom prst="rect">
                <a:avLst/>
              </a:prstGeom>
              <a:noFill/>
            </p:spPr>
            <p:txBody>
              <a:bodyPr wrap="none" rtlCol="0">
                <a:spAutoFit/>
              </a:bodyPr>
              <a:lstStyle/>
              <a:p>
                <a:r>
                  <a:rPr lang="en-US" sz="1050" dirty="0">
                    <a:solidFill>
                      <a:schemeClr val="bg1"/>
                    </a:solidFill>
                  </a:rPr>
                  <a:t>ALEPH</a:t>
                </a:r>
              </a:p>
            </p:txBody>
          </p:sp>
        </p:grpSp>
        <p:grpSp>
          <p:nvGrpSpPr>
            <p:cNvPr id="14" name="Group 13">
              <a:extLst>
                <a:ext uri="{FF2B5EF4-FFF2-40B4-BE49-F238E27FC236}">
                  <a16:creationId xmlns:a16="http://schemas.microsoft.com/office/drawing/2014/main" id="{F1AE3DCC-84DA-394C-BDEB-4A40CEBE9057}"/>
                </a:ext>
              </a:extLst>
            </p:cNvPr>
            <p:cNvGrpSpPr/>
            <p:nvPr/>
          </p:nvGrpSpPr>
          <p:grpSpPr>
            <a:xfrm>
              <a:off x="6135992" y="3609424"/>
              <a:ext cx="1198070" cy="1240615"/>
              <a:chOff x="6562588" y="4637214"/>
              <a:chExt cx="1597426" cy="1654150"/>
            </a:xfrm>
          </p:grpSpPr>
          <p:pic>
            <p:nvPicPr>
              <p:cNvPr id="27" name="Picture 26">
                <a:extLst>
                  <a:ext uri="{FF2B5EF4-FFF2-40B4-BE49-F238E27FC236}">
                    <a16:creationId xmlns:a16="http://schemas.microsoft.com/office/drawing/2014/main" id="{0CEB08F0-43F5-7E45-AC71-C68FCC80E690}"/>
                  </a:ext>
                </a:extLst>
              </p:cNvPr>
              <p:cNvPicPr>
                <a:picLocks noChangeAspect="1"/>
              </p:cNvPicPr>
              <p:nvPr/>
            </p:nvPicPr>
            <p:blipFill>
              <a:blip r:embed="rId10"/>
              <a:stretch>
                <a:fillRect/>
              </a:stretch>
            </p:blipFill>
            <p:spPr>
              <a:xfrm>
                <a:off x="6562588" y="4637214"/>
                <a:ext cx="1597426" cy="1606842"/>
              </a:xfrm>
              <a:prstGeom prst="rect">
                <a:avLst/>
              </a:prstGeom>
            </p:spPr>
          </p:pic>
          <p:sp>
            <p:nvSpPr>
              <p:cNvPr id="26" name="TextBox 25">
                <a:extLst>
                  <a:ext uri="{FF2B5EF4-FFF2-40B4-BE49-F238E27FC236}">
                    <a16:creationId xmlns:a16="http://schemas.microsoft.com/office/drawing/2014/main" id="{721D363F-9F72-7949-BB1E-2036BB54ADAC}"/>
                  </a:ext>
                </a:extLst>
              </p:cNvPr>
              <p:cNvSpPr txBox="1"/>
              <p:nvPr/>
            </p:nvSpPr>
            <p:spPr>
              <a:xfrm>
                <a:off x="6897167" y="5790765"/>
                <a:ext cx="909493" cy="500599"/>
              </a:xfrm>
              <a:prstGeom prst="rect">
                <a:avLst/>
              </a:prstGeom>
              <a:noFill/>
            </p:spPr>
            <p:txBody>
              <a:bodyPr wrap="none" rtlCol="0">
                <a:spAutoFit/>
              </a:bodyPr>
              <a:lstStyle/>
              <a:p>
                <a:r>
                  <a:rPr lang="en-US" sz="1050" dirty="0">
                    <a:solidFill>
                      <a:schemeClr val="bg1"/>
                    </a:solidFill>
                  </a:rPr>
                  <a:t>SLD</a:t>
                </a:r>
              </a:p>
            </p:txBody>
          </p:sp>
        </p:grpSp>
        <p:grpSp>
          <p:nvGrpSpPr>
            <p:cNvPr id="12" name="Group 11">
              <a:extLst>
                <a:ext uri="{FF2B5EF4-FFF2-40B4-BE49-F238E27FC236}">
                  <a16:creationId xmlns:a16="http://schemas.microsoft.com/office/drawing/2014/main" id="{62470662-B8C5-0B40-BEB7-213C6A111A13}"/>
                </a:ext>
              </a:extLst>
            </p:cNvPr>
            <p:cNvGrpSpPr/>
            <p:nvPr/>
          </p:nvGrpSpPr>
          <p:grpSpPr>
            <a:xfrm>
              <a:off x="6132295" y="2433923"/>
              <a:ext cx="1201768" cy="1084034"/>
              <a:chOff x="6557658" y="3069877"/>
              <a:chExt cx="1602357" cy="1445374"/>
            </a:xfrm>
          </p:grpSpPr>
          <p:pic>
            <p:nvPicPr>
              <p:cNvPr id="17" name="Picture 16">
                <a:extLst>
                  <a:ext uri="{FF2B5EF4-FFF2-40B4-BE49-F238E27FC236}">
                    <a16:creationId xmlns:a16="http://schemas.microsoft.com/office/drawing/2014/main" id="{09A835DA-C64C-8F4A-9C10-C1B03FA86BB9}"/>
                  </a:ext>
                </a:extLst>
              </p:cNvPr>
              <p:cNvPicPr>
                <a:picLocks noChangeAspect="1"/>
              </p:cNvPicPr>
              <p:nvPr/>
            </p:nvPicPr>
            <p:blipFill>
              <a:blip r:embed="rId11"/>
              <a:stretch>
                <a:fillRect/>
              </a:stretch>
            </p:blipFill>
            <p:spPr>
              <a:xfrm>
                <a:off x="6557658" y="3069877"/>
                <a:ext cx="1602357" cy="1399392"/>
              </a:xfrm>
              <a:prstGeom prst="rect">
                <a:avLst/>
              </a:prstGeom>
            </p:spPr>
          </p:pic>
          <p:sp>
            <p:nvSpPr>
              <p:cNvPr id="28" name="TextBox 27">
                <a:extLst>
                  <a:ext uri="{FF2B5EF4-FFF2-40B4-BE49-F238E27FC236}">
                    <a16:creationId xmlns:a16="http://schemas.microsoft.com/office/drawing/2014/main" id="{DB838E90-9557-BB46-8D97-B1D4E61B4EBA}"/>
                  </a:ext>
                </a:extLst>
              </p:cNvPr>
              <p:cNvSpPr txBox="1"/>
              <p:nvPr/>
            </p:nvSpPr>
            <p:spPr>
              <a:xfrm>
                <a:off x="6973368" y="4014650"/>
                <a:ext cx="727074" cy="500601"/>
              </a:xfrm>
              <a:prstGeom prst="rect">
                <a:avLst/>
              </a:prstGeom>
              <a:noFill/>
            </p:spPr>
            <p:txBody>
              <a:bodyPr wrap="none" rtlCol="0">
                <a:spAutoFit/>
              </a:bodyPr>
              <a:lstStyle/>
              <a:p>
                <a:r>
                  <a:rPr lang="en-US" sz="1050" dirty="0">
                    <a:solidFill>
                      <a:schemeClr val="bg1"/>
                    </a:solidFill>
                  </a:rPr>
                  <a:t>D0</a:t>
                </a:r>
              </a:p>
            </p:txBody>
          </p:sp>
        </p:grpSp>
        <p:grpSp>
          <p:nvGrpSpPr>
            <p:cNvPr id="10" name="Group 9">
              <a:extLst>
                <a:ext uri="{FF2B5EF4-FFF2-40B4-BE49-F238E27FC236}">
                  <a16:creationId xmlns:a16="http://schemas.microsoft.com/office/drawing/2014/main" id="{34E3D672-C964-0A42-8212-DC0837805662}"/>
                </a:ext>
              </a:extLst>
            </p:cNvPr>
            <p:cNvGrpSpPr/>
            <p:nvPr/>
          </p:nvGrpSpPr>
          <p:grpSpPr>
            <a:xfrm>
              <a:off x="6132295" y="1394389"/>
              <a:ext cx="1201768" cy="942398"/>
              <a:chOff x="6557658" y="1683841"/>
              <a:chExt cx="1602357" cy="1256530"/>
            </a:xfrm>
          </p:grpSpPr>
          <p:pic>
            <p:nvPicPr>
              <p:cNvPr id="11" name="Picture 10">
                <a:extLst>
                  <a:ext uri="{FF2B5EF4-FFF2-40B4-BE49-F238E27FC236}">
                    <a16:creationId xmlns:a16="http://schemas.microsoft.com/office/drawing/2014/main" id="{AAF94372-B391-514B-B669-3914C41FC54C}"/>
                  </a:ext>
                </a:extLst>
              </p:cNvPr>
              <p:cNvPicPr>
                <a:picLocks noChangeAspect="1"/>
              </p:cNvPicPr>
              <p:nvPr/>
            </p:nvPicPr>
            <p:blipFill>
              <a:blip r:embed="rId12"/>
              <a:stretch>
                <a:fillRect/>
              </a:stretch>
            </p:blipFill>
            <p:spPr>
              <a:xfrm>
                <a:off x="6557658" y="1683841"/>
                <a:ext cx="1602357" cy="1200219"/>
              </a:xfrm>
              <a:prstGeom prst="rect">
                <a:avLst/>
              </a:prstGeom>
            </p:spPr>
          </p:pic>
          <p:sp>
            <p:nvSpPr>
              <p:cNvPr id="29" name="TextBox 28">
                <a:extLst>
                  <a:ext uri="{FF2B5EF4-FFF2-40B4-BE49-F238E27FC236}">
                    <a16:creationId xmlns:a16="http://schemas.microsoft.com/office/drawing/2014/main" id="{F48A83F0-0B1F-6E4C-9ACD-2FF690426FB5}"/>
                  </a:ext>
                </a:extLst>
              </p:cNvPr>
              <p:cNvSpPr txBox="1"/>
              <p:nvPr/>
            </p:nvSpPr>
            <p:spPr>
              <a:xfrm>
                <a:off x="6897169" y="2439771"/>
                <a:ext cx="938813" cy="500600"/>
              </a:xfrm>
              <a:prstGeom prst="rect">
                <a:avLst/>
              </a:prstGeom>
              <a:noFill/>
            </p:spPr>
            <p:txBody>
              <a:bodyPr wrap="none" rtlCol="0">
                <a:spAutoFit/>
              </a:bodyPr>
              <a:lstStyle/>
              <a:p>
                <a:r>
                  <a:rPr lang="en-US" sz="1050" dirty="0">
                    <a:solidFill>
                      <a:schemeClr val="bg1"/>
                    </a:solidFill>
                  </a:rPr>
                  <a:t>CDF</a:t>
                </a:r>
              </a:p>
            </p:txBody>
          </p:sp>
        </p:grpSp>
        <p:grpSp>
          <p:nvGrpSpPr>
            <p:cNvPr id="9" name="Group 8">
              <a:extLst>
                <a:ext uri="{FF2B5EF4-FFF2-40B4-BE49-F238E27FC236}">
                  <a16:creationId xmlns:a16="http://schemas.microsoft.com/office/drawing/2014/main" id="{B064474F-A5DC-7141-A7CC-6B851A549374}"/>
                </a:ext>
              </a:extLst>
            </p:cNvPr>
            <p:cNvGrpSpPr/>
            <p:nvPr/>
          </p:nvGrpSpPr>
          <p:grpSpPr>
            <a:xfrm>
              <a:off x="4685392" y="4044021"/>
              <a:ext cx="1243038" cy="824650"/>
              <a:chOff x="4628455" y="5216675"/>
              <a:chExt cx="1657384" cy="1099531"/>
            </a:xfrm>
          </p:grpSpPr>
          <p:pic>
            <p:nvPicPr>
              <p:cNvPr id="31" name="Picture 30">
                <a:extLst>
                  <a:ext uri="{FF2B5EF4-FFF2-40B4-BE49-F238E27FC236}">
                    <a16:creationId xmlns:a16="http://schemas.microsoft.com/office/drawing/2014/main" id="{21243A4A-B69D-604C-83A4-1FDA54ABA6E6}"/>
                  </a:ext>
                </a:extLst>
              </p:cNvPr>
              <p:cNvPicPr>
                <a:picLocks noChangeAspect="1"/>
              </p:cNvPicPr>
              <p:nvPr/>
            </p:nvPicPr>
            <p:blipFill>
              <a:blip r:embed="rId13"/>
              <a:stretch>
                <a:fillRect/>
              </a:stretch>
            </p:blipFill>
            <p:spPr>
              <a:xfrm>
                <a:off x="4628455" y="5216675"/>
                <a:ext cx="1657384" cy="1048422"/>
              </a:xfrm>
              <a:prstGeom prst="rect">
                <a:avLst/>
              </a:prstGeom>
            </p:spPr>
          </p:pic>
          <p:sp>
            <p:nvSpPr>
              <p:cNvPr id="30" name="TextBox 29">
                <a:extLst>
                  <a:ext uri="{FF2B5EF4-FFF2-40B4-BE49-F238E27FC236}">
                    <a16:creationId xmlns:a16="http://schemas.microsoft.com/office/drawing/2014/main" id="{1F8C758E-D778-0943-8489-605C4D53F632}"/>
                  </a:ext>
                </a:extLst>
              </p:cNvPr>
              <p:cNvSpPr txBox="1"/>
              <p:nvPr/>
            </p:nvSpPr>
            <p:spPr>
              <a:xfrm>
                <a:off x="4973560" y="5815604"/>
                <a:ext cx="1078885" cy="500602"/>
              </a:xfrm>
              <a:prstGeom prst="rect">
                <a:avLst/>
              </a:prstGeom>
              <a:noFill/>
            </p:spPr>
            <p:txBody>
              <a:bodyPr wrap="none" rtlCol="0">
                <a:spAutoFit/>
              </a:bodyPr>
              <a:lstStyle/>
              <a:p>
                <a:r>
                  <a:rPr lang="en-US" sz="1050" dirty="0" err="1">
                    <a:solidFill>
                      <a:schemeClr val="bg1"/>
                    </a:solidFill>
                  </a:rPr>
                  <a:t>LHCb</a:t>
                </a:r>
                <a:endParaRPr lang="en-US" sz="1050" dirty="0">
                  <a:solidFill>
                    <a:schemeClr val="bg1"/>
                  </a:solidFill>
                </a:endParaRPr>
              </a:p>
            </p:txBody>
          </p:sp>
        </p:grpSp>
        <p:grpSp>
          <p:nvGrpSpPr>
            <p:cNvPr id="7" name="Group 6">
              <a:extLst>
                <a:ext uri="{FF2B5EF4-FFF2-40B4-BE49-F238E27FC236}">
                  <a16:creationId xmlns:a16="http://schemas.microsoft.com/office/drawing/2014/main" id="{A4200C76-76D2-054C-9926-6FB8F4831209}"/>
                </a:ext>
              </a:extLst>
            </p:cNvPr>
            <p:cNvGrpSpPr/>
            <p:nvPr/>
          </p:nvGrpSpPr>
          <p:grpSpPr>
            <a:xfrm>
              <a:off x="4670989" y="3123714"/>
              <a:ext cx="1257441" cy="820187"/>
              <a:chOff x="4609251" y="3989608"/>
              <a:chExt cx="1676588" cy="1093582"/>
            </a:xfrm>
          </p:grpSpPr>
          <p:pic>
            <p:nvPicPr>
              <p:cNvPr id="8" name="Picture 7">
                <a:extLst>
                  <a:ext uri="{FF2B5EF4-FFF2-40B4-BE49-F238E27FC236}">
                    <a16:creationId xmlns:a16="http://schemas.microsoft.com/office/drawing/2014/main" id="{AFE598F3-70DA-A84F-A402-10948DAD9629}"/>
                  </a:ext>
                </a:extLst>
              </p:cNvPr>
              <p:cNvPicPr>
                <a:picLocks noChangeAspect="1"/>
              </p:cNvPicPr>
              <p:nvPr/>
            </p:nvPicPr>
            <p:blipFill>
              <a:blip r:embed="rId14"/>
              <a:stretch>
                <a:fillRect/>
              </a:stretch>
            </p:blipFill>
            <p:spPr>
              <a:xfrm>
                <a:off x="4609251" y="3989608"/>
                <a:ext cx="1676588" cy="1041249"/>
              </a:xfrm>
              <a:prstGeom prst="rect">
                <a:avLst/>
              </a:prstGeom>
            </p:spPr>
          </p:pic>
          <p:sp>
            <p:nvSpPr>
              <p:cNvPr id="32" name="TextBox 31">
                <a:extLst>
                  <a:ext uri="{FF2B5EF4-FFF2-40B4-BE49-F238E27FC236}">
                    <a16:creationId xmlns:a16="http://schemas.microsoft.com/office/drawing/2014/main" id="{D0D0B90B-C9D5-B948-AB96-84DB1BBF3F5D}"/>
                  </a:ext>
                </a:extLst>
              </p:cNvPr>
              <p:cNvSpPr txBox="1"/>
              <p:nvPr/>
            </p:nvSpPr>
            <p:spPr>
              <a:xfrm>
                <a:off x="5003213" y="4582590"/>
                <a:ext cx="984418" cy="500600"/>
              </a:xfrm>
              <a:prstGeom prst="rect">
                <a:avLst/>
              </a:prstGeom>
              <a:noFill/>
            </p:spPr>
            <p:txBody>
              <a:bodyPr wrap="none" rtlCol="0">
                <a:spAutoFit/>
              </a:bodyPr>
              <a:lstStyle/>
              <a:p>
                <a:r>
                  <a:rPr lang="en-US" sz="1050" dirty="0">
                    <a:solidFill>
                      <a:schemeClr val="bg1"/>
                    </a:solidFill>
                  </a:rPr>
                  <a:t>CMS</a:t>
                </a:r>
              </a:p>
            </p:txBody>
          </p:sp>
        </p:grpSp>
        <p:grpSp>
          <p:nvGrpSpPr>
            <p:cNvPr id="5" name="Group 4">
              <a:extLst>
                <a:ext uri="{FF2B5EF4-FFF2-40B4-BE49-F238E27FC236}">
                  <a16:creationId xmlns:a16="http://schemas.microsoft.com/office/drawing/2014/main" id="{B4336B33-C0FD-4E44-BF2C-D19E4F5DF2F8}"/>
                </a:ext>
              </a:extLst>
            </p:cNvPr>
            <p:cNvGrpSpPr/>
            <p:nvPr/>
          </p:nvGrpSpPr>
          <p:grpSpPr>
            <a:xfrm>
              <a:off x="4670989" y="2249775"/>
              <a:ext cx="1257441" cy="760182"/>
              <a:chOff x="4609251" y="2824349"/>
              <a:chExt cx="1676588" cy="1013574"/>
            </a:xfrm>
          </p:grpSpPr>
          <p:pic>
            <p:nvPicPr>
              <p:cNvPr id="6" name="Picture 5">
                <a:extLst>
                  <a:ext uri="{FF2B5EF4-FFF2-40B4-BE49-F238E27FC236}">
                    <a16:creationId xmlns:a16="http://schemas.microsoft.com/office/drawing/2014/main" id="{D72B1968-6DDC-674C-8072-464D90A7DAC8}"/>
                  </a:ext>
                </a:extLst>
              </p:cNvPr>
              <p:cNvPicPr>
                <a:picLocks noChangeAspect="1"/>
              </p:cNvPicPr>
              <p:nvPr/>
            </p:nvPicPr>
            <p:blipFill>
              <a:blip r:embed="rId15"/>
              <a:stretch>
                <a:fillRect/>
              </a:stretch>
            </p:blipFill>
            <p:spPr>
              <a:xfrm>
                <a:off x="4609251" y="2824349"/>
                <a:ext cx="1676588" cy="938890"/>
              </a:xfrm>
              <a:prstGeom prst="rect">
                <a:avLst/>
              </a:prstGeom>
            </p:spPr>
          </p:pic>
          <p:sp>
            <p:nvSpPr>
              <p:cNvPr id="34" name="TextBox 33">
                <a:extLst>
                  <a:ext uri="{FF2B5EF4-FFF2-40B4-BE49-F238E27FC236}">
                    <a16:creationId xmlns:a16="http://schemas.microsoft.com/office/drawing/2014/main" id="{171FB102-D0A2-E348-8599-944EBFF7CBA2}"/>
                  </a:ext>
                </a:extLst>
              </p:cNvPr>
              <p:cNvSpPr txBox="1"/>
              <p:nvPr/>
            </p:nvSpPr>
            <p:spPr>
              <a:xfrm>
                <a:off x="4924921" y="3337323"/>
                <a:ext cx="1241760" cy="500600"/>
              </a:xfrm>
              <a:prstGeom prst="rect">
                <a:avLst/>
              </a:prstGeom>
              <a:noFill/>
            </p:spPr>
            <p:txBody>
              <a:bodyPr wrap="none" rtlCol="0">
                <a:spAutoFit/>
              </a:bodyPr>
              <a:lstStyle/>
              <a:p>
                <a:r>
                  <a:rPr lang="en-US" sz="1050" dirty="0">
                    <a:solidFill>
                      <a:schemeClr val="bg1"/>
                    </a:solidFill>
                  </a:rPr>
                  <a:t>ATLAS</a:t>
                </a:r>
              </a:p>
            </p:txBody>
          </p:sp>
        </p:grpSp>
      </p:grpSp>
      <p:sp>
        <p:nvSpPr>
          <p:cNvPr id="38" name="TextBox 37">
            <a:extLst>
              <a:ext uri="{FF2B5EF4-FFF2-40B4-BE49-F238E27FC236}">
                <a16:creationId xmlns:a16="http://schemas.microsoft.com/office/drawing/2014/main" id="{F4642B4F-AA37-3745-923F-D38853484A1D}"/>
              </a:ext>
            </a:extLst>
          </p:cNvPr>
          <p:cNvSpPr txBox="1"/>
          <p:nvPr/>
        </p:nvSpPr>
        <p:spPr>
          <a:xfrm>
            <a:off x="1187426" y="1717516"/>
            <a:ext cx="2531462" cy="1754326"/>
          </a:xfrm>
          <a:prstGeom prst="rect">
            <a:avLst/>
          </a:prstGeom>
          <a:noFill/>
        </p:spPr>
        <p:txBody>
          <a:bodyPr wrap="none" rtlCol="0">
            <a:spAutoFit/>
          </a:bodyPr>
          <a:lstStyle/>
          <a:p>
            <a:pPr algn="ctr"/>
            <a:r>
              <a:rPr lang="en-US" dirty="0" err="1"/>
              <a:t>FASER</a:t>
            </a:r>
            <a:r>
              <a:rPr lang="en-US" dirty="0" err="1">
                <a:latin typeface="Symbol" pitchFamily="2" charset="2"/>
              </a:rPr>
              <a:t>n</a:t>
            </a:r>
            <a:r>
              <a:rPr lang="en-US" dirty="0"/>
              <a:t> Pilot Detector</a:t>
            </a:r>
          </a:p>
          <a:p>
            <a:pPr algn="ctr"/>
            <a:endParaRPr lang="en-US" dirty="0"/>
          </a:p>
          <a:p>
            <a:pPr algn="ctr"/>
            <a:r>
              <a:rPr lang="en-US" dirty="0"/>
              <a:t>Suitcase-size, 4 weeks</a:t>
            </a:r>
          </a:p>
          <a:p>
            <a:pPr algn="ctr"/>
            <a:r>
              <a:rPr lang="en-US" dirty="0"/>
              <a:t>$0 (recycled parts)</a:t>
            </a:r>
          </a:p>
          <a:p>
            <a:pPr algn="ctr"/>
            <a:endParaRPr lang="en-US" dirty="0"/>
          </a:p>
          <a:p>
            <a:pPr algn="ctr"/>
            <a:r>
              <a:rPr lang="en-US" dirty="0"/>
              <a:t>6 neutrino candidates</a:t>
            </a:r>
          </a:p>
        </p:txBody>
      </p:sp>
      <p:sp>
        <p:nvSpPr>
          <p:cNvPr id="40" name="TextBox 39">
            <a:extLst>
              <a:ext uri="{FF2B5EF4-FFF2-40B4-BE49-F238E27FC236}">
                <a16:creationId xmlns:a16="http://schemas.microsoft.com/office/drawing/2014/main" id="{EDCF8F04-78D0-6145-856F-E1BCC6668F65}"/>
              </a:ext>
            </a:extLst>
          </p:cNvPr>
          <p:cNvSpPr txBox="1"/>
          <p:nvPr/>
        </p:nvSpPr>
        <p:spPr>
          <a:xfrm>
            <a:off x="5197606" y="4415375"/>
            <a:ext cx="2970310" cy="2031325"/>
          </a:xfrm>
          <a:prstGeom prst="rect">
            <a:avLst/>
          </a:prstGeom>
          <a:noFill/>
        </p:spPr>
        <p:txBody>
          <a:bodyPr wrap="square" rtlCol="0">
            <a:spAutoFit/>
          </a:bodyPr>
          <a:lstStyle/>
          <a:p>
            <a:pPr algn="ctr"/>
            <a:r>
              <a:rPr lang="en-US" dirty="0"/>
              <a:t>All previous </a:t>
            </a:r>
          </a:p>
          <a:p>
            <a:pPr algn="ctr"/>
            <a:r>
              <a:rPr lang="en-US" dirty="0"/>
              <a:t>collider detectors</a:t>
            </a:r>
          </a:p>
          <a:p>
            <a:pPr algn="ctr"/>
            <a:endParaRPr lang="en-US" dirty="0"/>
          </a:p>
          <a:p>
            <a:pPr algn="ctr"/>
            <a:r>
              <a:rPr lang="en-US" dirty="0"/>
              <a:t>Building-size, decades</a:t>
            </a:r>
          </a:p>
          <a:p>
            <a:pPr algn="ctr"/>
            <a:r>
              <a:rPr lang="en-US" dirty="0"/>
              <a:t>~$10</a:t>
            </a:r>
            <a:r>
              <a:rPr lang="en-US" baseline="30000" dirty="0"/>
              <a:t>9</a:t>
            </a:r>
          </a:p>
          <a:p>
            <a:pPr algn="ctr"/>
            <a:endParaRPr lang="en-US" dirty="0"/>
          </a:p>
          <a:p>
            <a:pPr algn="ctr"/>
            <a:r>
              <a:rPr lang="en-US" dirty="0"/>
              <a:t>0 neutrino candidates</a:t>
            </a:r>
          </a:p>
        </p:txBody>
      </p:sp>
      <p:sp>
        <p:nvSpPr>
          <p:cNvPr id="43" name="TextBox 42">
            <a:extLst>
              <a:ext uri="{FF2B5EF4-FFF2-40B4-BE49-F238E27FC236}">
                <a16:creationId xmlns:a16="http://schemas.microsoft.com/office/drawing/2014/main" id="{1E89F637-DAC0-9847-81A4-681C75A0742E}"/>
              </a:ext>
            </a:extLst>
          </p:cNvPr>
          <p:cNvSpPr txBox="1"/>
          <p:nvPr/>
        </p:nvSpPr>
        <p:spPr>
          <a:xfrm>
            <a:off x="2590800" y="3510681"/>
            <a:ext cx="1128835" cy="307777"/>
          </a:xfrm>
          <a:prstGeom prst="rect">
            <a:avLst/>
          </a:prstGeom>
          <a:noFill/>
        </p:spPr>
        <p:txBody>
          <a:bodyPr wrap="none" rtlCol="0">
            <a:spAutoFit/>
          </a:bodyPr>
          <a:lstStyle/>
          <a:p>
            <a:r>
              <a:rPr lang="en-US" sz="1400" dirty="0">
                <a:hlinkClick r:id="rId16"/>
              </a:rPr>
              <a:t>2105.06197</a:t>
            </a:r>
            <a:endParaRPr lang="en-US" sz="1400" dirty="0"/>
          </a:p>
        </p:txBody>
      </p:sp>
    </p:spTree>
    <p:extLst>
      <p:ext uri="{BB962C8B-B14F-4D97-AF65-F5344CB8AC3E}">
        <p14:creationId xmlns:p14="http://schemas.microsoft.com/office/powerpoint/2010/main" val="674940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F986C959-D748-0742-ACD1-681CB52D4CBA}"/>
              </a:ext>
            </a:extLst>
          </p:cNvPr>
          <p:cNvPicPr>
            <a:picLocks noChangeAspect="1"/>
          </p:cNvPicPr>
          <p:nvPr/>
        </p:nvPicPr>
        <p:blipFill>
          <a:blip r:embed="rId3"/>
          <a:stretch>
            <a:fillRect/>
          </a:stretch>
        </p:blipFill>
        <p:spPr>
          <a:xfrm>
            <a:off x="970978" y="2594679"/>
            <a:ext cx="7106222" cy="3673819"/>
          </a:xfrm>
          <a:prstGeom prst="rect">
            <a:avLst/>
          </a:prstGeom>
        </p:spPr>
      </p:pic>
      <p:sp>
        <p:nvSpPr>
          <p:cNvPr id="5122" name="Title 1"/>
          <p:cNvSpPr>
            <a:spLocks noGrp="1"/>
          </p:cNvSpPr>
          <p:nvPr>
            <p:ph type="title"/>
          </p:nvPr>
        </p:nvSpPr>
        <p:spPr>
          <a:xfrm>
            <a:off x="0" y="302202"/>
            <a:ext cx="9144000" cy="334462"/>
          </a:xfrm>
        </p:spPr>
        <p:txBody>
          <a:bodyPr/>
          <a:lstStyle/>
          <a:p>
            <a:pPr eaLnBrk="1" hangingPunct="1"/>
            <a:r>
              <a:rPr lang="en-US" dirty="0">
                <a:solidFill>
                  <a:schemeClr val="tx1"/>
                </a:solidFill>
                <a:latin typeface="Arial" charset="0"/>
              </a:rPr>
              <a:t>AN EXAMPLE: COLLIDER NEUTRINOS</a:t>
            </a:r>
          </a:p>
        </p:txBody>
      </p:sp>
      <p:pic>
        <p:nvPicPr>
          <p:cNvPr id="13" name="Picture 12">
            <a:extLst>
              <a:ext uri="{FF2B5EF4-FFF2-40B4-BE49-F238E27FC236}">
                <a16:creationId xmlns:a16="http://schemas.microsoft.com/office/drawing/2014/main" id="{E616131C-DC6A-EA44-A736-9FB11E84A843}"/>
              </a:ext>
            </a:extLst>
          </p:cNvPr>
          <p:cNvPicPr>
            <a:picLocks noChangeAspect="1"/>
          </p:cNvPicPr>
          <p:nvPr/>
        </p:nvPicPr>
        <p:blipFill>
          <a:blip r:embed="rId4"/>
          <a:stretch>
            <a:fillRect/>
          </a:stretch>
        </p:blipFill>
        <p:spPr>
          <a:xfrm>
            <a:off x="2286000" y="4074947"/>
            <a:ext cx="304800" cy="239795"/>
          </a:xfrm>
          <a:prstGeom prst="rect">
            <a:avLst/>
          </a:prstGeom>
        </p:spPr>
      </p:pic>
      <p:grpSp>
        <p:nvGrpSpPr>
          <p:cNvPr id="42" name="Group 41">
            <a:extLst>
              <a:ext uri="{FF2B5EF4-FFF2-40B4-BE49-F238E27FC236}">
                <a16:creationId xmlns:a16="http://schemas.microsoft.com/office/drawing/2014/main" id="{FD841723-4191-6D44-BF1E-02350EE49D9D}"/>
              </a:ext>
            </a:extLst>
          </p:cNvPr>
          <p:cNvGrpSpPr/>
          <p:nvPr/>
        </p:nvGrpSpPr>
        <p:grpSpPr>
          <a:xfrm>
            <a:off x="5247290" y="762000"/>
            <a:ext cx="2719001" cy="2737010"/>
            <a:chOff x="4670989" y="831027"/>
            <a:chExt cx="4144012" cy="4047051"/>
          </a:xfrm>
        </p:grpSpPr>
        <p:sp>
          <p:nvSpPr>
            <p:cNvPr id="36" name="TextBox 35">
              <a:extLst>
                <a:ext uri="{FF2B5EF4-FFF2-40B4-BE49-F238E27FC236}">
                  <a16:creationId xmlns:a16="http://schemas.microsoft.com/office/drawing/2014/main" id="{FABD2291-7CF6-CE47-B656-E6EA299D2591}"/>
                </a:ext>
              </a:extLst>
            </p:cNvPr>
            <p:cNvSpPr txBox="1"/>
            <p:nvPr/>
          </p:nvSpPr>
          <p:spPr>
            <a:xfrm>
              <a:off x="6443511" y="831027"/>
              <a:ext cx="633258" cy="546109"/>
            </a:xfrm>
            <a:prstGeom prst="rect">
              <a:avLst/>
            </a:prstGeom>
            <a:noFill/>
          </p:spPr>
          <p:txBody>
            <a:bodyPr wrap="none" rtlCol="0">
              <a:spAutoFit/>
            </a:bodyPr>
            <a:lstStyle/>
            <a:p>
              <a:r>
                <a:rPr lang="en-US" dirty="0"/>
                <a:t>…</a:t>
              </a:r>
            </a:p>
          </p:txBody>
        </p:sp>
        <p:grpSp>
          <p:nvGrpSpPr>
            <p:cNvPr id="3" name="Group 2">
              <a:extLst>
                <a:ext uri="{FF2B5EF4-FFF2-40B4-BE49-F238E27FC236}">
                  <a16:creationId xmlns:a16="http://schemas.microsoft.com/office/drawing/2014/main" id="{A72FEAE6-5A12-5042-AF1E-4B367610C40C}"/>
                </a:ext>
              </a:extLst>
            </p:cNvPr>
            <p:cNvGrpSpPr/>
            <p:nvPr/>
          </p:nvGrpSpPr>
          <p:grpSpPr>
            <a:xfrm>
              <a:off x="4685392" y="1281716"/>
              <a:ext cx="1243038" cy="883822"/>
              <a:chOff x="4628455" y="1533608"/>
              <a:chExt cx="1657384" cy="1178428"/>
            </a:xfrm>
          </p:grpSpPr>
          <p:pic>
            <p:nvPicPr>
              <p:cNvPr id="33" name="Picture 32">
                <a:extLst>
                  <a:ext uri="{FF2B5EF4-FFF2-40B4-BE49-F238E27FC236}">
                    <a16:creationId xmlns:a16="http://schemas.microsoft.com/office/drawing/2014/main" id="{69AC15B9-700B-654D-9B7E-112D2EDD8964}"/>
                  </a:ext>
                </a:extLst>
              </p:cNvPr>
              <p:cNvPicPr>
                <a:picLocks noChangeAspect="1"/>
              </p:cNvPicPr>
              <p:nvPr/>
            </p:nvPicPr>
            <p:blipFill>
              <a:blip r:embed="rId5"/>
              <a:stretch>
                <a:fillRect/>
              </a:stretch>
            </p:blipFill>
            <p:spPr>
              <a:xfrm>
                <a:off x="4628455" y="1533608"/>
                <a:ext cx="1657384" cy="1104923"/>
              </a:xfrm>
              <a:prstGeom prst="rect">
                <a:avLst/>
              </a:prstGeom>
            </p:spPr>
          </p:pic>
          <p:sp>
            <p:nvSpPr>
              <p:cNvPr id="2" name="TextBox 1">
                <a:extLst>
                  <a:ext uri="{FF2B5EF4-FFF2-40B4-BE49-F238E27FC236}">
                    <a16:creationId xmlns:a16="http://schemas.microsoft.com/office/drawing/2014/main" id="{B7ECDCD4-3E91-7F4B-9659-15BDB9C582FB}"/>
                  </a:ext>
                </a:extLst>
              </p:cNvPr>
              <p:cNvSpPr txBox="1"/>
              <p:nvPr/>
            </p:nvSpPr>
            <p:spPr>
              <a:xfrm>
                <a:off x="4943099" y="2211436"/>
                <a:ext cx="1166837" cy="500600"/>
              </a:xfrm>
              <a:prstGeom prst="rect">
                <a:avLst/>
              </a:prstGeom>
              <a:noFill/>
            </p:spPr>
            <p:txBody>
              <a:bodyPr wrap="none" rtlCol="0">
                <a:spAutoFit/>
              </a:bodyPr>
              <a:lstStyle/>
              <a:p>
                <a:r>
                  <a:rPr lang="en-US" sz="1050" dirty="0">
                    <a:solidFill>
                      <a:schemeClr val="bg1"/>
                    </a:solidFill>
                  </a:rPr>
                  <a:t>ALICE</a:t>
                </a:r>
              </a:p>
            </p:txBody>
          </p:sp>
        </p:grpSp>
        <p:grpSp>
          <p:nvGrpSpPr>
            <p:cNvPr id="37" name="Group 36">
              <a:extLst>
                <a:ext uri="{FF2B5EF4-FFF2-40B4-BE49-F238E27FC236}">
                  <a16:creationId xmlns:a16="http://schemas.microsoft.com/office/drawing/2014/main" id="{305A77EB-9A11-BE45-9457-3C7C20D381E1}"/>
                </a:ext>
              </a:extLst>
            </p:cNvPr>
            <p:cNvGrpSpPr/>
            <p:nvPr/>
          </p:nvGrpSpPr>
          <p:grpSpPr>
            <a:xfrm>
              <a:off x="7518448" y="4007908"/>
              <a:ext cx="1243037" cy="870170"/>
              <a:chOff x="8405862" y="5168525"/>
              <a:chExt cx="1657383" cy="1160224"/>
            </a:xfrm>
          </p:grpSpPr>
          <p:pic>
            <p:nvPicPr>
              <p:cNvPr id="21" name="Picture 20">
                <a:extLst>
                  <a:ext uri="{FF2B5EF4-FFF2-40B4-BE49-F238E27FC236}">
                    <a16:creationId xmlns:a16="http://schemas.microsoft.com/office/drawing/2014/main" id="{185C2627-55D9-8344-A264-07D6B904599D}"/>
                  </a:ext>
                </a:extLst>
              </p:cNvPr>
              <p:cNvPicPr>
                <a:picLocks noChangeAspect="1"/>
              </p:cNvPicPr>
              <p:nvPr/>
            </p:nvPicPr>
            <p:blipFill>
              <a:blip r:embed="rId6"/>
              <a:stretch>
                <a:fillRect/>
              </a:stretch>
            </p:blipFill>
            <p:spPr>
              <a:xfrm>
                <a:off x="8405862" y="5168525"/>
                <a:ext cx="1657383" cy="1057686"/>
              </a:xfrm>
              <a:prstGeom prst="rect">
                <a:avLst/>
              </a:prstGeom>
            </p:spPr>
          </p:pic>
          <p:sp>
            <p:nvSpPr>
              <p:cNvPr id="18" name="TextBox 17">
                <a:extLst>
                  <a:ext uri="{FF2B5EF4-FFF2-40B4-BE49-F238E27FC236}">
                    <a16:creationId xmlns:a16="http://schemas.microsoft.com/office/drawing/2014/main" id="{1552457D-E234-734C-AB5C-0A86EE3F9FE2}"/>
                  </a:ext>
                </a:extLst>
              </p:cNvPr>
              <p:cNvSpPr txBox="1"/>
              <p:nvPr/>
            </p:nvSpPr>
            <p:spPr>
              <a:xfrm>
                <a:off x="8745713" y="5828149"/>
                <a:ext cx="1104946" cy="500600"/>
              </a:xfrm>
              <a:prstGeom prst="rect">
                <a:avLst/>
              </a:prstGeom>
              <a:noFill/>
            </p:spPr>
            <p:txBody>
              <a:bodyPr wrap="none" rtlCol="0">
                <a:spAutoFit/>
              </a:bodyPr>
              <a:lstStyle/>
              <a:p>
                <a:r>
                  <a:rPr lang="en-US" sz="1050" dirty="0">
                    <a:solidFill>
                      <a:schemeClr val="bg1"/>
                    </a:solidFill>
                  </a:rPr>
                  <a:t>OPAL</a:t>
                </a:r>
              </a:p>
            </p:txBody>
          </p:sp>
        </p:grpSp>
        <p:grpSp>
          <p:nvGrpSpPr>
            <p:cNvPr id="35" name="Group 34">
              <a:extLst>
                <a:ext uri="{FF2B5EF4-FFF2-40B4-BE49-F238E27FC236}">
                  <a16:creationId xmlns:a16="http://schemas.microsoft.com/office/drawing/2014/main" id="{1A357FBC-793C-BA46-B7CA-FD4D94C72EBD}"/>
                </a:ext>
              </a:extLst>
            </p:cNvPr>
            <p:cNvGrpSpPr/>
            <p:nvPr/>
          </p:nvGrpSpPr>
          <p:grpSpPr>
            <a:xfrm>
              <a:off x="7518448" y="3049221"/>
              <a:ext cx="1257441" cy="903173"/>
              <a:chOff x="8405862" y="3890280"/>
              <a:chExt cx="1676588" cy="1204229"/>
            </a:xfrm>
          </p:grpSpPr>
          <p:pic>
            <p:nvPicPr>
              <p:cNvPr id="23" name="Picture 22">
                <a:extLst>
                  <a:ext uri="{FF2B5EF4-FFF2-40B4-BE49-F238E27FC236}">
                    <a16:creationId xmlns:a16="http://schemas.microsoft.com/office/drawing/2014/main" id="{26B80ABB-185B-FF44-A9BF-239D8E7EBBC5}"/>
                  </a:ext>
                </a:extLst>
              </p:cNvPr>
              <p:cNvPicPr>
                <a:picLocks noChangeAspect="1"/>
              </p:cNvPicPr>
              <p:nvPr/>
            </p:nvPicPr>
            <p:blipFill>
              <a:blip r:embed="rId7"/>
              <a:stretch>
                <a:fillRect/>
              </a:stretch>
            </p:blipFill>
            <p:spPr>
              <a:xfrm>
                <a:off x="8405862" y="3890280"/>
                <a:ext cx="1676588" cy="1123702"/>
              </a:xfrm>
              <a:prstGeom prst="rect">
                <a:avLst/>
              </a:prstGeom>
            </p:spPr>
          </p:pic>
          <p:sp>
            <p:nvSpPr>
              <p:cNvPr id="20" name="TextBox 19">
                <a:extLst>
                  <a:ext uri="{FF2B5EF4-FFF2-40B4-BE49-F238E27FC236}">
                    <a16:creationId xmlns:a16="http://schemas.microsoft.com/office/drawing/2014/main" id="{BD4FB225-4A20-A742-8AD9-A46608C9B161}"/>
                  </a:ext>
                </a:extLst>
              </p:cNvPr>
              <p:cNvSpPr txBox="1"/>
              <p:nvPr/>
            </p:nvSpPr>
            <p:spPr>
              <a:xfrm>
                <a:off x="8879306" y="4593909"/>
                <a:ext cx="681469" cy="500600"/>
              </a:xfrm>
              <a:prstGeom prst="rect">
                <a:avLst/>
              </a:prstGeom>
              <a:noFill/>
            </p:spPr>
            <p:txBody>
              <a:bodyPr wrap="none" rtlCol="0">
                <a:spAutoFit/>
              </a:bodyPr>
              <a:lstStyle/>
              <a:p>
                <a:r>
                  <a:rPr lang="en-US" sz="1050" dirty="0">
                    <a:solidFill>
                      <a:schemeClr val="bg1"/>
                    </a:solidFill>
                  </a:rPr>
                  <a:t>L3</a:t>
                </a:r>
              </a:p>
            </p:txBody>
          </p:sp>
        </p:grpSp>
        <p:grpSp>
          <p:nvGrpSpPr>
            <p:cNvPr id="16" name="Group 15">
              <a:extLst>
                <a:ext uri="{FF2B5EF4-FFF2-40B4-BE49-F238E27FC236}">
                  <a16:creationId xmlns:a16="http://schemas.microsoft.com/office/drawing/2014/main" id="{E8D2724B-DEBD-194D-9AFF-F099589BEFC9}"/>
                </a:ext>
              </a:extLst>
            </p:cNvPr>
            <p:cNvGrpSpPr/>
            <p:nvPr/>
          </p:nvGrpSpPr>
          <p:grpSpPr>
            <a:xfrm>
              <a:off x="7537925" y="2100524"/>
              <a:ext cx="1257441" cy="890971"/>
              <a:chOff x="8431832" y="2625350"/>
              <a:chExt cx="1676588" cy="1187960"/>
            </a:xfrm>
          </p:grpSpPr>
          <p:pic>
            <p:nvPicPr>
              <p:cNvPr id="25" name="Picture 24">
                <a:extLst>
                  <a:ext uri="{FF2B5EF4-FFF2-40B4-BE49-F238E27FC236}">
                    <a16:creationId xmlns:a16="http://schemas.microsoft.com/office/drawing/2014/main" id="{247BC8C3-259F-804A-8513-00B0C0BC4E5F}"/>
                  </a:ext>
                </a:extLst>
              </p:cNvPr>
              <p:cNvPicPr>
                <a:picLocks noChangeAspect="1"/>
              </p:cNvPicPr>
              <p:nvPr/>
            </p:nvPicPr>
            <p:blipFill>
              <a:blip r:embed="rId8"/>
              <a:stretch>
                <a:fillRect/>
              </a:stretch>
            </p:blipFill>
            <p:spPr>
              <a:xfrm>
                <a:off x="8431832" y="2625350"/>
                <a:ext cx="1676588" cy="1118271"/>
              </a:xfrm>
              <a:prstGeom prst="rect">
                <a:avLst/>
              </a:prstGeom>
            </p:spPr>
          </p:pic>
          <p:sp>
            <p:nvSpPr>
              <p:cNvPr id="22" name="TextBox 21">
                <a:extLst>
                  <a:ext uri="{FF2B5EF4-FFF2-40B4-BE49-F238E27FC236}">
                    <a16:creationId xmlns:a16="http://schemas.microsoft.com/office/drawing/2014/main" id="{90553B08-25B3-BE40-8ADE-F3EC76EAADBD}"/>
                  </a:ext>
                </a:extLst>
              </p:cNvPr>
              <p:cNvSpPr txBox="1"/>
              <p:nvPr/>
            </p:nvSpPr>
            <p:spPr>
              <a:xfrm>
                <a:off x="8654083" y="3312710"/>
                <a:ext cx="1365545" cy="500600"/>
              </a:xfrm>
              <a:prstGeom prst="rect">
                <a:avLst/>
              </a:prstGeom>
              <a:noFill/>
            </p:spPr>
            <p:txBody>
              <a:bodyPr wrap="none" rtlCol="0">
                <a:spAutoFit/>
              </a:bodyPr>
              <a:lstStyle/>
              <a:p>
                <a:r>
                  <a:rPr lang="en-US" sz="1050" dirty="0">
                    <a:solidFill>
                      <a:schemeClr val="bg1"/>
                    </a:solidFill>
                  </a:rPr>
                  <a:t>DELPHI</a:t>
                </a:r>
              </a:p>
            </p:txBody>
          </p:sp>
        </p:grpSp>
        <p:grpSp>
          <p:nvGrpSpPr>
            <p:cNvPr id="15" name="Group 14">
              <a:extLst>
                <a:ext uri="{FF2B5EF4-FFF2-40B4-BE49-F238E27FC236}">
                  <a16:creationId xmlns:a16="http://schemas.microsoft.com/office/drawing/2014/main" id="{C54858FD-C529-374E-8590-27949ECCC151}"/>
                </a:ext>
              </a:extLst>
            </p:cNvPr>
            <p:cNvGrpSpPr/>
            <p:nvPr/>
          </p:nvGrpSpPr>
          <p:grpSpPr>
            <a:xfrm>
              <a:off x="7537925" y="1127958"/>
              <a:ext cx="1277076" cy="924602"/>
              <a:chOff x="8431832" y="1328599"/>
              <a:chExt cx="1702768" cy="1232800"/>
            </a:xfrm>
          </p:grpSpPr>
          <p:pic>
            <p:nvPicPr>
              <p:cNvPr id="19" name="Picture 18">
                <a:extLst>
                  <a:ext uri="{FF2B5EF4-FFF2-40B4-BE49-F238E27FC236}">
                    <a16:creationId xmlns:a16="http://schemas.microsoft.com/office/drawing/2014/main" id="{ECA4B147-E205-9441-82B0-EB6B646EC8BE}"/>
                  </a:ext>
                </a:extLst>
              </p:cNvPr>
              <p:cNvPicPr>
                <a:picLocks noChangeAspect="1"/>
              </p:cNvPicPr>
              <p:nvPr/>
            </p:nvPicPr>
            <p:blipFill>
              <a:blip r:embed="rId9"/>
              <a:stretch>
                <a:fillRect/>
              </a:stretch>
            </p:blipFill>
            <p:spPr>
              <a:xfrm>
                <a:off x="8431832" y="1328599"/>
                <a:ext cx="1702768" cy="1168690"/>
              </a:xfrm>
              <a:prstGeom prst="rect">
                <a:avLst/>
              </a:prstGeom>
            </p:spPr>
          </p:pic>
          <p:sp>
            <p:nvSpPr>
              <p:cNvPr id="24" name="TextBox 23">
                <a:extLst>
                  <a:ext uri="{FF2B5EF4-FFF2-40B4-BE49-F238E27FC236}">
                    <a16:creationId xmlns:a16="http://schemas.microsoft.com/office/drawing/2014/main" id="{D894FA06-9876-E74D-AA56-77423B5FF884}"/>
                  </a:ext>
                </a:extLst>
              </p:cNvPr>
              <p:cNvSpPr txBox="1"/>
              <p:nvPr/>
            </p:nvSpPr>
            <p:spPr>
              <a:xfrm>
                <a:off x="8683740" y="2060800"/>
                <a:ext cx="1274335" cy="500599"/>
              </a:xfrm>
              <a:prstGeom prst="rect">
                <a:avLst/>
              </a:prstGeom>
              <a:noFill/>
            </p:spPr>
            <p:txBody>
              <a:bodyPr wrap="none" rtlCol="0">
                <a:spAutoFit/>
              </a:bodyPr>
              <a:lstStyle/>
              <a:p>
                <a:r>
                  <a:rPr lang="en-US" sz="1050" dirty="0">
                    <a:solidFill>
                      <a:schemeClr val="bg1"/>
                    </a:solidFill>
                  </a:rPr>
                  <a:t>ALEPH</a:t>
                </a:r>
              </a:p>
            </p:txBody>
          </p:sp>
        </p:grpSp>
        <p:grpSp>
          <p:nvGrpSpPr>
            <p:cNvPr id="14" name="Group 13">
              <a:extLst>
                <a:ext uri="{FF2B5EF4-FFF2-40B4-BE49-F238E27FC236}">
                  <a16:creationId xmlns:a16="http://schemas.microsoft.com/office/drawing/2014/main" id="{F1AE3DCC-84DA-394C-BDEB-4A40CEBE9057}"/>
                </a:ext>
              </a:extLst>
            </p:cNvPr>
            <p:cNvGrpSpPr/>
            <p:nvPr/>
          </p:nvGrpSpPr>
          <p:grpSpPr>
            <a:xfrm>
              <a:off x="6135992" y="3609424"/>
              <a:ext cx="1198070" cy="1240615"/>
              <a:chOff x="6562588" y="4637214"/>
              <a:chExt cx="1597426" cy="1654150"/>
            </a:xfrm>
          </p:grpSpPr>
          <p:pic>
            <p:nvPicPr>
              <p:cNvPr id="27" name="Picture 26">
                <a:extLst>
                  <a:ext uri="{FF2B5EF4-FFF2-40B4-BE49-F238E27FC236}">
                    <a16:creationId xmlns:a16="http://schemas.microsoft.com/office/drawing/2014/main" id="{0CEB08F0-43F5-7E45-AC71-C68FCC80E690}"/>
                  </a:ext>
                </a:extLst>
              </p:cNvPr>
              <p:cNvPicPr>
                <a:picLocks noChangeAspect="1"/>
              </p:cNvPicPr>
              <p:nvPr/>
            </p:nvPicPr>
            <p:blipFill>
              <a:blip r:embed="rId10"/>
              <a:stretch>
                <a:fillRect/>
              </a:stretch>
            </p:blipFill>
            <p:spPr>
              <a:xfrm>
                <a:off x="6562588" y="4637214"/>
                <a:ext cx="1597426" cy="1606842"/>
              </a:xfrm>
              <a:prstGeom prst="rect">
                <a:avLst/>
              </a:prstGeom>
            </p:spPr>
          </p:pic>
          <p:sp>
            <p:nvSpPr>
              <p:cNvPr id="26" name="TextBox 25">
                <a:extLst>
                  <a:ext uri="{FF2B5EF4-FFF2-40B4-BE49-F238E27FC236}">
                    <a16:creationId xmlns:a16="http://schemas.microsoft.com/office/drawing/2014/main" id="{721D363F-9F72-7949-BB1E-2036BB54ADAC}"/>
                  </a:ext>
                </a:extLst>
              </p:cNvPr>
              <p:cNvSpPr txBox="1"/>
              <p:nvPr/>
            </p:nvSpPr>
            <p:spPr>
              <a:xfrm>
                <a:off x="6897167" y="5790765"/>
                <a:ext cx="909493" cy="500599"/>
              </a:xfrm>
              <a:prstGeom prst="rect">
                <a:avLst/>
              </a:prstGeom>
              <a:noFill/>
            </p:spPr>
            <p:txBody>
              <a:bodyPr wrap="none" rtlCol="0">
                <a:spAutoFit/>
              </a:bodyPr>
              <a:lstStyle/>
              <a:p>
                <a:r>
                  <a:rPr lang="en-US" sz="1050" dirty="0">
                    <a:solidFill>
                      <a:schemeClr val="bg1"/>
                    </a:solidFill>
                  </a:rPr>
                  <a:t>SLD</a:t>
                </a:r>
              </a:p>
            </p:txBody>
          </p:sp>
        </p:grpSp>
        <p:grpSp>
          <p:nvGrpSpPr>
            <p:cNvPr id="12" name="Group 11">
              <a:extLst>
                <a:ext uri="{FF2B5EF4-FFF2-40B4-BE49-F238E27FC236}">
                  <a16:creationId xmlns:a16="http://schemas.microsoft.com/office/drawing/2014/main" id="{62470662-B8C5-0B40-BEB7-213C6A111A13}"/>
                </a:ext>
              </a:extLst>
            </p:cNvPr>
            <p:cNvGrpSpPr/>
            <p:nvPr/>
          </p:nvGrpSpPr>
          <p:grpSpPr>
            <a:xfrm>
              <a:off x="6132295" y="2433923"/>
              <a:ext cx="1201768" cy="1084034"/>
              <a:chOff x="6557658" y="3069877"/>
              <a:chExt cx="1602357" cy="1445374"/>
            </a:xfrm>
          </p:grpSpPr>
          <p:pic>
            <p:nvPicPr>
              <p:cNvPr id="17" name="Picture 16">
                <a:extLst>
                  <a:ext uri="{FF2B5EF4-FFF2-40B4-BE49-F238E27FC236}">
                    <a16:creationId xmlns:a16="http://schemas.microsoft.com/office/drawing/2014/main" id="{09A835DA-C64C-8F4A-9C10-C1B03FA86BB9}"/>
                  </a:ext>
                </a:extLst>
              </p:cNvPr>
              <p:cNvPicPr>
                <a:picLocks noChangeAspect="1"/>
              </p:cNvPicPr>
              <p:nvPr/>
            </p:nvPicPr>
            <p:blipFill>
              <a:blip r:embed="rId11"/>
              <a:stretch>
                <a:fillRect/>
              </a:stretch>
            </p:blipFill>
            <p:spPr>
              <a:xfrm>
                <a:off x="6557658" y="3069877"/>
                <a:ext cx="1602357" cy="1399392"/>
              </a:xfrm>
              <a:prstGeom prst="rect">
                <a:avLst/>
              </a:prstGeom>
            </p:spPr>
          </p:pic>
          <p:sp>
            <p:nvSpPr>
              <p:cNvPr id="28" name="TextBox 27">
                <a:extLst>
                  <a:ext uri="{FF2B5EF4-FFF2-40B4-BE49-F238E27FC236}">
                    <a16:creationId xmlns:a16="http://schemas.microsoft.com/office/drawing/2014/main" id="{DB838E90-9557-BB46-8D97-B1D4E61B4EBA}"/>
                  </a:ext>
                </a:extLst>
              </p:cNvPr>
              <p:cNvSpPr txBox="1"/>
              <p:nvPr/>
            </p:nvSpPr>
            <p:spPr>
              <a:xfrm>
                <a:off x="6973368" y="4014650"/>
                <a:ext cx="727074" cy="500601"/>
              </a:xfrm>
              <a:prstGeom prst="rect">
                <a:avLst/>
              </a:prstGeom>
              <a:noFill/>
            </p:spPr>
            <p:txBody>
              <a:bodyPr wrap="none" rtlCol="0">
                <a:spAutoFit/>
              </a:bodyPr>
              <a:lstStyle/>
              <a:p>
                <a:r>
                  <a:rPr lang="en-US" sz="1050" dirty="0">
                    <a:solidFill>
                      <a:schemeClr val="bg1"/>
                    </a:solidFill>
                  </a:rPr>
                  <a:t>D0</a:t>
                </a:r>
              </a:p>
            </p:txBody>
          </p:sp>
        </p:grpSp>
        <p:grpSp>
          <p:nvGrpSpPr>
            <p:cNvPr id="10" name="Group 9">
              <a:extLst>
                <a:ext uri="{FF2B5EF4-FFF2-40B4-BE49-F238E27FC236}">
                  <a16:creationId xmlns:a16="http://schemas.microsoft.com/office/drawing/2014/main" id="{34E3D672-C964-0A42-8212-DC0837805662}"/>
                </a:ext>
              </a:extLst>
            </p:cNvPr>
            <p:cNvGrpSpPr/>
            <p:nvPr/>
          </p:nvGrpSpPr>
          <p:grpSpPr>
            <a:xfrm>
              <a:off x="6132295" y="1394389"/>
              <a:ext cx="1201768" cy="942398"/>
              <a:chOff x="6557658" y="1683841"/>
              <a:chExt cx="1602357" cy="1256530"/>
            </a:xfrm>
          </p:grpSpPr>
          <p:pic>
            <p:nvPicPr>
              <p:cNvPr id="11" name="Picture 10">
                <a:extLst>
                  <a:ext uri="{FF2B5EF4-FFF2-40B4-BE49-F238E27FC236}">
                    <a16:creationId xmlns:a16="http://schemas.microsoft.com/office/drawing/2014/main" id="{AAF94372-B391-514B-B669-3914C41FC54C}"/>
                  </a:ext>
                </a:extLst>
              </p:cNvPr>
              <p:cNvPicPr>
                <a:picLocks noChangeAspect="1"/>
              </p:cNvPicPr>
              <p:nvPr/>
            </p:nvPicPr>
            <p:blipFill>
              <a:blip r:embed="rId12"/>
              <a:stretch>
                <a:fillRect/>
              </a:stretch>
            </p:blipFill>
            <p:spPr>
              <a:xfrm>
                <a:off x="6557658" y="1683841"/>
                <a:ext cx="1602357" cy="1200219"/>
              </a:xfrm>
              <a:prstGeom prst="rect">
                <a:avLst/>
              </a:prstGeom>
            </p:spPr>
          </p:pic>
          <p:sp>
            <p:nvSpPr>
              <p:cNvPr id="29" name="TextBox 28">
                <a:extLst>
                  <a:ext uri="{FF2B5EF4-FFF2-40B4-BE49-F238E27FC236}">
                    <a16:creationId xmlns:a16="http://schemas.microsoft.com/office/drawing/2014/main" id="{F48A83F0-0B1F-6E4C-9ACD-2FF690426FB5}"/>
                  </a:ext>
                </a:extLst>
              </p:cNvPr>
              <p:cNvSpPr txBox="1"/>
              <p:nvPr/>
            </p:nvSpPr>
            <p:spPr>
              <a:xfrm>
                <a:off x="6897169" y="2439771"/>
                <a:ext cx="938813" cy="500600"/>
              </a:xfrm>
              <a:prstGeom prst="rect">
                <a:avLst/>
              </a:prstGeom>
              <a:noFill/>
            </p:spPr>
            <p:txBody>
              <a:bodyPr wrap="none" rtlCol="0">
                <a:spAutoFit/>
              </a:bodyPr>
              <a:lstStyle/>
              <a:p>
                <a:r>
                  <a:rPr lang="en-US" sz="1050" dirty="0">
                    <a:solidFill>
                      <a:schemeClr val="bg1"/>
                    </a:solidFill>
                  </a:rPr>
                  <a:t>CDF</a:t>
                </a:r>
              </a:p>
            </p:txBody>
          </p:sp>
        </p:grpSp>
        <p:grpSp>
          <p:nvGrpSpPr>
            <p:cNvPr id="9" name="Group 8">
              <a:extLst>
                <a:ext uri="{FF2B5EF4-FFF2-40B4-BE49-F238E27FC236}">
                  <a16:creationId xmlns:a16="http://schemas.microsoft.com/office/drawing/2014/main" id="{B064474F-A5DC-7141-A7CC-6B851A549374}"/>
                </a:ext>
              </a:extLst>
            </p:cNvPr>
            <p:cNvGrpSpPr/>
            <p:nvPr/>
          </p:nvGrpSpPr>
          <p:grpSpPr>
            <a:xfrm>
              <a:off x="4685392" y="4044021"/>
              <a:ext cx="1243038" cy="824650"/>
              <a:chOff x="4628455" y="5216675"/>
              <a:chExt cx="1657384" cy="1099531"/>
            </a:xfrm>
          </p:grpSpPr>
          <p:pic>
            <p:nvPicPr>
              <p:cNvPr id="31" name="Picture 30">
                <a:extLst>
                  <a:ext uri="{FF2B5EF4-FFF2-40B4-BE49-F238E27FC236}">
                    <a16:creationId xmlns:a16="http://schemas.microsoft.com/office/drawing/2014/main" id="{21243A4A-B69D-604C-83A4-1FDA54ABA6E6}"/>
                  </a:ext>
                </a:extLst>
              </p:cNvPr>
              <p:cNvPicPr>
                <a:picLocks noChangeAspect="1"/>
              </p:cNvPicPr>
              <p:nvPr/>
            </p:nvPicPr>
            <p:blipFill>
              <a:blip r:embed="rId13"/>
              <a:stretch>
                <a:fillRect/>
              </a:stretch>
            </p:blipFill>
            <p:spPr>
              <a:xfrm>
                <a:off x="4628455" y="5216675"/>
                <a:ext cx="1657384" cy="1048422"/>
              </a:xfrm>
              <a:prstGeom prst="rect">
                <a:avLst/>
              </a:prstGeom>
            </p:spPr>
          </p:pic>
          <p:sp>
            <p:nvSpPr>
              <p:cNvPr id="30" name="TextBox 29">
                <a:extLst>
                  <a:ext uri="{FF2B5EF4-FFF2-40B4-BE49-F238E27FC236}">
                    <a16:creationId xmlns:a16="http://schemas.microsoft.com/office/drawing/2014/main" id="{1F8C758E-D778-0943-8489-605C4D53F632}"/>
                  </a:ext>
                </a:extLst>
              </p:cNvPr>
              <p:cNvSpPr txBox="1"/>
              <p:nvPr/>
            </p:nvSpPr>
            <p:spPr>
              <a:xfrm>
                <a:off x="4973560" y="5815604"/>
                <a:ext cx="1078885" cy="500602"/>
              </a:xfrm>
              <a:prstGeom prst="rect">
                <a:avLst/>
              </a:prstGeom>
              <a:noFill/>
            </p:spPr>
            <p:txBody>
              <a:bodyPr wrap="none" rtlCol="0">
                <a:spAutoFit/>
              </a:bodyPr>
              <a:lstStyle/>
              <a:p>
                <a:r>
                  <a:rPr lang="en-US" sz="1050" dirty="0" err="1">
                    <a:solidFill>
                      <a:schemeClr val="bg1"/>
                    </a:solidFill>
                  </a:rPr>
                  <a:t>LHCb</a:t>
                </a:r>
                <a:endParaRPr lang="en-US" sz="1050" dirty="0">
                  <a:solidFill>
                    <a:schemeClr val="bg1"/>
                  </a:solidFill>
                </a:endParaRPr>
              </a:p>
            </p:txBody>
          </p:sp>
        </p:grpSp>
        <p:grpSp>
          <p:nvGrpSpPr>
            <p:cNvPr id="7" name="Group 6">
              <a:extLst>
                <a:ext uri="{FF2B5EF4-FFF2-40B4-BE49-F238E27FC236}">
                  <a16:creationId xmlns:a16="http://schemas.microsoft.com/office/drawing/2014/main" id="{A4200C76-76D2-054C-9926-6FB8F4831209}"/>
                </a:ext>
              </a:extLst>
            </p:cNvPr>
            <p:cNvGrpSpPr/>
            <p:nvPr/>
          </p:nvGrpSpPr>
          <p:grpSpPr>
            <a:xfrm>
              <a:off x="4670989" y="3123714"/>
              <a:ext cx="1257441" cy="820187"/>
              <a:chOff x="4609251" y="3989608"/>
              <a:chExt cx="1676588" cy="1093582"/>
            </a:xfrm>
          </p:grpSpPr>
          <p:pic>
            <p:nvPicPr>
              <p:cNvPr id="8" name="Picture 7">
                <a:extLst>
                  <a:ext uri="{FF2B5EF4-FFF2-40B4-BE49-F238E27FC236}">
                    <a16:creationId xmlns:a16="http://schemas.microsoft.com/office/drawing/2014/main" id="{AFE598F3-70DA-A84F-A402-10948DAD9629}"/>
                  </a:ext>
                </a:extLst>
              </p:cNvPr>
              <p:cNvPicPr>
                <a:picLocks noChangeAspect="1"/>
              </p:cNvPicPr>
              <p:nvPr/>
            </p:nvPicPr>
            <p:blipFill>
              <a:blip r:embed="rId14"/>
              <a:stretch>
                <a:fillRect/>
              </a:stretch>
            </p:blipFill>
            <p:spPr>
              <a:xfrm>
                <a:off x="4609251" y="3989608"/>
                <a:ext cx="1676588" cy="1041249"/>
              </a:xfrm>
              <a:prstGeom prst="rect">
                <a:avLst/>
              </a:prstGeom>
            </p:spPr>
          </p:pic>
          <p:sp>
            <p:nvSpPr>
              <p:cNvPr id="32" name="TextBox 31">
                <a:extLst>
                  <a:ext uri="{FF2B5EF4-FFF2-40B4-BE49-F238E27FC236}">
                    <a16:creationId xmlns:a16="http://schemas.microsoft.com/office/drawing/2014/main" id="{D0D0B90B-C9D5-B948-AB96-84DB1BBF3F5D}"/>
                  </a:ext>
                </a:extLst>
              </p:cNvPr>
              <p:cNvSpPr txBox="1"/>
              <p:nvPr/>
            </p:nvSpPr>
            <p:spPr>
              <a:xfrm>
                <a:off x="5003213" y="4582590"/>
                <a:ext cx="984418" cy="500600"/>
              </a:xfrm>
              <a:prstGeom prst="rect">
                <a:avLst/>
              </a:prstGeom>
              <a:noFill/>
            </p:spPr>
            <p:txBody>
              <a:bodyPr wrap="none" rtlCol="0">
                <a:spAutoFit/>
              </a:bodyPr>
              <a:lstStyle/>
              <a:p>
                <a:r>
                  <a:rPr lang="en-US" sz="1050" dirty="0">
                    <a:solidFill>
                      <a:schemeClr val="bg1"/>
                    </a:solidFill>
                  </a:rPr>
                  <a:t>CMS</a:t>
                </a:r>
              </a:p>
            </p:txBody>
          </p:sp>
        </p:grpSp>
        <p:grpSp>
          <p:nvGrpSpPr>
            <p:cNvPr id="5" name="Group 4">
              <a:extLst>
                <a:ext uri="{FF2B5EF4-FFF2-40B4-BE49-F238E27FC236}">
                  <a16:creationId xmlns:a16="http://schemas.microsoft.com/office/drawing/2014/main" id="{B4336B33-C0FD-4E44-BF2C-D19E4F5DF2F8}"/>
                </a:ext>
              </a:extLst>
            </p:cNvPr>
            <p:cNvGrpSpPr/>
            <p:nvPr/>
          </p:nvGrpSpPr>
          <p:grpSpPr>
            <a:xfrm>
              <a:off x="4670989" y="2249775"/>
              <a:ext cx="1257441" cy="760182"/>
              <a:chOff x="4609251" y="2824349"/>
              <a:chExt cx="1676588" cy="1013574"/>
            </a:xfrm>
          </p:grpSpPr>
          <p:pic>
            <p:nvPicPr>
              <p:cNvPr id="6" name="Picture 5">
                <a:extLst>
                  <a:ext uri="{FF2B5EF4-FFF2-40B4-BE49-F238E27FC236}">
                    <a16:creationId xmlns:a16="http://schemas.microsoft.com/office/drawing/2014/main" id="{D72B1968-6DDC-674C-8072-464D90A7DAC8}"/>
                  </a:ext>
                </a:extLst>
              </p:cNvPr>
              <p:cNvPicPr>
                <a:picLocks noChangeAspect="1"/>
              </p:cNvPicPr>
              <p:nvPr/>
            </p:nvPicPr>
            <p:blipFill>
              <a:blip r:embed="rId15"/>
              <a:stretch>
                <a:fillRect/>
              </a:stretch>
            </p:blipFill>
            <p:spPr>
              <a:xfrm>
                <a:off x="4609251" y="2824349"/>
                <a:ext cx="1676588" cy="938890"/>
              </a:xfrm>
              <a:prstGeom prst="rect">
                <a:avLst/>
              </a:prstGeom>
            </p:spPr>
          </p:pic>
          <p:sp>
            <p:nvSpPr>
              <p:cNvPr id="34" name="TextBox 33">
                <a:extLst>
                  <a:ext uri="{FF2B5EF4-FFF2-40B4-BE49-F238E27FC236}">
                    <a16:creationId xmlns:a16="http://schemas.microsoft.com/office/drawing/2014/main" id="{171FB102-D0A2-E348-8599-944EBFF7CBA2}"/>
                  </a:ext>
                </a:extLst>
              </p:cNvPr>
              <p:cNvSpPr txBox="1"/>
              <p:nvPr/>
            </p:nvSpPr>
            <p:spPr>
              <a:xfrm>
                <a:off x="4924921" y="3337323"/>
                <a:ext cx="1241760" cy="500600"/>
              </a:xfrm>
              <a:prstGeom prst="rect">
                <a:avLst/>
              </a:prstGeom>
              <a:noFill/>
            </p:spPr>
            <p:txBody>
              <a:bodyPr wrap="none" rtlCol="0">
                <a:spAutoFit/>
              </a:bodyPr>
              <a:lstStyle/>
              <a:p>
                <a:r>
                  <a:rPr lang="en-US" sz="1050" dirty="0">
                    <a:solidFill>
                      <a:schemeClr val="bg1"/>
                    </a:solidFill>
                  </a:rPr>
                  <a:t>ATLAS</a:t>
                </a:r>
              </a:p>
            </p:txBody>
          </p:sp>
        </p:grpSp>
      </p:grpSp>
      <p:sp>
        <p:nvSpPr>
          <p:cNvPr id="38" name="TextBox 37">
            <a:extLst>
              <a:ext uri="{FF2B5EF4-FFF2-40B4-BE49-F238E27FC236}">
                <a16:creationId xmlns:a16="http://schemas.microsoft.com/office/drawing/2014/main" id="{F4642B4F-AA37-3745-923F-D38853484A1D}"/>
              </a:ext>
            </a:extLst>
          </p:cNvPr>
          <p:cNvSpPr txBox="1"/>
          <p:nvPr/>
        </p:nvSpPr>
        <p:spPr>
          <a:xfrm>
            <a:off x="1187426" y="1717516"/>
            <a:ext cx="2531462" cy="1754326"/>
          </a:xfrm>
          <a:prstGeom prst="rect">
            <a:avLst/>
          </a:prstGeom>
          <a:noFill/>
        </p:spPr>
        <p:txBody>
          <a:bodyPr wrap="none" rtlCol="0">
            <a:spAutoFit/>
          </a:bodyPr>
          <a:lstStyle/>
          <a:p>
            <a:pPr algn="ctr"/>
            <a:r>
              <a:rPr lang="en-US" dirty="0" err="1"/>
              <a:t>FASER</a:t>
            </a:r>
            <a:r>
              <a:rPr lang="en-US" dirty="0" err="1">
                <a:latin typeface="Symbol" pitchFamily="2" charset="2"/>
              </a:rPr>
              <a:t>n</a:t>
            </a:r>
            <a:r>
              <a:rPr lang="en-US" dirty="0"/>
              <a:t> Pilot Detector</a:t>
            </a:r>
          </a:p>
          <a:p>
            <a:pPr algn="ctr"/>
            <a:endParaRPr lang="en-US" dirty="0"/>
          </a:p>
          <a:p>
            <a:pPr algn="ctr"/>
            <a:r>
              <a:rPr lang="en-US" dirty="0"/>
              <a:t>Suitcase-size, 4 weeks</a:t>
            </a:r>
          </a:p>
          <a:p>
            <a:pPr algn="ctr"/>
            <a:r>
              <a:rPr lang="en-US" dirty="0"/>
              <a:t>$0 (recycled parts)</a:t>
            </a:r>
          </a:p>
          <a:p>
            <a:pPr algn="ctr"/>
            <a:endParaRPr lang="en-US" dirty="0"/>
          </a:p>
          <a:p>
            <a:pPr algn="ctr"/>
            <a:r>
              <a:rPr lang="en-US" dirty="0"/>
              <a:t>6 neutrino candidates</a:t>
            </a:r>
          </a:p>
        </p:txBody>
      </p:sp>
      <p:sp>
        <p:nvSpPr>
          <p:cNvPr id="40" name="TextBox 39">
            <a:extLst>
              <a:ext uri="{FF2B5EF4-FFF2-40B4-BE49-F238E27FC236}">
                <a16:creationId xmlns:a16="http://schemas.microsoft.com/office/drawing/2014/main" id="{EDCF8F04-78D0-6145-856F-E1BCC6668F65}"/>
              </a:ext>
            </a:extLst>
          </p:cNvPr>
          <p:cNvSpPr txBox="1"/>
          <p:nvPr/>
        </p:nvSpPr>
        <p:spPr>
          <a:xfrm>
            <a:off x="5197606" y="4415375"/>
            <a:ext cx="2970310" cy="2031325"/>
          </a:xfrm>
          <a:prstGeom prst="rect">
            <a:avLst/>
          </a:prstGeom>
          <a:noFill/>
        </p:spPr>
        <p:txBody>
          <a:bodyPr wrap="square" rtlCol="0">
            <a:spAutoFit/>
          </a:bodyPr>
          <a:lstStyle/>
          <a:p>
            <a:pPr algn="ctr"/>
            <a:r>
              <a:rPr lang="en-US" dirty="0"/>
              <a:t>All previous </a:t>
            </a:r>
          </a:p>
          <a:p>
            <a:pPr algn="ctr"/>
            <a:r>
              <a:rPr lang="en-US" dirty="0"/>
              <a:t>collider detectors</a:t>
            </a:r>
          </a:p>
          <a:p>
            <a:pPr algn="ctr"/>
            <a:endParaRPr lang="en-US" dirty="0"/>
          </a:p>
          <a:p>
            <a:pPr algn="ctr"/>
            <a:r>
              <a:rPr lang="en-US" dirty="0"/>
              <a:t>Building-size, decades</a:t>
            </a:r>
          </a:p>
          <a:p>
            <a:pPr algn="ctr"/>
            <a:r>
              <a:rPr lang="en-US" dirty="0"/>
              <a:t>~$10</a:t>
            </a:r>
            <a:r>
              <a:rPr lang="en-US" baseline="30000" dirty="0"/>
              <a:t>9</a:t>
            </a:r>
          </a:p>
          <a:p>
            <a:pPr algn="ctr"/>
            <a:endParaRPr lang="en-US" dirty="0"/>
          </a:p>
          <a:p>
            <a:pPr algn="ctr"/>
            <a:r>
              <a:rPr lang="en-US" dirty="0"/>
              <a:t>0 neutrino candidates</a:t>
            </a:r>
          </a:p>
        </p:txBody>
      </p:sp>
      <p:sp>
        <p:nvSpPr>
          <p:cNvPr id="45" name="Content Placeholder 2">
            <a:extLst>
              <a:ext uri="{FF2B5EF4-FFF2-40B4-BE49-F238E27FC236}">
                <a16:creationId xmlns:a16="http://schemas.microsoft.com/office/drawing/2014/main" id="{EEDE70E5-3F5E-9546-9F7E-53A1C7346F12}"/>
              </a:ext>
            </a:extLst>
          </p:cNvPr>
          <p:cNvSpPr>
            <a:spLocks noGrp="1"/>
          </p:cNvSpPr>
          <p:nvPr>
            <p:ph idx="1"/>
          </p:nvPr>
        </p:nvSpPr>
        <p:spPr>
          <a:xfrm>
            <a:off x="1187425" y="5443312"/>
            <a:ext cx="2531463" cy="1197928"/>
          </a:xfrm>
        </p:spPr>
        <p:txBody>
          <a:bodyPr/>
          <a:lstStyle/>
          <a:p>
            <a:pPr marL="0" indent="0" algn="ctr">
              <a:buNone/>
            </a:pPr>
            <a:r>
              <a:rPr lang="en-US" sz="1600" dirty="0"/>
              <a:t>Not the 5</a:t>
            </a:r>
            <a:r>
              <a:rPr lang="en-US" sz="1600" dirty="0">
                <a:latin typeface="Symbol" pitchFamily="2" charset="2"/>
              </a:rPr>
              <a:t>s</a:t>
            </a:r>
            <a:r>
              <a:rPr lang="en-US" sz="1600" dirty="0"/>
              <a:t> discovery of collider neutrinos, but a sign of the latent potential of far-forward physics</a:t>
            </a:r>
          </a:p>
        </p:txBody>
      </p:sp>
      <p:sp>
        <p:nvSpPr>
          <p:cNvPr id="46" name="TextBox 45">
            <a:extLst>
              <a:ext uri="{FF2B5EF4-FFF2-40B4-BE49-F238E27FC236}">
                <a16:creationId xmlns:a16="http://schemas.microsoft.com/office/drawing/2014/main" id="{BBA87C27-1856-2A42-9697-E52D9C8D8F8A}"/>
              </a:ext>
            </a:extLst>
          </p:cNvPr>
          <p:cNvSpPr txBox="1"/>
          <p:nvPr/>
        </p:nvSpPr>
        <p:spPr>
          <a:xfrm>
            <a:off x="2590800" y="3510681"/>
            <a:ext cx="1128835" cy="307777"/>
          </a:xfrm>
          <a:prstGeom prst="rect">
            <a:avLst/>
          </a:prstGeom>
          <a:noFill/>
        </p:spPr>
        <p:txBody>
          <a:bodyPr wrap="none" rtlCol="0">
            <a:spAutoFit/>
          </a:bodyPr>
          <a:lstStyle/>
          <a:p>
            <a:r>
              <a:rPr lang="en-US" sz="1400" dirty="0">
                <a:hlinkClick r:id="rId16"/>
              </a:rPr>
              <a:t>2105.06197</a:t>
            </a:r>
            <a:endParaRPr lang="en-US" sz="1400" dirty="0"/>
          </a:p>
        </p:txBody>
      </p:sp>
    </p:spTree>
    <p:extLst>
      <p:ext uri="{BB962C8B-B14F-4D97-AF65-F5344CB8AC3E}">
        <p14:creationId xmlns:p14="http://schemas.microsoft.com/office/powerpoint/2010/main" val="9944667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6594DD-8B53-E74B-92F9-32ABD0752186}"/>
              </a:ext>
            </a:extLst>
          </p:cNvPr>
          <p:cNvPicPr>
            <a:picLocks noChangeAspect="1"/>
          </p:cNvPicPr>
          <p:nvPr/>
        </p:nvPicPr>
        <p:blipFill rotWithShape="1">
          <a:blip r:embed="rId2"/>
          <a:srcRect l="6522" t="218" r="6522" b="218"/>
          <a:stretch/>
        </p:blipFill>
        <p:spPr>
          <a:xfrm>
            <a:off x="0" y="0"/>
            <a:ext cx="9144000" cy="6858000"/>
          </a:xfrm>
          <a:prstGeom prst="rect">
            <a:avLst/>
          </a:prstGeom>
        </p:spPr>
      </p:pic>
      <p:sp>
        <p:nvSpPr>
          <p:cNvPr id="5122" name="Title 1"/>
          <p:cNvSpPr>
            <a:spLocks noGrp="1"/>
          </p:cNvSpPr>
          <p:nvPr>
            <p:ph type="title"/>
          </p:nvPr>
        </p:nvSpPr>
        <p:spPr>
          <a:xfrm>
            <a:off x="0" y="104775"/>
            <a:ext cx="9144000" cy="733425"/>
          </a:xfrm>
        </p:spPr>
        <p:txBody>
          <a:bodyPr/>
          <a:lstStyle/>
          <a:p>
            <a:pPr eaLnBrk="1" hangingPunct="1"/>
            <a:r>
              <a:rPr lang="en-US" dirty="0">
                <a:solidFill>
                  <a:schemeClr val="bg1"/>
                </a:solidFill>
              </a:rPr>
              <a:t>FAR FORWARD EXPERIMENTS AT LHC RUN 3</a:t>
            </a:r>
            <a:endParaRPr lang="en-US" dirty="0">
              <a:solidFill>
                <a:schemeClr val="bg1"/>
              </a:solidFill>
              <a:latin typeface="Arial" charset="0"/>
            </a:endParaRPr>
          </a:p>
        </p:txBody>
      </p:sp>
      <p:sp>
        <p:nvSpPr>
          <p:cNvPr id="17" name="Rectangle 16">
            <a:extLst>
              <a:ext uri="{FF2B5EF4-FFF2-40B4-BE49-F238E27FC236}">
                <a16:creationId xmlns:a16="http://schemas.microsoft.com/office/drawing/2014/main" id="{ACD743A4-797F-474C-A516-35911E38D727}"/>
              </a:ext>
            </a:extLst>
          </p:cNvPr>
          <p:cNvSpPr>
            <a:spLocks noChangeArrowheads="1"/>
          </p:cNvSpPr>
          <p:nvPr/>
        </p:nvSpPr>
        <p:spPr bwMode="auto">
          <a:xfrm>
            <a:off x="304800" y="687389"/>
            <a:ext cx="8458200" cy="46037"/>
          </a:xfrm>
          <a:prstGeom prst="rect">
            <a:avLst/>
          </a:prstGeom>
          <a:solidFill>
            <a:schemeClr val="bg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3" name="TextBox 12">
            <a:extLst>
              <a:ext uri="{FF2B5EF4-FFF2-40B4-BE49-F238E27FC236}">
                <a16:creationId xmlns:a16="http://schemas.microsoft.com/office/drawing/2014/main" id="{CF9B4014-3C7F-D84B-A9D1-E10AF9EA8BFF}"/>
              </a:ext>
            </a:extLst>
          </p:cNvPr>
          <p:cNvSpPr txBox="1"/>
          <p:nvPr/>
        </p:nvSpPr>
        <p:spPr>
          <a:xfrm>
            <a:off x="4165375" y="6438180"/>
            <a:ext cx="928459" cy="276999"/>
          </a:xfrm>
          <a:prstGeom prst="rect">
            <a:avLst/>
          </a:prstGeom>
          <a:noFill/>
        </p:spPr>
        <p:txBody>
          <a:bodyPr wrap="none" rtlCol="0">
            <a:spAutoFit/>
          </a:bodyPr>
          <a:lstStyle/>
          <a:p>
            <a:r>
              <a:rPr lang="en-US" sz="1200" dirty="0">
                <a:solidFill>
                  <a:schemeClr val="bg1"/>
                </a:solidFill>
              </a:rPr>
              <a:t>CERN GIS</a:t>
            </a:r>
          </a:p>
        </p:txBody>
      </p:sp>
      <p:sp>
        <p:nvSpPr>
          <p:cNvPr id="20" name="TextBox 19">
            <a:extLst>
              <a:ext uri="{FF2B5EF4-FFF2-40B4-BE49-F238E27FC236}">
                <a16:creationId xmlns:a16="http://schemas.microsoft.com/office/drawing/2014/main" id="{D0FAF969-9872-C94D-85B5-BC724F5FF118}"/>
              </a:ext>
            </a:extLst>
          </p:cNvPr>
          <p:cNvSpPr txBox="1"/>
          <p:nvPr/>
        </p:nvSpPr>
        <p:spPr>
          <a:xfrm rot="520481">
            <a:off x="7561544" y="3287986"/>
            <a:ext cx="550151"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UJ12</a:t>
            </a:r>
          </a:p>
        </p:txBody>
      </p:sp>
      <p:sp>
        <p:nvSpPr>
          <p:cNvPr id="29" name="TextBox 28">
            <a:extLst>
              <a:ext uri="{FF2B5EF4-FFF2-40B4-BE49-F238E27FC236}">
                <a16:creationId xmlns:a16="http://schemas.microsoft.com/office/drawing/2014/main" id="{C0D891B6-10E7-894D-8728-A4AB1B79135D}"/>
              </a:ext>
            </a:extLst>
          </p:cNvPr>
          <p:cNvSpPr txBox="1"/>
          <p:nvPr/>
        </p:nvSpPr>
        <p:spPr>
          <a:xfrm rot="857532">
            <a:off x="2709347" y="2181312"/>
            <a:ext cx="550151"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UJ18</a:t>
            </a:r>
          </a:p>
        </p:txBody>
      </p:sp>
      <p:grpSp>
        <p:nvGrpSpPr>
          <p:cNvPr id="10" name="Group 9">
            <a:extLst>
              <a:ext uri="{FF2B5EF4-FFF2-40B4-BE49-F238E27FC236}">
                <a16:creationId xmlns:a16="http://schemas.microsoft.com/office/drawing/2014/main" id="{432AD7D8-8876-B74D-B666-8982741E471F}"/>
              </a:ext>
            </a:extLst>
          </p:cNvPr>
          <p:cNvGrpSpPr/>
          <p:nvPr/>
        </p:nvGrpSpPr>
        <p:grpSpPr>
          <a:xfrm>
            <a:off x="5116723" y="2565583"/>
            <a:ext cx="3884523" cy="1111122"/>
            <a:chOff x="5116723" y="2565583"/>
            <a:chExt cx="3884523" cy="1111122"/>
          </a:xfrm>
        </p:grpSpPr>
        <p:sp>
          <p:nvSpPr>
            <p:cNvPr id="22" name="TextBox 21">
              <a:extLst>
                <a:ext uri="{FF2B5EF4-FFF2-40B4-BE49-F238E27FC236}">
                  <a16:creationId xmlns:a16="http://schemas.microsoft.com/office/drawing/2014/main" id="{92066663-F8B2-5A46-9A88-3EF70364E6E9}"/>
                </a:ext>
              </a:extLst>
            </p:cNvPr>
            <p:cNvSpPr txBox="1"/>
            <p:nvPr/>
          </p:nvSpPr>
          <p:spPr>
            <a:xfrm rot="20008101">
              <a:off x="7794623" y="2565583"/>
              <a:ext cx="492443"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SPS</a:t>
              </a:r>
            </a:p>
          </p:txBody>
        </p:sp>
        <p:sp>
          <p:nvSpPr>
            <p:cNvPr id="28" name="TextBox 27">
              <a:extLst>
                <a:ext uri="{FF2B5EF4-FFF2-40B4-BE49-F238E27FC236}">
                  <a16:creationId xmlns:a16="http://schemas.microsoft.com/office/drawing/2014/main" id="{F6CD53B6-5A3A-084F-AE8F-0FD7758D5449}"/>
                </a:ext>
              </a:extLst>
            </p:cNvPr>
            <p:cNvSpPr txBox="1"/>
            <p:nvPr/>
          </p:nvSpPr>
          <p:spPr>
            <a:xfrm rot="812331">
              <a:off x="5116723" y="2641784"/>
              <a:ext cx="686213"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ATLAS</a:t>
              </a:r>
            </a:p>
          </p:txBody>
        </p:sp>
        <p:sp>
          <p:nvSpPr>
            <p:cNvPr id="49" name="TextBox 48">
              <a:extLst>
                <a:ext uri="{FF2B5EF4-FFF2-40B4-BE49-F238E27FC236}">
                  <a16:creationId xmlns:a16="http://schemas.microsoft.com/office/drawing/2014/main" id="{230F6796-8DD0-5549-BF0B-1C43B7C56DC7}"/>
                </a:ext>
              </a:extLst>
            </p:cNvPr>
            <p:cNvSpPr txBox="1"/>
            <p:nvPr/>
          </p:nvSpPr>
          <p:spPr>
            <a:xfrm rot="377558">
              <a:off x="8500788" y="3399706"/>
              <a:ext cx="500458"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LHC</a:t>
              </a:r>
            </a:p>
          </p:txBody>
        </p:sp>
      </p:grpSp>
      <p:grpSp>
        <p:nvGrpSpPr>
          <p:cNvPr id="11" name="Group 10">
            <a:extLst>
              <a:ext uri="{FF2B5EF4-FFF2-40B4-BE49-F238E27FC236}">
                <a16:creationId xmlns:a16="http://schemas.microsoft.com/office/drawing/2014/main" id="{6D39EEDE-C2EA-3A4C-8073-6525E23C5012}"/>
              </a:ext>
            </a:extLst>
          </p:cNvPr>
          <p:cNvGrpSpPr/>
          <p:nvPr/>
        </p:nvGrpSpPr>
        <p:grpSpPr>
          <a:xfrm>
            <a:off x="0" y="1961744"/>
            <a:ext cx="9144000" cy="2185449"/>
            <a:chOff x="0" y="1961744"/>
            <a:chExt cx="9144000" cy="2185449"/>
          </a:xfrm>
        </p:grpSpPr>
        <p:cxnSp>
          <p:nvCxnSpPr>
            <p:cNvPr id="19" name="Straight Connector 18">
              <a:extLst>
                <a:ext uri="{FF2B5EF4-FFF2-40B4-BE49-F238E27FC236}">
                  <a16:creationId xmlns:a16="http://schemas.microsoft.com/office/drawing/2014/main" id="{835B6DAB-EE64-C342-B511-2C5C5D0E3B8B}"/>
                </a:ext>
              </a:extLst>
            </p:cNvPr>
            <p:cNvCxnSpPr>
              <a:cxnSpLocks/>
            </p:cNvCxnSpPr>
            <p:nvPr/>
          </p:nvCxnSpPr>
          <p:spPr>
            <a:xfrm>
              <a:off x="0" y="1961744"/>
              <a:ext cx="9144000" cy="19812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48" name="TextBox 47">
              <a:extLst>
                <a:ext uri="{FF2B5EF4-FFF2-40B4-BE49-F238E27FC236}">
                  <a16:creationId xmlns:a16="http://schemas.microsoft.com/office/drawing/2014/main" id="{FBC70F72-7DF7-344E-A713-3BB3B2291809}"/>
                </a:ext>
              </a:extLst>
            </p:cNvPr>
            <p:cNvSpPr txBox="1"/>
            <p:nvPr/>
          </p:nvSpPr>
          <p:spPr>
            <a:xfrm rot="584831">
              <a:off x="8487115" y="3839416"/>
              <a:ext cx="543739" cy="307777"/>
            </a:xfrm>
            <a:prstGeom prst="rect">
              <a:avLst/>
            </a:prstGeom>
            <a:noFill/>
          </p:spPr>
          <p:txBody>
            <a:bodyPr wrap="none" rtlCol="0">
              <a:spAutoFit/>
            </a:bodyPr>
            <a:lstStyle/>
            <a:p>
              <a:r>
                <a:rPr lang="en-US" sz="1400" dirty="0">
                  <a:solidFill>
                    <a:srgbClr val="FF0000"/>
                  </a:solidFill>
                </a:rPr>
                <a:t>LOS</a:t>
              </a:r>
            </a:p>
          </p:txBody>
        </p:sp>
      </p:grpSp>
      <p:sp>
        <p:nvSpPr>
          <p:cNvPr id="2" name="TextBox 1">
            <a:extLst>
              <a:ext uri="{FF2B5EF4-FFF2-40B4-BE49-F238E27FC236}">
                <a16:creationId xmlns:a16="http://schemas.microsoft.com/office/drawing/2014/main" id="{8873A653-6DBD-824F-87EB-853C83BC11BC}"/>
              </a:ext>
            </a:extLst>
          </p:cNvPr>
          <p:cNvSpPr txBox="1"/>
          <p:nvPr/>
        </p:nvSpPr>
        <p:spPr>
          <a:xfrm>
            <a:off x="5825825" y="3839415"/>
            <a:ext cx="2612959" cy="307777"/>
          </a:xfrm>
          <a:prstGeom prst="rect">
            <a:avLst/>
          </a:prstGeom>
          <a:noFill/>
        </p:spPr>
        <p:txBody>
          <a:bodyPr wrap="none" rtlCol="0">
            <a:spAutoFit/>
          </a:bodyPr>
          <a:lstStyle/>
          <a:p>
            <a:r>
              <a:rPr lang="en-US" sz="1400" dirty="0">
                <a:solidFill>
                  <a:schemeClr val="bg1"/>
                </a:solidFill>
              </a:rPr>
              <a:t>FASER: approved March 2019</a:t>
            </a:r>
          </a:p>
        </p:txBody>
      </p:sp>
      <p:sp>
        <p:nvSpPr>
          <p:cNvPr id="31" name="TextBox 30">
            <a:extLst>
              <a:ext uri="{FF2B5EF4-FFF2-40B4-BE49-F238E27FC236}">
                <a16:creationId xmlns:a16="http://schemas.microsoft.com/office/drawing/2014/main" id="{BA837712-F0CD-6449-9430-2E81988D2836}"/>
              </a:ext>
            </a:extLst>
          </p:cNvPr>
          <p:cNvSpPr txBox="1"/>
          <p:nvPr/>
        </p:nvSpPr>
        <p:spPr>
          <a:xfrm>
            <a:off x="5733337" y="4085586"/>
            <a:ext cx="3034549" cy="307777"/>
          </a:xfrm>
          <a:prstGeom prst="rect">
            <a:avLst/>
          </a:prstGeom>
          <a:noFill/>
        </p:spPr>
        <p:txBody>
          <a:bodyPr wrap="none" rtlCol="0">
            <a:spAutoFit/>
          </a:bodyPr>
          <a:lstStyle/>
          <a:p>
            <a:r>
              <a:rPr lang="en-US" sz="1400" dirty="0" err="1">
                <a:solidFill>
                  <a:schemeClr val="bg1"/>
                </a:solidFill>
              </a:rPr>
              <a:t>FASER</a:t>
            </a:r>
            <a:r>
              <a:rPr lang="en-US" sz="1400" dirty="0" err="1">
                <a:solidFill>
                  <a:schemeClr val="bg1"/>
                </a:solidFill>
                <a:latin typeface="Symbol" pitchFamily="2" charset="2"/>
              </a:rPr>
              <a:t>n</a:t>
            </a:r>
            <a:r>
              <a:rPr lang="en-US" sz="1400" dirty="0">
                <a:solidFill>
                  <a:schemeClr val="bg1"/>
                </a:solidFill>
              </a:rPr>
              <a:t>: approved December 2019</a:t>
            </a:r>
          </a:p>
        </p:txBody>
      </p:sp>
      <p:sp>
        <p:nvSpPr>
          <p:cNvPr id="32" name="TextBox 31">
            <a:extLst>
              <a:ext uri="{FF2B5EF4-FFF2-40B4-BE49-F238E27FC236}">
                <a16:creationId xmlns:a16="http://schemas.microsoft.com/office/drawing/2014/main" id="{87ECBC1F-0ECC-2A4E-90F1-C583BBD2A531}"/>
              </a:ext>
            </a:extLst>
          </p:cNvPr>
          <p:cNvSpPr txBox="1"/>
          <p:nvPr/>
        </p:nvSpPr>
        <p:spPr>
          <a:xfrm>
            <a:off x="1295400" y="2892623"/>
            <a:ext cx="2945037" cy="307777"/>
          </a:xfrm>
          <a:prstGeom prst="rect">
            <a:avLst/>
          </a:prstGeom>
          <a:noFill/>
        </p:spPr>
        <p:txBody>
          <a:bodyPr wrap="none" rtlCol="0">
            <a:spAutoFit/>
          </a:bodyPr>
          <a:lstStyle/>
          <a:p>
            <a:r>
              <a:rPr lang="en-US" sz="1400" dirty="0">
                <a:solidFill>
                  <a:schemeClr val="bg1"/>
                </a:solidFill>
              </a:rPr>
              <a:t>SND@LHC: approved March 2021</a:t>
            </a:r>
          </a:p>
        </p:txBody>
      </p:sp>
      <p:sp>
        <p:nvSpPr>
          <p:cNvPr id="18" name="Content Placeholder 2">
            <a:extLst>
              <a:ext uri="{FF2B5EF4-FFF2-40B4-BE49-F238E27FC236}">
                <a16:creationId xmlns:a16="http://schemas.microsoft.com/office/drawing/2014/main" id="{799B4D5B-1520-A845-9DBA-EF20142D7ED7}"/>
              </a:ext>
            </a:extLst>
          </p:cNvPr>
          <p:cNvSpPr txBox="1">
            <a:spLocks/>
          </p:cNvSpPr>
          <p:nvPr/>
        </p:nvSpPr>
        <p:spPr bwMode="auto">
          <a:xfrm>
            <a:off x="304800" y="905614"/>
            <a:ext cx="8512810" cy="102980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1"/>
                </a:solidFill>
              </a:rPr>
              <a:t>There are currently 3 detectors underway to exploit this potential in the upcoming LHC Run 3.</a:t>
            </a:r>
          </a:p>
        </p:txBody>
      </p:sp>
    </p:spTree>
    <p:extLst>
      <p:ext uri="{BB962C8B-B14F-4D97-AF65-F5344CB8AC3E}">
        <p14:creationId xmlns:p14="http://schemas.microsoft.com/office/powerpoint/2010/main" val="21496438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6594DD-8B53-E74B-92F9-32ABD0752186}"/>
              </a:ext>
            </a:extLst>
          </p:cNvPr>
          <p:cNvPicPr>
            <a:picLocks noChangeAspect="1"/>
          </p:cNvPicPr>
          <p:nvPr/>
        </p:nvPicPr>
        <p:blipFill rotWithShape="1">
          <a:blip r:embed="rId2"/>
          <a:srcRect l="6522" t="218" r="6522" b="218"/>
          <a:stretch/>
        </p:blipFill>
        <p:spPr>
          <a:xfrm>
            <a:off x="0" y="0"/>
            <a:ext cx="9144000" cy="6858000"/>
          </a:xfrm>
          <a:prstGeom prst="rect">
            <a:avLst/>
          </a:prstGeom>
        </p:spPr>
      </p:pic>
      <p:sp>
        <p:nvSpPr>
          <p:cNvPr id="5122" name="Title 1"/>
          <p:cNvSpPr>
            <a:spLocks noGrp="1"/>
          </p:cNvSpPr>
          <p:nvPr>
            <p:ph type="title"/>
          </p:nvPr>
        </p:nvSpPr>
        <p:spPr>
          <a:xfrm>
            <a:off x="685800" y="104775"/>
            <a:ext cx="7772400" cy="733425"/>
          </a:xfrm>
        </p:spPr>
        <p:txBody>
          <a:bodyPr/>
          <a:lstStyle/>
          <a:p>
            <a:pPr eaLnBrk="1" hangingPunct="1"/>
            <a:r>
              <a:rPr lang="en-US" dirty="0">
                <a:solidFill>
                  <a:schemeClr val="bg1"/>
                </a:solidFill>
                <a:latin typeface="Arial" charset="0"/>
              </a:rPr>
              <a:t>FORWARD PHYSICS FACILITY FOR HL-LHC</a:t>
            </a:r>
          </a:p>
        </p:txBody>
      </p:sp>
      <p:sp>
        <p:nvSpPr>
          <p:cNvPr id="17" name="Rectangle 16">
            <a:extLst>
              <a:ext uri="{FF2B5EF4-FFF2-40B4-BE49-F238E27FC236}">
                <a16:creationId xmlns:a16="http://schemas.microsoft.com/office/drawing/2014/main" id="{ACD743A4-797F-474C-A516-35911E38D727}"/>
              </a:ext>
            </a:extLst>
          </p:cNvPr>
          <p:cNvSpPr>
            <a:spLocks noChangeArrowheads="1"/>
          </p:cNvSpPr>
          <p:nvPr/>
        </p:nvSpPr>
        <p:spPr bwMode="auto">
          <a:xfrm>
            <a:off x="304800" y="687389"/>
            <a:ext cx="8458200" cy="46037"/>
          </a:xfrm>
          <a:prstGeom prst="rect">
            <a:avLst/>
          </a:prstGeom>
          <a:solidFill>
            <a:schemeClr val="bg1"/>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3" name="TextBox 12">
            <a:extLst>
              <a:ext uri="{FF2B5EF4-FFF2-40B4-BE49-F238E27FC236}">
                <a16:creationId xmlns:a16="http://schemas.microsoft.com/office/drawing/2014/main" id="{CF9B4014-3C7F-D84B-A9D1-E10AF9EA8BFF}"/>
              </a:ext>
            </a:extLst>
          </p:cNvPr>
          <p:cNvSpPr txBox="1"/>
          <p:nvPr/>
        </p:nvSpPr>
        <p:spPr>
          <a:xfrm>
            <a:off x="4165375" y="6438180"/>
            <a:ext cx="928459" cy="276999"/>
          </a:xfrm>
          <a:prstGeom prst="rect">
            <a:avLst/>
          </a:prstGeom>
          <a:noFill/>
        </p:spPr>
        <p:txBody>
          <a:bodyPr wrap="none" rtlCol="0">
            <a:spAutoFit/>
          </a:bodyPr>
          <a:lstStyle/>
          <a:p>
            <a:r>
              <a:rPr lang="en-US" sz="1200" dirty="0">
                <a:solidFill>
                  <a:schemeClr val="bg1"/>
                </a:solidFill>
              </a:rPr>
              <a:t>CERN GIS</a:t>
            </a:r>
          </a:p>
        </p:txBody>
      </p:sp>
      <p:grpSp>
        <p:nvGrpSpPr>
          <p:cNvPr id="8" name="Group 7">
            <a:extLst>
              <a:ext uri="{FF2B5EF4-FFF2-40B4-BE49-F238E27FC236}">
                <a16:creationId xmlns:a16="http://schemas.microsoft.com/office/drawing/2014/main" id="{8B7DEE3C-850E-7246-BBC9-991FC1AE5975}"/>
              </a:ext>
            </a:extLst>
          </p:cNvPr>
          <p:cNvGrpSpPr/>
          <p:nvPr/>
        </p:nvGrpSpPr>
        <p:grpSpPr>
          <a:xfrm>
            <a:off x="2709347" y="2181312"/>
            <a:ext cx="6291899" cy="1495393"/>
            <a:chOff x="2709347" y="2181312"/>
            <a:chExt cx="6291899" cy="1495393"/>
          </a:xfrm>
        </p:grpSpPr>
        <p:sp>
          <p:nvSpPr>
            <p:cNvPr id="20" name="TextBox 19">
              <a:extLst>
                <a:ext uri="{FF2B5EF4-FFF2-40B4-BE49-F238E27FC236}">
                  <a16:creationId xmlns:a16="http://schemas.microsoft.com/office/drawing/2014/main" id="{D0FAF969-9872-C94D-85B5-BC724F5FF118}"/>
                </a:ext>
              </a:extLst>
            </p:cNvPr>
            <p:cNvSpPr txBox="1"/>
            <p:nvPr/>
          </p:nvSpPr>
          <p:spPr>
            <a:xfrm rot="520481">
              <a:off x="7561544" y="3287986"/>
              <a:ext cx="550151"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UJ12</a:t>
              </a:r>
            </a:p>
          </p:txBody>
        </p:sp>
        <p:sp>
          <p:nvSpPr>
            <p:cNvPr id="22" name="TextBox 21">
              <a:extLst>
                <a:ext uri="{FF2B5EF4-FFF2-40B4-BE49-F238E27FC236}">
                  <a16:creationId xmlns:a16="http://schemas.microsoft.com/office/drawing/2014/main" id="{92066663-F8B2-5A46-9A88-3EF70364E6E9}"/>
                </a:ext>
              </a:extLst>
            </p:cNvPr>
            <p:cNvSpPr txBox="1"/>
            <p:nvPr/>
          </p:nvSpPr>
          <p:spPr>
            <a:xfrm rot="20008101">
              <a:off x="7794623" y="2565583"/>
              <a:ext cx="492443"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SPS</a:t>
              </a:r>
            </a:p>
          </p:txBody>
        </p:sp>
        <p:sp>
          <p:nvSpPr>
            <p:cNvPr id="28" name="TextBox 27">
              <a:extLst>
                <a:ext uri="{FF2B5EF4-FFF2-40B4-BE49-F238E27FC236}">
                  <a16:creationId xmlns:a16="http://schemas.microsoft.com/office/drawing/2014/main" id="{F6CD53B6-5A3A-084F-AE8F-0FD7758D5449}"/>
                </a:ext>
              </a:extLst>
            </p:cNvPr>
            <p:cNvSpPr txBox="1"/>
            <p:nvPr/>
          </p:nvSpPr>
          <p:spPr>
            <a:xfrm rot="812331">
              <a:off x="5116723" y="2641784"/>
              <a:ext cx="686213"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ATLAS</a:t>
              </a:r>
            </a:p>
          </p:txBody>
        </p:sp>
        <p:sp>
          <p:nvSpPr>
            <p:cNvPr id="29" name="TextBox 28">
              <a:extLst>
                <a:ext uri="{FF2B5EF4-FFF2-40B4-BE49-F238E27FC236}">
                  <a16:creationId xmlns:a16="http://schemas.microsoft.com/office/drawing/2014/main" id="{C0D891B6-10E7-894D-8728-A4AB1B79135D}"/>
                </a:ext>
              </a:extLst>
            </p:cNvPr>
            <p:cNvSpPr txBox="1"/>
            <p:nvPr/>
          </p:nvSpPr>
          <p:spPr>
            <a:xfrm rot="857532">
              <a:off x="2709347" y="2181312"/>
              <a:ext cx="550151"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UJ18</a:t>
              </a:r>
            </a:p>
          </p:txBody>
        </p:sp>
        <p:sp>
          <p:nvSpPr>
            <p:cNvPr id="49" name="TextBox 48">
              <a:extLst>
                <a:ext uri="{FF2B5EF4-FFF2-40B4-BE49-F238E27FC236}">
                  <a16:creationId xmlns:a16="http://schemas.microsoft.com/office/drawing/2014/main" id="{230F6796-8DD0-5549-BF0B-1C43B7C56DC7}"/>
                </a:ext>
              </a:extLst>
            </p:cNvPr>
            <p:cNvSpPr txBox="1"/>
            <p:nvPr/>
          </p:nvSpPr>
          <p:spPr>
            <a:xfrm rot="377558">
              <a:off x="8500788" y="3399706"/>
              <a:ext cx="500458" cy="276999"/>
            </a:xfrm>
            <a:prstGeom prst="rect">
              <a:avLst/>
            </a:prstGeom>
            <a:solidFill>
              <a:schemeClr val="bg1"/>
            </a:solidFill>
            <a:ln w="19050">
              <a:solidFill>
                <a:srgbClr val="73B2FF"/>
              </a:solidFill>
            </a:ln>
          </p:spPr>
          <p:txBody>
            <a:bodyPr wrap="none" rtlCol="0">
              <a:spAutoFit/>
            </a:bodyPr>
            <a:lstStyle/>
            <a:p>
              <a:r>
                <a:rPr lang="en-US" sz="1200" b="1" dirty="0">
                  <a:solidFill>
                    <a:srgbClr val="73B2FF"/>
                  </a:solidFill>
                </a:rPr>
                <a:t>LHC</a:t>
              </a:r>
            </a:p>
          </p:txBody>
        </p:sp>
      </p:grpSp>
      <p:grpSp>
        <p:nvGrpSpPr>
          <p:cNvPr id="50" name="Group 49">
            <a:extLst>
              <a:ext uri="{FF2B5EF4-FFF2-40B4-BE49-F238E27FC236}">
                <a16:creationId xmlns:a16="http://schemas.microsoft.com/office/drawing/2014/main" id="{198A2D57-094E-ED4C-A87F-6E6E129C8FDF}"/>
              </a:ext>
            </a:extLst>
          </p:cNvPr>
          <p:cNvGrpSpPr/>
          <p:nvPr/>
        </p:nvGrpSpPr>
        <p:grpSpPr>
          <a:xfrm>
            <a:off x="0" y="1961744"/>
            <a:ext cx="9144000" cy="2185449"/>
            <a:chOff x="0" y="1961744"/>
            <a:chExt cx="9144000" cy="2185449"/>
          </a:xfrm>
        </p:grpSpPr>
        <p:cxnSp>
          <p:nvCxnSpPr>
            <p:cNvPr id="19" name="Straight Connector 18">
              <a:extLst>
                <a:ext uri="{FF2B5EF4-FFF2-40B4-BE49-F238E27FC236}">
                  <a16:creationId xmlns:a16="http://schemas.microsoft.com/office/drawing/2014/main" id="{835B6DAB-EE64-C342-B511-2C5C5D0E3B8B}"/>
                </a:ext>
              </a:extLst>
            </p:cNvPr>
            <p:cNvCxnSpPr>
              <a:cxnSpLocks/>
            </p:cNvCxnSpPr>
            <p:nvPr/>
          </p:nvCxnSpPr>
          <p:spPr>
            <a:xfrm>
              <a:off x="0" y="1961744"/>
              <a:ext cx="9144000" cy="1981200"/>
            </a:xfrm>
            <a:prstGeom prst="line">
              <a:avLst/>
            </a:prstGeom>
            <a:ln>
              <a:solidFill>
                <a:srgbClr val="FF0000"/>
              </a:solidFill>
              <a:prstDash val="dash"/>
            </a:ln>
          </p:spPr>
          <p:style>
            <a:lnRef idx="2">
              <a:schemeClr val="accent2"/>
            </a:lnRef>
            <a:fillRef idx="0">
              <a:schemeClr val="accent2"/>
            </a:fillRef>
            <a:effectRef idx="1">
              <a:schemeClr val="accent2"/>
            </a:effectRef>
            <a:fontRef idx="minor">
              <a:schemeClr val="tx1"/>
            </a:fontRef>
          </p:style>
        </p:cxnSp>
        <p:sp>
          <p:nvSpPr>
            <p:cNvPr id="48" name="TextBox 47">
              <a:extLst>
                <a:ext uri="{FF2B5EF4-FFF2-40B4-BE49-F238E27FC236}">
                  <a16:creationId xmlns:a16="http://schemas.microsoft.com/office/drawing/2014/main" id="{FBC70F72-7DF7-344E-A713-3BB3B2291809}"/>
                </a:ext>
              </a:extLst>
            </p:cNvPr>
            <p:cNvSpPr txBox="1"/>
            <p:nvPr/>
          </p:nvSpPr>
          <p:spPr>
            <a:xfrm rot="584831">
              <a:off x="8487115" y="3839416"/>
              <a:ext cx="543739" cy="307777"/>
            </a:xfrm>
            <a:prstGeom prst="rect">
              <a:avLst/>
            </a:prstGeom>
            <a:noFill/>
          </p:spPr>
          <p:txBody>
            <a:bodyPr wrap="none" rtlCol="0">
              <a:spAutoFit/>
            </a:bodyPr>
            <a:lstStyle/>
            <a:p>
              <a:r>
                <a:rPr lang="en-US" sz="1400" dirty="0">
                  <a:solidFill>
                    <a:srgbClr val="FF0000"/>
                  </a:solidFill>
                </a:rPr>
                <a:t>LOS</a:t>
              </a:r>
            </a:p>
          </p:txBody>
        </p:sp>
      </p:grpSp>
      <p:sp>
        <p:nvSpPr>
          <p:cNvPr id="4" name="TextBox 3">
            <a:extLst>
              <a:ext uri="{FF2B5EF4-FFF2-40B4-BE49-F238E27FC236}">
                <a16:creationId xmlns:a16="http://schemas.microsoft.com/office/drawing/2014/main" id="{EEF61490-5DFC-504D-BB08-3CB122F5068F}"/>
              </a:ext>
            </a:extLst>
          </p:cNvPr>
          <p:cNvSpPr txBox="1"/>
          <p:nvPr/>
        </p:nvSpPr>
        <p:spPr>
          <a:xfrm>
            <a:off x="6384343" y="5904290"/>
            <a:ext cx="1883849" cy="723275"/>
          </a:xfrm>
          <a:prstGeom prst="rect">
            <a:avLst/>
          </a:prstGeom>
          <a:noFill/>
        </p:spPr>
        <p:txBody>
          <a:bodyPr wrap="none" rtlCol="0">
            <a:spAutoFit/>
          </a:bodyPr>
          <a:lstStyle/>
          <a:p>
            <a:pPr marL="0" indent="0" algn="ctr">
              <a:buNone/>
            </a:pPr>
            <a:endParaRPr lang="en-US" sz="900" dirty="0">
              <a:solidFill>
                <a:schemeClr val="bg1"/>
              </a:solidFill>
            </a:endParaRPr>
          </a:p>
          <a:p>
            <a:pPr marL="0" indent="0" algn="ctr">
              <a:buNone/>
            </a:pPr>
            <a:r>
              <a:rPr lang="en-US" sz="1600" dirty="0">
                <a:solidFill>
                  <a:schemeClr val="bg1"/>
                </a:solidFill>
              </a:rPr>
              <a:t> See talk of </a:t>
            </a:r>
            <a:r>
              <a:rPr lang="en-US" sz="1600" dirty="0" err="1">
                <a:solidFill>
                  <a:schemeClr val="bg1"/>
                </a:solidFill>
              </a:rPr>
              <a:t>Kincso</a:t>
            </a:r>
            <a:endParaRPr lang="en-US" sz="1600" dirty="0">
              <a:solidFill>
                <a:schemeClr val="bg1"/>
              </a:solidFill>
            </a:endParaRPr>
          </a:p>
          <a:p>
            <a:pPr marL="0" indent="0" algn="ctr">
              <a:buNone/>
            </a:pPr>
            <a:r>
              <a:rPr lang="en-US" sz="1600" dirty="0">
                <a:solidFill>
                  <a:schemeClr val="bg1"/>
                </a:solidFill>
              </a:rPr>
              <a:t> </a:t>
            </a:r>
            <a:r>
              <a:rPr lang="en-US" sz="1600" dirty="0" err="1">
                <a:solidFill>
                  <a:schemeClr val="bg1"/>
                </a:solidFill>
              </a:rPr>
              <a:t>Balazs</a:t>
            </a:r>
            <a:r>
              <a:rPr lang="en-US" sz="1600" dirty="0">
                <a:solidFill>
                  <a:schemeClr val="bg1"/>
                </a:solidFill>
              </a:rPr>
              <a:t> at FPF2</a:t>
            </a:r>
          </a:p>
        </p:txBody>
      </p:sp>
      <p:grpSp>
        <p:nvGrpSpPr>
          <p:cNvPr id="2" name="Group 1">
            <a:extLst>
              <a:ext uri="{FF2B5EF4-FFF2-40B4-BE49-F238E27FC236}">
                <a16:creationId xmlns:a16="http://schemas.microsoft.com/office/drawing/2014/main" id="{48B6FD8A-CFB6-C445-9A5B-65420C5B5980}"/>
              </a:ext>
            </a:extLst>
          </p:cNvPr>
          <p:cNvGrpSpPr/>
          <p:nvPr/>
        </p:nvGrpSpPr>
        <p:grpSpPr>
          <a:xfrm>
            <a:off x="5953981" y="3564541"/>
            <a:ext cx="2316072" cy="1157068"/>
            <a:chOff x="5505459" y="3401200"/>
            <a:chExt cx="2316072" cy="1157068"/>
          </a:xfrm>
        </p:grpSpPr>
        <p:cxnSp>
          <p:nvCxnSpPr>
            <p:cNvPr id="9" name="Straight Arrow Connector 8">
              <a:extLst>
                <a:ext uri="{FF2B5EF4-FFF2-40B4-BE49-F238E27FC236}">
                  <a16:creationId xmlns:a16="http://schemas.microsoft.com/office/drawing/2014/main" id="{88D1E9F0-0942-F240-9F5E-2E0BB5F18F77}"/>
                </a:ext>
              </a:extLst>
            </p:cNvPr>
            <p:cNvCxnSpPr>
              <a:cxnSpLocks/>
            </p:cNvCxnSpPr>
            <p:nvPr/>
          </p:nvCxnSpPr>
          <p:spPr>
            <a:xfrm flipH="1">
              <a:off x="5505459" y="3401200"/>
              <a:ext cx="1372287" cy="1157068"/>
            </a:xfrm>
            <a:prstGeom prst="straightConnector1">
              <a:avLst/>
            </a:prstGeom>
            <a:ln>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B3F0BD58-42C7-8F44-86B2-AB279C0AA825}"/>
                </a:ext>
              </a:extLst>
            </p:cNvPr>
            <p:cNvCxnSpPr>
              <a:cxnSpLocks/>
            </p:cNvCxnSpPr>
            <p:nvPr/>
          </p:nvCxnSpPr>
          <p:spPr>
            <a:xfrm>
              <a:off x="7310164" y="3503595"/>
              <a:ext cx="511367" cy="1054673"/>
            </a:xfrm>
            <a:prstGeom prst="straightConnector1">
              <a:avLst/>
            </a:prstGeom>
            <a:ln>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7" name="Content Placeholder 2">
            <a:extLst>
              <a:ext uri="{FF2B5EF4-FFF2-40B4-BE49-F238E27FC236}">
                <a16:creationId xmlns:a16="http://schemas.microsoft.com/office/drawing/2014/main" id="{A2361FE4-4BD5-9C41-810F-484AD907BAF7}"/>
              </a:ext>
            </a:extLst>
          </p:cNvPr>
          <p:cNvSpPr txBox="1">
            <a:spLocks/>
          </p:cNvSpPr>
          <p:nvPr/>
        </p:nvSpPr>
        <p:spPr bwMode="auto">
          <a:xfrm>
            <a:off x="173990" y="762000"/>
            <a:ext cx="8817610" cy="102980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1"/>
                </a:solidFill>
              </a:rPr>
              <a:t>The FPF is proposed to extend this program into the HL-LHC era.  </a:t>
            </a:r>
          </a:p>
          <a:p>
            <a:r>
              <a:rPr lang="en-US" sz="2000" dirty="0">
                <a:solidFill>
                  <a:schemeClr val="bg1"/>
                </a:solidFill>
              </a:rPr>
              <a:t>The goal of this meeting is to further our understanding of the FPF’s physics potential and the facility and experiments (FASER2, FASER</a:t>
            </a:r>
            <a:r>
              <a:rPr lang="en-US" sz="2000" dirty="0">
                <a:solidFill>
                  <a:schemeClr val="bg1"/>
                </a:solidFill>
                <a:latin typeface="Symbol" pitchFamily="2" charset="2"/>
                <a:cs typeface="Apple Chancery" panose="03020702040506060504" pitchFamily="66" charset="-79"/>
              </a:rPr>
              <a:t>n</a:t>
            </a:r>
            <a:r>
              <a:rPr lang="en-US" sz="2000" dirty="0">
                <a:solidFill>
                  <a:schemeClr val="bg1"/>
                </a:solidFill>
              </a:rPr>
              <a:t>2, Advanced SND, FORMOSA, </a:t>
            </a:r>
            <a:r>
              <a:rPr lang="en-US" sz="2000" dirty="0" err="1">
                <a:solidFill>
                  <a:schemeClr val="bg1"/>
                </a:solidFill>
              </a:rPr>
              <a:t>FLArE</a:t>
            </a:r>
            <a:r>
              <a:rPr lang="en-US" sz="2000" dirty="0">
                <a:solidFill>
                  <a:schemeClr val="bg1"/>
                </a:solidFill>
              </a:rPr>
              <a:t>, …) required to realize this potential.</a:t>
            </a:r>
          </a:p>
        </p:txBody>
      </p:sp>
      <p:grpSp>
        <p:nvGrpSpPr>
          <p:cNvPr id="26" name="Group 25">
            <a:extLst>
              <a:ext uri="{FF2B5EF4-FFF2-40B4-BE49-F238E27FC236}">
                <a16:creationId xmlns:a16="http://schemas.microsoft.com/office/drawing/2014/main" id="{54535BE0-F0EE-434C-85DD-E0D17E68F151}"/>
              </a:ext>
            </a:extLst>
          </p:cNvPr>
          <p:cNvGrpSpPr/>
          <p:nvPr/>
        </p:nvGrpSpPr>
        <p:grpSpPr>
          <a:xfrm>
            <a:off x="227914" y="2289331"/>
            <a:ext cx="4523164" cy="1552268"/>
            <a:chOff x="227914" y="2289331"/>
            <a:chExt cx="4523164" cy="1552268"/>
          </a:xfrm>
        </p:grpSpPr>
        <p:cxnSp>
          <p:nvCxnSpPr>
            <p:cNvPr id="32" name="Straight Arrow Connector 31">
              <a:extLst>
                <a:ext uri="{FF2B5EF4-FFF2-40B4-BE49-F238E27FC236}">
                  <a16:creationId xmlns:a16="http://schemas.microsoft.com/office/drawing/2014/main" id="{113C9566-1607-1144-BE0F-27C652E7EC9C}"/>
                </a:ext>
              </a:extLst>
            </p:cNvPr>
            <p:cNvCxnSpPr>
              <a:cxnSpLocks/>
            </p:cNvCxnSpPr>
            <p:nvPr/>
          </p:nvCxnSpPr>
          <p:spPr>
            <a:xfrm>
              <a:off x="2120138" y="2418528"/>
              <a:ext cx="2630940" cy="1423071"/>
            </a:xfrm>
            <a:prstGeom prst="straightConnector1">
              <a:avLst/>
            </a:prstGeom>
            <a:ln>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045D1B58-8922-0C44-9888-7B6B5FB83CF3}"/>
                </a:ext>
              </a:extLst>
            </p:cNvPr>
            <p:cNvCxnSpPr>
              <a:cxnSpLocks/>
            </p:cNvCxnSpPr>
            <p:nvPr/>
          </p:nvCxnSpPr>
          <p:spPr>
            <a:xfrm flipH="1">
              <a:off x="227914" y="2289331"/>
              <a:ext cx="1372287" cy="1552268"/>
            </a:xfrm>
            <a:prstGeom prst="straightConnector1">
              <a:avLst/>
            </a:prstGeom>
            <a:ln>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35" name="Picture 34">
            <a:extLst>
              <a:ext uri="{FF2B5EF4-FFF2-40B4-BE49-F238E27FC236}">
                <a16:creationId xmlns:a16="http://schemas.microsoft.com/office/drawing/2014/main" id="{F7297DFB-A357-4B42-8D95-E6DA4793E9D5}"/>
              </a:ext>
            </a:extLst>
          </p:cNvPr>
          <p:cNvPicPr>
            <a:picLocks noChangeAspect="1"/>
          </p:cNvPicPr>
          <p:nvPr/>
        </p:nvPicPr>
        <p:blipFill>
          <a:blip r:embed="rId3"/>
          <a:stretch>
            <a:fillRect/>
          </a:stretch>
        </p:blipFill>
        <p:spPr>
          <a:xfrm>
            <a:off x="227914" y="3850937"/>
            <a:ext cx="4523164" cy="2453760"/>
          </a:xfrm>
          <a:prstGeom prst="rect">
            <a:avLst/>
          </a:prstGeom>
          <a:ln w="28575">
            <a:solidFill>
              <a:schemeClr val="bg1"/>
            </a:solidFill>
          </a:ln>
        </p:spPr>
      </p:pic>
      <p:pic>
        <p:nvPicPr>
          <p:cNvPr id="25" name="Picture 24">
            <a:extLst>
              <a:ext uri="{FF2B5EF4-FFF2-40B4-BE49-F238E27FC236}">
                <a16:creationId xmlns:a16="http://schemas.microsoft.com/office/drawing/2014/main" id="{8841C28F-5541-AE44-9655-A6049B76143D}"/>
              </a:ext>
            </a:extLst>
          </p:cNvPr>
          <p:cNvPicPr>
            <a:picLocks noChangeAspect="1"/>
          </p:cNvPicPr>
          <p:nvPr/>
        </p:nvPicPr>
        <p:blipFill>
          <a:blip r:embed="rId4"/>
          <a:stretch>
            <a:fillRect/>
          </a:stretch>
        </p:blipFill>
        <p:spPr bwMode="auto">
          <a:xfrm>
            <a:off x="5956335" y="4721609"/>
            <a:ext cx="2313718" cy="1149651"/>
          </a:xfrm>
          <a:prstGeom prst="rect">
            <a:avLst/>
          </a:prstGeom>
        </p:spPr>
      </p:pic>
    </p:spTree>
    <p:extLst>
      <p:ext uri="{BB962C8B-B14F-4D97-AF65-F5344CB8AC3E}">
        <p14:creationId xmlns:p14="http://schemas.microsoft.com/office/powerpoint/2010/main" val="8238401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985"/>
            <a:ext cx="9144000" cy="441325"/>
          </a:xfrm>
        </p:spPr>
        <p:txBody>
          <a:bodyPr/>
          <a:lstStyle/>
          <a:p>
            <a:r>
              <a:rPr lang="en-US" dirty="0">
                <a:latin typeface="Arial" charset="0"/>
              </a:rPr>
              <a:t>WELCOME</a:t>
            </a:r>
          </a:p>
        </p:txBody>
      </p:sp>
      <p:sp>
        <p:nvSpPr>
          <p:cNvPr id="21" name="Rectangle 3">
            <a:extLst>
              <a:ext uri="{FF2B5EF4-FFF2-40B4-BE49-F238E27FC236}">
                <a16:creationId xmlns:a16="http://schemas.microsoft.com/office/drawing/2014/main" id="{6DE34699-25EB-534D-A8C2-F03BEAEE77D0}"/>
              </a:ext>
            </a:extLst>
          </p:cNvPr>
          <p:cNvSpPr txBox="1">
            <a:spLocks noChangeArrowheads="1"/>
          </p:cNvSpPr>
          <p:nvPr/>
        </p:nvSpPr>
        <p:spPr bwMode="auto">
          <a:xfrm>
            <a:off x="228600" y="762000"/>
            <a:ext cx="8610600" cy="5486400"/>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defTabSz="457200" rtl="0" fontAlgn="base">
              <a:spcBef>
                <a:spcPct val="20000"/>
              </a:spcBef>
              <a:spcAft>
                <a:spcPct val="0"/>
              </a:spcAft>
              <a:buFont typeface="Arial" charset="0"/>
              <a:buChar char="–"/>
              <a:defRPr sz="2000" kern="1200">
                <a:solidFill>
                  <a:srgbClr val="0000FF"/>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1600" kern="1200">
                <a:solidFill>
                  <a:srgbClr val="0000FF"/>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So, on behalf of my co-organizers, Maria Vittoria </a:t>
            </a:r>
            <a:r>
              <a:rPr lang="en-US" sz="2000" dirty="0" err="1"/>
              <a:t>Garzelli</a:t>
            </a:r>
            <a:r>
              <a:rPr lang="en-US" sz="2000" dirty="0"/>
              <a:t> and Felix Kling, welcome!</a:t>
            </a:r>
          </a:p>
          <a:p>
            <a:endParaRPr lang="en-US" sz="1000" dirty="0"/>
          </a:p>
          <a:p>
            <a:r>
              <a:rPr lang="en-US" sz="2000" dirty="0"/>
              <a:t>This meeting is the 3</a:t>
            </a:r>
            <a:r>
              <a:rPr lang="en-US" sz="2000" baseline="30000" dirty="0"/>
              <a:t>rd</a:t>
            </a:r>
            <a:r>
              <a:rPr lang="en-US" sz="2000" dirty="0"/>
              <a:t> in the series:</a:t>
            </a:r>
          </a:p>
          <a:p>
            <a:pPr lvl="1"/>
            <a:r>
              <a:rPr lang="en-US" sz="1800" dirty="0"/>
              <a:t>FPF Kickoff Meeting, 9-10 Nov 2020, </a:t>
            </a:r>
            <a:r>
              <a:rPr lang="en-US" sz="1800" dirty="0">
                <a:hlinkClick r:id="rId2"/>
              </a:rPr>
              <a:t>https://indico.cern.ch/event/955956</a:t>
            </a:r>
            <a:endParaRPr lang="en-US" sz="1800" dirty="0"/>
          </a:p>
          <a:p>
            <a:pPr lvl="1"/>
            <a:r>
              <a:rPr lang="en-US" sz="1800" dirty="0"/>
              <a:t>FPF2 Meeting, 27-28 May 2021, </a:t>
            </a:r>
            <a:r>
              <a:rPr lang="en-US" sz="1800" dirty="0">
                <a:hlinkClick r:id="rId3"/>
              </a:rPr>
              <a:t>https://indico.cern.ch/event/1022352</a:t>
            </a:r>
            <a:endParaRPr lang="en-US" sz="2000" dirty="0"/>
          </a:p>
          <a:p>
            <a:pPr lvl="1"/>
            <a:r>
              <a:rPr lang="en-US" sz="1800" dirty="0"/>
              <a:t>FPF3 Meeting, 25-26 Oct 2021, </a:t>
            </a:r>
            <a:r>
              <a:rPr lang="en-US" sz="1800" dirty="0">
                <a:hlinkClick r:id="rId4"/>
              </a:rPr>
              <a:t>https://indico.cern.ch/event/1076733</a:t>
            </a:r>
            <a:endParaRPr lang="en-US" sz="1800" dirty="0"/>
          </a:p>
          <a:p>
            <a:pPr lvl="1"/>
            <a:endParaRPr lang="en-US" sz="1000" dirty="0"/>
          </a:p>
          <a:p>
            <a:r>
              <a:rPr lang="en-US" sz="2000" dirty="0"/>
              <a:t>These meetings take place within the framework of, and with the support of, two important community studies.</a:t>
            </a:r>
          </a:p>
          <a:p>
            <a:pPr lvl="1"/>
            <a:r>
              <a:rPr lang="en-US" sz="1800" dirty="0"/>
              <a:t>Snowmass 2021: </a:t>
            </a:r>
            <a:r>
              <a:rPr lang="en-US" sz="1800" dirty="0">
                <a:hlinkClick r:id="rId5"/>
              </a:rPr>
              <a:t>https://snowmass21.org</a:t>
            </a:r>
            <a:endParaRPr lang="en-US" sz="1800" dirty="0"/>
          </a:p>
          <a:p>
            <a:pPr lvl="1"/>
            <a:r>
              <a:rPr lang="en-US" sz="1800" dirty="0"/>
              <a:t>Physics Beyond Colliders: </a:t>
            </a:r>
            <a:r>
              <a:rPr lang="en-US" sz="1800" dirty="0">
                <a:hlinkClick r:id="rId6"/>
              </a:rPr>
              <a:t>https://</a:t>
            </a:r>
            <a:r>
              <a:rPr lang="en-US" sz="1800" dirty="0" err="1">
                <a:hlinkClick r:id="rId6"/>
              </a:rPr>
              <a:t>pbc.web.cern.ch</a:t>
            </a:r>
            <a:endParaRPr lang="en-US" sz="1800" dirty="0"/>
          </a:p>
          <a:p>
            <a:endParaRPr lang="en-US" sz="1000" dirty="0"/>
          </a:p>
          <a:p>
            <a:r>
              <a:rPr lang="en-US" sz="2000" dirty="0"/>
              <a:t>Since FPF2, we have completed “The Forward Physics Facility: Sites, Experiments, and Physics Potential” (</a:t>
            </a:r>
            <a:r>
              <a:rPr lang="en-US" sz="2000" dirty="0">
                <a:hlinkClick r:id="rId7"/>
              </a:rPr>
              <a:t>2109.10905</a:t>
            </a:r>
            <a:r>
              <a:rPr lang="en-US" sz="2000" dirty="0"/>
              <a:t>), a significant effort by ~80 authors distilling key progress on the FPF so far.</a:t>
            </a:r>
          </a:p>
          <a:p>
            <a:endParaRPr lang="en-US" sz="1000" dirty="0"/>
          </a:p>
          <a:p>
            <a:r>
              <a:rPr lang="en-US" sz="2000" dirty="0"/>
              <a:t>This meeting kicks off preparation for the FPF White Paper, a ~200 page document to be submitted to Snowmass in February-March 2022.</a:t>
            </a:r>
          </a:p>
          <a:p>
            <a:endParaRPr lang="en-US" sz="2000" dirty="0"/>
          </a:p>
        </p:txBody>
      </p:sp>
    </p:spTree>
    <p:extLst>
      <p:ext uri="{BB962C8B-B14F-4D97-AF65-F5344CB8AC3E}">
        <p14:creationId xmlns:p14="http://schemas.microsoft.com/office/powerpoint/2010/main" val="253003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0" y="244475"/>
            <a:ext cx="9144000" cy="441325"/>
          </a:xfrm>
        </p:spPr>
        <p:txBody>
          <a:bodyPr/>
          <a:lstStyle/>
          <a:p>
            <a:r>
              <a:rPr lang="en-US" dirty="0">
                <a:solidFill>
                  <a:schemeClr val="tx1"/>
                </a:solidFill>
              </a:rPr>
              <a:t>STRUCTURE OF THE PROGRAM</a:t>
            </a:r>
          </a:p>
        </p:txBody>
      </p:sp>
      <p:sp>
        <p:nvSpPr>
          <p:cNvPr id="14" name="Content Placeholder 2">
            <a:extLst>
              <a:ext uri="{FF2B5EF4-FFF2-40B4-BE49-F238E27FC236}">
                <a16:creationId xmlns:a16="http://schemas.microsoft.com/office/drawing/2014/main" id="{CF3C009B-4CBA-3640-A4E3-813BA8EFD2C9}"/>
              </a:ext>
            </a:extLst>
          </p:cNvPr>
          <p:cNvSpPr>
            <a:spLocks noGrp="1"/>
          </p:cNvSpPr>
          <p:nvPr>
            <p:ph idx="1"/>
          </p:nvPr>
        </p:nvSpPr>
        <p:spPr>
          <a:xfrm>
            <a:off x="609600" y="1143000"/>
            <a:ext cx="7848600" cy="5105400"/>
          </a:xfrm>
        </p:spPr>
        <p:txBody>
          <a:bodyPr>
            <a:noAutofit/>
          </a:bodyPr>
          <a:lstStyle/>
          <a:p>
            <a:r>
              <a:rPr lang="en-US" dirty="0"/>
              <a:t>Day 1</a:t>
            </a:r>
          </a:p>
          <a:p>
            <a:pPr lvl="1"/>
            <a:r>
              <a:rPr lang="en-US" dirty="0"/>
              <a:t>Facilities and related topics</a:t>
            </a:r>
          </a:p>
          <a:p>
            <a:pPr lvl="1"/>
            <a:r>
              <a:rPr lang="en-US" dirty="0"/>
              <a:t>Talks on FASER2, FORMOSA, </a:t>
            </a:r>
            <a:r>
              <a:rPr lang="en-US" dirty="0" err="1"/>
              <a:t>FLArE</a:t>
            </a:r>
            <a:endParaRPr lang="en-US" dirty="0"/>
          </a:p>
          <a:p>
            <a:pPr lvl="1"/>
            <a:r>
              <a:rPr lang="en-US" dirty="0"/>
              <a:t>Snowmass update and physics potential</a:t>
            </a:r>
          </a:p>
          <a:p>
            <a:pPr lvl="1"/>
            <a:r>
              <a:rPr lang="en-US" dirty="0"/>
              <a:t>Parallel sessions: talks on Advanced SND and FASER</a:t>
            </a:r>
            <a:r>
              <a:rPr lang="en-US" dirty="0">
                <a:latin typeface="Symbol" pitchFamily="2" charset="2"/>
              </a:rPr>
              <a:t>n</a:t>
            </a:r>
            <a:r>
              <a:rPr lang="en-US" dirty="0"/>
              <a:t>2 and on QCD, Neutrinos, and Dark Sectors</a:t>
            </a:r>
          </a:p>
          <a:p>
            <a:endParaRPr lang="en-US" sz="2000" dirty="0"/>
          </a:p>
          <a:p>
            <a:r>
              <a:rPr lang="en-US" dirty="0"/>
              <a:t>Day 2</a:t>
            </a:r>
          </a:p>
          <a:p>
            <a:pPr lvl="1"/>
            <a:r>
              <a:rPr lang="en-US" dirty="0"/>
              <a:t>QCD and forward hadron production</a:t>
            </a:r>
          </a:p>
          <a:p>
            <a:pPr lvl="1"/>
            <a:r>
              <a:rPr lang="en-US" dirty="0"/>
              <a:t>Panel on FPF and event generators for cosmic ray physics</a:t>
            </a:r>
          </a:p>
          <a:p>
            <a:pPr lvl="1"/>
            <a:r>
              <a:rPr lang="en-US" dirty="0"/>
              <a:t>Neutrino interactions</a:t>
            </a:r>
          </a:p>
          <a:p>
            <a:pPr lvl="1"/>
            <a:r>
              <a:rPr lang="en-US" dirty="0"/>
              <a:t>Panel on neutrino event generators</a:t>
            </a:r>
          </a:p>
          <a:p>
            <a:pPr lvl="1"/>
            <a:r>
              <a:rPr lang="en-US" dirty="0"/>
              <a:t>Next steps and the Snowmass White Paper</a:t>
            </a:r>
          </a:p>
          <a:p>
            <a:endParaRPr lang="en-US" sz="2000" dirty="0"/>
          </a:p>
        </p:txBody>
      </p:sp>
    </p:spTree>
    <p:extLst>
      <p:ext uri="{BB962C8B-B14F-4D97-AF65-F5344CB8AC3E}">
        <p14:creationId xmlns:p14="http://schemas.microsoft.com/office/powerpoint/2010/main" val="289563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A2172A-3A91-F14E-A87D-19FC3401F1C6}"/>
              </a:ext>
            </a:extLst>
          </p:cNvPr>
          <p:cNvSpPr>
            <a:spLocks noGrp="1"/>
          </p:cNvSpPr>
          <p:nvPr>
            <p:ph type="title"/>
          </p:nvPr>
        </p:nvSpPr>
        <p:spPr>
          <a:xfrm>
            <a:off x="0" y="244475"/>
            <a:ext cx="9144000" cy="441325"/>
          </a:xfrm>
        </p:spPr>
        <p:txBody>
          <a:bodyPr/>
          <a:lstStyle/>
          <a:p>
            <a:r>
              <a:rPr lang="en-US" dirty="0">
                <a:solidFill>
                  <a:schemeClr val="tx1"/>
                </a:solidFill>
              </a:rPr>
              <a:t>NOTES ON THE PROGRAM</a:t>
            </a:r>
          </a:p>
        </p:txBody>
      </p:sp>
      <p:sp>
        <p:nvSpPr>
          <p:cNvPr id="14" name="Content Placeholder 2">
            <a:extLst>
              <a:ext uri="{FF2B5EF4-FFF2-40B4-BE49-F238E27FC236}">
                <a16:creationId xmlns:a16="http://schemas.microsoft.com/office/drawing/2014/main" id="{CF3C009B-4CBA-3640-A4E3-813BA8EFD2C9}"/>
              </a:ext>
            </a:extLst>
          </p:cNvPr>
          <p:cNvSpPr>
            <a:spLocks noGrp="1"/>
          </p:cNvSpPr>
          <p:nvPr>
            <p:ph idx="1"/>
          </p:nvPr>
        </p:nvSpPr>
        <p:spPr>
          <a:xfrm>
            <a:off x="381000" y="1143000"/>
            <a:ext cx="8229600" cy="5105400"/>
          </a:xfrm>
        </p:spPr>
        <p:txBody>
          <a:bodyPr>
            <a:noAutofit/>
          </a:bodyPr>
          <a:lstStyle/>
          <a:p>
            <a:r>
              <a:rPr lang="en-US" sz="2000" dirty="0"/>
              <a:t>Zoom links have been sent to registrants and are also now posted on the indico site.  Note the different links for the QCD and Neutrino parallel sessions (the Dark Sectors parallel link = the plenary link).</a:t>
            </a:r>
          </a:p>
          <a:p>
            <a:endParaRPr lang="en-US" sz="1400" dirty="0"/>
          </a:p>
          <a:p>
            <a:r>
              <a:rPr lang="en-US" sz="2000" dirty="0"/>
              <a:t>In each session, ~20-30 minutes are reserved for discussion, or the session is a panel discussion.  Following the successful examples of FPF1 and FPF2, these are led by chairs/moderators/provocateurs and we hope for open and free-flowing discussions.  This meeting is not recorded.</a:t>
            </a:r>
          </a:p>
          <a:p>
            <a:endParaRPr lang="en-US" sz="1400" dirty="0"/>
          </a:p>
          <a:p>
            <a:r>
              <a:rPr lang="en-US" sz="2000" dirty="0"/>
              <a:t>Speakers and chairs: please stay on time; there is no buffer between sessions. </a:t>
            </a:r>
          </a:p>
          <a:p>
            <a:endParaRPr lang="en-US" sz="1400" dirty="0"/>
          </a:p>
          <a:p>
            <a:r>
              <a:rPr lang="en-US" sz="2000" dirty="0"/>
              <a:t>At the end of Day 2, we will discuss future meetings (FPF4) and the organization of the Snowmass White Paper.  We look forward to your advice and contributions.</a:t>
            </a:r>
          </a:p>
          <a:p>
            <a:endParaRPr lang="en-US" sz="2000" dirty="0"/>
          </a:p>
          <a:p>
            <a:endParaRPr lang="en-US" sz="2000" dirty="0"/>
          </a:p>
          <a:p>
            <a:endParaRPr lang="en-US" sz="2000" dirty="0"/>
          </a:p>
        </p:txBody>
      </p:sp>
    </p:spTree>
    <p:extLst>
      <p:ext uri="{BB962C8B-B14F-4D97-AF65-F5344CB8AC3E}">
        <p14:creationId xmlns:p14="http://schemas.microsoft.com/office/powerpoint/2010/main" val="4119861085"/>
      </p:ext>
    </p:extLst>
  </p:cSld>
  <p:clrMapOvr>
    <a:masterClrMapping/>
  </p:clrMapOvr>
</p:sld>
</file>

<file path=ppt/theme/theme1.xml><?xml version="1.0" encoding="utf-8"?>
<a:theme xmlns:a="http://schemas.openxmlformats.org/drawingml/2006/main" name="office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60812</TotalTime>
  <Words>863</Words>
  <Application>Microsoft Macintosh PowerPoint</Application>
  <PresentationFormat>On-screen Show (4:3)</PresentationFormat>
  <Paragraphs>135</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 Math</vt:lpstr>
      <vt:lpstr>Symbol</vt:lpstr>
      <vt:lpstr>office_arial</vt:lpstr>
      <vt:lpstr>PowerPoint Presentation</vt:lpstr>
      <vt:lpstr>INTRODUCTION</vt:lpstr>
      <vt:lpstr>AN EXAMPLE: COLLIDER NEUTRINOS</vt:lpstr>
      <vt:lpstr>AN EXAMPLE: COLLIDER NEUTRINOS</vt:lpstr>
      <vt:lpstr>FAR FORWARD EXPERIMENTS AT LHC RUN 3</vt:lpstr>
      <vt:lpstr>FORWARD PHYSICS FACILITY FOR HL-LHC</vt:lpstr>
      <vt:lpstr>WELCOME</vt:lpstr>
      <vt:lpstr>STRUCTURE OF THE PROGRAM</vt:lpstr>
      <vt:lpstr>NOTES ON THE PROGRAM</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Microsoft Office User</cp:lastModifiedBy>
  <cp:revision>1229</cp:revision>
  <cp:lastPrinted>2013-07-29T03:23:30Z</cp:lastPrinted>
  <dcterms:created xsi:type="dcterms:W3CDTF">2011-05-01T15:38:23Z</dcterms:created>
  <dcterms:modified xsi:type="dcterms:W3CDTF">2021-10-27T00:09:13Z</dcterms:modified>
</cp:coreProperties>
</file>