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9"/>
  </p:notesMasterIdLst>
  <p:handoutMasterIdLst>
    <p:handoutMasterId r:id="rId20"/>
  </p:handoutMasterIdLst>
  <p:sldIdLst>
    <p:sldId id="578" r:id="rId2"/>
    <p:sldId id="848" r:id="rId3"/>
    <p:sldId id="851" r:id="rId4"/>
    <p:sldId id="938" r:id="rId5"/>
    <p:sldId id="850" r:id="rId6"/>
    <p:sldId id="852" r:id="rId7"/>
    <p:sldId id="939" r:id="rId8"/>
    <p:sldId id="813" r:id="rId9"/>
    <p:sldId id="814" r:id="rId10"/>
    <p:sldId id="940" r:id="rId11"/>
    <p:sldId id="832" r:id="rId12"/>
    <p:sldId id="835" r:id="rId13"/>
    <p:sldId id="945" r:id="rId14"/>
    <p:sldId id="946" r:id="rId15"/>
    <p:sldId id="943" r:id="rId16"/>
    <p:sldId id="947" r:id="rId17"/>
    <p:sldId id="949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19D2"/>
    <a:srgbClr val="191AD2"/>
    <a:srgbClr val="0000FF"/>
    <a:srgbClr val="0A0BAB"/>
    <a:srgbClr val="1919C8"/>
    <a:srgbClr val="3232D2"/>
    <a:srgbClr val="0926B1"/>
    <a:srgbClr val="0A27B1"/>
    <a:srgbClr val="094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5" autoAdjust="0"/>
    <p:restoredTop sz="94730" autoAdjust="0"/>
  </p:normalViewPr>
  <p:slideViewPr>
    <p:cSldViewPr snapToObjects="1">
      <p:cViewPr varScale="1">
        <p:scale>
          <a:sx n="113" d="100"/>
          <a:sy n="113" d="100"/>
        </p:scale>
        <p:origin x="192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04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7BB71DE-E4E2-D740-9B0C-BCAB2D8C950C}" type="datetime1">
              <a:rPr lang="en-US"/>
              <a:pPr/>
              <a:t>9/7/21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F94FE53-22EF-054E-B544-A70BD85E0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4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E058F47-4F34-0441-830E-9AC59C39D30F}" type="datetime1">
              <a:rPr lang="en-US"/>
              <a:pPr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8571E1E-6B02-6C4B-9263-FC8901A7D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40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F9E314-5CA5-9043-97DF-2DA186874F47}" type="datetime1">
              <a:rPr lang="en-US" smtClean="0"/>
              <a:pPr/>
              <a:t>9/7/21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DC66B-5A4D-704C-951F-C2EEB6AF22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55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1919D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 Sep 2021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9718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Feng  </a:t>
            </a:r>
            <a:fld id="{5A108418-F3A5-8041-ACE4-7A8CB0D9A6BF}" type="slidenum">
              <a:rPr lang="en-US" sz="1000">
                <a:solidFill>
                  <a:schemeClr val="bg1">
                    <a:lumMod val="50000"/>
                  </a:schemeClr>
                </a:solidFill>
              </a:rPr>
              <a:pPr algn="r" eaLnBrk="1" hangingPunct="1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919D2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1919D2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0.png"/><Relationship Id="rId5" Type="http://schemas.openxmlformats.org/officeDocument/2006/relationships/image" Target="../media/image300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nndc.bnl.gov/nudat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1184275"/>
            <a:ext cx="9144000" cy="177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/>
              <a:t>THEORETICAL INTRODUCTION TO</a:t>
            </a:r>
          </a:p>
          <a:p>
            <a:pPr algn="ctr"/>
            <a:r>
              <a:rPr lang="en-US" sz="4000" b="1" dirty="0"/>
              <a:t>POSSIBLE INTERPRETATIONS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29718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i="1" dirty="0"/>
              <a:t>Shedding Light on X17</a:t>
            </a:r>
          </a:p>
          <a:p>
            <a:pPr algn="ctr"/>
            <a:endParaRPr lang="en-US" sz="1200" i="1" dirty="0"/>
          </a:p>
          <a:p>
            <a:pPr algn="ctr"/>
            <a:r>
              <a:rPr lang="en-US" sz="2000" i="1" dirty="0"/>
              <a:t>Centro </a:t>
            </a:r>
            <a:r>
              <a:rPr lang="en-US" sz="2000" i="1" dirty="0" err="1"/>
              <a:t>Ricerche</a:t>
            </a:r>
            <a:r>
              <a:rPr lang="en-US" sz="2000" i="1" dirty="0"/>
              <a:t> Enrico Fermi, Rome</a:t>
            </a:r>
          </a:p>
          <a:p>
            <a:pPr algn="ctr"/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r>
              <a:rPr lang="en-US" sz="2000" dirty="0"/>
              <a:t>Jonathan Feng, UC Irvine</a:t>
            </a:r>
          </a:p>
          <a:p>
            <a:pPr algn="ctr"/>
            <a:endParaRPr lang="en-US" sz="1200" dirty="0"/>
          </a:p>
          <a:p>
            <a:pPr algn="ctr"/>
            <a:r>
              <a:rPr lang="en-US" sz="2000" dirty="0"/>
              <a:t>7 September 2021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A4857-F8E9-9440-BCA0-A921894D4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734" y="5594857"/>
            <a:ext cx="1711308" cy="488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62B0F5-3167-8542-B8AE-5541378FE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176" y="5579653"/>
            <a:ext cx="2734564" cy="519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B40328-D545-B345-8714-2CAB4CA35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77" y="5460877"/>
            <a:ext cx="695023" cy="695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9EC475-7FA2-E54A-8DA0-B02F60F727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550"/>
          <a:stretch/>
        </p:blipFill>
        <p:spPr>
          <a:xfrm>
            <a:off x="7368874" y="5486400"/>
            <a:ext cx="1394126" cy="70586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495863-0FCC-9B44-96EB-6DB69D224364}"/>
              </a:ext>
            </a:extLst>
          </p:cNvPr>
          <p:cNvCxnSpPr/>
          <p:nvPr/>
        </p:nvCxnSpPr>
        <p:spPr>
          <a:xfrm>
            <a:off x="305851" y="6248400"/>
            <a:ext cx="8467423" cy="0"/>
          </a:xfrm>
          <a:prstGeom prst="line">
            <a:avLst/>
          </a:prstGeom>
          <a:ln w="57150">
            <a:solidFill>
              <a:srgbClr val="191A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8153400" cy="54864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Among the dominant constraints on 17 MeV particles are null results from searches for exotic pion decays </a:t>
                </a:r>
                <a:r>
                  <a:rPr lang="en-US" sz="2000" dirty="0">
                    <a:latin typeface="Symbol" charset="2"/>
                    <a:cs typeface="Symbol" charset="2"/>
                  </a:rPr>
                  <a:t>p</a:t>
                </a:r>
                <a:r>
                  <a:rPr lang="en-US" sz="2000" baseline="30000" dirty="0"/>
                  <a:t>0</a:t>
                </a:r>
                <a:r>
                  <a:rPr lang="en-US" sz="2000" dirty="0"/>
                  <a:t> </a:t>
                </a:r>
                <a:r>
                  <a:rPr lang="en-US" sz="2000" dirty="0">
                    <a:sym typeface="Wingdings"/>
                  </a:rPr>
                  <a:t> X </a:t>
                </a:r>
                <a:r>
                  <a:rPr lang="en-US" sz="2000" dirty="0">
                    <a:latin typeface="Symbol" charset="2"/>
                    <a:cs typeface="Symbol" charset="2"/>
                    <a:sym typeface="Wingdings"/>
                  </a:rPr>
                  <a:t>g</a:t>
                </a:r>
                <a:r>
                  <a:rPr lang="en-US" sz="2000" dirty="0">
                    <a:sym typeface="Wingdings"/>
                  </a:rPr>
                  <a:t> </a:t>
                </a:r>
                <a:r>
                  <a:rPr lang="en-US" sz="2000" dirty="0"/>
                  <a:t> e</a:t>
                </a:r>
                <a:r>
                  <a:rPr lang="en-US" sz="2000" baseline="30000" dirty="0"/>
                  <a:t>+</a:t>
                </a:r>
                <a:r>
                  <a:rPr lang="en-US" sz="2000" dirty="0"/>
                  <a:t> e</a:t>
                </a:r>
                <a:r>
                  <a:rPr lang="en-US" sz="2000" baseline="30000" dirty="0"/>
                  <a:t>-</a:t>
                </a:r>
                <a:r>
                  <a:rPr lang="en-US" sz="2000" dirty="0"/>
                  <a:t> </a:t>
                </a:r>
                <a:r>
                  <a:rPr lang="en-US" sz="2000" dirty="0">
                    <a:latin typeface="Symbol" charset="2"/>
                    <a:cs typeface="Symbol" charset="2"/>
                  </a:rPr>
                  <a:t>g.</a:t>
                </a:r>
              </a:p>
              <a:p>
                <a:endParaRPr lang="en-US" dirty="0">
                  <a:latin typeface="Symbol" charset="2"/>
                  <a:cs typeface="Symbol" charset="2"/>
                </a:endParaRPr>
              </a:p>
              <a:p>
                <a:endParaRPr lang="en-US" dirty="0">
                  <a:latin typeface="Symbol" charset="2"/>
                  <a:cs typeface="Symbol" charset="2"/>
                </a:endParaRPr>
              </a:p>
              <a:p>
                <a:endParaRPr lang="en-US" dirty="0">
                  <a:latin typeface="Symbol" charset="2"/>
                  <a:cs typeface="Symbol" charset="2"/>
                </a:endParaRPr>
              </a:p>
              <a:p>
                <a:endParaRPr lang="en-US" dirty="0">
                  <a:latin typeface="Symbol" charset="2"/>
                  <a:cs typeface="Symbol" charset="2"/>
                </a:endParaRPr>
              </a:p>
              <a:p>
                <a:endParaRPr lang="en-US" sz="1200" dirty="0">
                  <a:latin typeface="Symbol" charset="2"/>
                  <a:cs typeface="Symbol" charset="2"/>
                </a:endParaRPr>
              </a:p>
              <a:p>
                <a:pPr marL="0" indent="0">
                  <a:buNone/>
                </a:pPr>
                <a:endParaRPr lang="en-US" sz="1200" dirty="0">
                  <a:latin typeface="Symbol" charset="2"/>
                  <a:cs typeface="Symbol" charset="2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sz="2000" dirty="0"/>
              </a:p>
              <a:p>
                <a:r>
                  <a:rPr lang="en-US" sz="2000" dirty="0"/>
                  <a:t>This is eliminated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i="1" dirty="0"/>
                  <a:t>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≈ 0 or </a:t>
                </a:r>
                <a:r>
                  <a:rPr lang="en-US" sz="2000" i="1" dirty="0">
                    <a:sym typeface="Wingdings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i="1" dirty="0">
                    <a:sym typeface="Wingdings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/>
                  <a:t>≈ 0 or</a:t>
                </a:r>
                <a:r>
                  <a:rPr lang="en-US" sz="2000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/>
                  <a:t> ≈ 0.</a:t>
                </a:r>
                <a:endParaRPr lang="en-US" sz="2000" dirty="0">
                  <a:sym typeface="Wingdings"/>
                </a:endParaRPr>
              </a:p>
              <a:p>
                <a:endParaRPr lang="en-US" sz="2000" dirty="0">
                  <a:sym typeface="Wingdings"/>
                </a:endParaRPr>
              </a:p>
              <a:p>
                <a:r>
                  <a:rPr lang="en-US" sz="2000" dirty="0">
                    <a:sym typeface="Wingdings"/>
                  </a:rPr>
                  <a:t>A </a:t>
                </a:r>
                <a:r>
                  <a:rPr lang="en-US" sz="2000" dirty="0" err="1">
                    <a:sym typeface="Wingdings"/>
                  </a:rPr>
                  <a:t>protophobic</a:t>
                </a:r>
                <a:r>
                  <a:rPr lang="en-US" sz="2000" dirty="0">
                    <a:sym typeface="Wingdings"/>
                  </a:rPr>
                  <a:t> gauge boson with couplings to neutrons, but suppressed couplings to protons, can explain the </a:t>
                </a:r>
                <a:r>
                  <a:rPr lang="en-US" sz="2000" baseline="30000" dirty="0">
                    <a:sym typeface="Wingdings"/>
                  </a:rPr>
                  <a:t>8</a:t>
                </a:r>
                <a:r>
                  <a:rPr lang="en-US" sz="2000" dirty="0">
                    <a:sym typeface="Wingdings"/>
                  </a:rPr>
                  <a:t>Be signal without violating other constraints.</a:t>
                </a:r>
                <a:endParaRPr lang="en-US" sz="2000" dirty="0"/>
              </a:p>
            </p:txBody>
          </p:sp>
        </mc:Choice>
        <mc:Fallback xmlns="">
          <p:sp>
            <p:nvSpPr>
              <p:cNvPr id="4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153400" cy="5486400"/>
              </a:xfrm>
              <a:blipFill>
                <a:blip r:embed="rId2"/>
                <a:stretch>
                  <a:fillRect l="-779" t="-693" r="-1246" b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413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PROTOPHOBIA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33587" y="1971833"/>
            <a:ext cx="2657413" cy="2235200"/>
            <a:chOff x="1533587" y="2041367"/>
            <a:chExt cx="2657413" cy="2235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3587" y="2041367"/>
              <a:ext cx="2470026" cy="2235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16806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u, 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05838" y="1905000"/>
            <a:ext cx="2773956" cy="2368866"/>
            <a:chOff x="4705838" y="1974534"/>
            <a:chExt cx="2773956" cy="23688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5838" y="1974534"/>
              <a:ext cx="2607589" cy="236886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05600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p, 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F421FB-9F3D-A246-A719-13276DC563DA}"/>
                  </a:ext>
                </a:extLst>
              </p:cNvPr>
              <p:cNvSpPr txBox="1"/>
              <p:nvPr/>
            </p:nvSpPr>
            <p:spPr>
              <a:xfrm>
                <a:off x="3045549" y="2161018"/>
                <a:ext cx="333746" cy="398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F421FB-9F3D-A246-A719-13276DC56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549" y="2161018"/>
                <a:ext cx="333746" cy="398955"/>
              </a:xfrm>
              <a:prstGeom prst="rect">
                <a:avLst/>
              </a:prstGeom>
              <a:blipFill>
                <a:blip r:embed="rId5"/>
                <a:stretch>
                  <a:fillRect l="-30769" r="-2692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0283F2-40CC-C044-8970-54B65311E95C}"/>
                  </a:ext>
                </a:extLst>
              </p:cNvPr>
              <p:cNvSpPr txBox="1"/>
              <p:nvPr/>
            </p:nvSpPr>
            <p:spPr>
              <a:xfrm>
                <a:off x="6315289" y="3556844"/>
                <a:ext cx="333746" cy="398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0283F2-40CC-C044-8970-54B65311E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289" y="3556844"/>
                <a:ext cx="333746" cy="398955"/>
              </a:xfrm>
              <a:prstGeom prst="rect">
                <a:avLst/>
              </a:prstGeom>
              <a:blipFill>
                <a:blip r:embed="rId6"/>
                <a:stretch>
                  <a:fillRect l="-37037" r="-2963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49E617-7273-5F40-8AD3-86D36DF7FDD7}"/>
                  </a:ext>
                </a:extLst>
              </p:cNvPr>
              <p:cNvSpPr txBox="1"/>
              <p:nvPr/>
            </p:nvSpPr>
            <p:spPr>
              <a:xfrm>
                <a:off x="3046386" y="3490301"/>
                <a:ext cx="333746" cy="398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49E617-7273-5F40-8AD3-86D36DF7F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386" y="3490301"/>
                <a:ext cx="333746" cy="398955"/>
              </a:xfrm>
              <a:prstGeom prst="rect">
                <a:avLst/>
              </a:prstGeom>
              <a:blipFill>
                <a:blip r:embed="rId7"/>
                <a:stretch>
                  <a:fillRect l="-42308" r="-3461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1925DB-A934-D441-9530-D8923238DEE5}"/>
                  </a:ext>
                </a:extLst>
              </p:cNvPr>
              <p:cNvSpPr txBox="1"/>
              <p:nvPr/>
            </p:nvSpPr>
            <p:spPr>
              <a:xfrm>
                <a:off x="6315289" y="2132490"/>
                <a:ext cx="333746" cy="398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1925DB-A934-D441-9530-D8923238D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289" y="2132490"/>
                <a:ext cx="333746" cy="398955"/>
              </a:xfrm>
              <a:prstGeom prst="rect">
                <a:avLst/>
              </a:prstGeom>
              <a:blipFill>
                <a:blip r:embed="rId8"/>
                <a:stretch>
                  <a:fillRect l="-29630" r="-2222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0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990600"/>
            <a:ext cx="4392090" cy="39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14400"/>
                <a:ext cx="4038600" cy="54864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For a </a:t>
                </a:r>
                <a:r>
                  <a:rPr lang="en-US" sz="2000" dirty="0" err="1"/>
                  <a:t>protophobic</a:t>
                </a:r>
                <a:r>
                  <a:rPr lang="en-US" sz="2000" dirty="0"/>
                  <a:t> gauge boson, the NA48/2 “quark” constraints are weakened.</a:t>
                </a:r>
              </a:p>
              <a:p>
                <a:endParaRPr lang="en-US" sz="1200" dirty="0"/>
              </a:p>
              <a:p>
                <a:r>
                  <a:rPr lang="en-US" sz="2000" dirty="0"/>
                  <a:t>One can, then, take up and down quark couplings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/>
                  <a:t>.  Such couplings are allowed by all constraints.</a:t>
                </a:r>
              </a:p>
              <a:p>
                <a:endParaRPr lang="en-US" sz="1200" dirty="0"/>
              </a:p>
              <a:p>
                <a:r>
                  <a:rPr lang="en-US" sz="2000" dirty="0"/>
                  <a:t>A </a:t>
                </a:r>
                <a:r>
                  <a:rPr lang="en-US" sz="2000" dirty="0" err="1"/>
                  <a:t>protophobic</a:t>
                </a:r>
                <a:r>
                  <a:rPr lang="en-US" sz="2000" dirty="0"/>
                  <a:t> gauge boson can explain the </a:t>
                </a:r>
                <a:r>
                  <a:rPr lang="en-US" sz="2000" baseline="30000" dirty="0"/>
                  <a:t>8</a:t>
                </a:r>
                <a:r>
                  <a:rPr lang="en-US" sz="2000" dirty="0"/>
                  <a:t>Be results, and simultaneously reduce the muon g-2 anomaly from ~4</a:t>
                </a:r>
                <a:r>
                  <a:rPr lang="en-US" sz="2000" dirty="0">
                    <a:latin typeface="Symbol" pitchFamily="2" charset="2"/>
                  </a:rPr>
                  <a:t>s</a:t>
                </a:r>
                <a:r>
                  <a:rPr lang="en-US" sz="2000" dirty="0"/>
                  <a:t> to 2</a:t>
                </a:r>
                <a:r>
                  <a:rPr lang="en-US" sz="2000" dirty="0">
                    <a:latin typeface="Symbol" pitchFamily="2" charset="2"/>
                  </a:rPr>
                  <a:t>s</a:t>
                </a:r>
                <a:r>
                  <a:rPr lang="en-US" sz="2000" dirty="0"/>
                  <a:t>.</a:t>
                </a:r>
              </a:p>
              <a:p>
                <a:endParaRPr lang="en-US" sz="1200" dirty="0"/>
              </a:p>
              <a:p>
                <a:r>
                  <a:rPr lang="en-US" sz="2000" dirty="0"/>
                  <a:t>Examples of </a:t>
                </a:r>
                <a:r>
                  <a:rPr lang="en-US" sz="2000" dirty="0" err="1"/>
                  <a:t>protophobic</a:t>
                </a:r>
                <a:r>
                  <a:rPr lang="en-US" sz="2000" dirty="0"/>
                  <a:t> gauge bosons: the Z at low energies, B-Q, and B-L-Q.</a:t>
                </a: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400"/>
                <a:ext cx="4038600" cy="5486400"/>
              </a:xfrm>
              <a:blipFill>
                <a:blip r:embed="rId3"/>
                <a:stretch>
                  <a:fillRect l="-1572" t="-693" r="-2516" b="-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41325"/>
          </a:xfrm>
        </p:spPr>
        <p:txBody>
          <a:bodyPr/>
          <a:lstStyle/>
          <a:p>
            <a:r>
              <a:rPr lang="en-US" dirty="0"/>
              <a:t>PROTOPHOBIC GAUGE BOSON</a:t>
            </a:r>
          </a:p>
        </p:txBody>
      </p:sp>
      <p:pic>
        <p:nvPicPr>
          <p:cNvPr id="4" name="Picture 3" descr="49a6dcdcd36825e5e6ce6879a1a4ee88_smiley-face-sad-smiley-face-sad-face-clip-art_649-36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r="47618" b="15696"/>
          <a:stretch/>
        </p:blipFill>
        <p:spPr>
          <a:xfrm>
            <a:off x="5825532" y="2819400"/>
            <a:ext cx="390522" cy="4124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BB00DE6-061C-6D47-98A9-BC158204B44B}"/>
              </a:ext>
            </a:extLst>
          </p:cNvPr>
          <p:cNvGrpSpPr/>
          <p:nvPr/>
        </p:nvGrpSpPr>
        <p:grpSpPr>
          <a:xfrm>
            <a:off x="5825532" y="4987366"/>
            <a:ext cx="1895094" cy="1642034"/>
            <a:chOff x="914400" y="4820536"/>
            <a:chExt cx="1895094" cy="1642034"/>
          </a:xfrm>
        </p:grpSpPr>
        <p:pic>
          <p:nvPicPr>
            <p:cNvPr id="7" name="Picture 6" descr="fodor_g-2_03.jpg">
              <a:extLst>
                <a:ext uri="{FF2B5EF4-FFF2-40B4-BE49-F238E27FC236}">
                  <a16:creationId xmlns:a16="http://schemas.microsoft.com/office/drawing/2014/main" id="{3B4120E4-5FBD-5841-86AC-46F8AA894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820536"/>
              <a:ext cx="1895094" cy="147817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34734D-2F04-5A40-9C22-0CA0F013E3A2}"/>
                </a:ext>
              </a:extLst>
            </p:cNvPr>
            <p:cNvSpPr txBox="1"/>
            <p:nvPr/>
          </p:nvSpPr>
          <p:spPr>
            <a:xfrm>
              <a:off x="1600200" y="6093238"/>
              <a:ext cx="56137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cs typeface="Symbol" charset="2"/>
                </a:rPr>
                <a:t>g</a:t>
              </a:r>
              <a:r>
                <a:rPr lang="en-US" dirty="0"/>
                <a:t>,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06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8686800" cy="51054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Considering all constraints, the </a:t>
                </a:r>
                <a:r>
                  <a:rPr lang="en-US" sz="2000" baseline="30000" dirty="0"/>
                  <a:t>8</a:t>
                </a:r>
                <a:r>
                  <a:rPr lang="en-US" sz="2000" dirty="0"/>
                  <a:t>Be results can be explained with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800" baseline="-25000" dirty="0"/>
                  <a:t> </a:t>
                </a:r>
                <a:r>
                  <a:rPr lang="en-US" sz="1800" dirty="0"/>
                  <a:t>~ few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800" baseline="30000" dirty="0"/>
                  <a:t> </a:t>
                </a:r>
                <a:r>
                  <a:rPr lang="en-US" sz="1800" dirty="0"/>
                  <a:t>with ~10% cancelation for </a:t>
                </a:r>
                <a:r>
                  <a:rPr lang="en-US" sz="1800" dirty="0" err="1"/>
                  <a:t>protophobia</a:t>
                </a:r>
                <a:r>
                  <a:rPr lang="en-US" sz="1800" dirty="0"/>
                  <a:t> (exact </a:t>
                </a:r>
                <a:r>
                  <a:rPr lang="en-US" sz="1800" dirty="0" err="1"/>
                  <a:t>protophobia</a:t>
                </a:r>
                <a:r>
                  <a:rPr lang="en-US" sz="1800" dirty="0"/>
                  <a:t> not needed).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800" baseline="30000" dirty="0"/>
                  <a:t> </a:t>
                </a:r>
                <a:r>
                  <a:rPr lang="en-US" sz="1800" dirty="0"/>
                  <a:t>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dirty="0"/>
                  <a:t> from requiring X decay length &lt; 1 cm.  Other experiments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8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dirty="0"/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800" dirty="0">
                    <a:cs typeface="Symbol" charset="2"/>
                  </a:rPr>
                  <a:t>, although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8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dirty="0"/>
                  <a:t> bound is very sensitive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  <a:endParaRPr lang="en-US" sz="1800" dirty="0">
                  <a:cs typeface="Symbol" charset="2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8686800" cy="5105400"/>
              </a:xfrm>
              <a:blipFill>
                <a:blip r:embed="rId2"/>
                <a:stretch>
                  <a:fillRect l="-730" t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4475"/>
            <a:ext cx="6858000" cy="441325"/>
          </a:xfrm>
        </p:spPr>
        <p:txBody>
          <a:bodyPr/>
          <a:lstStyle/>
          <a:p>
            <a:r>
              <a:rPr lang="en-US" dirty="0"/>
              <a:t>COUPLING CONSTRAINTS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26697"/>
            <a:ext cx="4190999" cy="3945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6400800"/>
            <a:ext cx="5064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Feng</a:t>
            </a:r>
            <a:r>
              <a:rPr lang="en-US" sz="1400" dirty="0"/>
              <a:t>, </a:t>
            </a:r>
            <a:r>
              <a:rPr lang="en-US" sz="1400" dirty="0" err="1"/>
              <a:t>Fornal</a:t>
            </a:r>
            <a:r>
              <a:rPr lang="en-US" sz="1400" dirty="0"/>
              <a:t>, </a:t>
            </a:r>
            <a:r>
              <a:rPr lang="en-US" sz="1400" dirty="0" err="1"/>
              <a:t>Galon</a:t>
            </a:r>
            <a:r>
              <a:rPr lang="en-US" sz="1400" dirty="0"/>
              <a:t>, Gardner, </a:t>
            </a:r>
            <a:r>
              <a:rPr lang="en-US" sz="1400" dirty="0" err="1"/>
              <a:t>Smolinsky</a:t>
            </a:r>
            <a:r>
              <a:rPr lang="en-US" sz="1400" dirty="0"/>
              <a:t>, </a:t>
            </a:r>
            <a:r>
              <a:rPr lang="en-US" sz="1400" dirty="0" err="1"/>
              <a:t>Tait</a:t>
            </a:r>
            <a:r>
              <a:rPr lang="en-US" sz="1400" dirty="0"/>
              <a:t>, </a:t>
            </a:r>
            <a:r>
              <a:rPr lang="en-US" sz="1400" dirty="0" err="1"/>
              <a:t>Tanedo</a:t>
            </a:r>
            <a:r>
              <a:rPr lang="en-US" sz="1400" dirty="0"/>
              <a:t> (2016)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574520"/>
            <a:ext cx="403937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4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CONSISTENCY WITH THE </a:t>
            </a:r>
            <a:r>
              <a:rPr lang="en-US" baseline="30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HE ATOMKI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6DE34699-25EB-534D-A8C2-F03BEAEE7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399" y="1096473"/>
                <a:ext cx="3931301" cy="2566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In 2019, THE ATOMKI group found evidence of another 7</a:t>
                </a:r>
                <a:r>
                  <a:rPr lang="en-US" sz="2000" dirty="0">
                    <a:latin typeface="Symbol" pitchFamily="2" charset="2"/>
                  </a:rPr>
                  <a:t>s</a:t>
                </a:r>
                <a:r>
                  <a:rPr lang="en-US" sz="2000" dirty="0"/>
                  <a:t> signal in </a:t>
                </a:r>
                <a:r>
                  <a:rPr lang="en-US" sz="2000" baseline="30000" dirty="0"/>
                  <a:t>4</a:t>
                </a:r>
                <a:r>
                  <a:rPr lang="en-US" sz="2000" dirty="0"/>
                  <a:t>He nuclei. The excess is at a different opening angle (110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but the implied mass is the same: 17 MeV.</a:t>
                </a: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6DE34699-25EB-534D-A8C2-F03BEAEE7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399" y="1096473"/>
                <a:ext cx="3931301" cy="2566515"/>
              </a:xfrm>
              <a:prstGeom prst="rect">
                <a:avLst/>
              </a:prstGeom>
              <a:blipFill>
                <a:blip r:embed="rId2"/>
                <a:stretch>
                  <a:fillRect l="-1290" t="-147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9B3E175-14F3-1843-B8D6-6D44D6773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3657600" cy="2814641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AE058673-868F-4C49-95C0-79A0C44F4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33800"/>
            <a:ext cx="891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 2020, Tait, </a:t>
            </a:r>
            <a:r>
              <a:rPr lang="en-US" sz="2000" dirty="0" err="1"/>
              <a:t>Verhaaren</a:t>
            </a:r>
            <a:r>
              <a:rPr lang="en-US" sz="2000" dirty="0"/>
              <a:t>, and I showed that, for the </a:t>
            </a:r>
            <a:r>
              <a:rPr lang="en-US" sz="2000" dirty="0" err="1"/>
              <a:t>protophobic</a:t>
            </a:r>
            <a:r>
              <a:rPr lang="en-US" sz="2000" dirty="0"/>
              <a:t> gauge boson, the required </a:t>
            </a:r>
            <a:r>
              <a:rPr lang="en-US" sz="2000" dirty="0">
                <a:solidFill>
                  <a:srgbClr val="1919D2"/>
                </a:solidFill>
              </a:rPr>
              <a:t>couplings</a:t>
            </a:r>
            <a:r>
              <a:rPr lang="en-US" sz="2000" dirty="0"/>
              <a:t> are also similar: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2000" dirty="0"/>
              <a:t>The </a:t>
            </a:r>
            <a:r>
              <a:rPr lang="en-US" sz="2000" baseline="30000" dirty="0"/>
              <a:t>4</a:t>
            </a:r>
            <a:r>
              <a:rPr lang="en-US" sz="2000" dirty="0"/>
              <a:t>He </a:t>
            </a:r>
            <a:r>
              <a:rPr lang="en-US" sz="2000" dirty="0">
                <a:solidFill>
                  <a:srgbClr val="1919D2"/>
                </a:solidFill>
              </a:rPr>
              <a:t>rate</a:t>
            </a:r>
            <a:r>
              <a:rPr lang="en-US" sz="2000" dirty="0"/>
              <a:t>, as well as the kinematics, therefore supports the </a:t>
            </a:r>
            <a:r>
              <a:rPr lang="en-US" sz="2000" dirty="0" err="1"/>
              <a:t>protophobic</a:t>
            </a:r>
            <a:r>
              <a:rPr lang="en-US" sz="2000" dirty="0"/>
              <a:t> gauge boson; this is highly non-trivial and is not the case for other candidates.  (But see upcoming talks.)</a:t>
            </a:r>
            <a:endParaRPr lang="en-US" sz="2000" baseline="-25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1C6DC-BB27-B144-8F16-F2A3AB4B8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01" y="6936297"/>
            <a:ext cx="7855699" cy="1107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2A16B0-445A-2442-952D-72F13FB16532}"/>
              </a:ext>
            </a:extLst>
          </p:cNvPr>
          <p:cNvSpPr txBox="1"/>
          <p:nvPr/>
        </p:nvSpPr>
        <p:spPr>
          <a:xfrm rot="5400000">
            <a:off x="7293300" y="2171370"/>
            <a:ext cx="2136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Feng, Tait, </a:t>
            </a:r>
            <a:r>
              <a:rPr lang="en-US" sz="1200" dirty="0" err="1"/>
              <a:t>Verhaaren</a:t>
            </a:r>
            <a:r>
              <a:rPr lang="en-US" sz="1200" dirty="0"/>
              <a:t> (2020)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89F78-3DB3-0E44-8F0F-9C30E72EA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51" y="4572000"/>
            <a:ext cx="7890249" cy="6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6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PATHS TOWARD A RESOLUTION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6DE34699-25EB-534D-A8C2-F03BEAEE7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44073"/>
            <a:ext cx="4191000" cy="507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When the </a:t>
            </a:r>
            <a:r>
              <a:rPr lang="en-US" sz="2000" dirty="0" err="1"/>
              <a:t>protophobic</a:t>
            </a:r>
            <a:r>
              <a:rPr lang="en-US" sz="2000" dirty="0"/>
              <a:t> explanation was announced in April 2016, it and the ATOMKI anomaly itself elicited a large range of reactions.</a:t>
            </a:r>
          </a:p>
          <a:p>
            <a:endParaRPr lang="en-US" sz="2000" dirty="0"/>
          </a:p>
          <a:p>
            <a:r>
              <a:rPr lang="en-US" sz="2000" dirty="0"/>
              <a:t>The most interesting to me was from James </a:t>
            </a:r>
            <a:r>
              <a:rPr lang="en-US" sz="2000" dirty="0" err="1"/>
              <a:t>Bjorken</a:t>
            </a:r>
            <a:r>
              <a:rPr lang="en-US" sz="2000" dirty="0"/>
              <a:t>: “All this is to say that our scenario is a longshot, but it need not be demoted further by theoretical arguments.”  </a:t>
            </a:r>
          </a:p>
          <a:p>
            <a:endParaRPr lang="en-US" sz="2000" dirty="0"/>
          </a:p>
          <a:p>
            <a:r>
              <a:rPr lang="en-US" sz="2000" dirty="0"/>
              <a:t>His point: what is needed is further experimental data.  What are the other implications? How can it be tested?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FE8CB-9AF3-564B-86CA-6115870DD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67" r="16667"/>
          <a:stretch/>
        </p:blipFill>
        <p:spPr>
          <a:xfrm>
            <a:off x="4800600" y="1030504"/>
            <a:ext cx="3657600" cy="56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NUCLEAR EXPERIMENTS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6DE34699-25EB-534D-A8C2-F03BEAEE7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14400"/>
            <a:ext cx="8497516" cy="206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Clearly it would be good for other groups to examine the decays of </a:t>
            </a:r>
            <a:r>
              <a:rPr lang="en-US" sz="2000" baseline="30000" dirty="0"/>
              <a:t>8</a:t>
            </a:r>
            <a:r>
              <a:rPr lang="en-US" sz="2000" dirty="0"/>
              <a:t>Be* (18.15) and </a:t>
            </a:r>
            <a:r>
              <a:rPr lang="en-US" sz="2000" baseline="30000" dirty="0"/>
              <a:t>4</a:t>
            </a:r>
            <a:r>
              <a:rPr lang="en-US" sz="2000" dirty="0"/>
              <a:t>He (20.49).</a:t>
            </a:r>
          </a:p>
          <a:p>
            <a:endParaRPr lang="en-US" sz="1200" dirty="0"/>
          </a:p>
          <a:p>
            <a:r>
              <a:rPr lang="en-US" sz="2000" baseline="30000" dirty="0"/>
              <a:t>8</a:t>
            </a:r>
            <a:r>
              <a:rPr lang="en-US" sz="2000" dirty="0"/>
              <a:t>Be*’ (17.64) decay to X17 is also generically present (although phase space suppressed).  Given identical J</a:t>
            </a:r>
            <a:r>
              <a:rPr lang="en-US" sz="2000" baseline="30000" dirty="0"/>
              <a:t>P</a:t>
            </a:r>
            <a:r>
              <a:rPr lang="en-US" sz="2000" dirty="0"/>
              <a:t> and isospin mixing, this is typically there, although suppressed.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3AF98-C728-D643-BF73-E47988EC6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410" y="2895600"/>
            <a:ext cx="3952506" cy="2656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09FD6502-12B5-B241-95E0-FCA0995D55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1" y="3048000"/>
                <a:ext cx="4038599" cy="3124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For </a:t>
                </a:r>
                <a:r>
                  <a:rPr lang="en-US" sz="2000" baseline="30000" dirty="0"/>
                  <a:t>4</a:t>
                </a:r>
                <a:r>
                  <a:rPr lang="en-US" sz="2000" dirty="0"/>
                  <a:t>He, the current data are from running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resonances.  Different states are produced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decays 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/>
                  <a:t> decays, so a scan through these resonances would be very informative.</a:t>
                </a:r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09FD6502-12B5-B241-95E0-FCA0995D5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1" y="3048000"/>
                <a:ext cx="4038599" cy="3124199"/>
              </a:xfrm>
              <a:prstGeom prst="rect">
                <a:avLst/>
              </a:prstGeom>
              <a:blipFill>
                <a:blip r:embed="rId3"/>
                <a:stretch>
                  <a:fillRect l="-1254" t="-1220" r="-188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26B87FA-394A-C849-88F4-DEE1B5FC5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427" y="6172199"/>
            <a:ext cx="5562600" cy="361208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30320983-044C-C142-B019-5A47068D5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5654675"/>
            <a:ext cx="8915399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decays of the J</a:t>
            </a:r>
            <a:r>
              <a:rPr lang="en-US" sz="2000" baseline="30000" dirty="0"/>
              <a:t>P</a:t>
            </a:r>
            <a:r>
              <a:rPr lang="en-US" sz="2000" dirty="0"/>
              <a:t> = 1</a:t>
            </a:r>
            <a:r>
              <a:rPr lang="en-US" sz="2000" baseline="30000" dirty="0"/>
              <a:t>-</a:t>
            </a:r>
            <a:r>
              <a:rPr lang="en-US" sz="2000" dirty="0"/>
              <a:t> state </a:t>
            </a:r>
            <a:r>
              <a:rPr lang="en-US" sz="2000" baseline="30000" dirty="0"/>
              <a:t>12</a:t>
            </a:r>
            <a:r>
              <a:rPr lang="en-US" sz="2000" dirty="0"/>
              <a:t>C (17.23) also help discriminate. For X17: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7140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PARTICLE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6DE34699-25EB-534D-A8C2-F03BEAEE7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914400"/>
                <a:ext cx="8839200" cy="556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Particle experiments can test the ATOMKI anomalies by exploiting the fact that the new 17 MeV particle must couple to electrons and positrons.  </a:t>
                </a:r>
              </a:p>
              <a:p>
                <a:endParaRPr lang="en-US" sz="20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200" dirty="0"/>
              </a:p>
              <a:p>
                <a:r>
                  <a:rPr lang="en-US" sz="1800" dirty="0"/>
                  <a:t>In the next few years, NA64 and FASER will be able to discover or exclude an X(17) particle for the remaining electron couplings in the range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800" dirty="0"/>
                  <a:t>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</a:p>
              <a:p>
                <a:endParaRPr lang="en-US" sz="1200" dirty="0"/>
              </a:p>
              <a:p>
                <a:r>
                  <a:rPr lang="en-US" sz="1800" dirty="0"/>
                  <a:t>Also prospects for PADME, many other LLP experiments.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6DE34699-25EB-534D-A8C2-F03BEAEE7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914400"/>
                <a:ext cx="8839200" cy="5568287"/>
              </a:xfrm>
              <a:prstGeom prst="rect">
                <a:avLst/>
              </a:prstGeom>
              <a:blipFill>
                <a:blip r:embed="rId2"/>
                <a:stretch>
                  <a:fillRect l="-575" t="-683" r="-143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5BCCBB1-ECA2-BE4B-999A-BF96134CEFBE}"/>
              </a:ext>
            </a:extLst>
          </p:cNvPr>
          <p:cNvSpPr txBox="1"/>
          <p:nvPr/>
        </p:nvSpPr>
        <p:spPr>
          <a:xfrm>
            <a:off x="960391" y="1600200"/>
            <a:ext cx="3399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NA64 @ CERN, Current bounds</a:t>
            </a: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59BA6-9722-1E4B-A1B8-37D15DD0154A}"/>
              </a:ext>
            </a:extLst>
          </p:cNvPr>
          <p:cNvSpPr txBox="1"/>
          <p:nvPr/>
        </p:nvSpPr>
        <p:spPr>
          <a:xfrm>
            <a:off x="5050741" y="1600200"/>
            <a:ext cx="3279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FASER @ CERN, Projected Sensitivity</a:t>
            </a:r>
            <a:endParaRPr lang="en-US" sz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B060AB-103A-9541-A50F-03E6CF87E4E8}"/>
              </a:ext>
            </a:extLst>
          </p:cNvPr>
          <p:cNvGrpSpPr/>
          <p:nvPr/>
        </p:nvGrpSpPr>
        <p:grpSpPr>
          <a:xfrm>
            <a:off x="762000" y="1864043"/>
            <a:ext cx="3505200" cy="3124200"/>
            <a:chOff x="762000" y="2590800"/>
            <a:chExt cx="3505200" cy="3124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2CD88E-47F7-5345-AF40-FE24E025D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2590800"/>
              <a:ext cx="3505200" cy="31242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BEF37A-D0F1-5140-B478-D9F01A376119}"/>
                </a:ext>
              </a:extLst>
            </p:cNvPr>
            <p:cNvSpPr txBox="1"/>
            <p:nvPr/>
          </p:nvSpPr>
          <p:spPr>
            <a:xfrm>
              <a:off x="2939965" y="5029200"/>
              <a:ext cx="11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1912.11389 </a:t>
              </a:r>
            </a:p>
            <a:p>
              <a:endParaRPr 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27F023-1BB3-0845-B7F0-33DE390317E1}"/>
              </a:ext>
            </a:extLst>
          </p:cNvPr>
          <p:cNvGrpSpPr/>
          <p:nvPr/>
        </p:nvGrpSpPr>
        <p:grpSpPr>
          <a:xfrm>
            <a:off x="4532794" y="1940243"/>
            <a:ext cx="3849206" cy="3017953"/>
            <a:chOff x="4484451" y="2643923"/>
            <a:chExt cx="3849206" cy="30179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657437-BD49-834E-8191-A4DB1CADC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4451" y="2643923"/>
              <a:ext cx="3849206" cy="301795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BB4BA2-43DD-7945-9D33-51925E9679C4}"/>
                </a:ext>
              </a:extLst>
            </p:cNvPr>
            <p:cNvSpPr txBox="1"/>
            <p:nvPr/>
          </p:nvSpPr>
          <p:spPr>
            <a:xfrm>
              <a:off x="7162800" y="2690561"/>
              <a:ext cx="10244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1811.12522 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3C407F-93E1-FA43-B9B7-C34F0B213966}"/>
              </a:ext>
            </a:extLst>
          </p:cNvPr>
          <p:cNvCxnSpPr>
            <a:cxnSpLocks/>
          </p:cNvCxnSpPr>
          <p:nvPr/>
        </p:nvCxnSpPr>
        <p:spPr>
          <a:xfrm>
            <a:off x="5638800" y="1986881"/>
            <a:ext cx="0" cy="1401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6A8AD-4831-7F4D-AF29-D4C5EC4F38EB}"/>
              </a:ext>
            </a:extLst>
          </p:cNvPr>
          <p:cNvCxnSpPr>
            <a:cxnSpLocks/>
          </p:cNvCxnSpPr>
          <p:nvPr/>
        </p:nvCxnSpPr>
        <p:spPr>
          <a:xfrm>
            <a:off x="2954035" y="2930843"/>
            <a:ext cx="0" cy="1731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7009DD9-A814-4A43-9956-9086FC96270C}"/>
              </a:ext>
            </a:extLst>
          </p:cNvPr>
          <p:cNvSpPr txBox="1"/>
          <p:nvPr/>
        </p:nvSpPr>
        <p:spPr>
          <a:xfrm>
            <a:off x="5624396" y="2209800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>
                <a:solidFill>
                  <a:srgbClr val="FF0000"/>
                </a:solidFill>
              </a:rPr>
              <a:t>8</a:t>
            </a:r>
            <a:r>
              <a:rPr lang="en-US" sz="1400" dirty="0">
                <a:solidFill>
                  <a:srgbClr val="FF0000"/>
                </a:solidFill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215556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SUMMARY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6DE34699-25EB-534D-A8C2-F03BEAEE7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371600"/>
            <a:ext cx="7391400" cy="511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</a:t>
            </a:r>
            <a:r>
              <a:rPr lang="en-US" sz="2000" baseline="30000" dirty="0"/>
              <a:t>8</a:t>
            </a:r>
            <a:r>
              <a:rPr lang="en-US" sz="2000" dirty="0"/>
              <a:t>Be results have been tantalizing for 6 years now, and are now supplemented by </a:t>
            </a:r>
            <a:r>
              <a:rPr lang="en-US" sz="2000" baseline="30000" dirty="0"/>
              <a:t>4</a:t>
            </a:r>
            <a:r>
              <a:rPr lang="en-US" sz="2000" dirty="0"/>
              <a:t>He results.</a:t>
            </a:r>
          </a:p>
          <a:p>
            <a:endParaRPr lang="en-US" sz="2000" dirty="0"/>
          </a:p>
          <a:p>
            <a:r>
              <a:rPr lang="en-US" sz="2000" dirty="0"/>
              <a:t>New physics explanations require a new weakly-interacting, light particle, with connections to beautiful ideas in particle physics, cosmology, and dark matter.</a:t>
            </a:r>
          </a:p>
          <a:p>
            <a:endParaRPr lang="en-US" sz="2000" dirty="0"/>
          </a:p>
          <a:p>
            <a:r>
              <a:rPr lang="en-US" sz="2000" dirty="0"/>
              <a:t>There are many interesting explanations, and these strongly motivate a diverse set of nuclear and particle experiments.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733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1E8F9-5801-0744-ADB6-A0EB654E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1937"/>
            <a:ext cx="6858000" cy="4413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0B3E-F1D7-3549-8EEC-A00702D1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143000"/>
            <a:ext cx="6324600" cy="5011738"/>
          </a:xfrm>
        </p:spPr>
        <p:txBody>
          <a:bodyPr/>
          <a:lstStyle/>
          <a:p>
            <a:r>
              <a:rPr lang="en-US" dirty="0"/>
              <a:t>Could this be new physics?</a:t>
            </a:r>
          </a:p>
          <a:p>
            <a:endParaRPr lang="en-US" sz="1000" dirty="0"/>
          </a:p>
          <a:p>
            <a:r>
              <a:rPr lang="en-US" dirty="0"/>
              <a:t>Essential features of the signal</a:t>
            </a:r>
          </a:p>
          <a:p>
            <a:endParaRPr lang="en-US" sz="1000" dirty="0"/>
          </a:p>
          <a:p>
            <a:r>
              <a:rPr lang="en-US" dirty="0"/>
              <a:t>Explanations that don’t work</a:t>
            </a:r>
          </a:p>
          <a:p>
            <a:pPr lvl="1"/>
            <a:r>
              <a:rPr lang="en-US" dirty="0"/>
              <a:t>Scalars, dark photons</a:t>
            </a:r>
          </a:p>
          <a:p>
            <a:pPr lvl="1"/>
            <a:endParaRPr lang="en-US" sz="1000" dirty="0"/>
          </a:p>
          <a:p>
            <a:r>
              <a:rPr lang="en-US" dirty="0"/>
              <a:t>Possible solutions</a:t>
            </a:r>
          </a:p>
          <a:p>
            <a:pPr lvl="1"/>
            <a:r>
              <a:rPr lang="en-US" dirty="0"/>
              <a:t>vectors, axial vectors, pseudoscalars</a:t>
            </a:r>
          </a:p>
          <a:p>
            <a:pPr lvl="1"/>
            <a:endParaRPr lang="en-US" sz="1000" dirty="0"/>
          </a:p>
          <a:p>
            <a:r>
              <a:rPr lang="en-US" dirty="0"/>
              <a:t>The </a:t>
            </a:r>
            <a:r>
              <a:rPr lang="en-US" dirty="0" err="1"/>
              <a:t>protophobic</a:t>
            </a:r>
            <a:r>
              <a:rPr lang="en-US" dirty="0"/>
              <a:t> gauge boson</a:t>
            </a:r>
          </a:p>
          <a:p>
            <a:endParaRPr lang="en-US" sz="1000" dirty="0"/>
          </a:p>
          <a:p>
            <a:r>
              <a:rPr lang="en-US" dirty="0"/>
              <a:t>Paths toward a resolution</a:t>
            </a:r>
          </a:p>
          <a:p>
            <a:pPr lvl="1"/>
            <a:r>
              <a:rPr lang="en-US" dirty="0"/>
              <a:t>Implications for future experiments</a:t>
            </a:r>
          </a:p>
        </p:txBody>
      </p:sp>
    </p:spTree>
    <p:extLst>
      <p:ext uri="{BB962C8B-B14F-4D97-AF65-F5344CB8AC3E}">
        <p14:creationId xmlns:p14="http://schemas.microsoft.com/office/powerpoint/2010/main" val="292084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14E285-80AF-A440-A29D-8A002E832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3" t="2875" r="36521"/>
          <a:stretch/>
        </p:blipFill>
        <p:spPr>
          <a:xfrm>
            <a:off x="5181599" y="1066800"/>
            <a:ext cx="3715473" cy="4673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1E8F9-5801-0744-ADB6-A0EB654E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4231"/>
            <a:ext cx="6858000" cy="441325"/>
          </a:xfrm>
        </p:spPr>
        <p:txBody>
          <a:bodyPr/>
          <a:lstStyle/>
          <a:p>
            <a:r>
              <a:rPr lang="en-US" dirty="0"/>
              <a:t>COULD THIS BE NEW PHYSICS?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0B3E-F1D7-3549-8EEC-A00702D1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4803340" cy="5334000"/>
          </a:xfrm>
        </p:spPr>
        <p:txBody>
          <a:bodyPr/>
          <a:lstStyle/>
          <a:p>
            <a:r>
              <a:rPr lang="en-US" sz="2000" dirty="0"/>
              <a:t>The ATOMKI </a:t>
            </a:r>
            <a:r>
              <a:rPr lang="en-US" sz="2000" baseline="30000" dirty="0"/>
              <a:t>8</a:t>
            </a:r>
            <a:r>
              <a:rPr lang="en-US" sz="2000" dirty="0"/>
              <a:t>Be and </a:t>
            </a:r>
            <a:r>
              <a:rPr lang="en-US" sz="2000" baseline="30000" dirty="0"/>
              <a:t>4</a:t>
            </a:r>
            <a:r>
              <a:rPr lang="en-US" sz="2000" dirty="0"/>
              <a:t>He results are the most interesting anomalies to appear in the last several years.</a:t>
            </a:r>
          </a:p>
          <a:p>
            <a:endParaRPr lang="en-US" sz="1000" dirty="0"/>
          </a:p>
          <a:p>
            <a:r>
              <a:rPr lang="en-US" sz="2000" dirty="0"/>
              <a:t>Key considerations for a BSM theorist</a:t>
            </a:r>
          </a:p>
          <a:p>
            <a:pPr lvl="1"/>
            <a:r>
              <a:rPr lang="en-US" sz="1800" dirty="0"/>
              <a:t>6.8</a:t>
            </a:r>
            <a:r>
              <a:rPr lang="en-US" sz="1800" dirty="0">
                <a:latin typeface="Symbol" pitchFamily="2" charset="2"/>
              </a:rPr>
              <a:t>s</a:t>
            </a:r>
            <a:r>
              <a:rPr lang="en-US" sz="1800" dirty="0"/>
              <a:t> statistical significance – not likely to disappear with more data</a:t>
            </a:r>
          </a:p>
          <a:p>
            <a:pPr lvl="1"/>
            <a:r>
              <a:rPr lang="en-US" sz="1800" dirty="0"/>
              <a:t>It’s a bump, not a general excess</a:t>
            </a:r>
          </a:p>
          <a:p>
            <a:pPr lvl="1"/>
            <a:r>
              <a:rPr lang="en-US" sz="1800" dirty="0"/>
              <a:t>Rises and falls as one goes through resonance</a:t>
            </a:r>
          </a:p>
          <a:p>
            <a:pPr lvl="1"/>
            <a:r>
              <a:rPr lang="en-US" sz="1800" dirty="0"/>
              <a:t>Fit improves drastically with the introduction of a new particle </a:t>
            </a:r>
          </a:p>
          <a:p>
            <a:pPr lvl="1"/>
            <a:r>
              <a:rPr lang="en-US" sz="1800" dirty="0"/>
              <a:t>No compelling SM explanation</a:t>
            </a:r>
          </a:p>
          <a:p>
            <a:pPr lvl="1"/>
            <a:endParaRPr lang="en-US" sz="800" dirty="0"/>
          </a:p>
          <a:p>
            <a:pPr lvl="1"/>
            <a:r>
              <a:rPr lang="en-US" sz="1800" dirty="0"/>
              <a:t>No experimental problem identified</a:t>
            </a:r>
          </a:p>
          <a:p>
            <a:pPr lvl="1"/>
            <a:r>
              <a:rPr lang="en-US" sz="1800" baseline="30000" dirty="0"/>
              <a:t>8</a:t>
            </a:r>
            <a:r>
              <a:rPr lang="en-US" sz="1800" dirty="0"/>
              <a:t>Be and </a:t>
            </a:r>
            <a:r>
              <a:rPr lang="en-US" sz="1800" baseline="30000" dirty="0"/>
              <a:t>4</a:t>
            </a:r>
            <a:r>
              <a:rPr lang="en-US" sz="1800" dirty="0"/>
              <a:t>He support each other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0A7D70-1809-964D-8E1B-96E933D8581E}"/>
              </a:ext>
            </a:extLst>
          </p:cNvPr>
          <p:cNvSpPr txBox="1">
            <a:spLocks/>
          </p:cNvSpPr>
          <p:nvPr/>
        </p:nvSpPr>
        <p:spPr bwMode="auto">
          <a:xfrm>
            <a:off x="152400" y="5883275"/>
            <a:ext cx="8763000" cy="72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919D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1919D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And last, in general terms, it fits beautifully with current ideas for BSM physics and cosmology that motivate weakly interacting, light particles.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E3743-DAEE-A94B-A75E-37A75E8AD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5" r="95989" b="78748"/>
          <a:stretch/>
        </p:blipFill>
        <p:spPr>
          <a:xfrm>
            <a:off x="5054380" y="3200400"/>
            <a:ext cx="254438" cy="850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80E0FC-E568-2A4A-82EB-48FE5C34149C}"/>
              </a:ext>
            </a:extLst>
          </p:cNvPr>
          <p:cNvSpPr txBox="1"/>
          <p:nvPr/>
        </p:nvSpPr>
        <p:spPr>
          <a:xfrm>
            <a:off x="5534677" y="4828716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Krasznahorkay</a:t>
            </a:r>
            <a:r>
              <a:rPr lang="en-US" sz="1400" dirty="0"/>
              <a:t> et al. (2015)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40B1E-3827-F340-BD9D-5C3FB86C2BE9}"/>
              </a:ext>
            </a:extLst>
          </p:cNvPr>
          <p:cNvSpPr txBox="1"/>
          <p:nvPr/>
        </p:nvSpPr>
        <p:spPr>
          <a:xfrm>
            <a:off x="1985815" y="4844104"/>
            <a:ext cx="304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Zhang, Miller (2017); Viviani et al. (2021)</a:t>
            </a:r>
          </a:p>
        </p:txBody>
      </p:sp>
    </p:spTree>
    <p:extLst>
      <p:ext uri="{BB962C8B-B14F-4D97-AF65-F5344CB8AC3E}">
        <p14:creationId xmlns:p14="http://schemas.microsoft.com/office/powerpoint/2010/main" val="181406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87E75A3-0B70-5D45-89D9-3FC49E231371}"/>
              </a:ext>
            </a:extLst>
          </p:cNvPr>
          <p:cNvSpPr/>
          <p:nvPr/>
        </p:nvSpPr>
        <p:spPr>
          <a:xfrm>
            <a:off x="1981200" y="1692264"/>
            <a:ext cx="5867400" cy="4937136"/>
          </a:xfrm>
          <a:prstGeom prst="rect">
            <a:avLst/>
          </a:prstGeom>
          <a:gradFill flip="none" rotWithShape="1">
            <a:gsLst>
              <a:gs pos="52000">
                <a:schemeClr val="tx1">
                  <a:lumMod val="0"/>
                </a:schemeClr>
              </a:gs>
              <a:gs pos="83000">
                <a:schemeClr val="bg1">
                  <a:lumMod val="34000"/>
                  <a:lumOff val="66000"/>
                </a:schemeClr>
              </a:gs>
            </a:gsLst>
            <a:lin ang="135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THE NEW PARTICLE LANDSCAPE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4E6C81-E638-4942-BF5C-7C1F1B1E5787}"/>
              </a:ext>
            </a:extLst>
          </p:cNvPr>
          <p:cNvGrpSpPr/>
          <p:nvPr/>
        </p:nvGrpSpPr>
        <p:grpSpPr>
          <a:xfrm>
            <a:off x="990600" y="833735"/>
            <a:ext cx="6629400" cy="5871865"/>
            <a:chOff x="990600" y="833735"/>
            <a:chExt cx="6629400" cy="5871865"/>
          </a:xfrm>
        </p:grpSpPr>
        <p:sp>
          <p:nvSpPr>
            <p:cNvPr id="15" name="TextBox 14"/>
            <p:cNvSpPr txBox="1"/>
            <p:nvPr/>
          </p:nvSpPr>
          <p:spPr>
            <a:xfrm>
              <a:off x="4261607" y="833735"/>
              <a:ext cx="919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Mass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214217" y="3643217"/>
              <a:ext cx="2871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Interaction Strength</a:t>
              </a:r>
            </a:p>
          </p:txBody>
        </p:sp>
        <p:cxnSp>
          <p:nvCxnSpPr>
            <p:cNvPr id="3" name="Straight Arrow Connector 2"/>
            <p:cNvCxnSpPr>
              <a:cxnSpLocks/>
            </p:cNvCxnSpPr>
            <p:nvPr/>
          </p:nvCxnSpPr>
          <p:spPr>
            <a:xfrm flipV="1">
              <a:off x="1981200" y="1676400"/>
              <a:ext cx="5638800" cy="26016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V="1">
              <a:off x="1980824" y="1692266"/>
              <a:ext cx="0" cy="5013334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351776" y="1295400"/>
              <a:ext cx="58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TeV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9896" y="1295400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MeV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2205" y="1295400"/>
              <a:ext cx="646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GeV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40393" y="1981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07789" y="3657600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07789" y="5390647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-6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DEBA128-577F-5348-A2F6-E767F9D39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14"/>
          <a:stretch/>
        </p:blipFill>
        <p:spPr>
          <a:xfrm>
            <a:off x="711525" y="42560"/>
            <a:ext cx="4851436" cy="4402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09995B-3F52-3C4C-A3E5-CF7222EBEFED}"/>
              </a:ext>
            </a:extLst>
          </p:cNvPr>
          <p:cNvSpPr txBox="1"/>
          <p:nvPr/>
        </p:nvSpPr>
        <p:spPr>
          <a:xfrm rot="3089523">
            <a:off x="947972" y="311104"/>
            <a:ext cx="7793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 Particle</a:t>
            </a:r>
          </a:p>
          <a:p>
            <a:pPr algn="ctr"/>
            <a:r>
              <a:rPr lang="en-US" sz="1200" dirty="0"/>
              <a:t>Colliders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9775" y="2303502"/>
            <a:ext cx="133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Already</a:t>
            </a:r>
          </a:p>
          <a:p>
            <a:pPr algn="ctr"/>
            <a:r>
              <a:rPr lang="en-US" dirty="0"/>
              <a:t>Discovered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7645" y="4797154"/>
            <a:ext cx="160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Impossible to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Discover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38B09-448A-E241-AA72-04A4B7F5334F}"/>
              </a:ext>
            </a:extLst>
          </p:cNvPr>
          <p:cNvSpPr txBox="1"/>
          <p:nvPr/>
        </p:nvSpPr>
        <p:spPr>
          <a:xfrm>
            <a:off x="2406843" y="2965697"/>
            <a:ext cx="168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Too Little to be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Dark Matter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A3BD6D-4186-C643-8EBA-7972391D0856}"/>
              </a:ext>
            </a:extLst>
          </p:cNvPr>
          <p:cNvSpPr txBox="1"/>
          <p:nvPr/>
        </p:nvSpPr>
        <p:spPr>
          <a:xfrm>
            <a:off x="4562543" y="5490844"/>
            <a:ext cx="2195896" cy="66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Too Much to be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Dark Matter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A2D2B3-89CE-0548-902C-8407E5351171}"/>
              </a:ext>
            </a:extLst>
          </p:cNvPr>
          <p:cNvGrpSpPr/>
          <p:nvPr/>
        </p:nvGrpSpPr>
        <p:grpSpPr>
          <a:xfrm>
            <a:off x="2204583" y="1841087"/>
            <a:ext cx="4352402" cy="4315140"/>
            <a:chOff x="2204583" y="1841087"/>
            <a:chExt cx="4352402" cy="43151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5183C-88D4-4146-BE57-52E2815E79DB}"/>
                </a:ext>
              </a:extLst>
            </p:cNvPr>
            <p:cNvSpPr txBox="1"/>
            <p:nvPr/>
          </p:nvSpPr>
          <p:spPr>
            <a:xfrm rot="18841872">
              <a:off x="3691586" y="3520560"/>
              <a:ext cx="18006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Just Right to 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be Dark Matter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BCB9AF3-D2F7-3941-8E51-E3BBC6BF9FC9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2204583" y="4491035"/>
              <a:ext cx="1761562" cy="1665192"/>
            </a:xfrm>
            <a:prstGeom prst="straightConnector1">
              <a:avLst/>
            </a:prstGeom>
            <a:ln w="1270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267067-7A89-4049-A264-52F8ADB0DE4C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5217706" y="1841087"/>
              <a:ext cx="1339279" cy="1355330"/>
            </a:xfrm>
            <a:prstGeom prst="straightConnector1">
              <a:avLst/>
            </a:prstGeom>
            <a:ln w="1270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584985" y="2303502"/>
            <a:ext cx="217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Strongly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Heavy Particles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4797154"/>
            <a:ext cx="207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Weakly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Light Particles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197838-20A5-774D-84CD-F0C4E3CAE4CB}"/>
              </a:ext>
            </a:extLst>
          </p:cNvPr>
          <p:cNvGrpSpPr/>
          <p:nvPr/>
        </p:nvGrpSpPr>
        <p:grpSpPr>
          <a:xfrm>
            <a:off x="6934199" y="3048000"/>
            <a:ext cx="2056368" cy="2261476"/>
            <a:chOff x="6934199" y="3048000"/>
            <a:chExt cx="2056368" cy="22614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275D31-3801-DB43-BCE6-19A0CF54C810}"/>
                    </a:ext>
                  </a:extLst>
                </p:cNvPr>
                <p:cNvSpPr txBox="1"/>
                <p:nvPr/>
              </p:nvSpPr>
              <p:spPr>
                <a:xfrm>
                  <a:off x="8115567" y="3250586"/>
                  <a:ext cx="4188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275D31-3801-DB43-BCE6-19A0CF54C8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5567" y="3250586"/>
                  <a:ext cx="418833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8C2B5E7-0FA1-3840-B8AF-DA76E1A7B3D5}"/>
                </a:ext>
              </a:extLst>
            </p:cNvPr>
            <p:cNvGrpSpPr/>
            <p:nvPr/>
          </p:nvGrpSpPr>
          <p:grpSpPr>
            <a:xfrm>
              <a:off x="6934199" y="3048000"/>
              <a:ext cx="2056368" cy="2261476"/>
              <a:chOff x="6619869" y="3217861"/>
              <a:chExt cx="2370699" cy="2346708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F79A2F3-A4EC-3B4A-9A80-E48056D80010}"/>
                  </a:ext>
                </a:extLst>
              </p:cNvPr>
              <p:cNvGrpSpPr/>
              <p:nvPr/>
            </p:nvGrpSpPr>
            <p:grpSpPr>
              <a:xfrm>
                <a:off x="6619869" y="3217861"/>
                <a:ext cx="2370699" cy="1497788"/>
                <a:chOff x="2917204" y="7177364"/>
                <a:chExt cx="2353420" cy="1473617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AF78752-AB30-F447-8234-B11B7AF5C9EF}"/>
                    </a:ext>
                  </a:extLst>
                </p:cNvPr>
                <p:cNvSpPr/>
                <p:nvPr/>
              </p:nvSpPr>
              <p:spPr>
                <a:xfrm>
                  <a:off x="2917204" y="7177364"/>
                  <a:ext cx="2353420" cy="14736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C6B3C8AA-C3F1-5546-9DD3-F814CE82D9EC}"/>
                    </a:ext>
                  </a:extLst>
                </p:cNvPr>
                <p:cNvGrpSpPr/>
                <p:nvPr/>
              </p:nvGrpSpPr>
              <p:grpSpPr>
                <a:xfrm>
                  <a:off x="3004413" y="7230486"/>
                  <a:ext cx="2245831" cy="1414644"/>
                  <a:chOff x="5711199" y="2304913"/>
                  <a:chExt cx="2793615" cy="1491652"/>
                </a:xfrm>
                <a:solidFill>
                  <a:schemeClr val="bg1"/>
                </a:solidFill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F84A6467-98FC-5342-929C-BC9B45B10F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62225" y="3309769"/>
                        <a:ext cx="533194" cy="486796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C0C57E18-927C-C74A-A8CE-B5DDF0E5B8A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62225" y="3309769"/>
                        <a:ext cx="533194" cy="486796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4C564436-9A1A-2C48-A182-E063F864613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71620" y="2304913"/>
                        <a:ext cx="533194" cy="486796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3B6EBCB0-66CF-E845-B9E7-217FA41857C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71620" y="2304913"/>
                        <a:ext cx="533194" cy="486796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340489ED-921A-164D-9B47-EEEE35B6B6CB}"/>
                      </a:ext>
                    </a:extLst>
                  </p:cNvPr>
                  <p:cNvGrpSpPr/>
                  <p:nvPr/>
                </p:nvGrpSpPr>
                <p:grpSpPr>
                  <a:xfrm>
                    <a:off x="6400799" y="2537415"/>
                    <a:ext cx="1653437" cy="1038988"/>
                    <a:chOff x="3200400" y="2514600"/>
                    <a:chExt cx="2743200" cy="1981200"/>
                  </a:xfrm>
                  <a:grpFill/>
                </p:grpSpPr>
                <p:pic>
                  <p:nvPicPr>
                    <p:cNvPr id="45" name="Picture 44">
                      <a:extLst>
                        <a:ext uri="{FF2B5EF4-FFF2-40B4-BE49-F238E27FC236}">
                          <a16:creationId xmlns:a16="http://schemas.microsoft.com/office/drawing/2014/main" id="{FC93FE1D-F17E-B34F-B690-0AA2D1DEF1B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/>
                    <a:srcRect l="34765" t="23437" r="34766" b="20312"/>
                    <a:stretch/>
                  </p:blipFill>
                  <p:spPr>
                    <a:xfrm rot="16200000">
                      <a:off x="3581400" y="2133600"/>
                      <a:ext cx="1981200" cy="2743200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C2D301F5-962A-FC4F-9221-2ED78B8AF4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7200" y="2590800"/>
                      <a:ext cx="609600" cy="76200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B635146-182F-6D4E-823A-456F50F56BDE}"/>
                      </a:ext>
                    </a:extLst>
                  </p:cNvPr>
                  <p:cNvSpPr txBox="1"/>
                  <p:nvPr/>
                </p:nvSpPr>
                <p:spPr>
                  <a:xfrm>
                    <a:off x="5711199" y="2387711"/>
                    <a:ext cx="543738" cy="369332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DM</a:t>
                    </a: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08717FE1-507F-9C46-BFD6-2AB808A55DBF}"/>
                      </a:ext>
                    </a:extLst>
                  </p:cNvPr>
                  <p:cNvSpPr txBox="1"/>
                  <p:nvPr/>
                </p:nvSpPr>
                <p:spPr>
                  <a:xfrm>
                    <a:off x="5711199" y="3362469"/>
                    <a:ext cx="543738" cy="369332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DM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F0B7776B-4BD5-5E48-9E38-F0B127625A2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92829" y="2569734"/>
                        <a:ext cx="554729" cy="389437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F0B7776B-4BD5-5E48-9E38-F0B127625A2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92829" y="2569734"/>
                        <a:ext cx="554729" cy="389437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84DC2F8-DE94-BE4B-9E94-F7DB5B367C0D}"/>
                      </a:ext>
                    </a:extLst>
                  </p:cNvPr>
                  <p:cNvSpPr txBox="1"/>
                  <p:nvPr/>
                </p:nvSpPr>
                <p:spPr>
                  <a:xfrm>
                    <a:off x="6625885" y="4691341"/>
                    <a:ext cx="2360405" cy="87322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/>
                      <a:t>&lt;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a14:m>
                    <a:r>
                      <a:rPr lang="en-US" sz="2800" dirty="0"/>
                      <a:t>&gt; ~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22D72D5-4DF6-DD4B-A9C8-5839AB3474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5885" y="4691341"/>
                    <a:ext cx="2360405" cy="87322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086" b="-29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B511530-DEA3-8946-A8B8-EF64012816E0}"/>
                    </a:ext>
                  </a:extLst>
                </p:cNvPr>
                <p:cNvSpPr txBox="1"/>
                <p:nvPr/>
              </p:nvSpPr>
              <p:spPr>
                <a:xfrm>
                  <a:off x="8205959" y="3336913"/>
                  <a:ext cx="4188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B511530-DEA3-8946-A8B8-EF64012816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5959" y="3336913"/>
                  <a:ext cx="41883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58FC382-A4E3-D34F-9CA3-F42F28E967AF}"/>
              </a:ext>
            </a:extLst>
          </p:cNvPr>
          <p:cNvSpPr txBox="1"/>
          <p:nvPr/>
        </p:nvSpPr>
        <p:spPr>
          <a:xfrm>
            <a:off x="6758275" y="5390647"/>
            <a:ext cx="230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Boehm,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Fayet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(2003)</a:t>
            </a:r>
          </a:p>
          <a:p>
            <a:pPr algn="r"/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Pospelov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Ritz, Voloshin (2007)</a:t>
            </a:r>
          </a:p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Feng, Kumar (2008)</a:t>
            </a:r>
          </a:p>
        </p:txBody>
      </p:sp>
    </p:spTree>
    <p:extLst>
      <p:ext uri="{BB962C8B-B14F-4D97-AF65-F5344CB8AC3E}">
        <p14:creationId xmlns:p14="http://schemas.microsoft.com/office/powerpoint/2010/main" val="28091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1" grpId="0"/>
      <p:bldP spid="32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1E8F9-5801-0744-ADB6-A0EB654E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4231"/>
            <a:ext cx="6858000" cy="44132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0B3E-F1D7-3549-8EEC-A00702D1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0117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These motivations have led to many works on BSM interpretations.  My viewpoint has been informed by these works and collaborators:</a:t>
            </a:r>
          </a:p>
          <a:p>
            <a:endParaRPr lang="en-US" sz="800" dirty="0"/>
          </a:p>
          <a:p>
            <a:pPr lvl="1"/>
            <a:r>
              <a:rPr lang="en-US" sz="1600" i="1" dirty="0" err="1"/>
              <a:t>Protophobic</a:t>
            </a:r>
            <a:r>
              <a:rPr lang="en-US" sz="1600" i="1" dirty="0"/>
              <a:t> Fifth-Force Interpretation of the Observed Anomaly in </a:t>
            </a:r>
            <a:r>
              <a:rPr lang="en-US" sz="1600" i="1" baseline="30000" dirty="0"/>
              <a:t>8</a:t>
            </a:r>
            <a:r>
              <a:rPr lang="en-US" sz="1600" i="1" dirty="0"/>
              <a:t>Be Nuclear Transitions</a:t>
            </a:r>
            <a:r>
              <a:rPr lang="en-US" sz="1600" dirty="0"/>
              <a:t>, J.L. Feng, B. </a:t>
            </a:r>
            <a:r>
              <a:rPr lang="en-US" sz="1600" dirty="0" err="1"/>
              <a:t>Fornal</a:t>
            </a:r>
            <a:r>
              <a:rPr lang="en-US" sz="1600" dirty="0"/>
              <a:t>, I. </a:t>
            </a:r>
            <a:r>
              <a:rPr lang="en-US" sz="1600" dirty="0" err="1"/>
              <a:t>Galon</a:t>
            </a:r>
            <a:r>
              <a:rPr lang="en-US" sz="1600" dirty="0"/>
              <a:t>, S. Gardner, J. Smolinsky, T. Tait, F. </a:t>
            </a:r>
            <a:r>
              <a:rPr lang="en-US" sz="1600" dirty="0" err="1"/>
              <a:t>Tanedo</a:t>
            </a:r>
            <a:r>
              <a:rPr lang="en-US" sz="1600" dirty="0"/>
              <a:t>, 1604.07411, </a:t>
            </a:r>
            <a:r>
              <a:rPr lang="en-US" sz="1600" i="1" dirty="0"/>
              <a:t>Phys. Rev. Lett. 117, 071803 (2016)</a:t>
            </a:r>
          </a:p>
          <a:p>
            <a:endParaRPr lang="en-US" sz="1200" dirty="0"/>
          </a:p>
          <a:p>
            <a:pPr lvl="1"/>
            <a:r>
              <a:rPr lang="en-US" sz="1600" i="1" dirty="0"/>
              <a:t>Particle Physics Models for the 17 MeV Anomaly in Beryllium Nuclear Decays</a:t>
            </a:r>
            <a:r>
              <a:rPr lang="en-US" sz="1600" dirty="0"/>
              <a:t>, J.L. Feng, B. </a:t>
            </a:r>
            <a:r>
              <a:rPr lang="en-US" sz="1600" dirty="0" err="1"/>
              <a:t>Fornal</a:t>
            </a:r>
            <a:r>
              <a:rPr lang="en-US" sz="1600" dirty="0"/>
              <a:t>, I. </a:t>
            </a:r>
            <a:r>
              <a:rPr lang="en-US" sz="1600" dirty="0" err="1"/>
              <a:t>Galon</a:t>
            </a:r>
            <a:r>
              <a:rPr lang="en-US" sz="1600" dirty="0"/>
              <a:t>, S. Gardner, J. Smolinsky, T. Tait, F. </a:t>
            </a:r>
            <a:r>
              <a:rPr lang="en-US" sz="1600" dirty="0" err="1"/>
              <a:t>Tanedo</a:t>
            </a:r>
            <a:r>
              <a:rPr lang="en-US" sz="1600" dirty="0"/>
              <a:t>, 1608.03591, </a:t>
            </a:r>
            <a:r>
              <a:rPr lang="en-US" sz="1600" i="1" dirty="0"/>
              <a:t>Phys. Rev. D 95, 035017 (2017)</a:t>
            </a:r>
          </a:p>
          <a:p>
            <a:endParaRPr lang="en-US" sz="1200" dirty="0"/>
          </a:p>
          <a:p>
            <a:pPr lvl="1"/>
            <a:r>
              <a:rPr lang="en-US" sz="1600" i="1" dirty="0"/>
              <a:t>Dynamical Evidence for a Fifth Force Explanation of the ATOMKI Nuclear Anomalies</a:t>
            </a:r>
            <a:r>
              <a:rPr lang="en-US" sz="1600" dirty="0"/>
              <a:t>, J.L. Feng, T. Tait, C. </a:t>
            </a:r>
            <a:r>
              <a:rPr lang="en-US" sz="1600" dirty="0" err="1"/>
              <a:t>Verhaaren</a:t>
            </a:r>
            <a:r>
              <a:rPr lang="en-US" sz="1600" dirty="0"/>
              <a:t>, 2006.01151, </a:t>
            </a:r>
            <a:r>
              <a:rPr lang="en-US" sz="1600" i="1" dirty="0"/>
              <a:t>Phys. Rev. D 102, 036016 (2020)</a:t>
            </a:r>
          </a:p>
          <a:p>
            <a:pPr lvl="1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84D25B-4D00-CB43-A870-8EA707CE12AA}"/>
              </a:ext>
            </a:extLst>
          </p:cNvPr>
          <p:cNvGrpSpPr/>
          <p:nvPr/>
        </p:nvGrpSpPr>
        <p:grpSpPr>
          <a:xfrm>
            <a:off x="155129" y="4651355"/>
            <a:ext cx="8836471" cy="1901845"/>
            <a:chOff x="155129" y="4844996"/>
            <a:chExt cx="8836471" cy="19018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10F9C2-AB9A-154B-9D9D-044302446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082" t="14379" r="24636" b="32014"/>
            <a:stretch/>
          </p:blipFill>
          <p:spPr>
            <a:xfrm>
              <a:off x="7848600" y="4864063"/>
              <a:ext cx="1143000" cy="13557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D7BC09-48B1-714E-A90C-64F81CBA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0246" y="4884611"/>
              <a:ext cx="1029999" cy="12764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294370-A5C2-2F4D-B801-7B3EEB70E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5267" y="4889013"/>
              <a:ext cx="1012392" cy="126769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E46B0BC-453A-2C43-BCF2-CF1C50491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129" y="4853799"/>
              <a:ext cx="1082819" cy="133811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A6F23A-FBDB-B44A-99AF-9F83233A9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52543" y="4884611"/>
              <a:ext cx="1100426" cy="127649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D9139C-1D59-2B4C-8DEC-D023D2A02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49957" y="4853799"/>
              <a:ext cx="994785" cy="133811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7533D1A-A376-1A46-A18D-7E616D7D1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87042" y="4844996"/>
              <a:ext cx="1012392" cy="135572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0CBC26-0905-1A46-8793-B7BD1AB12AC7}"/>
                </a:ext>
              </a:extLst>
            </p:cNvPr>
            <p:cNvSpPr txBox="1"/>
            <p:nvPr/>
          </p:nvSpPr>
          <p:spPr>
            <a:xfrm>
              <a:off x="299442" y="6124521"/>
              <a:ext cx="764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Bart</a:t>
              </a:r>
            </a:p>
            <a:p>
              <a:pPr algn="ctr"/>
              <a:r>
                <a:rPr lang="en-US" sz="1600" dirty="0" err="1"/>
                <a:t>Fornal</a:t>
              </a:r>
              <a:endParaRPr lang="en-US" sz="1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6AC43E-A9B3-A64B-A912-A808D7FAFF72}"/>
                </a:ext>
              </a:extLst>
            </p:cNvPr>
            <p:cNvSpPr txBox="1"/>
            <p:nvPr/>
          </p:nvSpPr>
          <p:spPr>
            <a:xfrm>
              <a:off x="2859071" y="6124521"/>
              <a:ext cx="938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Susan</a:t>
              </a:r>
            </a:p>
            <a:p>
              <a:pPr algn="ctr"/>
              <a:r>
                <a:rPr lang="en-US" sz="1600" dirty="0"/>
                <a:t>Gardner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2D2136-4E66-184A-89D5-705F84E7BB30}"/>
                </a:ext>
              </a:extLst>
            </p:cNvPr>
            <p:cNvSpPr txBox="1"/>
            <p:nvPr/>
          </p:nvSpPr>
          <p:spPr>
            <a:xfrm>
              <a:off x="1630081" y="6124521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/>
                <a:t>Iftah</a:t>
              </a:r>
              <a:endParaRPr lang="en-US" sz="1600" dirty="0"/>
            </a:p>
            <a:p>
              <a:pPr algn="ctr"/>
              <a:r>
                <a:rPr lang="en-US" sz="1600" dirty="0" err="1"/>
                <a:t>Galon</a:t>
              </a:r>
              <a:endParaRPr lang="en-US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CCE7A5-3B09-244D-A42A-DB80763285DB}"/>
                </a:ext>
              </a:extLst>
            </p:cNvPr>
            <p:cNvSpPr txBox="1"/>
            <p:nvPr/>
          </p:nvSpPr>
          <p:spPr>
            <a:xfrm>
              <a:off x="4038391" y="6124521"/>
              <a:ext cx="11176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Jordan</a:t>
              </a:r>
            </a:p>
            <a:p>
              <a:pPr algn="ctr"/>
              <a:r>
                <a:rPr lang="en-US" sz="1600" dirty="0" err="1"/>
                <a:t>Smolinsky</a:t>
              </a:r>
              <a:endParaRPr lang="en-US" sz="16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8DF7A9-4677-6843-A726-9302A170020F}"/>
                </a:ext>
              </a:extLst>
            </p:cNvPr>
            <p:cNvSpPr txBox="1"/>
            <p:nvPr/>
          </p:nvSpPr>
          <p:spPr>
            <a:xfrm>
              <a:off x="5617538" y="6136096"/>
              <a:ext cx="5184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Tim</a:t>
              </a:r>
            </a:p>
            <a:p>
              <a:pPr algn="ctr"/>
              <a:r>
                <a:rPr lang="en-US" sz="1600" dirty="0" err="1"/>
                <a:t>Tait</a:t>
              </a:r>
              <a:endParaRPr lang="en-US" sz="16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C67682-69A1-224C-B2DF-1F208CF9999B}"/>
                </a:ext>
              </a:extLst>
            </p:cNvPr>
            <p:cNvSpPr txBox="1"/>
            <p:nvPr/>
          </p:nvSpPr>
          <p:spPr>
            <a:xfrm>
              <a:off x="6678654" y="6147671"/>
              <a:ext cx="8560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Flip</a:t>
              </a:r>
            </a:p>
            <a:p>
              <a:pPr algn="ctr"/>
              <a:r>
                <a:rPr lang="en-US" sz="1600" dirty="0" err="1"/>
                <a:t>Tanedo</a:t>
              </a:r>
              <a:endParaRPr lang="en-US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505625-1BB9-D44A-AE23-3334D493D238}"/>
                </a:ext>
              </a:extLst>
            </p:cNvPr>
            <p:cNvSpPr txBox="1"/>
            <p:nvPr/>
          </p:nvSpPr>
          <p:spPr>
            <a:xfrm>
              <a:off x="7861291" y="6162066"/>
              <a:ext cx="1130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Chris</a:t>
              </a:r>
            </a:p>
            <a:p>
              <a:pPr algn="ctr"/>
              <a:r>
                <a:rPr lang="en-US" sz="1600" dirty="0" err="1"/>
                <a:t>Verhaaren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944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1E8F9-5801-0744-ADB6-A0EB654E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231"/>
            <a:ext cx="9144000" cy="441325"/>
          </a:xfrm>
        </p:spPr>
        <p:txBody>
          <a:bodyPr/>
          <a:lstStyle/>
          <a:p>
            <a:r>
              <a:rPr lang="en-US" dirty="0"/>
              <a:t>ESSENTIAL FEATURES OF THE 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10B3E-F1D7-3549-8EEC-A00702D16E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683" y="3207865"/>
                <a:ext cx="8736518" cy="3395903"/>
              </a:xfrm>
            </p:spPr>
            <p:txBody>
              <a:bodyPr/>
              <a:lstStyle/>
              <a:p>
                <a:r>
                  <a:rPr lang="en-US" sz="2000" dirty="0"/>
                  <a:t>Signal rate is determined by </a:t>
                </a:r>
                <a:r>
                  <a:rPr lang="en-US" sz="2000" dirty="0">
                    <a:latin typeface="Symbol" pitchFamily="2" charset="2"/>
                  </a:rPr>
                  <a:t>s</a:t>
                </a:r>
                <a:r>
                  <a:rPr lang="en-US" sz="2000" dirty="0"/>
                  <a:t>(</a:t>
                </a:r>
                <a:r>
                  <a:rPr lang="en-US" sz="2000" baseline="30000" dirty="0"/>
                  <a:t>8</a:t>
                </a:r>
                <a:r>
                  <a:rPr lang="en-US" sz="2000" dirty="0"/>
                  <a:t>Be* </a:t>
                </a:r>
                <a:r>
                  <a:rPr lang="en-US" sz="2000" dirty="0">
                    <a:sym typeface="Wingdings" pitchFamily="2" charset="2"/>
                  </a:rPr>
                  <a:t>→ </a:t>
                </a:r>
                <a:r>
                  <a:rPr lang="en-US" sz="2000" baseline="30000" dirty="0">
                    <a:sym typeface="Wingdings" pitchFamily="2" charset="2"/>
                  </a:rPr>
                  <a:t>8</a:t>
                </a:r>
                <a:r>
                  <a:rPr lang="en-US" sz="2000" dirty="0">
                    <a:sym typeface="Wingdings" pitchFamily="2" charset="2"/>
                  </a:rPr>
                  <a:t>Be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) BR(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).</a:t>
                </a:r>
              </a:p>
              <a:p>
                <a:endParaRPr lang="en-US" sz="1200" dirty="0"/>
              </a:p>
              <a:p>
                <a:r>
                  <a:rPr lang="en-US" sz="2000" dirty="0"/>
                  <a:t>Other decay modes possible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→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𝜈</m:t>
                    </m:r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𝜈</m:t>
                        </m:r>
                      </m:e>
                    </m:acc>
                  </m:oMath>
                </a14:m>
                <a:r>
                  <a:rPr lang="en-US" sz="2000" dirty="0">
                    <a:sym typeface="Wingdings" pitchFamily="2" charset="2"/>
                  </a:rPr>
                  <a:t>, DM, ...), but these imply larger nuclear couplings to maintain signal rate; assume BR(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) = 1.</a:t>
                </a:r>
              </a:p>
              <a:p>
                <a:endParaRPr lang="en-US" sz="1200" dirty="0"/>
              </a:p>
              <a:p>
                <a:r>
                  <a:rPr lang="en-US" sz="2000" dirty="0">
                    <a:solidFill>
                      <a:srgbClr val="0000FF"/>
                    </a:solidFill>
                  </a:rPr>
                  <a:t>Nuclear couplings</a:t>
                </a:r>
                <a:r>
                  <a:rPr lang="en-US" sz="2000" dirty="0"/>
                  <a:t>: determined by signal rate.</a:t>
                </a:r>
              </a:p>
              <a:p>
                <a:endParaRPr lang="en-US" sz="1200" dirty="0"/>
              </a:p>
              <a:p>
                <a:r>
                  <a:rPr lang="en-US" sz="2000" dirty="0">
                    <a:solidFill>
                      <a:srgbClr val="00B050"/>
                    </a:solidFill>
                  </a:rPr>
                  <a:t>Electron coupling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cannot travel too far </a:t>
                </a:r>
                <a:r>
                  <a:rPr lang="en-US" sz="2000" dirty="0">
                    <a:sym typeface="Wingdings" pitchFamily="2" charset="2"/>
                  </a:rPr>
                  <a:t> lower bound.  </a:t>
                </a:r>
              </a:p>
              <a:p>
                <a:endParaRPr lang="en-US" sz="1200" dirty="0">
                  <a:sym typeface="Wingdings" pitchFamily="2" charset="2"/>
                </a:endParaRPr>
              </a:p>
              <a:p>
                <a:r>
                  <a:rPr lang="en-US" sz="2000" dirty="0">
                    <a:sym typeface="Wingdings" pitchFamily="2" charset="2"/>
                  </a:rPr>
                  <a:t>Symmetries provide additional constraints, as well as all </a:t>
                </a:r>
                <a:r>
                  <a:rPr lang="en-US" sz="2000" dirty="0" err="1">
                    <a:sym typeface="Wingdings" pitchFamily="2" charset="2"/>
                  </a:rPr>
                  <a:t>expts</a:t>
                </a:r>
                <a:r>
                  <a:rPr lang="en-US" sz="2000" dirty="0">
                    <a:sym typeface="Wingdings" pitchFamily="2" charset="2"/>
                  </a:rPr>
                  <a:t> probing the 10 MeV scale since the early days of nuclear and particle physics.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10B3E-F1D7-3549-8EEC-A00702D16E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683" y="3207865"/>
                <a:ext cx="8736518" cy="3395903"/>
              </a:xfrm>
              <a:blipFill>
                <a:blip r:embed="rId2"/>
                <a:stretch>
                  <a:fillRect l="-727" t="-1119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1FA7E38-B57D-194E-A0B0-38214AAC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71"/>
          <a:stretch/>
        </p:blipFill>
        <p:spPr>
          <a:xfrm>
            <a:off x="6220059" y="979481"/>
            <a:ext cx="2619141" cy="2252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BD7B0DF-6DD2-7444-9624-106CF0E6F20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4542" y="844454"/>
                <a:ext cx="5943600" cy="2079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rgbClr val="1919D2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1919D2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is produced through </a:t>
                </a:r>
                <a:r>
                  <a:rPr lang="en-US" sz="2000" dirty="0">
                    <a:solidFill>
                      <a:srgbClr val="0000FF"/>
                    </a:solidFill>
                  </a:rPr>
                  <a:t>nuclear (quark) couplings</a:t>
                </a:r>
                <a:r>
                  <a:rPr lang="en-US" sz="2000" dirty="0"/>
                  <a:t>, decays through </a:t>
                </a:r>
                <a:r>
                  <a:rPr lang="en-US" sz="2000" dirty="0">
                    <a:solidFill>
                      <a:srgbClr val="00B050"/>
                    </a:solidFill>
                  </a:rPr>
                  <a:t>electron coupling</a:t>
                </a:r>
                <a:r>
                  <a:rPr lang="en-US" sz="2000" dirty="0"/>
                  <a:t>.  </a:t>
                </a:r>
              </a:p>
              <a:p>
                <a:endParaRPr lang="en-US" sz="1200" dirty="0"/>
              </a:p>
              <a:p>
                <a:r>
                  <a:rPr lang="en-US" sz="2000" dirty="0"/>
                  <a:t>Bump at 140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: </a:t>
                </a:r>
                <a:r>
                  <a:rPr lang="en-US" sz="2000" dirty="0"/>
                  <a:t>2-body final state,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17 MeV.</a:t>
                </a:r>
              </a:p>
              <a:p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must be a 17 MeV, neutral boson.  It therefore implies a new force with a range of 12 fm.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BD7B0DF-6DD2-7444-9624-106CF0E6F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542" y="844454"/>
                <a:ext cx="5943600" cy="2079487"/>
              </a:xfrm>
              <a:prstGeom prst="rect">
                <a:avLst/>
              </a:prstGeom>
              <a:blipFill>
                <a:blip r:embed="rId4"/>
                <a:stretch>
                  <a:fillRect l="-853" t="-1818" r="-1706" b="-1030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23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413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EXPLANATIONS THAT DON’T WORK: SCALARS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585" y="6248400"/>
            <a:ext cx="7690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1608.03591; based on Tilley et al. (2004), </a:t>
            </a:r>
            <a:r>
              <a:rPr lang="en-US" sz="1400" dirty="0">
                <a:hlinkClick r:id="rId2"/>
              </a:rPr>
              <a:t>http://www.nndc.bnl.gov/nudat2</a:t>
            </a:r>
            <a:r>
              <a:rPr lang="en-US" sz="1400" dirty="0"/>
              <a:t>, </a:t>
            </a:r>
            <a:r>
              <a:rPr lang="en-US" sz="1400" dirty="0" err="1"/>
              <a:t>Wiringa</a:t>
            </a:r>
            <a:r>
              <a:rPr lang="en-US" sz="1400" dirty="0"/>
              <a:t> et al. (2013)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47" y="3076884"/>
            <a:ext cx="8598353" cy="3170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864037"/>
            <a:ext cx="8763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Can X be a spin-0 boson (dark Higgs boson) with J</a:t>
            </a:r>
            <a:r>
              <a:rPr lang="en-US" sz="2000" baseline="30000" dirty="0"/>
              <a:t>P</a:t>
            </a:r>
            <a:r>
              <a:rPr lang="en-US" sz="2000" dirty="0"/>
              <a:t> = 0</a:t>
            </a:r>
            <a:r>
              <a:rPr lang="en-US" sz="2000" baseline="30000" dirty="0"/>
              <a:t>+</a:t>
            </a:r>
            <a:r>
              <a:rPr lang="en-US" sz="2000" dirty="0"/>
              <a:t> ? </a:t>
            </a:r>
          </a:p>
          <a:p>
            <a:pPr marL="342900" indent="-342900">
              <a:buFont typeface="Arial"/>
              <a:buChar char="•"/>
            </a:pPr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The decay would then have J</a:t>
            </a:r>
            <a:r>
              <a:rPr lang="en-US" sz="2000" baseline="30000" dirty="0"/>
              <a:t>P</a:t>
            </a:r>
            <a:r>
              <a:rPr lang="en-US" sz="2000" dirty="0"/>
              <a:t> assignments: 1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0</a:t>
            </a:r>
            <a:r>
              <a:rPr lang="en-US" sz="2000" baseline="30000" dirty="0">
                <a:sym typeface="Wingdings"/>
              </a:rPr>
              <a:t>+</a:t>
            </a:r>
            <a:r>
              <a:rPr lang="en-US" sz="2000" dirty="0">
                <a:sym typeface="Wingdings"/>
              </a:rPr>
              <a:t> 0</a:t>
            </a:r>
            <a:r>
              <a:rPr lang="en-US" sz="2000" baseline="30000" dirty="0">
                <a:sym typeface="Wingdings"/>
              </a:rPr>
              <a:t>+</a:t>
            </a:r>
            <a:r>
              <a:rPr lang="en-US" sz="2000" dirty="0">
                <a:sym typeface="Wingdings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1000" dirty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ym typeface="Wingdings"/>
              </a:rPr>
              <a:t>L Conservation: L = 1, Parity Conservation: P = (-1)</a:t>
            </a:r>
            <a:r>
              <a:rPr lang="en-US" sz="2000" baseline="30000" dirty="0">
                <a:sym typeface="Wingdings"/>
              </a:rPr>
              <a:t>L</a:t>
            </a:r>
            <a:r>
              <a:rPr lang="en-US" sz="2000" dirty="0">
                <a:sym typeface="Wingdings"/>
              </a:rPr>
              <a:t> = 1, so this is forbidden in parity-conserving theories.</a:t>
            </a:r>
          </a:p>
          <a:p>
            <a:pPr marL="342900" indent="-342900">
              <a:buFont typeface="Arial"/>
              <a:buChar char="•"/>
            </a:pPr>
            <a:endParaRPr lang="en-US" sz="1200" dirty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/>
              </a:rPr>
              <a:t>A scalar is not a viable explanation of the </a:t>
            </a:r>
            <a:r>
              <a:rPr lang="en-US" sz="2000" baseline="30000" dirty="0">
                <a:solidFill>
                  <a:srgbClr val="FF0000"/>
                </a:solidFill>
                <a:sym typeface="Wingdings"/>
              </a:rPr>
              <a:t>8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Be results.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02FC5-FB3D-9045-A404-C28AB8FB6EB4}"/>
              </a:ext>
            </a:extLst>
          </p:cNvPr>
          <p:cNvSpPr txBox="1"/>
          <p:nvPr/>
        </p:nvSpPr>
        <p:spPr>
          <a:xfrm>
            <a:off x="7030844" y="2614510"/>
            <a:ext cx="159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Feng et al. (2016)</a:t>
            </a:r>
          </a:p>
        </p:txBody>
      </p:sp>
    </p:spTree>
    <p:extLst>
      <p:ext uri="{BB962C8B-B14F-4D97-AF65-F5344CB8AC3E}">
        <p14:creationId xmlns:p14="http://schemas.microsoft.com/office/powerpoint/2010/main" val="138109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71355"/>
            <a:ext cx="4392090" cy="3646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914400"/>
                <a:ext cx="4156930" cy="54864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The dark photon A’ is a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specific</a:t>
                </a:r>
                <a:r>
                  <a:rPr lang="en-US" sz="2000" dirty="0"/>
                  <a:t> new spin-1 gauge boson: it’s couplings are identical to the photon’s, but suppressed by a small parameter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1200" dirty="0"/>
              </a:p>
              <a:p>
                <a:r>
                  <a:rPr lang="en-US" sz="2000" dirty="0"/>
                  <a:t>To get the right signal strength, need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Given the dark photon’s couplings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, this implies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atin typeface="Symbol" charset="0"/>
                  </a:rPr>
                  <a:t> </a:t>
                </a:r>
                <a:r>
                  <a:rPr lang="en-US" sz="2000" dirty="0"/>
                  <a:t>~ 0.01, which is excluded by experiments.</a:t>
                </a:r>
              </a:p>
              <a:p>
                <a:endParaRPr lang="en-US" sz="1200" dirty="0"/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The dark photon is not a viable explanation of the 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8</a:t>
                </a:r>
                <a:r>
                  <a:rPr lang="en-US" sz="2000" dirty="0">
                    <a:solidFill>
                      <a:srgbClr val="FF0000"/>
                    </a:solidFill>
                  </a:rPr>
                  <a:t>Be results.</a:t>
                </a: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914400"/>
                <a:ext cx="4156930" cy="5486400"/>
              </a:xfrm>
              <a:blipFill>
                <a:blip r:embed="rId3"/>
                <a:stretch>
                  <a:fillRect l="-1220" t="-693" b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352800"/>
            <a:ext cx="3213100" cy="494323"/>
          </a:xfrm>
          <a:prstGeom prst="rect">
            <a:avLst/>
          </a:prstGeom>
        </p:spPr>
      </p:pic>
      <p:pic>
        <p:nvPicPr>
          <p:cNvPr id="6" name="Picture 5" descr="49a6dcdcd36825e5e6ce6879a1a4ee88_smiley-face-sad-smiley-face-sad-face-clip-art_649-36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2" t="3660" r="3786" b="15253"/>
          <a:stretch/>
        </p:blipFill>
        <p:spPr>
          <a:xfrm>
            <a:off x="5965932" y="3018319"/>
            <a:ext cx="449924" cy="461211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FBADF792-7129-6449-8AB0-C0C34457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413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EXPL. THAT DON’T WORK: DARK PHOTONS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72DBAC-0C0F-0E48-A734-580B919C1939}"/>
              </a:ext>
            </a:extLst>
          </p:cNvPr>
          <p:cNvGrpSpPr/>
          <p:nvPr/>
        </p:nvGrpSpPr>
        <p:grpSpPr>
          <a:xfrm>
            <a:off x="6712182" y="923630"/>
            <a:ext cx="2194601" cy="1743370"/>
            <a:chOff x="1207773" y="4572000"/>
            <a:chExt cx="3042590" cy="2017287"/>
          </a:xfrm>
        </p:grpSpPr>
        <p:pic>
          <p:nvPicPr>
            <p:cNvPr id="13" name="Picture 12" descr="QEDvertex.png">
              <a:extLst>
                <a:ext uri="{FF2B5EF4-FFF2-40B4-BE49-F238E27FC236}">
                  <a16:creationId xmlns:a16="http://schemas.microsoft.com/office/drawing/2014/main" id="{9975E2D6-82D1-BB4D-9B6C-C41F74B97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6400" y="4694722"/>
              <a:ext cx="2209800" cy="187513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27777A-F1A8-9C41-8CCC-6554DACC68CE}"/>
                </a:ext>
              </a:extLst>
            </p:cNvPr>
            <p:cNvSpPr txBox="1"/>
            <p:nvPr/>
          </p:nvSpPr>
          <p:spPr>
            <a:xfrm>
              <a:off x="1207773" y="5384180"/>
              <a:ext cx="6044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dirty="0">
                  <a:latin typeface="+mn-lt"/>
                  <a:cs typeface="Symbol" charset="2"/>
                </a:rPr>
                <a:t>A’</a:t>
              </a:r>
              <a:endParaRPr lang="en-US" sz="2400" baseline="-25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F9685F8-C50E-8941-8AD0-17A70124370F}"/>
                    </a:ext>
                  </a:extLst>
                </p:cNvPr>
                <p:cNvSpPr txBox="1"/>
                <p:nvPr/>
              </p:nvSpPr>
              <p:spPr>
                <a:xfrm>
                  <a:off x="3628447" y="6044624"/>
                  <a:ext cx="621916" cy="544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F9685F8-C50E-8941-8AD0-17A7012437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447" y="6044624"/>
                  <a:ext cx="621916" cy="544663"/>
                </a:xfrm>
                <a:prstGeom prst="rect">
                  <a:avLst/>
                </a:prstGeom>
                <a:blipFill>
                  <a:blip r:embed="rId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FFDDF24-D688-5A4E-87A4-5992236C16C5}"/>
                    </a:ext>
                  </a:extLst>
                </p:cNvPr>
                <p:cNvSpPr txBox="1"/>
                <p:nvPr/>
              </p:nvSpPr>
              <p:spPr>
                <a:xfrm>
                  <a:off x="3628447" y="4572000"/>
                  <a:ext cx="621916" cy="5342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FFDDF24-D688-5A4E-87A4-5992236C1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447" y="4572000"/>
                  <a:ext cx="621916" cy="534201"/>
                </a:xfrm>
                <a:prstGeom prst="rect">
                  <a:avLst/>
                </a:prstGeom>
                <a:blipFill>
                  <a:blip r:embed="rId8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F71825-97A1-BD42-B2FB-A1D6B7CDCB1D}"/>
              </a:ext>
            </a:extLst>
          </p:cNvPr>
          <p:cNvGrpSpPr/>
          <p:nvPr/>
        </p:nvGrpSpPr>
        <p:grpSpPr>
          <a:xfrm>
            <a:off x="4648200" y="1011911"/>
            <a:ext cx="2159910" cy="1588809"/>
            <a:chOff x="1255869" y="4572000"/>
            <a:chExt cx="2994494" cy="2092577"/>
          </a:xfrm>
        </p:grpSpPr>
        <p:pic>
          <p:nvPicPr>
            <p:cNvPr id="18" name="Picture 17" descr="QEDvertex.png">
              <a:extLst>
                <a:ext uri="{FF2B5EF4-FFF2-40B4-BE49-F238E27FC236}">
                  <a16:creationId xmlns:a16="http://schemas.microsoft.com/office/drawing/2014/main" id="{AC9CFC08-39DA-A542-91D5-63F4C577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6400" y="4694722"/>
              <a:ext cx="2209800" cy="18751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739B6A1-C4E3-0143-BA5E-4A94006842DF}"/>
                    </a:ext>
                  </a:extLst>
                </p:cNvPr>
                <p:cNvSpPr txBox="1"/>
                <p:nvPr/>
              </p:nvSpPr>
              <p:spPr>
                <a:xfrm>
                  <a:off x="1255869" y="5295900"/>
                  <a:ext cx="571957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charset="2"/>
                          </a:rPr>
                          <m:t>𝛾</m:t>
                        </m:r>
                      </m:oMath>
                    </m:oMathPara>
                  </a14:m>
                  <a:endParaRPr lang="en-US" sz="24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739B6A1-C4E3-0143-BA5E-4A9400684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5869" y="5295900"/>
                  <a:ext cx="571957" cy="453137"/>
                </a:xfrm>
                <a:prstGeom prst="rect">
                  <a:avLst/>
                </a:prstGeom>
                <a:blipFill>
                  <a:blip r:embed="rId9"/>
                  <a:stretch>
                    <a:fillRect b="-46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AA760C2-E0D2-9147-B227-CC5372EBC10A}"/>
                    </a:ext>
                  </a:extLst>
                </p:cNvPr>
                <p:cNvSpPr txBox="1"/>
                <p:nvPr/>
              </p:nvSpPr>
              <p:spPr>
                <a:xfrm>
                  <a:off x="3628447" y="6044623"/>
                  <a:ext cx="621916" cy="6199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AA760C2-E0D2-9147-B227-CC5372EBC1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447" y="6044623"/>
                  <a:ext cx="621916" cy="619954"/>
                </a:xfrm>
                <a:prstGeom prst="rect">
                  <a:avLst/>
                </a:prstGeom>
                <a:blipFill>
                  <a:blip r:embed="rId10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60919FD-480A-9E43-AACD-B9F69F2B4286}"/>
                    </a:ext>
                  </a:extLst>
                </p:cNvPr>
                <p:cNvSpPr txBox="1"/>
                <p:nvPr/>
              </p:nvSpPr>
              <p:spPr>
                <a:xfrm>
                  <a:off x="3628447" y="4572000"/>
                  <a:ext cx="621916" cy="6080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60919FD-480A-9E43-AACD-B9F69F2B42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447" y="4572000"/>
                  <a:ext cx="621916" cy="608047"/>
                </a:xfrm>
                <a:prstGeom prst="rect">
                  <a:avLst/>
                </a:prstGeom>
                <a:blipFill>
                  <a:blip r:embed="rId11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185D57-E55F-AD49-BC4B-7D861BDF0547}"/>
                  </a:ext>
                </a:extLst>
              </p:cNvPr>
              <p:cNvSpPr txBox="1"/>
              <p:nvPr/>
            </p:nvSpPr>
            <p:spPr>
              <a:xfrm>
                <a:off x="7458683" y="1244521"/>
                <a:ext cx="770917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185D57-E55F-AD49-BC4B-7D861BDF0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683" y="1244521"/>
                <a:ext cx="770917" cy="491288"/>
              </a:xfrm>
              <a:prstGeom prst="rect">
                <a:avLst/>
              </a:prstGeom>
              <a:blipFill>
                <a:blip r:embed="rId1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76006B-3088-794F-905F-DE9E16BC27B9}"/>
                  </a:ext>
                </a:extLst>
              </p:cNvPr>
              <p:cNvSpPr txBox="1"/>
              <p:nvPr/>
            </p:nvSpPr>
            <p:spPr>
              <a:xfrm>
                <a:off x="5562600" y="1220709"/>
                <a:ext cx="594457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76006B-3088-794F-905F-DE9E16BC2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220709"/>
                <a:ext cx="594457" cy="491288"/>
              </a:xfrm>
              <a:prstGeom prst="rect">
                <a:avLst/>
              </a:prstGeom>
              <a:blipFill>
                <a:blip r:embed="rId13"/>
                <a:stretch>
                  <a:fillRect l="-2128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5D2F663-0277-864B-80D1-DAFDD9D63584}"/>
              </a:ext>
            </a:extLst>
          </p:cNvPr>
          <p:cNvSpPr txBox="1"/>
          <p:nvPr/>
        </p:nvSpPr>
        <p:spPr>
          <a:xfrm>
            <a:off x="2901892" y="6353419"/>
            <a:ext cx="159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Feng et al. (2016)</a:t>
            </a:r>
          </a:p>
        </p:txBody>
      </p:sp>
    </p:spTree>
    <p:extLst>
      <p:ext uri="{BB962C8B-B14F-4D97-AF65-F5344CB8AC3E}">
        <p14:creationId xmlns:p14="http://schemas.microsoft.com/office/powerpoint/2010/main" val="28409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562600"/>
          </a:xfrm>
        </p:spPr>
        <p:txBody>
          <a:bodyPr>
            <a:noAutofit/>
          </a:bodyPr>
          <a:lstStyle/>
          <a:p>
            <a:r>
              <a:rPr lang="en-US" sz="2000" dirty="0"/>
              <a:t>One must then turn to other possible candidates. </a:t>
            </a:r>
          </a:p>
          <a:p>
            <a:endParaRPr lang="en-US" sz="1200" dirty="0">
              <a:latin typeface="Symbol" charset="2"/>
              <a:cs typeface="Symbol" charset="2"/>
            </a:endParaRPr>
          </a:p>
          <a:p>
            <a:r>
              <a:rPr lang="en-US" sz="2000" dirty="0">
                <a:cs typeface="Symbol" charset="2"/>
              </a:rPr>
              <a:t>Vectors (spin-1 gauge bosons) that are not dark photons</a:t>
            </a:r>
          </a:p>
          <a:p>
            <a:pPr lvl="1"/>
            <a:r>
              <a:rPr lang="en-US" sz="1800" dirty="0"/>
              <a:t>Feng, </a:t>
            </a:r>
            <a:r>
              <a:rPr lang="en-US" sz="1800" dirty="0" err="1"/>
              <a:t>Fornal</a:t>
            </a:r>
            <a:r>
              <a:rPr lang="en-US" sz="1800" dirty="0"/>
              <a:t>, </a:t>
            </a:r>
            <a:r>
              <a:rPr lang="en-US" sz="1800" dirty="0" err="1"/>
              <a:t>Galon</a:t>
            </a:r>
            <a:r>
              <a:rPr lang="en-US" sz="1800" dirty="0"/>
              <a:t>, Gardner, Smolinsky, Tait, </a:t>
            </a:r>
            <a:r>
              <a:rPr lang="en-US" sz="1800" dirty="0" err="1"/>
              <a:t>Tanedo</a:t>
            </a:r>
            <a:r>
              <a:rPr lang="en-US" sz="1800" dirty="0"/>
              <a:t> (1604.07411, 1608.03591); Gu, He (1606.05171); Jia, Li (1608.05443); Chen, Lin, Lin, Xu (1609.07198); </a:t>
            </a:r>
            <a:r>
              <a:rPr lang="en-US" sz="1800" dirty="0" err="1"/>
              <a:t>Kitahara</a:t>
            </a:r>
            <a:r>
              <a:rPr lang="en-US" sz="1800" dirty="0"/>
              <a:t>, Yamamoto (1609.01605); </a:t>
            </a:r>
            <a:r>
              <a:rPr lang="en-US" sz="1800" dirty="0" err="1"/>
              <a:t>Delle</a:t>
            </a:r>
            <a:r>
              <a:rPr lang="en-US" sz="1800" dirty="0"/>
              <a:t> Rose, Khalil, Moretti (1704.03436); </a:t>
            </a:r>
            <a:r>
              <a:rPr lang="en-US" sz="1800" dirty="0">
                <a:cs typeface="Symbol" charset="2"/>
              </a:rPr>
              <a:t>…</a:t>
            </a:r>
          </a:p>
          <a:p>
            <a:pPr lvl="1"/>
            <a:endParaRPr lang="en-US" sz="1200" dirty="0">
              <a:cs typeface="Symbol" charset="2"/>
            </a:endParaRPr>
          </a:p>
          <a:p>
            <a:r>
              <a:rPr lang="en-US" sz="2000" dirty="0">
                <a:cs typeface="Symbol" charset="2"/>
              </a:rPr>
              <a:t>Axial vectors</a:t>
            </a:r>
          </a:p>
          <a:p>
            <a:pPr lvl="1"/>
            <a:r>
              <a:rPr lang="en-US" sz="1800" dirty="0"/>
              <a:t>Kahn, </a:t>
            </a:r>
            <a:r>
              <a:rPr lang="en-US" sz="1800" dirty="0" err="1"/>
              <a:t>Krjaic</a:t>
            </a:r>
            <a:r>
              <a:rPr lang="en-US" sz="1800" dirty="0"/>
              <a:t>, Mishra-Sharma, Tait (1609.09072); </a:t>
            </a:r>
            <a:r>
              <a:rPr lang="en-US" sz="1800" dirty="0" err="1"/>
              <a:t>Kozaczuk</a:t>
            </a:r>
            <a:r>
              <a:rPr lang="en-US" sz="1800" dirty="0"/>
              <a:t>, Morrissey, </a:t>
            </a:r>
            <a:r>
              <a:rPr lang="en-US" sz="1800" dirty="0" err="1"/>
              <a:t>Stroberg</a:t>
            </a:r>
            <a:r>
              <a:rPr lang="en-US" sz="1800" dirty="0"/>
              <a:t> (1612.01525); …</a:t>
            </a:r>
          </a:p>
          <a:p>
            <a:endParaRPr lang="en-US" sz="1200" dirty="0">
              <a:cs typeface="Symbol" charset="2"/>
            </a:endParaRPr>
          </a:p>
          <a:p>
            <a:r>
              <a:rPr lang="en-US" sz="2000" dirty="0">
                <a:cs typeface="Symbol" charset="2"/>
              </a:rPr>
              <a:t>Pseudo-scalars</a:t>
            </a:r>
          </a:p>
          <a:p>
            <a:pPr lvl="1"/>
            <a:r>
              <a:rPr lang="en-US" sz="1800" dirty="0" err="1"/>
              <a:t>Ellwanger</a:t>
            </a:r>
            <a:r>
              <a:rPr lang="en-US" sz="1800" dirty="0"/>
              <a:t>, Moretti (1609.01669); Alves, Weiner (1710.03764); …</a:t>
            </a:r>
          </a:p>
          <a:p>
            <a:endParaRPr lang="en-US" sz="1200" dirty="0">
              <a:latin typeface="Symbol" charset="2"/>
              <a:cs typeface="Symbol" charset="2"/>
            </a:endParaRPr>
          </a:p>
          <a:p>
            <a:r>
              <a:rPr lang="en-US" sz="2000" dirty="0">
                <a:cs typeface="Symbol" charset="2"/>
              </a:rPr>
              <a:t>…and others.  See the talks of </a:t>
            </a:r>
            <a:r>
              <a:rPr lang="en-US" sz="2000" dirty="0" err="1">
                <a:cs typeface="Symbol" charset="2"/>
              </a:rPr>
              <a:t>Delle</a:t>
            </a:r>
            <a:r>
              <a:rPr lang="en-US" sz="2000" dirty="0">
                <a:cs typeface="Symbol" charset="2"/>
              </a:rPr>
              <a:t> Rose, Tait, Zhang, Alves, and Wong at this meeting, and also the review of </a:t>
            </a:r>
            <a:r>
              <a:rPr lang="en-US" sz="2000" dirty="0" err="1">
                <a:cs typeface="Symbol" charset="2"/>
              </a:rPr>
              <a:t>Fornal</a:t>
            </a:r>
            <a:r>
              <a:rPr lang="en-US" sz="2000" dirty="0">
                <a:cs typeface="Symbol" charset="2"/>
              </a:rPr>
              <a:t> (1707.09749).</a:t>
            </a: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413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POSSIBLE SOLUTIONS</a:t>
            </a:r>
          </a:p>
        </p:txBody>
      </p:sp>
    </p:spTree>
    <p:extLst>
      <p:ext uri="{BB962C8B-B14F-4D97-AF65-F5344CB8AC3E}">
        <p14:creationId xmlns:p14="http://schemas.microsoft.com/office/powerpoint/2010/main" val="1842990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59220</TotalTime>
  <Words>1690</Words>
  <Application>Microsoft Macintosh PowerPoint</Application>
  <PresentationFormat>On-screen Show (4:3)</PresentationFormat>
  <Paragraphs>246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Symbol</vt:lpstr>
      <vt:lpstr>office_arial</vt:lpstr>
      <vt:lpstr>PowerPoint Presentation</vt:lpstr>
      <vt:lpstr>OUTLINE</vt:lpstr>
      <vt:lpstr>COULD THIS BE NEW PHYSICS?</vt:lpstr>
      <vt:lpstr>THE NEW PARTICLE LANDSCAPE</vt:lpstr>
      <vt:lpstr>REFERENCES</vt:lpstr>
      <vt:lpstr>ESSENTIAL FEATURES OF THE SIGNAL</vt:lpstr>
      <vt:lpstr>EXPLANATIONS THAT DON’T WORK: SCALARS</vt:lpstr>
      <vt:lpstr>EXPL. THAT DON’T WORK: DARK PHOTONS</vt:lpstr>
      <vt:lpstr>POSSIBLE SOLUTIONS</vt:lpstr>
      <vt:lpstr>PROTOPHOBIA</vt:lpstr>
      <vt:lpstr>PROTOPHOBIC GAUGE BOSON</vt:lpstr>
      <vt:lpstr>COUPLING CONSTRAINTS</vt:lpstr>
      <vt:lpstr>CONSISTENCY WITH THE 4HE ATOMKI RESULTS</vt:lpstr>
      <vt:lpstr>PATHS TOWARD A RESOLUTION</vt:lpstr>
      <vt:lpstr>NUCLEAR EXPERIMENTS</vt:lpstr>
      <vt:lpstr>PARTICLE EXPERIMENTS</vt:lpstr>
      <vt:lpstr>SUMMARY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Microsoft Office User</cp:lastModifiedBy>
  <cp:revision>1196</cp:revision>
  <cp:lastPrinted>2013-07-29T03:23:30Z</cp:lastPrinted>
  <dcterms:created xsi:type="dcterms:W3CDTF">2011-05-01T15:38:23Z</dcterms:created>
  <dcterms:modified xsi:type="dcterms:W3CDTF">2021-09-07T13:50:26Z</dcterms:modified>
</cp:coreProperties>
</file>