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26"/>
  </p:notesMasterIdLst>
  <p:handoutMasterIdLst>
    <p:handoutMasterId r:id="rId27"/>
  </p:handoutMasterIdLst>
  <p:sldIdLst>
    <p:sldId id="889" r:id="rId2"/>
    <p:sldId id="1022" r:id="rId3"/>
    <p:sldId id="883" r:id="rId4"/>
    <p:sldId id="937" r:id="rId5"/>
    <p:sldId id="633" r:id="rId6"/>
    <p:sldId id="931" r:id="rId7"/>
    <p:sldId id="872" r:id="rId8"/>
    <p:sldId id="1011" r:id="rId9"/>
    <p:sldId id="1014" r:id="rId10"/>
    <p:sldId id="993" r:id="rId11"/>
    <p:sldId id="914" r:id="rId12"/>
    <p:sldId id="997" r:id="rId13"/>
    <p:sldId id="949" r:id="rId14"/>
    <p:sldId id="1023" r:id="rId15"/>
    <p:sldId id="1000" r:id="rId16"/>
    <p:sldId id="944" r:id="rId17"/>
    <p:sldId id="1015" r:id="rId18"/>
    <p:sldId id="1003" r:id="rId19"/>
    <p:sldId id="956" r:id="rId20"/>
    <p:sldId id="422" r:id="rId21"/>
    <p:sldId id="1004" r:id="rId22"/>
    <p:sldId id="959" r:id="rId23"/>
    <p:sldId id="1021" r:id="rId24"/>
    <p:sldId id="920" r:id="rId2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0000"/>
    <a:srgbClr val="0B4499"/>
    <a:srgbClr val="009999"/>
    <a:srgbClr val="00FF00"/>
    <a:srgbClr val="4A7EBB"/>
    <a:srgbClr val="00B050"/>
    <a:srgbClr val="F2E9D7"/>
    <a:srgbClr val="17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658" autoAdjust="0"/>
    <p:restoredTop sz="50000" autoAdjust="0"/>
  </p:normalViewPr>
  <p:slideViewPr>
    <p:cSldViewPr snapToObjects="1">
      <p:cViewPr varScale="1">
        <p:scale>
          <a:sx n="104" d="100"/>
          <a:sy n="104" d="100"/>
        </p:scale>
        <p:origin x="200" y="4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5832"/>
    </p:cViewPr>
  </p:sorterViewPr>
  <p:notesViewPr>
    <p:cSldViewPr snapToObjects="1">
      <p:cViewPr varScale="1">
        <p:scale>
          <a:sx n="78" d="100"/>
          <a:sy n="78" d="100"/>
        </p:scale>
        <p:origin x="-26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15F4BDE-EB1E-5245-960C-40D7243C402E}" type="datetime1">
              <a:rPr lang="en-US"/>
              <a:pPr/>
              <a:t>6/8/21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6FDA90A-D940-C24D-B8BA-FEF64AE6C9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0180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F6F9E314-5CA5-9043-97DF-2DA186874F47}" type="datetime1">
              <a:rPr lang="en-US"/>
              <a:pPr/>
              <a:t>6/8/21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E4DC66B-5A4D-704C-951F-C2EEB6AF2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8480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1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318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6/8/21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61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6/8/21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59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6/8/21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46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6/8/21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0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049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168275"/>
            <a:ext cx="6858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162925" y="6138863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defRPr/>
            </a:pPr>
            <a:endParaRPr lang="en-US" sz="1000">
              <a:solidFill>
                <a:srgbClr val="000000"/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Line 28"/>
          <p:cNvSpPr>
            <a:spLocks noChangeShapeType="1"/>
          </p:cNvSpPr>
          <p:nvPr/>
        </p:nvSpPr>
        <p:spPr bwMode="auto">
          <a:xfrm>
            <a:off x="304800" y="715963"/>
            <a:ext cx="8474075" cy="0"/>
          </a:xfrm>
          <a:prstGeom prst="line">
            <a:avLst/>
          </a:prstGeom>
          <a:noFill/>
          <a:ln w="57150">
            <a:solidFill>
              <a:srgbClr val="0B4599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>
              <a:defRPr/>
            </a:pPr>
            <a:endParaRPr lang="en-US">
              <a:solidFill>
                <a:srgbClr val="000000"/>
              </a:solidFill>
              <a:latin typeface="+mn-lt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01600" y="6513514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8 June 2021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3962400" y="6542088"/>
            <a:ext cx="2895600" cy="29051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7023100" y="6535738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Feng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F817A6DC-7C87-374F-AFE6-43B3D5E1F40F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hf sldNum="0" hdr="0" ftr="0"/>
  <p:txStyles>
    <p:titleStyle>
      <a:lvl1pPr algn="ctr" defTabSz="457200" rtl="0" fontAlgn="base">
        <a:spcBef>
          <a:spcPct val="0"/>
        </a:spcBef>
        <a:spcAft>
          <a:spcPct val="0"/>
        </a:spcAft>
        <a:defRPr sz="2800" b="1" kern="12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FF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0000FF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2.jpg"/><Relationship Id="rId3" Type="http://schemas.openxmlformats.org/officeDocument/2006/relationships/image" Target="../media/image23.jpg"/><Relationship Id="rId7" Type="http://schemas.openxmlformats.org/officeDocument/2006/relationships/image" Target="../media/image26.jp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4.jpg"/><Relationship Id="rId15" Type="http://schemas.openxmlformats.org/officeDocument/2006/relationships/image" Target="../media/image34.jpeg"/><Relationship Id="rId10" Type="http://schemas.openxmlformats.org/officeDocument/2006/relationships/image" Target="../media/image29.jpg"/><Relationship Id="rId4" Type="http://schemas.openxmlformats.org/officeDocument/2006/relationships/image" Target="../media/image21.pn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022352" TargetMode="External"/><Relationship Id="rId2" Type="http://schemas.openxmlformats.org/officeDocument/2006/relationships/hyperlink" Target="https://indico.cern.ch/event/955956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0.png"/><Relationship Id="rId5" Type="http://schemas.openxmlformats.org/officeDocument/2006/relationships/image" Target="../media/image550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373380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000" i="1" dirty="0"/>
              <a:t>Quarks 2021, XXI International Seminar on High-Energy Physics</a:t>
            </a:r>
          </a:p>
          <a:p>
            <a:pPr algn="ctr"/>
            <a:r>
              <a:rPr lang="en-US" sz="2000" i="1" dirty="0"/>
              <a:t>8 June 2021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Jonathan Feng, UC Irvine</a:t>
            </a:r>
            <a:endParaRPr lang="en-US" sz="1200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65D3E203-E15B-5547-8523-0698518C9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95399"/>
            <a:ext cx="9144000" cy="2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sz="800" b="1" dirty="0"/>
          </a:p>
          <a:p>
            <a:pPr algn="ctr"/>
            <a:r>
              <a:rPr lang="en-US" sz="3600" b="1" dirty="0"/>
              <a:t>AND THE </a:t>
            </a:r>
          </a:p>
          <a:p>
            <a:pPr algn="ctr"/>
            <a:endParaRPr lang="en-US" sz="900" b="1" dirty="0"/>
          </a:p>
          <a:p>
            <a:pPr algn="ctr"/>
            <a:r>
              <a:rPr lang="en-US" sz="4400" b="1" dirty="0"/>
              <a:t>F</a:t>
            </a:r>
            <a:r>
              <a:rPr lang="en-US" sz="3600" b="1" dirty="0"/>
              <a:t>ORWARD </a:t>
            </a:r>
            <a:r>
              <a:rPr lang="en-US" sz="4400" b="1" dirty="0"/>
              <a:t>P</a:t>
            </a:r>
            <a:r>
              <a:rPr lang="en-US" sz="3600" b="1" dirty="0"/>
              <a:t>HYSICS </a:t>
            </a:r>
            <a:r>
              <a:rPr lang="en-US" sz="4400" b="1" dirty="0"/>
              <a:t>F</a:t>
            </a:r>
            <a:r>
              <a:rPr lang="en-US" sz="3600" b="1" dirty="0"/>
              <a:t>ACILITY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69DA5E-5C56-6B49-9A2D-BB6032CAA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301" y="5563915"/>
            <a:ext cx="1711308" cy="4889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0B97C5-96DE-E94A-A393-2C22EA2F0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309" y="5548711"/>
            <a:ext cx="2734564" cy="5193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EF246E-C0F0-284D-9F72-F701A6ED6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77" y="5460877"/>
            <a:ext cx="695023" cy="6950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6522FC-1E4F-E042-8855-BD3B6CBA0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5535880"/>
            <a:ext cx="545017" cy="5450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81E317-B8D8-BA43-9A3A-5399C6C49F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550"/>
          <a:stretch/>
        </p:blipFill>
        <p:spPr>
          <a:xfrm>
            <a:off x="6428573" y="5455458"/>
            <a:ext cx="1394126" cy="705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AE4650-9358-7E4E-B074-B8FCF420FA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6669" y="1012455"/>
            <a:ext cx="31242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83728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F3C239-9BEB-F94B-8FD8-A26D8911AE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3"/>
          <a:stretch/>
        </p:blipFill>
        <p:spPr>
          <a:xfrm>
            <a:off x="0" y="0"/>
            <a:ext cx="9144000" cy="687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FASER COMMISSIONING UNDERWAY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80C6F8-3ADE-AF4B-8AB6-CBED5C415F07}"/>
              </a:ext>
            </a:extLst>
          </p:cNvPr>
          <p:cNvGrpSpPr/>
          <p:nvPr/>
        </p:nvGrpSpPr>
        <p:grpSpPr>
          <a:xfrm>
            <a:off x="5410200" y="5486400"/>
            <a:ext cx="3581400" cy="1316655"/>
            <a:chOff x="5410200" y="5486400"/>
            <a:chExt cx="3581400" cy="131665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25EB41A-C864-6840-99FF-465D02C09C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00" r="1667" b="5113"/>
            <a:stretch/>
          </p:blipFill>
          <p:spPr>
            <a:xfrm>
              <a:off x="5410200" y="5486400"/>
              <a:ext cx="3581400" cy="131665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A0ED69-97FF-8B43-BC35-AB41C0B647E2}"/>
                </a:ext>
              </a:extLst>
            </p:cNvPr>
            <p:cNvSpPr txBox="1"/>
            <p:nvPr/>
          </p:nvSpPr>
          <p:spPr>
            <a:xfrm>
              <a:off x="7771394" y="6331662"/>
              <a:ext cx="12202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</a:t>
              </a:r>
              <a:r>
                <a:rPr lang="en-US" sz="1200" baseline="30000" dirty="0">
                  <a:solidFill>
                    <a:schemeClr val="bg1"/>
                  </a:solidFill>
                </a:rPr>
                <a:t>st</a:t>
              </a:r>
              <a:r>
                <a:rPr lang="en-US" sz="1200" dirty="0">
                  <a:solidFill>
                    <a:schemeClr val="bg1"/>
                  </a:solidFill>
                </a:rPr>
                <a:t> Cosmic Ray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18 March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469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523CEB-6B28-7249-8362-DC5BCB3BF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8" y="1471411"/>
            <a:ext cx="4073436" cy="3193759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DARK PHOTON SENSITIVITY REACH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04800" y="809625"/>
            <a:ext cx="8497275" cy="5819775"/>
          </a:xfrm>
        </p:spPr>
        <p:txBody>
          <a:bodyPr/>
          <a:lstStyle/>
          <a:p>
            <a:endParaRPr lang="en-US" sz="1000" dirty="0">
              <a:latin typeface="Arial" charset="0"/>
              <a:sym typeface="Wingdings"/>
            </a:endParaRPr>
          </a:p>
          <a:p>
            <a:endParaRPr lang="en-US" sz="1000" dirty="0">
              <a:latin typeface="Arial" charset="0"/>
              <a:sym typeface="Wingdings"/>
            </a:endParaRPr>
          </a:p>
          <a:p>
            <a:endParaRPr lang="en-US" sz="1000" dirty="0">
              <a:latin typeface="Arial" charset="0"/>
              <a:sym typeface="Wingdings"/>
            </a:endParaRPr>
          </a:p>
          <a:p>
            <a:endParaRPr lang="en-US" sz="14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1000" dirty="0"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FASER probes new parameter space with just 1 fb</a:t>
            </a:r>
            <a:r>
              <a:rPr lang="en-US" sz="2000" baseline="30000" dirty="0">
                <a:latin typeface="Arial" charset="0"/>
                <a:sym typeface="Wingdings"/>
              </a:rPr>
              <a:t>-1 </a:t>
            </a:r>
            <a:r>
              <a:rPr lang="en-US" sz="2000" dirty="0">
                <a:latin typeface="Arial" charset="0"/>
                <a:sym typeface="Wingdings"/>
              </a:rPr>
              <a:t>starting in 2022.</a:t>
            </a:r>
          </a:p>
          <a:p>
            <a:endParaRPr lang="en-US" sz="1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Without detector upgrade, HL-LHC extends (L*Volume) by factor of 3000; possible upgrade to FASER 2 (R = 1m, L = 10m) extends (L*Volume) by factor of ~10</a:t>
            </a:r>
            <a:r>
              <a:rPr lang="en-US" sz="2000" baseline="30000" dirty="0">
                <a:latin typeface="Arial" charset="0"/>
                <a:sym typeface="Wingdings"/>
              </a:rPr>
              <a:t>6</a:t>
            </a:r>
            <a:r>
              <a:rPr lang="en-US" sz="2000" dirty="0">
                <a:latin typeface="Arial" charset="0"/>
                <a:sym typeface="Wingdings"/>
              </a:rPr>
              <a:t>.</a:t>
            </a:r>
          </a:p>
          <a:p>
            <a:endParaRPr lang="en-US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1000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C0A02A-C6C1-A542-8902-C605E3D0AC32}"/>
              </a:ext>
            </a:extLst>
          </p:cNvPr>
          <p:cNvSpPr txBox="1"/>
          <p:nvPr/>
        </p:nvSpPr>
        <p:spPr>
          <a:xfrm rot="5400000">
            <a:off x="3199939" y="2788373"/>
            <a:ext cx="2162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>
                <a:sym typeface="Wingdings"/>
              </a:rPr>
              <a:t>FASER Collaboration (2018)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7E523C-17B6-AA4C-81AE-395DBBB5BDE0}"/>
              </a:ext>
            </a:extLst>
          </p:cNvPr>
          <p:cNvSpPr txBox="1"/>
          <p:nvPr/>
        </p:nvSpPr>
        <p:spPr>
          <a:xfrm>
            <a:off x="1981200" y="1143139"/>
            <a:ext cx="95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FASER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D1FDDD-D0F2-3043-AD12-3BD6FCA604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" t="5555" r="1613" b="3704"/>
          <a:stretch/>
        </p:blipFill>
        <p:spPr>
          <a:xfrm>
            <a:off x="4610100" y="1327805"/>
            <a:ext cx="4115775" cy="3396595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111FDA47-DD9D-CC48-9BD7-DF5528BDC681}"/>
              </a:ext>
            </a:extLst>
          </p:cNvPr>
          <p:cNvSpPr/>
          <p:nvPr/>
        </p:nvSpPr>
        <p:spPr>
          <a:xfrm rot="13779309">
            <a:off x="6374172" y="4234247"/>
            <a:ext cx="381000" cy="12843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2770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23900" y="2667000"/>
            <a:ext cx="7696200" cy="1828800"/>
            <a:chOff x="686764" y="3235221"/>
            <a:chExt cx="6761940" cy="1633785"/>
          </a:xfrm>
        </p:grpSpPr>
        <p:pic>
          <p:nvPicPr>
            <p:cNvPr id="6" name="Picture 5" descr="0803012_02-A4-at-144-dp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COLLIDER NEUTRINOS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2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200" y="840310"/>
                <a:ext cx="8991600" cy="5562600"/>
              </a:xfrm>
            </p:spPr>
            <p:txBody>
              <a:bodyPr/>
              <a:lstStyle/>
              <a:p>
                <a:pPr eaLnBrk="1" hangingPunct="1"/>
                <a:r>
                  <a:rPr lang="en-US" sz="2000" dirty="0">
                    <a:latin typeface="Arial" charset="0"/>
                  </a:rPr>
                  <a:t>In addition to the possibility of hypothetical new light, weakly-interacting particles, there are also known light, weakly-interacting particles: neutrinos.</a:t>
                </a:r>
              </a:p>
              <a:p>
                <a:pPr eaLnBrk="1" hangingPunct="1"/>
                <a:endParaRPr lang="en-US" sz="1200" dirty="0">
                  <a:latin typeface="Arial" charset="0"/>
                </a:endParaRPr>
              </a:p>
              <a:p>
                <a:pPr eaLnBrk="1" hangingPunct="1"/>
                <a:r>
                  <a:rPr lang="en-US" sz="2000" dirty="0">
                    <a:latin typeface="Arial" charset="0"/>
                  </a:rPr>
                  <a:t>But the high-energy ones, which interact most strongly, are overwhelmingly produced in the far forward direction.  </a:t>
                </a:r>
                <a:r>
                  <a:rPr lang="en-US" sz="2000" b="1" dirty="0">
                    <a:latin typeface="Arial" charset="0"/>
                  </a:rPr>
                  <a:t>Before May 2021, no collider neutrino had ever been detected.</a:t>
                </a:r>
              </a:p>
              <a:p>
                <a:pPr eaLnBrk="1" hangingPunct="1"/>
                <a:endParaRPr lang="en-US" sz="1200" b="1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dirty="0">
                  <a:latin typeface="Arial" charset="0"/>
                </a:endParaRPr>
              </a:p>
              <a:p>
                <a:pPr eaLnBrk="1" hangingPunct="1"/>
                <a:r>
                  <a:rPr lang="en-US" sz="2000" dirty="0">
                    <a:latin typeface="Arial" charset="0"/>
                  </a:rPr>
                  <a:t>Of course, if they can be detected, there is a fascinating new world of LHC neutrinos that can be explored.</a:t>
                </a:r>
              </a:p>
              <a:p>
                <a:pPr lvl="1"/>
                <a:r>
                  <a:rPr lang="en-US" sz="1800" dirty="0">
                    <a:latin typeface="Arial" charset="0"/>
                  </a:rPr>
                  <a:t>The neutrino energies are ~</a:t>
                </a:r>
                <a:r>
                  <a:rPr lang="en-US" sz="1800" dirty="0" err="1">
                    <a:latin typeface="Arial" charset="0"/>
                  </a:rPr>
                  <a:t>TeV</a:t>
                </a:r>
                <a:r>
                  <a:rPr lang="en-US" sz="1800" dirty="0">
                    <a:latin typeface="Arial" charset="0"/>
                  </a:rPr>
                  <a:t>, highest human-made energies ever.</a:t>
                </a:r>
              </a:p>
              <a:p>
                <a:pPr lvl="1"/>
                <a:r>
                  <a:rPr lang="en-US" sz="1800" dirty="0">
                    <a:latin typeface="Arial" charset="0"/>
                  </a:rPr>
                  <a:t>All flavors are produced(</a:t>
                </a:r>
                <a:r>
                  <a:rPr lang="en-US" sz="1800" dirty="0">
                    <a:latin typeface="Symbol" pitchFamily="2" charset="2"/>
                  </a:rPr>
                  <a:t>p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latin typeface="Symbol" pitchFamily="2" charset="2"/>
                  </a:rPr>
                  <a:t> </a:t>
                </a:r>
                <a:r>
                  <a:rPr lang="en-US" sz="1800" dirty="0"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baseline="-25000" dirty="0">
                    <a:latin typeface="Symbol" pitchFamily="2" charset="2"/>
                    <a:sym typeface="Wingdings" pitchFamily="2" charset="2"/>
                  </a:rPr>
                  <a:t>m 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, </a:t>
                </a:r>
                <a:r>
                  <a:rPr lang="en-US" sz="1800" i="1" dirty="0">
                    <a:latin typeface="Arial" charset="0"/>
                    <a:sym typeface="Wingdings" pitchFamily="2" charset="2"/>
                  </a:rPr>
                  <a:t>K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:r>
                  <a:rPr lang="en-US" sz="1800" dirty="0"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i="1" baseline="-25000" dirty="0">
                    <a:latin typeface="Arial" charset="0"/>
                    <a:sym typeface="Wingdings" pitchFamily="2" charset="2"/>
                  </a:rPr>
                  <a:t>e 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, </a:t>
                </a:r>
                <a:r>
                  <a:rPr lang="en-US" sz="1800" i="1" dirty="0">
                    <a:latin typeface="Arial" charset="0"/>
                    <a:sym typeface="Wingdings" pitchFamily="2" charset="2"/>
                  </a:rPr>
                  <a:t>D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:r>
                  <a:rPr lang="en-US" sz="1800" dirty="0" err="1"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baseline="-25000" dirty="0" err="1">
                    <a:latin typeface="Symbol" pitchFamily="2" charset="2"/>
                    <a:sym typeface="Wingdings" pitchFamily="2" charset="2"/>
                  </a:rPr>
                  <a:t>t</a:t>
                </a:r>
                <a:r>
                  <a:rPr lang="en-US" sz="1800" baseline="-25000" dirty="0">
                    <a:latin typeface="Symbol" pitchFamily="2" charset="2"/>
                    <a:sym typeface="Wingdings" pitchFamily="2" charset="2"/>
                  </a:rPr>
                  <a:t> </a:t>
                </a:r>
                <a:r>
                  <a:rPr lang="en-US" sz="1800" dirty="0">
                    <a:sym typeface="Wingdings" pitchFamily="2" charset="2"/>
                  </a:rPr>
                  <a:t>) and both neutrinos and anti-neutrinos.</a:t>
                </a:r>
                <a:endParaRPr lang="en-US" sz="1800" dirty="0">
                  <a:latin typeface="+mj-lt"/>
                  <a:sym typeface="Wingdings" pitchFamily="2" charset="2"/>
                </a:endParaRPr>
              </a:p>
              <a:p>
                <a:pPr marL="0" indent="0" algn="r">
                  <a:buNone/>
                </a:pPr>
                <a:r>
                  <a:rPr lang="en-US" sz="1400" dirty="0">
                    <a:latin typeface="+mj-lt"/>
                    <a:sym typeface="Wingdings" pitchFamily="2" charset="2"/>
                  </a:rPr>
                  <a:t>De </a:t>
                </a:r>
                <a:r>
                  <a:rPr lang="en-US" sz="1400" dirty="0" err="1">
                    <a:latin typeface="+mj-lt"/>
                    <a:sym typeface="Wingdings" pitchFamily="2" charset="2"/>
                  </a:rPr>
                  <a:t>Rujula</a:t>
                </a:r>
                <a:r>
                  <a:rPr lang="en-US" sz="1400" dirty="0">
                    <a:latin typeface="+mj-lt"/>
                    <a:sym typeface="Wingdings" pitchFamily="2" charset="2"/>
                  </a:rPr>
                  <a:t>, </a:t>
                </a:r>
                <a:r>
                  <a:rPr lang="en-US" sz="1400" dirty="0" err="1">
                    <a:latin typeface="+mj-lt"/>
                    <a:sym typeface="Wingdings" pitchFamily="2" charset="2"/>
                  </a:rPr>
                  <a:t>Ruckl</a:t>
                </a:r>
                <a:r>
                  <a:rPr lang="en-US" sz="1400" dirty="0">
                    <a:latin typeface="+mj-lt"/>
                    <a:sym typeface="Wingdings" pitchFamily="2" charset="2"/>
                  </a:rPr>
                  <a:t> (1984); Winter (1990)</a:t>
                </a:r>
              </a:p>
              <a:p>
                <a:pPr marL="0" indent="0" algn="r">
                  <a:buNone/>
                </a:pPr>
                <a:r>
                  <a:rPr lang="en-US" sz="1400" dirty="0"/>
                  <a:t>FASER Collaboration (2019); Bai, Diwan, </a:t>
                </a:r>
                <a:r>
                  <a:rPr lang="en-US" sz="1400" dirty="0" err="1"/>
                  <a:t>Garzelli</a:t>
                </a:r>
                <a:r>
                  <a:rPr lang="en-US" sz="1400" dirty="0"/>
                  <a:t>, </a:t>
                </a:r>
                <a:r>
                  <a:rPr lang="en-US" sz="1400" dirty="0" err="1"/>
                  <a:t>Jeong</a:t>
                </a:r>
                <a:r>
                  <a:rPr lang="en-US" sz="1400" dirty="0"/>
                  <a:t>, Reno (2020) </a:t>
                </a:r>
                <a:endParaRPr lang="en-US" sz="1400" dirty="0">
                  <a:latin typeface="+mj-lt"/>
                  <a:sym typeface="Wingdings" pitchFamily="2" charset="2"/>
                </a:endParaRPr>
              </a:p>
            </p:txBody>
          </p:sp>
        </mc:Choice>
        <mc:Fallback>
          <p:sp>
            <p:nvSpPr>
              <p:cNvPr id="512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840310"/>
                <a:ext cx="8991600" cy="5562600"/>
              </a:xfrm>
              <a:blipFill>
                <a:blip r:embed="rId3"/>
                <a:stretch>
                  <a:fillRect l="-705" t="-683" r="-846" b="-4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749667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657350" y="228600"/>
            <a:ext cx="5829300" cy="492919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FIRST COLLIDER NEUTRINOS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3962399" cy="5562600"/>
          </a:xfrm>
        </p:spPr>
        <p:txBody>
          <a:bodyPr/>
          <a:lstStyle/>
          <a:p>
            <a:r>
              <a:rPr lang="en-US" sz="2000" dirty="0"/>
              <a:t>In 2018 a 29 kg FASER pilot emulsion detector collected 12.2 fb</a:t>
            </a:r>
            <a:r>
              <a:rPr lang="en-US" sz="2000" baseline="30000" dirty="0"/>
              <a:t>-1</a:t>
            </a:r>
            <a:r>
              <a:rPr lang="en-US" sz="2000" dirty="0"/>
              <a:t> on the beam collision axis (installed and removed during Technical Stops).</a:t>
            </a:r>
          </a:p>
          <a:p>
            <a:endParaRPr lang="en-US" sz="1200" dirty="0"/>
          </a:p>
          <a:p>
            <a:r>
              <a:rPr lang="en-US" sz="2000" dirty="0"/>
              <a:t>Based on 11 kg </a:t>
            </a:r>
            <a:r>
              <a:rPr lang="en-US" sz="2000" dirty="0" err="1"/>
              <a:t>fidiucial</a:t>
            </a:r>
            <a:r>
              <a:rPr lang="en-US" sz="2000" dirty="0"/>
              <a:t> mass, expect ~3.3 neutrino interactions. On 14 May 2021, we announced the first direct detection of 6 collider neutrino candidates above 12 expected neutral hadron background events (2.7</a:t>
            </a:r>
            <a:r>
              <a:rPr lang="en-US" sz="2000" dirty="0">
                <a:latin typeface="Symbol" pitchFamily="2" charset="2"/>
              </a:rPr>
              <a:t>s</a:t>
            </a:r>
            <a:r>
              <a:rPr lang="en-US" sz="2000" dirty="0"/>
              <a:t>).  </a:t>
            </a:r>
          </a:p>
          <a:p>
            <a:endParaRPr lang="en-US" sz="1200" dirty="0"/>
          </a:p>
          <a:p>
            <a:r>
              <a:rPr lang="en-US" sz="2000" dirty="0"/>
              <a:t>Not the discovery of collider neutrinos, but a promising sign of things to come!</a:t>
            </a:r>
          </a:p>
          <a:p>
            <a:endParaRPr lang="en-US" sz="15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16131C-DC6A-EA44-A736-9FB11E84A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765" y="909165"/>
            <a:ext cx="2286000" cy="1798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CD9BD1-A6B1-8B4F-B218-36376E35F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764" y="2838544"/>
            <a:ext cx="4603436" cy="36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3010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986C959-D748-0742-ACD1-681CB52D4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78" y="2594679"/>
            <a:ext cx="7106222" cy="3673819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302202"/>
            <a:ext cx="9144000" cy="334462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LOCATION, LOCATION, LOCATION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16131C-DC6A-EA44-A736-9FB11E84A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4074947"/>
            <a:ext cx="304800" cy="23979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D841723-4191-6D44-BF1E-02350EE49D9D}"/>
              </a:ext>
            </a:extLst>
          </p:cNvPr>
          <p:cNvGrpSpPr/>
          <p:nvPr/>
        </p:nvGrpSpPr>
        <p:grpSpPr>
          <a:xfrm>
            <a:off x="5247290" y="762000"/>
            <a:ext cx="2719001" cy="2737010"/>
            <a:chOff x="4670989" y="831027"/>
            <a:chExt cx="4144012" cy="404705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ABD2291-7CF6-CE47-B656-E6EA299D2591}"/>
                </a:ext>
              </a:extLst>
            </p:cNvPr>
            <p:cNvSpPr txBox="1"/>
            <p:nvPr/>
          </p:nvSpPr>
          <p:spPr>
            <a:xfrm>
              <a:off x="6443511" y="831027"/>
              <a:ext cx="633258" cy="546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72FEAE6-5A12-5042-AF1E-4B367610C40C}"/>
                </a:ext>
              </a:extLst>
            </p:cNvPr>
            <p:cNvGrpSpPr/>
            <p:nvPr/>
          </p:nvGrpSpPr>
          <p:grpSpPr>
            <a:xfrm>
              <a:off x="4685392" y="1281716"/>
              <a:ext cx="1243038" cy="883822"/>
              <a:chOff x="4628455" y="1533608"/>
              <a:chExt cx="1657384" cy="117842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9AC15B9-700B-654D-9B7E-112D2EDD89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28455" y="1533608"/>
                <a:ext cx="1657384" cy="1104923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ECDCD4-3E91-7F4B-9659-15BDB9C582FB}"/>
                  </a:ext>
                </a:extLst>
              </p:cNvPr>
              <p:cNvSpPr txBox="1"/>
              <p:nvPr/>
            </p:nvSpPr>
            <p:spPr>
              <a:xfrm>
                <a:off x="4943099" y="2211436"/>
                <a:ext cx="1166837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ALICE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05A77EB-9A11-BE45-9457-3C7C20D381E1}"/>
                </a:ext>
              </a:extLst>
            </p:cNvPr>
            <p:cNvGrpSpPr/>
            <p:nvPr/>
          </p:nvGrpSpPr>
          <p:grpSpPr>
            <a:xfrm>
              <a:off x="7518448" y="4007908"/>
              <a:ext cx="1243037" cy="870170"/>
              <a:chOff x="8405862" y="5168525"/>
              <a:chExt cx="1657383" cy="116022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185C2627-55D9-8344-A264-07D6B90459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05862" y="5168525"/>
                <a:ext cx="1657383" cy="1057686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52457D-E234-734C-AB5C-0A86EE3F9FE2}"/>
                  </a:ext>
                </a:extLst>
              </p:cNvPr>
              <p:cNvSpPr txBox="1"/>
              <p:nvPr/>
            </p:nvSpPr>
            <p:spPr>
              <a:xfrm>
                <a:off x="8745713" y="5828149"/>
                <a:ext cx="1104946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OPAL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A357FBC-793C-BA46-B7CA-FD4D94C72EBD}"/>
                </a:ext>
              </a:extLst>
            </p:cNvPr>
            <p:cNvGrpSpPr/>
            <p:nvPr/>
          </p:nvGrpSpPr>
          <p:grpSpPr>
            <a:xfrm>
              <a:off x="7518448" y="3049221"/>
              <a:ext cx="1257441" cy="903173"/>
              <a:chOff x="8405862" y="3890280"/>
              <a:chExt cx="1676588" cy="1204229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6B80ABB-185B-FF44-A9BF-239D8E7EB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05862" y="3890280"/>
                <a:ext cx="1676588" cy="1123702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D4FB225-4A20-A742-8AD9-A46608C9B161}"/>
                  </a:ext>
                </a:extLst>
              </p:cNvPr>
              <p:cNvSpPr txBox="1"/>
              <p:nvPr/>
            </p:nvSpPr>
            <p:spPr>
              <a:xfrm>
                <a:off x="8879306" y="4593909"/>
                <a:ext cx="681469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L3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8D2724B-DEBD-194D-9AFF-F099589BEFC9}"/>
                </a:ext>
              </a:extLst>
            </p:cNvPr>
            <p:cNvGrpSpPr/>
            <p:nvPr/>
          </p:nvGrpSpPr>
          <p:grpSpPr>
            <a:xfrm>
              <a:off x="7537925" y="2100524"/>
              <a:ext cx="1257441" cy="890971"/>
              <a:chOff x="8431832" y="2625350"/>
              <a:chExt cx="1676588" cy="118796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47BC8C3-259F-804A-8513-00B0C0BC4E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31832" y="2625350"/>
                <a:ext cx="1676588" cy="1118271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0553B08-25B3-BE40-8ADE-F3EC76EAADBD}"/>
                  </a:ext>
                </a:extLst>
              </p:cNvPr>
              <p:cNvSpPr txBox="1"/>
              <p:nvPr/>
            </p:nvSpPr>
            <p:spPr>
              <a:xfrm>
                <a:off x="8654083" y="3312710"/>
                <a:ext cx="1365545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DELPHI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54858FD-C529-374E-8590-27949ECCC151}"/>
                </a:ext>
              </a:extLst>
            </p:cNvPr>
            <p:cNvGrpSpPr/>
            <p:nvPr/>
          </p:nvGrpSpPr>
          <p:grpSpPr>
            <a:xfrm>
              <a:off x="7537925" y="1127958"/>
              <a:ext cx="1277076" cy="924602"/>
              <a:chOff x="8431832" y="1328599"/>
              <a:chExt cx="1702768" cy="12328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CA4B147-E205-9441-82B0-EB6B646EC8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31832" y="1328599"/>
                <a:ext cx="1702768" cy="116869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94FA06-9876-E74D-AA56-77423B5FF884}"/>
                  </a:ext>
                </a:extLst>
              </p:cNvPr>
              <p:cNvSpPr txBox="1"/>
              <p:nvPr/>
            </p:nvSpPr>
            <p:spPr>
              <a:xfrm>
                <a:off x="8683740" y="2060800"/>
                <a:ext cx="1274335" cy="5005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ALEPH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1AE3DCC-84DA-394C-BDEB-4A40CEBE9057}"/>
                </a:ext>
              </a:extLst>
            </p:cNvPr>
            <p:cNvGrpSpPr/>
            <p:nvPr/>
          </p:nvGrpSpPr>
          <p:grpSpPr>
            <a:xfrm>
              <a:off x="6135992" y="3609424"/>
              <a:ext cx="1198070" cy="1240615"/>
              <a:chOff x="6562588" y="4637214"/>
              <a:chExt cx="1597426" cy="1654150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CEB08F0-43F5-7E45-AC71-C68FCC80E6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62588" y="4637214"/>
                <a:ext cx="1597426" cy="1606842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21D363F-9F72-7949-BB1E-2036BB54ADAC}"/>
                  </a:ext>
                </a:extLst>
              </p:cNvPr>
              <p:cNvSpPr txBox="1"/>
              <p:nvPr/>
            </p:nvSpPr>
            <p:spPr>
              <a:xfrm>
                <a:off x="6897167" y="5790765"/>
                <a:ext cx="909493" cy="5005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SLD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2470662-B8C5-0B40-BEB7-213C6A111A13}"/>
                </a:ext>
              </a:extLst>
            </p:cNvPr>
            <p:cNvGrpSpPr/>
            <p:nvPr/>
          </p:nvGrpSpPr>
          <p:grpSpPr>
            <a:xfrm>
              <a:off x="6132295" y="2433923"/>
              <a:ext cx="1201768" cy="1084034"/>
              <a:chOff x="6557658" y="3069877"/>
              <a:chExt cx="1602357" cy="144537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9A835DA-C64C-8F4A-9C10-C1B03FA86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57658" y="3069877"/>
                <a:ext cx="1602357" cy="1399392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B838E90-9557-BB46-8D97-B1D4E61B4EBA}"/>
                  </a:ext>
                </a:extLst>
              </p:cNvPr>
              <p:cNvSpPr txBox="1"/>
              <p:nvPr/>
            </p:nvSpPr>
            <p:spPr>
              <a:xfrm>
                <a:off x="6973368" y="4014650"/>
                <a:ext cx="727074" cy="500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D0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4E3D672-C964-0A42-8212-DC0837805662}"/>
                </a:ext>
              </a:extLst>
            </p:cNvPr>
            <p:cNvGrpSpPr/>
            <p:nvPr/>
          </p:nvGrpSpPr>
          <p:grpSpPr>
            <a:xfrm>
              <a:off x="6132295" y="1394389"/>
              <a:ext cx="1201768" cy="942398"/>
              <a:chOff x="6557658" y="1683841"/>
              <a:chExt cx="1602357" cy="125653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AF94372-B391-514B-B669-3914C41FC5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57658" y="1683841"/>
                <a:ext cx="1602357" cy="1200219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48A83F0-0B1F-6E4C-9ACD-2FF690426FB5}"/>
                  </a:ext>
                </a:extLst>
              </p:cNvPr>
              <p:cNvSpPr txBox="1"/>
              <p:nvPr/>
            </p:nvSpPr>
            <p:spPr>
              <a:xfrm>
                <a:off x="6897169" y="2439771"/>
                <a:ext cx="938813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CDF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64474F-A5DC-7141-A7CC-6B851A549374}"/>
                </a:ext>
              </a:extLst>
            </p:cNvPr>
            <p:cNvGrpSpPr/>
            <p:nvPr/>
          </p:nvGrpSpPr>
          <p:grpSpPr>
            <a:xfrm>
              <a:off x="4685392" y="4044021"/>
              <a:ext cx="1243038" cy="824650"/>
              <a:chOff x="4628455" y="5216675"/>
              <a:chExt cx="1657384" cy="109953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21243A4A-B69D-604C-83A4-1FDA54ABA6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28455" y="5216675"/>
                <a:ext cx="1657384" cy="104842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F8C758E-D778-0943-8489-605C4D53F632}"/>
                  </a:ext>
                </a:extLst>
              </p:cNvPr>
              <p:cNvSpPr txBox="1"/>
              <p:nvPr/>
            </p:nvSpPr>
            <p:spPr>
              <a:xfrm>
                <a:off x="4973560" y="5815604"/>
                <a:ext cx="1078885" cy="5006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err="1">
                    <a:solidFill>
                      <a:schemeClr val="bg1"/>
                    </a:solidFill>
                  </a:rPr>
                  <a:t>LHCb</a:t>
                </a:r>
                <a:endParaRPr lang="en-US" sz="105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200C76-76D2-054C-9926-6FB8F4831209}"/>
                </a:ext>
              </a:extLst>
            </p:cNvPr>
            <p:cNvGrpSpPr/>
            <p:nvPr/>
          </p:nvGrpSpPr>
          <p:grpSpPr>
            <a:xfrm>
              <a:off x="4670989" y="3123714"/>
              <a:ext cx="1257441" cy="820187"/>
              <a:chOff x="4609251" y="3989608"/>
              <a:chExt cx="1676588" cy="109358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FE598F3-70DA-A84F-A402-10948DAD96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609251" y="3989608"/>
                <a:ext cx="1676588" cy="1041249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0D0B90B-C9D5-B948-AB96-84DB1BBF3F5D}"/>
                  </a:ext>
                </a:extLst>
              </p:cNvPr>
              <p:cNvSpPr txBox="1"/>
              <p:nvPr/>
            </p:nvSpPr>
            <p:spPr>
              <a:xfrm>
                <a:off x="5003213" y="4582590"/>
                <a:ext cx="984418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CMS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4336B33-C0FD-4E44-BF2C-D19E4F5DF2F8}"/>
                </a:ext>
              </a:extLst>
            </p:cNvPr>
            <p:cNvGrpSpPr/>
            <p:nvPr/>
          </p:nvGrpSpPr>
          <p:grpSpPr>
            <a:xfrm>
              <a:off x="4670989" y="2249775"/>
              <a:ext cx="1257441" cy="760182"/>
              <a:chOff x="4609251" y="2824349"/>
              <a:chExt cx="1676588" cy="101357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72B1968-6DDC-674C-8072-464D90A7D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09251" y="2824349"/>
                <a:ext cx="1676588" cy="938890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71FB102-D0A2-E348-8599-944EBFF7CBA2}"/>
                  </a:ext>
                </a:extLst>
              </p:cNvPr>
              <p:cNvSpPr txBox="1"/>
              <p:nvPr/>
            </p:nvSpPr>
            <p:spPr>
              <a:xfrm>
                <a:off x="4924921" y="3337323"/>
                <a:ext cx="1241760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ATLAS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4642B4F-AA37-3745-923F-D38853484A1D}"/>
              </a:ext>
            </a:extLst>
          </p:cNvPr>
          <p:cNvSpPr txBox="1"/>
          <p:nvPr/>
        </p:nvSpPr>
        <p:spPr>
          <a:xfrm>
            <a:off x="1187426" y="1717516"/>
            <a:ext cx="25314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FASER Pilot Detector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Suitcase-size, 4 weeks</a:t>
            </a:r>
          </a:p>
          <a:p>
            <a:pPr algn="ctr"/>
            <a:r>
              <a:rPr lang="en-US" dirty="0"/>
              <a:t>$0 (recycled parts)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6 neutrino candidates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CF8F04-78D0-6145-856F-E1BCC6668F65}"/>
              </a:ext>
            </a:extLst>
          </p:cNvPr>
          <p:cNvSpPr txBox="1"/>
          <p:nvPr/>
        </p:nvSpPr>
        <p:spPr>
          <a:xfrm>
            <a:off x="5197606" y="4415375"/>
            <a:ext cx="29703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All previous </a:t>
            </a:r>
          </a:p>
          <a:p>
            <a:pPr algn="ctr"/>
            <a:r>
              <a:rPr lang="en-US" dirty="0"/>
              <a:t>collider detectors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Building-size, decades</a:t>
            </a:r>
          </a:p>
          <a:p>
            <a:pPr algn="ctr"/>
            <a:r>
              <a:rPr lang="en-US" dirty="0"/>
              <a:t>~$10</a:t>
            </a:r>
            <a:r>
              <a:rPr lang="en-US" baseline="30000" dirty="0"/>
              <a:t>9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0 neutrino candidates</a:t>
            </a:r>
          </a:p>
        </p:txBody>
      </p:sp>
    </p:spTree>
    <p:extLst>
      <p:ext uri="{BB962C8B-B14F-4D97-AF65-F5344CB8AC3E}">
        <p14:creationId xmlns:p14="http://schemas.microsoft.com/office/powerpoint/2010/main" val="6749404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55662"/>
            <a:ext cx="8915400" cy="5392738"/>
          </a:xfrm>
        </p:spPr>
        <p:txBody>
          <a:bodyPr>
            <a:noAutofit/>
          </a:bodyPr>
          <a:lstStyle/>
          <a:p>
            <a:r>
              <a:rPr lang="en-US" sz="2000" dirty="0" err="1"/>
              <a:t>FASER</a:t>
            </a:r>
            <a:r>
              <a:rPr lang="en-US" sz="2000" dirty="0" err="1">
                <a:latin typeface="Symbol" pitchFamily="2" charset="2"/>
              </a:rPr>
              <a:t>n</a:t>
            </a:r>
            <a:r>
              <a:rPr lang="en-US" sz="2000" dirty="0"/>
              <a:t> is designed to detect neutrinos of all flavors. </a:t>
            </a:r>
          </a:p>
          <a:p>
            <a:pPr lvl="1"/>
            <a:r>
              <a:rPr lang="en-US" sz="1800" dirty="0"/>
              <a:t>25cm x 30cm x 1.1m detector consisting of 770 emulsion layers interleaved with 1mm-thick tungsten plates; target mass = 1.1 </a:t>
            </a:r>
            <a:r>
              <a:rPr lang="en-US" sz="1800" dirty="0" err="1"/>
              <a:t>tonne</a:t>
            </a:r>
            <a:r>
              <a:rPr lang="en-US" sz="1800" dirty="0"/>
              <a:t>.</a:t>
            </a:r>
          </a:p>
          <a:p>
            <a:pPr lvl="1"/>
            <a:r>
              <a:rPr lang="en-US" sz="1800" dirty="0"/>
              <a:t>Emulsion swapped out every ~10-30 fb</a:t>
            </a:r>
            <a:r>
              <a:rPr lang="en-US" sz="1800" baseline="30000" dirty="0"/>
              <a:t>-1</a:t>
            </a:r>
            <a:r>
              <a:rPr lang="en-US" sz="1800" dirty="0"/>
              <a:t>, total 10 sets of emulsion for Run 3.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44475"/>
            <a:ext cx="8991600" cy="441325"/>
          </a:xfrm>
        </p:spPr>
        <p:txBody>
          <a:bodyPr/>
          <a:lstStyle/>
          <a:p>
            <a:r>
              <a:rPr lang="en-US" dirty="0">
                <a:latin typeface="+mn-lt"/>
              </a:rPr>
              <a:t>THE </a:t>
            </a:r>
            <a:r>
              <a:rPr lang="en-US" dirty="0" err="1">
                <a:latin typeface="+mn-lt"/>
              </a:rPr>
              <a:t>FASER</a:t>
            </a:r>
            <a:r>
              <a:rPr lang="en-US" dirty="0" err="1">
                <a:latin typeface="Symbol" pitchFamily="2" charset="2"/>
              </a:rPr>
              <a:t>n</a:t>
            </a:r>
            <a:r>
              <a:rPr lang="en-US" dirty="0">
                <a:latin typeface="+mn-lt"/>
              </a:rPr>
              <a:t> DETECTOR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22907A-7E36-B44F-BF5D-05C04AA53BDD}"/>
              </a:ext>
            </a:extLst>
          </p:cNvPr>
          <p:cNvGrpSpPr/>
          <p:nvPr/>
        </p:nvGrpSpPr>
        <p:grpSpPr>
          <a:xfrm>
            <a:off x="304800" y="2438400"/>
            <a:ext cx="8534400" cy="4038600"/>
            <a:chOff x="1181100" y="3032124"/>
            <a:chExt cx="6781799" cy="35814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113D7CF-9EE7-664D-8629-21B1A4538C4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3032124"/>
              <a:ext cx="6781799" cy="3581401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96E24C9-DA85-C743-9FA3-2D2A645CCA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8000" y="4267200"/>
              <a:ext cx="533400" cy="228600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026DBFE-20B9-F344-826D-02185889DB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4152900"/>
              <a:ext cx="1295400" cy="512762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E1C025B-AC29-F84F-B158-258598ED20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4665662"/>
              <a:ext cx="3276600" cy="1049338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A4AC172-FFA9-3B4A-BE5A-ADBFA13688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4665662"/>
              <a:ext cx="3276600" cy="1201738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8B89462-A2C7-644D-9A09-814112655532}"/>
                </a:ext>
              </a:extLst>
            </p:cNvPr>
            <p:cNvSpPr txBox="1"/>
            <p:nvPr/>
          </p:nvSpPr>
          <p:spPr>
            <a:xfrm>
              <a:off x="7364243" y="404774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latin typeface="Symbol" pitchFamily="2" charset="2"/>
                </a:rPr>
                <a:t>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28D9A1-8A21-3847-8DCF-2A7A770C8EFF}"/>
                </a:ext>
              </a:extLst>
            </p:cNvPr>
            <p:cNvSpPr txBox="1"/>
            <p:nvPr/>
          </p:nvSpPr>
          <p:spPr>
            <a:xfrm>
              <a:off x="7124700" y="3859014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LLP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8BD851-55AD-8F4F-8804-44A40BCDBC0D}"/>
                </a:ext>
              </a:extLst>
            </p:cNvPr>
            <p:cNvSpPr txBox="1"/>
            <p:nvPr/>
          </p:nvSpPr>
          <p:spPr>
            <a:xfrm>
              <a:off x="2895456" y="5333583"/>
              <a:ext cx="3882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e</a:t>
              </a:r>
              <a:r>
                <a:rPr lang="en-US" baseline="30000" dirty="0">
                  <a:solidFill>
                    <a:srgbClr val="FFFF00"/>
                  </a:solidFill>
                  <a:latin typeface="+mj-lt"/>
                </a:rPr>
                <a:t>+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13AF53-D9BB-4340-B4BE-D3B156E90B55}"/>
                </a:ext>
              </a:extLst>
            </p:cNvPr>
            <p:cNvSpPr txBox="1"/>
            <p:nvPr/>
          </p:nvSpPr>
          <p:spPr>
            <a:xfrm>
              <a:off x="2911486" y="5707663"/>
              <a:ext cx="3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e</a:t>
              </a:r>
              <a:r>
                <a:rPr lang="en-US" sz="2000" baseline="30000" dirty="0">
                  <a:solidFill>
                    <a:srgbClr val="FFFF00"/>
                  </a:solidFill>
                  <a:latin typeface="+mj-lt"/>
                </a:rPr>
                <a:t>-</a:t>
              </a:r>
            </a:p>
          </p:txBody>
        </p:sp>
        <p:sp>
          <p:nvSpPr>
            <p:cNvPr id="22" name="Teardrop 21">
              <a:extLst>
                <a:ext uri="{FF2B5EF4-FFF2-40B4-BE49-F238E27FC236}">
                  <a16:creationId xmlns:a16="http://schemas.microsoft.com/office/drawing/2014/main" id="{0BCC65C2-E8A9-DD43-B6CF-5BD01D4F1810}"/>
                </a:ext>
              </a:extLst>
            </p:cNvPr>
            <p:cNvSpPr/>
            <p:nvPr/>
          </p:nvSpPr>
          <p:spPr>
            <a:xfrm rot="1678285">
              <a:off x="6839756" y="4376870"/>
              <a:ext cx="152400" cy="169277"/>
            </a:xfrm>
            <a:prstGeom prst="teardrop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8286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NEUTRINO PHYSICS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15400" cy="5867400"/>
          </a:xfrm>
        </p:spPr>
        <p:txBody>
          <a:bodyPr/>
          <a:lstStyle/>
          <a:p>
            <a:r>
              <a:rPr lang="en-US" sz="2000" dirty="0"/>
              <a:t>In Run 3 (2022-24), </a:t>
            </a:r>
            <a:r>
              <a:rPr lang="en-US" sz="2000" dirty="0" err="1"/>
              <a:t>FASER</a:t>
            </a:r>
            <a:r>
              <a:rPr lang="en-US" sz="2000" dirty="0" err="1">
                <a:latin typeface="Symbol" pitchFamily="2" charset="2"/>
              </a:rPr>
              <a:t>n</a:t>
            </a:r>
            <a:r>
              <a:rPr lang="en-US" sz="2000" dirty="0"/>
              <a:t> will </a:t>
            </a:r>
          </a:p>
          <a:p>
            <a:pPr lvl="1"/>
            <a:r>
              <a:rPr lang="en-US" sz="1800" dirty="0"/>
              <a:t>Detect the first collider neutrino.</a:t>
            </a:r>
          </a:p>
          <a:p>
            <a:pPr lvl="1"/>
            <a:r>
              <a:rPr lang="en-US" sz="1800" dirty="0"/>
              <a:t>Record </a:t>
            </a:r>
            <a:r>
              <a:rPr lang="en-US" sz="1800" baseline="-25000" dirty="0">
                <a:latin typeface="Symbol" pitchFamily="2" charset="2"/>
              </a:rPr>
              <a:t> </a:t>
            </a:r>
            <a:r>
              <a:rPr lang="en-US" sz="1800" dirty="0">
                <a:latin typeface="Arial" charset="0"/>
              </a:rPr>
              <a:t>~1000 </a:t>
            </a:r>
            <a:r>
              <a:rPr lang="en-US" sz="18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i="1" baseline="-25000" dirty="0">
                <a:latin typeface="Arial" charset="0"/>
                <a:sym typeface="Wingdings" pitchFamily="2" charset="2"/>
              </a:rPr>
              <a:t>e </a:t>
            </a:r>
            <a:r>
              <a:rPr lang="en-US" sz="1800" i="1" dirty="0">
                <a:latin typeface="Arial" charset="0"/>
                <a:sym typeface="Wingdings" pitchFamily="2" charset="2"/>
              </a:rPr>
              <a:t>, </a:t>
            </a:r>
            <a:r>
              <a:rPr lang="en-US" sz="1800" dirty="0">
                <a:latin typeface="Arial" charset="0"/>
                <a:sym typeface="Wingdings" pitchFamily="2" charset="2"/>
              </a:rPr>
              <a:t>~10,000</a:t>
            </a:r>
            <a:r>
              <a:rPr lang="en-US" sz="1800" dirty="0">
                <a:latin typeface="Arial" charset="0"/>
              </a:rPr>
              <a:t> </a:t>
            </a:r>
            <a:r>
              <a:rPr lang="en-US" sz="18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baseline="-25000" dirty="0">
                <a:latin typeface="Symbol" pitchFamily="2" charset="2"/>
                <a:sym typeface="Wingdings" pitchFamily="2" charset="2"/>
              </a:rPr>
              <a:t>m </a:t>
            </a:r>
            <a:r>
              <a:rPr lang="en-US" sz="1800" dirty="0">
                <a:sym typeface="Wingdings" pitchFamily="2" charset="2"/>
              </a:rPr>
              <a:t>, and ~10 </a:t>
            </a:r>
            <a:r>
              <a:rPr lang="en-US" sz="1800" dirty="0" err="1"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baseline="-25000" dirty="0" err="1">
                <a:latin typeface="Symbol" pitchFamily="2" charset="2"/>
                <a:sym typeface="Wingdings" pitchFamily="2" charset="2"/>
              </a:rPr>
              <a:t>t</a:t>
            </a:r>
            <a:r>
              <a:rPr lang="en-US" sz="1800" dirty="0">
                <a:sym typeface="Wingdings" pitchFamily="2" charset="2"/>
              </a:rPr>
              <a:t> interactions at </a:t>
            </a:r>
            <a:r>
              <a:rPr lang="en-US" sz="1800" dirty="0" err="1"/>
              <a:t>TeV</a:t>
            </a:r>
            <a:r>
              <a:rPr lang="en-US" sz="1800" dirty="0"/>
              <a:t> energies, the first direct exploration of this energy range for all 3 flavors.</a:t>
            </a:r>
          </a:p>
          <a:p>
            <a:pPr lvl="1"/>
            <a:r>
              <a:rPr lang="en-US" sz="1800" dirty="0"/>
              <a:t>Double the world’s supply of tau neutrinos.</a:t>
            </a:r>
          </a:p>
          <a:p>
            <a:pPr lvl="1"/>
            <a:r>
              <a:rPr lang="en-US" sz="1800" dirty="0"/>
              <a:t>Distinguish muon neutrinos from anti-neutrinos by combining FASER and </a:t>
            </a:r>
            <a:r>
              <a:rPr lang="en-US" sz="1800" dirty="0" err="1"/>
              <a:t>FASER</a:t>
            </a:r>
            <a:r>
              <a:rPr lang="en-US" sz="1800" dirty="0" err="1">
                <a:latin typeface="Symbol" pitchFamily="2" charset="2"/>
              </a:rPr>
              <a:t>n</a:t>
            </a:r>
            <a:r>
              <a:rPr lang="en-US" sz="1800" dirty="0"/>
              <a:t> data, and so measure their cross sections independently.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D13815-6D41-A442-A233-33DD17A55E6D}"/>
              </a:ext>
            </a:extLst>
          </p:cNvPr>
          <p:cNvSpPr txBox="1"/>
          <p:nvPr/>
        </p:nvSpPr>
        <p:spPr>
          <a:xfrm>
            <a:off x="2890847" y="6169223"/>
            <a:ext cx="3438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FASER Collaboration 1908.02310 (2019)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1C1235-F1B8-E447-8975-C51FC423A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99" y="3505200"/>
            <a:ext cx="8869459" cy="265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1334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990600"/>
                <a:ext cx="8153400" cy="2573338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  <a:latin typeface="Arial" charset="0"/>
                  </a:rPr>
                  <a:t>The forward production of hadrons is currently subject to large uncertainties. Forward </a:t>
                </a:r>
                <a:r>
                  <a:rPr lang="en-US" sz="2000" dirty="0">
                    <a:solidFill>
                      <a:schemeClr val="tx1"/>
                    </a:solidFill>
                    <a:latin typeface="Symbol" pitchFamily="2" charset="2"/>
                  </a:rPr>
                  <a:t>n</a:t>
                </a:r>
                <a:r>
                  <a:rPr lang="en-US" sz="2000" dirty="0">
                    <a:solidFill>
                      <a:schemeClr val="tx1"/>
                    </a:solidFill>
                    <a:latin typeface="Arial" charset="0"/>
                  </a:rPr>
                  <a:t> experiments will provide useful insights. </a:t>
                </a:r>
              </a:p>
              <a:p>
                <a:endParaRPr lang="en-US" sz="1200" dirty="0">
                  <a:solidFill>
                    <a:schemeClr val="tx1"/>
                  </a:solidFill>
                  <a:latin typeface="Arial" charset="0"/>
                </a:endParaRPr>
              </a:p>
              <a:p>
                <a:pPr lvl="1"/>
                <a:r>
                  <a:rPr lang="en-US" sz="1800" dirty="0">
                    <a:solidFill>
                      <a:schemeClr val="tx1"/>
                    </a:solidFill>
                    <a:latin typeface="Arial" charset="0"/>
                  </a:rPr>
                  <a:t>On- and off-axis neutrino detectors provide complementary information (</a:t>
                </a:r>
                <a:r>
                  <a:rPr lang="en-US" sz="1800" dirty="0">
                    <a:solidFill>
                      <a:schemeClr val="tx1"/>
                    </a:solidFill>
                    <a:latin typeface="Symbol" pitchFamily="2" charset="2"/>
                  </a:rPr>
                  <a:t>p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Symbol" pitchFamily="2" charset="2"/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baseline="-25000" dirty="0">
                    <a:solidFill>
                      <a:schemeClr val="tx1"/>
                    </a:solidFill>
                    <a:latin typeface="Symbol" pitchFamily="2" charset="2"/>
                    <a:sym typeface="Wingdings" pitchFamily="2" charset="2"/>
                  </a:rPr>
                  <a:t>m </a:t>
                </a:r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, </a:t>
                </a:r>
                <a:r>
                  <a:rPr lang="en-US" sz="1800" i="1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K</a:t>
                </a:r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i="1" baseline="-25000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e </a:t>
                </a:r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, </a:t>
                </a:r>
                <a:r>
                  <a:rPr lang="en-US" sz="1800" i="1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D</a:t>
                </a:r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 </a:t>
                </a:r>
                <a:r>
                  <a:rPr lang="en-US" sz="1800" dirty="0" err="1">
                    <a:solidFill>
                      <a:schemeClr val="tx1"/>
                    </a:solidFill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baseline="-25000" dirty="0" err="1">
                    <a:solidFill>
                      <a:schemeClr val="tx1"/>
                    </a:solidFill>
                    <a:latin typeface="Symbol" pitchFamily="2" charset="2"/>
                    <a:sym typeface="Wingdings" pitchFamily="2" charset="2"/>
                  </a:rPr>
                  <a:t>t</a:t>
                </a:r>
                <a:r>
                  <a:rPr lang="en-US" sz="1800" baseline="-25000" dirty="0">
                    <a:solidFill>
                      <a:schemeClr val="tx1"/>
                    </a:solidFill>
                    <a:latin typeface="Symbol" pitchFamily="2" charset="2"/>
                    <a:sym typeface="Wingdings" pitchFamily="2" charset="2"/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  <a:latin typeface="Symbol" pitchFamily="2" charset="2"/>
                    <a:sym typeface="Wingdings" pitchFamily="2" charset="2"/>
                  </a:rPr>
                  <a:t>).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990600"/>
                <a:ext cx="8153400" cy="2573338"/>
              </a:xfrm>
              <a:blipFill>
                <a:blip r:embed="rId2"/>
                <a:stretch>
                  <a:fillRect l="-779" t="-1478" r="-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QCD PHYSICS</a:t>
            </a:r>
            <a:endParaRPr lang="en-US" dirty="0">
              <a:solidFill>
                <a:schemeClr val="tx1"/>
              </a:solidFill>
              <a:latin typeface="Symbol" pitchFamily="2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1522B4-E4A0-514C-A6DA-A2821809C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2971800"/>
            <a:ext cx="3048000" cy="3352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0D72186-AE33-8847-BDBE-03CF713F09D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28600" y="2497138"/>
                <a:ext cx="4775898" cy="3903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mv="urn:schemas-microsoft-com:mac:vml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mv="urn:schemas-microsoft-com:mac:vml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xmlns:mv="urn:schemas-microsoft-com:mac:vml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sz="1800" dirty="0">
                    <a:solidFill>
                      <a:schemeClr val="tx1"/>
                    </a:solidFill>
                    <a:sym typeface="Wingdings" pitchFamily="2" charset="2"/>
                  </a:rPr>
                  <a:t>Different target nuclei (lead, tungsten) probe different nuclear pdfs.</a:t>
                </a:r>
              </a:p>
              <a:p>
                <a:pPr lvl="1"/>
                <a:r>
                  <a:rPr lang="en-US" sz="1800" dirty="0">
                    <a:solidFill>
                      <a:schemeClr val="tx1"/>
                    </a:solidFill>
                    <a:sym typeface="Wingdings" pitchFamily="2" charset="2"/>
                  </a:rPr>
                  <a:t>Strange quark pdf through </a:t>
                </a:r>
                <a:r>
                  <a:rPr lang="en-US" sz="1800" dirty="0">
                    <a:solidFill>
                      <a:schemeClr val="tx1"/>
                    </a:solidFill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i="1" dirty="0">
                    <a:solidFill>
                      <a:schemeClr val="tx1"/>
                    </a:solidFill>
                    <a:sym typeface="Wingdings" pitchFamily="2" charset="2"/>
                  </a:rPr>
                  <a:t>s</a:t>
                </a:r>
                <a:r>
                  <a:rPr lang="en-US" sz="1800" dirty="0">
                    <a:solidFill>
                      <a:schemeClr val="tx1"/>
                    </a:solidFill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1800" i="1" dirty="0">
                    <a:solidFill>
                      <a:schemeClr val="tx1"/>
                    </a:solidFill>
                    <a:sym typeface="Wingdings" pitchFamily="2" charset="2"/>
                  </a:rPr>
                  <a:t>lc.</a:t>
                </a:r>
                <a:endParaRPr lang="en-US" sz="1800" dirty="0">
                  <a:solidFill>
                    <a:schemeClr val="tx1"/>
                  </a:solidFill>
                  <a:sym typeface="Wingdings" pitchFamily="2" charset="2"/>
                </a:endParaRPr>
              </a:p>
              <a:p>
                <a:pPr lvl="1"/>
                <a:r>
                  <a:rPr lang="en-US" sz="1800" dirty="0">
                    <a:solidFill>
                      <a:schemeClr val="tx1"/>
                    </a:solidFill>
                    <a:sym typeface="Wingdings" pitchFamily="2" charset="2"/>
                  </a:rPr>
                  <a:t>Forward charm production, </a:t>
                </a:r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intrinsic charm.</a:t>
                </a:r>
                <a:endParaRPr lang="en-US" sz="1200" dirty="0">
                  <a:solidFill>
                    <a:schemeClr val="tx1"/>
                  </a:solidFill>
                  <a:latin typeface="Arial" charset="0"/>
                </a:endParaRPr>
              </a:p>
              <a:p>
                <a:pPr lvl="1"/>
                <a:r>
                  <a:rPr lang="en-US" sz="1800" dirty="0">
                    <a:solidFill>
                      <a:schemeClr val="tx1"/>
                    </a:solidFill>
                    <a:latin typeface="Arial" charset="0"/>
                  </a:rPr>
                  <a:t>Refine simulations that currently vary greatly (EPOS-LHC, QGSJET, DPMJET, SIBYLL, PYTHIA…).</a:t>
                </a:r>
                <a:endParaRPr lang="en-US" sz="1200" dirty="0">
                  <a:solidFill>
                    <a:schemeClr val="tx1"/>
                  </a:solidFill>
                  <a:latin typeface="Arial" charset="0"/>
                </a:endParaRPr>
              </a:p>
              <a:p>
                <a:pPr lvl="1"/>
                <a:r>
                  <a:rPr lang="en-US" sz="1800" dirty="0">
                    <a:solidFill>
                      <a:schemeClr val="tx1"/>
                    </a:solidFill>
                    <a:latin typeface="Arial" charset="0"/>
                  </a:rPr>
                  <a:t>Provide essential input to </a:t>
                </a:r>
                <a:r>
                  <a:rPr lang="en-US" sz="1800" dirty="0" err="1">
                    <a:solidFill>
                      <a:schemeClr val="tx1"/>
                    </a:solidFill>
                    <a:latin typeface="Arial" charset="0"/>
                  </a:rPr>
                  <a:t>astroparticle</a:t>
                </a:r>
                <a:r>
                  <a:rPr lang="en-US" sz="1800" dirty="0">
                    <a:solidFill>
                      <a:schemeClr val="tx1"/>
                    </a:solidFill>
                    <a:latin typeface="Arial" charset="0"/>
                  </a:rPr>
                  <a:t> experiments; e.g., distinguish galactic neutrino signal from atmospheric neutrino background at </a:t>
                </a:r>
                <a:r>
                  <a:rPr lang="en-US" sz="1800" dirty="0" err="1">
                    <a:solidFill>
                      <a:schemeClr val="tx1"/>
                    </a:solidFill>
                    <a:latin typeface="Arial" charset="0"/>
                  </a:rPr>
                  <a:t>IceCube</a:t>
                </a:r>
                <a:r>
                  <a:rPr lang="en-US" sz="1800" dirty="0">
                    <a:solidFill>
                      <a:schemeClr val="tx1"/>
                    </a:solidFill>
                    <a:latin typeface="Arial" charset="0"/>
                  </a:rPr>
                  <a:t>.</a:t>
                </a:r>
                <a:endParaRPr lang="en-US" sz="120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0D72186-AE33-8847-BDBE-03CF713F0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2497138"/>
                <a:ext cx="4775898" cy="3903662"/>
              </a:xfrm>
              <a:prstGeom prst="rect">
                <a:avLst/>
              </a:prstGeom>
              <a:blipFill>
                <a:blip r:embed="rId4"/>
                <a:stretch>
                  <a:fillRect t="-647" r="-1592" b="-1618"/>
                </a:stretch>
              </a:blipFill>
              <a:ln>
                <a:noFill/>
              </a:ln>
              <a:extLst>
                <a:ext uri="{909E8E84-426E-40dd-AFC4-6F175D3DCCD1}">
                  <a14:hiddenFill xmlns="" xmlns:mv="urn:schemas-microsoft-com:mac:vml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mv="urn:schemas-microsoft-com:mac:vml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xmlns:mv="urn:schemas-microsoft-com:mac:vml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4926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FORWARD PHYSICS FACILITY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686800" cy="5638491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FASER, </a:t>
            </a:r>
            <a:r>
              <a:rPr lang="en-US" sz="2000" dirty="0" err="1">
                <a:latin typeface="Arial" charset="0"/>
              </a:rPr>
              <a:t>FASER</a:t>
            </a:r>
            <a:r>
              <a:rPr lang="en-US" sz="2000" dirty="0" err="1">
                <a:latin typeface="Symbol" pitchFamily="2" charset="2"/>
              </a:rPr>
              <a:t>n</a:t>
            </a:r>
            <a:r>
              <a:rPr lang="en-US" sz="2000" dirty="0">
                <a:latin typeface="Arial" charset="0"/>
              </a:rPr>
              <a:t>, and other proposed far-forward detectors are currently highly constrained by 1980’s infrastructure that was never intended to support experiments. 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At the same time, it is becoming clear that there is a rich physics program in the far-forward region.</a:t>
            </a:r>
          </a:p>
          <a:p>
            <a:pPr eaLnBrk="1" hangingPunct="1"/>
            <a:endParaRPr lang="en-US" sz="800" dirty="0">
              <a:latin typeface="Arial" charset="0"/>
            </a:endParaRPr>
          </a:p>
          <a:p>
            <a:pPr lvl="1"/>
            <a:r>
              <a:rPr lang="en-US" sz="1800" dirty="0">
                <a:latin typeface="Arial" charset="0"/>
              </a:rPr>
              <a:t>New particle searches, neutrinos, QCD, MC event generators, milli-charged particles, dark matter, dark sector, cosmic neutrinos, …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Strongly motivates creating a dedicated facility to house far-forward experiments for the HL-LHC era from 2027-37.</a:t>
            </a:r>
          </a:p>
          <a:p>
            <a:pPr eaLnBrk="1" hangingPunct="1"/>
            <a:endParaRPr lang="en-US" sz="800" dirty="0">
              <a:latin typeface="Arial" charset="0"/>
            </a:endParaRPr>
          </a:p>
          <a:p>
            <a:pPr lvl="1"/>
            <a:r>
              <a:rPr lang="en-US" sz="1800" dirty="0">
                <a:latin typeface="Arial" charset="0"/>
              </a:rPr>
              <a:t>Snowmass LOI: 240 authors from many different communities</a:t>
            </a:r>
          </a:p>
          <a:p>
            <a:pPr lvl="1"/>
            <a:endParaRPr lang="en-US" sz="800" dirty="0">
              <a:latin typeface="Arial" charset="0"/>
            </a:endParaRPr>
          </a:p>
          <a:p>
            <a:pPr lvl="1"/>
            <a:r>
              <a:rPr lang="en-US" sz="1800" dirty="0">
                <a:latin typeface="Arial" charset="0"/>
              </a:rPr>
              <a:t>FPF Kickoff Meeting: 9-10 Nov 2020, </a:t>
            </a:r>
            <a:r>
              <a:rPr lang="en-US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https://indico.cern.ch/event/955956</a:t>
            </a:r>
            <a:r>
              <a:rPr lang="en-US" sz="1800" dirty="0"/>
              <a:t>,</a:t>
            </a:r>
            <a:r>
              <a:rPr lang="en-US" sz="800" dirty="0"/>
              <a:t>  </a:t>
            </a:r>
            <a:r>
              <a:rPr lang="en-US" sz="1800" dirty="0"/>
              <a:t>2</a:t>
            </a:r>
            <a:r>
              <a:rPr lang="en-US" sz="1800" baseline="30000" dirty="0"/>
              <a:t>nd</a:t>
            </a:r>
            <a:r>
              <a:rPr lang="en-US" sz="1800" dirty="0"/>
              <a:t> FPF Workshop: 27-28 May 2021, </a:t>
            </a:r>
            <a:r>
              <a:rPr lang="en-US" sz="1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https://indico.cern.ch/event/1022352</a:t>
            </a:r>
            <a:r>
              <a:rPr lang="en-US" sz="1800" dirty="0"/>
              <a:t>.</a:t>
            </a:r>
          </a:p>
          <a:p>
            <a:pPr lvl="1"/>
            <a:endParaRPr lang="en-US" sz="800" dirty="0">
              <a:latin typeface="Arial" charset="0"/>
            </a:endParaRPr>
          </a:p>
          <a:p>
            <a:pPr lvl="1"/>
            <a:r>
              <a:rPr lang="en-US" sz="1800" dirty="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sz="1800" baseline="30000" dirty="0">
                <a:solidFill>
                  <a:srgbClr val="FF0000"/>
                </a:solidFill>
                <a:latin typeface="Arial" charset="0"/>
              </a:rPr>
              <a:t>st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 paper on the physics potential of the FPF will be completed July 2021, Snowmass white paper to be completed February 2022.</a:t>
            </a:r>
          </a:p>
        </p:txBody>
      </p:sp>
    </p:spTree>
    <p:extLst>
      <p:ext uri="{BB962C8B-B14F-4D97-AF65-F5344CB8AC3E}">
        <p14:creationId xmlns:p14="http://schemas.microsoft.com/office/powerpoint/2010/main" val="230589861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594DD-8B53-E74B-92F9-32ABD0752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2" t="218" r="6522" b="2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FPF LOCATION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BE6C834-17E4-F444-8010-3EAA697C8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89956"/>
            <a:ext cx="8278773" cy="10298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Possibilities under active investigation: enlarge existing cavern UJ12, 480 m from ATLAS and shielded from the ATLAS IP by ~100 m of rock; or create a new shaft and cavern ~612 m from ATLAS past UJ18.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D743A4-797F-474C-A516-35911E38D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7389"/>
            <a:ext cx="8458200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B4014-3C7F-D84B-A9D1-E10AF9EA8BFF}"/>
              </a:ext>
            </a:extLst>
          </p:cNvPr>
          <p:cNvSpPr txBox="1"/>
          <p:nvPr/>
        </p:nvSpPr>
        <p:spPr>
          <a:xfrm>
            <a:off x="4165375" y="6438180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CERN GIS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5192246-5633-3F48-AD61-F21CCB13CECB}"/>
              </a:ext>
            </a:extLst>
          </p:cNvPr>
          <p:cNvGrpSpPr/>
          <p:nvPr/>
        </p:nvGrpSpPr>
        <p:grpSpPr>
          <a:xfrm>
            <a:off x="312323" y="2289331"/>
            <a:ext cx="3548252" cy="1552268"/>
            <a:chOff x="312323" y="2289331"/>
            <a:chExt cx="3548252" cy="1552268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2BEE6B2-D03C-1843-9323-1BF59A853FF2}"/>
                </a:ext>
              </a:extLst>
            </p:cNvPr>
            <p:cNvCxnSpPr>
              <a:cxnSpLocks/>
            </p:cNvCxnSpPr>
            <p:nvPr/>
          </p:nvCxnSpPr>
          <p:spPr>
            <a:xfrm>
              <a:off x="2120138" y="2418528"/>
              <a:ext cx="1740437" cy="1423071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CB67C81-B5D1-6546-94BD-112CA3B4D8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2323" y="2289331"/>
              <a:ext cx="1287878" cy="1552268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B7DEE3C-850E-7246-BBC9-991FC1AE5975}"/>
              </a:ext>
            </a:extLst>
          </p:cNvPr>
          <p:cNvGrpSpPr/>
          <p:nvPr/>
        </p:nvGrpSpPr>
        <p:grpSpPr>
          <a:xfrm>
            <a:off x="2709347" y="2181312"/>
            <a:ext cx="6291899" cy="1495393"/>
            <a:chOff x="2709347" y="2181312"/>
            <a:chExt cx="6291899" cy="149539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0FAF969-9872-C94D-85B5-BC724F5FF118}"/>
                </a:ext>
              </a:extLst>
            </p:cNvPr>
            <p:cNvSpPr txBox="1"/>
            <p:nvPr/>
          </p:nvSpPr>
          <p:spPr>
            <a:xfrm rot="520481">
              <a:off x="7561544" y="3287986"/>
              <a:ext cx="550151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UJ12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066663-F8B2-5A46-9A88-3EF70364E6E9}"/>
                </a:ext>
              </a:extLst>
            </p:cNvPr>
            <p:cNvSpPr txBox="1"/>
            <p:nvPr/>
          </p:nvSpPr>
          <p:spPr>
            <a:xfrm rot="20008101">
              <a:off x="7794623" y="2565583"/>
              <a:ext cx="49244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SPS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CD53B6-5A3A-084F-AE8F-0FD7758D5449}"/>
                </a:ext>
              </a:extLst>
            </p:cNvPr>
            <p:cNvSpPr txBox="1"/>
            <p:nvPr/>
          </p:nvSpPr>
          <p:spPr>
            <a:xfrm rot="812331">
              <a:off x="5116723" y="2641784"/>
              <a:ext cx="68621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ATLAS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0D891B6-10E7-894D-8728-A4AB1B79135D}"/>
                </a:ext>
              </a:extLst>
            </p:cNvPr>
            <p:cNvSpPr txBox="1"/>
            <p:nvPr/>
          </p:nvSpPr>
          <p:spPr>
            <a:xfrm rot="857532">
              <a:off x="2709347" y="2181312"/>
              <a:ext cx="550151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UJ18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0F6796-8DD0-5549-BF0B-1C43B7C56DC7}"/>
                </a:ext>
              </a:extLst>
            </p:cNvPr>
            <p:cNvSpPr txBox="1"/>
            <p:nvPr/>
          </p:nvSpPr>
          <p:spPr>
            <a:xfrm rot="377558">
              <a:off x="8500788" y="3399706"/>
              <a:ext cx="500458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LHC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98A2D57-094E-ED4C-A87F-6E6E129C8FDF}"/>
              </a:ext>
            </a:extLst>
          </p:cNvPr>
          <p:cNvGrpSpPr/>
          <p:nvPr/>
        </p:nvGrpSpPr>
        <p:grpSpPr>
          <a:xfrm>
            <a:off x="0" y="1961744"/>
            <a:ext cx="9144000" cy="2185449"/>
            <a:chOff x="0" y="1961744"/>
            <a:chExt cx="9144000" cy="218544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5B6DAB-EE64-C342-B511-2C5C5D0E3B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961744"/>
              <a:ext cx="9144000" cy="19812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BC70F72-7DF7-344E-A713-3BB3B2291809}"/>
                </a:ext>
              </a:extLst>
            </p:cNvPr>
            <p:cNvSpPr txBox="1"/>
            <p:nvPr/>
          </p:nvSpPr>
          <p:spPr>
            <a:xfrm rot="584831">
              <a:off x="8487115" y="3839416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LOS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EF61490-5DFC-504D-BB08-3CB122F5068F}"/>
              </a:ext>
            </a:extLst>
          </p:cNvPr>
          <p:cNvSpPr txBox="1"/>
          <p:nvPr/>
        </p:nvSpPr>
        <p:spPr>
          <a:xfrm>
            <a:off x="5405820" y="5904290"/>
            <a:ext cx="37289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r">
              <a:buNone/>
            </a:pPr>
            <a:endParaRPr lang="en-US" sz="900" dirty="0">
              <a:highlight>
                <a:srgbClr val="F2E9D7"/>
              </a:highlight>
            </a:endParaRPr>
          </a:p>
          <a:p>
            <a:pPr marL="0" indent="0" algn="r">
              <a:buNone/>
            </a:pPr>
            <a:r>
              <a:rPr lang="en-US" sz="1600" dirty="0">
                <a:highlight>
                  <a:srgbClr val="F2E9D7"/>
                </a:highlight>
              </a:rPr>
              <a:t> See </a:t>
            </a:r>
            <a:r>
              <a:rPr lang="en-US" sz="1600" dirty="0" err="1">
                <a:highlight>
                  <a:srgbClr val="F2E9D7"/>
                </a:highlight>
              </a:rPr>
              <a:t>Kincso</a:t>
            </a:r>
            <a:r>
              <a:rPr lang="en-US" sz="1600" dirty="0">
                <a:highlight>
                  <a:srgbClr val="F2E9D7"/>
                </a:highlight>
              </a:rPr>
              <a:t> </a:t>
            </a:r>
            <a:r>
              <a:rPr lang="en-US" sz="1600" dirty="0" err="1">
                <a:highlight>
                  <a:srgbClr val="F2E9D7"/>
                </a:highlight>
              </a:rPr>
              <a:t>Balazs</a:t>
            </a:r>
            <a:r>
              <a:rPr lang="en-US" sz="1600" dirty="0">
                <a:highlight>
                  <a:srgbClr val="F2E9D7"/>
                </a:highlight>
              </a:rPr>
              <a:t> talk, FPF2 Meeting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B6FD8A-CFB6-C445-9A5B-65420C5B5980}"/>
              </a:ext>
            </a:extLst>
          </p:cNvPr>
          <p:cNvGrpSpPr/>
          <p:nvPr/>
        </p:nvGrpSpPr>
        <p:grpSpPr>
          <a:xfrm>
            <a:off x="4504996" y="3648485"/>
            <a:ext cx="4119235" cy="2140560"/>
            <a:chOff x="4504996" y="3648485"/>
            <a:chExt cx="4119235" cy="214056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8D1E9F0-0942-F240-9F5E-2E0BB5F18F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04996" y="3648485"/>
              <a:ext cx="3115004" cy="755875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3F0BD58-42C7-8F44-86B2-AB279C0AA825}"/>
                </a:ext>
              </a:extLst>
            </p:cNvPr>
            <p:cNvCxnSpPr>
              <a:cxnSpLocks/>
            </p:cNvCxnSpPr>
            <p:nvPr/>
          </p:nvCxnSpPr>
          <p:spPr>
            <a:xfrm>
              <a:off x="7924800" y="3666793"/>
              <a:ext cx="689041" cy="737567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E1B8023-A1B2-1649-9EEA-8A27D1F36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41" t="8694" r="1156"/>
            <a:stretch/>
          </p:blipFill>
          <p:spPr bwMode="auto">
            <a:xfrm>
              <a:off x="4530470" y="4409209"/>
              <a:ext cx="4093761" cy="1379836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0909152-0C42-8440-890B-DBCB0894D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12323" y="3841599"/>
            <a:ext cx="3548252" cy="275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572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1102659"/>
            <a:ext cx="3657601" cy="3581400"/>
          </a:xfrm>
        </p:spPr>
        <p:txBody>
          <a:bodyPr>
            <a:noAutofit/>
          </a:bodyPr>
          <a:lstStyle/>
          <a:p>
            <a:r>
              <a:rPr lang="en-US" sz="2000" dirty="0"/>
              <a:t>A fact that should be better appreciated: we are in a critical period.</a:t>
            </a:r>
          </a:p>
          <a:p>
            <a:endParaRPr lang="en-US" sz="2000" dirty="0"/>
          </a:p>
          <a:p>
            <a:r>
              <a:rPr lang="en-US" sz="2000" dirty="0"/>
              <a:t>In the next year or two, we will either make plans to exploit new opportunities at the HL-LHC, or lose them until 2045, 2060, 2075, …, long after many of us are (professionally) dead.</a:t>
            </a:r>
          </a:p>
          <a:p>
            <a:endParaRPr lang="en-US" sz="12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FUTURE OF PARTICLE PHYSICS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DB0E5E-6395-B740-90A0-24A270FA5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" t="5555" r="1613" b="3704"/>
          <a:stretch/>
        </p:blipFill>
        <p:spPr>
          <a:xfrm>
            <a:off x="4267200" y="1129552"/>
            <a:ext cx="4419601" cy="389964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1656C60-8D1C-3447-B692-54E7FC0DC23A}"/>
              </a:ext>
            </a:extLst>
          </p:cNvPr>
          <p:cNvSpPr txBox="1">
            <a:spLocks/>
          </p:cNvSpPr>
          <p:nvPr/>
        </p:nvSpPr>
        <p:spPr bwMode="auto">
          <a:xfrm>
            <a:off x="381000" y="5080635"/>
            <a:ext cx="8255295" cy="96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What should we do now? One answer: explore a rich BSM and SM physics program in the far forward region that greatly expands the LHC physics potential with relatively little additional investment.</a:t>
            </a:r>
          </a:p>
        </p:txBody>
      </p:sp>
    </p:spTree>
    <p:extLst>
      <p:ext uri="{BB962C8B-B14F-4D97-AF65-F5344CB8AC3E}">
        <p14:creationId xmlns:p14="http://schemas.microsoft.com/office/powerpoint/2010/main" val="2627144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A09D56C-A161-D340-AFBD-07093254F3B1}"/>
              </a:ext>
            </a:extLst>
          </p:cNvPr>
          <p:cNvSpPr txBox="1"/>
          <p:nvPr/>
        </p:nvSpPr>
        <p:spPr>
          <a:xfrm>
            <a:off x="5568112" y="104983"/>
            <a:ext cx="3271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Jonathan Gall, FPF Workshop</a:t>
            </a:r>
          </a:p>
        </p:txBody>
      </p:sp>
      <p:sp>
        <p:nvSpPr>
          <p:cNvPr id="13" name="Title 14">
            <a:extLst>
              <a:ext uri="{FF2B5EF4-FFF2-40B4-BE49-F238E27FC236}">
                <a16:creationId xmlns:a16="http://schemas.microsoft.com/office/drawing/2014/main" id="{984B1833-2EDF-9449-9F85-2C0F787989F6}"/>
              </a:ext>
            </a:extLst>
          </p:cNvPr>
          <p:cNvSpPr txBox="1">
            <a:spLocks/>
          </p:cNvSpPr>
          <p:nvPr/>
        </p:nvSpPr>
        <p:spPr bwMode="auto">
          <a:xfrm>
            <a:off x="0" y="244475"/>
            <a:ext cx="9144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FPF: NEW SHAFT AND CAVERN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11737D-C520-BB4C-8CFC-ED01244C1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6"/>
          <a:stretch/>
        </p:blipFill>
        <p:spPr bwMode="auto">
          <a:xfrm>
            <a:off x="228600" y="3266793"/>
            <a:ext cx="4790053" cy="2946479"/>
          </a:xfrm>
          <a:prstGeom prst="rect">
            <a:avLst/>
          </a:prstGeom>
        </p:spPr>
      </p:pic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F96BA614-B709-0648-ACA1-29C0CBCC1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1"/>
            <a:ext cx="5266776" cy="1901688"/>
          </a:xfrm>
        </p:spPr>
        <p:txBody>
          <a:bodyPr/>
          <a:lstStyle/>
          <a:p>
            <a:r>
              <a:rPr lang="en-US" sz="2000" dirty="0"/>
              <a:t>Many advantages</a:t>
            </a:r>
          </a:p>
          <a:p>
            <a:pPr lvl="1"/>
            <a:r>
              <a:rPr lang="en-US" sz="1800" dirty="0"/>
              <a:t>Construction access far easier</a:t>
            </a:r>
          </a:p>
          <a:p>
            <a:pPr lvl="1"/>
            <a:r>
              <a:rPr lang="en-US" sz="1800" dirty="0"/>
              <a:t>Access possible during LHC operations</a:t>
            </a:r>
          </a:p>
          <a:p>
            <a:pPr lvl="1"/>
            <a:r>
              <a:rPr lang="en-US" sz="1800" dirty="0"/>
              <a:t>Designed around needs of experiments</a:t>
            </a:r>
          </a:p>
          <a:p>
            <a:pPr lvl="1"/>
            <a:r>
              <a:rPr lang="en-US" sz="1800" dirty="0"/>
              <a:t>Very preliminary (Class 4) cost estimate: ~$23 MCHF.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838B02-94A1-7D43-8246-8A41A18E3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495" y="2997266"/>
            <a:ext cx="3058322" cy="3616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694459-B7B8-894E-B7AC-969716428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176" y="913403"/>
            <a:ext cx="3420024" cy="19998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F28881E-D917-7247-AA2A-5625DEB55B4C}"/>
              </a:ext>
            </a:extLst>
          </p:cNvPr>
          <p:cNvSpPr txBox="1"/>
          <p:nvPr/>
        </p:nvSpPr>
        <p:spPr bwMode="auto">
          <a:xfrm>
            <a:off x="3017134" y="6435377"/>
            <a:ext cx="3109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2">
                    <a:lumMod val="10000"/>
                  </a:schemeClr>
                </a:solidFill>
              </a:rPr>
              <a:t>Design by Liam Dougherty (EN-ACE-INT)</a:t>
            </a:r>
          </a:p>
        </p:txBody>
      </p:sp>
    </p:spTree>
    <p:extLst>
      <p:ext uri="{BB962C8B-B14F-4D97-AF65-F5344CB8AC3E}">
        <p14:creationId xmlns:p14="http://schemas.microsoft.com/office/powerpoint/2010/main" val="2072389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NEW PHYSICS SEARCHES AT THE FPF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F80C9-6130-4D49-B2CD-3EE5B25D1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3810000" cy="5334000"/>
          </a:xfrm>
        </p:spPr>
        <p:txBody>
          <a:bodyPr/>
          <a:lstStyle/>
          <a:p>
            <a:r>
              <a:rPr lang="en-US" sz="2000" dirty="0"/>
              <a:t>The FPF will house a number of experiments </a:t>
            </a:r>
          </a:p>
          <a:p>
            <a:endParaRPr lang="en-US" sz="2000" dirty="0"/>
          </a:p>
          <a:p>
            <a:r>
              <a:rPr lang="en-US" sz="2000" dirty="0"/>
              <a:t>FASER 2, an upgraded FASER with R = 1 m, L = 10 m, can discover all candidates with renormalizable couplings (dark photon, dark Higgs, HNL); ALPs with all types of couplings (</a:t>
            </a:r>
            <a:r>
              <a:rPr lang="en-US" sz="2000" dirty="0">
                <a:latin typeface="Symbol" pitchFamily="2" charset="2"/>
              </a:rPr>
              <a:t>g</a:t>
            </a:r>
            <a:r>
              <a:rPr lang="en-US" sz="2000" dirty="0"/>
              <a:t>, f, g); and many other particles.</a:t>
            </a:r>
          </a:p>
          <a:p>
            <a:endParaRPr lang="en-US" sz="2000" dirty="0"/>
          </a:p>
          <a:p>
            <a:r>
              <a:rPr lang="en-US" sz="2000" dirty="0"/>
              <a:t>Other experiments can probe neutrinos and many other interesting ideas.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E43614D-0A53-FF4B-AACF-F4EC75727D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4742189"/>
                  </p:ext>
                </p:extLst>
              </p:nvPr>
            </p:nvGraphicFramePr>
            <p:xfrm>
              <a:off x="4038600" y="1143000"/>
              <a:ext cx="4624431" cy="520112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50553">
                      <a:extLst>
                        <a:ext uri="{9D8B030D-6E8A-4147-A177-3AD203B41FA5}">
                          <a16:colId xmlns:a16="http://schemas.microsoft.com/office/drawing/2014/main" val="752266159"/>
                        </a:ext>
                      </a:extLst>
                    </a:gridCol>
                    <a:gridCol w="1067176">
                      <a:extLst>
                        <a:ext uri="{9D8B030D-6E8A-4147-A177-3AD203B41FA5}">
                          <a16:colId xmlns:a16="http://schemas.microsoft.com/office/drawing/2014/main" val="3410690635"/>
                        </a:ext>
                      </a:extLst>
                    </a:gridCol>
                    <a:gridCol w="1106702">
                      <a:extLst>
                        <a:ext uri="{9D8B030D-6E8A-4147-A177-3AD203B41FA5}">
                          <a16:colId xmlns:a16="http://schemas.microsoft.com/office/drawing/2014/main" val="2128013603"/>
                        </a:ext>
                      </a:extLst>
                    </a:gridCol>
                  </a:tblGrid>
                  <a:tr h="4403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Benchmark Model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Underway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FPF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2120272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BC1: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i="0" dirty="0">
                              <a:latin typeface="+mn-lt"/>
                            </a:rPr>
                            <a:t>FASER 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316804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BC1’: U(1)</a:t>
                          </a:r>
                          <a:r>
                            <a:rPr lang="en-US" sz="1200" baseline="-25000" dirty="0"/>
                            <a:t>B-L </a:t>
                          </a:r>
                          <a:r>
                            <a:rPr lang="en-US" sz="1200" baseline="0" dirty="0"/>
                            <a:t>Gauge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42819001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BC2: Dark Matter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>
                              <a:latin typeface="+mn-lt"/>
                            </a:rPr>
                            <a:t>FLArE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69362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BC3: Milli-Charged Particle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latin typeface="+mn-lt"/>
                            </a:rPr>
                            <a:t>FORMOSA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4263495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BC4: Dark Higgs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200352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BC5: Dark Higgs with </a:t>
                          </a:r>
                          <a:r>
                            <a:rPr lang="en-US" sz="1200" dirty="0" err="1"/>
                            <a:t>hSS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5916766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BC6: HNL with 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1064154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BC7: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67695026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BC8: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385986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BC9: ALP with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16633778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BC10: ALP with fermion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5156905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BC11: ALP with gluon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706542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E43614D-0A53-FF4B-AACF-F4EC75727D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4742189"/>
                  </p:ext>
                </p:extLst>
              </p:nvPr>
            </p:nvGraphicFramePr>
            <p:xfrm>
              <a:off x="4038600" y="1143000"/>
              <a:ext cx="4624431" cy="520112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50553">
                      <a:extLst>
                        <a:ext uri="{9D8B030D-6E8A-4147-A177-3AD203B41FA5}">
                          <a16:colId xmlns:a16="http://schemas.microsoft.com/office/drawing/2014/main" val="752266159"/>
                        </a:ext>
                      </a:extLst>
                    </a:gridCol>
                    <a:gridCol w="1067176">
                      <a:extLst>
                        <a:ext uri="{9D8B030D-6E8A-4147-A177-3AD203B41FA5}">
                          <a16:colId xmlns:a16="http://schemas.microsoft.com/office/drawing/2014/main" val="3410690635"/>
                        </a:ext>
                      </a:extLst>
                    </a:gridCol>
                    <a:gridCol w="1106702">
                      <a:extLst>
                        <a:ext uri="{9D8B030D-6E8A-4147-A177-3AD203B41FA5}">
                          <a16:colId xmlns:a16="http://schemas.microsoft.com/office/drawing/2014/main" val="2128013603"/>
                        </a:ext>
                      </a:extLst>
                    </a:gridCol>
                  </a:tblGrid>
                  <a:tr h="4403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Benchmark Model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Underway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FPF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2120272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BC1: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8235" t="-133333" r="-104706" b="-129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i="0" dirty="0">
                              <a:latin typeface="+mn-lt"/>
                            </a:rPr>
                            <a:t>FASER 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316804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BC1’: U(1)</a:t>
                          </a:r>
                          <a:r>
                            <a:rPr lang="en-US" sz="1200" baseline="-25000" dirty="0"/>
                            <a:t>B-L </a:t>
                          </a:r>
                          <a:r>
                            <a:rPr lang="en-US" sz="1200" baseline="0" dirty="0"/>
                            <a:t>Gauge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8235" t="-233333" r="-104706" b="-119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233333" r="-2299" b="-11962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2819001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BC2: Dark Matter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>
                              <a:latin typeface="+mn-lt"/>
                            </a:rPr>
                            <a:t>FLArE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69362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BC3: Milli-Charged Particle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latin typeface="+mn-lt"/>
                            </a:rPr>
                            <a:t>FORMOSA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4263495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BC4: Dark Higgs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360000" r="-2299" b="-57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200352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BC5: Dark Higgs with </a:t>
                          </a:r>
                          <a:r>
                            <a:rPr lang="en-US" sz="1200" dirty="0" err="1"/>
                            <a:t>hSS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681481" r="-2299" b="-7481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5916766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BC6: HNL with 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527500" r="-2299" b="-4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1064154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BC7: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643590" r="-2299" b="-3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7695026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BC8: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8235" t="-725000" r="-104706" b="-20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725000" r="-2299" b="-20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85986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BC9: ALP with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8235" t="-1222222" r="-104706" b="-2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1222222" r="-2299" b="-2074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6633778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BC10: ALP with fermion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8235" t="-1322222" r="-104706" b="-1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1322222" r="-2299" b="-1074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5156905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BC11: ALP with gluon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8235" t="-1422222" r="-104706" b="-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1422222" r="-2299" b="-74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7065428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1006281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BC2: MILLI-CHARGED PARTICLES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91600" cy="5638491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Currently the target of the </a:t>
            </a:r>
            <a:r>
              <a:rPr lang="en-US" sz="2000" dirty="0" err="1">
                <a:latin typeface="Arial" charset="0"/>
              </a:rPr>
              <a:t>MilliQan</a:t>
            </a:r>
            <a:r>
              <a:rPr lang="en-US" sz="2000" dirty="0">
                <a:latin typeface="Arial" charset="0"/>
              </a:rPr>
              <a:t> experiment near the CMS IP.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 err="1">
                <a:latin typeface="Arial" charset="0"/>
              </a:rPr>
              <a:t>MilliQan</a:t>
            </a:r>
            <a:r>
              <a:rPr lang="en-US" sz="2000" dirty="0">
                <a:latin typeface="Arial" charset="0"/>
              </a:rPr>
              <a:t> Demonstrator (Proto-</a:t>
            </a:r>
            <a:r>
              <a:rPr lang="en-US" sz="2000" dirty="0" err="1">
                <a:latin typeface="Arial" charset="0"/>
              </a:rPr>
              <a:t>MilliQan</a:t>
            </a:r>
            <a:r>
              <a:rPr lang="en-US" sz="2000" dirty="0">
                <a:latin typeface="Arial" charset="0"/>
              </a:rPr>
              <a:t>) already probes new region.  Full </a:t>
            </a:r>
            <a:r>
              <a:rPr lang="en-US" sz="2000" dirty="0" err="1">
                <a:latin typeface="Arial" charset="0"/>
              </a:rPr>
              <a:t>MilliQan</a:t>
            </a:r>
            <a:r>
              <a:rPr lang="en-US" sz="2000" dirty="0">
                <a:latin typeface="Arial" charset="0"/>
              </a:rPr>
              <a:t> planned to run in this location at HL-LHC, but the sensitivity can be improved significantly by moving it to the FPF (FORMOSA).</a:t>
            </a: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02895D-6F06-5640-8A02-313DF8FD6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74" y="2743199"/>
            <a:ext cx="3615169" cy="34804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F0149B-1DA3-324A-8C93-3D886A693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848" y="2743199"/>
            <a:ext cx="4091751" cy="34851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2E3E8F-6B70-BE4C-9BC0-EF8A5379A9DD}"/>
              </a:ext>
            </a:extLst>
          </p:cNvPr>
          <p:cNvSpPr txBox="1"/>
          <p:nvPr/>
        </p:nvSpPr>
        <p:spPr>
          <a:xfrm>
            <a:off x="4953000" y="2819400"/>
            <a:ext cx="2846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Foroughi-</a:t>
            </a:r>
            <a:r>
              <a:rPr lang="en-US" sz="1400" dirty="0" err="1"/>
              <a:t>Abari</a:t>
            </a:r>
            <a:r>
              <a:rPr lang="en-US" sz="1400" dirty="0"/>
              <a:t>, Kling, Tsai (2020)</a:t>
            </a:r>
          </a:p>
        </p:txBody>
      </p:sp>
    </p:spTree>
    <p:extLst>
      <p:ext uri="{BB962C8B-B14F-4D97-AF65-F5344CB8AC3E}">
        <p14:creationId xmlns:p14="http://schemas.microsoft.com/office/powerpoint/2010/main" val="274076146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BC3: DARK MATTER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638491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If </a:t>
            </a:r>
            <a:r>
              <a:rPr lang="en-US" sz="2000" dirty="0" err="1">
                <a:latin typeface="Arial" charset="0"/>
              </a:rPr>
              <a:t>m</a:t>
            </a:r>
            <a:r>
              <a:rPr lang="en-US" sz="2000" baseline="-25000" dirty="0" err="1">
                <a:latin typeface="Arial" charset="0"/>
              </a:rPr>
              <a:t>LLP</a:t>
            </a:r>
            <a:r>
              <a:rPr lang="en-US" sz="2000" dirty="0">
                <a:latin typeface="Arial" charset="0"/>
              </a:rPr>
              <a:t> &gt; 2m</a:t>
            </a:r>
            <a:r>
              <a:rPr lang="en-US" sz="2000" baseline="-25000" dirty="0">
                <a:latin typeface="Arial" charset="0"/>
              </a:rPr>
              <a:t>DM </a:t>
            </a:r>
            <a:r>
              <a:rPr lang="en-US" sz="2000" dirty="0">
                <a:latin typeface="Arial" charset="0"/>
              </a:rPr>
              <a:t>, the LLP will typically decay to dark matter, leading to a highly collimated beam of dark matter particles.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Can look for the resulting DM to scatter off electrons at </a:t>
            </a:r>
            <a:r>
              <a:rPr lang="en-US" sz="2000" dirty="0" err="1">
                <a:latin typeface="Arial" charset="0"/>
              </a:rPr>
              <a:t>FLArE</a:t>
            </a:r>
            <a:r>
              <a:rPr lang="en-US" sz="2000" dirty="0">
                <a:latin typeface="Arial" charset="0"/>
              </a:rPr>
              <a:t>, Forward Liquid Argon Experiment, a proposed 10 to 100 </a:t>
            </a:r>
            <a:r>
              <a:rPr lang="en-US" sz="2000" dirty="0" err="1">
                <a:latin typeface="Arial" charset="0"/>
              </a:rPr>
              <a:t>tonne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LArTPC</a:t>
            </a:r>
            <a:r>
              <a:rPr lang="en-US" sz="2000" dirty="0">
                <a:latin typeface="Arial" charset="0"/>
              </a:rPr>
              <a:t>. </a:t>
            </a: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A1D2E-4B5A-3549-AE32-9B5C908E5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683" r="46255"/>
          <a:stretch/>
        </p:blipFill>
        <p:spPr>
          <a:xfrm>
            <a:off x="269838" y="3352736"/>
            <a:ext cx="4149761" cy="10668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FCDB86-CF7D-C541-A813-98C5FEE76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38" y="2743136"/>
            <a:ext cx="4149761" cy="7002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7DCD01C0-9278-3A4B-920C-0E1AAE0C1E5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0" y="4572000"/>
                <a:ext cx="4953000" cy="1981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ln>
                      <a:noFill/>
                    </a:ln>
                    <a:solidFill>
                      <a:srgbClr val="1919C8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ln>
                      <a:noFill/>
                    </a:ln>
                    <a:solidFill>
                      <a:srgbClr val="1919C8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solidFill>
                      <a:schemeClr val="tx1"/>
                    </a:solidFill>
                    <a:latin typeface="Arial" charset="0"/>
                  </a:rPr>
                  <a:t>FLArE probes most of the favored/ allowed relic target region. Complementary to missing energy experiments that probe more of the “too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  <m:sSup>
                      <m:s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charset="0"/>
                  </a:rPr>
                  <a:t>” region, but don’t detect DM scattering.</a:t>
                </a:r>
              </a:p>
              <a:p>
                <a:endParaRPr lang="en-US" sz="2000" dirty="0">
                  <a:solidFill>
                    <a:schemeClr val="tx1"/>
                  </a:solidFill>
                  <a:latin typeface="Arial" charset="0"/>
                </a:endParaRPr>
              </a:p>
              <a:p>
                <a:pPr marL="0" indent="0">
                  <a:buFont typeface="Arial" charset="0"/>
                  <a:buNone/>
                </a:pPr>
                <a:endParaRPr lang="en-US" sz="200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7DCD01C0-9278-3A4B-920C-0E1AAE0C1E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72000"/>
                <a:ext cx="4953000" cy="1981199"/>
              </a:xfrm>
              <a:prstGeom prst="rect">
                <a:avLst/>
              </a:prstGeom>
              <a:blipFill>
                <a:blip r:embed="rId4"/>
                <a:stretch>
                  <a:fillRect l="-1023" t="-1923" b="-448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B22A62A0-1D98-9E45-B449-36344CBFA19F}"/>
              </a:ext>
            </a:extLst>
          </p:cNvPr>
          <p:cNvGrpSpPr/>
          <p:nvPr/>
        </p:nvGrpSpPr>
        <p:grpSpPr>
          <a:xfrm>
            <a:off x="4800600" y="2742831"/>
            <a:ext cx="4072654" cy="3741828"/>
            <a:chOff x="4911763" y="2742831"/>
            <a:chExt cx="4072654" cy="374182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321DC03-0F5B-CF41-BCDF-CC6ABB820649}"/>
                </a:ext>
              </a:extLst>
            </p:cNvPr>
            <p:cNvSpPr txBox="1"/>
            <p:nvPr/>
          </p:nvSpPr>
          <p:spPr>
            <a:xfrm rot="5400000">
              <a:off x="6975157" y="4475399"/>
              <a:ext cx="374152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                 </a:t>
              </a:r>
              <a:r>
                <a:rPr lang="en-US" sz="1200" dirty="0" err="1"/>
                <a:t>Batell</a:t>
              </a:r>
              <a:r>
                <a:rPr lang="en-US" sz="1200" dirty="0"/>
                <a:t>, Feng, </a:t>
              </a:r>
              <a:r>
                <a:rPr lang="en-US" sz="1200" dirty="0" err="1"/>
                <a:t>Trojanowski</a:t>
              </a:r>
              <a:r>
                <a:rPr lang="en-US" sz="1200" dirty="0"/>
                <a:t> (2021)            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0DF1FED-40BC-DD46-B193-FDAF649BB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11763" y="2742831"/>
              <a:ext cx="3823619" cy="3741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032825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305800" cy="5334000"/>
          </a:xfrm>
        </p:spPr>
        <p:txBody>
          <a:bodyPr>
            <a:noAutofit/>
          </a:bodyPr>
          <a:lstStyle/>
          <a:p>
            <a:pPr>
              <a:buFontTx/>
              <a:buChar char="•"/>
            </a:pPr>
            <a:r>
              <a:rPr lang="en-US" sz="2000" dirty="0"/>
              <a:t>New target for discovery: neutrinos and light and weakly-interacting particles probed by fast, small, cheap experiments in the far-forward region of the LHC.</a:t>
            </a:r>
          </a:p>
          <a:p>
            <a:pPr>
              <a:buFontTx/>
              <a:buChar char="•"/>
            </a:pPr>
            <a:endParaRPr lang="en-US" sz="1200" dirty="0"/>
          </a:p>
          <a:p>
            <a:pPr>
              <a:buFontTx/>
              <a:buChar char="•"/>
            </a:pPr>
            <a:r>
              <a:rPr lang="en-US" sz="2000" dirty="0"/>
              <a:t>FASER and </a:t>
            </a:r>
            <a:r>
              <a:rPr lang="en-US" sz="2000" dirty="0" err="1"/>
              <a:t>FASER</a:t>
            </a:r>
            <a:r>
              <a:rPr lang="en-US" sz="2000" dirty="0" err="1">
                <a:latin typeface="Symbol" pitchFamily="2" charset="2"/>
              </a:rPr>
              <a:t>n</a:t>
            </a:r>
            <a:r>
              <a:rPr lang="en-US" sz="2000" dirty="0"/>
              <a:t>: 3.5 years from theory proposal to completion, 5 m long, ~$2M.  Data-taking starts in 2022 with a rich physics program.</a:t>
            </a:r>
          </a:p>
          <a:p>
            <a:pPr>
              <a:buFontTx/>
              <a:buChar char="•"/>
            </a:pPr>
            <a:endParaRPr lang="en-US" sz="800" dirty="0"/>
          </a:p>
          <a:p>
            <a:pPr lvl="1"/>
            <a:r>
              <a:rPr lang="en-US" sz="1800" dirty="0"/>
              <a:t>BSM: searches for dark photons, HNLs, ALPs, new forces.</a:t>
            </a:r>
          </a:p>
          <a:p>
            <a:pPr lvl="1"/>
            <a:endParaRPr lang="en-US" sz="800" dirty="0"/>
          </a:p>
          <a:p>
            <a:pPr lvl="1"/>
            <a:r>
              <a:rPr lang="en-US" sz="1800" dirty="0"/>
              <a:t>SM: opens the new field of LHC neutrino physics. ~1000 </a:t>
            </a:r>
            <a:r>
              <a:rPr lang="en-US" sz="1800" dirty="0">
                <a:latin typeface="Symbol" pitchFamily="2" charset="2"/>
              </a:rPr>
              <a:t>n</a:t>
            </a:r>
            <a:r>
              <a:rPr lang="en-US" sz="1800" baseline="-25000" dirty="0"/>
              <a:t>e</a:t>
            </a:r>
            <a:r>
              <a:rPr lang="en-US" sz="1800" dirty="0"/>
              <a:t>, ~10,000 </a:t>
            </a:r>
            <a:r>
              <a:rPr lang="en-US" sz="1800" dirty="0">
                <a:latin typeface="Symbol" pitchFamily="2" charset="2"/>
              </a:rPr>
              <a:t>n</a:t>
            </a:r>
            <a:r>
              <a:rPr lang="en-US" sz="1800" baseline="-25000" dirty="0">
                <a:latin typeface="Symbol" pitchFamily="2" charset="2"/>
              </a:rPr>
              <a:t>m</a:t>
            </a:r>
            <a:r>
              <a:rPr lang="en-US" sz="1800" dirty="0"/>
              <a:t>, ~10 </a:t>
            </a:r>
            <a:r>
              <a:rPr lang="en-US" sz="1800" dirty="0" err="1">
                <a:latin typeface="Symbol" pitchFamily="2" charset="2"/>
              </a:rPr>
              <a:t>n</a:t>
            </a:r>
            <a:r>
              <a:rPr lang="en-US" sz="1800" baseline="-25000" dirty="0" err="1">
                <a:latin typeface="Symbol" pitchFamily="2" charset="2"/>
              </a:rPr>
              <a:t>t</a:t>
            </a:r>
            <a:r>
              <a:rPr lang="en-US" sz="1800" baseline="-25000" dirty="0">
                <a:latin typeface="Symbol" pitchFamily="2" charset="2"/>
              </a:rPr>
              <a:t> </a:t>
            </a:r>
            <a:r>
              <a:rPr lang="en-US" sz="1800" dirty="0"/>
              <a:t>at </a:t>
            </a:r>
            <a:r>
              <a:rPr lang="en-US" sz="1800" dirty="0" err="1"/>
              <a:t>TeV</a:t>
            </a:r>
            <a:r>
              <a:rPr lang="en-US" sz="1800" dirty="0"/>
              <a:t> energies.  Implications for neutrino properties, forward hadron production, cosmic ray and cosmic neutrino physics.</a:t>
            </a:r>
          </a:p>
          <a:p>
            <a:endParaRPr lang="en-US" sz="1200" dirty="0"/>
          </a:p>
          <a:p>
            <a:r>
              <a:rPr lang="en-US" sz="2000" dirty="0"/>
              <a:t>Forward Physics Facility: Proposed facility to house a suite of far-forward experiments for the HL-LHC era from 2027-37.</a:t>
            </a:r>
          </a:p>
          <a:p>
            <a:endParaRPr lang="en-US" sz="1200" dirty="0"/>
          </a:p>
          <a:p>
            <a:r>
              <a:rPr lang="en-US" sz="2000" dirty="0" err="1"/>
              <a:t>FLArE</a:t>
            </a:r>
            <a:r>
              <a:rPr lang="en-US" sz="2000" dirty="0"/>
              <a:t>: Forward Liquid Argon Experiment, proposed 10-100 </a:t>
            </a:r>
            <a:r>
              <a:rPr lang="en-US" sz="2000" dirty="0" err="1"/>
              <a:t>tonne</a:t>
            </a:r>
            <a:r>
              <a:rPr lang="en-US" sz="2000" dirty="0"/>
              <a:t> </a:t>
            </a:r>
            <a:r>
              <a:rPr lang="en-US" sz="2000" dirty="0" err="1"/>
              <a:t>LArTPC</a:t>
            </a:r>
            <a:r>
              <a:rPr lang="en-US" sz="2000" dirty="0"/>
              <a:t> for dark matter searches, neutrino physics.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624007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81200" y="1692264"/>
            <a:ext cx="5867400" cy="4937136"/>
          </a:xfrm>
          <a:prstGeom prst="rect">
            <a:avLst/>
          </a:prstGeom>
          <a:gradFill flip="none" rotWithShape="1">
            <a:gsLst>
              <a:gs pos="52000">
                <a:schemeClr val="tx1">
                  <a:lumMod val="0"/>
                </a:schemeClr>
              </a:gs>
              <a:gs pos="83000">
                <a:schemeClr val="bg1">
                  <a:lumMod val="34000"/>
                  <a:lumOff val="66000"/>
                </a:schemeClr>
              </a:gs>
            </a:gsLst>
            <a:lin ang="135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charset="0"/>
              </a:rPr>
              <a:t>THE NEW PARTICLE LANDSCAPE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4E6C81-E638-4942-BF5C-7C1F1B1E5787}"/>
              </a:ext>
            </a:extLst>
          </p:cNvPr>
          <p:cNvGrpSpPr/>
          <p:nvPr/>
        </p:nvGrpSpPr>
        <p:grpSpPr>
          <a:xfrm>
            <a:off x="990600" y="833735"/>
            <a:ext cx="6629400" cy="5871865"/>
            <a:chOff x="990600" y="833735"/>
            <a:chExt cx="6629400" cy="5871865"/>
          </a:xfrm>
        </p:grpSpPr>
        <p:sp>
          <p:nvSpPr>
            <p:cNvPr id="15" name="TextBox 14"/>
            <p:cNvSpPr txBox="1"/>
            <p:nvPr/>
          </p:nvSpPr>
          <p:spPr>
            <a:xfrm>
              <a:off x="4261607" y="833735"/>
              <a:ext cx="919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Mass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-214217" y="3643217"/>
              <a:ext cx="2871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Interaction Strength</a:t>
              </a:r>
            </a:p>
          </p:txBody>
        </p:sp>
        <p:cxnSp>
          <p:nvCxnSpPr>
            <p:cNvPr id="3" name="Straight Arrow Connector 2"/>
            <p:cNvCxnSpPr>
              <a:cxnSpLocks/>
            </p:cNvCxnSpPr>
            <p:nvPr/>
          </p:nvCxnSpPr>
          <p:spPr>
            <a:xfrm flipV="1">
              <a:off x="1981200" y="1676400"/>
              <a:ext cx="5638800" cy="26016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 flipV="1">
              <a:off x="1980824" y="1692266"/>
              <a:ext cx="0" cy="501333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351776" y="1295400"/>
              <a:ext cx="58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TeV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19896" y="1295400"/>
              <a:ext cx="659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MeV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92205" y="1295400"/>
              <a:ext cx="64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GeV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40393" y="19812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07789" y="3657600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07789" y="5390647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-6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DEBA128-577F-5348-A2F6-E767F9D39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14"/>
          <a:stretch/>
        </p:blipFill>
        <p:spPr>
          <a:xfrm>
            <a:off x="711525" y="42560"/>
            <a:ext cx="4851436" cy="44024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09995B-3F52-3C4C-A3E5-CF7222EBEFED}"/>
              </a:ext>
            </a:extLst>
          </p:cNvPr>
          <p:cNvSpPr txBox="1"/>
          <p:nvPr/>
        </p:nvSpPr>
        <p:spPr>
          <a:xfrm rot="3089523">
            <a:off x="947972" y="311104"/>
            <a:ext cx="77938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 Particle</a:t>
            </a:r>
          </a:p>
          <a:p>
            <a:pPr algn="ctr"/>
            <a:r>
              <a:rPr lang="en-US" sz="1200" dirty="0"/>
              <a:t>Colliders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79775" y="2303502"/>
            <a:ext cx="133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Already</a:t>
            </a:r>
          </a:p>
          <a:p>
            <a:pPr algn="ctr"/>
            <a:r>
              <a:rPr lang="en-US" dirty="0"/>
              <a:t>Discovered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09800" y="4797154"/>
            <a:ext cx="207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Weakly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Light Particles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84985" y="2303502"/>
            <a:ext cx="217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Strongly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Heavy Particles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67645" y="4797154"/>
            <a:ext cx="1608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Impossible to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Discover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B9343B-FC1F-554F-A9DD-B27B32C79AE5}"/>
              </a:ext>
            </a:extLst>
          </p:cNvPr>
          <p:cNvGrpSpPr/>
          <p:nvPr/>
        </p:nvGrpSpPr>
        <p:grpSpPr>
          <a:xfrm>
            <a:off x="4708616" y="2949833"/>
            <a:ext cx="2057400" cy="1243272"/>
            <a:chOff x="5928039" y="364736"/>
            <a:chExt cx="2057400" cy="124327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E1C7CC4-B84E-5247-B48F-69CCE2F2734E}"/>
                </a:ext>
              </a:extLst>
            </p:cNvPr>
            <p:cNvSpPr txBox="1"/>
            <p:nvPr/>
          </p:nvSpPr>
          <p:spPr>
            <a:xfrm>
              <a:off x="5928039" y="961677"/>
              <a:ext cx="2057400" cy="64633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Traditional Targets 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of Big Science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5847D1F-68B8-D84D-9B0C-795184008A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6642" y="364736"/>
              <a:ext cx="0" cy="62357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441421-4D83-FB40-A9A1-674C8DD360DD}"/>
              </a:ext>
            </a:extLst>
          </p:cNvPr>
          <p:cNvGrpSpPr/>
          <p:nvPr/>
        </p:nvGrpSpPr>
        <p:grpSpPr>
          <a:xfrm>
            <a:off x="2133600" y="3542071"/>
            <a:ext cx="2117815" cy="1178883"/>
            <a:chOff x="2530384" y="3311366"/>
            <a:chExt cx="2117815" cy="117888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E7B269-3042-E441-8746-F7F7395CBC17}"/>
                </a:ext>
              </a:extLst>
            </p:cNvPr>
            <p:cNvSpPr txBox="1"/>
            <p:nvPr/>
          </p:nvSpPr>
          <p:spPr>
            <a:xfrm>
              <a:off x="2530384" y="3311366"/>
              <a:ext cx="2117815" cy="64633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New Targets of Small Experiments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D82E805-87D9-E74E-B75D-7CC5427C55A2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3589292" y="3957697"/>
              <a:ext cx="0" cy="53255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149EC9E-7948-2E4E-89E9-A323D04908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18" t="23660" r="34193" b="41590"/>
          <a:stretch/>
        </p:blipFill>
        <p:spPr>
          <a:xfrm>
            <a:off x="6934200" y="2083416"/>
            <a:ext cx="914400" cy="115522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9DD243-07CD-A042-9075-CD281FA1B3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030"/>
          <a:stretch/>
        </p:blipFill>
        <p:spPr>
          <a:xfrm>
            <a:off x="2734174" y="5519685"/>
            <a:ext cx="916668" cy="112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0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charset="0"/>
              </a:rPr>
              <a:t>THE THERMAL RELIC LANDSCAPE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4E6C81-E638-4942-BF5C-7C1F1B1E5787}"/>
              </a:ext>
            </a:extLst>
          </p:cNvPr>
          <p:cNvGrpSpPr/>
          <p:nvPr/>
        </p:nvGrpSpPr>
        <p:grpSpPr>
          <a:xfrm>
            <a:off x="990600" y="833735"/>
            <a:ext cx="6629400" cy="5871865"/>
            <a:chOff x="990600" y="833735"/>
            <a:chExt cx="6629400" cy="5871865"/>
          </a:xfrm>
        </p:grpSpPr>
        <p:sp>
          <p:nvSpPr>
            <p:cNvPr id="15" name="TextBox 14"/>
            <p:cNvSpPr txBox="1"/>
            <p:nvPr/>
          </p:nvSpPr>
          <p:spPr>
            <a:xfrm>
              <a:off x="4261607" y="833735"/>
              <a:ext cx="919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Mass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-214217" y="3643217"/>
              <a:ext cx="2871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Interaction Strength</a:t>
              </a:r>
            </a:p>
          </p:txBody>
        </p:sp>
        <p:cxnSp>
          <p:nvCxnSpPr>
            <p:cNvPr id="3" name="Straight Arrow Connector 2"/>
            <p:cNvCxnSpPr>
              <a:cxnSpLocks/>
            </p:cNvCxnSpPr>
            <p:nvPr/>
          </p:nvCxnSpPr>
          <p:spPr>
            <a:xfrm flipV="1">
              <a:off x="1981200" y="1676400"/>
              <a:ext cx="5638800" cy="26016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 flipV="1">
              <a:off x="1980824" y="1692266"/>
              <a:ext cx="0" cy="501333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351776" y="1295400"/>
              <a:ext cx="58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TeV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19896" y="1295400"/>
              <a:ext cx="659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MeV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92205" y="1295400"/>
              <a:ext cx="64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GeV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40393" y="19812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07789" y="3657600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07789" y="5390647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-6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DEBA128-577F-5348-A2F6-E767F9D39C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14"/>
          <a:stretch/>
        </p:blipFill>
        <p:spPr>
          <a:xfrm>
            <a:off x="711525" y="42560"/>
            <a:ext cx="4851436" cy="44024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09995B-3F52-3C4C-A3E5-CF7222EBEFED}"/>
              </a:ext>
            </a:extLst>
          </p:cNvPr>
          <p:cNvSpPr txBox="1"/>
          <p:nvPr/>
        </p:nvSpPr>
        <p:spPr>
          <a:xfrm rot="3089523">
            <a:off x="947972" y="311104"/>
            <a:ext cx="77938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 Particle</a:t>
            </a:r>
          </a:p>
          <a:p>
            <a:pPr algn="ctr"/>
            <a:r>
              <a:rPr lang="en-US" sz="1200" dirty="0"/>
              <a:t>Colliders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79775" y="2303502"/>
            <a:ext cx="133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Already</a:t>
            </a:r>
          </a:p>
          <a:p>
            <a:pPr algn="ctr"/>
            <a:r>
              <a:rPr lang="en-US" dirty="0"/>
              <a:t>Discovered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67645" y="4797154"/>
            <a:ext cx="1608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Impossible to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Discover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738B09-448A-E241-AA72-04A4B7F5334F}"/>
              </a:ext>
            </a:extLst>
          </p:cNvPr>
          <p:cNvSpPr txBox="1"/>
          <p:nvPr/>
        </p:nvSpPr>
        <p:spPr>
          <a:xfrm>
            <a:off x="2406843" y="2965697"/>
            <a:ext cx="1685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Too Little to be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Dark Matter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A3BD6D-4186-C643-8EBA-7972391D0856}"/>
              </a:ext>
            </a:extLst>
          </p:cNvPr>
          <p:cNvSpPr txBox="1"/>
          <p:nvPr/>
        </p:nvSpPr>
        <p:spPr>
          <a:xfrm>
            <a:off x="4562543" y="5490844"/>
            <a:ext cx="2195896" cy="669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Too Much to be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Dark Matter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BA2D2B3-89CE-0548-902C-8407E5351171}"/>
              </a:ext>
            </a:extLst>
          </p:cNvPr>
          <p:cNvGrpSpPr/>
          <p:nvPr/>
        </p:nvGrpSpPr>
        <p:grpSpPr>
          <a:xfrm>
            <a:off x="2204583" y="1841087"/>
            <a:ext cx="4352402" cy="4315140"/>
            <a:chOff x="2204583" y="1841087"/>
            <a:chExt cx="4352402" cy="43151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85183C-88D4-4146-BE57-52E2815E79DB}"/>
                </a:ext>
              </a:extLst>
            </p:cNvPr>
            <p:cNvSpPr txBox="1"/>
            <p:nvPr/>
          </p:nvSpPr>
          <p:spPr>
            <a:xfrm rot="18841872">
              <a:off x="3691586" y="3520560"/>
              <a:ext cx="180067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50"/>
                  </a:solidFill>
                </a:rPr>
                <a:t>Just Right to </a:t>
              </a:r>
            </a:p>
            <a:p>
              <a:pPr algn="ctr"/>
              <a:r>
                <a:rPr lang="en-US" dirty="0">
                  <a:solidFill>
                    <a:srgbClr val="00B050"/>
                  </a:solidFill>
                </a:rPr>
                <a:t>be Dark Matter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BCB9AF3-D2F7-3941-8E51-E3BBC6BF9FC9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flipH="1">
              <a:off x="2204583" y="4491035"/>
              <a:ext cx="1761562" cy="1665192"/>
            </a:xfrm>
            <a:prstGeom prst="straightConnector1">
              <a:avLst/>
            </a:prstGeom>
            <a:ln w="1270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C267067-7A89-4049-A264-52F8ADB0DE4C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 flipV="1">
              <a:off x="5217706" y="1841087"/>
              <a:ext cx="1339279" cy="1355330"/>
            </a:xfrm>
            <a:prstGeom prst="straightConnector1">
              <a:avLst/>
            </a:prstGeom>
            <a:ln w="1270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4584985" y="2303502"/>
            <a:ext cx="217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Strongly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Heavy Particles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09800" y="4797154"/>
            <a:ext cx="207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Weakly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Light Particles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97838-20A5-774D-84CD-F0C4E3CAE4CB}"/>
              </a:ext>
            </a:extLst>
          </p:cNvPr>
          <p:cNvGrpSpPr/>
          <p:nvPr/>
        </p:nvGrpSpPr>
        <p:grpSpPr>
          <a:xfrm>
            <a:off x="6934199" y="3048000"/>
            <a:ext cx="2056368" cy="2261476"/>
            <a:chOff x="6934199" y="3048000"/>
            <a:chExt cx="2056368" cy="22614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275D31-3801-DB43-BCE6-19A0CF54C810}"/>
                    </a:ext>
                  </a:extLst>
                </p:cNvPr>
                <p:cNvSpPr txBox="1"/>
                <p:nvPr/>
              </p:nvSpPr>
              <p:spPr>
                <a:xfrm>
                  <a:off x="8115567" y="3250586"/>
                  <a:ext cx="41883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275D31-3801-DB43-BCE6-19A0CF54C8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5567" y="3250586"/>
                  <a:ext cx="418833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8C2B5E7-0FA1-3840-B8AF-DA76E1A7B3D5}"/>
                </a:ext>
              </a:extLst>
            </p:cNvPr>
            <p:cNvGrpSpPr/>
            <p:nvPr/>
          </p:nvGrpSpPr>
          <p:grpSpPr>
            <a:xfrm>
              <a:off x="6934199" y="3048000"/>
              <a:ext cx="2056368" cy="2261476"/>
              <a:chOff x="6619869" y="3217861"/>
              <a:chExt cx="2370699" cy="2346708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6F79A2F3-A4EC-3B4A-9A80-E48056D80010}"/>
                  </a:ext>
                </a:extLst>
              </p:cNvPr>
              <p:cNvGrpSpPr/>
              <p:nvPr/>
            </p:nvGrpSpPr>
            <p:grpSpPr>
              <a:xfrm>
                <a:off x="6619869" y="3217861"/>
                <a:ext cx="2370699" cy="1497788"/>
                <a:chOff x="2917204" y="7177364"/>
                <a:chExt cx="2353420" cy="1473617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AAF78752-AB30-F447-8234-B11B7AF5C9EF}"/>
                    </a:ext>
                  </a:extLst>
                </p:cNvPr>
                <p:cNvSpPr/>
                <p:nvPr/>
              </p:nvSpPr>
              <p:spPr>
                <a:xfrm>
                  <a:off x="2917204" y="7177364"/>
                  <a:ext cx="2353420" cy="14736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C6B3C8AA-C3F1-5546-9DD3-F814CE82D9EC}"/>
                    </a:ext>
                  </a:extLst>
                </p:cNvPr>
                <p:cNvGrpSpPr/>
                <p:nvPr/>
              </p:nvGrpSpPr>
              <p:grpSpPr>
                <a:xfrm>
                  <a:off x="3004413" y="7230486"/>
                  <a:ext cx="2245831" cy="1414644"/>
                  <a:chOff x="5711199" y="2304913"/>
                  <a:chExt cx="2793615" cy="1491652"/>
                </a:xfrm>
                <a:solidFill>
                  <a:schemeClr val="bg1"/>
                </a:solidFill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9" name="TextBox 38">
                        <a:extLst>
                          <a:ext uri="{FF2B5EF4-FFF2-40B4-BE49-F238E27FC236}">
                            <a16:creationId xmlns:a16="http://schemas.microsoft.com/office/drawing/2014/main" id="{F84A6467-98FC-5342-929C-BC9B45B10FE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962225" y="3309769"/>
                        <a:ext cx="533194" cy="486796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oMath>
                          </m:oMathPara>
                        </a14:m>
                        <a:endParaRPr lang="en-US" sz="2400" dirty="0"/>
                      </a:p>
                    </p:txBody>
                  </p:sp>
                </mc:Choice>
                <mc:Fallback xmlns="">
                  <p:sp>
                    <p:nvSpPr>
                      <p:cNvPr id="38" name="TextBox 37">
                        <a:extLst>
                          <a:ext uri="{FF2B5EF4-FFF2-40B4-BE49-F238E27FC236}">
                            <a16:creationId xmlns:a16="http://schemas.microsoft.com/office/drawing/2014/main" id="{C0C57E18-927C-C74A-A8CE-B5DDF0E5B8A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962225" y="3309769"/>
                        <a:ext cx="533194" cy="486796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0" name="TextBox 39">
                        <a:extLst>
                          <a:ext uri="{FF2B5EF4-FFF2-40B4-BE49-F238E27FC236}">
                            <a16:creationId xmlns:a16="http://schemas.microsoft.com/office/drawing/2014/main" id="{4C564436-9A1A-2C48-A182-E063F864613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971620" y="2304913"/>
                        <a:ext cx="533194" cy="486796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oMath>
                          </m:oMathPara>
                        </a14:m>
                        <a:endParaRPr lang="en-US" sz="2400" dirty="0"/>
                      </a:p>
                    </p:txBody>
                  </p:sp>
                </mc:Choice>
                <mc:Fallback xmlns="">
                  <p:sp>
                    <p:nvSpPr>
                      <p:cNvPr id="39" name="TextBox 38">
                        <a:extLst>
                          <a:ext uri="{FF2B5EF4-FFF2-40B4-BE49-F238E27FC236}">
                            <a16:creationId xmlns:a16="http://schemas.microsoft.com/office/drawing/2014/main" id="{3B6EBCB0-66CF-E845-B9E7-217FA41857C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971620" y="2304913"/>
                        <a:ext cx="533194" cy="486796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340489ED-921A-164D-9B47-EEEE35B6B6CB}"/>
                      </a:ext>
                    </a:extLst>
                  </p:cNvPr>
                  <p:cNvGrpSpPr/>
                  <p:nvPr/>
                </p:nvGrpSpPr>
                <p:grpSpPr>
                  <a:xfrm>
                    <a:off x="6400799" y="2537415"/>
                    <a:ext cx="1653437" cy="1038988"/>
                    <a:chOff x="3200400" y="2514600"/>
                    <a:chExt cx="2743200" cy="1981200"/>
                  </a:xfrm>
                  <a:grpFill/>
                </p:grpSpPr>
                <p:pic>
                  <p:nvPicPr>
                    <p:cNvPr id="45" name="Picture 44">
                      <a:extLst>
                        <a:ext uri="{FF2B5EF4-FFF2-40B4-BE49-F238E27FC236}">
                          <a16:creationId xmlns:a16="http://schemas.microsoft.com/office/drawing/2014/main" id="{FC93FE1D-F17E-B34F-B690-0AA2D1DEF1B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7"/>
                    <a:srcRect l="34765" t="23437" r="34766" b="20312"/>
                    <a:stretch/>
                  </p:blipFill>
                  <p:spPr>
                    <a:xfrm rot="16200000">
                      <a:off x="3581400" y="2133600"/>
                      <a:ext cx="1981200" cy="2743200"/>
                    </a:xfrm>
                    <a:prstGeom prst="rect">
                      <a:avLst/>
                    </a:prstGeom>
                    <a:grpFill/>
                  </p:spPr>
                </p:pic>
                <p:sp>
                  <p:nvSpPr>
                    <p:cNvPr id="46" name="Rectangle 45">
                      <a:extLst>
                        <a:ext uri="{FF2B5EF4-FFF2-40B4-BE49-F238E27FC236}">
                          <a16:creationId xmlns:a16="http://schemas.microsoft.com/office/drawing/2014/main" id="{C2D301F5-962A-FC4F-9221-2ED78B8AF4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67200" y="2590800"/>
                      <a:ext cx="609600" cy="762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1B635146-182F-6D4E-823A-456F50F56BDE}"/>
                      </a:ext>
                    </a:extLst>
                  </p:cNvPr>
                  <p:cNvSpPr txBox="1"/>
                  <p:nvPr/>
                </p:nvSpPr>
                <p:spPr>
                  <a:xfrm>
                    <a:off x="5711199" y="2387711"/>
                    <a:ext cx="543738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DM</a:t>
                    </a:r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08717FE1-507F-9C46-BFD6-2AB808A55DBF}"/>
                      </a:ext>
                    </a:extLst>
                  </p:cNvPr>
                  <p:cNvSpPr txBox="1"/>
                  <p:nvPr/>
                </p:nvSpPr>
                <p:spPr>
                  <a:xfrm>
                    <a:off x="5711199" y="3362469"/>
                    <a:ext cx="543738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DM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F0B7776B-4BD5-5E48-9E38-F0B127625A2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992829" y="2569734"/>
                        <a:ext cx="554729" cy="389437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’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F0B7776B-4BD5-5E48-9E38-F0B127625A2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992829" y="2569734"/>
                        <a:ext cx="554729" cy="389437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284DC2F8-DE94-BE4B-9E94-F7DB5B367C0D}"/>
                      </a:ext>
                    </a:extLst>
                  </p:cNvPr>
                  <p:cNvSpPr txBox="1"/>
                  <p:nvPr/>
                </p:nvSpPr>
                <p:spPr>
                  <a:xfrm>
                    <a:off x="6625885" y="4691341"/>
                    <a:ext cx="2360405" cy="87322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800" dirty="0"/>
                      <a:t>&lt;</a:t>
                    </a:r>
                    <a14:m>
                      <m:oMath xmlns:m="http://schemas.openxmlformats.org/officeDocument/2006/math">
                        <m:r>
                          <a:rPr lang="en-US" sz="2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a14:m>
                    <a:r>
                      <a:rPr lang="en-US" sz="2800" dirty="0"/>
                      <a:t>&gt; ~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b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oMath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022D72D5-4DF6-DD4B-A9C8-5839AB34746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25885" y="4691341"/>
                    <a:ext cx="2360405" cy="87322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3086" b="-298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4B511530-DEA3-8946-A8B8-EF64012816E0}"/>
                    </a:ext>
                  </a:extLst>
                </p:cNvPr>
                <p:cNvSpPr txBox="1"/>
                <p:nvPr/>
              </p:nvSpPr>
              <p:spPr>
                <a:xfrm>
                  <a:off x="8205959" y="3336913"/>
                  <a:ext cx="41883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4B511530-DEA3-8946-A8B8-EF64012816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5959" y="3336913"/>
                  <a:ext cx="418833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7298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62000" y="2438400"/>
            <a:ext cx="7162800" cy="1649233"/>
            <a:chOff x="686764" y="3235221"/>
            <a:chExt cx="6761940" cy="1633785"/>
          </a:xfrm>
        </p:grpSpPr>
        <p:pic>
          <p:nvPicPr>
            <p:cNvPr id="6" name="Picture 5" descr="0803012_02-A4-at-144-dp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SEARCHES FOR NEW LIGHT PARTICLES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1" y="838200"/>
            <a:ext cx="8915400" cy="5562600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If new particles are light and weakly interacting, existing LHC detectors are perfectly designed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NOT</a:t>
            </a:r>
            <a:r>
              <a:rPr lang="en-US" sz="2000" dirty="0">
                <a:latin typeface="Arial" charset="0"/>
              </a:rPr>
              <a:t> to see them.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Existing detectors are designed to find new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heavy</a:t>
            </a:r>
            <a:r>
              <a:rPr lang="en-US" sz="2000" dirty="0">
                <a:latin typeface="Arial" charset="0"/>
              </a:rPr>
              <a:t> particles.  These particles are produced almost at rest and decay </a:t>
            </a:r>
            <a:r>
              <a:rPr lang="en-US" sz="2000" dirty="0" err="1">
                <a:latin typeface="Arial" charset="0"/>
              </a:rPr>
              <a:t>isotropically</a:t>
            </a:r>
            <a:r>
              <a:rPr lang="en-US" sz="2000" dirty="0">
                <a:latin typeface="Arial" charset="0"/>
              </a:rPr>
              <a:t>.</a:t>
            </a:r>
          </a:p>
          <a:p>
            <a:pPr marL="0" indent="0" eaLnBrk="1" hangingPunct="1">
              <a:buNone/>
            </a:pPr>
            <a:endParaRPr lang="en-US" sz="12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But new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light</a:t>
            </a:r>
            <a:r>
              <a:rPr lang="en-US" sz="2000" dirty="0">
                <a:latin typeface="Arial" charset="0"/>
              </a:rPr>
              <a:t> particles are mainly produced in the decays of light particles: </a:t>
            </a:r>
            <a:r>
              <a:rPr lang="en-US" sz="2000" dirty="0">
                <a:latin typeface="Symbol" pitchFamily="2" charset="2"/>
              </a:rPr>
              <a:t>p</a:t>
            </a:r>
            <a:r>
              <a:rPr lang="en-US" sz="2000" dirty="0">
                <a:latin typeface="Arial" charset="0"/>
              </a:rPr>
              <a:t>, </a:t>
            </a:r>
            <a:r>
              <a:rPr lang="en-US" sz="2000" dirty="0">
                <a:latin typeface="Symbol" pitchFamily="2" charset="2"/>
              </a:rPr>
              <a:t>h</a:t>
            </a:r>
            <a:r>
              <a:rPr lang="en-US" sz="2000" dirty="0">
                <a:latin typeface="Arial" charset="0"/>
              </a:rPr>
              <a:t>, K, D and B mesons.  These are mainly produced along the beamline, and so the new particles disappear through the holes that let the beams in.</a:t>
            </a:r>
          </a:p>
          <a:p>
            <a:pPr eaLnBrk="1" hangingPunct="1"/>
            <a:endParaRPr lang="en-US" sz="1200" dirty="0">
              <a:latin typeface="Arial" charset="0"/>
              <a:sym typeface="Wingdings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Clearly we need a detector to exploit the “wasted” </a:t>
            </a:r>
            <a:r>
              <a:rPr lang="en-US" sz="2000" dirty="0" err="1">
                <a:latin typeface="Symbol" pitchFamily="2" charset="2"/>
              </a:rPr>
              <a:t>s</a:t>
            </a:r>
            <a:r>
              <a:rPr lang="en-US" sz="2000" baseline="-25000" dirty="0" err="1">
                <a:latin typeface="Arial" charset="0"/>
              </a:rPr>
              <a:t>inel</a:t>
            </a:r>
            <a:r>
              <a:rPr lang="en-US" sz="2000" baseline="-250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~ 100 mb and cover these “blind spots” in the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forward region</a:t>
            </a:r>
            <a:r>
              <a:rPr lang="en-US" sz="2000" dirty="0">
                <a:latin typeface="Arial" charset="0"/>
              </a:rPr>
              <a:t>.  If </a:t>
            </a:r>
            <a:r>
              <a:rPr lang="en-US" sz="2000" dirty="0">
                <a:latin typeface="Arial" charset="0"/>
                <a:sym typeface="Wingdings"/>
              </a:rPr>
              <a:t>we go far enough away, the proton beams are bent by magnets (it’s a circular collider!), whereas the new light particles will go straight.</a:t>
            </a:r>
            <a:endParaRPr lang="en-US" sz="2000" dirty="0">
              <a:sym typeface="Wingdings"/>
            </a:endParaRPr>
          </a:p>
          <a:p>
            <a:pPr eaLnBrk="1" hangingPunct="1"/>
            <a:endParaRPr lang="en-US" sz="2000" dirty="0">
              <a:latin typeface="Arial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60274663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LOCATION, LOCATION, LOCATION</a:t>
            </a:r>
            <a:endParaRPr lang="en-US" dirty="0">
              <a:latin typeface="Symbol" pitchFamily="2" charset="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BFF6B6-0A9D-AA4E-B0FE-35D933067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87194"/>
            <a:ext cx="6934200" cy="2806268"/>
          </a:xfrm>
          <a:prstGeom prst="rect">
            <a:avLst/>
          </a:prstGeom>
        </p:spPr>
      </p:pic>
      <p:pic>
        <p:nvPicPr>
          <p:cNvPr id="11" name="Obraz 5">
            <a:extLst>
              <a:ext uri="{FF2B5EF4-FFF2-40B4-BE49-F238E27FC236}">
                <a16:creationId xmlns:a16="http://schemas.microsoft.com/office/drawing/2014/main" id="{BFF42797-A462-3C4B-AACE-92314EDFE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886200"/>
            <a:ext cx="6953250" cy="2596469"/>
          </a:xfrm>
          <a:prstGeom prst="rect">
            <a:avLst/>
          </a:prstGeom>
        </p:spPr>
      </p:pic>
      <p:sp>
        <p:nvSpPr>
          <p:cNvPr id="12" name="pole tekstowe 7">
            <a:extLst>
              <a:ext uri="{FF2B5EF4-FFF2-40B4-BE49-F238E27FC236}">
                <a16:creationId xmlns:a16="http://schemas.microsoft.com/office/drawing/2014/main" id="{1D2B46F5-BF32-1748-9878-347D7298A4B2}"/>
              </a:ext>
            </a:extLst>
          </p:cNvPr>
          <p:cNvSpPr txBox="1"/>
          <p:nvPr/>
        </p:nvSpPr>
        <p:spPr>
          <a:xfrm>
            <a:off x="2392000" y="5633876"/>
            <a:ext cx="2332400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 err="1">
                <a:solidFill>
                  <a:srgbClr val="FF0000"/>
                </a:solidFill>
              </a:rPr>
              <a:t>Beam</a:t>
            </a:r>
            <a:r>
              <a:rPr lang="pl-PL" sz="1400" dirty="0">
                <a:solidFill>
                  <a:srgbClr val="FF0000"/>
                </a:solidFill>
              </a:rPr>
              <a:t> </a:t>
            </a:r>
            <a:r>
              <a:rPr lang="pl-PL" sz="1400" dirty="0" err="1">
                <a:solidFill>
                  <a:srgbClr val="FF0000"/>
                </a:solidFill>
              </a:rPr>
              <a:t>collision</a:t>
            </a:r>
            <a:r>
              <a:rPr lang="pl-PL" sz="1400" dirty="0">
                <a:solidFill>
                  <a:srgbClr val="FF0000"/>
                </a:solidFill>
              </a:rPr>
              <a:t> </a:t>
            </a:r>
            <a:r>
              <a:rPr lang="pl-PL" sz="1400" dirty="0" err="1">
                <a:solidFill>
                  <a:srgbClr val="FF0000"/>
                </a:solidFill>
              </a:rPr>
              <a:t>axis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3" name="Łącznik prosty ze strzałką 9">
            <a:extLst>
              <a:ext uri="{FF2B5EF4-FFF2-40B4-BE49-F238E27FC236}">
                <a16:creationId xmlns:a16="http://schemas.microsoft.com/office/drawing/2014/main" id="{5ECD5B64-A85F-E34F-9C20-5C93971E7370}"/>
              </a:ext>
            </a:extLst>
          </p:cNvPr>
          <p:cNvCxnSpPr>
            <a:cxnSpLocks/>
          </p:cNvCxnSpPr>
          <p:nvPr/>
        </p:nvCxnSpPr>
        <p:spPr>
          <a:xfrm flipV="1">
            <a:off x="2743200" y="5181602"/>
            <a:ext cx="609600" cy="228598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7">
            <a:extLst>
              <a:ext uri="{FF2B5EF4-FFF2-40B4-BE49-F238E27FC236}">
                <a16:creationId xmlns:a16="http://schemas.microsoft.com/office/drawing/2014/main" id="{9761C229-B5BE-034A-827C-8B3DA53F7323}"/>
              </a:ext>
            </a:extLst>
          </p:cNvPr>
          <p:cNvSpPr txBox="1"/>
          <p:nvPr/>
        </p:nvSpPr>
        <p:spPr>
          <a:xfrm>
            <a:off x="6080118" y="5633876"/>
            <a:ext cx="1319593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sz="1400" dirty="0">
                <a:solidFill>
                  <a:srgbClr val="FF0000"/>
                </a:solidFill>
              </a:rPr>
              <a:t>LHC </a:t>
            </a:r>
            <a:r>
              <a:rPr lang="pl-PL" sz="1400" dirty="0" err="1">
                <a:solidFill>
                  <a:srgbClr val="FF0000"/>
                </a:solidFill>
              </a:rPr>
              <a:t>beamline</a:t>
            </a:r>
            <a:endParaRPr lang="pl-PL" sz="1400" dirty="0">
              <a:solidFill>
                <a:srgbClr val="FF0000"/>
              </a:solidFill>
            </a:endParaRPr>
          </a:p>
        </p:txBody>
      </p:sp>
      <p:sp>
        <p:nvSpPr>
          <p:cNvPr id="17" name="pole tekstowe 7">
            <a:extLst>
              <a:ext uri="{FF2B5EF4-FFF2-40B4-BE49-F238E27FC236}">
                <a16:creationId xmlns:a16="http://schemas.microsoft.com/office/drawing/2014/main" id="{859FB3A7-EDD8-A44D-9CBA-5355CFFAAE0B}"/>
              </a:ext>
            </a:extLst>
          </p:cNvPr>
          <p:cNvSpPr txBox="1"/>
          <p:nvPr/>
        </p:nvSpPr>
        <p:spPr>
          <a:xfrm>
            <a:off x="1143744" y="3962400"/>
            <a:ext cx="4019049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The </a:t>
            </a:r>
            <a:r>
              <a:rPr lang="pl-PL" dirty="0" err="1">
                <a:solidFill>
                  <a:schemeClr val="bg1"/>
                </a:solidFill>
              </a:rPr>
              <a:t>view</a:t>
            </a:r>
            <a:r>
              <a:rPr lang="pl-PL" dirty="0">
                <a:solidFill>
                  <a:schemeClr val="bg1"/>
                </a:solidFill>
              </a:rPr>
              <a:t> in UJ12 </a:t>
            </a:r>
            <a:r>
              <a:rPr lang="pl-PL" dirty="0" err="1">
                <a:solidFill>
                  <a:schemeClr val="bg1"/>
                </a:solidFill>
              </a:rPr>
              <a:t>looking</a:t>
            </a:r>
            <a:r>
              <a:rPr lang="pl-PL" dirty="0">
                <a:solidFill>
                  <a:schemeClr val="bg1"/>
                </a:solidFill>
              </a:rPr>
              <a:t> west (2019)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Łącznik prosty ze strzałką 9">
            <a:extLst>
              <a:ext uri="{FF2B5EF4-FFF2-40B4-BE49-F238E27FC236}">
                <a16:creationId xmlns:a16="http://schemas.microsoft.com/office/drawing/2014/main" id="{51AC408F-D673-E643-8BB3-CF6C3F81C156}"/>
              </a:ext>
            </a:extLst>
          </p:cNvPr>
          <p:cNvCxnSpPr>
            <a:cxnSpLocks/>
          </p:cNvCxnSpPr>
          <p:nvPr/>
        </p:nvCxnSpPr>
        <p:spPr>
          <a:xfrm flipH="1" flipV="1">
            <a:off x="5105400" y="5320544"/>
            <a:ext cx="838202" cy="242056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DACFBE-C91C-9143-AF21-5EA3AADE496A}"/>
              </a:ext>
            </a:extLst>
          </p:cNvPr>
          <p:cNvCxnSpPr/>
          <p:nvPr/>
        </p:nvCxnSpPr>
        <p:spPr>
          <a:xfrm>
            <a:off x="1066800" y="1676400"/>
            <a:ext cx="6934200" cy="15240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9B00011-361F-7543-886C-D365151E69D1}"/>
              </a:ext>
            </a:extLst>
          </p:cNvPr>
          <p:cNvSpPr/>
          <p:nvPr/>
        </p:nvSpPr>
        <p:spPr>
          <a:xfrm>
            <a:off x="5791200" y="3225800"/>
            <a:ext cx="1524000" cy="3048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TI12 near UJ12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14B13F-3DFC-3A46-A331-071303C2A09C}"/>
              </a:ext>
            </a:extLst>
          </p:cNvPr>
          <p:cNvSpPr txBox="1"/>
          <p:nvPr/>
        </p:nvSpPr>
        <p:spPr>
          <a:xfrm>
            <a:off x="3200400" y="46482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1EDD71-5A4E-F541-AC22-C480E5208DB8}"/>
              </a:ext>
            </a:extLst>
          </p:cNvPr>
          <p:cNvSpPr txBox="1"/>
          <p:nvPr/>
        </p:nvSpPr>
        <p:spPr>
          <a:xfrm>
            <a:off x="4800600" y="937736"/>
            <a:ext cx="2895600" cy="73866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Beam collision axis passes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through 100 m of rock, emerges in tunnel TI12, 480 m from ATLAS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B2F5AF-00C0-F34F-A7DB-57B4E479597D}"/>
              </a:ext>
            </a:extLst>
          </p:cNvPr>
          <p:cNvSpPr txBox="1"/>
          <p:nvPr/>
        </p:nvSpPr>
        <p:spPr>
          <a:xfrm>
            <a:off x="7192524" y="2618601"/>
            <a:ext cx="550151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UJ12</a:t>
            </a:r>
          </a:p>
        </p:txBody>
      </p:sp>
    </p:spTree>
    <p:extLst>
      <p:ext uri="{BB962C8B-B14F-4D97-AF65-F5344CB8AC3E}">
        <p14:creationId xmlns:p14="http://schemas.microsoft.com/office/powerpoint/2010/main" val="253500793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78FD9-5470-CC49-B1E1-378500E2B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/>
              <a:t>FASER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4CE82-5BE0-864A-AFBA-8F8D444C2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08062"/>
            <a:ext cx="8610600" cy="5392738"/>
          </a:xfrm>
        </p:spPr>
        <p:txBody>
          <a:bodyPr/>
          <a:lstStyle/>
          <a:p>
            <a:r>
              <a:rPr lang="en-US" sz="1800" dirty="0"/>
              <a:t>September 2017: Proposed by Feng, </a:t>
            </a:r>
            <a:r>
              <a:rPr lang="en-US" sz="1800" dirty="0" err="1"/>
              <a:t>Galon</a:t>
            </a:r>
            <a:r>
              <a:rPr lang="en-US" sz="1800" dirty="0"/>
              <a:t>, Kling, </a:t>
            </a:r>
            <a:r>
              <a:rPr lang="en-US" sz="1800" dirty="0" err="1"/>
              <a:t>Trojanowski</a:t>
            </a:r>
            <a:r>
              <a:rPr lang="en-US" sz="1800" dirty="0"/>
              <a:t>.</a:t>
            </a:r>
          </a:p>
          <a:p>
            <a:endParaRPr lang="en-US" sz="800" dirty="0"/>
          </a:p>
          <a:p>
            <a:r>
              <a:rPr lang="en-US" sz="1800" dirty="0"/>
              <a:t>July 2018: Submitted LOI to CERN LHCC </a:t>
            </a:r>
          </a:p>
          <a:p>
            <a:endParaRPr lang="en-US" sz="800" dirty="0"/>
          </a:p>
          <a:p>
            <a:r>
              <a:rPr lang="en-US" sz="1800" dirty="0"/>
              <a:t>October 2018: Approval from </a:t>
            </a:r>
            <a:r>
              <a:rPr lang="en-US" sz="1800" dirty="0">
                <a:solidFill>
                  <a:srgbClr val="0000FF"/>
                </a:solidFill>
              </a:rPr>
              <a:t>ATLAS SCT </a:t>
            </a:r>
            <a:r>
              <a:rPr lang="en-US" sz="1800" dirty="0"/>
              <a:t>and </a:t>
            </a:r>
            <a:r>
              <a:rPr lang="en-US" sz="1800" dirty="0" err="1">
                <a:solidFill>
                  <a:srgbClr val="0000FF"/>
                </a:solidFill>
              </a:rPr>
              <a:t>LHCb</a:t>
            </a:r>
            <a:r>
              <a:rPr lang="en-US" sz="1800" dirty="0">
                <a:solidFill>
                  <a:srgbClr val="0000FF"/>
                </a:solidFill>
              </a:rPr>
              <a:t> Collaborations </a:t>
            </a:r>
            <a:r>
              <a:rPr lang="en-US" sz="1800" dirty="0"/>
              <a:t>for use of spare detector modules</a:t>
            </a:r>
          </a:p>
          <a:p>
            <a:endParaRPr lang="en-US" sz="800" dirty="0"/>
          </a:p>
          <a:p>
            <a:r>
              <a:rPr lang="en-US" sz="1800" dirty="0"/>
              <a:t>November 2018: Submitted Technical Proposal to LHCC</a:t>
            </a:r>
          </a:p>
          <a:p>
            <a:endParaRPr lang="en-US" sz="800" dirty="0"/>
          </a:p>
          <a:p>
            <a:r>
              <a:rPr lang="en-US" sz="1800" dirty="0"/>
              <a:t>November 2018 – January 2019: Experiment funded by grants from the </a:t>
            </a:r>
            <a:r>
              <a:rPr lang="en-US" sz="1800" dirty="0" err="1">
                <a:solidFill>
                  <a:srgbClr val="0000FF"/>
                </a:solidFill>
              </a:rPr>
              <a:t>Heising</a:t>
            </a:r>
            <a:r>
              <a:rPr lang="en-US" sz="1800" dirty="0">
                <a:solidFill>
                  <a:srgbClr val="0000FF"/>
                </a:solidFill>
              </a:rPr>
              <a:t>-Simons </a:t>
            </a:r>
            <a:r>
              <a:rPr lang="en-US" sz="1800" dirty="0"/>
              <a:t>and </a:t>
            </a:r>
            <a:r>
              <a:rPr lang="en-US" sz="1800" dirty="0">
                <a:solidFill>
                  <a:srgbClr val="0000FF"/>
                </a:solidFill>
              </a:rPr>
              <a:t>Simons Foundations</a:t>
            </a:r>
          </a:p>
          <a:p>
            <a:endParaRPr lang="en-US" sz="800" dirty="0"/>
          </a:p>
          <a:p>
            <a:r>
              <a:rPr lang="en-US" sz="1800" dirty="0"/>
              <a:t>March 2019: FASER fully approved by </a:t>
            </a:r>
            <a:r>
              <a:rPr lang="en-US" sz="1800" dirty="0">
                <a:solidFill>
                  <a:srgbClr val="0000FF"/>
                </a:solidFill>
              </a:rPr>
              <a:t>CERN </a:t>
            </a:r>
            <a:r>
              <a:rPr lang="en-US" sz="1800" dirty="0"/>
              <a:t>along with host lab costs</a:t>
            </a:r>
          </a:p>
          <a:p>
            <a:endParaRPr lang="en-US" sz="800" dirty="0"/>
          </a:p>
          <a:p>
            <a:r>
              <a:rPr lang="en-US" sz="1800" dirty="0"/>
              <a:t>December 2019: </a:t>
            </a:r>
            <a:r>
              <a:rPr lang="en-US" sz="1800" dirty="0" err="1"/>
              <a:t>FASER</a:t>
            </a:r>
            <a:r>
              <a:rPr lang="en-US" sz="1800" dirty="0" err="1">
                <a:latin typeface="Symbol" pitchFamily="2" charset="2"/>
              </a:rPr>
              <a:t>n</a:t>
            </a:r>
            <a:r>
              <a:rPr lang="en-US" sz="1800" dirty="0"/>
              <a:t> fully approved by </a:t>
            </a:r>
            <a:r>
              <a:rPr lang="en-US" sz="1800" dirty="0">
                <a:solidFill>
                  <a:srgbClr val="0000FF"/>
                </a:solidFill>
              </a:rPr>
              <a:t>CERN </a:t>
            </a:r>
            <a:r>
              <a:rPr lang="en-US" sz="1800" dirty="0"/>
              <a:t>along with host lab costs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1800" dirty="0"/>
              <a:t>March 2021: FASER fully installed, commissioning of the detector begins</a:t>
            </a:r>
          </a:p>
          <a:p>
            <a:endParaRPr lang="en-US" sz="800" dirty="0"/>
          </a:p>
          <a:p>
            <a:r>
              <a:rPr lang="en-US" sz="1800" dirty="0"/>
              <a:t>April 2021: </a:t>
            </a:r>
            <a:r>
              <a:rPr lang="en-US" sz="1800" dirty="0" err="1"/>
              <a:t>FASER</a:t>
            </a:r>
            <a:r>
              <a:rPr lang="en-US" sz="1800" dirty="0" err="1">
                <a:latin typeface="Symbol" pitchFamily="2" charset="2"/>
              </a:rPr>
              <a:t>n</a:t>
            </a:r>
            <a:r>
              <a:rPr lang="en-US" sz="1800" dirty="0"/>
              <a:t> announces first collider neutrino candidates</a:t>
            </a:r>
          </a:p>
          <a:p>
            <a:endParaRPr lang="en-US" sz="800" dirty="0"/>
          </a:p>
          <a:p>
            <a:r>
              <a:rPr lang="en-US" sz="1800" dirty="0"/>
              <a:t>Early 2022: FASER</a:t>
            </a:r>
            <a:r>
              <a:rPr lang="en-US" sz="1800" dirty="0">
                <a:latin typeface="+mj-lt"/>
              </a:rPr>
              <a:t> and </a:t>
            </a:r>
            <a:r>
              <a:rPr lang="en-US" sz="1800" dirty="0" err="1"/>
              <a:t>FASER</a:t>
            </a:r>
            <a:r>
              <a:rPr lang="en-US" sz="1800" dirty="0" err="1">
                <a:latin typeface="Symbol" pitchFamily="2" charset="2"/>
              </a:rPr>
              <a:t>n</a:t>
            </a:r>
            <a:r>
              <a:rPr lang="en-US" sz="1800" dirty="0">
                <a:latin typeface="Symbol" pitchFamily="2" charset="2"/>
              </a:rPr>
              <a:t> </a:t>
            </a:r>
            <a:r>
              <a:rPr lang="en-US" sz="1800" dirty="0"/>
              <a:t>begin collecting data in Run 3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56407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991600" cy="5392738"/>
          </a:xfrm>
        </p:spPr>
        <p:txBody>
          <a:bodyPr>
            <a:noAutofit/>
          </a:bodyPr>
          <a:lstStyle/>
          <a:p>
            <a:r>
              <a:rPr lang="en-US" sz="2000" dirty="0"/>
              <a:t>Nothing incoming and 2 ~</a:t>
            </a:r>
            <a:r>
              <a:rPr lang="en-US" sz="2000" dirty="0" err="1"/>
              <a:t>TeV</a:t>
            </a:r>
            <a:r>
              <a:rPr lang="en-US" sz="2000" dirty="0"/>
              <a:t>, opposite-sign charged tracks pointing back to the ATLAS IP: a “light shining through (100 m-thick) wall” experiment.</a:t>
            </a:r>
          </a:p>
          <a:p>
            <a:r>
              <a:rPr lang="en-US" sz="2000" dirty="0"/>
              <a:t>Scintillators veto incoming charged tracks (muons), and permanent dipole magnets split the charged tracks, which are detected by 3 tracking stations and a calorimeter.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44475"/>
            <a:ext cx="8991600" cy="441325"/>
          </a:xfrm>
        </p:spPr>
        <p:txBody>
          <a:bodyPr/>
          <a:lstStyle/>
          <a:p>
            <a:r>
              <a:rPr lang="en-US" dirty="0">
                <a:latin typeface="+mn-lt"/>
              </a:rPr>
              <a:t>THE SIGNAL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22907A-7E36-B44F-BF5D-05C04AA53BDD}"/>
              </a:ext>
            </a:extLst>
          </p:cNvPr>
          <p:cNvGrpSpPr/>
          <p:nvPr/>
        </p:nvGrpSpPr>
        <p:grpSpPr>
          <a:xfrm>
            <a:off x="228600" y="2514600"/>
            <a:ext cx="8534400" cy="4038600"/>
            <a:chOff x="1181100" y="2964550"/>
            <a:chExt cx="6781799" cy="35814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113D7CF-9EE7-664D-8629-21B1A4538C4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2964550"/>
              <a:ext cx="6781799" cy="3581401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96E24C9-DA85-C743-9FA3-2D2A645CCA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8000" y="4267200"/>
              <a:ext cx="533400" cy="228600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026DBFE-20B9-F344-826D-02185889DB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4152900"/>
              <a:ext cx="1295400" cy="512762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E1C025B-AC29-F84F-B158-258598ED20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4665662"/>
              <a:ext cx="3276600" cy="1049338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A4AC172-FFA9-3B4A-BE5A-ADBFA13688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4665662"/>
              <a:ext cx="3276600" cy="1201738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8B89462-A2C7-644D-9A09-814112655532}"/>
                </a:ext>
              </a:extLst>
            </p:cNvPr>
            <p:cNvSpPr txBox="1"/>
            <p:nvPr/>
          </p:nvSpPr>
          <p:spPr>
            <a:xfrm>
              <a:off x="7364243" y="404774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latin typeface="Symbol" pitchFamily="2" charset="2"/>
                </a:rPr>
                <a:t>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28D9A1-8A21-3847-8DCF-2A7A770C8EFF}"/>
                </a:ext>
              </a:extLst>
            </p:cNvPr>
            <p:cNvSpPr txBox="1"/>
            <p:nvPr/>
          </p:nvSpPr>
          <p:spPr>
            <a:xfrm>
              <a:off x="7124700" y="3859014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LLP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8BD851-55AD-8F4F-8804-44A40BCDBC0D}"/>
                </a:ext>
              </a:extLst>
            </p:cNvPr>
            <p:cNvSpPr txBox="1"/>
            <p:nvPr/>
          </p:nvSpPr>
          <p:spPr>
            <a:xfrm>
              <a:off x="2895456" y="5333583"/>
              <a:ext cx="3882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e</a:t>
              </a:r>
              <a:r>
                <a:rPr lang="en-US" baseline="30000" dirty="0">
                  <a:solidFill>
                    <a:srgbClr val="FFFF00"/>
                  </a:solidFill>
                  <a:latin typeface="+mj-lt"/>
                </a:rPr>
                <a:t>+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13AF53-D9BB-4340-B4BE-D3B156E90B55}"/>
                </a:ext>
              </a:extLst>
            </p:cNvPr>
            <p:cNvSpPr txBox="1"/>
            <p:nvPr/>
          </p:nvSpPr>
          <p:spPr>
            <a:xfrm>
              <a:off x="2911486" y="5707663"/>
              <a:ext cx="3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e</a:t>
              </a:r>
              <a:r>
                <a:rPr lang="en-US" sz="2000" baseline="30000" dirty="0">
                  <a:solidFill>
                    <a:srgbClr val="FFFF00"/>
                  </a:solidFill>
                  <a:latin typeface="+mj-lt"/>
                </a:rPr>
                <a:t>-</a:t>
              </a:r>
            </a:p>
          </p:txBody>
        </p:sp>
        <p:sp>
          <p:nvSpPr>
            <p:cNvPr id="22" name="Teardrop 21">
              <a:extLst>
                <a:ext uri="{FF2B5EF4-FFF2-40B4-BE49-F238E27FC236}">
                  <a16:creationId xmlns:a16="http://schemas.microsoft.com/office/drawing/2014/main" id="{0BCC65C2-E8A9-DD43-B6CF-5BD01D4F1810}"/>
                </a:ext>
              </a:extLst>
            </p:cNvPr>
            <p:cNvSpPr/>
            <p:nvPr/>
          </p:nvSpPr>
          <p:spPr>
            <a:xfrm rot="1678285">
              <a:off x="6839756" y="4376870"/>
              <a:ext cx="152400" cy="169277"/>
            </a:xfrm>
            <a:prstGeom prst="teardrop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7100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E91C2E-A085-294C-A481-1F7B1635CC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7" r="13204"/>
          <a:stretch/>
        </p:blipFill>
        <p:spPr>
          <a:xfrm>
            <a:off x="1" y="1571"/>
            <a:ext cx="9144000" cy="6834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FASER INSTALLATION COMPLETED</a:t>
            </a:r>
          </a:p>
        </p:txBody>
      </p:sp>
    </p:spTree>
    <p:extLst>
      <p:ext uri="{BB962C8B-B14F-4D97-AF65-F5344CB8AC3E}">
        <p14:creationId xmlns:p14="http://schemas.microsoft.com/office/powerpoint/2010/main" val="3132624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_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64496</TotalTime>
  <Words>1962</Words>
  <Application>Microsoft Macintosh PowerPoint</Application>
  <PresentationFormat>On-screen Show (4:3)</PresentationFormat>
  <Paragraphs>345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Cambria Math</vt:lpstr>
      <vt:lpstr>Symbol</vt:lpstr>
      <vt:lpstr>office_arial</vt:lpstr>
      <vt:lpstr>PowerPoint Presentation</vt:lpstr>
      <vt:lpstr>FUTURE OF PARTICLE PHYSICS</vt:lpstr>
      <vt:lpstr>THE NEW PARTICLE LANDSCAPE</vt:lpstr>
      <vt:lpstr>THE THERMAL RELIC LANDSCAPE</vt:lpstr>
      <vt:lpstr>SEARCHES FOR NEW LIGHT PARTICLES</vt:lpstr>
      <vt:lpstr>LOCATION, LOCATION, LOCATION</vt:lpstr>
      <vt:lpstr>FASER TIMELINE</vt:lpstr>
      <vt:lpstr>THE SIGNAL</vt:lpstr>
      <vt:lpstr>FASER INSTALLATION COMPLETED</vt:lpstr>
      <vt:lpstr>FASER COMMISSIONING UNDERWAY</vt:lpstr>
      <vt:lpstr>DARK PHOTON SENSITIVITY REACH</vt:lpstr>
      <vt:lpstr>COLLIDER NEUTRINOS</vt:lpstr>
      <vt:lpstr>FIRST COLLIDER NEUTRINOS</vt:lpstr>
      <vt:lpstr>LOCATION, LOCATION, LOCATION</vt:lpstr>
      <vt:lpstr>THE FASERn DETECTOR</vt:lpstr>
      <vt:lpstr>NEUTRINO PHYSICS</vt:lpstr>
      <vt:lpstr>QCD PHYSICS</vt:lpstr>
      <vt:lpstr>FORWARD PHYSICS FACILITY</vt:lpstr>
      <vt:lpstr>FPF LOCATION</vt:lpstr>
      <vt:lpstr>PowerPoint Presentation</vt:lpstr>
      <vt:lpstr>NEW PHYSICS SEARCHES AT THE FPF</vt:lpstr>
      <vt:lpstr>BC2: MILLI-CHARGED PARTICLES</vt:lpstr>
      <vt:lpstr>BC3: DARK MATTER</vt:lpstr>
      <vt:lpstr>SUMMARY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</dc:creator>
  <cp:lastModifiedBy>Microsoft Office User</cp:lastModifiedBy>
  <cp:revision>1428</cp:revision>
  <cp:lastPrinted>2019-09-06T01:34:01Z</cp:lastPrinted>
  <dcterms:created xsi:type="dcterms:W3CDTF">2011-05-01T15:38:23Z</dcterms:created>
  <dcterms:modified xsi:type="dcterms:W3CDTF">2021-06-08T16:49:33Z</dcterms:modified>
</cp:coreProperties>
</file>