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4"/>
  </p:notesMasterIdLst>
  <p:handoutMasterIdLst>
    <p:handoutMasterId r:id="rId25"/>
  </p:handoutMasterIdLst>
  <p:sldIdLst>
    <p:sldId id="931" r:id="rId2"/>
    <p:sldId id="1031" r:id="rId3"/>
    <p:sldId id="919" r:id="rId4"/>
    <p:sldId id="823" r:id="rId5"/>
    <p:sldId id="921" r:id="rId6"/>
    <p:sldId id="1025" r:id="rId7"/>
    <p:sldId id="836" r:id="rId8"/>
    <p:sldId id="948" r:id="rId9"/>
    <p:sldId id="750" r:id="rId10"/>
    <p:sldId id="865" r:id="rId11"/>
    <p:sldId id="690" r:id="rId12"/>
    <p:sldId id="787" r:id="rId13"/>
    <p:sldId id="1011" r:id="rId14"/>
    <p:sldId id="1023" r:id="rId15"/>
    <p:sldId id="1028" r:id="rId16"/>
    <p:sldId id="262" r:id="rId17"/>
    <p:sldId id="949" r:id="rId18"/>
    <p:sldId id="1022" r:id="rId19"/>
    <p:sldId id="1021" r:id="rId20"/>
    <p:sldId id="422" r:id="rId21"/>
    <p:sldId id="1026" r:id="rId22"/>
    <p:sldId id="873" r:id="rId2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32"/>
    <a:srgbClr val="7CAFDD"/>
    <a:srgbClr val="8CC268"/>
    <a:srgbClr val="0000FF"/>
    <a:srgbClr val="004099"/>
    <a:srgbClr val="00FF00"/>
    <a:srgbClr val="FF0000"/>
    <a:srgbClr val="00B050"/>
    <a:srgbClr val="114797"/>
    <a:srgbClr val="FFF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8" autoAdjust="0"/>
    <p:restoredTop sz="50000" autoAdjust="0"/>
  </p:normalViewPr>
  <p:slideViewPr>
    <p:cSldViewPr snapToObjects="1">
      <p:cViewPr varScale="1">
        <p:scale>
          <a:sx n="129" d="100"/>
          <a:sy n="129" d="100"/>
        </p:scale>
        <p:origin x="232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5/15/21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5/15/21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2691AD68-C999-F446-9257-1A263005E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F1A164B7-65B4-F44F-B3D3-C3B88762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375881B7-B4A3-BC4B-9071-BE2CF3B3A939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9C2FD9B-2875-9F47-9F4B-4D1EA17513D7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2757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5/15/21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5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5/15/21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6633" y="6505576"/>
            <a:ext cx="2540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505576"/>
            <a:ext cx="5588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88967" y="6505576"/>
            <a:ext cx="29464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27200" y="168276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990600"/>
            <a:ext cx="109728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10883900" y="6138864"/>
            <a:ext cx="6011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406401" y="715963"/>
            <a:ext cx="11298767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35467" y="6553201"/>
            <a:ext cx="2540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15 May 2021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5283200" y="6542088"/>
            <a:ext cx="38608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9364133" y="6535738"/>
            <a:ext cx="2540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  <p:sldLayoutId id="2147483724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tiff"/><Relationship Id="rId21" Type="http://schemas.openxmlformats.org/officeDocument/2006/relationships/image" Target="../media/image36.jpg"/><Relationship Id="rId7" Type="http://schemas.openxmlformats.org/officeDocument/2006/relationships/image" Target="../media/image22.tiff"/><Relationship Id="rId12" Type="http://schemas.openxmlformats.org/officeDocument/2006/relationships/image" Target="../media/image27.tiff"/><Relationship Id="rId17" Type="http://schemas.openxmlformats.org/officeDocument/2006/relationships/image" Target="../media/image32.jpg"/><Relationship Id="rId2" Type="http://schemas.openxmlformats.org/officeDocument/2006/relationships/image" Target="../media/image17.png"/><Relationship Id="rId16" Type="http://schemas.openxmlformats.org/officeDocument/2006/relationships/image" Target="../media/image31.jp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image" Target="../media/image20.tiff"/><Relationship Id="rId15" Type="http://schemas.openxmlformats.org/officeDocument/2006/relationships/image" Target="../media/image30.png"/><Relationship Id="rId10" Type="http://schemas.openxmlformats.org/officeDocument/2006/relationships/image" Target="../media/image25.tiff"/><Relationship Id="rId19" Type="http://schemas.openxmlformats.org/officeDocument/2006/relationships/image" Target="../media/image34.png"/><Relationship Id="rId4" Type="http://schemas.openxmlformats.org/officeDocument/2006/relationships/image" Target="../media/image19.tiff"/><Relationship Id="rId9" Type="http://schemas.openxmlformats.org/officeDocument/2006/relationships/image" Target="../media/image24.png"/><Relationship Id="rId1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4.pn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11" Type="http://schemas.openxmlformats.org/officeDocument/2006/relationships/image" Target="../media/image54.jpe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Relationship Id="rId1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18" Type="http://schemas.openxmlformats.org/officeDocument/2006/relationships/image" Target="../media/image78.png"/><Relationship Id="rId26" Type="http://schemas.openxmlformats.org/officeDocument/2006/relationships/image" Target="../media/image86.jpg"/><Relationship Id="rId3" Type="http://schemas.openxmlformats.org/officeDocument/2006/relationships/image" Target="../media/image65.jpg"/><Relationship Id="rId21" Type="http://schemas.openxmlformats.org/officeDocument/2006/relationships/image" Target="../media/image81.jpeg"/><Relationship Id="rId7" Type="http://schemas.openxmlformats.org/officeDocument/2006/relationships/image" Target="../media/image69.png"/><Relationship Id="rId12" Type="http://schemas.openxmlformats.org/officeDocument/2006/relationships/image" Target="../media/image74.jp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11" Type="http://schemas.openxmlformats.org/officeDocument/2006/relationships/image" Target="../media/image73.jpg"/><Relationship Id="rId24" Type="http://schemas.openxmlformats.org/officeDocument/2006/relationships/image" Target="../media/image84.jpg"/><Relationship Id="rId5" Type="http://schemas.openxmlformats.org/officeDocument/2006/relationships/image" Target="../media/image67.jpg"/><Relationship Id="rId15" Type="http://schemas.openxmlformats.org/officeDocument/2006/relationships/image" Target="../media/image18.tiff"/><Relationship Id="rId23" Type="http://schemas.openxmlformats.org/officeDocument/2006/relationships/image" Target="../media/image83.png"/><Relationship Id="rId28" Type="http://schemas.openxmlformats.org/officeDocument/2006/relationships/image" Target="../media/image88.jpeg"/><Relationship Id="rId10" Type="http://schemas.openxmlformats.org/officeDocument/2006/relationships/image" Target="../media/image72.jpg"/><Relationship Id="rId19" Type="http://schemas.openxmlformats.org/officeDocument/2006/relationships/image" Target="../media/image79.jpg"/><Relationship Id="rId4" Type="http://schemas.openxmlformats.org/officeDocument/2006/relationships/image" Target="../media/image66.jpg"/><Relationship Id="rId9" Type="http://schemas.openxmlformats.org/officeDocument/2006/relationships/image" Target="../media/image71.jpg"/><Relationship Id="rId14" Type="http://schemas.openxmlformats.org/officeDocument/2006/relationships/image" Target="../media/image19.tiff"/><Relationship Id="rId22" Type="http://schemas.openxmlformats.org/officeDocument/2006/relationships/image" Target="../media/image82.jpg"/><Relationship Id="rId27" Type="http://schemas.openxmlformats.org/officeDocument/2006/relationships/image" Target="../media/image8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32DD-6181-444F-B05E-AE764B79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E5F2F-6F4B-634B-A937-B0A56030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20-22 June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F2239-B8A4-2540-BDD9-FF49E6A81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2"/>
            <a:ext cx="12210282" cy="68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1511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1000" y="104776"/>
            <a:ext cx="11277600" cy="733425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Arial" charset="0"/>
              </a:rPr>
              <a:t>PATH OF DARK PARTICLES FROM ATLAS TO FASER</a:t>
            </a:r>
          </a:p>
        </p:txBody>
      </p:sp>
      <p:pic>
        <p:nvPicPr>
          <p:cNvPr id="14" name="FASER">
            <a:hlinkClick r:id="" action="ppaction://media"/>
            <a:extLst>
              <a:ext uri="{FF2B5EF4-FFF2-40B4-BE49-F238E27FC236}">
                <a16:creationId xmlns:a16="http://schemas.microsoft.com/office/drawing/2014/main" id="{7B011B60-7A3F-8D4E-ACFD-3E1274448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000"/>
          </a:blip>
          <a:stretch>
            <a:fillRect/>
          </a:stretch>
        </p:blipFill>
        <p:spPr>
          <a:xfrm>
            <a:off x="-204652" y="762000"/>
            <a:ext cx="12573000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3B249-6AB6-FC40-8D15-471B7E371595}"/>
              </a:ext>
            </a:extLst>
          </p:cNvPr>
          <p:cNvSpPr txBox="1"/>
          <p:nvPr/>
        </p:nvSpPr>
        <p:spPr>
          <a:xfrm>
            <a:off x="8839200" y="942201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776665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09800" y="76201"/>
            <a:ext cx="77724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  <a:latin typeface="Arial" charset="0"/>
                <a:sym typeface="Wingdings"/>
              </a:rPr>
              <a:t>F</a:t>
            </a:r>
            <a:r>
              <a:rPr lang="en-US" sz="3200" dirty="0">
                <a:solidFill>
                  <a:schemeClr val="bg1"/>
                </a:solidFill>
                <a:latin typeface="Arial" charset="0"/>
                <a:sym typeface="Wingdings"/>
              </a:rPr>
              <a:t>ORW</a:t>
            </a:r>
            <a:r>
              <a:rPr lang="en-US" sz="3200" dirty="0">
                <a:solidFill>
                  <a:srgbClr val="FF0000"/>
                </a:solidFill>
                <a:latin typeface="Arial" charset="0"/>
                <a:sym typeface="Wingdings"/>
              </a:rPr>
              <a:t>A</a:t>
            </a:r>
            <a:r>
              <a:rPr lang="en-US" sz="3200" dirty="0">
                <a:solidFill>
                  <a:schemeClr val="bg1"/>
                </a:solidFill>
                <a:latin typeface="Arial" charset="0"/>
                <a:sym typeface="Wingdings"/>
              </a:rPr>
              <a:t>RD </a:t>
            </a:r>
            <a:r>
              <a:rPr lang="en-US" sz="3200" dirty="0">
                <a:solidFill>
                  <a:srgbClr val="FF0000"/>
                </a:solidFill>
                <a:latin typeface="Arial" charset="0"/>
                <a:sym typeface="Wingdings"/>
              </a:rPr>
              <a:t>S</a:t>
            </a:r>
            <a:r>
              <a:rPr lang="en-US" sz="3200" dirty="0">
                <a:solidFill>
                  <a:schemeClr val="bg1"/>
                </a:solidFill>
                <a:latin typeface="Arial" charset="0"/>
                <a:sym typeface="Wingdings"/>
              </a:rPr>
              <a:t>EARCH </a:t>
            </a:r>
            <a:r>
              <a:rPr lang="en-US" sz="3200" dirty="0">
                <a:solidFill>
                  <a:srgbClr val="FF0000"/>
                </a:solidFill>
                <a:latin typeface="Arial" charset="0"/>
                <a:sym typeface="Wingdings"/>
              </a:rPr>
              <a:t>E</a:t>
            </a:r>
            <a:r>
              <a:rPr lang="en-US" sz="3200" dirty="0">
                <a:solidFill>
                  <a:schemeClr val="bg1"/>
                </a:solidFill>
                <a:latin typeface="Arial" charset="0"/>
                <a:sym typeface="Wingdings"/>
              </a:rPr>
              <a:t>XPE</a:t>
            </a:r>
            <a:r>
              <a:rPr lang="en-US" sz="3200" dirty="0">
                <a:solidFill>
                  <a:srgbClr val="FF0000"/>
                </a:solidFill>
                <a:latin typeface="Arial" charset="0"/>
                <a:sym typeface="Wingdings"/>
              </a:rPr>
              <a:t>R</a:t>
            </a:r>
            <a:r>
              <a:rPr lang="en-US" sz="3200" dirty="0">
                <a:solidFill>
                  <a:schemeClr val="bg1"/>
                </a:solidFill>
                <a:latin typeface="Arial" charset="0"/>
                <a:sym typeface="Wingdings"/>
              </a:rPr>
              <a:t>IMENT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2" descr="Kirk_fires_a_phaser_rifle_at_Mitch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21" y="2819400"/>
            <a:ext cx="4469779" cy="3581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08D912-BBD9-3E4A-98F0-51B5265FCC02}"/>
              </a:ext>
            </a:extLst>
          </p:cNvPr>
          <p:cNvSpPr txBox="1">
            <a:spLocks/>
          </p:cNvSpPr>
          <p:nvPr/>
        </p:nvSpPr>
        <p:spPr bwMode="auto">
          <a:xfrm>
            <a:off x="533400" y="990601"/>
            <a:ext cx="5257800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It turns out that a relatively cheap, small, and fast experiment placed in the existing tunnel can provide the most sensitive searches to date for many kinds of new particles.</a:t>
            </a: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r>
              <a:rPr lang="en-US" dirty="0">
                <a:solidFill>
                  <a:schemeClr val="bg1"/>
                </a:solidFill>
                <a:latin typeface="Arial" charset="0"/>
                <a:sym typeface="Wingdings"/>
              </a:rPr>
              <a:t>FASER: “The acronym recalls another marvelous instrument that harnessed highly collimated particles and was used to explore strange new worlds.”</a:t>
            </a: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  <a:p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0CDC6-815A-3F43-AF15-BD5D807E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205" y="1047203"/>
            <a:ext cx="4402195" cy="1467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19F4B6-AC3E-6947-8C80-97D6CFA6883C}"/>
              </a:ext>
            </a:extLst>
          </p:cNvPr>
          <p:cNvSpPr txBox="1"/>
          <p:nvPr/>
        </p:nvSpPr>
        <p:spPr>
          <a:xfrm>
            <a:off x="2453748" y="5788223"/>
            <a:ext cx="333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Feng, </a:t>
            </a:r>
            <a:r>
              <a:rPr lang="en-US" sz="1400" dirty="0" err="1">
                <a:solidFill>
                  <a:schemeClr val="bg1"/>
                </a:solidFill>
              </a:rPr>
              <a:t>Galon</a:t>
            </a:r>
            <a:r>
              <a:rPr lang="en-US" sz="1400" dirty="0">
                <a:solidFill>
                  <a:schemeClr val="bg1"/>
                </a:solidFill>
              </a:rPr>
              <a:t>, Kling, </a:t>
            </a:r>
            <a:r>
              <a:rPr lang="en-US" sz="1400" dirty="0" err="1">
                <a:solidFill>
                  <a:schemeClr val="bg1"/>
                </a:solidFill>
              </a:rPr>
              <a:t>Trojanowski</a:t>
            </a:r>
            <a:r>
              <a:rPr lang="en-US" sz="1400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849715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304800" y="843124"/>
            <a:ext cx="10363200" cy="243347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71 collaborators, 20 institutions, 8 countries</a:t>
            </a:r>
            <a:endParaRPr lang="en-US" sz="2000" dirty="0">
              <a:solidFill>
                <a:schemeClr val="bg1"/>
              </a:solidFill>
              <a:latin typeface="Arial" charset="0"/>
              <a:sym typeface="Wingding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76"/>
            <a:ext cx="11353800" cy="441325"/>
          </a:xfrm>
          <a:noFill/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THE FASER COLLABORATION NOW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76200" y="1219200"/>
            <a:ext cx="12039600" cy="2377862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err="1">
                <a:solidFill>
                  <a:schemeClr val="bg1"/>
                </a:solidFill>
              </a:rPr>
              <a:t>Henso</a:t>
            </a:r>
            <a:r>
              <a:rPr lang="en-US" sz="1200" dirty="0">
                <a:solidFill>
                  <a:schemeClr val="bg1"/>
                </a:solidFill>
              </a:rPr>
              <a:t> Abreu (Technion), Yoav </a:t>
            </a:r>
            <a:r>
              <a:rPr lang="en-US" sz="1200" dirty="0" err="1">
                <a:solidFill>
                  <a:schemeClr val="bg1"/>
                </a:solidFill>
              </a:rPr>
              <a:t>Afik</a:t>
            </a:r>
            <a:r>
              <a:rPr lang="en-US" sz="1200" dirty="0">
                <a:solidFill>
                  <a:schemeClr val="bg1"/>
                </a:solidFill>
              </a:rPr>
              <a:t> (Technion), Claire </a:t>
            </a:r>
            <a:r>
              <a:rPr lang="en-US" sz="1200" dirty="0" err="1">
                <a:solidFill>
                  <a:schemeClr val="bg1"/>
                </a:solidFill>
              </a:rPr>
              <a:t>Antel</a:t>
            </a:r>
            <a:r>
              <a:rPr lang="en-US" sz="1200" dirty="0">
                <a:solidFill>
                  <a:schemeClr val="bg1"/>
                </a:solidFill>
              </a:rPr>
              <a:t> (Geneva), </a:t>
            </a:r>
            <a:r>
              <a:rPr lang="en-US" sz="1200" dirty="0" err="1">
                <a:solidFill>
                  <a:schemeClr val="bg1"/>
                </a:solidFill>
              </a:rPr>
              <a:t>Akitaka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Ariga</a:t>
            </a:r>
            <a:r>
              <a:rPr lang="en-US" sz="1200" dirty="0">
                <a:solidFill>
                  <a:schemeClr val="bg1"/>
                </a:solidFill>
              </a:rPr>
              <a:t> (Chiba/Bern), Tomoko </a:t>
            </a:r>
            <a:r>
              <a:rPr lang="en-US" sz="1200" dirty="0" err="1">
                <a:solidFill>
                  <a:schemeClr val="bg1"/>
                </a:solidFill>
              </a:rPr>
              <a:t>Ariga</a:t>
            </a:r>
            <a:r>
              <a:rPr lang="en-US" sz="1200" dirty="0">
                <a:solidFill>
                  <a:schemeClr val="bg1"/>
                </a:solidFill>
              </a:rPr>
              <a:t> (Kyushu/Bern), Florian </a:t>
            </a:r>
            <a:r>
              <a:rPr lang="en-US" sz="1200" dirty="0" err="1">
                <a:solidFill>
                  <a:schemeClr val="bg1"/>
                </a:solidFill>
              </a:rPr>
              <a:t>Bernlochner</a:t>
            </a:r>
            <a:r>
              <a:rPr lang="en-US" sz="1200" dirty="0">
                <a:solidFill>
                  <a:schemeClr val="bg1"/>
                </a:solidFill>
              </a:rPr>
              <a:t> (Bonn), Tobias </a:t>
            </a:r>
            <a:r>
              <a:rPr lang="en-US" sz="1200" dirty="0" err="1">
                <a:solidFill>
                  <a:schemeClr val="bg1"/>
                </a:solidFill>
              </a:rPr>
              <a:t>Boeckh</a:t>
            </a:r>
            <a:r>
              <a:rPr lang="en-US" sz="1200" dirty="0">
                <a:solidFill>
                  <a:schemeClr val="bg1"/>
                </a:solidFill>
              </a:rPr>
              <a:t> (Bonn), Jamie Boyd (CERN), Lydia Brenner (CERN), Franck Cadoux (Geneva), Dave Casper (UC Irvine), Charlotte Cavanagh (Liverpool), Xin Chen (Tsinghua), Andrea </a:t>
            </a:r>
            <a:r>
              <a:rPr lang="en-US" sz="1200" dirty="0" err="1">
                <a:solidFill>
                  <a:schemeClr val="bg1"/>
                </a:solidFill>
              </a:rPr>
              <a:t>Coccaro</a:t>
            </a:r>
            <a:r>
              <a:rPr lang="en-US" sz="1200" dirty="0">
                <a:solidFill>
                  <a:schemeClr val="bg1"/>
                </a:solidFill>
              </a:rPr>
              <a:t> (INFN), Monica D’Onofrio (Liverpool), </a:t>
            </a:r>
            <a:r>
              <a:rPr lang="en-US" sz="1200" dirty="0" err="1">
                <a:solidFill>
                  <a:schemeClr val="bg1"/>
                </a:solidFill>
              </a:rPr>
              <a:t>Candan</a:t>
            </a:r>
            <a:r>
              <a:rPr lang="en-US" sz="1200" dirty="0">
                <a:solidFill>
                  <a:schemeClr val="bg1"/>
                </a:solidFill>
              </a:rPr>
              <a:t> Dozen (Tsinghua), Yannick Favre (Geneva), Deion Fellers (Oregon), Jonathan Feng (UC Irvine), Didier </a:t>
            </a:r>
            <a:r>
              <a:rPr lang="en-US" sz="1200" dirty="0" err="1">
                <a:solidFill>
                  <a:schemeClr val="bg1"/>
                </a:solidFill>
              </a:rPr>
              <a:t>Ferrere</a:t>
            </a:r>
            <a:r>
              <a:rPr lang="en-US" sz="1200" dirty="0">
                <a:solidFill>
                  <a:schemeClr val="bg1"/>
                </a:solidFill>
              </a:rPr>
              <a:t> (Geneva), Stephen Gibson (Royal Holloway), Sergio Gonzalez-Sevilla (Geneva), Carl </a:t>
            </a:r>
            <a:r>
              <a:rPr lang="en-US" sz="1200" dirty="0" err="1">
                <a:solidFill>
                  <a:schemeClr val="bg1"/>
                </a:solidFill>
              </a:rPr>
              <a:t>Gwilliam</a:t>
            </a:r>
            <a:r>
              <a:rPr lang="en-US" sz="1200" dirty="0">
                <a:solidFill>
                  <a:schemeClr val="bg1"/>
                </a:solidFill>
              </a:rPr>
              <a:t> (Liverpool), Shih-</a:t>
            </a:r>
            <a:r>
              <a:rPr lang="en-US" sz="1200" dirty="0" err="1">
                <a:solidFill>
                  <a:schemeClr val="bg1"/>
                </a:solidFill>
              </a:rPr>
              <a:t>Chieh</a:t>
            </a:r>
            <a:r>
              <a:rPr lang="en-US" sz="1200" dirty="0">
                <a:solidFill>
                  <a:schemeClr val="bg1"/>
                </a:solidFill>
              </a:rPr>
              <a:t> Hsu (Washington), Zhen Hu (Tsinghua), </a:t>
            </a:r>
            <a:r>
              <a:rPr lang="en-US" sz="1200" dirty="0" err="1">
                <a:solidFill>
                  <a:schemeClr val="bg1"/>
                </a:solidFill>
              </a:rPr>
              <a:t>Peppe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Iacobucci</a:t>
            </a:r>
            <a:r>
              <a:rPr lang="en-US" sz="1200" dirty="0">
                <a:solidFill>
                  <a:schemeClr val="bg1"/>
                </a:solidFill>
              </a:rPr>
              <a:t> (Geneva), Tomohiro Inada (Tsinghua), </a:t>
            </a:r>
            <a:r>
              <a:rPr lang="en-US" sz="1200" dirty="0" err="1">
                <a:solidFill>
                  <a:schemeClr val="bg1"/>
                </a:solidFill>
              </a:rPr>
              <a:t>Sune</a:t>
            </a:r>
            <a:r>
              <a:rPr lang="en-US" sz="1200" dirty="0">
                <a:solidFill>
                  <a:schemeClr val="bg1"/>
                </a:solidFill>
              </a:rPr>
              <a:t> Jakobsen (CERN), Enrique </a:t>
            </a:r>
            <a:r>
              <a:rPr lang="en-US" sz="1200" dirty="0" err="1">
                <a:solidFill>
                  <a:schemeClr val="bg1"/>
                </a:solidFill>
              </a:rPr>
              <a:t>Kajomovitz</a:t>
            </a:r>
            <a:r>
              <a:rPr lang="en-US" sz="1200" dirty="0">
                <a:solidFill>
                  <a:schemeClr val="bg1"/>
                </a:solidFill>
              </a:rPr>
              <a:t> (Technion), Felix Kling (SLAC), </a:t>
            </a:r>
            <a:r>
              <a:rPr lang="en-US" sz="1200" dirty="0" err="1">
                <a:solidFill>
                  <a:schemeClr val="bg1"/>
                </a:solidFill>
              </a:rPr>
              <a:t>Umut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Kose</a:t>
            </a:r>
            <a:r>
              <a:rPr lang="en-US" sz="1200" dirty="0">
                <a:solidFill>
                  <a:schemeClr val="bg1"/>
                </a:solidFill>
              </a:rPr>
              <a:t> (CERN), Susanne Kuehn (CERN), Helena Lefebvre (Royal Holloway), Lorne Levinson (Weizmann), </a:t>
            </a:r>
            <a:r>
              <a:rPr lang="en-US" sz="1200" dirty="0" err="1">
                <a:solidFill>
                  <a:schemeClr val="bg1"/>
                </a:solidFill>
              </a:rPr>
              <a:t>Ke</a:t>
            </a:r>
            <a:r>
              <a:rPr lang="en-US" sz="1200" dirty="0">
                <a:solidFill>
                  <a:schemeClr val="bg1"/>
                </a:solidFill>
              </a:rPr>
              <a:t> Li (Washington), </a:t>
            </a:r>
            <a:r>
              <a:rPr lang="en-US" sz="1200" dirty="0" err="1">
                <a:solidFill>
                  <a:schemeClr val="bg1"/>
                </a:solidFill>
              </a:rPr>
              <a:t>Jinfeng</a:t>
            </a:r>
            <a:r>
              <a:rPr lang="en-US" sz="1200" dirty="0">
                <a:solidFill>
                  <a:schemeClr val="bg1"/>
                </a:solidFill>
              </a:rPr>
              <a:t> Liu (Tsinghua), Chiara </a:t>
            </a:r>
            <a:r>
              <a:rPr lang="en-US" sz="1200" dirty="0" err="1">
                <a:solidFill>
                  <a:schemeClr val="bg1"/>
                </a:solidFill>
              </a:rPr>
              <a:t>Magliocca</a:t>
            </a:r>
            <a:r>
              <a:rPr lang="en-US" sz="1200" dirty="0">
                <a:solidFill>
                  <a:schemeClr val="bg1"/>
                </a:solidFill>
              </a:rPr>
              <a:t> (Geneva), Josh </a:t>
            </a:r>
            <a:r>
              <a:rPr lang="en-US" sz="1200" dirty="0" err="1">
                <a:solidFill>
                  <a:schemeClr val="bg1"/>
                </a:solidFill>
              </a:rPr>
              <a:t>McFayden</a:t>
            </a:r>
            <a:r>
              <a:rPr lang="en-US" sz="1200" dirty="0">
                <a:solidFill>
                  <a:schemeClr val="bg1"/>
                </a:solidFill>
              </a:rPr>
              <a:t> (CERN), </a:t>
            </a:r>
            <a:r>
              <a:rPr lang="en-US" sz="1200" dirty="0" err="1">
                <a:solidFill>
                  <a:schemeClr val="bg1"/>
                </a:solidFill>
              </a:rPr>
              <a:t>Dimitar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Mladenov</a:t>
            </a:r>
            <a:r>
              <a:rPr lang="en-US" sz="1200" dirty="0">
                <a:solidFill>
                  <a:schemeClr val="bg1"/>
                </a:solidFill>
              </a:rPr>
              <a:t> (CERN), Mitsuhiro Nakamura (Nagoya), Toshiyuki Nakano (Nagoya), </a:t>
            </a:r>
            <a:r>
              <a:rPr lang="en-US" sz="1200" dirty="0" err="1">
                <a:solidFill>
                  <a:schemeClr val="bg1"/>
                </a:solidFill>
              </a:rPr>
              <a:t>Marzio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Nessi</a:t>
            </a:r>
            <a:r>
              <a:rPr lang="en-US" sz="1200" dirty="0">
                <a:solidFill>
                  <a:schemeClr val="bg1"/>
                </a:solidFill>
              </a:rPr>
              <a:t> (CERN), </a:t>
            </a:r>
            <a:r>
              <a:rPr lang="en-US" sz="1200" dirty="0" err="1">
                <a:solidFill>
                  <a:schemeClr val="bg1"/>
                </a:solidFill>
              </a:rPr>
              <a:t>Friedemann</a:t>
            </a:r>
            <a:r>
              <a:rPr lang="en-US" sz="1200" dirty="0">
                <a:solidFill>
                  <a:schemeClr val="bg1"/>
                </a:solidFill>
              </a:rPr>
              <a:t> Neuhaus (Mainz), Laurie </a:t>
            </a:r>
            <a:r>
              <a:rPr lang="en-US" sz="1200" dirty="0" err="1">
                <a:solidFill>
                  <a:schemeClr val="bg1"/>
                </a:solidFill>
              </a:rPr>
              <a:t>Nevay</a:t>
            </a:r>
            <a:r>
              <a:rPr lang="en-US" sz="1200" dirty="0">
                <a:solidFill>
                  <a:schemeClr val="bg1"/>
                </a:solidFill>
              </a:rPr>
              <a:t> (Royal Holloway), Hidetoshi </a:t>
            </a:r>
            <a:r>
              <a:rPr lang="en-US" sz="1200" dirty="0" err="1">
                <a:solidFill>
                  <a:schemeClr val="bg1"/>
                </a:solidFill>
              </a:rPr>
              <a:t>Otono</a:t>
            </a:r>
            <a:r>
              <a:rPr lang="en-US" sz="1200" dirty="0">
                <a:solidFill>
                  <a:schemeClr val="bg1"/>
                </a:solidFill>
              </a:rPr>
              <a:t> (Kyushu), Lorenzo </a:t>
            </a:r>
            <a:r>
              <a:rPr lang="en-US" sz="1200" dirty="0" err="1">
                <a:solidFill>
                  <a:schemeClr val="bg1"/>
                </a:solidFill>
              </a:rPr>
              <a:t>Paolozzi</a:t>
            </a:r>
            <a:r>
              <a:rPr lang="en-US" sz="1200" dirty="0">
                <a:solidFill>
                  <a:schemeClr val="bg1"/>
                </a:solidFill>
              </a:rPr>
              <a:t> (Geneva), Carlo </a:t>
            </a:r>
            <a:r>
              <a:rPr lang="en-US" sz="1200" dirty="0" err="1">
                <a:solidFill>
                  <a:schemeClr val="bg1"/>
                </a:solidFill>
              </a:rPr>
              <a:t>Pandini</a:t>
            </a:r>
            <a:r>
              <a:rPr lang="en-US" sz="1200" dirty="0">
                <a:solidFill>
                  <a:schemeClr val="bg1"/>
                </a:solidFill>
              </a:rPr>
              <a:t> (Geneva), Hao Pang (Tsinghua), Brian Petersen (CERN), Francesco </a:t>
            </a:r>
            <a:r>
              <a:rPr lang="en-US" sz="1200" dirty="0" err="1">
                <a:solidFill>
                  <a:schemeClr val="bg1"/>
                </a:solidFill>
              </a:rPr>
              <a:t>Pietropaolo</a:t>
            </a:r>
            <a:r>
              <a:rPr lang="en-US" sz="1200" dirty="0">
                <a:solidFill>
                  <a:schemeClr val="bg1"/>
                </a:solidFill>
              </a:rPr>
              <a:t> (CERN), Johanna Price (UC Irvine), Markus Prim (Bonn), Michaela </a:t>
            </a:r>
            <a:r>
              <a:rPr lang="en-US" sz="1200" dirty="0" err="1">
                <a:solidFill>
                  <a:schemeClr val="bg1"/>
                </a:solidFill>
              </a:rPr>
              <a:t>Queitsch</a:t>
            </a:r>
            <a:r>
              <a:rPr lang="en-US" sz="1200" dirty="0">
                <a:solidFill>
                  <a:schemeClr val="bg1"/>
                </a:solidFill>
              </a:rPr>
              <a:t>-Maitland (CERN), Filippo </a:t>
            </a:r>
            <a:r>
              <a:rPr lang="en-US" sz="1200" dirty="0" err="1">
                <a:solidFill>
                  <a:schemeClr val="bg1"/>
                </a:solidFill>
              </a:rPr>
              <a:t>Resnati</a:t>
            </a:r>
            <a:r>
              <a:rPr lang="en-US" sz="1200" dirty="0">
                <a:solidFill>
                  <a:schemeClr val="bg1"/>
                </a:solidFill>
              </a:rPr>
              <a:t> (CERN), Chiara </a:t>
            </a:r>
            <a:r>
              <a:rPr lang="en-US" sz="1200" dirty="0" err="1">
                <a:solidFill>
                  <a:schemeClr val="bg1"/>
                </a:solidFill>
              </a:rPr>
              <a:t>Rizzi</a:t>
            </a:r>
            <a:r>
              <a:rPr lang="en-US" sz="1200" dirty="0">
                <a:solidFill>
                  <a:schemeClr val="bg1"/>
                </a:solidFill>
              </a:rPr>
              <a:t> (Geneva), Hiroki </a:t>
            </a:r>
            <a:r>
              <a:rPr lang="en-US" sz="1200" dirty="0" err="1">
                <a:solidFill>
                  <a:schemeClr val="bg1"/>
                </a:solidFill>
              </a:rPr>
              <a:t>Rokujo</a:t>
            </a:r>
            <a:r>
              <a:rPr lang="en-US" sz="1200" dirty="0">
                <a:solidFill>
                  <a:schemeClr val="bg1"/>
                </a:solidFill>
              </a:rPr>
              <a:t> (Nagoya), Jakob </a:t>
            </a:r>
            <a:r>
              <a:rPr lang="en-US" sz="1200" dirty="0" err="1">
                <a:solidFill>
                  <a:schemeClr val="bg1"/>
                </a:solidFill>
              </a:rPr>
              <a:t>Salfeld-Nebgen</a:t>
            </a:r>
            <a:r>
              <a:rPr lang="en-US" sz="1200" dirty="0">
                <a:solidFill>
                  <a:schemeClr val="bg1"/>
                </a:solidFill>
              </a:rPr>
              <a:t> (CERN), Osamu Sato (Nagoya), Paola </a:t>
            </a:r>
            <a:r>
              <a:rPr lang="en-US" sz="1200" dirty="0" err="1">
                <a:solidFill>
                  <a:schemeClr val="bg1"/>
                </a:solidFill>
              </a:rPr>
              <a:t>Scampoli</a:t>
            </a:r>
            <a:r>
              <a:rPr lang="en-US" sz="1200" dirty="0">
                <a:solidFill>
                  <a:schemeClr val="bg1"/>
                </a:solidFill>
              </a:rPr>
              <a:t> (Bern), Kristof </a:t>
            </a:r>
            <a:r>
              <a:rPr lang="en-US" sz="1200" dirty="0" err="1">
                <a:solidFill>
                  <a:schemeClr val="bg1"/>
                </a:solidFill>
              </a:rPr>
              <a:t>Schmieden</a:t>
            </a:r>
            <a:r>
              <a:rPr lang="en-US" sz="1200" dirty="0">
                <a:solidFill>
                  <a:schemeClr val="bg1"/>
                </a:solidFill>
              </a:rPr>
              <a:t> (Mainz), Matthias Schott (Mainz), Anna </a:t>
            </a:r>
            <a:r>
              <a:rPr lang="en-US" sz="1200" dirty="0" err="1">
                <a:solidFill>
                  <a:schemeClr val="bg1"/>
                </a:solidFill>
              </a:rPr>
              <a:t>Sfyrla</a:t>
            </a:r>
            <a:r>
              <a:rPr lang="en-US" sz="1200" dirty="0">
                <a:solidFill>
                  <a:schemeClr val="bg1"/>
                </a:solidFill>
              </a:rPr>
              <a:t> (Geneva), Savannah Shively (UC Irvine), John Spencer (Washington), Yosuke </a:t>
            </a:r>
            <a:r>
              <a:rPr lang="en-US" sz="1200" dirty="0" err="1">
                <a:solidFill>
                  <a:schemeClr val="bg1"/>
                </a:solidFill>
              </a:rPr>
              <a:t>Takubo</a:t>
            </a:r>
            <a:r>
              <a:rPr lang="en-US" sz="1200" dirty="0">
                <a:solidFill>
                  <a:schemeClr val="bg1"/>
                </a:solidFill>
              </a:rPr>
              <a:t> (KEK), </a:t>
            </a:r>
            <a:r>
              <a:rPr lang="en-US" sz="1200" dirty="0" err="1">
                <a:solidFill>
                  <a:schemeClr val="bg1"/>
                </a:solidFill>
              </a:rPr>
              <a:t>Ondrej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Theiner</a:t>
            </a:r>
            <a:r>
              <a:rPr lang="en-US" sz="1200" dirty="0">
                <a:solidFill>
                  <a:schemeClr val="bg1"/>
                </a:solidFill>
              </a:rPr>
              <a:t> (Geneva), Eric </a:t>
            </a:r>
            <a:r>
              <a:rPr lang="en-US" sz="1200" dirty="0" err="1">
                <a:solidFill>
                  <a:schemeClr val="bg1"/>
                </a:solidFill>
              </a:rPr>
              <a:t>Torrence</a:t>
            </a:r>
            <a:r>
              <a:rPr lang="en-US" sz="1200" dirty="0">
                <a:solidFill>
                  <a:schemeClr val="bg1"/>
                </a:solidFill>
              </a:rPr>
              <a:t> (Oregon), </a:t>
            </a:r>
            <a:r>
              <a:rPr lang="en-US" sz="1200" dirty="0" err="1">
                <a:solidFill>
                  <a:schemeClr val="bg1"/>
                </a:solidFill>
              </a:rPr>
              <a:t>Serhan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Tufanli</a:t>
            </a:r>
            <a:r>
              <a:rPr lang="en-US" sz="1200" dirty="0">
                <a:solidFill>
                  <a:schemeClr val="bg1"/>
                </a:solidFill>
              </a:rPr>
              <a:t> (CERN), </a:t>
            </a:r>
            <a:r>
              <a:rPr lang="en-US" sz="1200" dirty="0" err="1">
                <a:solidFill>
                  <a:schemeClr val="bg1"/>
                </a:solidFill>
              </a:rPr>
              <a:t>Benedikt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Vormvald</a:t>
            </a:r>
            <a:r>
              <a:rPr lang="en-US" sz="1200" dirty="0">
                <a:solidFill>
                  <a:schemeClr val="bg1"/>
                </a:solidFill>
              </a:rPr>
              <a:t> (CERN), Di Wang (Tsinghua), Gang Zhang (Tsinghua)</a:t>
            </a:r>
          </a:p>
          <a:p>
            <a:endParaRPr lang="en-US" sz="2000" dirty="0">
              <a:solidFill>
                <a:schemeClr val="bg1"/>
              </a:solidFill>
              <a:latin typeface="Arial" charset="0"/>
              <a:sym typeface="Wingdings"/>
            </a:endParaRP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7F4343DD-DD90-664B-AE7B-63667C9C1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958" y="5126238"/>
            <a:ext cx="1775535" cy="6138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09E828-BE1C-3344-AFD5-A2661C133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7280929" y="3505200"/>
            <a:ext cx="1785592" cy="6847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8F9704-560C-4F4C-918F-66A466371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772" y="3537229"/>
            <a:ext cx="620649" cy="6206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4774979-E5DD-1E4A-A267-FEE9536FC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911" y="4499125"/>
            <a:ext cx="1720850" cy="3253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3F195E-F1D1-C647-9AC1-D301884C6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086" y="3594934"/>
            <a:ext cx="1714500" cy="5052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CD1603-2B6C-F345-B42F-E4707B506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650" y="5266162"/>
            <a:ext cx="1795241" cy="3339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6B1489-8817-434C-B996-B449899DC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745" y="4370873"/>
            <a:ext cx="1543050" cy="58180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BB5E761-E1E4-BC49-A999-7FC00B874155}"/>
              </a:ext>
            </a:extLst>
          </p:cNvPr>
          <p:cNvGrpSpPr/>
          <p:nvPr/>
        </p:nvGrpSpPr>
        <p:grpSpPr>
          <a:xfrm>
            <a:off x="734645" y="4341879"/>
            <a:ext cx="2022903" cy="639795"/>
            <a:chOff x="371671" y="4564801"/>
            <a:chExt cx="2022903" cy="6397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A278BD-7034-4442-910A-5C4B83CC5A00}"/>
                </a:ext>
              </a:extLst>
            </p:cNvPr>
            <p:cNvSpPr/>
            <p:nvPr/>
          </p:nvSpPr>
          <p:spPr>
            <a:xfrm>
              <a:off x="371671" y="4622790"/>
              <a:ext cx="2022903" cy="581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7C9628E-E86B-E24E-A8D1-86FB1921E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548" y="4564801"/>
              <a:ext cx="1819942" cy="600295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C84FD1B-ECD5-734F-B139-C7B8EBC67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2088" y="3607159"/>
            <a:ext cx="1442364" cy="4807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79617A-9AFE-9746-BCCA-BAEB9D12E6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5155" y="4479824"/>
            <a:ext cx="1757141" cy="36390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3D94EFC-CA16-D146-87C8-65722AE0E4AC}"/>
              </a:ext>
            </a:extLst>
          </p:cNvPr>
          <p:cNvGrpSpPr/>
          <p:nvPr/>
        </p:nvGrpSpPr>
        <p:grpSpPr>
          <a:xfrm>
            <a:off x="4958885" y="5922328"/>
            <a:ext cx="2022903" cy="615096"/>
            <a:chOff x="4600576" y="5929928"/>
            <a:chExt cx="2022903" cy="61509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4EC7B3E-E8A5-5F4C-AD1D-86E360649923}"/>
                </a:ext>
              </a:extLst>
            </p:cNvPr>
            <p:cNvSpPr/>
            <p:nvPr/>
          </p:nvSpPr>
          <p:spPr>
            <a:xfrm>
              <a:off x="4600576" y="5936559"/>
              <a:ext cx="2022903" cy="581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42B8AF1-3058-F74B-BAF0-10FEDD27C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2870" t="29888" r="7965" b="26822"/>
            <a:stretch/>
          </p:blipFill>
          <p:spPr>
            <a:xfrm>
              <a:off x="4808460" y="5929928"/>
              <a:ext cx="1582150" cy="61509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A16FAFC-3B1F-F147-849F-B5CD5EB95D4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269" b="31132"/>
          <a:stretch/>
        </p:blipFill>
        <p:spPr>
          <a:xfrm>
            <a:off x="752281" y="5137861"/>
            <a:ext cx="1987631" cy="5906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8247E7-DF56-9848-A12D-22C7B0E909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581" t="26736" r="10119" b="26793"/>
          <a:stretch/>
        </p:blipFill>
        <p:spPr>
          <a:xfrm>
            <a:off x="5026185" y="5123102"/>
            <a:ext cx="1888303" cy="62011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29F4A11-6865-C341-95B1-FCC44606D24C}"/>
              </a:ext>
            </a:extLst>
          </p:cNvPr>
          <p:cNvGrpSpPr/>
          <p:nvPr/>
        </p:nvGrpSpPr>
        <p:grpSpPr>
          <a:xfrm>
            <a:off x="3181929" y="5895621"/>
            <a:ext cx="1442682" cy="668511"/>
            <a:chOff x="2702949" y="5884689"/>
            <a:chExt cx="1442682" cy="66851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44B7236-B9E4-B942-9D7E-D15A4091D45A}"/>
                </a:ext>
              </a:extLst>
            </p:cNvPr>
            <p:cNvSpPr/>
            <p:nvPr/>
          </p:nvSpPr>
          <p:spPr>
            <a:xfrm>
              <a:off x="2702949" y="5924246"/>
              <a:ext cx="1442682" cy="581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3E1881D-541B-CF42-99F0-CA5B90869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79660" y="5884689"/>
              <a:ext cx="1143000" cy="668511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A13D8B9-1D48-8547-B881-C7AEDB7F1D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66098" y="3557750"/>
            <a:ext cx="1169564" cy="5796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C5630A2-5531-1845-8C8C-32CB2901544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2222" b="32029"/>
          <a:stretch/>
        </p:blipFill>
        <p:spPr>
          <a:xfrm>
            <a:off x="7437760" y="5966776"/>
            <a:ext cx="1471930" cy="526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71A99DA-FDCF-E243-A9FB-97BCFB86BDAF}"/>
              </a:ext>
            </a:extLst>
          </p:cNvPr>
          <p:cNvGrpSpPr/>
          <p:nvPr/>
        </p:nvGrpSpPr>
        <p:grpSpPr>
          <a:xfrm>
            <a:off x="778577" y="5895621"/>
            <a:ext cx="1935039" cy="668511"/>
            <a:chOff x="416272" y="5884689"/>
            <a:chExt cx="1935039" cy="66851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D95D1F3-4D93-5249-87C4-08BE0C464DD2}"/>
                </a:ext>
              </a:extLst>
            </p:cNvPr>
            <p:cNvSpPr/>
            <p:nvPr/>
          </p:nvSpPr>
          <p:spPr>
            <a:xfrm>
              <a:off x="416272" y="5884689"/>
              <a:ext cx="1935039" cy="668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F238B02-F5AA-9544-AEC7-F8E8BC33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08005" y="5936559"/>
              <a:ext cx="1517028" cy="583108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1CB6C46-E04A-0F45-ADC6-2F7960C9BA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21206" y="4425702"/>
            <a:ext cx="1859349" cy="472149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9BA7699-C21F-C344-8391-3F3D0DFCAAC5}"/>
              </a:ext>
            </a:extLst>
          </p:cNvPr>
          <p:cNvGrpSpPr/>
          <p:nvPr/>
        </p:nvGrpSpPr>
        <p:grpSpPr>
          <a:xfrm>
            <a:off x="9521205" y="5969917"/>
            <a:ext cx="1859350" cy="519918"/>
            <a:chOff x="9212341" y="5924246"/>
            <a:chExt cx="1859350" cy="51991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800CEE6-2319-3D42-BBC5-78855021E131}"/>
                </a:ext>
              </a:extLst>
            </p:cNvPr>
            <p:cNvSpPr/>
            <p:nvPr/>
          </p:nvSpPr>
          <p:spPr>
            <a:xfrm>
              <a:off x="9212341" y="5924246"/>
              <a:ext cx="1859350" cy="519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3F461AC-AE73-5C47-9FD2-29A5DD1D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331147" y="5998503"/>
              <a:ext cx="1542638" cy="365122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8560580-5499-7045-841B-AD8DF8E897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21598" y="5130053"/>
            <a:ext cx="1458564" cy="6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0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55662"/>
            <a:ext cx="11430000" cy="539273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Nothing comes in, but 2 ~</a:t>
            </a:r>
            <a:r>
              <a:rPr lang="en-US" sz="2000" dirty="0" err="1">
                <a:solidFill>
                  <a:schemeClr val="bg1"/>
                </a:solidFill>
              </a:rPr>
              <a:t>TeV</a:t>
            </a:r>
            <a:r>
              <a:rPr lang="en-US" sz="2000" dirty="0">
                <a:solidFill>
                  <a:schemeClr val="bg1"/>
                </a:solidFill>
              </a:rPr>
              <a:t>, opposite-charged tracks are created, which point back to the ATLAS interaction point: a “light shining through (100 m-thick) wall,” background-free experiment.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Scintillators veto incoming charged tracks (muons), and permanent dipole magnets split the charged tracks, which are detected by 3 tracking stations and a calorimeter.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44476"/>
            <a:ext cx="8991600" cy="44132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THE SIGNAL – WHAT WE ARE LOOKING FOR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1752600" y="25908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242280" cy="327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435900" cy="300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08518" cy="300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283042" cy="300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chemeClr val="bg1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10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52E5A-71D5-5045-BCF4-77B511DA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5038"/>
            <a:ext cx="11125200" cy="25563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beam collision axis has been located to mm accuracy by the CERN survey department.  To place FASER on this axis, a trench was required to lower the floor by 46 cm.</a:t>
            </a:r>
          </a:p>
          <a:p>
            <a:pPr>
              <a:buFontTx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trench was completed by an Italian firm just hours before COVID shut down CERN in March 2020.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en-US" sz="10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sz="10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09800" y="104776"/>
            <a:ext cx="77724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Arial" charset="0"/>
              </a:rPr>
              <a:t>PREPARING THE TUNNEL FOR FASER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60B4-C76E-4244-B935-316A138F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56" y="2930037"/>
            <a:ext cx="4084944" cy="32749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881CD-0BCE-E942-A70D-A8A41236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16966" y="3340669"/>
            <a:ext cx="3285067" cy="2463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902B7-EA6F-3240-9AD2-CD9034A7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700" y="2941225"/>
            <a:ext cx="3671100" cy="33071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712F3-7538-BB43-8602-5B25BBFA2CD4}"/>
              </a:ext>
            </a:extLst>
          </p:cNvPr>
          <p:cNvSpPr txBox="1"/>
          <p:nvPr/>
        </p:nvSpPr>
        <p:spPr>
          <a:xfrm>
            <a:off x="2077161" y="57699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0A933-022F-6A4D-BF23-AA80674E7201}"/>
              </a:ext>
            </a:extLst>
          </p:cNvPr>
          <p:cNvSpPr txBox="1"/>
          <p:nvPr/>
        </p:nvSpPr>
        <p:spPr>
          <a:xfrm>
            <a:off x="8839200" y="583510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Summer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5DE4B-CCDF-DF44-B03A-8BBD5DB386A4}"/>
              </a:ext>
            </a:extLst>
          </p:cNvPr>
          <p:cNvSpPr txBox="1"/>
          <p:nvPr/>
        </p:nvSpPr>
        <p:spPr>
          <a:xfrm>
            <a:off x="5457901" y="576995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Spring 2020</a:t>
            </a:r>
          </a:p>
        </p:txBody>
      </p:sp>
    </p:spTree>
    <p:extLst>
      <p:ext uri="{BB962C8B-B14F-4D97-AF65-F5344CB8AC3E}">
        <p14:creationId xmlns:p14="http://schemas.microsoft.com/office/powerpoint/2010/main" val="305754444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6"/>
            <a:ext cx="121920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Arial" charset="0"/>
              </a:rPr>
              <a:t>DETECTOR ASSEMBLY ON THE SURFACE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18B1C-C032-414B-BEFF-490E229E9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56" b="16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7632FD-E66B-6E4D-97C6-934A4E2152B1}"/>
              </a:ext>
            </a:extLst>
          </p:cNvPr>
          <p:cNvSpPr txBox="1">
            <a:spLocks/>
          </p:cNvSpPr>
          <p:nvPr/>
        </p:nvSpPr>
        <p:spPr bwMode="auto">
          <a:xfrm>
            <a:off x="0" y="104776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Arial" charset="0"/>
              </a:rPr>
              <a:t>CONSTRUCTION AND COMMISSIONING ON THE SURFACE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175E93-B39A-1944-9BFB-C64817701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1"/>
            <a:ext cx="11582400" cy="476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1116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3C11-E047-3C44-BD89-0D3B64C1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A4620-F422-584F-9600-9CED34598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-3000"/>
                    </a14:imgEffect>
                  </a14:imgLayer>
                </a14:imgProps>
              </a:ext>
            </a:extLst>
          </a:blip>
          <a:srcRect l="9555" t="9519" r="14012" b="3315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E8CF72-EAD3-FD4E-90D0-A2D5EBF348C6}"/>
              </a:ext>
            </a:extLst>
          </p:cNvPr>
          <p:cNvSpPr txBox="1">
            <a:spLocks/>
          </p:cNvSpPr>
          <p:nvPr/>
        </p:nvSpPr>
        <p:spPr bwMode="auto">
          <a:xfrm>
            <a:off x="304800" y="244476"/>
            <a:ext cx="11582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FASER INSTALLATION IN THE LHC TUNNEL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F95622-88FA-7A45-BC0D-C9BBDE80F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1"/>
            <a:ext cx="11582400" cy="476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572939E-AB46-F543-A883-57EF22043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00" y="948076"/>
            <a:ext cx="6822300" cy="2468563"/>
          </a:xfrm>
          <a:noFill/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Installation completed in March 2021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Commissioning with cosmic rays ongoing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Data taking begins in April 2022 when the LHC turns on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8B1143-F49C-6C4B-B299-A5F6E2DB9EA3}"/>
              </a:ext>
            </a:extLst>
          </p:cNvPr>
          <p:cNvGrpSpPr/>
          <p:nvPr/>
        </p:nvGrpSpPr>
        <p:grpSpPr>
          <a:xfrm>
            <a:off x="8077200" y="1066800"/>
            <a:ext cx="3581400" cy="1316655"/>
            <a:chOff x="5334000" y="1065697"/>
            <a:chExt cx="3581400" cy="13166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6EE2F0-1C01-E548-BADB-35CEA4E9D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00" r="1667" b="5113"/>
            <a:stretch/>
          </p:blipFill>
          <p:spPr>
            <a:xfrm>
              <a:off x="5334000" y="1065697"/>
              <a:ext cx="3581400" cy="131665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1E0032-467B-E544-ADF4-EC15A9FF580D}"/>
                </a:ext>
              </a:extLst>
            </p:cNvPr>
            <p:cNvSpPr txBox="1"/>
            <p:nvPr/>
          </p:nvSpPr>
          <p:spPr>
            <a:xfrm>
              <a:off x="7848600" y="1981200"/>
              <a:ext cx="104868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</a:t>
              </a:r>
              <a:r>
                <a:rPr lang="en-US" sz="1000" baseline="30000" dirty="0">
                  <a:solidFill>
                    <a:schemeClr val="bg1"/>
                  </a:solidFill>
                </a:rPr>
                <a:t>st</a:t>
              </a:r>
              <a:r>
                <a:rPr lang="en-US" sz="10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5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09800" y="152401"/>
            <a:ext cx="7772400" cy="6572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5310508" cy="55626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We are looking for new light and weakly interacting particles, but there are also known light and weakly-interacting particles: neutrinos. 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No collider neutrino has ever been detected, because the highest-energy, most-detectable ones are produced along the beamline in the far forward direction. 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 2018, we placed a 29 kg pilot detector in the far forward region for 4 weeks. 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On 14 May 2021, we announced the first direct detection of neutrino candidates produced at a collider.  A promising sign of things to come!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374396"/>
            <a:ext cx="1783343" cy="1403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D9BD1-A6B1-8B4F-B218-36376E35F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201" y="3500571"/>
            <a:ext cx="3826146" cy="3026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EFA45-3FB6-BA45-A7F0-36CC0F62C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49" y="910525"/>
            <a:ext cx="5714998" cy="24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010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09800" y="152401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61" y="1981200"/>
            <a:ext cx="956084" cy="752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B0EB2-CD41-D747-A15E-8AEF5E0C07AB}"/>
              </a:ext>
            </a:extLst>
          </p:cNvPr>
          <p:cNvSpPr txBox="1"/>
          <p:nvPr/>
        </p:nvSpPr>
        <p:spPr>
          <a:xfrm>
            <a:off x="2971800" y="355551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&gt;&gt;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BD2291-7CF6-CE47-B656-E6EA299D2591}"/>
              </a:ext>
            </a:extLst>
          </p:cNvPr>
          <p:cNvSpPr txBox="1"/>
          <p:nvPr/>
        </p:nvSpPr>
        <p:spPr>
          <a:xfrm>
            <a:off x="6356865" y="612385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2FEAE6-5A12-5042-AF1E-4B367610C40C}"/>
              </a:ext>
            </a:extLst>
          </p:cNvPr>
          <p:cNvGrpSpPr/>
          <p:nvPr/>
        </p:nvGrpSpPr>
        <p:grpSpPr>
          <a:xfrm>
            <a:off x="3866455" y="1392368"/>
            <a:ext cx="1657384" cy="1127424"/>
            <a:chOff x="4628455" y="1392368"/>
            <a:chExt cx="1657384" cy="11274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AC15B9-700B-654D-9B7E-112D2EDD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8455" y="1392368"/>
              <a:ext cx="1657384" cy="11049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ECDCD4-3E91-7F4B-9659-15BDB9C582FB}"/>
                </a:ext>
              </a:extLst>
            </p:cNvPr>
            <p:cNvSpPr txBox="1"/>
            <p:nvPr/>
          </p:nvSpPr>
          <p:spPr>
            <a:xfrm>
              <a:off x="5132532" y="2212015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ALICE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5A77EB-9A11-BE45-9457-3C7C20D381E1}"/>
              </a:ext>
            </a:extLst>
          </p:cNvPr>
          <p:cNvGrpSpPr/>
          <p:nvPr/>
        </p:nvGrpSpPr>
        <p:grpSpPr>
          <a:xfrm>
            <a:off x="7643862" y="5168525"/>
            <a:ext cx="1657383" cy="1109219"/>
            <a:chOff x="8405862" y="5168525"/>
            <a:chExt cx="1657383" cy="110921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5C2627-55D9-8344-A264-07D6B904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05862" y="5168525"/>
              <a:ext cx="1657383" cy="105768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52457D-E234-734C-AB5C-0A86EE3F9FE2}"/>
                </a:ext>
              </a:extLst>
            </p:cNvPr>
            <p:cNvSpPr txBox="1"/>
            <p:nvPr/>
          </p:nvSpPr>
          <p:spPr>
            <a:xfrm>
              <a:off x="8935145" y="5969967"/>
              <a:ext cx="650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OPAL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357FBC-793C-BA46-B7CA-FD4D94C72EBD}"/>
              </a:ext>
            </a:extLst>
          </p:cNvPr>
          <p:cNvGrpSpPr/>
          <p:nvPr/>
        </p:nvGrpSpPr>
        <p:grpSpPr>
          <a:xfrm>
            <a:off x="7643862" y="3890280"/>
            <a:ext cx="1676588" cy="1153223"/>
            <a:chOff x="8405862" y="3890280"/>
            <a:chExt cx="1676588" cy="115322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B80ABB-185B-FF44-A9BF-239D8E7EB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5862" y="3890280"/>
              <a:ext cx="1676588" cy="11237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4FB225-4A20-A742-8AD9-A46608C9B161}"/>
                </a:ext>
              </a:extLst>
            </p:cNvPr>
            <p:cNvSpPr txBox="1"/>
            <p:nvPr/>
          </p:nvSpPr>
          <p:spPr>
            <a:xfrm>
              <a:off x="9068739" y="473572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L3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D2724B-DEBD-194D-9AFF-F099589BEFC9}"/>
              </a:ext>
            </a:extLst>
          </p:cNvPr>
          <p:cNvGrpSpPr/>
          <p:nvPr/>
        </p:nvGrpSpPr>
        <p:grpSpPr>
          <a:xfrm>
            <a:off x="7669832" y="2625350"/>
            <a:ext cx="1676588" cy="1136954"/>
            <a:chOff x="8431832" y="2625350"/>
            <a:chExt cx="1676588" cy="11369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47BC8C3-259F-804A-8513-00B0C0BC4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31832" y="2625350"/>
              <a:ext cx="1676588" cy="11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553B08-25B3-BE40-8ADE-F3EC76EAADBD}"/>
                </a:ext>
              </a:extLst>
            </p:cNvPr>
            <p:cNvSpPr txBox="1"/>
            <p:nvPr/>
          </p:nvSpPr>
          <p:spPr>
            <a:xfrm>
              <a:off x="8843517" y="3454527"/>
              <a:ext cx="833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DELPHI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858FD-C529-374E-8590-27949ECCC151}"/>
              </a:ext>
            </a:extLst>
          </p:cNvPr>
          <p:cNvGrpSpPr/>
          <p:nvPr/>
        </p:nvGrpSpPr>
        <p:grpSpPr>
          <a:xfrm>
            <a:off x="7669832" y="1328599"/>
            <a:ext cx="1702768" cy="1181795"/>
            <a:chOff x="8431832" y="1328599"/>
            <a:chExt cx="1702768" cy="11817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A4B147-E205-9441-82B0-EB6B646EC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31832" y="1328599"/>
              <a:ext cx="1702768" cy="116869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94FA06-9876-E74D-AA56-77423B5FF884}"/>
                </a:ext>
              </a:extLst>
            </p:cNvPr>
            <p:cNvSpPr txBox="1"/>
            <p:nvPr/>
          </p:nvSpPr>
          <p:spPr>
            <a:xfrm>
              <a:off x="8873173" y="2202617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ALEPH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AE3DCC-84DA-394C-BDEB-4A40CEBE9057}"/>
              </a:ext>
            </a:extLst>
          </p:cNvPr>
          <p:cNvGrpSpPr/>
          <p:nvPr/>
        </p:nvGrpSpPr>
        <p:grpSpPr>
          <a:xfrm>
            <a:off x="5800588" y="4336758"/>
            <a:ext cx="1597426" cy="1608019"/>
            <a:chOff x="6562588" y="4336758"/>
            <a:chExt cx="1597426" cy="160801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EB08F0-43F5-7E45-AC71-C68FCC80E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2588" y="4336758"/>
              <a:ext cx="1597426" cy="16068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1D363F-9F72-7949-BB1E-2036BB54ADAC}"/>
                </a:ext>
              </a:extLst>
            </p:cNvPr>
            <p:cNvSpPr txBox="1"/>
            <p:nvPr/>
          </p:nvSpPr>
          <p:spPr>
            <a:xfrm>
              <a:off x="7086600" y="5637000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SLD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70662-B8C5-0B40-BEB7-213C6A111A13}"/>
              </a:ext>
            </a:extLst>
          </p:cNvPr>
          <p:cNvGrpSpPr/>
          <p:nvPr/>
        </p:nvGrpSpPr>
        <p:grpSpPr>
          <a:xfrm>
            <a:off x="5795658" y="2774300"/>
            <a:ext cx="1602357" cy="1399392"/>
            <a:chOff x="6557658" y="2774300"/>
            <a:chExt cx="1602357" cy="13993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A835DA-C64C-8F4A-9C10-C1B03FA8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57658" y="2774300"/>
              <a:ext cx="1602357" cy="13993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838E90-9557-BB46-8D97-B1D4E61B4EBA}"/>
                </a:ext>
              </a:extLst>
            </p:cNvPr>
            <p:cNvSpPr txBox="1"/>
            <p:nvPr/>
          </p:nvSpPr>
          <p:spPr>
            <a:xfrm>
              <a:off x="7162800" y="3860882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D0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E3D672-C964-0A42-8212-DC0837805662}"/>
              </a:ext>
            </a:extLst>
          </p:cNvPr>
          <p:cNvGrpSpPr/>
          <p:nvPr/>
        </p:nvGrpSpPr>
        <p:grpSpPr>
          <a:xfrm>
            <a:off x="5795658" y="1388258"/>
            <a:ext cx="1602357" cy="1205519"/>
            <a:chOff x="6557658" y="1388258"/>
            <a:chExt cx="1602357" cy="12055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F94372-B391-514B-B669-3914C41FC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57658" y="1388258"/>
              <a:ext cx="1602357" cy="120022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8A83F0-0B1F-6E4C-9ACD-2FF690426FB5}"/>
                </a:ext>
              </a:extLst>
            </p:cNvPr>
            <p:cNvSpPr txBox="1"/>
            <p:nvPr/>
          </p:nvSpPr>
          <p:spPr>
            <a:xfrm>
              <a:off x="7086600" y="228600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CDF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64474F-A5DC-7141-A7CC-6B851A549374}"/>
              </a:ext>
            </a:extLst>
          </p:cNvPr>
          <p:cNvGrpSpPr/>
          <p:nvPr/>
        </p:nvGrpSpPr>
        <p:grpSpPr>
          <a:xfrm>
            <a:off x="3866455" y="5075436"/>
            <a:ext cx="1657384" cy="1048525"/>
            <a:chOff x="4628455" y="5075436"/>
            <a:chExt cx="1657384" cy="10485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1243A4A-B69D-604C-83A4-1FDA54ABA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28455" y="5075436"/>
              <a:ext cx="1657384" cy="104842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8C758E-D778-0943-8489-605C4D53F632}"/>
                </a:ext>
              </a:extLst>
            </p:cNvPr>
            <p:cNvSpPr txBox="1"/>
            <p:nvPr/>
          </p:nvSpPr>
          <p:spPr>
            <a:xfrm>
              <a:off x="5162989" y="5816184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LHCb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200C76-76D2-054C-9926-6FB8F4831209}"/>
              </a:ext>
            </a:extLst>
          </p:cNvPr>
          <p:cNvGrpSpPr/>
          <p:nvPr/>
        </p:nvGrpSpPr>
        <p:grpSpPr>
          <a:xfrm>
            <a:off x="3847251" y="3848366"/>
            <a:ext cx="1676588" cy="1042580"/>
            <a:chOff x="4609251" y="3848366"/>
            <a:chExt cx="1676588" cy="10425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E598F3-70DA-A84F-A402-10948DAD9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09251" y="3848366"/>
              <a:ext cx="1676588" cy="104124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D0B90B-C9D5-B948-AB96-84DB1BBF3F5D}"/>
                </a:ext>
              </a:extLst>
            </p:cNvPr>
            <p:cNvSpPr txBox="1"/>
            <p:nvPr/>
          </p:nvSpPr>
          <p:spPr>
            <a:xfrm>
              <a:off x="5192644" y="4583169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CMS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336B33-C0FD-4E44-BF2C-D19E4F5DF2F8}"/>
              </a:ext>
            </a:extLst>
          </p:cNvPr>
          <p:cNvGrpSpPr/>
          <p:nvPr/>
        </p:nvGrpSpPr>
        <p:grpSpPr>
          <a:xfrm>
            <a:off x="3847251" y="2683112"/>
            <a:ext cx="1676588" cy="962567"/>
            <a:chOff x="4609251" y="2683112"/>
            <a:chExt cx="1676588" cy="9625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2B1968-6DDC-674C-8072-464D90A7D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09251" y="2683112"/>
              <a:ext cx="1676588" cy="9388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71FB102-D0A2-E348-8599-944EBFF7CBA2}"/>
                </a:ext>
              </a:extLst>
            </p:cNvPr>
            <p:cNvSpPr txBox="1"/>
            <p:nvPr/>
          </p:nvSpPr>
          <p:spPr>
            <a:xfrm>
              <a:off x="5114354" y="3337902"/>
              <a:ext cx="740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ATLAS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457201" y="3204317"/>
            <a:ext cx="20954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FASER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Pilot Detector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Suitcase-size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4 Weeks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$0 (recycled parts)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6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candidates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9663138" y="3204317"/>
            <a:ext cx="20185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All Previous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Collider Detectors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Building-size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Decades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$billions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0 </a:t>
            </a:r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candidates</a:t>
            </a:r>
          </a:p>
        </p:txBody>
      </p:sp>
    </p:spTree>
    <p:extLst>
      <p:ext uri="{BB962C8B-B14F-4D97-AF65-F5344CB8AC3E}">
        <p14:creationId xmlns:p14="http://schemas.microsoft.com/office/powerpoint/2010/main" val="6749404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09800" y="104776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989956"/>
            <a:ext cx="8382000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Possibilities under active investigation: </a:t>
            </a:r>
          </a:p>
          <a:p>
            <a:pPr marL="457200" indent="-457200">
              <a:buAutoNum type="arabicParenBoth"/>
            </a:pPr>
            <a:r>
              <a:rPr lang="en-US" sz="2000" dirty="0">
                <a:solidFill>
                  <a:schemeClr val="bg1"/>
                </a:solidFill>
              </a:rPr>
              <a:t>enlarge existing cavern UJ12 with alcoves for each experiment</a:t>
            </a:r>
          </a:p>
          <a:p>
            <a:pPr marL="457200" indent="-457200">
              <a:buAutoNum type="arabicParenBoth"/>
            </a:pPr>
            <a:r>
              <a:rPr lang="en-US" sz="2000" dirty="0">
                <a:solidFill>
                  <a:schemeClr val="bg1"/>
                </a:solidFill>
              </a:rPr>
              <a:t>create a new shaft and cavern ~612 m from ATLAS past UJ18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7390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5689376" y="6438181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1828800" y="2289332"/>
            <a:ext cx="3605192" cy="4031353"/>
            <a:chOff x="304800" y="2289331"/>
            <a:chExt cx="3605192" cy="40313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769767-38F9-1047-A624-88D99C72C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28" t="24131" r="9838" b="3734"/>
            <a:stretch/>
          </p:blipFill>
          <p:spPr bwMode="auto">
            <a:xfrm>
              <a:off x="306421" y="4006109"/>
              <a:ext cx="3603571" cy="2314575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766062" cy="1607894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800" y="2289331"/>
              <a:ext cx="1295400" cy="173709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4233348" y="2181313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1524000" y="1961745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6035104" y="5753726"/>
            <a:ext cx="4556697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900" dirty="0">
              <a:solidFill>
                <a:schemeClr val="bg1"/>
              </a:solidFill>
              <a:highlight>
                <a:srgbClr val="F2E9D7"/>
              </a:highlight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John Osborne, </a:t>
            </a:r>
            <a:r>
              <a:rPr lang="en-US" sz="1600" dirty="0" err="1">
                <a:solidFill>
                  <a:schemeClr val="bg1"/>
                </a:solidFill>
              </a:rPr>
              <a:t>Kincso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Balazs</a:t>
            </a:r>
            <a:r>
              <a:rPr lang="en-US" sz="1600" dirty="0">
                <a:solidFill>
                  <a:schemeClr val="bg1"/>
                </a:solidFill>
              </a:rPr>
              <a:t>, Jonathan Gall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see John Osborne’s talk, PBC Workshop 3/3/21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6FD8A-CFB6-C445-9A5B-65420C5B5980}"/>
              </a:ext>
            </a:extLst>
          </p:cNvPr>
          <p:cNvGrpSpPr/>
          <p:nvPr/>
        </p:nvGrpSpPr>
        <p:grpSpPr>
          <a:xfrm>
            <a:off x="6028997" y="3648485"/>
            <a:ext cx="4119235" cy="2140560"/>
            <a:chOff x="4504996" y="3648485"/>
            <a:chExt cx="4119235" cy="214056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1E9F0-0942-F240-9F5E-2E0BB5F18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996" y="3648485"/>
              <a:ext cx="3115004" cy="755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F0BD58-42C7-8F44-86B2-AB279C0A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3666793"/>
              <a:ext cx="689041" cy="73756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1B8023-A1B2-1649-9EEA-8A27D1F36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41" t="8694" r="1156"/>
            <a:stretch/>
          </p:blipFill>
          <p:spPr bwMode="auto">
            <a:xfrm>
              <a:off x="4530470" y="4409209"/>
              <a:ext cx="4093761" cy="1379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044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8B2B-B16D-CA46-B0DF-7E42B504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1212-6E3D-E240-993C-55141430F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84262"/>
            <a:ext cx="10972800" cy="53927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I’ve been at UCI since 2002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P&amp;A Courses Taught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7D: Electricity and Magnetism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7E: 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Oscillations, Waves, and Optics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60: Thermal Physics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H90: The Physics of Sound and Light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116: Relativity and Black Holes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136: Introduction to Particle Physics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234AB: Elementary Particle Physics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235AB: Quantum Field Theory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Please jump in with questions, despite the webinar format.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C2B67-FB48-2D43-81FC-6923237A5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6219"/>
          <a:stretch/>
        </p:blipFill>
        <p:spPr>
          <a:xfrm>
            <a:off x="5715000" y="1219200"/>
            <a:ext cx="5943600" cy="41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85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4">
            <a:extLst>
              <a:ext uri="{FF2B5EF4-FFF2-40B4-BE49-F238E27FC236}">
                <a16:creationId xmlns:a16="http://schemas.microsoft.com/office/drawing/2014/main" id="{984B1833-2EDF-9449-9F85-2C0F787989F6}"/>
              </a:ext>
            </a:extLst>
          </p:cNvPr>
          <p:cNvSpPr txBox="1">
            <a:spLocks/>
          </p:cNvSpPr>
          <p:nvPr/>
        </p:nvSpPr>
        <p:spPr bwMode="auto">
          <a:xfrm>
            <a:off x="1524000" y="244476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NEW SHAFT AND CAVERN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1737D-C520-BB4C-8CFC-ED01244C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"/>
          <a:stretch/>
        </p:blipFill>
        <p:spPr bwMode="auto">
          <a:xfrm>
            <a:off x="1828800" y="3260306"/>
            <a:ext cx="5008356" cy="3080763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F96BA614-B709-0648-ACA1-29C0CBCC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080843"/>
            <a:ext cx="8458200" cy="1901688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Many advantages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Construction access far easier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Access possible during LHC operations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Flexible size and length of cavern (&gt; 60 m)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Designed around needs of the experiments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38B02-94A1-7D43-8246-8A41A18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33" y="3260306"/>
            <a:ext cx="3109733" cy="3080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94459-B7B8-894E-B7AC-96971642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132" y="1093054"/>
            <a:ext cx="3112802" cy="18202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8881E-D917-7247-AA2A-5625DEB55B4C}"/>
              </a:ext>
            </a:extLst>
          </p:cNvPr>
          <p:cNvSpPr txBox="1"/>
          <p:nvPr/>
        </p:nvSpPr>
        <p:spPr bwMode="auto">
          <a:xfrm>
            <a:off x="4541134" y="6435378"/>
            <a:ext cx="310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Design by Liam Dougherty (EN-ACE-INT)</a:t>
            </a:r>
          </a:p>
        </p:txBody>
      </p:sp>
    </p:spTree>
    <p:extLst>
      <p:ext uri="{BB962C8B-B14F-4D97-AF65-F5344CB8AC3E}">
        <p14:creationId xmlns:p14="http://schemas.microsoft.com/office/powerpoint/2010/main" val="144391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746" y="244476"/>
            <a:ext cx="11192853" cy="44132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FASER AND FORWARD PHYSICS AT UCI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850FD6-4A27-CE42-927A-323D8CF21009}"/>
              </a:ext>
            </a:extLst>
          </p:cNvPr>
          <p:cNvSpPr txBox="1"/>
          <p:nvPr/>
        </p:nvSpPr>
        <p:spPr>
          <a:xfrm>
            <a:off x="465746" y="778133"/>
            <a:ext cx="1482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UNDERGRADS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453054-D764-624D-8797-46B9854F1EDB}"/>
              </a:ext>
            </a:extLst>
          </p:cNvPr>
          <p:cNvSpPr txBox="1"/>
          <p:nvPr/>
        </p:nvSpPr>
        <p:spPr>
          <a:xfrm>
            <a:off x="5410200" y="778133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POSTDOCS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01AA23-3E68-2F4E-9312-5DE86E5D16E8}"/>
              </a:ext>
            </a:extLst>
          </p:cNvPr>
          <p:cNvSpPr txBox="1"/>
          <p:nvPr/>
        </p:nvSpPr>
        <p:spPr>
          <a:xfrm>
            <a:off x="7186431" y="778133"/>
            <a:ext cx="662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STAFF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77701A-1044-D048-9A78-D74D51D6075A}"/>
              </a:ext>
            </a:extLst>
          </p:cNvPr>
          <p:cNvGrpSpPr/>
          <p:nvPr/>
        </p:nvGrpSpPr>
        <p:grpSpPr>
          <a:xfrm>
            <a:off x="2029347" y="5321512"/>
            <a:ext cx="1410964" cy="1425773"/>
            <a:chOff x="5611318" y="914400"/>
            <a:chExt cx="1410964" cy="14257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4451A1-F96F-7445-BF7E-FC8B280CE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3006" y="914400"/>
              <a:ext cx="1127589" cy="118274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6BD1FB6-0515-0A4E-86C5-08264E59B0D0}"/>
                </a:ext>
              </a:extLst>
            </p:cNvPr>
            <p:cNvSpPr txBox="1"/>
            <p:nvPr/>
          </p:nvSpPr>
          <p:spPr>
            <a:xfrm>
              <a:off x="5611318" y="2063174"/>
              <a:ext cx="1410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Savannah Shively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B8FAF0-B552-C745-97BA-C7F323FE0267}"/>
              </a:ext>
            </a:extLst>
          </p:cNvPr>
          <p:cNvGrpSpPr/>
          <p:nvPr/>
        </p:nvGrpSpPr>
        <p:grpSpPr>
          <a:xfrm>
            <a:off x="5443097" y="1138020"/>
            <a:ext cx="936475" cy="1385399"/>
            <a:chOff x="2191913" y="2426667"/>
            <a:chExt cx="936475" cy="1385399"/>
          </a:xfrm>
        </p:grpSpPr>
        <p:pic>
          <p:nvPicPr>
            <p:cNvPr id="26" name="Picture 25" descr="GalonI.jpg">
              <a:extLst>
                <a:ext uri="{FF2B5EF4-FFF2-40B4-BE49-F238E27FC236}">
                  <a16:creationId xmlns:a16="http://schemas.microsoft.com/office/drawing/2014/main" id="{DDAB0FB0-75C2-2C4D-96B8-A3F20326C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505" y="2426667"/>
              <a:ext cx="929290" cy="115473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4B96734-C933-1E4B-8286-B1FFB251721A}"/>
                </a:ext>
              </a:extLst>
            </p:cNvPr>
            <p:cNvSpPr txBox="1"/>
            <p:nvPr/>
          </p:nvSpPr>
          <p:spPr>
            <a:xfrm>
              <a:off x="2191913" y="3535067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Iftah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Galon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389A33-EBEF-D745-85DC-17FE6C719A61}"/>
              </a:ext>
            </a:extLst>
          </p:cNvPr>
          <p:cNvGrpSpPr/>
          <p:nvPr/>
        </p:nvGrpSpPr>
        <p:grpSpPr>
          <a:xfrm>
            <a:off x="5180364" y="2533725"/>
            <a:ext cx="1461941" cy="1385398"/>
            <a:chOff x="4468038" y="2426668"/>
            <a:chExt cx="1461941" cy="1385398"/>
          </a:xfrm>
        </p:grpSpPr>
        <p:pic>
          <p:nvPicPr>
            <p:cNvPr id="29" name="Picture 28" descr="kling.jpg">
              <a:extLst>
                <a:ext uri="{FF2B5EF4-FFF2-40B4-BE49-F238E27FC236}">
                  <a16:creationId xmlns:a16="http://schemas.microsoft.com/office/drawing/2014/main" id="{5A04629A-D121-C94F-A7C8-B7F823DD7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4" r="-5876"/>
            <a:stretch/>
          </p:blipFill>
          <p:spPr>
            <a:xfrm>
              <a:off x="4468038" y="2426668"/>
              <a:ext cx="1461941" cy="115473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9419E7-B252-9F49-A363-651CAFABDA8D}"/>
                </a:ext>
              </a:extLst>
            </p:cNvPr>
            <p:cNvSpPr txBox="1"/>
            <p:nvPr/>
          </p:nvSpPr>
          <p:spPr>
            <a:xfrm>
              <a:off x="4753213" y="3535067"/>
              <a:ext cx="891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Felix Kling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F753C0-6777-3C4D-B1C7-40A69D38F688}"/>
              </a:ext>
            </a:extLst>
          </p:cNvPr>
          <p:cNvGrpSpPr/>
          <p:nvPr/>
        </p:nvGrpSpPr>
        <p:grpSpPr>
          <a:xfrm>
            <a:off x="5052189" y="3929429"/>
            <a:ext cx="1718291" cy="1398016"/>
            <a:chOff x="5746880" y="2414050"/>
            <a:chExt cx="1718291" cy="1398016"/>
          </a:xfrm>
        </p:grpSpPr>
        <p:pic>
          <p:nvPicPr>
            <p:cNvPr id="32" name="Picture 31" descr="sebastian.jpg">
              <a:extLst>
                <a:ext uri="{FF2B5EF4-FFF2-40B4-BE49-F238E27FC236}">
                  <a16:creationId xmlns:a16="http://schemas.microsoft.com/office/drawing/2014/main" id="{471BCCFB-473E-E446-8EAD-9B856C7B9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3" r="10167"/>
            <a:stretch/>
          </p:blipFill>
          <p:spPr>
            <a:xfrm>
              <a:off x="5983439" y="2414050"/>
              <a:ext cx="1245172" cy="116734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789D58-1172-7540-8F71-3F4DA3053886}"/>
                </a:ext>
              </a:extLst>
            </p:cNvPr>
            <p:cNvSpPr txBox="1"/>
            <p:nvPr/>
          </p:nvSpPr>
          <p:spPr>
            <a:xfrm>
              <a:off x="5746880" y="3535067"/>
              <a:ext cx="17182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Sebastian </a:t>
              </a:r>
              <a:r>
                <a:rPr lang="en-US" sz="1200" dirty="0" err="1">
                  <a:solidFill>
                    <a:schemeClr val="bg1"/>
                  </a:solidFill>
                </a:rPr>
                <a:t>Trojanowski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1288561-18BB-7345-A983-08349642986C}"/>
              </a:ext>
            </a:extLst>
          </p:cNvPr>
          <p:cNvGrpSpPr/>
          <p:nvPr/>
        </p:nvGrpSpPr>
        <p:grpSpPr>
          <a:xfrm>
            <a:off x="3629154" y="2544513"/>
            <a:ext cx="1394934" cy="1398016"/>
            <a:chOff x="7108330" y="2414050"/>
            <a:chExt cx="1394934" cy="13980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0E17DF-0C1C-FC45-95F2-341883B91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763" t="7196" r="17734" b="17527"/>
            <a:stretch/>
          </p:blipFill>
          <p:spPr>
            <a:xfrm>
              <a:off x="7153455" y="2414050"/>
              <a:ext cx="1304685" cy="116734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17498-3E4C-7B49-B816-36174F6FDBEF}"/>
                </a:ext>
              </a:extLst>
            </p:cNvPr>
            <p:cNvSpPr txBox="1"/>
            <p:nvPr/>
          </p:nvSpPr>
          <p:spPr>
            <a:xfrm>
              <a:off x="7108330" y="3535067"/>
              <a:ext cx="139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Jordan Smolinsky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491A0CE-BD8F-0246-A681-BFFA1754423C}"/>
              </a:ext>
            </a:extLst>
          </p:cNvPr>
          <p:cNvGrpSpPr/>
          <p:nvPr/>
        </p:nvGrpSpPr>
        <p:grpSpPr>
          <a:xfrm>
            <a:off x="7047182" y="1163137"/>
            <a:ext cx="950901" cy="1351463"/>
            <a:chOff x="2468091" y="3936709"/>
            <a:chExt cx="950901" cy="13514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D8F0B9-110D-234F-B0EF-B456CB51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4194" y="3936709"/>
              <a:ext cx="897455" cy="1135555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AB4386-8461-6D4A-B33F-FF698D2EA6D0}"/>
                </a:ext>
              </a:extLst>
            </p:cNvPr>
            <p:cNvSpPr txBox="1"/>
            <p:nvPr/>
          </p:nvSpPr>
          <p:spPr>
            <a:xfrm>
              <a:off x="2468091" y="5011173"/>
              <a:ext cx="9509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Alison Lara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C9EFC16-64F0-3846-9FF6-FC6A315AB720}"/>
              </a:ext>
            </a:extLst>
          </p:cNvPr>
          <p:cNvGrpSpPr/>
          <p:nvPr/>
        </p:nvGrpSpPr>
        <p:grpSpPr>
          <a:xfrm>
            <a:off x="8299297" y="1597758"/>
            <a:ext cx="1137525" cy="1379507"/>
            <a:chOff x="3474104" y="5402293"/>
            <a:chExt cx="1137525" cy="1379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00D230-30F9-BD41-B624-406E8C24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74104" y="5402293"/>
              <a:ext cx="1137525" cy="113752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57C97C-0E95-2447-9D96-5F84BD5B837F}"/>
                </a:ext>
              </a:extLst>
            </p:cNvPr>
            <p:cNvSpPr txBox="1"/>
            <p:nvPr/>
          </p:nvSpPr>
          <p:spPr>
            <a:xfrm>
              <a:off x="3503295" y="6504801"/>
              <a:ext cx="1079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Dave Casper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D9E56B7-FF9C-734A-9419-6AD74BF3CB9E}"/>
              </a:ext>
            </a:extLst>
          </p:cNvPr>
          <p:cNvGrpSpPr/>
          <p:nvPr/>
        </p:nvGrpSpPr>
        <p:grpSpPr>
          <a:xfrm>
            <a:off x="7041571" y="2545418"/>
            <a:ext cx="962123" cy="1397291"/>
            <a:chOff x="3471787" y="3936709"/>
            <a:chExt cx="962123" cy="13972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90D465-E1AA-0C40-AAE3-F993E4D7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0424" y="3936709"/>
              <a:ext cx="904849" cy="113752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FA63846-C350-6648-9252-98D0372FAD06}"/>
                </a:ext>
              </a:extLst>
            </p:cNvPr>
            <p:cNvSpPr txBox="1"/>
            <p:nvPr/>
          </p:nvSpPr>
          <p:spPr>
            <a:xfrm>
              <a:off x="3471787" y="5057001"/>
              <a:ext cx="9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Grace Park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453CA3-7FC7-A344-A153-385564B4BC9D}"/>
              </a:ext>
            </a:extLst>
          </p:cNvPr>
          <p:cNvGrpSpPr/>
          <p:nvPr/>
        </p:nvGrpSpPr>
        <p:grpSpPr>
          <a:xfrm>
            <a:off x="6868447" y="5379864"/>
            <a:ext cx="1308371" cy="1411218"/>
            <a:chOff x="7149829" y="3922782"/>
            <a:chExt cx="1308371" cy="141121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1FA2C6E-D945-3E49-8140-09B0A4CEE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89379" y="3922782"/>
              <a:ext cx="1029271" cy="113752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117092-359C-C845-9E3B-9A03C9EFB972}"/>
                </a:ext>
              </a:extLst>
            </p:cNvPr>
            <p:cNvSpPr txBox="1"/>
            <p:nvPr/>
          </p:nvSpPr>
          <p:spPr>
            <a:xfrm>
              <a:off x="7149829" y="5057001"/>
              <a:ext cx="13083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Chris Sepulveda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B2B01AA-8049-B64D-B9C0-1C50CCE37F48}"/>
              </a:ext>
            </a:extLst>
          </p:cNvPr>
          <p:cNvGrpSpPr/>
          <p:nvPr/>
        </p:nvGrpSpPr>
        <p:grpSpPr>
          <a:xfrm>
            <a:off x="6906919" y="3973528"/>
            <a:ext cx="1231427" cy="1360472"/>
            <a:chOff x="5743536" y="3958481"/>
            <a:chExt cx="1231427" cy="13604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086B2AE-53C1-E04B-BBF0-53EA2DD9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47017" y="3958481"/>
              <a:ext cx="975664" cy="108947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9B8F831-0E03-C741-91C4-7D89C13233C9}"/>
                </a:ext>
              </a:extLst>
            </p:cNvPr>
            <p:cNvSpPr txBox="1"/>
            <p:nvPr/>
          </p:nvSpPr>
          <p:spPr>
            <a:xfrm>
              <a:off x="5743536" y="5041954"/>
              <a:ext cx="1231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Shelley </a:t>
              </a:r>
              <a:r>
                <a:rPr lang="en-US" sz="1200" dirty="0" err="1">
                  <a:solidFill>
                    <a:schemeClr val="bg1"/>
                  </a:solidFill>
                </a:rPr>
                <a:t>Scallan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23E429E-3A58-4640-A337-3EB6C4EBA9BA}"/>
              </a:ext>
            </a:extLst>
          </p:cNvPr>
          <p:cNvGrpSpPr/>
          <p:nvPr/>
        </p:nvGrpSpPr>
        <p:grpSpPr>
          <a:xfrm>
            <a:off x="8212397" y="3013252"/>
            <a:ext cx="1285336" cy="1379508"/>
            <a:chOff x="5496464" y="5402292"/>
            <a:chExt cx="1285336" cy="137950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B1641DA-6E9E-1E41-96F7-56BFE533A04A}"/>
                </a:ext>
              </a:extLst>
            </p:cNvPr>
            <p:cNvSpPr txBox="1"/>
            <p:nvPr/>
          </p:nvSpPr>
          <p:spPr>
            <a:xfrm>
              <a:off x="5535441" y="6504801"/>
              <a:ext cx="1207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Jonathan Feng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E235C43-FD61-ED4F-884A-4EF1E47F3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41000"/>
            <a:stretch/>
          </p:blipFill>
          <p:spPr>
            <a:xfrm>
              <a:off x="5496464" y="5402292"/>
              <a:ext cx="1285336" cy="1137525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55346A31-DCA6-A642-A5DC-36C2629E16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9400" y="3841170"/>
            <a:ext cx="814971" cy="81497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7818EFA-61DD-364A-8AFD-530A4A1BD2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39400" y="4854286"/>
            <a:ext cx="814971" cy="81497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48C9BA0-07D0-D242-8074-55DE7B8571D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7550"/>
          <a:stretch/>
        </p:blipFill>
        <p:spPr>
          <a:xfrm>
            <a:off x="9832333" y="1166322"/>
            <a:ext cx="1910446" cy="967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8F633-5BD3-DE4C-9379-292980D16856}"/>
              </a:ext>
            </a:extLst>
          </p:cNvPr>
          <p:cNvSpPr txBox="1"/>
          <p:nvPr/>
        </p:nvSpPr>
        <p:spPr>
          <a:xfrm>
            <a:off x="9875775" y="5867400"/>
            <a:ext cx="1823563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Corwin and Nancy Evans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C8B82D-3E49-C94D-90AD-73166DFE6319}"/>
              </a:ext>
            </a:extLst>
          </p:cNvPr>
          <p:cNvGrpSpPr/>
          <p:nvPr/>
        </p:nvGrpSpPr>
        <p:grpSpPr>
          <a:xfrm>
            <a:off x="2122546" y="1160025"/>
            <a:ext cx="1224566" cy="1398499"/>
            <a:chOff x="6677588" y="941675"/>
            <a:chExt cx="1224566" cy="139849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9043955-BEF1-9A45-B5E0-B8272F4872E6}"/>
                </a:ext>
              </a:extLst>
            </p:cNvPr>
            <p:cNvSpPr txBox="1"/>
            <p:nvPr/>
          </p:nvSpPr>
          <p:spPr>
            <a:xfrm>
              <a:off x="6677588" y="2063175"/>
              <a:ext cx="1224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Jason Arakawa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A31CBE-771D-D34C-B435-2E68DAADC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79216" y="941675"/>
              <a:ext cx="1221311" cy="118274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B28128-F4B7-0140-AD20-925B9BA5B0EF}"/>
              </a:ext>
            </a:extLst>
          </p:cNvPr>
          <p:cNvGrpSpPr/>
          <p:nvPr/>
        </p:nvGrpSpPr>
        <p:grpSpPr>
          <a:xfrm>
            <a:off x="2119116" y="2587210"/>
            <a:ext cx="1231427" cy="1375190"/>
            <a:chOff x="3215717" y="932609"/>
            <a:chExt cx="1231427" cy="137519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92B13E-4D56-614B-97E4-B17BFE044522}"/>
                </a:ext>
              </a:extLst>
            </p:cNvPr>
            <p:cNvSpPr txBox="1"/>
            <p:nvPr/>
          </p:nvSpPr>
          <p:spPr>
            <a:xfrm>
              <a:off x="3394969" y="2030800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Max </a:t>
              </a:r>
              <a:r>
                <a:rPr lang="en-US" sz="1200" dirty="0" err="1">
                  <a:solidFill>
                    <a:schemeClr val="bg1"/>
                  </a:solidFill>
                </a:rPr>
                <a:t>Fieg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90EA77-9C41-9049-9E8D-754C9320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15717" y="932609"/>
              <a:ext cx="1231427" cy="116301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403EB4-4929-4441-BC1B-7196E23E0C7B}"/>
              </a:ext>
            </a:extLst>
          </p:cNvPr>
          <p:cNvGrpSpPr/>
          <p:nvPr/>
        </p:nvGrpSpPr>
        <p:grpSpPr>
          <a:xfrm>
            <a:off x="3597543" y="5363517"/>
            <a:ext cx="1458156" cy="1395652"/>
            <a:chOff x="8102612" y="975777"/>
            <a:chExt cx="1458156" cy="139565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207E53A-D720-634D-AFFA-2B6A073004D7}"/>
                </a:ext>
              </a:extLst>
            </p:cNvPr>
            <p:cNvSpPr txBox="1"/>
            <p:nvPr/>
          </p:nvSpPr>
          <p:spPr>
            <a:xfrm>
              <a:off x="8102612" y="2094430"/>
              <a:ext cx="14581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Michael Waterbury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BDF3E3-2F94-F242-AB67-CC228D855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15539" y="975777"/>
              <a:ext cx="1352056" cy="116734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E44A92C-C57B-3C45-8592-1B346808FAE9}"/>
              </a:ext>
            </a:extLst>
          </p:cNvPr>
          <p:cNvGrpSpPr/>
          <p:nvPr/>
        </p:nvGrpSpPr>
        <p:grpSpPr>
          <a:xfrm>
            <a:off x="471164" y="3035915"/>
            <a:ext cx="1335622" cy="1425773"/>
            <a:chOff x="1778034" y="914400"/>
            <a:chExt cx="1335622" cy="142577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AB22BFD-70FB-4C4F-B848-707C0A0B0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95648" y="914400"/>
              <a:ext cx="1100395" cy="1159296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AC2F1EC-EF2E-C149-A299-7D9DBF74548D}"/>
                </a:ext>
              </a:extLst>
            </p:cNvPr>
            <p:cNvSpPr txBox="1"/>
            <p:nvPr/>
          </p:nvSpPr>
          <p:spPr>
            <a:xfrm>
              <a:off x="1778034" y="2063174"/>
              <a:ext cx="1335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Ryan Rice-Smith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E3878F-C08F-254D-88F9-EB0BE7DB62B1}"/>
              </a:ext>
            </a:extLst>
          </p:cNvPr>
          <p:cNvGrpSpPr/>
          <p:nvPr/>
        </p:nvGrpSpPr>
        <p:grpSpPr>
          <a:xfrm>
            <a:off x="471581" y="4648200"/>
            <a:ext cx="1334789" cy="1425773"/>
            <a:chOff x="3494360" y="914400"/>
            <a:chExt cx="1334789" cy="1425773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5AB7415-ACDD-7B4F-AC86-0356CEA92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527889" y="914400"/>
              <a:ext cx="1267731" cy="1171914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2932237-A38A-044B-819B-E7125E039443}"/>
                </a:ext>
              </a:extLst>
            </p:cNvPr>
            <p:cNvSpPr txBox="1"/>
            <p:nvPr/>
          </p:nvSpPr>
          <p:spPr>
            <a:xfrm>
              <a:off x="3494360" y="2063174"/>
              <a:ext cx="13347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Kyungseop</a:t>
              </a:r>
              <a:r>
                <a:rPr lang="en-US" sz="1200" dirty="0">
                  <a:solidFill>
                    <a:schemeClr val="bg1"/>
                  </a:solidFill>
                </a:rPr>
                <a:t> Yoon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0D19380-396F-C643-A3B4-3D1BDFAA9250}"/>
              </a:ext>
            </a:extLst>
          </p:cNvPr>
          <p:cNvGrpSpPr/>
          <p:nvPr/>
        </p:nvGrpSpPr>
        <p:grpSpPr>
          <a:xfrm>
            <a:off x="3830107" y="3940137"/>
            <a:ext cx="993029" cy="1366062"/>
            <a:chOff x="7198253" y="914400"/>
            <a:chExt cx="993029" cy="1366062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4A5294D-546D-0C4A-8535-4D3C7E52F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b="29079"/>
            <a:stretch/>
          </p:blipFill>
          <p:spPr>
            <a:xfrm>
              <a:off x="7254346" y="914400"/>
              <a:ext cx="898071" cy="1110309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006D7BB-F766-2F4D-8A76-46793508D599}"/>
                </a:ext>
              </a:extLst>
            </p:cNvPr>
            <p:cNvSpPr txBox="1"/>
            <p:nvPr/>
          </p:nvSpPr>
          <p:spPr>
            <a:xfrm>
              <a:off x="7198253" y="2003463"/>
              <a:ext cx="993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Aaron </a:t>
              </a:r>
              <a:r>
                <a:rPr lang="en-US" sz="1200" dirty="0" err="1">
                  <a:solidFill>
                    <a:schemeClr val="bg1"/>
                  </a:solidFill>
                </a:rPr>
                <a:t>Soffa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424DEC-8BF6-D14F-B0FD-59B121624356}"/>
              </a:ext>
            </a:extLst>
          </p:cNvPr>
          <p:cNvGrpSpPr/>
          <p:nvPr/>
        </p:nvGrpSpPr>
        <p:grpSpPr>
          <a:xfrm>
            <a:off x="376427" y="1506288"/>
            <a:ext cx="1525097" cy="1389312"/>
            <a:chOff x="762000" y="950862"/>
            <a:chExt cx="1525097" cy="138931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593574-692E-1246-800C-E7274F26EBC8}"/>
                </a:ext>
              </a:extLst>
            </p:cNvPr>
            <p:cNvSpPr txBox="1"/>
            <p:nvPr/>
          </p:nvSpPr>
          <p:spPr>
            <a:xfrm>
              <a:off x="762000" y="2063175"/>
              <a:ext cx="1525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Alan Barkley-Yeung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BE8F10-4C49-F442-B203-74EBD1FFA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80075" y="950862"/>
              <a:ext cx="1163014" cy="11630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ACE23C-2CE7-0C4C-999F-C23BDA74D0F2}"/>
              </a:ext>
            </a:extLst>
          </p:cNvPr>
          <p:cNvGrpSpPr/>
          <p:nvPr/>
        </p:nvGrpSpPr>
        <p:grpSpPr>
          <a:xfrm>
            <a:off x="3750204" y="1160346"/>
            <a:ext cx="1152834" cy="1386559"/>
            <a:chOff x="7529211" y="963987"/>
            <a:chExt cx="1152834" cy="13865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2A4B5B-69AC-BA4F-9703-9BD8BBC00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529211" y="963987"/>
              <a:ext cx="1152834" cy="1182743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6DBC758-5A59-8740-9F29-753604C271F7}"/>
                </a:ext>
              </a:extLst>
            </p:cNvPr>
            <p:cNvSpPr txBox="1"/>
            <p:nvPr/>
          </p:nvSpPr>
          <p:spPr>
            <a:xfrm>
              <a:off x="7603832" y="2073547"/>
              <a:ext cx="9536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Tyler Smith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DDA9B321-D997-1D4C-92B5-BAF0527972EF}"/>
              </a:ext>
            </a:extLst>
          </p:cNvPr>
          <p:cNvSpPr txBox="1"/>
          <p:nvPr/>
        </p:nvSpPr>
        <p:spPr>
          <a:xfrm>
            <a:off x="2527639" y="778133"/>
            <a:ext cx="212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GRADUATE STUDENTS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8D3EC6-638A-9743-AEDD-9B6FE59F4412}"/>
              </a:ext>
            </a:extLst>
          </p:cNvPr>
          <p:cNvGrpSpPr/>
          <p:nvPr/>
        </p:nvGrpSpPr>
        <p:grpSpPr>
          <a:xfrm>
            <a:off x="5192099" y="5337752"/>
            <a:ext cx="1438471" cy="1437460"/>
            <a:chOff x="4539724" y="3057805"/>
            <a:chExt cx="1438471" cy="14374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73870C-EB8E-F24B-A2BE-58A4FC440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539724" y="3057805"/>
              <a:ext cx="1438471" cy="118274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721CF6A-D241-1649-BDB3-4B3243E94047}"/>
                </a:ext>
              </a:extLst>
            </p:cNvPr>
            <p:cNvSpPr txBox="1"/>
            <p:nvPr/>
          </p:nvSpPr>
          <p:spPr>
            <a:xfrm>
              <a:off x="4703430" y="4218266"/>
              <a:ext cx="939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Mauro Valli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BE3610-F808-0448-9310-5269A500884C}"/>
              </a:ext>
            </a:extLst>
          </p:cNvPr>
          <p:cNvGrpSpPr/>
          <p:nvPr/>
        </p:nvGrpSpPr>
        <p:grpSpPr>
          <a:xfrm>
            <a:off x="2131940" y="4023461"/>
            <a:ext cx="1205779" cy="1269364"/>
            <a:chOff x="3637461" y="5284433"/>
            <a:chExt cx="1205779" cy="126936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2329F11-0F25-CD47-8200-0AC8F0B2903C}"/>
                </a:ext>
              </a:extLst>
            </p:cNvPr>
            <p:cNvSpPr txBox="1"/>
            <p:nvPr/>
          </p:nvSpPr>
          <p:spPr>
            <a:xfrm>
              <a:off x="3637461" y="6276798"/>
              <a:ext cx="1205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Johanna Paine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0B678F-11A1-C74B-B669-7389D181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12065" t="5670" r="15627" b="4193"/>
            <a:stretch/>
          </p:blipFill>
          <p:spPr>
            <a:xfrm>
              <a:off x="3653327" y="5284433"/>
              <a:ext cx="1120766" cy="104783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65BBBED0-8A68-C349-9A9A-5B9EF3EDC5E3}"/>
              </a:ext>
            </a:extLst>
          </p:cNvPr>
          <p:cNvSpPr txBox="1"/>
          <p:nvPr/>
        </p:nvSpPr>
        <p:spPr>
          <a:xfrm>
            <a:off x="8431099" y="778133"/>
            <a:ext cx="865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D27D0B8-A16C-0444-9908-1235BAB19E0C}"/>
              </a:ext>
            </a:extLst>
          </p:cNvPr>
          <p:cNvSpPr txBox="1"/>
          <p:nvPr/>
        </p:nvSpPr>
        <p:spPr>
          <a:xfrm>
            <a:off x="10192409" y="778133"/>
            <a:ext cx="1241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SUPPORTERS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846035-061F-CF48-A7A9-8D2CAD15C71F}"/>
              </a:ext>
            </a:extLst>
          </p:cNvPr>
          <p:cNvGrpSpPr/>
          <p:nvPr/>
        </p:nvGrpSpPr>
        <p:grpSpPr>
          <a:xfrm>
            <a:off x="8233259" y="4486275"/>
            <a:ext cx="1264474" cy="1533525"/>
            <a:chOff x="8233259" y="4717317"/>
            <a:chExt cx="1264474" cy="15335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1E891D-63E7-DB41-8064-1D711E81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233259" y="4717317"/>
              <a:ext cx="1264474" cy="1264474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01E505D-3506-F346-BD4D-2988B8D5B65B}"/>
                </a:ext>
              </a:extLst>
            </p:cNvPr>
            <p:cNvSpPr txBox="1"/>
            <p:nvPr/>
          </p:nvSpPr>
          <p:spPr>
            <a:xfrm>
              <a:off x="8484562" y="5973843"/>
              <a:ext cx="7153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Tim Tait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DA7206E-8E5C-E143-B19D-9CF03A92FEA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4243" t="4557" r="14706" b="58175"/>
          <a:stretch/>
        </p:blipFill>
        <p:spPr>
          <a:xfrm>
            <a:off x="9870182" y="2331745"/>
            <a:ext cx="1872597" cy="4692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2D42E9F-05E7-2D40-9E09-AB2ACFB4E73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52531" t="30201" b="28585"/>
          <a:stretch/>
        </p:blipFill>
        <p:spPr>
          <a:xfrm>
            <a:off x="9832331" y="2999120"/>
            <a:ext cx="1910447" cy="6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6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838200"/>
            <a:ext cx="1173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95% of the universe is waiting to be discovered.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Relatively small, fast, and cheap experiments can provide world-leading searches.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FASER was proposed in 2017, funded in 2018, approved in 2019, constructed in 2020, installed in 2021.  In 2022, when the LHC turns on again, we will detect ~10,000 collider neutrinos, and, perhaps, get our first glimpse of the dark universe.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b="1" dirty="0">
              <a:solidFill>
                <a:schemeClr val="bg1"/>
              </a:solidFill>
              <a:sym typeface="Wingding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="1" dirty="0">
              <a:solidFill>
                <a:schemeClr val="bg1"/>
              </a:solidFill>
              <a:sym typeface="Wingding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="1" dirty="0">
              <a:solidFill>
                <a:schemeClr val="bg1"/>
              </a:solidFill>
              <a:sym typeface="Wingding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="1" dirty="0">
              <a:solidFill>
                <a:schemeClr val="bg1"/>
              </a:solidFill>
              <a:sym typeface="Wingding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="1" dirty="0">
              <a:solidFill>
                <a:schemeClr val="bg1"/>
              </a:solidFill>
              <a:sym typeface="Wingding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="1" dirty="0">
              <a:solidFill>
                <a:schemeClr val="bg1"/>
              </a:solidFill>
              <a:sym typeface="Wingding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solidFill>
                <a:schemeClr val="bg1"/>
              </a:solidFill>
              <a:sym typeface="Wingdings"/>
            </a:endParaRPr>
          </a:p>
          <a:p>
            <a:pPr algn="ctr"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sym typeface="Wingdings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sym typeface="Wingdings"/>
              </a:rPr>
              <a:t>faser.web.cern.ch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524000" y="244476"/>
            <a:ext cx="9144000" cy="44132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</a:rPr>
              <a:t>CONCLUSIONS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FE087-35E8-424C-A78F-5B9C0EE0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82" y="3639979"/>
            <a:ext cx="2550919" cy="2301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85AF30-B472-3F41-BDC0-B73229D1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346" y="3639979"/>
            <a:ext cx="2992055" cy="2301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B98E6-2945-A143-BE45-4F3F4F6F7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682" y="3639979"/>
            <a:ext cx="2550919" cy="23015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68D1B-2AD3-964F-B0F6-BA2D231299FE}"/>
              </a:ext>
            </a:extLst>
          </p:cNvPr>
          <p:cNvSpPr txBox="1"/>
          <p:nvPr/>
        </p:nvSpPr>
        <p:spPr>
          <a:xfrm>
            <a:off x="4980908" y="5697379"/>
            <a:ext cx="2334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Branigan, Symmetry Magazine (2019)</a:t>
            </a:r>
          </a:p>
        </p:txBody>
      </p:sp>
    </p:spTree>
    <p:extLst>
      <p:ext uri="{BB962C8B-B14F-4D97-AF65-F5344CB8AC3E}">
        <p14:creationId xmlns:p14="http://schemas.microsoft.com/office/powerpoint/2010/main" val="258523962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>
            <a:extLst>
              <a:ext uri="{FF2B5EF4-FFF2-40B4-BE49-F238E27FC236}">
                <a16:creationId xmlns:a16="http://schemas.microsoft.com/office/drawing/2014/main" id="{D1EE18A6-250F-3843-B99F-CB53D16FC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5715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chemeClr val="bg1"/>
                </a:solidFill>
              </a:rPr>
              <a:t>THE UNIVERSE TODAY</a:t>
            </a:r>
          </a:p>
        </p:txBody>
      </p:sp>
      <p:sp>
        <p:nvSpPr>
          <p:cNvPr id="10245" name="Text Box 16">
            <a:extLst>
              <a:ext uri="{FF2B5EF4-FFF2-40B4-BE49-F238E27FC236}">
                <a16:creationId xmlns:a16="http://schemas.microsoft.com/office/drawing/2014/main" id="{0CE242E4-B39C-E44F-9476-4167A7E69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90934"/>
            <a:ext cx="112014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Trying to understand the universe knowing only what we know today is like trying to understand the English language knowing only the letters </a:t>
            </a:r>
            <a:r>
              <a:rPr lang="en-US" altLang="en-US" sz="2400" dirty="0">
                <a:solidFill>
                  <a:srgbClr val="8CC268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dirty="0">
                <a:solidFill>
                  <a:srgbClr val="7CAFDD"/>
                </a:solidFill>
                <a:cs typeface="Arial" panose="020B0604020202020204" pitchFamily="34" charset="0"/>
              </a:rPr>
              <a:t>Y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, and </a:t>
            </a:r>
            <a:r>
              <a:rPr lang="en-US" altLang="en-US" sz="2400" dirty="0">
                <a:solidFill>
                  <a:srgbClr val="FFCD32"/>
                </a:solidFill>
                <a:cs typeface="Arial" panose="020B0604020202020204" pitchFamily="34" charset="0"/>
              </a:rPr>
              <a:t>W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We need to discover the rest of the alphabet!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27303-8E0F-DD4A-82BB-0F521672B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2" r="19768" b="9593"/>
          <a:stretch/>
        </p:blipFill>
        <p:spPr>
          <a:xfrm>
            <a:off x="533400" y="914399"/>
            <a:ext cx="5302592" cy="4020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1FF24D-306F-BD43-B13C-AB418082F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993" y="779313"/>
            <a:ext cx="4679607" cy="43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8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76201"/>
            <a:ext cx="91440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Arial" charset="0"/>
              </a:rPr>
              <a:t>PARTICLE ACCELERATORS AND COLLIDERS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191000" y="942108"/>
            <a:ext cx="7848600" cy="530629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To discover new forms of matter, the workhorse tool has been particle colliders: we accelerate electrons and protons, smash them together, and see what comes out.</a:t>
            </a: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The first accelerator: Ernest Lawrence in the 1930’s  </a:t>
            </a:r>
          </a:p>
          <a:p>
            <a:pPr eaLnBrk="1" hangingPunct="1"/>
            <a:endParaRPr lang="en-US" sz="14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Bigger accelerators:</a:t>
            </a:r>
            <a:r>
              <a:rPr lang="en-US" dirty="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 higher energies, heavier particles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2C073-39A1-0145-97A5-B66BD50F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3733800" cy="519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E3EA0-DAB1-6D4D-8CB6-04E8EB4D3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667000"/>
            <a:ext cx="3624943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3962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4356B9-2D44-AE46-8CE3-CACA5D330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838201"/>
            <a:ext cx="8991600" cy="5891491"/>
          </a:xfrm>
          <a:prstGeom prst="rect">
            <a:avLst/>
          </a:prstGeom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30279B46-5D92-8048-B448-D9F2D0AF4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86400"/>
            <a:ext cx="8229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</a:t>
            </a:r>
            <a:r>
              <a:rPr lang="en-US" altLang="en-US" sz="2000" dirty="0">
                <a:solidFill>
                  <a:schemeClr val="bg1"/>
                </a:solidFill>
              </a:rPr>
              <a:t>Now colliding protons at 99.999999% the speed of light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16A9B1-F0A1-A345-952D-E4468E262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5264"/>
            <a:ext cx="112014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200" dirty="0">
                <a:solidFill>
                  <a:schemeClr val="bg1"/>
                </a:solidFill>
              </a:rPr>
              <a:t>THE LATEST REALIZATION OF LAWRENCE’S VISION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D1C6BD-29AB-DA40-A93F-C37613930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849356"/>
            <a:ext cx="8534400" cy="5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The Large Hadron Collider at CERN in Geneva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4C6D4-660D-4D46-BC3E-988059F52344}"/>
              </a:ext>
            </a:extLst>
          </p:cNvPr>
          <p:cNvGrpSpPr/>
          <p:nvPr/>
        </p:nvGrpSpPr>
        <p:grpSpPr>
          <a:xfrm>
            <a:off x="7393658" y="3025776"/>
            <a:ext cx="863068" cy="603151"/>
            <a:chOff x="6030233" y="2636277"/>
            <a:chExt cx="658181" cy="603151"/>
          </a:xfrm>
        </p:grpSpPr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68DA2ECC-98E3-804D-BECE-F63D3A366CB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17184" y="2941240"/>
              <a:ext cx="225166" cy="121187"/>
            </a:xfrm>
            <a:prstGeom prst="bentConnector3">
              <a:avLst>
                <a:gd name="adj1" fmla="val 647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B9A542-F7AB-AE4C-81E6-463C1F926DC0}"/>
                </a:ext>
              </a:extLst>
            </p:cNvPr>
            <p:cNvSpPr txBox="1"/>
            <p:nvPr/>
          </p:nvSpPr>
          <p:spPr>
            <a:xfrm>
              <a:off x="6030233" y="2977818"/>
              <a:ext cx="5655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</a:rPr>
                <a:t>FASER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A572A9-EC46-4645-9A06-227D52A49173}"/>
                </a:ext>
              </a:extLst>
            </p:cNvPr>
            <p:cNvSpPr txBox="1"/>
            <p:nvPr/>
          </p:nvSpPr>
          <p:spPr>
            <a:xfrm>
              <a:off x="6498688" y="2636277"/>
              <a:ext cx="189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99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brief introduction to CERN" descr="A brief introduction to CERN">
            <a:hlinkClick r:id="" action="ppaction://media"/>
            <a:extLst>
              <a:ext uri="{FF2B5EF4-FFF2-40B4-BE49-F238E27FC236}">
                <a16:creationId xmlns:a16="http://schemas.microsoft.com/office/drawing/2014/main" id="{6AFB5488-C9C7-B343-AC95-8FE4DFF09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90600"/>
            <a:ext cx="4114800" cy="5334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The discovery of the Higgs boson in 2012 completed the standard model of particle physics, but so far there is no evidence for other new particles.  </a:t>
            </a:r>
          </a:p>
          <a:p>
            <a:endParaRPr lang="en-US" altLang="en-US" dirty="0">
              <a:solidFill>
                <a:schemeClr val="bg1"/>
              </a:solidFill>
            </a:endParaRPr>
          </a:p>
          <a:p>
            <a:r>
              <a:rPr lang="en-US" altLang="en-US" dirty="0">
                <a:solidFill>
                  <a:schemeClr val="bg1"/>
                </a:solidFill>
              </a:rPr>
              <a:t>The LHC is currently shut down for upgrades. COVID has delayed the re-opening by a year, but the LHC will start again in 2022 and run until 2037.</a:t>
            </a:r>
          </a:p>
          <a:p>
            <a:pPr marL="0" indent="0">
              <a:buNone/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5264"/>
            <a:ext cx="113538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200" dirty="0">
                <a:solidFill>
                  <a:schemeClr val="bg1"/>
                </a:solidFill>
              </a:rPr>
              <a:t>LARGE HADRON COLLIDER: CURRENT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8515B-AFCB-BA4B-9F3F-CFDF6C1D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" t="2056" b="8710"/>
          <a:stretch/>
        </p:blipFill>
        <p:spPr>
          <a:xfrm>
            <a:off x="5029200" y="990600"/>
            <a:ext cx="634212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3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22075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524000" y="228986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431475" y="833736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152400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417423" y="282530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0651" y="2303503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50675" y="4797155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25860" y="2303503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08520" y="4797155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038600" y="2949837"/>
            <a:ext cx="2096644" cy="1461137"/>
            <a:chOff x="5734830" y="364738"/>
            <a:chExt cx="1689075" cy="170274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734830" y="991474"/>
              <a:ext cx="1689075" cy="1076006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Traditional Targets (supersymmetry, extra dimensions)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3529" y="364738"/>
              <a:ext cx="0" cy="65605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1543050" y="3512803"/>
            <a:ext cx="2252184" cy="1284350"/>
            <a:chOff x="2259103" y="3504066"/>
            <a:chExt cx="2961216" cy="10753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259103" y="3504066"/>
              <a:ext cx="2961216" cy="7730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(long-lived particles, like neutrinos)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936" y="4277155"/>
              <a:ext cx="3962" cy="302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A2CA26C-6DD3-1741-A766-3D25A4686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015" y="1066800"/>
            <a:ext cx="4392785" cy="5410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In 2017, our group at UCI noticed that weakly interacting, light particles are dominantly produced along the beamline: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But existing detectors have holes along the beamline, and so are almost perfectly designed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not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to discover these particles.</a:t>
            </a:r>
            <a:endParaRPr lang="en-US" dirty="0">
              <a:solidFill>
                <a:schemeClr val="bg1"/>
              </a:solidFill>
              <a:latin typeface="Arial" charset="0"/>
              <a:sym typeface="Wingding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4A1CF30-388F-784E-B297-C2948AA970D4}"/>
              </a:ext>
            </a:extLst>
          </p:cNvPr>
          <p:cNvGrpSpPr/>
          <p:nvPr/>
        </p:nvGrpSpPr>
        <p:grpSpPr>
          <a:xfrm>
            <a:off x="7696200" y="3238501"/>
            <a:ext cx="3928663" cy="952499"/>
            <a:chOff x="7347338" y="3378750"/>
            <a:chExt cx="4470206" cy="9906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4EC0A1D-24EE-A14D-B1D8-057798C689F3}"/>
                </a:ext>
              </a:extLst>
            </p:cNvPr>
            <p:cNvGrpSpPr/>
            <p:nvPr/>
          </p:nvGrpSpPr>
          <p:grpSpPr>
            <a:xfrm>
              <a:off x="7347338" y="3378750"/>
              <a:ext cx="4470206" cy="990600"/>
              <a:chOff x="381000" y="4724400"/>
              <a:chExt cx="8077200" cy="190500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E5FE521-C71B-F643-A9BE-11443F1BDF43}"/>
                  </a:ext>
                </a:extLst>
              </p:cNvPr>
              <p:cNvSpPr/>
              <p:nvPr/>
            </p:nvSpPr>
            <p:spPr>
              <a:xfrm>
                <a:off x="381000" y="4724400"/>
                <a:ext cx="8077200" cy="1905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 descr="0803012_02-A4-at-144-dpi.jpg">
                <a:extLst>
                  <a:ext uri="{FF2B5EF4-FFF2-40B4-BE49-F238E27FC236}">
                    <a16:creationId xmlns:a16="http://schemas.microsoft.com/office/drawing/2014/main" id="{4AC2D027-CC0C-A446-A01E-493373512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9786" y="4987465"/>
                <a:ext cx="2956701" cy="1489535"/>
              </a:xfrm>
              <a:prstGeom prst="rect">
                <a:avLst/>
              </a:prstGeom>
            </p:spPr>
          </p:pic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A8130482-BE7A-5B46-BED0-A2FAF2CD60D2}"/>
                  </a:ext>
                </a:extLst>
              </p:cNvPr>
              <p:cNvCxnSpPr/>
              <p:nvPr/>
            </p:nvCxnSpPr>
            <p:spPr>
              <a:xfrm flipV="1">
                <a:off x="4672403" y="4827767"/>
                <a:ext cx="252241" cy="817386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1E3FC21-2981-7646-B75A-683C3A7A4CB6}"/>
                  </a:ext>
                </a:extLst>
              </p:cNvPr>
              <p:cNvGrpSpPr/>
              <p:nvPr/>
            </p:nvGrpSpPr>
            <p:grpSpPr>
              <a:xfrm>
                <a:off x="762000" y="5815234"/>
                <a:ext cx="2345619" cy="413136"/>
                <a:chOff x="686764" y="4213439"/>
                <a:chExt cx="2214348" cy="409266"/>
              </a:xfrm>
            </p:grpSpPr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C01E44C2-698F-2E49-BF75-54EDEB961728}"/>
                    </a:ext>
                  </a:extLst>
                </p:cNvPr>
                <p:cNvCxnSpPr/>
                <p:nvPr/>
              </p:nvCxnSpPr>
              <p:spPr>
                <a:xfrm flipH="1">
                  <a:off x="686764" y="4213439"/>
                  <a:ext cx="2206310" cy="27042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0B0EB7ED-5A76-F74B-9779-D3102019172B}"/>
                    </a:ext>
                  </a:extLst>
                </p:cNvPr>
                <p:cNvCxnSpPr/>
                <p:nvPr/>
              </p:nvCxnSpPr>
              <p:spPr>
                <a:xfrm flipH="1">
                  <a:off x="694802" y="4284835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85D1C60F-7B28-934B-A58D-FA8ADC72682C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107C1074-EED1-6F4A-8188-1ED157BC0169}"/>
                    </a:ext>
                  </a:extLst>
                </p:cNvPr>
                <p:cNvCxnSpPr/>
                <p:nvPr/>
              </p:nvCxnSpPr>
              <p:spPr>
                <a:xfrm flipH="1">
                  <a:off x="694802" y="4240852"/>
                  <a:ext cx="2198272" cy="381853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43FF613B-53E8-104B-998B-3BE31E2EBC72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14348" cy="27976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1DAA967-F47D-DF47-83FA-266AE6DD6071}"/>
                  </a:ext>
                </a:extLst>
              </p:cNvPr>
              <p:cNvGrpSpPr/>
              <p:nvPr/>
            </p:nvGrpSpPr>
            <p:grpSpPr>
              <a:xfrm rot="10800000">
                <a:off x="5923419" y="5144518"/>
                <a:ext cx="2001381" cy="357038"/>
                <a:chOff x="686764" y="4213439"/>
                <a:chExt cx="2214348" cy="409266"/>
              </a:xfrm>
            </p:grpSpPr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2E594375-7737-8940-9A53-88652B8F4CAA}"/>
                    </a:ext>
                  </a:extLst>
                </p:cNvPr>
                <p:cNvCxnSpPr/>
                <p:nvPr/>
              </p:nvCxnSpPr>
              <p:spPr>
                <a:xfrm flipH="1">
                  <a:off x="686764" y="4213439"/>
                  <a:ext cx="2206310" cy="27042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7AFABE60-4F4B-1442-B2BF-BD604163D6F9}"/>
                    </a:ext>
                  </a:extLst>
                </p:cNvPr>
                <p:cNvCxnSpPr/>
                <p:nvPr/>
              </p:nvCxnSpPr>
              <p:spPr>
                <a:xfrm flipH="1">
                  <a:off x="694802" y="4284835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5D510CAF-DFEB-834A-86E2-081CA1CD34B4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06309" cy="309069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8AC2FC8C-4752-F24A-959F-AA056D691787}"/>
                    </a:ext>
                  </a:extLst>
                </p:cNvPr>
                <p:cNvCxnSpPr/>
                <p:nvPr/>
              </p:nvCxnSpPr>
              <p:spPr>
                <a:xfrm flipH="1">
                  <a:off x="694802" y="4240852"/>
                  <a:ext cx="2198272" cy="381853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870BBFFD-F5AB-1046-97E3-7980D58DB239}"/>
                    </a:ext>
                  </a:extLst>
                </p:cNvPr>
                <p:cNvCxnSpPr/>
                <p:nvPr/>
              </p:nvCxnSpPr>
              <p:spPr>
                <a:xfrm flipH="1">
                  <a:off x="686764" y="4240852"/>
                  <a:ext cx="2214348" cy="279762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E4C2DDE-FB99-D34F-B176-993B64C369F2}"/>
                  </a:ext>
                </a:extLst>
              </p:cNvPr>
              <p:cNvCxnSpPr/>
              <p:nvPr/>
            </p:nvCxnSpPr>
            <p:spPr>
              <a:xfrm flipV="1">
                <a:off x="4464821" y="5616307"/>
                <a:ext cx="459824" cy="63234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non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F8CA9B7-A29E-6B43-AED5-775E3F3FDA9F}"/>
                  </a:ext>
                </a:extLst>
              </p:cNvPr>
              <p:cNvCxnSpPr/>
              <p:nvPr/>
            </p:nvCxnSpPr>
            <p:spPr>
              <a:xfrm>
                <a:off x="4672403" y="5645152"/>
                <a:ext cx="863757" cy="83184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4935102-9379-094D-8506-198E85F290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1847" y="3442863"/>
              <a:ext cx="140103" cy="409637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508B2C2-F5B7-9847-8A90-53AA5D697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23988" y="3860854"/>
              <a:ext cx="467539" cy="422898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12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09800" y="104776"/>
            <a:ext cx="77724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Arial" charset="0"/>
              </a:rPr>
              <a:t>A SOLUTION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144" y="887194"/>
            <a:ext cx="6686550" cy="2706044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44" y="3886202"/>
            <a:ext cx="6705600" cy="2503992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6566866" y="5602069"/>
            <a:ext cx="1774846" cy="646331"/>
          </a:xfrm>
          <a:prstGeom prst="rect">
            <a:avLst/>
          </a:prstGeom>
          <a:solidFill>
            <a:srgbClr val="0000FF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New </a:t>
            </a:r>
            <a:r>
              <a:rPr lang="pl-PL" dirty="0" err="1">
                <a:solidFill>
                  <a:schemeClr val="bg1"/>
                </a:solidFill>
              </a:rPr>
              <a:t>Particles</a:t>
            </a:r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(Dark </a:t>
            </a:r>
            <a:r>
              <a:rPr lang="pl-PL" dirty="0" err="1">
                <a:solidFill>
                  <a:schemeClr val="bg1"/>
                </a:solidFill>
              </a:rPr>
              <a:t>Particles</a:t>
            </a:r>
            <a:r>
              <a:rPr lang="pl-PL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7162800" y="5181600"/>
            <a:ext cx="304800" cy="15240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9869483" y="5633877"/>
            <a:ext cx="1672253" cy="646331"/>
          </a:xfrm>
          <a:prstGeom prst="rect">
            <a:avLst/>
          </a:prstGeom>
          <a:solidFill>
            <a:srgbClr val="0000FF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LHC </a:t>
            </a:r>
            <a:r>
              <a:rPr lang="pl-PL" dirty="0" err="1">
                <a:solidFill>
                  <a:schemeClr val="bg1"/>
                </a:solidFill>
              </a:rPr>
              <a:t>Beamline</a:t>
            </a:r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err="1">
                <a:solidFill>
                  <a:schemeClr val="bg1"/>
                </a:solidFill>
              </a:rPr>
              <a:t>Protons</a:t>
            </a:r>
            <a:r>
              <a:rPr lang="pl-PL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5334000" y="4077150"/>
            <a:ext cx="2441695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9071094" y="52443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0AF2AE-A22E-B940-8C5D-58EB0C41E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4759936" cy="5638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We can’t put a detector on the beamline – it will stop the protons.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But if we go far down the beamline, the LHC beam will curve away, while the new weakly interacting particles which go straight. </a:t>
            </a:r>
          </a:p>
          <a:p>
            <a:pPr eaLnBrk="1" hangingPunct="1"/>
            <a:endParaRPr lang="en-US" sz="1200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We can discover new particles in this far-forward region – and there is an existing tunnel there, 480 m downstream!</a:t>
            </a:r>
          </a:p>
          <a:p>
            <a:endParaRPr lang="en-US" sz="1200" dirty="0">
              <a:solidFill>
                <a:schemeClr val="bg1"/>
              </a:solidFill>
              <a:latin typeface="Arial" charset="0"/>
              <a:sym typeface="Wingding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619E5E-2BC9-154F-A760-C74165B3D219}"/>
              </a:ext>
            </a:extLst>
          </p:cNvPr>
          <p:cNvSpPr txBox="1"/>
          <p:nvPr/>
        </p:nvSpPr>
        <p:spPr>
          <a:xfrm>
            <a:off x="1615548" y="6096000"/>
            <a:ext cx="333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Feng, </a:t>
            </a:r>
            <a:r>
              <a:rPr lang="en-US" sz="1400" dirty="0" err="1">
                <a:solidFill>
                  <a:schemeClr val="bg1"/>
                </a:solidFill>
              </a:rPr>
              <a:t>Galon</a:t>
            </a:r>
            <a:r>
              <a:rPr lang="en-US" sz="1400" dirty="0">
                <a:solidFill>
                  <a:schemeClr val="bg1"/>
                </a:solidFill>
              </a:rPr>
              <a:t>, Kling, </a:t>
            </a:r>
            <a:r>
              <a:rPr lang="en-US" sz="1400" dirty="0" err="1">
                <a:solidFill>
                  <a:schemeClr val="bg1"/>
                </a:solidFill>
              </a:rPr>
              <a:t>Trojanowski</a:t>
            </a:r>
            <a:r>
              <a:rPr lang="en-US" sz="1400" dirty="0">
                <a:solidFill>
                  <a:schemeClr val="bg1"/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425814172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64230</TotalTime>
  <Words>1481</Words>
  <Application>Microsoft Macintosh PowerPoint</Application>
  <PresentationFormat>Widescreen</PresentationFormat>
  <Paragraphs>236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Apple Chancery</vt:lpstr>
      <vt:lpstr>Arial</vt:lpstr>
      <vt:lpstr>Calibri</vt:lpstr>
      <vt:lpstr>Symbol</vt:lpstr>
      <vt:lpstr>office_arial</vt:lpstr>
      <vt:lpstr>PowerPoint Presentation</vt:lpstr>
      <vt:lpstr>WELCOME!</vt:lpstr>
      <vt:lpstr>THE UNIVERSE TODAY</vt:lpstr>
      <vt:lpstr>PARTICLE ACCELERATORS AND COLLIDERS</vt:lpstr>
      <vt:lpstr>PowerPoint Presentation</vt:lpstr>
      <vt:lpstr>PowerPoint Presentation</vt:lpstr>
      <vt:lpstr>PowerPoint Presentation</vt:lpstr>
      <vt:lpstr>THE NEW PARTICLE LANDSCAPE</vt:lpstr>
      <vt:lpstr>A SOLUTION</vt:lpstr>
      <vt:lpstr>PATH OF DARK PARTICLES FROM ATLAS TO FASER</vt:lpstr>
      <vt:lpstr>FORWARD SEARCH EXPERIMENT</vt:lpstr>
      <vt:lpstr>THE FASER COLLABORATION NOW</vt:lpstr>
      <vt:lpstr>THE SIGNAL – WHAT WE ARE LOOKING FOR</vt:lpstr>
      <vt:lpstr>PREPARING THE TUNNEL FOR FASER</vt:lpstr>
      <vt:lpstr>DETECTOR ASSEMBLY ON THE SURFACE</vt:lpstr>
      <vt:lpstr>PowerPoint Presentation</vt:lpstr>
      <vt:lpstr>FIRST COLLIDER NEUTRINOS</vt:lpstr>
      <vt:lpstr>LOCATION, LOCATION, LOCATION</vt:lpstr>
      <vt:lpstr>FORWARD PHYSICS FACIILITY</vt:lpstr>
      <vt:lpstr>PowerPoint Presentation</vt:lpstr>
      <vt:lpstr>FASER AND FORWARD PHYSICS AT UCI</vt:lpstr>
      <vt:lpstr>CONCLUSIONS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1440</cp:revision>
  <cp:lastPrinted>2019-09-06T01:34:01Z</cp:lastPrinted>
  <dcterms:created xsi:type="dcterms:W3CDTF">2011-05-01T15:38:23Z</dcterms:created>
  <dcterms:modified xsi:type="dcterms:W3CDTF">2021-05-15T17:38:39Z</dcterms:modified>
</cp:coreProperties>
</file>