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25"/>
  </p:notesMasterIdLst>
  <p:handoutMasterIdLst>
    <p:handoutMasterId r:id="rId26"/>
  </p:handoutMasterIdLst>
  <p:sldIdLst>
    <p:sldId id="889" r:id="rId2"/>
    <p:sldId id="944" r:id="rId3"/>
    <p:sldId id="948" r:id="rId4"/>
    <p:sldId id="1011" r:id="rId5"/>
    <p:sldId id="1012" r:id="rId6"/>
    <p:sldId id="1013" r:id="rId7"/>
    <p:sldId id="1020" r:id="rId8"/>
    <p:sldId id="262" r:id="rId9"/>
    <p:sldId id="1021" r:id="rId10"/>
    <p:sldId id="422" r:id="rId11"/>
    <p:sldId id="1007" r:id="rId12"/>
    <p:sldId id="1005" r:id="rId13"/>
    <p:sldId id="890" r:id="rId14"/>
    <p:sldId id="938" r:id="rId15"/>
    <p:sldId id="959" r:id="rId16"/>
    <p:sldId id="958" r:id="rId17"/>
    <p:sldId id="1008" r:id="rId18"/>
    <p:sldId id="949" r:id="rId19"/>
    <p:sldId id="1022" r:id="rId20"/>
    <p:sldId id="1006" r:id="rId21"/>
    <p:sldId id="937" r:id="rId22"/>
    <p:sldId id="1024" r:id="rId23"/>
    <p:sldId id="1023" r:id="rId2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FF"/>
    <a:srgbClr val="73B2FF"/>
    <a:srgbClr val="F2E9D7"/>
    <a:srgbClr val="00B050"/>
    <a:srgbClr val="0B4499"/>
    <a:srgbClr val="0B4399"/>
    <a:srgbClr val="FF0000"/>
    <a:srgbClr val="4A7EBB"/>
    <a:srgbClr val="17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602" autoAdjust="0"/>
    <p:restoredTop sz="50000" autoAdjust="0"/>
  </p:normalViewPr>
  <p:slideViewPr>
    <p:cSldViewPr snapToObjects="1">
      <p:cViewPr varScale="1">
        <p:scale>
          <a:sx n="87" d="100"/>
          <a:sy n="87" d="100"/>
        </p:scale>
        <p:origin x="192" y="7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5832"/>
    </p:cViewPr>
  </p:sorterViewPr>
  <p:notesViewPr>
    <p:cSldViewPr snapToObjects="1">
      <p:cViewPr varScale="1">
        <p:scale>
          <a:sx n="144" d="100"/>
          <a:sy n="144" d="100"/>
        </p:scale>
        <p:origin x="4536" y="1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15F4BDE-EB1E-5245-960C-40D7243C402E}" type="datetime1">
              <a:rPr lang="en-US"/>
              <a:pPr/>
              <a:t>4/30/21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6FDA90A-D940-C24D-B8BA-FEF64AE6C9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0180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F6F9E314-5CA5-9043-97DF-2DA186874F47}" type="datetime1">
              <a:rPr lang="en-US"/>
              <a:pPr/>
              <a:t>4/30/21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E4DC66B-5A4D-704C-951F-C2EEB6AF2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8480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1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220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4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19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5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713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11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37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17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583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4/30/21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59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4/30/21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46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4/30/21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88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22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801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049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168275"/>
            <a:ext cx="6858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162925" y="6138863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defRPr/>
            </a:pPr>
            <a:endParaRPr lang="en-US" sz="1000">
              <a:solidFill>
                <a:srgbClr val="000000"/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Line 28"/>
          <p:cNvSpPr>
            <a:spLocks noChangeShapeType="1"/>
          </p:cNvSpPr>
          <p:nvPr/>
        </p:nvSpPr>
        <p:spPr bwMode="auto">
          <a:xfrm>
            <a:off x="304800" y="715963"/>
            <a:ext cx="847407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>
              <a:defRPr/>
            </a:pPr>
            <a:endParaRPr lang="en-US">
              <a:ln>
                <a:solidFill>
                  <a:schemeClr val="bg1"/>
                </a:solidFill>
              </a:ln>
              <a:solidFill>
                <a:srgbClr val="000000"/>
              </a:solidFill>
              <a:latin typeface="+mn-lt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01600" y="6535738"/>
            <a:ext cx="2489200" cy="300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30 Apr 2021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3962400" y="6542088"/>
            <a:ext cx="2895600" cy="29051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7162800" y="6535738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Feng  </a:t>
            </a:r>
            <a:fld id="{F817A6DC-7C87-374F-AFE6-43B3D5E1F40F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566C1A-1D13-9E48-8FEC-12896016A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hf sldNum="0" hdr="0" ftr="0"/>
  <p:txStyles>
    <p:titleStyle>
      <a:lvl1pPr algn="ctr" defTabSz="457200" rtl="0" fontAlgn="base">
        <a:spcBef>
          <a:spcPct val="0"/>
        </a:spcBef>
        <a:spcAft>
          <a:spcPct val="0"/>
        </a:spcAft>
        <a:defRPr sz="2800" b="1" kern="12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FF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0000FF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g"/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12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image" Target="../media/image38.jpg"/><Relationship Id="rId5" Type="http://schemas.openxmlformats.org/officeDocument/2006/relationships/image" Target="../media/image32.jpeg"/><Relationship Id="rId10" Type="http://schemas.openxmlformats.org/officeDocument/2006/relationships/image" Target="../media/image37.jpg"/><Relationship Id="rId4" Type="http://schemas.openxmlformats.org/officeDocument/2006/relationships/image" Target="../media/image31.jpeg"/><Relationship Id="rId9" Type="http://schemas.openxmlformats.org/officeDocument/2006/relationships/image" Target="../media/image36.jpg"/><Relationship Id="rId1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cern.ch/event/955956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chemeClr val="bg1"/>
          </a:solidFill>
          <a:ln>
            <a:solidFill>
              <a:srgbClr val="0B4499"/>
            </a:solidFill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73B2FF"/>
                </a:solidFill>
              </a:ln>
              <a:solidFill>
                <a:srgbClr val="73B2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3352800"/>
            <a:ext cx="9144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Snowmass EF09 (BSM General) Informal Gathering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30 April 2021</a:t>
            </a: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Jonathan Feng, UC Irvine</a:t>
            </a:r>
            <a:endParaRPr lang="en-US" sz="1200" dirty="0">
              <a:solidFill>
                <a:schemeClr val="bg1"/>
              </a:solidFill>
            </a:endParaRPr>
          </a:p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2652BFD4-F3D5-3A41-B9DA-DACF1B2A5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UPDATES ON THE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+mn-lt"/>
              </a:rPr>
              <a:t>F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ORWARD </a:t>
            </a:r>
            <a:r>
              <a:rPr lang="en-US" sz="5400" b="1" dirty="0">
                <a:solidFill>
                  <a:schemeClr val="bg1"/>
                </a:solidFill>
                <a:latin typeface="+mn-lt"/>
              </a:rPr>
              <a:t>P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HYSICS </a:t>
            </a:r>
            <a:r>
              <a:rPr lang="en-US" sz="5400" b="1" dirty="0">
                <a:solidFill>
                  <a:schemeClr val="bg1"/>
                </a:solidFill>
                <a:latin typeface="+mn-lt"/>
              </a:rPr>
              <a:t>F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ACILITY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+mn-lt"/>
              </a:rPr>
              <a:t>FOR THE HL-LHC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BFC51B0-6F1A-4348-96F8-BAF89567A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181" y="5545063"/>
            <a:ext cx="1868776" cy="5339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EF4942-5B3F-C248-8196-9580A6BE7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689" y="5545938"/>
            <a:ext cx="2802123" cy="5321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7ED345-2E00-8C4A-AFE6-CA40D2194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050" y="5545331"/>
            <a:ext cx="533400" cy="533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D7628D8-E939-B04F-891F-B2E3AD9160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1" y="5545331"/>
            <a:ext cx="533400" cy="533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D5037E-B1C6-474A-B56A-CB7D9D7BCC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393" r="7550" b="13212"/>
          <a:stretch/>
        </p:blipFill>
        <p:spPr>
          <a:xfrm>
            <a:off x="6464544" y="5545938"/>
            <a:ext cx="1394126" cy="53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36693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4">
            <a:extLst>
              <a:ext uri="{FF2B5EF4-FFF2-40B4-BE49-F238E27FC236}">
                <a16:creationId xmlns:a16="http://schemas.microsoft.com/office/drawing/2014/main" id="{984B1833-2EDF-9449-9F85-2C0F787989F6}"/>
              </a:ext>
            </a:extLst>
          </p:cNvPr>
          <p:cNvSpPr txBox="1">
            <a:spLocks/>
          </p:cNvSpPr>
          <p:nvPr/>
        </p:nvSpPr>
        <p:spPr bwMode="auto">
          <a:xfrm>
            <a:off x="0" y="244475"/>
            <a:ext cx="9144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NEW SHAFT AND CAVERN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11737D-C520-BB4C-8CFC-ED01244C1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6"/>
          <a:stretch/>
        </p:blipFill>
        <p:spPr bwMode="auto">
          <a:xfrm>
            <a:off x="304800" y="3260305"/>
            <a:ext cx="5008356" cy="3080763"/>
          </a:xfrm>
          <a:prstGeom prst="rect">
            <a:avLst/>
          </a:prstGeom>
        </p:spPr>
      </p:pic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F96BA614-B709-0648-ACA1-29C0CBCC1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80843"/>
            <a:ext cx="8458200" cy="1901688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Many advantages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Construction access far easier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Access possible during LHC operations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Flexible size and length of cavern (&gt; 60 m)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Designed around needs of the experiments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838B02-94A1-7D43-8246-8A41A18E3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132" y="3260305"/>
            <a:ext cx="3109733" cy="3080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694459-B7B8-894E-B7AC-969716428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132" y="1093053"/>
            <a:ext cx="3112802" cy="18202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F28881E-D917-7247-AA2A-5625DEB55B4C}"/>
              </a:ext>
            </a:extLst>
          </p:cNvPr>
          <p:cNvSpPr txBox="1"/>
          <p:nvPr/>
        </p:nvSpPr>
        <p:spPr bwMode="auto">
          <a:xfrm>
            <a:off x="3017134" y="6435377"/>
            <a:ext cx="3109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Design by Liam Dougherty (EN-ACE-INT)</a:t>
            </a:r>
          </a:p>
        </p:txBody>
      </p:sp>
    </p:spTree>
    <p:extLst>
      <p:ext uri="{BB962C8B-B14F-4D97-AF65-F5344CB8AC3E}">
        <p14:creationId xmlns:p14="http://schemas.microsoft.com/office/powerpoint/2010/main" val="2072389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2652BFD4-F3D5-3A41-B9DA-DACF1B2A5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8900"/>
            <a:ext cx="914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+mn-lt"/>
              </a:rPr>
              <a:t>BSM PHYSICS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055098-2EB8-9546-B3BB-93D4B3561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chemeClr val="bg1"/>
          </a:solidFill>
          <a:ln>
            <a:solidFill>
              <a:srgbClr val="0B4499"/>
            </a:solidFill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73B2FF"/>
                </a:solidFill>
              </a:ln>
              <a:solidFill>
                <a:srgbClr val="73B2FF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218720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PBC BSM BENCHMARK CASES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BEBF3-8C42-6A46-971F-9F27786F4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90600"/>
            <a:ext cx="8534399" cy="53927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11 models of light, weakly-interacting particles (LLPs, FIPs)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140442-CAD4-A44F-BD52-F25B69636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63" r="10784"/>
          <a:stretch/>
        </p:blipFill>
        <p:spPr>
          <a:xfrm>
            <a:off x="571618" y="1676400"/>
            <a:ext cx="8000763" cy="457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28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BSM 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F80C9-6130-4D49-B2CD-3EE5B25D1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9462"/>
            <a:ext cx="9067800" cy="5392738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</a:rPr>
              <a:t>FASER and FASER2 are well-known to cover many, but not all, of the benchmarks.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Recent studies have shown that FPF experiments can discover new physics in the remaining two PBC benchmark cases (BC2 and BC3).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E43614D-0A53-FF4B-AACF-F4EC75727D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12657903"/>
                  </p:ext>
                </p:extLst>
              </p:nvPr>
            </p:nvGraphicFramePr>
            <p:xfrm>
              <a:off x="381000" y="1981200"/>
              <a:ext cx="8343901" cy="454345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752266159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3410690635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2128013603"/>
                        </a:ext>
                      </a:extLst>
                    </a:gridCol>
                    <a:gridCol w="3924301">
                      <a:extLst>
                        <a:ext uri="{9D8B030D-6E8A-4147-A177-3AD203B41FA5}">
                          <a16:colId xmlns:a16="http://schemas.microsoft.com/office/drawing/2014/main" val="120991351"/>
                        </a:ext>
                      </a:extLst>
                    </a:gridCol>
                  </a:tblGrid>
                  <a:tr h="33721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Benchmark Model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Underway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FPF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References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21202722"/>
                      </a:ext>
                    </a:extLst>
                  </a:tr>
                  <a:tr h="2637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BC1: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dirty="0" smtClean="0"/>
                                  <m:t> 2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1708.09389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316804"/>
                      </a:ext>
                    </a:extLst>
                  </a:tr>
                  <a:tr h="4388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BC1’: U(1)</a:t>
                          </a:r>
                          <a:r>
                            <a:rPr lang="en-US" sz="1200" baseline="-25000" dirty="0"/>
                            <a:t>B-L </a:t>
                          </a:r>
                          <a:r>
                            <a:rPr lang="en-US" sz="1200" baseline="0" dirty="0"/>
                            <a:t>Gauge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dirty="0" smtClean="0"/>
                                  <m:t> 2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Bauer, </a:t>
                          </a:r>
                          <a:r>
                            <a:rPr lang="en-US" sz="1200" dirty="0" err="1"/>
                            <a:t>Foldenauer</a:t>
                          </a:r>
                          <a:r>
                            <a:rPr lang="en-US" sz="1200" dirty="0"/>
                            <a:t>, </a:t>
                          </a:r>
                          <a:r>
                            <a:rPr lang="en-US" sz="1200" dirty="0" err="1"/>
                            <a:t>Jaeckel</a:t>
                          </a:r>
                          <a:r>
                            <a:rPr lang="en-US" sz="1200" dirty="0"/>
                            <a:t>, 1803.05466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42819001"/>
                      </a:ext>
                    </a:extLst>
                  </a:tr>
                  <a:tr h="2637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BC2: Dark Matter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>
                              <a:solidFill>
                                <a:srgbClr val="00B050"/>
                              </a:solidFill>
                            </a:rPr>
                            <a:t>FLArE</a:t>
                          </a:r>
                          <a:endParaRPr lang="en-US" sz="120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>
                              <a:solidFill>
                                <a:srgbClr val="00B050"/>
                              </a:solidFill>
                            </a:rPr>
                            <a:t>Batell</a:t>
                          </a:r>
                          <a:r>
                            <a:rPr lang="en-US" sz="1200" dirty="0">
                              <a:solidFill>
                                <a:srgbClr val="00B050"/>
                              </a:solidFill>
                            </a:rPr>
                            <a:t>, Feng, </a:t>
                          </a:r>
                          <a:r>
                            <a:rPr lang="en-US" sz="1200" dirty="0" err="1">
                              <a:solidFill>
                                <a:srgbClr val="00B050"/>
                              </a:solidFill>
                            </a:rPr>
                            <a:t>Trojanowski</a:t>
                          </a:r>
                          <a:r>
                            <a:rPr lang="en-US" sz="1200" dirty="0">
                              <a:solidFill>
                                <a:srgbClr val="00B050"/>
                              </a:solidFill>
                            </a:rPr>
                            <a:t>, 2101.10338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6936292"/>
                      </a:ext>
                    </a:extLst>
                  </a:tr>
                  <a:tr h="2637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BC3: Milli-Charged Particle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rgbClr val="FF0000"/>
                              </a:solidFill>
                            </a:rPr>
                            <a:t>FORMOSA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rgbClr val="FF0000"/>
                              </a:solidFill>
                            </a:rPr>
                            <a:t>Foroughi-Bari, Kling, Tsai, 2010.07941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4263495"/>
                      </a:ext>
                    </a:extLst>
                  </a:tr>
                  <a:tr h="4388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BC4: Dark Higgs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dirty="0" smtClean="0"/>
                                  <m:t> 2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1710.09387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Batell</a:t>
                          </a:r>
                          <a:r>
                            <a:rPr lang="en-US" sz="1200" dirty="0"/>
                            <a:t>, Freitas, Ismail, McKeen, 1712.10022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20035292"/>
                      </a:ext>
                    </a:extLst>
                  </a:tr>
                  <a:tr h="2637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BC5: Dark Higgs with </a:t>
                          </a:r>
                          <a:r>
                            <a:rPr lang="en-US" sz="1200" dirty="0" err="1"/>
                            <a:t>hSS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dirty="0" smtClean="0"/>
                                  <m:t> 2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1710.09387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5916766"/>
                      </a:ext>
                    </a:extLst>
                  </a:tr>
                  <a:tr h="4388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BC6: HNL with 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dirty="0" smtClean="0"/>
                                  <m:t> 2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1064154"/>
                      </a:ext>
                    </a:extLst>
                  </a:tr>
                  <a:tr h="4388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BC7: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dirty="0" smtClean="0"/>
                                  <m:t> 2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67695026"/>
                      </a:ext>
                    </a:extLst>
                  </a:tr>
                  <a:tr h="4388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BC8: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dirty="0" smtClean="0"/>
                                  <m:t> 2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38598692"/>
                      </a:ext>
                    </a:extLst>
                  </a:tr>
                  <a:tr h="2637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BC9: ALP with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dirty="0" smtClean="0"/>
                                  <m:t> 2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1806.02348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16633778"/>
                      </a:ext>
                    </a:extLst>
                  </a:tr>
                  <a:tr h="2637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BC10: ALP with fermion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dirty="0" smtClean="0"/>
                                  <m:t> 2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5156905"/>
                      </a:ext>
                    </a:extLst>
                  </a:tr>
                  <a:tr h="2637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BC11: ALP with gluon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1200" i="0" dirty="0" smtClean="0">
                                  <a:latin typeface="+mn-lt"/>
                                </a:rPr>
                                <m:t>FASER</m:t>
                              </m:r>
                            </m:oMath>
                          </a14:m>
                          <a:r>
                            <a:rPr lang="en-US" sz="1200" dirty="0"/>
                            <a:t> 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706542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E43614D-0A53-FF4B-AACF-F4EC75727D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12657903"/>
                  </p:ext>
                </p:extLst>
              </p:nvPr>
            </p:nvGraphicFramePr>
            <p:xfrm>
              <a:off x="381000" y="1981200"/>
              <a:ext cx="8343901" cy="454345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752266159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3410690635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2128013603"/>
                        </a:ext>
                      </a:extLst>
                    </a:gridCol>
                    <a:gridCol w="3924301">
                      <a:extLst>
                        <a:ext uri="{9D8B030D-6E8A-4147-A177-3AD203B41FA5}">
                          <a16:colId xmlns:a16="http://schemas.microsoft.com/office/drawing/2014/main" val="120991351"/>
                        </a:ext>
                      </a:extLst>
                    </a:gridCol>
                  </a:tblGrid>
                  <a:tr h="33721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Benchmark Model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Underway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FPF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References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2120272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BC1: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7436" t="-133333" r="-500000" b="-149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133333" r="-393671" b="-149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1708.09389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31680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BC1’: U(1)</a:t>
                          </a:r>
                          <a:r>
                            <a:rPr lang="en-US" sz="1200" baseline="-25000" dirty="0"/>
                            <a:t>B-L </a:t>
                          </a:r>
                          <a:r>
                            <a:rPr lang="en-US" sz="1200" baseline="0" dirty="0"/>
                            <a:t>Gauge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7436" t="-136111" r="-500000" b="-77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136111" r="-393671" b="-77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Bauer, </a:t>
                          </a:r>
                          <a:r>
                            <a:rPr lang="en-US" sz="1200" dirty="0" err="1"/>
                            <a:t>Foldenauer</a:t>
                          </a:r>
                          <a:r>
                            <a:rPr lang="en-US" sz="1200" dirty="0"/>
                            <a:t>, </a:t>
                          </a:r>
                          <a:r>
                            <a:rPr lang="en-US" sz="1200" dirty="0" err="1"/>
                            <a:t>Jaeckel</a:t>
                          </a:r>
                          <a:r>
                            <a:rPr lang="en-US" sz="1200" dirty="0"/>
                            <a:t>, 1803.05466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4281900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BC2: Dark Matter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>
                              <a:solidFill>
                                <a:srgbClr val="00B050"/>
                              </a:solidFill>
                            </a:rPr>
                            <a:t>FLArE</a:t>
                          </a:r>
                          <a:endParaRPr lang="en-US" sz="120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>
                              <a:solidFill>
                                <a:srgbClr val="00B050"/>
                              </a:solidFill>
                            </a:rPr>
                            <a:t>Batell</a:t>
                          </a:r>
                          <a:r>
                            <a:rPr lang="en-US" sz="1200" dirty="0">
                              <a:solidFill>
                                <a:srgbClr val="00B050"/>
                              </a:solidFill>
                            </a:rPr>
                            <a:t>, Feng, </a:t>
                          </a:r>
                          <a:r>
                            <a:rPr lang="en-US" sz="1200" dirty="0" err="1">
                              <a:solidFill>
                                <a:srgbClr val="00B050"/>
                              </a:solidFill>
                            </a:rPr>
                            <a:t>Trojanowski</a:t>
                          </a:r>
                          <a:r>
                            <a:rPr lang="en-US" sz="1200" dirty="0">
                              <a:solidFill>
                                <a:srgbClr val="00B050"/>
                              </a:solidFill>
                            </a:rPr>
                            <a:t>, 2101.10338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693629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BC3: Milli-Charged Particle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rgbClr val="FF0000"/>
                              </a:solidFill>
                            </a:rPr>
                            <a:t>FORMOSA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rgbClr val="FF0000"/>
                              </a:solidFill>
                            </a:rPr>
                            <a:t>Foroughi-Bari, Kling, Tsai, 2010.07941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426349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BC4: Dark Higgs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355556" r="-393671" b="-552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1710.09387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Batell</a:t>
                          </a:r>
                          <a:r>
                            <a:rPr lang="en-US" sz="1200" dirty="0"/>
                            <a:t>, Freitas, Ismail, McKeen, 1712.10022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2003529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BC5: Dark Higgs with </a:t>
                          </a:r>
                          <a:r>
                            <a:rPr lang="en-US" sz="1200" dirty="0" err="1"/>
                            <a:t>hSS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745455" r="-393671" b="-8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1710.09387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591676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BC6: HNL with 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516667" r="-393671" b="-39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106415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BC7: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616667" r="-393671" b="-29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6769502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BC8: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7436" t="-716667" r="-500000" b="-19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716667" r="-393671" b="-19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3859869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BC9: ALP with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7436" t="-1336364" r="-500000" b="-2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1336364" r="-393671" b="-2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1806.02348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1663377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BC10: ALP with fermion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7436" t="-1504762" r="-500000" b="-1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1504762" r="-393671" b="-1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515690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BC11: ALP with gluon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7436" t="-1531818" r="-500000" b="-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1531818" r="-393671" b="-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7065428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68355381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BCs 1, 4-11: LLPS AT FASER AND FASER 2 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28600" y="809625"/>
            <a:ext cx="8763000" cy="5591175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  <a:latin typeface="Arial" charset="0"/>
                <a:sym typeface="Wingdings"/>
              </a:rPr>
              <a:t>FASER can discover new physics in some of these models with 1 fb</a:t>
            </a:r>
            <a:r>
              <a:rPr lang="en-US" sz="2000" baseline="30000" dirty="0">
                <a:solidFill>
                  <a:schemeClr val="bg1"/>
                </a:solidFill>
                <a:latin typeface="Arial" charset="0"/>
                <a:sym typeface="Wingdings"/>
              </a:rPr>
              <a:t>-1</a:t>
            </a:r>
            <a:r>
              <a:rPr lang="en-US" sz="2000" dirty="0">
                <a:solidFill>
                  <a:schemeClr val="bg1"/>
                </a:solidFill>
                <a:latin typeface="Arial" charset="0"/>
                <a:sym typeface="Wingdings"/>
              </a:rPr>
              <a:t>. </a:t>
            </a:r>
          </a:p>
          <a:p>
            <a:endParaRPr lang="en-US" sz="1000" dirty="0">
              <a:solidFill>
                <a:schemeClr val="bg1"/>
              </a:solidFill>
              <a:latin typeface="Arial" charset="0"/>
              <a:sym typeface="Wingdings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charset="0"/>
                <a:sym typeface="Wingdings"/>
              </a:rPr>
              <a:t>The Forward Physics Facility will provide space to upgrade</a:t>
            </a:r>
          </a:p>
          <a:p>
            <a:pPr marL="400050" lvl="1" indent="0">
              <a:buNone/>
            </a:pPr>
            <a:r>
              <a:rPr lang="en-US" dirty="0">
                <a:solidFill>
                  <a:schemeClr val="bg1"/>
                </a:solidFill>
                <a:latin typeface="Arial" charset="0"/>
                <a:sym typeface="Wingdings"/>
              </a:rPr>
              <a:t>FASER (R=10cm, L=1.5m, Run 3) </a:t>
            </a:r>
            <a:r>
              <a:rPr lang="en-US" dirty="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 FASER 2 (</a:t>
            </a:r>
            <a:r>
              <a:rPr lang="en-US" dirty="0">
                <a:solidFill>
                  <a:schemeClr val="bg1"/>
                </a:solidFill>
                <a:latin typeface="Arial" charset="0"/>
                <a:sym typeface="Wingdings"/>
              </a:rPr>
              <a:t>R=1m, L=5m, HL-LHC), either extending sensitivity greatly (e.g., dark photon), or providing new discovery prospects (e.g., dark Higgs) complementary to other </a:t>
            </a:r>
            <a:r>
              <a:rPr lang="en-US" dirty="0" err="1">
                <a:solidFill>
                  <a:schemeClr val="bg1"/>
                </a:solidFill>
                <a:latin typeface="Arial" charset="0"/>
                <a:sym typeface="Wingdings"/>
              </a:rPr>
              <a:t>expts</a:t>
            </a:r>
            <a:r>
              <a:rPr lang="en-US" dirty="0">
                <a:solidFill>
                  <a:schemeClr val="bg1"/>
                </a:solidFill>
                <a:latin typeface="Arial" charset="0"/>
                <a:sym typeface="Wingdings"/>
              </a:rPr>
              <a:t>.</a:t>
            </a:r>
          </a:p>
          <a:p>
            <a:endParaRPr lang="en-US" sz="2000" dirty="0">
              <a:solidFill>
                <a:schemeClr val="bg1"/>
              </a:solidFill>
              <a:latin typeface="Arial" charset="0"/>
              <a:sym typeface="Wingdings"/>
            </a:endParaRPr>
          </a:p>
          <a:p>
            <a:endParaRPr lang="en-US" dirty="0">
              <a:solidFill>
                <a:schemeClr val="bg1"/>
              </a:solidFill>
              <a:latin typeface="Arial" charset="0"/>
              <a:sym typeface="Wingdings"/>
            </a:endParaRPr>
          </a:p>
          <a:p>
            <a:endParaRPr lang="en-US" dirty="0">
              <a:solidFill>
                <a:schemeClr val="bg1"/>
              </a:solidFill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1000" dirty="0">
              <a:solidFill>
                <a:schemeClr val="bg1"/>
              </a:solidFill>
              <a:latin typeface="Arial" charset="0"/>
              <a:sym typeface="Wingdings"/>
            </a:endParaRPr>
          </a:p>
          <a:p>
            <a:endParaRPr lang="en-US" dirty="0">
              <a:solidFill>
                <a:schemeClr val="bg1"/>
              </a:solidFill>
              <a:latin typeface="Arial" charset="0"/>
              <a:sym typeface="Wingding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957E09-DB29-3040-A2DE-5C0230238C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1"/>
          <a:stretch/>
        </p:blipFill>
        <p:spPr>
          <a:xfrm>
            <a:off x="4721875" y="2948210"/>
            <a:ext cx="3660125" cy="33181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4E7C1E-64DC-4E40-AD42-7578AB8D9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948210"/>
            <a:ext cx="3581400" cy="33181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1FEF1-0A73-F64D-8184-97D9423B4883}"/>
              </a:ext>
            </a:extLst>
          </p:cNvPr>
          <p:cNvSpPr txBox="1"/>
          <p:nvPr/>
        </p:nvSpPr>
        <p:spPr>
          <a:xfrm>
            <a:off x="3156996" y="6324600"/>
            <a:ext cx="30021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>
                <a:solidFill>
                  <a:schemeClr val="bg1"/>
                </a:solidFill>
                <a:sym typeface="Wingdings"/>
              </a:rPr>
              <a:t>FASER Collaboration, 1811.12522 (2018)</a:t>
            </a:r>
          </a:p>
        </p:txBody>
      </p:sp>
    </p:spTree>
    <p:extLst>
      <p:ext uri="{BB962C8B-B14F-4D97-AF65-F5344CB8AC3E}">
        <p14:creationId xmlns:p14="http://schemas.microsoft.com/office/powerpoint/2010/main" val="294276394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BC2: MILLI-CHARGED PARTICLES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91600" cy="5638491"/>
          </a:xfrm>
        </p:spPr>
        <p:txBody>
          <a:bodyPr/>
          <a:lstStyle/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</a:rPr>
              <a:t>Currently the target of the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MilliQan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experiment near the CMS IP.</a:t>
            </a:r>
          </a:p>
          <a:p>
            <a:pPr eaLnBrk="1" hangingPunct="1"/>
            <a:endParaRPr lang="en-US" sz="1200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MilliQan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Demonstrator (Proto-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MilliQan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) already probes new region.  Full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MilliQan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planned to run in this location at HL-LHC, but the sensitivity can be improved significantly by moving it to the FPF (FORMOSA).</a:t>
            </a:r>
          </a:p>
          <a:p>
            <a:pPr eaLnBrk="1" hangingPunct="1"/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02895D-6F06-5640-8A02-313DF8FD6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74" y="2743199"/>
            <a:ext cx="3615169" cy="34804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F0149B-1DA3-324A-8C93-3D886A693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848" y="2743199"/>
            <a:ext cx="4091751" cy="34851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2E3E8F-6B70-BE4C-9BC0-EF8A5379A9DD}"/>
              </a:ext>
            </a:extLst>
          </p:cNvPr>
          <p:cNvSpPr txBox="1"/>
          <p:nvPr/>
        </p:nvSpPr>
        <p:spPr>
          <a:xfrm>
            <a:off x="4953000" y="2819400"/>
            <a:ext cx="2846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Foroughi-</a:t>
            </a:r>
            <a:r>
              <a:rPr lang="en-US" sz="1400" dirty="0" err="1"/>
              <a:t>Abari</a:t>
            </a:r>
            <a:r>
              <a:rPr lang="en-US" sz="1400" dirty="0"/>
              <a:t>, Kling, Tsai (2020)</a:t>
            </a:r>
          </a:p>
        </p:txBody>
      </p:sp>
    </p:spTree>
    <p:extLst>
      <p:ext uri="{BB962C8B-B14F-4D97-AF65-F5344CB8AC3E}">
        <p14:creationId xmlns:p14="http://schemas.microsoft.com/office/powerpoint/2010/main" val="274076146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BC3: DARK MATTER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638491"/>
          </a:xfrm>
        </p:spPr>
        <p:txBody>
          <a:bodyPr/>
          <a:lstStyle/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</a:rPr>
              <a:t>If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m</a:t>
            </a:r>
            <a:r>
              <a:rPr lang="en-US" sz="2000" baseline="-25000" dirty="0" err="1">
                <a:solidFill>
                  <a:schemeClr val="bg1"/>
                </a:solidFill>
                <a:latin typeface="Arial" charset="0"/>
              </a:rPr>
              <a:t>LLP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&gt; 2m</a:t>
            </a:r>
            <a:r>
              <a:rPr lang="en-US" sz="2000" baseline="-25000" dirty="0">
                <a:solidFill>
                  <a:schemeClr val="bg1"/>
                </a:solidFill>
                <a:latin typeface="Arial" charset="0"/>
              </a:rPr>
              <a:t>DM 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, the LLP will typically decay to dark matter, leading to a highly collimated beam of dark matter particles.</a:t>
            </a:r>
          </a:p>
          <a:p>
            <a:pPr eaLnBrk="1" hangingPunct="1"/>
            <a:endParaRPr lang="en-US" sz="1200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</a:rPr>
              <a:t>Can look for the resulting DM to scatter off electrons at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FLArE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, Forward Liquid Argon Experiment, a proposed 10 to 100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tonne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LArTPC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. </a:t>
            </a:r>
          </a:p>
          <a:p>
            <a:pPr eaLnBrk="1" hangingPunct="1"/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A1D2E-4B5A-3549-AE32-9B5C908E5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683" r="46255"/>
          <a:stretch/>
        </p:blipFill>
        <p:spPr>
          <a:xfrm>
            <a:off x="269838" y="3352736"/>
            <a:ext cx="4149761" cy="10668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FCDB86-CF7D-C541-A813-98C5FEE76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38" y="2743136"/>
            <a:ext cx="4149761" cy="7002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7DCD01C0-9278-3A4B-920C-0E1AAE0C1E5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0" y="4572000"/>
                <a:ext cx="4953000" cy="1981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ln>
                      <a:noFill/>
                    </a:ln>
                    <a:solidFill>
                      <a:srgbClr val="1919C8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ln>
                      <a:noFill/>
                    </a:ln>
                    <a:solidFill>
                      <a:srgbClr val="1919C8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 err="1">
                    <a:solidFill>
                      <a:schemeClr val="bg1"/>
                    </a:solidFill>
                    <a:latin typeface="Arial" charset="0"/>
                  </a:rPr>
                  <a:t>FLArE</a:t>
                </a:r>
                <a:r>
                  <a:rPr lang="en-US" sz="2000" dirty="0">
                    <a:solidFill>
                      <a:schemeClr val="bg1"/>
                    </a:solidFill>
                    <a:latin typeface="Arial" charset="0"/>
                  </a:rPr>
                  <a:t> probes most of the favored/ allowed relic target region. Complementary to missing energy experiments that probe more of the “too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  <m:sSup>
                      <m:sSup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Arial" charset="0"/>
                  </a:rPr>
                  <a:t>” region, but don’t detect DM scattering.</a:t>
                </a:r>
              </a:p>
              <a:p>
                <a:endParaRPr lang="en-US" sz="2000" dirty="0">
                  <a:solidFill>
                    <a:schemeClr val="bg1"/>
                  </a:solidFill>
                  <a:latin typeface="Arial" charset="0"/>
                </a:endParaRPr>
              </a:p>
              <a:p>
                <a:pPr marL="0" indent="0">
                  <a:buFont typeface="Arial" charset="0"/>
                  <a:buNone/>
                </a:pPr>
                <a:endParaRPr lang="en-US" sz="2000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7DCD01C0-9278-3A4B-920C-0E1AAE0C1E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72000"/>
                <a:ext cx="4953000" cy="1981199"/>
              </a:xfrm>
              <a:prstGeom prst="rect">
                <a:avLst/>
              </a:prstGeom>
              <a:blipFill>
                <a:blip r:embed="rId4"/>
                <a:stretch>
                  <a:fillRect l="-1023" t="-1923" b="-448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B22A62A0-1D98-9E45-B449-36344CBFA19F}"/>
              </a:ext>
            </a:extLst>
          </p:cNvPr>
          <p:cNvGrpSpPr/>
          <p:nvPr/>
        </p:nvGrpSpPr>
        <p:grpSpPr>
          <a:xfrm>
            <a:off x="4800600" y="2742831"/>
            <a:ext cx="4072654" cy="3741828"/>
            <a:chOff x="4911763" y="2742831"/>
            <a:chExt cx="4072654" cy="374182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321DC03-0F5B-CF41-BCDF-CC6ABB820649}"/>
                </a:ext>
              </a:extLst>
            </p:cNvPr>
            <p:cNvSpPr txBox="1"/>
            <p:nvPr/>
          </p:nvSpPr>
          <p:spPr>
            <a:xfrm rot="5400000">
              <a:off x="6975157" y="4475399"/>
              <a:ext cx="374152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                 </a:t>
              </a:r>
              <a:r>
                <a:rPr lang="en-US" sz="1200" dirty="0" err="1"/>
                <a:t>Batell</a:t>
              </a:r>
              <a:r>
                <a:rPr lang="en-US" sz="1200" dirty="0"/>
                <a:t>, Feng, </a:t>
              </a:r>
              <a:r>
                <a:rPr lang="en-US" sz="1200" dirty="0" err="1"/>
                <a:t>Trojanowski</a:t>
              </a:r>
              <a:r>
                <a:rPr lang="en-US" sz="1200" dirty="0"/>
                <a:t> (2021)            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0DF1FED-40BC-DD46-B193-FDAF649BB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11763" y="2742831"/>
              <a:ext cx="3823619" cy="3741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032825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chemeClr val="bg1"/>
          </a:solidFill>
          <a:ln>
            <a:solidFill>
              <a:srgbClr val="0B4499"/>
            </a:solidFill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73B2FF"/>
                </a:solidFill>
              </a:ln>
              <a:solidFill>
                <a:srgbClr val="73B2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2652BFD4-F3D5-3A41-B9DA-DACF1B2A5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8900"/>
            <a:ext cx="914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+mn-lt"/>
              </a:rPr>
              <a:t>SM PHYSICS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9418005"/>
      </p:ext>
    </p:extLst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FIRST COLLIDER NEUTRINOS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5326816" cy="3429000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</a:rPr>
              <a:t>No collider neutrino has ever been detected.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But there is a huge flux of </a:t>
            </a:r>
            <a:r>
              <a:rPr lang="en-US" sz="1800" dirty="0" err="1">
                <a:solidFill>
                  <a:schemeClr val="bg1"/>
                </a:solidFill>
              </a:rPr>
              <a:t>TeV</a:t>
            </a:r>
            <a:r>
              <a:rPr lang="en-US" sz="1800" dirty="0">
                <a:solidFill>
                  <a:schemeClr val="bg1"/>
                </a:solidFill>
              </a:rPr>
              <a:t> neutrinos in the far forward direction. </a:t>
            </a:r>
          </a:p>
          <a:p>
            <a:pPr marL="0" indent="0" algn="r">
              <a:buNone/>
            </a:pPr>
            <a:r>
              <a:rPr lang="en-US" sz="1800" baseline="-25000" dirty="0">
                <a:solidFill>
                  <a:schemeClr val="bg1"/>
                </a:solidFill>
                <a:sym typeface="Wingdings" pitchFamily="2" charset="2"/>
              </a:rPr>
              <a:t>De </a:t>
            </a:r>
            <a:r>
              <a:rPr lang="en-US" sz="1800" baseline="-25000" dirty="0" err="1">
                <a:solidFill>
                  <a:schemeClr val="bg1"/>
                </a:solidFill>
                <a:sym typeface="Wingdings" pitchFamily="2" charset="2"/>
              </a:rPr>
              <a:t>Rujula</a:t>
            </a:r>
            <a:r>
              <a:rPr lang="en-US" sz="1800" baseline="-25000" dirty="0">
                <a:solidFill>
                  <a:schemeClr val="bg1"/>
                </a:solidFill>
                <a:sym typeface="Wingdings" pitchFamily="2" charset="2"/>
              </a:rPr>
              <a:t>, </a:t>
            </a:r>
            <a:r>
              <a:rPr lang="en-US" sz="1800" baseline="-25000" dirty="0" err="1">
                <a:solidFill>
                  <a:schemeClr val="bg1"/>
                </a:solidFill>
                <a:sym typeface="Wingdings" pitchFamily="2" charset="2"/>
              </a:rPr>
              <a:t>Ruckl</a:t>
            </a:r>
            <a:r>
              <a:rPr lang="en-US" sz="1800" baseline="-25000" dirty="0">
                <a:solidFill>
                  <a:schemeClr val="bg1"/>
                </a:solidFill>
                <a:sym typeface="Wingdings" pitchFamily="2" charset="2"/>
              </a:rPr>
              <a:t> (1984); Winter (1990)</a:t>
            </a:r>
          </a:p>
          <a:p>
            <a:endParaRPr lang="en-US" sz="1200" baseline="-250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In 2018, the FASER Collaboration placed a 29 kg emulsion detector in the far forward region for 6 weeks (inserted and removed in TSs).  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Expect ~few neutrino interactions.  Several neutral vertices have been identified, likely to be neutrinos.  Paper expected soon.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573A52-871F-2A46-82C7-9F5EE140AA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6" t="26817" r="66047" b="22989"/>
          <a:stretch/>
        </p:blipFill>
        <p:spPr>
          <a:xfrm>
            <a:off x="762000" y="4572000"/>
            <a:ext cx="4191000" cy="1945426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DE018A3E-7A99-BB41-83DC-E1291A3EA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7989" y="2320001"/>
            <a:ext cx="5380565" cy="30265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16131C-DC6A-EA44-A736-9FB11E84A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213" y="5120558"/>
            <a:ext cx="1783343" cy="140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3010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LOCATION, LOCATION, LOCATION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16131C-DC6A-EA44-A736-9FB11E84A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365" y="3386214"/>
            <a:ext cx="956084" cy="752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CB0EB2-CD41-D747-A15E-8AEF5E0C07AB}"/>
              </a:ext>
            </a:extLst>
          </p:cNvPr>
          <p:cNvSpPr txBox="1"/>
          <p:nvPr/>
        </p:nvSpPr>
        <p:spPr>
          <a:xfrm>
            <a:off x="2209800" y="355551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&gt;&gt;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2B1968-6DDC-674C-8072-464D90A7D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5251" y="2683111"/>
            <a:ext cx="1676588" cy="9388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E598F3-70DA-A84F-A402-10948DAD9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251" y="3848365"/>
            <a:ext cx="1676588" cy="1041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F94372-B391-514B-B669-3914C41FC5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657" y="1388257"/>
            <a:ext cx="1602357" cy="1200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A835DA-C64C-8F4A-9C10-C1B03FA86B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3657" y="2774300"/>
            <a:ext cx="1602357" cy="13993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A4B147-E205-9441-82B0-EB6B646EC8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7832" y="1328599"/>
            <a:ext cx="1702768" cy="11686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5C2627-55D9-8344-A264-07D6B90459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1861" y="5168525"/>
            <a:ext cx="1657383" cy="10576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6B80ABB-185B-FF44-A9BF-239D8E7EBB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1862" y="3890280"/>
            <a:ext cx="1676588" cy="11237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47BC8C3-259F-804A-8513-00B0C0BC4E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07832" y="2625349"/>
            <a:ext cx="1676588" cy="11182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CEB08F0-43F5-7E45-AC71-C68FCC80E6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588" y="4336758"/>
            <a:ext cx="1597426" cy="16068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1243A4A-B69D-604C-83A4-1FDA54ABA6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4455" y="5075435"/>
            <a:ext cx="1657384" cy="104842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9AC15B9-700B-654D-9B7E-112D2EDD89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04455" y="1392367"/>
            <a:ext cx="1657384" cy="110492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ABD2291-7CF6-CE47-B656-E6EA299D2591}"/>
              </a:ext>
            </a:extLst>
          </p:cNvPr>
          <p:cNvSpPr txBox="1"/>
          <p:nvPr/>
        </p:nvSpPr>
        <p:spPr>
          <a:xfrm>
            <a:off x="5594865" y="612385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749404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1295400"/>
            <a:ext cx="4114801" cy="35814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 fact that should be better appreciated: we are in a critical period.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In the next year or two, we will either make plans to exploit new opportunities at the HL-LHC, or lose them until 2045, 2060, 2075, …, long after many of us are (professionally) dead.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FORWARD PHYSICS FACILITY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DB0E5E-6395-B740-90A0-24A270FA5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" t="5555" r="1613" b="3704"/>
          <a:stretch/>
        </p:blipFill>
        <p:spPr>
          <a:xfrm>
            <a:off x="4648200" y="1295400"/>
            <a:ext cx="3886200" cy="34290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1656C60-8D1C-3447-B692-54E7FC0DC23A}"/>
              </a:ext>
            </a:extLst>
          </p:cNvPr>
          <p:cNvSpPr txBox="1">
            <a:spLocks/>
          </p:cNvSpPr>
          <p:nvPr/>
        </p:nvSpPr>
        <p:spPr bwMode="auto">
          <a:xfrm>
            <a:off x="381000" y="5080635"/>
            <a:ext cx="8255295" cy="96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The Forward Physics Facility is such an opportunity: an opportunity to explore a rich BSM and SM physics program in the far forward region with relatively little additional investment.</a:t>
            </a:r>
          </a:p>
        </p:txBody>
      </p:sp>
    </p:spTree>
    <p:extLst>
      <p:ext uri="{BB962C8B-B14F-4D97-AF65-F5344CB8AC3E}">
        <p14:creationId xmlns:p14="http://schemas.microsoft.com/office/powerpoint/2010/main" val="2627144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NEUTRINO PHYSICS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15400" cy="5867400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Run 3: </a:t>
            </a:r>
            <a:r>
              <a:rPr lang="en-US" sz="2000" dirty="0" err="1">
                <a:solidFill>
                  <a:schemeClr val="bg1"/>
                </a:solidFill>
              </a:rPr>
              <a:t>FASER</a:t>
            </a:r>
            <a:r>
              <a:rPr lang="en-US" sz="2000" dirty="0" err="1">
                <a:solidFill>
                  <a:schemeClr val="bg1"/>
                </a:solidFill>
                <a:latin typeface="Symbol" pitchFamily="2" charset="2"/>
              </a:rPr>
              <a:t>n</a:t>
            </a:r>
            <a:r>
              <a:rPr lang="en-US" sz="2000" dirty="0">
                <a:solidFill>
                  <a:schemeClr val="bg1"/>
                </a:solidFill>
              </a:rPr>
              <a:t> (on-axis) and SND (off-axis), ~1-tonne emulsion/tungsten detectors, will open the new field of neutrino physics at the LHC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Will record </a:t>
            </a:r>
            <a:r>
              <a:rPr lang="en-US" sz="1800" baseline="-25000" dirty="0">
                <a:solidFill>
                  <a:schemeClr val="bg1"/>
                </a:solidFill>
                <a:latin typeface="Symbol" pitchFamily="2" charset="2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~1000 </a:t>
            </a:r>
            <a:r>
              <a:rPr lang="en-US" sz="1800" dirty="0">
                <a:solidFill>
                  <a:schemeClr val="bg1"/>
                </a:solidFill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i="1" baseline="-25000" dirty="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e </a:t>
            </a:r>
            <a:r>
              <a:rPr lang="en-US" sz="1800" i="1" dirty="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, </a:t>
            </a:r>
            <a:r>
              <a:rPr lang="en-US" sz="1800" dirty="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~10,000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baseline="-25000" dirty="0">
                <a:solidFill>
                  <a:schemeClr val="bg1"/>
                </a:solidFill>
                <a:latin typeface="Symbol" pitchFamily="2" charset="2"/>
                <a:sym typeface="Wingdings" pitchFamily="2" charset="2"/>
              </a:rPr>
              <a:t>m </a:t>
            </a: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, and ~10 </a:t>
            </a:r>
            <a:r>
              <a:rPr lang="en-US" sz="1800" dirty="0" err="1">
                <a:solidFill>
                  <a:schemeClr val="bg1"/>
                </a:solidFill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baseline="-25000" dirty="0" err="1">
                <a:solidFill>
                  <a:schemeClr val="bg1"/>
                </a:solidFill>
                <a:latin typeface="Symbol" pitchFamily="2" charset="2"/>
                <a:sym typeface="Wingdings" pitchFamily="2" charset="2"/>
              </a:rPr>
              <a:t>t</a:t>
            </a: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 interactions at </a:t>
            </a:r>
            <a:r>
              <a:rPr lang="en-US" sz="1800" dirty="0" err="1">
                <a:solidFill>
                  <a:schemeClr val="bg1"/>
                </a:solidFill>
              </a:rPr>
              <a:t>TeV</a:t>
            </a:r>
            <a:r>
              <a:rPr lang="en-US" sz="1800" dirty="0">
                <a:solidFill>
                  <a:schemeClr val="bg1"/>
                </a:solidFill>
              </a:rPr>
              <a:t> energies, the first direct exploration of this energy range for all 3 flavors </a:t>
            </a:r>
          </a:p>
          <a:p>
            <a:pPr lvl="1"/>
            <a:endParaRPr lang="en-US" sz="1800" dirty="0">
              <a:solidFill>
                <a:schemeClr val="bg1"/>
              </a:solidFill>
            </a:endParaRPr>
          </a:p>
          <a:p>
            <a:pPr lvl="1"/>
            <a:endParaRPr lang="en-US" sz="1800" dirty="0">
              <a:solidFill>
                <a:schemeClr val="bg1"/>
              </a:solidFill>
            </a:endParaRP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HL-LHC: FPF will accommodate FASER</a:t>
            </a:r>
            <a:r>
              <a:rPr lang="en-US" sz="2000" dirty="0">
                <a:solidFill>
                  <a:schemeClr val="bg1"/>
                </a:solidFill>
                <a:latin typeface="Symbol" pitchFamily="2" charset="2"/>
              </a:rPr>
              <a:t>n</a:t>
            </a:r>
            <a:r>
              <a:rPr lang="en-US" sz="2000" dirty="0">
                <a:solidFill>
                  <a:schemeClr val="bg1"/>
                </a:solidFill>
              </a:rPr>
              <a:t>2 / SND2 (~10-tonne emulsion detectors), </a:t>
            </a:r>
            <a:r>
              <a:rPr lang="en-US" sz="2000" dirty="0" err="1">
                <a:solidFill>
                  <a:schemeClr val="bg1"/>
                </a:solidFill>
              </a:rPr>
              <a:t>FLArE</a:t>
            </a:r>
            <a:r>
              <a:rPr lang="en-US" sz="2000" dirty="0">
                <a:solidFill>
                  <a:schemeClr val="bg1"/>
                </a:solidFill>
              </a:rPr>
              <a:t> (10+ </a:t>
            </a:r>
            <a:r>
              <a:rPr lang="en-US" sz="2000" dirty="0" err="1">
                <a:solidFill>
                  <a:schemeClr val="bg1"/>
                </a:solidFill>
              </a:rPr>
              <a:t>tonne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LArTPC</a:t>
            </a:r>
            <a:r>
              <a:rPr lang="en-US" sz="2000" dirty="0">
                <a:solidFill>
                  <a:schemeClr val="bg1"/>
                </a:solidFill>
              </a:rPr>
              <a:t>), FORMOSA, …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Will record </a:t>
            </a:r>
            <a:r>
              <a:rPr lang="en-US" sz="1800" baseline="-25000" dirty="0">
                <a:solidFill>
                  <a:schemeClr val="bg1"/>
                </a:solidFill>
                <a:latin typeface="Symbol" pitchFamily="2" charset="2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~10</a:t>
            </a:r>
            <a:r>
              <a:rPr lang="en-US" sz="1800" baseline="30000" dirty="0">
                <a:solidFill>
                  <a:schemeClr val="bg1"/>
                </a:solidFill>
                <a:latin typeface="Arial" charset="0"/>
              </a:rPr>
              <a:t>5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i="1" baseline="-25000" dirty="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e </a:t>
            </a:r>
            <a:r>
              <a:rPr lang="en-US" sz="1800" i="1" dirty="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, </a:t>
            </a:r>
            <a:r>
              <a:rPr lang="en-US" sz="1800" dirty="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~10</a:t>
            </a:r>
            <a:r>
              <a:rPr lang="en-US" sz="1800" baseline="30000" dirty="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6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baseline="-25000" dirty="0">
                <a:solidFill>
                  <a:schemeClr val="bg1"/>
                </a:solidFill>
                <a:latin typeface="Symbol" pitchFamily="2" charset="2"/>
                <a:sym typeface="Wingdings" pitchFamily="2" charset="2"/>
              </a:rPr>
              <a:t>m </a:t>
            </a: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, and ~10</a:t>
            </a:r>
            <a:r>
              <a:rPr lang="en-US" sz="1800" baseline="30000" dirty="0">
                <a:solidFill>
                  <a:schemeClr val="bg1"/>
                </a:solidFill>
                <a:sym typeface="Wingdings" pitchFamily="2" charset="2"/>
              </a:rPr>
              <a:t>3</a:t>
            </a: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baseline="-25000" dirty="0" err="1">
                <a:solidFill>
                  <a:schemeClr val="bg1"/>
                </a:solidFill>
                <a:latin typeface="Symbol" pitchFamily="2" charset="2"/>
                <a:sym typeface="Wingdings" pitchFamily="2" charset="2"/>
              </a:rPr>
              <a:t>t</a:t>
            </a: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 interactions at </a:t>
            </a:r>
            <a:r>
              <a:rPr lang="en-US" sz="1800" dirty="0" err="1">
                <a:solidFill>
                  <a:schemeClr val="bg1"/>
                </a:solidFill>
              </a:rPr>
              <a:t>TeV</a:t>
            </a:r>
            <a:r>
              <a:rPr lang="en-US" sz="1800" dirty="0">
                <a:solidFill>
                  <a:schemeClr val="bg1"/>
                </a:solidFill>
              </a:rPr>
              <a:t> energies.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Identify 1</a:t>
            </a:r>
            <a:r>
              <a:rPr lang="en-US" sz="1800" baseline="30000" dirty="0">
                <a:solidFill>
                  <a:schemeClr val="bg1"/>
                </a:solidFill>
              </a:rPr>
              <a:t>st</a:t>
            </a:r>
            <a:r>
              <a:rPr lang="en-US" sz="1800" dirty="0">
                <a:solidFill>
                  <a:schemeClr val="bg1"/>
                </a:solidFill>
              </a:rPr>
              <a:t> anti-</a:t>
            </a:r>
            <a:r>
              <a:rPr lang="en-US" sz="1800" dirty="0" err="1">
                <a:solidFill>
                  <a:schemeClr val="bg1"/>
                </a:solidFill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baseline="-25000" dirty="0" err="1">
                <a:solidFill>
                  <a:schemeClr val="bg1"/>
                </a:solidFill>
                <a:latin typeface="Symbol" pitchFamily="2" charset="2"/>
                <a:sym typeface="Wingdings" pitchFamily="2" charset="2"/>
              </a:rPr>
              <a:t>t</a:t>
            </a:r>
            <a:r>
              <a:rPr lang="en-US" sz="1800" baseline="-25000" dirty="0">
                <a:solidFill>
                  <a:schemeClr val="bg1"/>
                </a:solidFill>
                <a:latin typeface="Symbol" pitchFamily="2" charset="2"/>
                <a:sym typeface="Wingdings" pitchFamily="2" charset="2"/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, probe neutrino </a:t>
            </a: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properties (NSIs, </a:t>
            </a:r>
            <a:r>
              <a:rPr lang="en-US" sz="1800" dirty="0" err="1">
                <a:solidFill>
                  <a:schemeClr val="bg1"/>
                </a:solidFill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baseline="-25000" dirty="0" err="1">
                <a:solidFill>
                  <a:schemeClr val="bg1"/>
                </a:solidFill>
                <a:latin typeface="Symbol" pitchFamily="2" charset="2"/>
                <a:sym typeface="Wingdings" pitchFamily="2" charset="2"/>
              </a:rPr>
              <a:t>t</a:t>
            </a: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 MDM), …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1C1235-F1B8-E447-8975-C51FC423A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99" y="2362200"/>
            <a:ext cx="8869459" cy="2428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D13815-6D41-A442-A233-33DD17A55E6D}"/>
              </a:ext>
            </a:extLst>
          </p:cNvPr>
          <p:cNvSpPr txBox="1"/>
          <p:nvPr/>
        </p:nvSpPr>
        <p:spPr>
          <a:xfrm>
            <a:off x="533400" y="2438400"/>
            <a:ext cx="992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1908.02310</a:t>
            </a:r>
          </a:p>
        </p:txBody>
      </p:sp>
    </p:spTree>
    <p:extLst>
      <p:ext uri="{BB962C8B-B14F-4D97-AF65-F5344CB8AC3E}">
        <p14:creationId xmlns:p14="http://schemas.microsoft.com/office/powerpoint/2010/main" val="143544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990600"/>
                <a:ext cx="8433498" cy="2573338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Arial" charset="0"/>
                  </a:rPr>
                  <a:t>The forward production of hadrons is currently subject to large uncertainties. FPF experiments would provide useful insights. </a:t>
                </a:r>
              </a:p>
              <a:p>
                <a:endParaRPr lang="en-US" sz="1200" dirty="0">
                  <a:solidFill>
                    <a:schemeClr val="bg1"/>
                  </a:solidFill>
                  <a:latin typeface="Arial" charset="0"/>
                </a:endParaRPr>
              </a:p>
              <a:p>
                <a:pPr lvl="1"/>
                <a:r>
                  <a:rPr lang="en-US" sz="1800" dirty="0">
                    <a:solidFill>
                      <a:schemeClr val="bg1"/>
                    </a:solidFill>
                    <a:latin typeface="Arial" charset="0"/>
                  </a:rPr>
                  <a:t>By accommodating both on-axis and off-axis neutrino detectors, could provide complementary information (</a:t>
                </a:r>
                <a:r>
                  <a:rPr lang="en-US" sz="1800" dirty="0">
                    <a:solidFill>
                      <a:schemeClr val="bg1"/>
                    </a:solidFill>
                    <a:latin typeface="Symbol" pitchFamily="2" charset="2"/>
                  </a:rPr>
                  <a:t>p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chemeClr val="bg1"/>
                    </a:solidFill>
                    <a:latin typeface="Symbol" pitchFamily="2" charset="2"/>
                  </a:rPr>
                  <a:t> </a:t>
                </a:r>
                <a:r>
                  <a:rPr lang="en-US" sz="1800" dirty="0">
                    <a:solidFill>
                      <a:schemeClr val="bg1"/>
                    </a:solidFill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baseline="-25000" dirty="0">
                    <a:solidFill>
                      <a:schemeClr val="bg1"/>
                    </a:solidFill>
                    <a:latin typeface="Symbol" pitchFamily="2" charset="2"/>
                    <a:sym typeface="Wingdings" pitchFamily="2" charset="2"/>
                  </a:rPr>
                  <a:t>m </a:t>
                </a:r>
                <a:r>
                  <a:rPr lang="en-US" sz="1800" dirty="0">
                    <a:solidFill>
                      <a:schemeClr val="bg1"/>
                    </a:solidFill>
                    <a:latin typeface="Arial" charset="0"/>
                    <a:sym typeface="Wingdings" pitchFamily="2" charset="2"/>
                  </a:rPr>
                  <a:t>, </a:t>
                </a:r>
                <a:r>
                  <a:rPr lang="en-US" sz="1800" i="1" dirty="0">
                    <a:solidFill>
                      <a:schemeClr val="bg1"/>
                    </a:solidFill>
                    <a:latin typeface="Arial" charset="0"/>
                    <a:sym typeface="Wingdings" pitchFamily="2" charset="2"/>
                  </a:rPr>
                  <a:t>K</a:t>
                </a:r>
                <a:r>
                  <a:rPr lang="en-US" sz="1800" dirty="0">
                    <a:solidFill>
                      <a:schemeClr val="bg1"/>
                    </a:solidFill>
                    <a:latin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chemeClr val="bg1"/>
                    </a:solidFill>
                    <a:latin typeface="Arial" charset="0"/>
                    <a:sym typeface="Wingdings" pitchFamily="2" charset="2"/>
                  </a:rPr>
                  <a:t> </a:t>
                </a:r>
                <a:r>
                  <a:rPr lang="en-US" sz="1800" dirty="0">
                    <a:solidFill>
                      <a:schemeClr val="bg1"/>
                    </a:solidFill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i="1" baseline="-25000" dirty="0">
                    <a:solidFill>
                      <a:schemeClr val="bg1"/>
                    </a:solidFill>
                    <a:latin typeface="Arial" charset="0"/>
                    <a:sym typeface="Wingdings" pitchFamily="2" charset="2"/>
                  </a:rPr>
                  <a:t>e </a:t>
                </a:r>
                <a:r>
                  <a:rPr lang="en-US" sz="1800" dirty="0">
                    <a:solidFill>
                      <a:schemeClr val="bg1"/>
                    </a:solidFill>
                    <a:latin typeface="Arial" charset="0"/>
                    <a:sym typeface="Wingdings" pitchFamily="2" charset="2"/>
                  </a:rPr>
                  <a:t>, </a:t>
                </a:r>
                <a:r>
                  <a:rPr lang="en-US" sz="1800" i="1" dirty="0">
                    <a:solidFill>
                      <a:schemeClr val="bg1"/>
                    </a:solidFill>
                    <a:latin typeface="Arial" charset="0"/>
                    <a:sym typeface="Wingdings" pitchFamily="2" charset="2"/>
                  </a:rPr>
                  <a:t>D</a:t>
                </a:r>
                <a:r>
                  <a:rPr lang="en-US" sz="1800" dirty="0">
                    <a:solidFill>
                      <a:schemeClr val="bg1"/>
                    </a:solidFill>
                    <a:latin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chemeClr val="bg1"/>
                    </a:solidFill>
                    <a:latin typeface="Arial" charset="0"/>
                    <a:sym typeface="Wingdings" pitchFamily="2" charset="2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baseline="-25000" dirty="0" err="1">
                    <a:solidFill>
                      <a:schemeClr val="bg1"/>
                    </a:solidFill>
                    <a:latin typeface="Symbol" pitchFamily="2" charset="2"/>
                    <a:sym typeface="Wingdings" pitchFamily="2" charset="2"/>
                  </a:rPr>
                  <a:t>t</a:t>
                </a:r>
                <a:r>
                  <a:rPr lang="en-US" sz="1800" baseline="-25000" dirty="0">
                    <a:solidFill>
                      <a:schemeClr val="bg1"/>
                    </a:solidFill>
                    <a:latin typeface="Symbol" pitchFamily="2" charset="2"/>
                    <a:sym typeface="Wingdings" pitchFamily="2" charset="2"/>
                  </a:rPr>
                  <a:t> </a:t>
                </a:r>
                <a:r>
                  <a:rPr lang="en-US" sz="1800" dirty="0">
                    <a:solidFill>
                      <a:schemeClr val="bg1"/>
                    </a:solidFill>
                    <a:latin typeface="Symbol" pitchFamily="2" charset="2"/>
                    <a:sym typeface="Wingdings" pitchFamily="2" charset="2"/>
                  </a:rPr>
                  <a:t>).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990600"/>
                <a:ext cx="8433498" cy="2573338"/>
              </a:xfrm>
              <a:blipFill>
                <a:blip r:embed="rId2"/>
                <a:stretch>
                  <a:fillRect l="-752" t="-1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QCD PHYSICS</a:t>
            </a:r>
            <a:endParaRPr lang="en-US" dirty="0">
              <a:solidFill>
                <a:schemeClr val="bg1"/>
              </a:solidFill>
              <a:latin typeface="Symbol" pitchFamily="2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1522B4-E4A0-514C-A6DA-A2821809C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2801938"/>
            <a:ext cx="3048000" cy="3352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0D72186-AE33-8847-BDBE-03CF713F09D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28600" y="2497138"/>
                <a:ext cx="4775898" cy="3581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v="urn:schemas-microsoft-com:mac:vml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v="urn:schemas-microsoft-com:mac:vml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v="urn:schemas-microsoft-com:mac:vml"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sz="1800" dirty="0">
                    <a:solidFill>
                      <a:schemeClr val="bg1"/>
                    </a:solidFill>
                    <a:sym typeface="Wingdings" pitchFamily="2" charset="2"/>
                  </a:rPr>
                  <a:t>Different target nuclei (lead, tungsten) to probe different nuclear pdfs</a:t>
                </a:r>
              </a:p>
              <a:p>
                <a:pPr lvl="1"/>
                <a:r>
                  <a:rPr lang="en-US" sz="1800" dirty="0">
                    <a:solidFill>
                      <a:schemeClr val="bg1"/>
                    </a:solidFill>
                    <a:sym typeface="Wingdings" pitchFamily="2" charset="2"/>
                  </a:rPr>
                  <a:t>Strange quark pdf through </a:t>
                </a:r>
                <a:r>
                  <a:rPr lang="en-US" sz="1800" dirty="0">
                    <a:solidFill>
                      <a:schemeClr val="bg1"/>
                    </a:solidFill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i="1" dirty="0">
                    <a:solidFill>
                      <a:schemeClr val="bg1"/>
                    </a:solidFill>
                    <a:sym typeface="Wingdings" pitchFamily="2" charset="2"/>
                  </a:rPr>
                  <a:t>s</a:t>
                </a:r>
                <a:r>
                  <a:rPr lang="en-US" sz="1800" dirty="0">
                    <a:solidFill>
                      <a:schemeClr val="bg1"/>
                    </a:solidFill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1800" i="1" dirty="0">
                    <a:solidFill>
                      <a:schemeClr val="bg1"/>
                    </a:solidFill>
                    <a:sym typeface="Wingdings" pitchFamily="2" charset="2"/>
                  </a:rPr>
                  <a:t>lc</a:t>
                </a:r>
                <a:endParaRPr lang="en-US" sz="1800" dirty="0">
                  <a:solidFill>
                    <a:schemeClr val="bg1"/>
                  </a:solidFill>
                  <a:sym typeface="Wingdings" pitchFamily="2" charset="2"/>
                </a:endParaRPr>
              </a:p>
              <a:p>
                <a:pPr lvl="1"/>
                <a:r>
                  <a:rPr lang="en-US" sz="1800" dirty="0">
                    <a:solidFill>
                      <a:schemeClr val="bg1"/>
                    </a:solidFill>
                    <a:sym typeface="Wingdings" pitchFamily="2" charset="2"/>
                  </a:rPr>
                  <a:t>Forward charm production, </a:t>
                </a:r>
                <a:r>
                  <a:rPr lang="en-US" sz="1800" dirty="0">
                    <a:solidFill>
                      <a:schemeClr val="bg1"/>
                    </a:solidFill>
                    <a:latin typeface="Arial" charset="0"/>
                    <a:sym typeface="Wingdings" pitchFamily="2" charset="2"/>
                  </a:rPr>
                  <a:t>intrinsic charm</a:t>
                </a:r>
                <a:endParaRPr lang="en-US" sz="1200" dirty="0">
                  <a:solidFill>
                    <a:schemeClr val="bg1"/>
                  </a:solidFill>
                  <a:latin typeface="Arial" charset="0"/>
                </a:endParaRPr>
              </a:p>
              <a:p>
                <a:pPr lvl="1"/>
                <a:r>
                  <a:rPr lang="en-US" sz="1800" dirty="0">
                    <a:solidFill>
                      <a:schemeClr val="bg1"/>
                    </a:solidFill>
                    <a:latin typeface="Arial" charset="0"/>
                  </a:rPr>
                  <a:t>Refine simulations that currently vary greatly (EPOS-LHC, QGSJET, DPMJET, SIBYLL, PYTHIA…)</a:t>
                </a:r>
                <a:endParaRPr lang="en-US" sz="1200" dirty="0">
                  <a:solidFill>
                    <a:schemeClr val="bg1"/>
                  </a:solidFill>
                  <a:latin typeface="Arial" charset="0"/>
                </a:endParaRPr>
              </a:p>
              <a:p>
                <a:pPr lvl="1"/>
                <a:r>
                  <a:rPr lang="en-US" sz="1800" dirty="0">
                    <a:solidFill>
                      <a:schemeClr val="bg1"/>
                    </a:solidFill>
                    <a:latin typeface="Arial" charset="0"/>
                  </a:rPr>
                  <a:t>Provide essential input to </a:t>
                </a:r>
                <a:r>
                  <a:rPr lang="en-US" sz="1800" dirty="0" err="1">
                    <a:solidFill>
                      <a:schemeClr val="bg1"/>
                    </a:solidFill>
                    <a:latin typeface="Arial" charset="0"/>
                  </a:rPr>
                  <a:t>astroparticle</a:t>
                </a:r>
                <a:r>
                  <a:rPr lang="en-US" sz="1800" dirty="0">
                    <a:solidFill>
                      <a:schemeClr val="bg1"/>
                    </a:solidFill>
                    <a:latin typeface="Arial" charset="0"/>
                  </a:rPr>
                  <a:t> experiments; e.g., distinguish galactic neutrino signal from atmospheric neutrino background at </a:t>
                </a:r>
                <a:r>
                  <a:rPr lang="en-US" sz="1800" dirty="0" err="1">
                    <a:solidFill>
                      <a:schemeClr val="bg1"/>
                    </a:solidFill>
                    <a:latin typeface="Arial" charset="0"/>
                  </a:rPr>
                  <a:t>IceCube</a:t>
                </a:r>
                <a:endParaRPr lang="en-US" sz="1200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0D72186-AE33-8847-BDBE-03CF713F0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2497138"/>
                <a:ext cx="4775898" cy="3581400"/>
              </a:xfrm>
              <a:prstGeom prst="rect">
                <a:avLst/>
              </a:prstGeom>
              <a:blipFill>
                <a:blip r:embed="rId4"/>
                <a:stretch>
                  <a:fillRect t="-707" r="-1592" b="-10954"/>
                </a:stretch>
              </a:blipFill>
              <a:ln>
                <a:noFill/>
              </a:ln>
              <a:extLst>
                <a:ext uri="{909E8E84-426E-40dd-AFC4-6F175D3DCCD1}">
                  <a14:hiddenFill xmlns="" xmlns:mv="urn:schemas-microsoft-com:mac:vml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mv="urn:schemas-microsoft-com:mac:vml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xmlns:mv="urn:schemas-microsoft-com:mac:vml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4926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chemeClr val="bg1"/>
          </a:solidFill>
          <a:ln>
            <a:solidFill>
              <a:srgbClr val="0B4499"/>
            </a:solidFill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73B2FF"/>
                </a:solidFill>
              </a:ln>
              <a:solidFill>
                <a:srgbClr val="73B2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2652BFD4-F3D5-3A41-B9DA-DACF1B2A5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8900"/>
            <a:ext cx="914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n-lt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791788618"/>
      </p:ext>
    </p:extLst>
  </p:cSld>
  <p:clrMapOvr>
    <a:masterClrMapping/>
  </p:clrMapOvr>
  <p:transition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10600" cy="48768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Explore the full physics potential of the Forward Physics Facility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Identify the suite of experiments that will maximize the physics potential within the constraints of cost, schedule, safety, ….  A fascinating and multi-faceted optimization problem!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The FPF Kickoff Workshop was held 9-10 November 2020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40 talks, fascinating discussions across a broad range of topics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For talk slides and recordings, see </a:t>
            </a:r>
            <a:r>
              <a:rPr lang="en-US" sz="18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https://indico.cern.ch/event/955956</a:t>
            </a:r>
            <a:endParaRPr lang="en-US" sz="1800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Snowmass EF06 meeting on SM physics at the FPF will be 5 May 2021</a:t>
            </a:r>
          </a:p>
          <a:p>
            <a:pPr lvl="1"/>
            <a:endParaRPr lang="en-US" sz="16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The 2</a:t>
            </a:r>
            <a:r>
              <a:rPr lang="en-US" sz="2000" baseline="30000" dirty="0">
                <a:solidFill>
                  <a:srgbClr val="FFFF00"/>
                </a:solidFill>
              </a:rPr>
              <a:t>nd</a:t>
            </a:r>
            <a:r>
              <a:rPr lang="en-US" sz="2000" dirty="0">
                <a:solidFill>
                  <a:srgbClr val="FFFF00"/>
                </a:solidFill>
              </a:rPr>
              <a:t> FPF Workshop will be 27-28 May 2021</a:t>
            </a:r>
          </a:p>
          <a:p>
            <a:pPr lvl="1"/>
            <a:r>
              <a:rPr lang="en-US" sz="1800" dirty="0">
                <a:solidFill>
                  <a:srgbClr val="FFFF00"/>
                </a:solidFill>
              </a:rPr>
              <a:t>https://indico.cern.ch/event/1022352</a:t>
            </a:r>
          </a:p>
          <a:p>
            <a:pPr lvl="1"/>
            <a:r>
              <a:rPr lang="en-US" sz="1800" dirty="0">
                <a:solidFill>
                  <a:srgbClr val="FFFF00"/>
                </a:solidFill>
              </a:rPr>
              <a:t>Questions? Contact Jonathan Feng, Maria Vittoria </a:t>
            </a:r>
            <a:r>
              <a:rPr lang="en-US" sz="1800" dirty="0" err="1">
                <a:solidFill>
                  <a:srgbClr val="FFFF00"/>
                </a:solidFill>
              </a:rPr>
              <a:t>Garzelli</a:t>
            </a:r>
            <a:r>
              <a:rPr lang="en-US" sz="1800" dirty="0">
                <a:solidFill>
                  <a:srgbClr val="FFFF00"/>
                </a:solidFill>
              </a:rPr>
              <a:t>, Felix Kling</a:t>
            </a:r>
          </a:p>
          <a:p>
            <a:pPr marL="457200" lvl="1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lvl="1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44475"/>
            <a:ext cx="89916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564786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81200" y="1692264"/>
            <a:ext cx="5867400" cy="4937136"/>
          </a:xfrm>
          <a:prstGeom prst="rect">
            <a:avLst/>
          </a:prstGeom>
          <a:gradFill flip="none" rotWithShape="1">
            <a:gsLst>
              <a:gs pos="52000">
                <a:schemeClr val="tx1">
                  <a:lumMod val="0"/>
                </a:schemeClr>
              </a:gs>
              <a:gs pos="83000">
                <a:schemeClr val="bg1">
                  <a:lumMod val="34000"/>
                  <a:lumOff val="66000"/>
                </a:schemeClr>
              </a:gs>
            </a:gsLst>
            <a:lin ang="135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charset="0"/>
              </a:rPr>
              <a:t>THE PARTICLE LANDSCAPE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4E6C81-E638-4942-BF5C-7C1F1B1E5787}"/>
              </a:ext>
            </a:extLst>
          </p:cNvPr>
          <p:cNvGrpSpPr/>
          <p:nvPr/>
        </p:nvGrpSpPr>
        <p:grpSpPr>
          <a:xfrm>
            <a:off x="990600" y="833735"/>
            <a:ext cx="6629400" cy="5871865"/>
            <a:chOff x="990600" y="833735"/>
            <a:chExt cx="6629400" cy="5871865"/>
          </a:xfrm>
        </p:grpSpPr>
        <p:sp>
          <p:nvSpPr>
            <p:cNvPr id="15" name="TextBox 14"/>
            <p:cNvSpPr txBox="1"/>
            <p:nvPr/>
          </p:nvSpPr>
          <p:spPr>
            <a:xfrm>
              <a:off x="4261607" y="833735"/>
              <a:ext cx="919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Mass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-214217" y="3643217"/>
              <a:ext cx="2871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Interaction Strength</a:t>
              </a:r>
            </a:p>
          </p:txBody>
        </p:sp>
        <p:cxnSp>
          <p:nvCxnSpPr>
            <p:cNvPr id="3" name="Straight Arrow Connector 2"/>
            <p:cNvCxnSpPr>
              <a:cxnSpLocks/>
            </p:cNvCxnSpPr>
            <p:nvPr/>
          </p:nvCxnSpPr>
          <p:spPr>
            <a:xfrm flipV="1">
              <a:off x="1981200" y="1676400"/>
              <a:ext cx="5638800" cy="26016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 flipV="1">
              <a:off x="1980824" y="1692266"/>
              <a:ext cx="0" cy="501333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351776" y="1295400"/>
              <a:ext cx="58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TeV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19896" y="1295400"/>
              <a:ext cx="659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MeV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92205" y="1295400"/>
              <a:ext cx="64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GeV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40393" y="19812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07789" y="3657600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07789" y="5390647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-6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DEBA128-577F-5348-A2F6-E767F9D39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14"/>
          <a:stretch/>
        </p:blipFill>
        <p:spPr>
          <a:xfrm>
            <a:off x="711525" y="42560"/>
            <a:ext cx="4851436" cy="44024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09995B-3F52-3C4C-A3E5-CF7222EBEFED}"/>
              </a:ext>
            </a:extLst>
          </p:cNvPr>
          <p:cNvSpPr txBox="1"/>
          <p:nvPr/>
        </p:nvSpPr>
        <p:spPr>
          <a:xfrm rot="3089523">
            <a:off x="947972" y="311104"/>
            <a:ext cx="77938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 Particle</a:t>
            </a:r>
          </a:p>
          <a:p>
            <a:pPr algn="ctr"/>
            <a:r>
              <a:rPr lang="en-US" sz="1200" dirty="0"/>
              <a:t>Colliders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79775" y="2303502"/>
            <a:ext cx="133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Already</a:t>
            </a:r>
          </a:p>
          <a:p>
            <a:pPr algn="ctr"/>
            <a:r>
              <a:rPr lang="en-US" dirty="0"/>
              <a:t>Discovered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09800" y="4797154"/>
            <a:ext cx="207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Weakly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Light Particles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84985" y="2303502"/>
            <a:ext cx="217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Strongly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Heavy Particles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67645" y="4797154"/>
            <a:ext cx="1608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Impossible to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Discover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B9343B-FC1F-554F-A9DD-B27B32C79AE5}"/>
              </a:ext>
            </a:extLst>
          </p:cNvPr>
          <p:cNvGrpSpPr/>
          <p:nvPr/>
        </p:nvGrpSpPr>
        <p:grpSpPr>
          <a:xfrm>
            <a:off x="4837555" y="2949836"/>
            <a:ext cx="2553845" cy="1469765"/>
            <a:chOff x="5928039" y="364738"/>
            <a:chExt cx="2057400" cy="171279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E1C7CC4-B84E-5247-B48F-69CCE2F2734E}"/>
                </a:ext>
              </a:extLst>
            </p:cNvPr>
            <p:cNvSpPr txBox="1"/>
            <p:nvPr/>
          </p:nvSpPr>
          <p:spPr>
            <a:xfrm>
              <a:off x="5928039" y="991474"/>
              <a:ext cx="2057400" cy="108606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FF"/>
                  </a:solidFill>
                </a:rPr>
                <a:t>Traditional Targets of Large Experiments at the LHC: SUSY, …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5847D1F-68B8-D84D-9B0C-795184008A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73529" y="364738"/>
              <a:ext cx="0" cy="656056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441421-4D83-FB40-A9A1-674C8DD360DD}"/>
              </a:ext>
            </a:extLst>
          </p:cNvPr>
          <p:cNvGrpSpPr/>
          <p:nvPr/>
        </p:nvGrpSpPr>
        <p:grpSpPr>
          <a:xfrm>
            <a:off x="2161916" y="3512803"/>
            <a:ext cx="2410084" cy="1284350"/>
            <a:chOff x="2337654" y="3504066"/>
            <a:chExt cx="2520397" cy="107536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E7B269-3042-E441-8746-F7F7395CBC17}"/>
                </a:ext>
              </a:extLst>
            </p:cNvPr>
            <p:cNvSpPr txBox="1"/>
            <p:nvPr/>
          </p:nvSpPr>
          <p:spPr>
            <a:xfrm>
              <a:off x="2337654" y="3504066"/>
              <a:ext cx="2520397" cy="77308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New Targets of Small Experiments at the FPF: </a:t>
              </a:r>
              <a:r>
                <a:rPr lang="en-US" dirty="0">
                  <a:solidFill>
                    <a:srgbClr val="FF0000"/>
                  </a:solidFill>
                  <a:latin typeface="Symbol" pitchFamily="2" charset="2"/>
                </a:rPr>
                <a:t>n, </a:t>
              </a:r>
              <a:r>
                <a:rPr lang="en-US" dirty="0">
                  <a:solidFill>
                    <a:srgbClr val="FF0000"/>
                  </a:solidFill>
                </a:rPr>
                <a:t>LLPs, DM, </a:t>
              </a:r>
              <a:r>
                <a:rPr lang="en-US" dirty="0">
                  <a:solidFill>
                    <a:srgbClr val="FF0000"/>
                  </a:solidFill>
                  <a:latin typeface="Symbol" pitchFamily="2" charset="2"/>
                </a:rPr>
                <a:t>…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D82E805-87D9-E74E-B75D-7CC5427C55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3671" y="4277155"/>
              <a:ext cx="3962" cy="30227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1FA4903-60C0-6747-B412-E5B66C9ED214}"/>
              </a:ext>
            </a:extLst>
          </p:cNvPr>
          <p:cNvGrpSpPr/>
          <p:nvPr/>
        </p:nvGrpSpPr>
        <p:grpSpPr>
          <a:xfrm>
            <a:off x="2663982" y="5575313"/>
            <a:ext cx="3979006" cy="998459"/>
            <a:chOff x="2663982" y="5575313"/>
            <a:chExt cx="3979006" cy="99845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00D04A5-62E9-E343-B744-6E3561C14170}"/>
                </a:ext>
              </a:extLst>
            </p:cNvPr>
            <p:cNvGrpSpPr/>
            <p:nvPr/>
          </p:nvGrpSpPr>
          <p:grpSpPr>
            <a:xfrm>
              <a:off x="2663982" y="5575313"/>
              <a:ext cx="3979006" cy="998459"/>
              <a:chOff x="4617726" y="5466980"/>
              <a:chExt cx="3979006" cy="99845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D2C85AB-C40F-F34E-9571-CEFF5038423B}"/>
                  </a:ext>
                </a:extLst>
              </p:cNvPr>
              <p:cNvSpPr/>
              <p:nvPr/>
            </p:nvSpPr>
            <p:spPr>
              <a:xfrm>
                <a:off x="4617726" y="5466980"/>
                <a:ext cx="3979006" cy="99845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 descr="0803012_02-A4-at-144-dpi.jpg">
                <a:extLst>
                  <a:ext uri="{FF2B5EF4-FFF2-40B4-BE49-F238E27FC236}">
                    <a16:creationId xmlns:a16="http://schemas.microsoft.com/office/drawing/2014/main" id="{82037E4A-F642-1440-AFF0-4D592D70B3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5131" y="5607669"/>
                <a:ext cx="1570285" cy="833922"/>
              </a:xfrm>
              <a:prstGeom prst="rect">
                <a:avLst/>
              </a:prstGeom>
            </p:spPr>
          </p:pic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84A86839-2045-324D-938A-4CD22BD6F873}"/>
                  </a:ext>
                </a:extLst>
              </p:cNvPr>
              <p:cNvCxnSpPr/>
              <p:nvPr/>
            </p:nvCxnSpPr>
            <p:spPr>
              <a:xfrm flipV="1">
                <a:off x="6807515" y="5518261"/>
                <a:ext cx="133964" cy="457617"/>
              </a:xfrm>
              <a:prstGeom prst="straightConnector1">
                <a:avLst/>
              </a:prstGeom>
              <a:ln w="12700" cmpd="sng">
                <a:solidFill>
                  <a:srgbClr val="0000FF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3ECAE79E-978C-0C4F-936E-06CE6D4D207F}"/>
                  </a:ext>
                </a:extLst>
              </p:cNvPr>
              <p:cNvGrpSpPr/>
              <p:nvPr/>
            </p:nvGrpSpPr>
            <p:grpSpPr>
              <a:xfrm>
                <a:off x="4730724" y="6071099"/>
                <a:ext cx="1245743" cy="231296"/>
                <a:chOff x="686764" y="4213439"/>
                <a:chExt cx="2214348" cy="409266"/>
              </a:xfrm>
            </p:grpSpPr>
            <p:cxnSp>
              <p:nvCxnSpPr>
                <p:cNvPr id="45" name="Straight Arrow Connector 44">
                  <a:extLst>
                    <a:ext uri="{FF2B5EF4-FFF2-40B4-BE49-F238E27FC236}">
                      <a16:creationId xmlns:a16="http://schemas.microsoft.com/office/drawing/2014/main" id="{226005A7-5AA6-324E-A9CB-700239D20C91}"/>
                    </a:ext>
                  </a:extLst>
                </p:cNvPr>
                <p:cNvCxnSpPr/>
                <p:nvPr/>
              </p:nvCxnSpPr>
              <p:spPr>
                <a:xfrm flipH="1">
                  <a:off x="686764" y="4213439"/>
                  <a:ext cx="2206310" cy="270422"/>
                </a:xfrm>
                <a:prstGeom prst="straightConnector1">
                  <a:avLst/>
                </a:prstGeom>
                <a:ln w="12700" cmpd="sng">
                  <a:solidFill>
                    <a:srgbClr val="FF0000"/>
                  </a:solidFill>
                  <a:headEnd type="none"/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2CF3B9B9-FEC3-BA44-8363-0B28B3894598}"/>
                    </a:ext>
                  </a:extLst>
                </p:cNvPr>
                <p:cNvCxnSpPr/>
                <p:nvPr/>
              </p:nvCxnSpPr>
              <p:spPr>
                <a:xfrm flipH="1">
                  <a:off x="694802" y="4284835"/>
                  <a:ext cx="2206309" cy="309069"/>
                </a:xfrm>
                <a:prstGeom prst="straightConnector1">
                  <a:avLst/>
                </a:prstGeom>
                <a:ln w="12700" cmpd="sng">
                  <a:solidFill>
                    <a:srgbClr val="FF0000"/>
                  </a:solidFill>
                  <a:headEnd type="none"/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22536264-5762-974F-A33A-E37E88084D30}"/>
                    </a:ext>
                  </a:extLst>
                </p:cNvPr>
                <p:cNvCxnSpPr/>
                <p:nvPr/>
              </p:nvCxnSpPr>
              <p:spPr>
                <a:xfrm flipH="1">
                  <a:off x="686764" y="4240852"/>
                  <a:ext cx="2206309" cy="309069"/>
                </a:xfrm>
                <a:prstGeom prst="straightConnector1">
                  <a:avLst/>
                </a:prstGeom>
                <a:ln w="12700" cmpd="sng">
                  <a:solidFill>
                    <a:srgbClr val="FF0000"/>
                  </a:solidFill>
                  <a:headEnd type="none"/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D3CAA05A-6019-5848-9C8A-B7B9C26D09C2}"/>
                    </a:ext>
                  </a:extLst>
                </p:cNvPr>
                <p:cNvCxnSpPr/>
                <p:nvPr/>
              </p:nvCxnSpPr>
              <p:spPr>
                <a:xfrm flipH="1">
                  <a:off x="694802" y="4240852"/>
                  <a:ext cx="2198272" cy="381853"/>
                </a:xfrm>
                <a:prstGeom prst="straightConnector1">
                  <a:avLst/>
                </a:prstGeom>
                <a:ln w="12700" cmpd="sng">
                  <a:solidFill>
                    <a:srgbClr val="FF0000"/>
                  </a:solidFill>
                  <a:headEnd type="none"/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B543A97B-5A64-5547-A4FD-09405BF8FED3}"/>
                    </a:ext>
                  </a:extLst>
                </p:cNvPr>
                <p:cNvCxnSpPr/>
                <p:nvPr/>
              </p:nvCxnSpPr>
              <p:spPr>
                <a:xfrm flipH="1">
                  <a:off x="686764" y="4240852"/>
                  <a:ext cx="2214348" cy="279762"/>
                </a:xfrm>
                <a:prstGeom prst="straightConnector1">
                  <a:avLst/>
                </a:prstGeom>
                <a:ln w="12700" cmpd="sng">
                  <a:solidFill>
                    <a:srgbClr val="FF0000"/>
                  </a:solidFill>
                  <a:headEnd type="none"/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931D4A06-5238-2E42-9DC6-06C994AF4033}"/>
                  </a:ext>
                </a:extLst>
              </p:cNvPr>
              <p:cNvGrpSpPr/>
              <p:nvPr/>
            </p:nvGrpSpPr>
            <p:grpSpPr>
              <a:xfrm rot="10800000">
                <a:off x="7471921" y="5695595"/>
                <a:ext cx="1062921" cy="199889"/>
                <a:chOff x="686764" y="4213439"/>
                <a:chExt cx="2214348" cy="409266"/>
              </a:xfrm>
            </p:grpSpPr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6E57CF17-C48B-3A49-ABAC-135ECAA0208C}"/>
                    </a:ext>
                  </a:extLst>
                </p:cNvPr>
                <p:cNvCxnSpPr/>
                <p:nvPr/>
              </p:nvCxnSpPr>
              <p:spPr>
                <a:xfrm flipH="1">
                  <a:off x="686764" y="4213439"/>
                  <a:ext cx="2206310" cy="270422"/>
                </a:xfrm>
                <a:prstGeom prst="straightConnector1">
                  <a:avLst/>
                </a:prstGeom>
                <a:ln w="12700" cmpd="sng">
                  <a:solidFill>
                    <a:srgbClr val="FF0000"/>
                  </a:solidFill>
                  <a:headEnd type="none"/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B79BA3A9-26AE-D24C-9B40-62F8909D4930}"/>
                    </a:ext>
                  </a:extLst>
                </p:cNvPr>
                <p:cNvCxnSpPr/>
                <p:nvPr/>
              </p:nvCxnSpPr>
              <p:spPr>
                <a:xfrm flipH="1">
                  <a:off x="694802" y="4284835"/>
                  <a:ext cx="2206309" cy="309069"/>
                </a:xfrm>
                <a:prstGeom prst="straightConnector1">
                  <a:avLst/>
                </a:prstGeom>
                <a:ln w="12700" cmpd="sng">
                  <a:solidFill>
                    <a:srgbClr val="FF0000"/>
                  </a:solidFill>
                  <a:headEnd type="none"/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3B4B5369-6F3C-4444-9649-01007A3BB22A}"/>
                    </a:ext>
                  </a:extLst>
                </p:cNvPr>
                <p:cNvCxnSpPr/>
                <p:nvPr/>
              </p:nvCxnSpPr>
              <p:spPr>
                <a:xfrm flipH="1">
                  <a:off x="686764" y="4240852"/>
                  <a:ext cx="2206309" cy="309069"/>
                </a:xfrm>
                <a:prstGeom prst="straightConnector1">
                  <a:avLst/>
                </a:prstGeom>
                <a:ln w="12700" cmpd="sng">
                  <a:solidFill>
                    <a:srgbClr val="FF0000"/>
                  </a:solidFill>
                  <a:headEnd type="none"/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CAD38005-B87D-3C42-ABDE-B04017CC6B01}"/>
                    </a:ext>
                  </a:extLst>
                </p:cNvPr>
                <p:cNvCxnSpPr/>
                <p:nvPr/>
              </p:nvCxnSpPr>
              <p:spPr>
                <a:xfrm flipH="1">
                  <a:off x="694802" y="4240852"/>
                  <a:ext cx="2198272" cy="381853"/>
                </a:xfrm>
                <a:prstGeom prst="straightConnector1">
                  <a:avLst/>
                </a:prstGeom>
                <a:ln w="12700" cmpd="sng">
                  <a:solidFill>
                    <a:srgbClr val="FF0000"/>
                  </a:solidFill>
                  <a:headEnd type="none"/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2D3621D4-1339-C64C-83DB-6243D2102859}"/>
                    </a:ext>
                  </a:extLst>
                </p:cNvPr>
                <p:cNvCxnSpPr/>
                <p:nvPr/>
              </p:nvCxnSpPr>
              <p:spPr>
                <a:xfrm flipH="1">
                  <a:off x="686764" y="4240852"/>
                  <a:ext cx="2214348" cy="279762"/>
                </a:xfrm>
                <a:prstGeom prst="straightConnector1">
                  <a:avLst/>
                </a:prstGeom>
                <a:ln w="12700" cmpd="sng">
                  <a:solidFill>
                    <a:srgbClr val="FF0000"/>
                  </a:solidFill>
                  <a:headEnd type="none"/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C684798F-21A1-F247-8FA1-2A76469A2032}"/>
                  </a:ext>
                </a:extLst>
              </p:cNvPr>
              <p:cNvCxnSpPr/>
              <p:nvPr/>
            </p:nvCxnSpPr>
            <p:spPr>
              <a:xfrm flipV="1">
                <a:off x="6697269" y="5959728"/>
                <a:ext cx="244209" cy="3540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non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EAE39874-FA04-AC42-93B4-8D5EE129AE05}"/>
                  </a:ext>
                </a:extLst>
              </p:cNvPr>
              <p:cNvCxnSpPr/>
              <p:nvPr/>
            </p:nvCxnSpPr>
            <p:spPr>
              <a:xfrm>
                <a:off x="6807515" y="5975878"/>
                <a:ext cx="458736" cy="465713"/>
              </a:xfrm>
              <a:prstGeom prst="straightConnector1">
                <a:avLst/>
              </a:prstGeom>
              <a:ln w="12700" cmpd="sng">
                <a:solidFill>
                  <a:srgbClr val="0000FF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5A293E5-AFCC-AC4E-957C-B8B52CBCC749}"/>
                </a:ext>
              </a:extLst>
            </p:cNvPr>
            <p:cNvSpPr txBox="1"/>
            <p:nvPr/>
          </p:nvSpPr>
          <p:spPr>
            <a:xfrm>
              <a:off x="5241443" y="6256839"/>
              <a:ext cx="9300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fb, pb, </a:t>
              </a:r>
              <a:r>
                <a:rPr lang="en-US" sz="1400" dirty="0" err="1">
                  <a:solidFill>
                    <a:srgbClr val="0000FF"/>
                  </a:solidFill>
                </a:rPr>
                <a:t>nb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5D01ED8-6B05-2F48-AE66-E1C1DF1BB615}"/>
                </a:ext>
              </a:extLst>
            </p:cNvPr>
            <p:cNvSpPr txBox="1"/>
            <p:nvPr/>
          </p:nvSpPr>
          <p:spPr>
            <a:xfrm>
              <a:off x="2899782" y="5985640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100 mb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122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chemeClr val="bg1"/>
          </a:solidFill>
          <a:ln>
            <a:solidFill>
              <a:srgbClr val="0B4499"/>
            </a:solidFill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73B2FF"/>
                </a:solidFill>
              </a:ln>
              <a:solidFill>
                <a:srgbClr val="73B2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2652BFD4-F3D5-3A41-B9DA-DACF1B2A5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11276"/>
            <a:ext cx="9144000" cy="440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UPDATES: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CIVIL ENGINEERING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BSM PHYSICS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SM PHYSICS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656290237"/>
      </p:ext>
    </p:extLst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2652BFD4-F3D5-3A41-B9DA-DACF1B2A5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8900"/>
            <a:ext cx="914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+mn-lt"/>
              </a:rPr>
              <a:t>CIVIL ENGINEERING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055098-2EB8-9546-B3BB-93D4B3561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chemeClr val="bg1"/>
          </a:solidFill>
          <a:ln>
            <a:solidFill>
              <a:srgbClr val="0B4499"/>
            </a:solidFill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73B2FF"/>
                </a:solidFill>
              </a:ln>
              <a:solidFill>
                <a:srgbClr val="73B2FF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610669"/>
      </p:ext>
    </p:extLst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594DD-8B53-E74B-92F9-32ABD0752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2" t="218" r="6522" b="2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FAR FORWARD LHC EXPERIMENTS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BE6C834-17E4-F444-8010-3EAA697C8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89956"/>
            <a:ext cx="8278773" cy="10298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The existing caverns UJ12 and UJ18 and adjacent tunnels are good locations for experiments along the LOS: 480 m from ATLAS and shielded from the ATLAS IP by ~100 m of rock.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D743A4-797F-474C-A516-35911E38D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7389"/>
            <a:ext cx="8458200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B4014-3C7F-D84B-A9D1-E10AF9EA8BFF}"/>
              </a:ext>
            </a:extLst>
          </p:cNvPr>
          <p:cNvSpPr txBox="1"/>
          <p:nvPr/>
        </p:nvSpPr>
        <p:spPr>
          <a:xfrm>
            <a:off x="4165375" y="6438180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CERN GIS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FAF969-9872-C94D-85B5-BC724F5FF118}"/>
              </a:ext>
            </a:extLst>
          </p:cNvPr>
          <p:cNvSpPr txBox="1"/>
          <p:nvPr/>
        </p:nvSpPr>
        <p:spPr>
          <a:xfrm rot="520481">
            <a:off x="7561544" y="3287986"/>
            <a:ext cx="550151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73B2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73B2FF"/>
                </a:solidFill>
              </a:rPr>
              <a:t>UJ12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D891B6-10E7-894D-8728-A4AB1B79135D}"/>
              </a:ext>
            </a:extLst>
          </p:cNvPr>
          <p:cNvSpPr txBox="1"/>
          <p:nvPr/>
        </p:nvSpPr>
        <p:spPr>
          <a:xfrm rot="857532">
            <a:off x="2709347" y="2181312"/>
            <a:ext cx="550151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73B2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73B2FF"/>
                </a:solidFill>
              </a:rPr>
              <a:t>UJ18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2AD7D8-8876-B74D-B666-8982741E471F}"/>
              </a:ext>
            </a:extLst>
          </p:cNvPr>
          <p:cNvGrpSpPr/>
          <p:nvPr/>
        </p:nvGrpSpPr>
        <p:grpSpPr>
          <a:xfrm>
            <a:off x="5116723" y="2565583"/>
            <a:ext cx="3884523" cy="1111122"/>
            <a:chOff x="5116723" y="2565583"/>
            <a:chExt cx="3884523" cy="111112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066663-F8B2-5A46-9A88-3EF70364E6E9}"/>
                </a:ext>
              </a:extLst>
            </p:cNvPr>
            <p:cNvSpPr txBox="1"/>
            <p:nvPr/>
          </p:nvSpPr>
          <p:spPr>
            <a:xfrm rot="20008101">
              <a:off x="7794623" y="2565583"/>
              <a:ext cx="49244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SPS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CD53B6-5A3A-084F-AE8F-0FD7758D5449}"/>
                </a:ext>
              </a:extLst>
            </p:cNvPr>
            <p:cNvSpPr txBox="1"/>
            <p:nvPr/>
          </p:nvSpPr>
          <p:spPr>
            <a:xfrm rot="812331">
              <a:off x="5116723" y="2641784"/>
              <a:ext cx="68621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ATLAS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0F6796-8DD0-5549-BF0B-1C43B7C56DC7}"/>
                </a:ext>
              </a:extLst>
            </p:cNvPr>
            <p:cNvSpPr txBox="1"/>
            <p:nvPr/>
          </p:nvSpPr>
          <p:spPr>
            <a:xfrm rot="377558">
              <a:off x="8500788" y="3399706"/>
              <a:ext cx="500458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LHC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39EEDE-C2EA-3A4C-8073-6525E23C5012}"/>
              </a:ext>
            </a:extLst>
          </p:cNvPr>
          <p:cNvGrpSpPr/>
          <p:nvPr/>
        </p:nvGrpSpPr>
        <p:grpSpPr>
          <a:xfrm>
            <a:off x="0" y="1961744"/>
            <a:ext cx="9144000" cy="2185449"/>
            <a:chOff x="0" y="1961744"/>
            <a:chExt cx="9144000" cy="218544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5B6DAB-EE64-C342-B511-2C5C5D0E3B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961744"/>
              <a:ext cx="9144000" cy="19812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BC70F72-7DF7-344E-A713-3BB3B2291809}"/>
                </a:ext>
              </a:extLst>
            </p:cNvPr>
            <p:cNvSpPr txBox="1"/>
            <p:nvPr/>
          </p:nvSpPr>
          <p:spPr>
            <a:xfrm rot="584831">
              <a:off x="8487115" y="3839416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LOS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873A653-6DBD-824F-87EB-853C83BC11BC}"/>
              </a:ext>
            </a:extLst>
          </p:cNvPr>
          <p:cNvSpPr txBox="1"/>
          <p:nvPr/>
        </p:nvSpPr>
        <p:spPr>
          <a:xfrm>
            <a:off x="5825825" y="3839415"/>
            <a:ext cx="2612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FASER: approved March 2019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837712-F0CD-6449-9430-2E81988D2836}"/>
              </a:ext>
            </a:extLst>
          </p:cNvPr>
          <p:cNvSpPr txBox="1"/>
          <p:nvPr/>
        </p:nvSpPr>
        <p:spPr>
          <a:xfrm>
            <a:off x="5733337" y="4085586"/>
            <a:ext cx="3034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FASER</a:t>
            </a:r>
            <a:r>
              <a:rPr lang="en-US" sz="1400" dirty="0" err="1">
                <a:solidFill>
                  <a:schemeClr val="bg1"/>
                </a:solidFill>
                <a:latin typeface="Symbol" pitchFamily="2" charset="2"/>
              </a:rPr>
              <a:t>n</a:t>
            </a:r>
            <a:r>
              <a:rPr lang="en-US" sz="1400" dirty="0">
                <a:solidFill>
                  <a:schemeClr val="bg1"/>
                </a:solidFill>
              </a:rPr>
              <a:t>: approved December 2019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7ECBC1F-0ECC-2A4E-90F1-C583BBD2A531}"/>
              </a:ext>
            </a:extLst>
          </p:cNvPr>
          <p:cNvSpPr txBox="1"/>
          <p:nvPr/>
        </p:nvSpPr>
        <p:spPr>
          <a:xfrm>
            <a:off x="1447800" y="2729531"/>
            <a:ext cx="2403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SND: approved March 2021</a:t>
            </a:r>
          </a:p>
        </p:txBody>
      </p:sp>
    </p:spTree>
    <p:extLst>
      <p:ext uri="{BB962C8B-B14F-4D97-AF65-F5344CB8AC3E}">
        <p14:creationId xmlns:p14="http://schemas.microsoft.com/office/powerpoint/2010/main" val="39240921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build="p"/>
      <p:bldP spid="20" grpId="0" animBg="1"/>
      <p:bldP spid="29" grpId="0" animBg="1"/>
      <p:bldP spid="2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540559-D52F-0344-848A-97E25712D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89" y="1495425"/>
            <a:ext cx="4047311" cy="4905375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BC7EF9-7CA5-744B-8DF8-2B97DBA68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RECENT NEWS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5A38E6-EDBB-9040-8247-454D07B77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496073"/>
            <a:ext cx="4047311" cy="49044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0659BC-FFAD-8348-A362-5CFD7690C352}"/>
              </a:ext>
            </a:extLst>
          </p:cNvPr>
          <p:cNvSpPr txBox="1"/>
          <p:nvPr/>
        </p:nvSpPr>
        <p:spPr>
          <a:xfrm>
            <a:off x="1534169" y="106680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 March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1118CF-476E-8641-8FB2-68498593EBA2}"/>
              </a:ext>
            </a:extLst>
          </p:cNvPr>
          <p:cNvSpPr txBox="1"/>
          <p:nvPr/>
        </p:nvSpPr>
        <p:spPr>
          <a:xfrm>
            <a:off x="5970381" y="1066800"/>
            <a:ext cx="153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27 April 2021</a:t>
            </a:r>
          </a:p>
        </p:txBody>
      </p:sp>
    </p:spTree>
    <p:extLst>
      <p:ext uri="{BB962C8B-B14F-4D97-AF65-F5344CB8AC3E}">
        <p14:creationId xmlns:p14="http://schemas.microsoft.com/office/powerpoint/2010/main" val="24012236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23C11-E047-3C44-BD89-0D3B64C1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A4620-F422-584F-9600-9CED345986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 contrast="-3000"/>
                    </a14:imgEffect>
                  </a14:imgLayer>
                </a14:imgProps>
              </a:ext>
            </a:extLst>
          </a:blip>
          <a:srcRect l="9555" t="-36" r="14012" b="23594"/>
          <a:stretch/>
        </p:blipFill>
        <p:spPr>
          <a:xfrm>
            <a:off x="0" y="1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DE8CF72-EAD3-FD4E-90D0-A2D5EBF348C6}"/>
              </a:ext>
            </a:extLst>
          </p:cNvPr>
          <p:cNvSpPr txBox="1">
            <a:spLocks/>
          </p:cNvSpPr>
          <p:nvPr/>
        </p:nvSpPr>
        <p:spPr bwMode="auto">
          <a:xfrm>
            <a:off x="1295400" y="244475"/>
            <a:ext cx="6858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FASER CURRENT STATUS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F95622-88FA-7A45-BC0D-C9BBDE80F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7389"/>
            <a:ext cx="8458200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572939E-AB46-F543-A883-57EF22043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0599"/>
            <a:ext cx="4953000" cy="2468563"/>
          </a:xfrm>
          <a:noFill/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Installation completed in March 2021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Commissioning with </a:t>
            </a:r>
            <a:r>
              <a:rPr lang="en-US" sz="2000" dirty="0" err="1">
                <a:solidFill>
                  <a:schemeClr val="bg1"/>
                </a:solidFill>
              </a:rPr>
              <a:t>cosmics</a:t>
            </a:r>
            <a:r>
              <a:rPr lang="en-US" sz="2000" dirty="0">
                <a:solidFill>
                  <a:schemeClr val="bg1"/>
                </a:solidFill>
              </a:rPr>
              <a:t> ongoing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No room for more experiments along the LOS in the existing tunnel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8B1143-F49C-6C4B-B299-A5F6E2DB9EA3}"/>
              </a:ext>
            </a:extLst>
          </p:cNvPr>
          <p:cNvGrpSpPr/>
          <p:nvPr/>
        </p:nvGrpSpPr>
        <p:grpSpPr>
          <a:xfrm>
            <a:off x="5334000" y="1143000"/>
            <a:ext cx="3581400" cy="1316655"/>
            <a:chOff x="5334000" y="1065697"/>
            <a:chExt cx="3581400" cy="131665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76EE2F0-1C01-E548-BADB-35CEA4E9D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00" r="1667" b="5113"/>
            <a:stretch/>
          </p:blipFill>
          <p:spPr>
            <a:xfrm>
              <a:off x="5334000" y="1065697"/>
              <a:ext cx="3581400" cy="1316655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1E0032-467B-E544-ADF4-EC15A9FF580D}"/>
                </a:ext>
              </a:extLst>
            </p:cNvPr>
            <p:cNvSpPr txBox="1"/>
            <p:nvPr/>
          </p:nvSpPr>
          <p:spPr>
            <a:xfrm>
              <a:off x="7848600" y="1981200"/>
              <a:ext cx="104868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1</a:t>
              </a:r>
              <a:r>
                <a:rPr lang="en-US" sz="1000" baseline="30000" dirty="0">
                  <a:solidFill>
                    <a:schemeClr val="bg1"/>
                  </a:solidFill>
                </a:rPr>
                <a:t>st</a:t>
              </a:r>
              <a:r>
                <a:rPr lang="en-US" sz="1000" dirty="0">
                  <a:solidFill>
                    <a:schemeClr val="bg1"/>
                  </a:solidFill>
                </a:rPr>
                <a:t> Cosmic Ray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18 March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651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594DD-8B53-E74B-92F9-32ABD0752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2" t="218" r="6522" b="2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FPF LOCATION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BE6C834-17E4-F444-8010-3EAA697C8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89956"/>
            <a:ext cx="8382000" cy="10298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Possibilities under active investigation: </a:t>
            </a:r>
          </a:p>
          <a:p>
            <a:pPr marL="457200" indent="-457200">
              <a:buAutoNum type="arabicParenBoth"/>
            </a:pPr>
            <a:r>
              <a:rPr lang="en-US" sz="2000" dirty="0">
                <a:solidFill>
                  <a:schemeClr val="bg1"/>
                </a:solidFill>
              </a:rPr>
              <a:t>enlarge existing cavern UJ12 with alcoves for each experiment</a:t>
            </a:r>
          </a:p>
          <a:p>
            <a:pPr marL="457200" indent="-457200">
              <a:buAutoNum type="arabicParenBoth"/>
            </a:pPr>
            <a:r>
              <a:rPr lang="en-US" sz="2000" dirty="0">
                <a:solidFill>
                  <a:schemeClr val="bg1"/>
                </a:solidFill>
              </a:rPr>
              <a:t>create a new shaft and cavern ~612 m from ATLAS past UJ18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D743A4-797F-474C-A516-35911E38D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7389"/>
            <a:ext cx="8458200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B4014-3C7F-D84B-A9D1-E10AF9EA8BFF}"/>
              </a:ext>
            </a:extLst>
          </p:cNvPr>
          <p:cNvSpPr txBox="1"/>
          <p:nvPr/>
        </p:nvSpPr>
        <p:spPr>
          <a:xfrm>
            <a:off x="4165375" y="6438180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CERN GIS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5192246-5633-3F48-AD61-F21CCB13CECB}"/>
              </a:ext>
            </a:extLst>
          </p:cNvPr>
          <p:cNvGrpSpPr/>
          <p:nvPr/>
        </p:nvGrpSpPr>
        <p:grpSpPr>
          <a:xfrm>
            <a:off x="304800" y="2289331"/>
            <a:ext cx="3605192" cy="4031353"/>
            <a:chOff x="304800" y="2289331"/>
            <a:chExt cx="3605192" cy="403135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C769767-38F9-1047-A624-88D99C72CF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328" t="24131" r="9838" b="3734"/>
            <a:stretch/>
          </p:blipFill>
          <p:spPr bwMode="auto">
            <a:xfrm>
              <a:off x="306421" y="4006109"/>
              <a:ext cx="3603571" cy="2314575"/>
            </a:xfrm>
            <a:prstGeom prst="rect">
              <a:avLst/>
            </a:prstGeom>
          </p:spPr>
        </p:pic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2BEE6B2-D03C-1843-9323-1BF59A853FF2}"/>
                </a:ext>
              </a:extLst>
            </p:cNvPr>
            <p:cNvCxnSpPr>
              <a:cxnSpLocks/>
            </p:cNvCxnSpPr>
            <p:nvPr/>
          </p:nvCxnSpPr>
          <p:spPr>
            <a:xfrm>
              <a:off x="2120138" y="2418528"/>
              <a:ext cx="1766062" cy="1607894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CB67C81-B5D1-6546-94BD-112CA3B4D8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4800" y="2289331"/>
              <a:ext cx="1295400" cy="1737091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B7DEE3C-850E-7246-BBC9-991FC1AE5975}"/>
              </a:ext>
            </a:extLst>
          </p:cNvPr>
          <p:cNvGrpSpPr/>
          <p:nvPr/>
        </p:nvGrpSpPr>
        <p:grpSpPr>
          <a:xfrm>
            <a:off x="2709347" y="2181312"/>
            <a:ext cx="6291899" cy="1495393"/>
            <a:chOff x="2709347" y="2181312"/>
            <a:chExt cx="6291899" cy="149539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0FAF969-9872-C94D-85B5-BC724F5FF118}"/>
                </a:ext>
              </a:extLst>
            </p:cNvPr>
            <p:cNvSpPr txBox="1"/>
            <p:nvPr/>
          </p:nvSpPr>
          <p:spPr>
            <a:xfrm rot="520481">
              <a:off x="7561544" y="3287986"/>
              <a:ext cx="550151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UJ12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066663-F8B2-5A46-9A88-3EF70364E6E9}"/>
                </a:ext>
              </a:extLst>
            </p:cNvPr>
            <p:cNvSpPr txBox="1"/>
            <p:nvPr/>
          </p:nvSpPr>
          <p:spPr>
            <a:xfrm rot="20008101">
              <a:off x="7794623" y="2565583"/>
              <a:ext cx="49244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SPS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CD53B6-5A3A-084F-AE8F-0FD7758D5449}"/>
                </a:ext>
              </a:extLst>
            </p:cNvPr>
            <p:cNvSpPr txBox="1"/>
            <p:nvPr/>
          </p:nvSpPr>
          <p:spPr>
            <a:xfrm rot="812331">
              <a:off x="5116723" y="2641784"/>
              <a:ext cx="68621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ATLAS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0D891B6-10E7-894D-8728-A4AB1B79135D}"/>
                </a:ext>
              </a:extLst>
            </p:cNvPr>
            <p:cNvSpPr txBox="1"/>
            <p:nvPr/>
          </p:nvSpPr>
          <p:spPr>
            <a:xfrm rot="857532">
              <a:off x="2709347" y="2181312"/>
              <a:ext cx="550151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UJ18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0F6796-8DD0-5549-BF0B-1C43B7C56DC7}"/>
                </a:ext>
              </a:extLst>
            </p:cNvPr>
            <p:cNvSpPr txBox="1"/>
            <p:nvPr/>
          </p:nvSpPr>
          <p:spPr>
            <a:xfrm rot="377558">
              <a:off x="8500788" y="3399706"/>
              <a:ext cx="500458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LHC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98A2D57-094E-ED4C-A87F-6E6E129C8FDF}"/>
              </a:ext>
            </a:extLst>
          </p:cNvPr>
          <p:cNvGrpSpPr/>
          <p:nvPr/>
        </p:nvGrpSpPr>
        <p:grpSpPr>
          <a:xfrm>
            <a:off x="0" y="1961744"/>
            <a:ext cx="9144000" cy="2185449"/>
            <a:chOff x="0" y="1961744"/>
            <a:chExt cx="9144000" cy="218544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5B6DAB-EE64-C342-B511-2C5C5D0E3B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961744"/>
              <a:ext cx="9144000" cy="19812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BC70F72-7DF7-344E-A713-3BB3B2291809}"/>
                </a:ext>
              </a:extLst>
            </p:cNvPr>
            <p:cNvSpPr txBox="1"/>
            <p:nvPr/>
          </p:nvSpPr>
          <p:spPr>
            <a:xfrm rot="584831">
              <a:off x="8487115" y="3839416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LOS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EF61490-5DFC-504D-BB08-3CB122F5068F}"/>
              </a:ext>
            </a:extLst>
          </p:cNvPr>
          <p:cNvSpPr txBox="1"/>
          <p:nvPr/>
        </p:nvSpPr>
        <p:spPr>
          <a:xfrm>
            <a:off x="4511103" y="5753725"/>
            <a:ext cx="4556697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r">
              <a:buNone/>
            </a:pPr>
            <a:endParaRPr lang="en-US" sz="900" dirty="0">
              <a:solidFill>
                <a:schemeClr val="bg1"/>
              </a:solidFill>
              <a:highlight>
                <a:srgbClr val="F2E9D7"/>
              </a:highlight>
            </a:endParaRPr>
          </a:p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</a:rPr>
              <a:t> John Osborne, </a:t>
            </a:r>
            <a:r>
              <a:rPr lang="en-US" sz="1600" dirty="0" err="1">
                <a:solidFill>
                  <a:schemeClr val="bg1"/>
                </a:solidFill>
              </a:rPr>
              <a:t>Kincso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Balazs</a:t>
            </a:r>
            <a:r>
              <a:rPr lang="en-US" sz="1600" dirty="0">
                <a:solidFill>
                  <a:schemeClr val="bg1"/>
                </a:solidFill>
              </a:rPr>
              <a:t>, Jonathan Gall</a:t>
            </a:r>
          </a:p>
          <a:p>
            <a:pPr marL="0" indent="0" algn="r">
              <a:buNone/>
            </a:pPr>
            <a:r>
              <a:rPr lang="en-US" sz="1600" dirty="0">
                <a:solidFill>
                  <a:schemeClr val="bg1"/>
                </a:solidFill>
              </a:rPr>
              <a:t>see John Osborne’s talk, PBC Workshop 3/3/21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B6FD8A-CFB6-C445-9A5B-65420C5B5980}"/>
              </a:ext>
            </a:extLst>
          </p:cNvPr>
          <p:cNvGrpSpPr/>
          <p:nvPr/>
        </p:nvGrpSpPr>
        <p:grpSpPr>
          <a:xfrm>
            <a:off x="4504996" y="3648485"/>
            <a:ext cx="4119235" cy="2140560"/>
            <a:chOff x="4504996" y="3648485"/>
            <a:chExt cx="4119235" cy="214056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8D1E9F0-0942-F240-9F5E-2E0BB5F18F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04996" y="3648485"/>
              <a:ext cx="3115004" cy="755875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3F0BD58-42C7-8F44-86B2-AB279C0AA825}"/>
                </a:ext>
              </a:extLst>
            </p:cNvPr>
            <p:cNvCxnSpPr>
              <a:cxnSpLocks/>
            </p:cNvCxnSpPr>
            <p:nvPr/>
          </p:nvCxnSpPr>
          <p:spPr>
            <a:xfrm>
              <a:off x="7924800" y="3666793"/>
              <a:ext cx="689041" cy="737567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E1B8023-A1B2-1649-9EEA-8A27D1F36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41" t="8694" r="1156"/>
            <a:stretch/>
          </p:blipFill>
          <p:spPr bwMode="auto">
            <a:xfrm>
              <a:off x="4530470" y="4409209"/>
              <a:ext cx="4093761" cy="1379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68768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theme/theme1.xml><?xml version="1.0" encoding="utf-8"?>
<a:theme xmlns:a="http://schemas.openxmlformats.org/drawingml/2006/main" name="office_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66848</TotalTime>
  <Words>1382</Words>
  <Application>Microsoft Macintosh PowerPoint</Application>
  <PresentationFormat>On-screen Show (4:3)</PresentationFormat>
  <Paragraphs>253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Cambria Math</vt:lpstr>
      <vt:lpstr>Symbol</vt:lpstr>
      <vt:lpstr>office_arial</vt:lpstr>
      <vt:lpstr>PowerPoint Presentation</vt:lpstr>
      <vt:lpstr>FORWARD PHYSICS FACILITY</vt:lpstr>
      <vt:lpstr>THE PARTICLE LANDSCAPE</vt:lpstr>
      <vt:lpstr>PowerPoint Presentation</vt:lpstr>
      <vt:lpstr>PowerPoint Presentation</vt:lpstr>
      <vt:lpstr>FAR FORWARD LHC EXPERIMENTS</vt:lpstr>
      <vt:lpstr>PowerPoint Presentation</vt:lpstr>
      <vt:lpstr>PowerPoint Presentation</vt:lpstr>
      <vt:lpstr>FPF LOCATION</vt:lpstr>
      <vt:lpstr>PowerPoint Presentation</vt:lpstr>
      <vt:lpstr>PowerPoint Presentation</vt:lpstr>
      <vt:lpstr>PBC BSM BENCHMARK CASES</vt:lpstr>
      <vt:lpstr>BSM SUMMARY</vt:lpstr>
      <vt:lpstr>BCs 1, 4-11: LLPS AT FASER AND FASER 2 </vt:lpstr>
      <vt:lpstr>BC2: MILLI-CHARGED PARTICLES</vt:lpstr>
      <vt:lpstr>BC3: DARK MATTER</vt:lpstr>
      <vt:lpstr>PowerPoint Presentation</vt:lpstr>
      <vt:lpstr>FIRST COLLIDER NEUTRINOS</vt:lpstr>
      <vt:lpstr>LOCATION, LOCATION, LOCATION</vt:lpstr>
      <vt:lpstr>NEUTRINO PHYSICS</vt:lpstr>
      <vt:lpstr>QCD PHYSICS</vt:lpstr>
      <vt:lpstr>PowerPoint Presentation</vt:lpstr>
      <vt:lpstr>NEXT STEPS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</dc:creator>
  <cp:lastModifiedBy>Microsoft Office User</cp:lastModifiedBy>
  <cp:revision>1558</cp:revision>
  <cp:lastPrinted>2020-05-15T06:19:25Z</cp:lastPrinted>
  <dcterms:created xsi:type="dcterms:W3CDTF">2018-11-15T08:26:17Z</dcterms:created>
  <dcterms:modified xsi:type="dcterms:W3CDTF">2021-04-30T18:42:16Z</dcterms:modified>
</cp:coreProperties>
</file>