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2"/>
  </p:notesMasterIdLst>
  <p:handoutMasterIdLst>
    <p:handoutMasterId r:id="rId23"/>
  </p:handoutMasterIdLst>
  <p:sldIdLst>
    <p:sldId id="889" r:id="rId2"/>
    <p:sldId id="944" r:id="rId3"/>
    <p:sldId id="948" r:id="rId4"/>
    <p:sldId id="956" r:id="rId5"/>
    <p:sldId id="1007" r:id="rId6"/>
    <p:sldId id="1005" r:id="rId7"/>
    <p:sldId id="890" r:id="rId8"/>
    <p:sldId id="993" r:id="rId9"/>
    <p:sldId id="938" r:id="rId10"/>
    <p:sldId id="959" r:id="rId11"/>
    <p:sldId id="958" r:id="rId12"/>
    <p:sldId id="1004" r:id="rId13"/>
    <p:sldId id="1008" r:id="rId14"/>
    <p:sldId id="949" r:id="rId15"/>
    <p:sldId id="1006" r:id="rId16"/>
    <p:sldId id="937" r:id="rId17"/>
    <p:sldId id="954" r:id="rId18"/>
    <p:sldId id="945" r:id="rId19"/>
    <p:sldId id="1010" r:id="rId20"/>
    <p:sldId id="1009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3B2FF"/>
    <a:srgbClr val="F2E9D7"/>
    <a:srgbClr val="00B050"/>
    <a:srgbClr val="0000FF"/>
    <a:srgbClr val="0B4499"/>
    <a:srgbClr val="0B4399"/>
    <a:srgbClr val="FF0000"/>
    <a:srgbClr val="4A7EBB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522" autoAdjust="0"/>
    <p:restoredTop sz="50000" autoAdjust="0"/>
  </p:normalViewPr>
  <p:slideViewPr>
    <p:cSldViewPr snapToObjects="1">
      <p:cViewPr varScale="1">
        <p:scale>
          <a:sx n="76" d="100"/>
          <a:sy n="76" d="100"/>
        </p:scale>
        <p:origin x="192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144" d="100"/>
          <a:sy n="144" d="100"/>
        </p:scale>
        <p:origin x="453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3/3/21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3/3/21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2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5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13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8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3/3/21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3/3/21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88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19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8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35738"/>
            <a:ext cx="2489200" cy="30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3 March 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1628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66C1A-1D13-9E48-8FEC-12896016A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072015"/>
            <a:ext cx="9144000" cy="218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Physics Beyond Colliders Annual Workshop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1-4 March 2021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Jonathan Feng, UC Irvine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02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F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ORWARD 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HYSICS 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F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ACILITY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AT THE LHC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FC51B0-6F1A-4348-96F8-BAF89567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81" y="5545063"/>
            <a:ext cx="1868776" cy="533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EF4942-5B3F-C248-8196-9580A6BE7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689" y="5545938"/>
            <a:ext cx="2802123" cy="5321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7ED345-2E00-8C4A-AFE6-CA40D2194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50" y="5545331"/>
            <a:ext cx="533400" cy="533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7628D8-E939-B04F-891F-B2E3AD916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1" y="5545331"/>
            <a:ext cx="533400" cy="533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D5037E-B1C6-474A-B56A-CB7D9D7BCC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93" r="7550" b="13212"/>
          <a:stretch/>
        </p:blipFill>
        <p:spPr>
          <a:xfrm>
            <a:off x="6464544" y="5545938"/>
            <a:ext cx="1394126" cy="5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6693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Arial" charset="0"/>
              </a:rPr>
              <a:t>BC2: MILLI-CHARGED PARTICLES AT FORMOSA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Currently the target of the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experiment near the CMS IP.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Demonstrator (Proto-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) already probes new region.  Full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planned to run in this location at HL-LHC, but the sensitivity can be improved significantly by moving it to the FPF (FORMOSA).</a:t>
            </a: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2743199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8" y="2743199"/>
            <a:ext cx="4091751" cy="3485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4953000" y="2819400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Foroughi-</a:t>
            </a:r>
            <a:r>
              <a:rPr lang="en-US" sz="1400" dirty="0" err="1"/>
              <a:t>Abari</a:t>
            </a:r>
            <a:r>
              <a:rPr lang="en-US" sz="14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27407614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BC3: DARK MATTER DETECTION AT FLARE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If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</a:t>
            </a:r>
            <a:r>
              <a:rPr lang="en-US" sz="2000" baseline="-25000" dirty="0" err="1">
                <a:solidFill>
                  <a:schemeClr val="bg1"/>
                </a:solidFill>
                <a:latin typeface="Arial" charset="0"/>
              </a:rPr>
              <a:t>LLP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&gt; 2m</a:t>
            </a:r>
            <a:r>
              <a:rPr lang="en-US" sz="2000" baseline="-25000" dirty="0">
                <a:solidFill>
                  <a:schemeClr val="bg1"/>
                </a:solidFill>
                <a:latin typeface="Arial" charset="0"/>
              </a:rPr>
              <a:t>DM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the LLP will typically decay to dark matter, leading to a highly collimated beam of dark matter particles.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Can look for the resulting DM to scatter off electrons at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FLArE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Forward Liquid Argon Experiment, a proposed 10 to 100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tonne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LArTPC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. </a:t>
            </a: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269838" y="3352736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8" y="2743136"/>
            <a:ext cx="4149761" cy="700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err="1">
                    <a:solidFill>
                      <a:schemeClr val="bg1"/>
                    </a:solidFill>
                    <a:latin typeface="Arial" charset="0"/>
                  </a:rPr>
                  <a:t>FLArE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</a:rPr>
                  <a:t> probes most of the favored/ allowed relic target region. Complementary to missing energy experiments that probe more of the “too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charset="0"/>
                  </a:rPr>
                  <a:t>” region, but don’t detect DM scattering.</a:t>
                </a:r>
              </a:p>
              <a:p>
                <a:endParaRPr lang="en-US" sz="2000" dirty="0">
                  <a:solidFill>
                    <a:schemeClr val="bg1"/>
                  </a:solidFill>
                  <a:latin typeface="Arial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sz="200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blipFill>
                <a:blip r:embed="rId4"/>
                <a:stretch>
                  <a:fillRect l="-1023" t="-1923" b="-44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0600" y="2742831"/>
            <a:ext cx="4072654" cy="3741828"/>
            <a:chOff x="4911763" y="2742831"/>
            <a:chExt cx="4072654" cy="3741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475399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3282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BSM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25809"/>
            <a:ext cx="3276600" cy="50292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The FPF will house a number of experiments.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These will have the potential to discover new physics in all of the PBC benchmark cases.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There are many other models worth consideration, and much further work required to realize these FPF detectors.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7960299"/>
                  </p:ext>
                </p:extLst>
              </p:nvPr>
            </p:nvGraphicFramePr>
            <p:xfrm>
              <a:off x="3909969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7960299"/>
                  </p:ext>
                </p:extLst>
              </p:nvPr>
            </p:nvGraphicFramePr>
            <p:xfrm>
              <a:off x="3909969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7059" t="-133333" r="-105882" b="-1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7059" t="-233333" r="-105882" b="-11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233333" r="-3448" b="-11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360000" r="-3448" b="-57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681481" r="-3448" b="-7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527500" r="-3448" b="-4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643590" r="-3448" b="-3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7059" t="-725000" r="-105882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725000" r="-3448" b="-20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7059" t="-1222222" r="-105882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1222222" r="-3448" b="-2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7059" t="-1322222" r="-105882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1322222" r="-3448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7059" t="-1422222" r="-105882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19540" t="-1422222" r="-3448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4472528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89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SM PHYSICS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418005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326816" cy="3429000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No collider neutrino has ever been detected.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But there is a huge flux of </a:t>
            </a:r>
            <a:r>
              <a:rPr lang="en-US" sz="1800" dirty="0" err="1">
                <a:solidFill>
                  <a:schemeClr val="bg1"/>
                </a:solidFill>
              </a:rPr>
              <a:t>TeV</a:t>
            </a:r>
            <a:r>
              <a:rPr lang="en-US" sz="1800" dirty="0">
                <a:solidFill>
                  <a:schemeClr val="bg1"/>
                </a:solidFill>
              </a:rPr>
              <a:t> neutrinos in the far forward direction. </a:t>
            </a:r>
          </a:p>
          <a:p>
            <a:pPr marL="0" indent="0" algn="r">
              <a:buNone/>
            </a:pPr>
            <a:r>
              <a:rPr lang="en-US" sz="1800" baseline="-25000" dirty="0">
                <a:solidFill>
                  <a:schemeClr val="bg1"/>
                </a:solidFill>
                <a:sym typeface="Wingdings" pitchFamily="2" charset="2"/>
              </a:rPr>
              <a:t>De </a:t>
            </a:r>
            <a:r>
              <a:rPr lang="en-US" sz="1800" baseline="-25000" dirty="0" err="1">
                <a:solidFill>
                  <a:schemeClr val="bg1"/>
                </a:solidFill>
                <a:sym typeface="Wingdings" pitchFamily="2" charset="2"/>
              </a:rPr>
              <a:t>Rujula</a:t>
            </a:r>
            <a:r>
              <a:rPr lang="en-US" sz="1800" baseline="-25000" dirty="0">
                <a:solidFill>
                  <a:schemeClr val="bg1"/>
                </a:solidFill>
                <a:sym typeface="Wingdings" pitchFamily="2" charset="2"/>
              </a:rPr>
              <a:t>, </a:t>
            </a:r>
            <a:r>
              <a:rPr lang="en-US" sz="1800" baseline="-25000" dirty="0" err="1">
                <a:solidFill>
                  <a:schemeClr val="bg1"/>
                </a:solidFill>
                <a:sym typeface="Wingdings" pitchFamily="2" charset="2"/>
              </a:rPr>
              <a:t>Ruckl</a:t>
            </a:r>
            <a:r>
              <a:rPr lang="en-US" sz="1800" baseline="-25000" dirty="0">
                <a:solidFill>
                  <a:schemeClr val="bg1"/>
                </a:solidFill>
                <a:sym typeface="Wingdings" pitchFamily="2" charset="2"/>
              </a:rPr>
              <a:t> (1984); Winter (1990)</a:t>
            </a:r>
          </a:p>
          <a:p>
            <a:endParaRPr lang="en-US" sz="1200" baseline="-250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In 2018, the FASER Collaboration placed ~30 kg emulsion detectors in the far forward region for 6 weeks (inserted and removed in TSs). 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Expect ~few neutrino interactions.  Several neutral vertices have been identified, likely to be neutrinos.  Analysis ongoing.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73A52-871F-2A46-82C7-9F5EE140A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" t="26817" r="66047" b="22989"/>
          <a:stretch/>
        </p:blipFill>
        <p:spPr>
          <a:xfrm>
            <a:off x="762000" y="4572000"/>
            <a:ext cx="4191000" cy="194542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989" y="2320001"/>
            <a:ext cx="5380565" cy="3026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213" y="5120558"/>
            <a:ext cx="1783343" cy="14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010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Run 3: </a:t>
            </a:r>
            <a:r>
              <a:rPr lang="en-US" sz="2000" dirty="0" err="1">
                <a:solidFill>
                  <a:schemeClr val="bg1"/>
                </a:solidFill>
              </a:rPr>
              <a:t>FASER</a:t>
            </a:r>
            <a:r>
              <a:rPr lang="en-US" sz="20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 (on-axis) and SND (off-axis), ~1-tonne emulsion/tungsten detectors, will open a new field of neutrino physics at the LHC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Will record 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~1000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, and ~10 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interactions at </a:t>
            </a:r>
            <a:r>
              <a:rPr lang="en-US" sz="1800" dirty="0" err="1">
                <a:solidFill>
                  <a:schemeClr val="bg1"/>
                </a:solidFill>
              </a:rPr>
              <a:t>TeV</a:t>
            </a:r>
            <a:r>
              <a:rPr lang="en-US" sz="1800" dirty="0">
                <a:solidFill>
                  <a:schemeClr val="bg1"/>
                </a:solidFill>
              </a:rPr>
              <a:t> energies, the first direct exploration of this energy range for all 3 flavors. </a:t>
            </a:r>
          </a:p>
          <a:p>
            <a:pPr lvl="1"/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HL-LHC: FPF could accommodate FASER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2 and SND2 (~10-tonne emulsion detectors), </a:t>
            </a:r>
            <a:r>
              <a:rPr lang="en-US" sz="2000" dirty="0" err="1">
                <a:solidFill>
                  <a:schemeClr val="bg1"/>
                </a:solidFill>
              </a:rPr>
              <a:t>FLArE</a:t>
            </a:r>
            <a:r>
              <a:rPr lang="en-US" sz="2000" dirty="0">
                <a:solidFill>
                  <a:schemeClr val="bg1"/>
                </a:solidFill>
              </a:rPr>
              <a:t> (10+ </a:t>
            </a:r>
            <a:r>
              <a:rPr lang="en-US" sz="2000" dirty="0" err="1">
                <a:solidFill>
                  <a:schemeClr val="bg1"/>
                </a:solidFill>
              </a:rPr>
              <a:t>tonne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LArTPC</a:t>
            </a:r>
            <a:r>
              <a:rPr lang="en-US" sz="2000" dirty="0">
                <a:solidFill>
                  <a:schemeClr val="bg1"/>
                </a:solidFill>
              </a:rPr>
              <a:t>), FORMOSA, …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Will record 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~10</a:t>
            </a:r>
            <a:r>
              <a:rPr lang="en-US" sz="1800" baseline="30000" dirty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~10</a:t>
            </a:r>
            <a:r>
              <a:rPr lang="en-US" sz="1800" baseline="300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6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, and ~10</a:t>
            </a:r>
            <a:r>
              <a:rPr lang="en-US" sz="1800" baseline="30000" dirty="0">
                <a:solidFill>
                  <a:schemeClr val="bg1"/>
                </a:solidFill>
                <a:sym typeface="Wingdings" pitchFamily="2" charset="2"/>
              </a:rPr>
              <a:t>3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interactions at </a:t>
            </a:r>
            <a:r>
              <a:rPr lang="en-US" sz="1800" dirty="0" err="1">
                <a:solidFill>
                  <a:schemeClr val="bg1"/>
                </a:solidFill>
              </a:rPr>
              <a:t>TeV</a:t>
            </a:r>
            <a:r>
              <a:rPr lang="en-US" sz="1800" dirty="0">
                <a:solidFill>
                  <a:schemeClr val="bg1"/>
                </a:solidFill>
              </a:rPr>
              <a:t> energies.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Detect 1</a:t>
            </a:r>
            <a:r>
              <a:rPr lang="en-US" sz="1800" baseline="30000" dirty="0">
                <a:solidFill>
                  <a:schemeClr val="bg1"/>
                </a:solidFill>
              </a:rPr>
              <a:t>st</a:t>
            </a:r>
            <a:r>
              <a:rPr lang="en-US" sz="1800" dirty="0">
                <a:solidFill>
                  <a:schemeClr val="bg1"/>
                </a:solidFill>
              </a:rPr>
              <a:t> anti-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, probe neutrino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properties (NSIs, 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MDM), …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2362200"/>
            <a:ext cx="8869459" cy="2428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533400" y="2438400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1908.02310</a:t>
            </a:r>
          </a:p>
        </p:txBody>
      </p:sp>
    </p:spTree>
    <p:extLst>
      <p:ext uri="{BB962C8B-B14F-4D97-AF65-F5344CB8AC3E}">
        <p14:creationId xmlns:p14="http://schemas.microsoft.com/office/powerpoint/2010/main" val="14354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160462"/>
                <a:ext cx="8433498" cy="2573338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charset="0"/>
                  </a:rPr>
                  <a:t>The forward production of hadrons is currently subject to large uncertainties. FPF experiments would provide useful insights. 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By accommodating both on-axis and off-axis neutrino detectors, could provide complementary information (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160462"/>
                <a:ext cx="8433498" cy="2573338"/>
              </a:xfrm>
              <a:blipFill>
                <a:blip r:embed="rId2"/>
                <a:stretch>
                  <a:fillRect l="-752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QCD PHYSICS</a:t>
            </a:r>
            <a:endParaRPr lang="en-US" dirty="0">
              <a:solidFill>
                <a:schemeClr val="bg1"/>
              </a:solidFill>
              <a:latin typeface="Symbol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522B4-E4A0-514C-A6DA-A2821809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71800"/>
            <a:ext cx="30480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8600" y="2667000"/>
                <a:ext cx="4775898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v="urn:schemas-microsoft-com:mac:vml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v="urn:schemas-microsoft-com:mac:vml"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Different target nuclei (lead, tungsten) to probe different nuclear pdfs</a:t>
                </a: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Strange quark pdf through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dirty="0">
                    <a:solidFill>
                      <a:schemeClr val="bg1"/>
                    </a:solidFill>
                    <a:sym typeface="Wingdings" pitchFamily="2" charset="2"/>
                  </a:rPr>
                  <a:t>s</a:t>
                </a:r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i="1" dirty="0">
                    <a:solidFill>
                      <a:schemeClr val="bg1"/>
                    </a:solidFill>
                    <a:sym typeface="Wingdings" pitchFamily="2" charset="2"/>
                  </a:rPr>
                  <a:t>lc</a:t>
                </a:r>
                <a:endParaRPr lang="en-US" sz="1800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Forward charm production, 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intrinsic charm</a:t>
                </a:r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Refine simulations that currently vary greatly (EPOS-LHC, QGSJET, DPMJET, SIBYLL, PYTHIA…)</a:t>
                </a:r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Provide essential input to </a:t>
                </a:r>
                <a:r>
                  <a:rPr lang="en-US" sz="1800" dirty="0" err="1">
                    <a:solidFill>
                      <a:schemeClr val="bg1"/>
                    </a:solidFill>
                    <a:latin typeface="Arial" charset="0"/>
                  </a:rPr>
                  <a:t>astroparticle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 experiments; e.g., distinguish galactic neutrino signal from atmospheric neutrino background at </a:t>
                </a:r>
                <a:r>
                  <a:rPr lang="en-US" sz="1800" dirty="0" err="1">
                    <a:solidFill>
                      <a:schemeClr val="bg1"/>
                    </a:solidFill>
                    <a:latin typeface="Arial" charset="0"/>
                  </a:rPr>
                  <a:t>IceCube</a:t>
                </a:r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2667000"/>
                <a:ext cx="4775898" cy="3581400"/>
              </a:xfrm>
              <a:prstGeom prst="rect">
                <a:avLst/>
              </a:prstGeom>
              <a:blipFill>
                <a:blip r:embed="rId4"/>
                <a:stretch>
                  <a:fillRect t="-1060" r="-1592" b="-10601"/>
                </a:stretch>
              </a:blipFill>
              <a:ln>
                <a:noFill/>
              </a:ln>
              <a:extLst>
                <a:ext uri="{909E8E84-426E-40dd-AFC4-6F175D3DCCD1}">
                  <a14:hiddenFill xmlns:mv="urn:schemas-microsoft-com:mac:vml"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v="urn:schemas-microsoft-com:mac:vml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v="urn:schemas-microsoft-com:mac:vml"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926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539273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The FPF is well-aligned with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the European Strategy Update’s recommendations for a diverse experimental program, connections to </a:t>
            </a:r>
            <a:r>
              <a:rPr lang="en-US" sz="1800" dirty="0" err="1">
                <a:solidFill>
                  <a:srgbClr val="FFFF00"/>
                </a:solidFill>
              </a:rPr>
              <a:t>astroparticle</a:t>
            </a:r>
            <a:r>
              <a:rPr lang="en-US" sz="1800" dirty="0">
                <a:solidFill>
                  <a:srgbClr val="FFFF00"/>
                </a:solidFill>
              </a:rPr>
              <a:t> experiments, etc.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CERN’s updated Physics Beyond Colliders mandate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the American Snowmass community study and P5 prioritization exercise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There are already many experiments that would be excellent fits for the FPF.  These build on current experiments, such as FASER, </a:t>
            </a:r>
            <a:r>
              <a:rPr lang="en-US" sz="2000" dirty="0" err="1">
                <a:solidFill>
                  <a:schemeClr val="bg1"/>
                </a:solidFill>
              </a:rPr>
              <a:t>FASER</a:t>
            </a:r>
            <a:r>
              <a:rPr lang="en-US" sz="20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, SND@LHC, and </a:t>
            </a:r>
            <a:r>
              <a:rPr lang="en-US" sz="2000" dirty="0" err="1">
                <a:solidFill>
                  <a:schemeClr val="bg1"/>
                </a:solidFill>
              </a:rPr>
              <a:t>MilliQan</a:t>
            </a:r>
            <a:r>
              <a:rPr lang="en-US" sz="2000" dirty="0">
                <a:solidFill>
                  <a:schemeClr val="bg1"/>
                </a:solidFill>
              </a:rPr>
              <a:t>, but also new ideas, such as </a:t>
            </a:r>
            <a:r>
              <a:rPr lang="en-US" sz="2000" dirty="0" err="1">
                <a:solidFill>
                  <a:schemeClr val="bg1"/>
                </a:solidFill>
              </a:rPr>
              <a:t>FLArE</a:t>
            </a:r>
            <a:r>
              <a:rPr lang="en-US" sz="2000" dirty="0">
                <a:solidFill>
                  <a:schemeClr val="bg1"/>
                </a:solidFill>
              </a:rPr>
              <a:t>. 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physics topics addressed by these experiments are already astoundingly diverse: measurements of 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r>
              <a:rPr lang="en-US" sz="2000" dirty="0">
                <a:solidFill>
                  <a:schemeClr val="bg1"/>
                </a:solidFill>
              </a:rPr>
              <a:t> neutrino properties, proton pdfs, nuclear pdfs, forward hadron production, implications for </a:t>
            </a:r>
            <a:r>
              <a:rPr lang="en-US" sz="2000" dirty="0" err="1">
                <a:solidFill>
                  <a:schemeClr val="bg1"/>
                </a:solidFill>
              </a:rPr>
              <a:t>IceCube</a:t>
            </a:r>
            <a:r>
              <a:rPr lang="en-US" sz="2000" dirty="0">
                <a:solidFill>
                  <a:schemeClr val="bg1"/>
                </a:solidFill>
              </a:rPr>
              <a:t> and other cosmic ray experiments, searches for dark portal particles, light gauge bosons, axion-like particles, other LLPs, dark matter scattering, milli-charged particles, …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SUMMARY AND PLANS</a:t>
            </a:r>
          </a:p>
        </p:txBody>
      </p:sp>
    </p:spTree>
    <p:extLst>
      <p:ext uri="{BB962C8B-B14F-4D97-AF65-F5344CB8AC3E}">
        <p14:creationId xmlns:p14="http://schemas.microsoft.com/office/powerpoint/2010/main" val="757781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475"/>
            <a:ext cx="84582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 AND PLANS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1FA402-B0DA-C942-8FA8-723E8234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95400"/>
            <a:ext cx="8077200" cy="486092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Clearly, now is the time to establish the FPF’s physics case and feasibility if it is to benefit from running in the HL-LHC era.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We would like to determine the optimal suite of experiments that will maximize the physics potential within the constraints of cost, schedule, safety, ….  An interesting and multi-faceted optimization problem!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FPF Kickoff Workshop was held 9-10 November 2020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40 talks, lots of fascinating discussions across the broad range of relevant topics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For talk slides and recordings, see </a:t>
            </a: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https://indico.cern.ch/event/955956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Next meeting will be announced soon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3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89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75807469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5626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As the LHC runs at much higher luminosities in the next 15+ years, how can its potential be maximally exploited?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Upgrades for the HL-LHC era have focused on high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baseline="-25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/ low cross section physics (~fb, pb, </a:t>
            </a:r>
            <a:r>
              <a:rPr lang="en-US" sz="2000" dirty="0" err="1">
                <a:solidFill>
                  <a:schemeClr val="bg1"/>
                </a:solidFill>
              </a:rPr>
              <a:t>nb</a:t>
            </a:r>
            <a:r>
              <a:rPr lang="en-US" sz="2000" dirty="0">
                <a:solidFill>
                  <a:schemeClr val="bg1"/>
                </a:solidFill>
              </a:rPr>
              <a:t>).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But the total cross section is ~100 mb, and most of these events (and most of the highest energy particles) are in the far forward region / low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 err="1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 recent years, it has become clear that there is a rich physics program that remains to be explored in the far forward region, and this can be done with relatively little additional investment.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The proposal: create a Forward Physics Facility for the HL-LHC to house a suite of experiments that will greatly enhance the LHC’s potential for both BSM physics (LLPs, FIPs, milli-charged particles, dark matter, dark sectors) and SM physics (neutrinos, QCD, cosmic ray physics).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FORWARD PHYSICS FACILITY</a:t>
            </a:r>
          </a:p>
        </p:txBody>
      </p:sp>
    </p:spTree>
    <p:extLst>
      <p:ext uri="{BB962C8B-B14F-4D97-AF65-F5344CB8AC3E}">
        <p14:creationId xmlns:p14="http://schemas.microsoft.com/office/powerpoint/2010/main" val="262714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475"/>
            <a:ext cx="84582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SWEEPER MAGNET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1FA402-B0DA-C942-8FA8-723E8234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82675"/>
            <a:ext cx="8382000" cy="486092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the FPF, a magnet can sweep away muons, greatly reducing backgrounds. 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 7-m-long, 20-cm-diameter magnet along the LOS can fit in the LHC tunnel after muons leave the LHC beampipe.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AE88D-432E-0C4F-9963-AD428430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093039"/>
            <a:ext cx="3996762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BDDC5F-58FC-734C-AC8F-1C34F15B5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004439"/>
            <a:ext cx="4267200" cy="2188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4EE3B7-EA28-AB42-A70B-8292D3CF1A52}"/>
              </a:ext>
            </a:extLst>
          </p:cNvPr>
          <p:cNvSpPr txBox="1"/>
          <p:nvPr/>
        </p:nvSpPr>
        <p:spPr>
          <a:xfrm>
            <a:off x="7010597" y="5915856"/>
            <a:ext cx="1752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Liam Dougherty (2021)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77A30-B500-A24F-8C53-52A13C0D9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107291"/>
            <a:ext cx="4267200" cy="6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33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837555" y="2949836"/>
            <a:ext cx="2553845" cy="1469765"/>
            <a:chOff x="5928039" y="364738"/>
            <a:chExt cx="2057400" cy="171279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91474"/>
              <a:ext cx="2057400" cy="108606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Traditional Targets of Large Experiments at the LHC: SUSY, …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3529" y="364738"/>
              <a:ext cx="0" cy="65605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61916" y="3512803"/>
            <a:ext cx="2410084" cy="1284350"/>
            <a:chOff x="2337654" y="3504066"/>
            <a:chExt cx="2520397" cy="10753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337654" y="3504066"/>
              <a:ext cx="2520397" cy="7730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 of Small Experiments at the FPF: </a:t>
              </a:r>
              <a:r>
                <a:rPr lang="en-US" dirty="0">
                  <a:solidFill>
                    <a:srgbClr val="FF0000"/>
                  </a:solidFill>
                  <a:latin typeface="Symbol" pitchFamily="2" charset="2"/>
                </a:rPr>
                <a:t>n, </a:t>
              </a:r>
              <a:r>
                <a:rPr lang="en-US" dirty="0">
                  <a:solidFill>
                    <a:srgbClr val="FF0000"/>
                  </a:solidFill>
                </a:rPr>
                <a:t>LLPs, DM, </a:t>
              </a:r>
              <a:r>
                <a:rPr lang="en-US" dirty="0">
                  <a:solidFill>
                    <a:srgbClr val="FF0000"/>
                  </a:solidFill>
                  <a:latin typeface="Symbol" pitchFamily="2" charset="2"/>
                </a:rPr>
                <a:t>…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671" y="4277155"/>
              <a:ext cx="3962" cy="302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0D04A5-62E9-E343-B744-6E3561C14170}"/>
              </a:ext>
            </a:extLst>
          </p:cNvPr>
          <p:cNvGrpSpPr/>
          <p:nvPr/>
        </p:nvGrpSpPr>
        <p:grpSpPr>
          <a:xfrm>
            <a:off x="2663982" y="5575313"/>
            <a:ext cx="3979006" cy="998459"/>
            <a:chOff x="4617726" y="5466980"/>
            <a:chExt cx="3979006" cy="9984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2C85AB-C40F-F34E-9571-CEFF5038423B}"/>
                </a:ext>
              </a:extLst>
            </p:cNvPr>
            <p:cNvSpPr/>
            <p:nvPr/>
          </p:nvSpPr>
          <p:spPr>
            <a:xfrm>
              <a:off x="4617726" y="5466980"/>
              <a:ext cx="3979006" cy="99845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0803012_02-A4-at-144-dpi.jpg">
              <a:extLst>
                <a:ext uri="{FF2B5EF4-FFF2-40B4-BE49-F238E27FC236}">
                  <a16:creationId xmlns:a16="http://schemas.microsoft.com/office/drawing/2014/main" id="{82037E4A-F642-1440-AFF0-4D592D70B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31" y="5607669"/>
              <a:ext cx="1570285" cy="833922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4A86839-2045-324D-938A-4CD22BD6F873}"/>
                </a:ext>
              </a:extLst>
            </p:cNvPr>
            <p:cNvCxnSpPr/>
            <p:nvPr/>
          </p:nvCxnSpPr>
          <p:spPr>
            <a:xfrm flipV="1">
              <a:off x="6807515" y="5518261"/>
              <a:ext cx="133964" cy="457617"/>
            </a:xfrm>
            <a:prstGeom prst="straightConnector1">
              <a:avLst/>
            </a:prstGeom>
            <a:ln w="12700" cmpd="sng">
              <a:solidFill>
                <a:srgbClr val="0000FF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ECAE79E-978C-0C4F-936E-06CE6D4D207F}"/>
                </a:ext>
              </a:extLst>
            </p:cNvPr>
            <p:cNvGrpSpPr/>
            <p:nvPr/>
          </p:nvGrpSpPr>
          <p:grpSpPr>
            <a:xfrm>
              <a:off x="4730724" y="6071099"/>
              <a:ext cx="1245743" cy="231296"/>
              <a:chOff x="686764" y="4213439"/>
              <a:chExt cx="2214348" cy="409266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26005A7-5AA6-324E-A9CB-700239D20C91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2CF3B9B9-FEC3-BA44-8363-0B28B3894598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2536264-5762-974F-A33A-E37E88084D30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3CAA05A-6019-5848-9C8A-B7B9C26D09C2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543A97B-5A64-5547-A4FD-09405BF8FED3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31D4A06-5238-2E42-9DC6-06C994AF4033}"/>
                </a:ext>
              </a:extLst>
            </p:cNvPr>
            <p:cNvGrpSpPr/>
            <p:nvPr/>
          </p:nvGrpSpPr>
          <p:grpSpPr>
            <a:xfrm rot="10800000">
              <a:off x="7471921" y="5695595"/>
              <a:ext cx="1062921" cy="199889"/>
              <a:chOff x="686764" y="4213439"/>
              <a:chExt cx="2214348" cy="409266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E57CF17-C48B-3A49-ABAC-135ECAA0208C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79BA3A9-26AE-D24C-9B40-62F8909D4930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B4B5369-6F3C-4444-9649-01007A3BB22A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AD38005-B87D-3C42-ABDE-B04017CC6B01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D3621D4-1339-C64C-83DB-6243D2102859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684798F-21A1-F247-8FA1-2A76469A2032}"/>
                </a:ext>
              </a:extLst>
            </p:cNvPr>
            <p:cNvCxnSpPr/>
            <p:nvPr/>
          </p:nvCxnSpPr>
          <p:spPr>
            <a:xfrm flipV="1">
              <a:off x="6697269" y="5959728"/>
              <a:ext cx="244209" cy="3540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AE39874-FA04-AC42-93B4-8D5EE129AE05}"/>
                </a:ext>
              </a:extLst>
            </p:cNvPr>
            <p:cNvCxnSpPr/>
            <p:nvPr/>
          </p:nvCxnSpPr>
          <p:spPr>
            <a:xfrm>
              <a:off x="6807515" y="5975878"/>
              <a:ext cx="458736" cy="465713"/>
            </a:xfrm>
            <a:prstGeom prst="straightConnector1">
              <a:avLst/>
            </a:prstGeom>
            <a:ln w="12700" cmpd="sng">
              <a:solidFill>
                <a:srgbClr val="0000FF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12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FPF LOCATION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Possibilities under active investigation: enlarge existing cavern UJ12, 480 m from ATLAS and shielded from the ATLAS IP by ~100 m of rock; or create a new shaft and cavern ~612 m from ATLAS past UJ18.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02662B-65F2-8B4A-9A68-629D7DF6986E}"/>
              </a:ext>
            </a:extLst>
          </p:cNvPr>
          <p:cNvGrpSpPr/>
          <p:nvPr/>
        </p:nvGrpSpPr>
        <p:grpSpPr>
          <a:xfrm>
            <a:off x="4504996" y="3648485"/>
            <a:ext cx="4154777" cy="2256203"/>
            <a:chOff x="4504996" y="3648485"/>
            <a:chExt cx="4154777" cy="22562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2A82F6-C0C2-2C49-9CBD-A46F0A891AEB}"/>
                </a:ext>
              </a:extLst>
            </p:cNvPr>
            <p:cNvSpPr/>
            <p:nvPr/>
          </p:nvSpPr>
          <p:spPr>
            <a:xfrm>
              <a:off x="4504996" y="4404360"/>
              <a:ext cx="4154777" cy="1500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819FCCB-4E43-B449-9333-9853FF30E28D}"/>
                </a:ext>
              </a:extLst>
            </p:cNvPr>
            <p:cNvGrpSpPr/>
            <p:nvPr/>
          </p:nvGrpSpPr>
          <p:grpSpPr>
            <a:xfrm>
              <a:off x="4504996" y="3648485"/>
              <a:ext cx="4154777" cy="2218915"/>
              <a:chOff x="4504996" y="3648485"/>
              <a:chExt cx="4154777" cy="221891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21F4D56-2C28-F042-A00A-EF92126F78F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504997" y="4404360"/>
                <a:ext cx="4154776" cy="1463040"/>
                <a:chOff x="4300836" y="3541967"/>
                <a:chExt cx="7828617" cy="2756725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DEBAA41-5768-5741-8B15-A802AE18A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37870"/>
                <a:stretch/>
              </p:blipFill>
              <p:spPr bwMode="auto">
                <a:xfrm>
                  <a:off x="4300836" y="3541967"/>
                  <a:ext cx="4932824" cy="26745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985F9DD-E2DF-0344-9D2A-6FCDAE4213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8077" t="7976"/>
                <a:stretch/>
              </p:blipFill>
              <p:spPr bwMode="auto">
                <a:xfrm>
                  <a:off x="8858017" y="4111519"/>
                  <a:ext cx="3271436" cy="21871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</p:pic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88D1E9F0-0942-F240-9F5E-2E0BB5F18F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04996" y="3648485"/>
                <a:ext cx="3115004" cy="7558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3F0BD58-42C7-8F44-86B2-AB279C0AA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4800" y="3666793"/>
                <a:ext cx="689041" cy="73756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304800" y="2289331"/>
            <a:ext cx="3605192" cy="4031353"/>
            <a:chOff x="304800" y="2289331"/>
            <a:chExt cx="3605192" cy="40313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769767-38F9-1047-A624-88D99C72C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328" t="24131" r="9838" b="3734"/>
            <a:stretch/>
          </p:blipFill>
          <p:spPr bwMode="auto">
            <a:xfrm>
              <a:off x="306421" y="4006109"/>
              <a:ext cx="3603571" cy="2314575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766062" cy="1607894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" y="2289331"/>
              <a:ext cx="1295400" cy="173709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6384386" y="177969"/>
            <a:ext cx="25310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endParaRPr lang="en-US" sz="900" dirty="0">
              <a:highlight>
                <a:srgbClr val="F2E9D7"/>
              </a:highlight>
            </a:endParaRPr>
          </a:p>
          <a:p>
            <a:pPr marL="0" indent="0" algn="r">
              <a:buNone/>
            </a:pPr>
            <a:r>
              <a:rPr lang="en-US" sz="1600" dirty="0">
                <a:highlight>
                  <a:srgbClr val="F2E9D7"/>
                </a:highlight>
              </a:rPr>
              <a:t> See John Osborne’s talk </a:t>
            </a:r>
          </a:p>
        </p:txBody>
      </p:sp>
    </p:spTree>
    <p:extLst>
      <p:ext uri="{BB962C8B-B14F-4D97-AF65-F5344CB8AC3E}">
        <p14:creationId xmlns:p14="http://schemas.microsoft.com/office/powerpoint/2010/main" val="3691857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89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BSM PHYSICS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218720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PBC BSM BENCHMARK CASES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BEBF3-8C42-6A46-971F-9F27786F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534399" cy="53927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11 models of light, weakly-interacting particles (LLPs, FIPs)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40442-CAD4-A44F-BD52-F25B69636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63" r="10784"/>
          <a:stretch/>
        </p:blipFill>
        <p:spPr>
          <a:xfrm>
            <a:off x="571618" y="1676400"/>
            <a:ext cx="8000763" cy="45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2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FPF DISCOVERY PROSPECTS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5662"/>
            <a:ext cx="8496301" cy="5392738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The discovery prospects for FASER and FASER 2 are well-studied by the PBC 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Recent studies show the promise of the FPF for exploring all the BCs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879085"/>
                  </p:ext>
                </p:extLst>
              </p:nvPr>
            </p:nvGraphicFramePr>
            <p:xfrm>
              <a:off x="381000" y="1828800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FLArE</a:t>
                          </a:r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Feng, </a:t>
                          </a: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2101.10338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Foroughi-Bari, Kling, Tsai, 2010.07941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200" i="0" dirty="0" smtClean="0">
                                  <a:latin typeface="+mn-lt"/>
                                </a:rPr>
                                <m:t>FASER</m:t>
                              </m:r>
                            </m:oMath>
                          </a14:m>
                          <a:r>
                            <a:rPr lang="en-US" sz="1200" dirty="0"/>
                            <a:t>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879085"/>
                  </p:ext>
                </p:extLst>
              </p:nvPr>
            </p:nvGraphicFramePr>
            <p:xfrm>
              <a:off x="381000" y="1828800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0435" r="-500000" b="-13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0435" r="-393671" b="-13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7222" r="-500000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7222" r="-393671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FLArE</a:t>
                          </a:r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Feng, </a:t>
                          </a: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2101.10338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Foroughi-Bari, Kling, Tsai, 2010.07941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375000" r="-393671" b="-56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77273" r="-393671" b="-8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536111" r="-3936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618919" r="-393671" b="-2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738889" r="-500000" b="-19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38889" r="-393671" b="-19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72727" r="-500000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72727" r="-393671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08696" r="-500000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08696" r="-393671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508696" r="-500000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508696" r="-393671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9988978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E583F-79CB-4344-BF3E-53C1B8F86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841844D-03CA-B14F-BBD0-818D11D78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4724400"/>
            <a:ext cx="8839198" cy="1736726"/>
          </a:xfrm>
          <a:noFill/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FASER construction completed, partially installed in November 2020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Remaining FASER installation starts next week for 1 month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No room to upgrade FASER to FASER 2 in the existing, LEP-era tunnel</a:t>
            </a:r>
          </a:p>
        </p:txBody>
      </p:sp>
    </p:spTree>
    <p:extLst>
      <p:ext uri="{BB962C8B-B14F-4D97-AF65-F5344CB8AC3E}">
        <p14:creationId xmlns:p14="http://schemas.microsoft.com/office/powerpoint/2010/main" val="334572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BC1, 4-11: LLPS AT FASER AND FASER 2 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809625"/>
            <a:ext cx="8763000" cy="559117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sym typeface="Wingdings"/>
              </a:rPr>
              <a:t>FASER probes new parameter space in some models with just 1 fb</a:t>
            </a:r>
            <a:r>
              <a:rPr lang="en-US" sz="2000" baseline="30000" dirty="0">
                <a:solidFill>
                  <a:schemeClr val="bg1"/>
                </a:solidFill>
                <a:latin typeface="Arial" charset="0"/>
                <a:sym typeface="Wingdings"/>
              </a:rPr>
              <a:t>-1</a:t>
            </a:r>
            <a:r>
              <a:rPr lang="en-US" sz="2000" dirty="0">
                <a:solidFill>
                  <a:schemeClr val="bg1"/>
                </a:solidFill>
                <a:latin typeface="Arial" charset="0"/>
                <a:sym typeface="Wingdings"/>
              </a:rPr>
              <a:t>. </a:t>
            </a:r>
          </a:p>
          <a:p>
            <a:endParaRPr lang="en-US" sz="1000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charset="0"/>
                <a:sym typeface="Wingdings"/>
              </a:rPr>
              <a:t>The Forward Physics Facility will provide space to upgrade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FASER (R=10cm, L=1.5m, Run 3) </a:t>
            </a:r>
            <a:r>
              <a:rPr lang="en-US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 FASER 2 (</a:t>
            </a:r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R=1m, L=5m, HL-LHC), either extending sensitivity greatly (e.g., dark photon), or providing new discovery prospects (e.g., dark Higgs) complementary to other </a:t>
            </a:r>
            <a:r>
              <a:rPr lang="en-US" dirty="0" err="1">
                <a:solidFill>
                  <a:schemeClr val="bg1"/>
                </a:solidFill>
                <a:latin typeface="Arial" charset="0"/>
                <a:sym typeface="Wingdings"/>
              </a:rPr>
              <a:t>expts</a:t>
            </a:r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957E09-DB29-3040-A2DE-5C0230238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1"/>
          <a:stretch/>
        </p:blipFill>
        <p:spPr>
          <a:xfrm>
            <a:off x="4721875" y="2948210"/>
            <a:ext cx="3660125" cy="3318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4E7C1E-64DC-4E40-AD42-7578AB8D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48210"/>
            <a:ext cx="3581400" cy="3318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1FEF1-0A73-F64D-8184-97D9423B4883}"/>
              </a:ext>
            </a:extLst>
          </p:cNvPr>
          <p:cNvSpPr txBox="1"/>
          <p:nvPr/>
        </p:nvSpPr>
        <p:spPr>
          <a:xfrm>
            <a:off x="3156996" y="6324600"/>
            <a:ext cx="3002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olidFill>
                  <a:schemeClr val="bg1"/>
                </a:solidFill>
                <a:sym typeface="Wingdings"/>
              </a:rPr>
              <a:t>FASER Collaboration, 1811.12522 (2018)</a:t>
            </a:r>
          </a:p>
        </p:txBody>
      </p:sp>
    </p:spTree>
    <p:extLst>
      <p:ext uri="{BB962C8B-B14F-4D97-AF65-F5344CB8AC3E}">
        <p14:creationId xmlns:p14="http://schemas.microsoft.com/office/powerpoint/2010/main" val="294276394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66416</TotalTime>
  <Words>1636</Words>
  <Application>Microsoft Macintosh PowerPoint</Application>
  <PresentationFormat>On-screen Show (4:3)</PresentationFormat>
  <Paragraphs>272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Symbol</vt:lpstr>
      <vt:lpstr>office_arial</vt:lpstr>
      <vt:lpstr>PowerPoint Presentation</vt:lpstr>
      <vt:lpstr>FORWARD PHYSICS FACILITY</vt:lpstr>
      <vt:lpstr>THE PARTICLE LANDSCAPE</vt:lpstr>
      <vt:lpstr>FPF LOCATION</vt:lpstr>
      <vt:lpstr>PowerPoint Presentation</vt:lpstr>
      <vt:lpstr>PBC BSM BENCHMARK CASES</vt:lpstr>
      <vt:lpstr>FPF DISCOVERY PROSPECTS</vt:lpstr>
      <vt:lpstr>FASER CURRENT STATUS</vt:lpstr>
      <vt:lpstr>BC1, 4-11: LLPS AT FASER AND FASER 2 </vt:lpstr>
      <vt:lpstr>BC2: MILLI-CHARGED PARTICLES AT FORMOSA</vt:lpstr>
      <vt:lpstr>BC3: DARK MATTER DETECTION AT FLARE</vt:lpstr>
      <vt:lpstr>BSM SUMMARY</vt:lpstr>
      <vt:lpstr>PowerPoint Presentation</vt:lpstr>
      <vt:lpstr>FIRST COLLIDER NEUTRINOS</vt:lpstr>
      <vt:lpstr>NEUTRINO PHYSICS</vt:lpstr>
      <vt:lpstr>QCD PHYSICS</vt:lpstr>
      <vt:lpstr>SUMMARY AND PLANS</vt:lpstr>
      <vt:lpstr>SUMMARY AND PLANS</vt:lpstr>
      <vt:lpstr>PowerPoint Presentation</vt:lpstr>
      <vt:lpstr>SWEEPER MAGNET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1537</cp:revision>
  <cp:lastPrinted>2020-05-15T06:19:25Z</cp:lastPrinted>
  <dcterms:created xsi:type="dcterms:W3CDTF">2018-11-15T08:26:17Z</dcterms:created>
  <dcterms:modified xsi:type="dcterms:W3CDTF">2021-03-03T16:18:05Z</dcterms:modified>
</cp:coreProperties>
</file>