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1"/>
  </p:notesMasterIdLst>
  <p:handoutMasterIdLst>
    <p:handoutMasterId r:id="rId52"/>
  </p:handoutMasterIdLst>
  <p:sldIdLst>
    <p:sldId id="889" r:id="rId2"/>
    <p:sldId id="1020" r:id="rId3"/>
    <p:sldId id="1006" r:id="rId4"/>
    <p:sldId id="1005" r:id="rId5"/>
    <p:sldId id="836" r:id="rId6"/>
    <p:sldId id="883" r:id="rId7"/>
    <p:sldId id="860" r:id="rId8"/>
    <p:sldId id="856" r:id="rId9"/>
    <p:sldId id="937" r:id="rId10"/>
    <p:sldId id="896" r:id="rId11"/>
    <p:sldId id="633" r:id="rId12"/>
    <p:sldId id="717" r:id="rId13"/>
    <p:sldId id="931" r:id="rId14"/>
    <p:sldId id="865" r:id="rId15"/>
    <p:sldId id="722" r:id="rId16"/>
    <p:sldId id="940" r:id="rId17"/>
    <p:sldId id="897" r:id="rId18"/>
    <p:sldId id="872" r:id="rId19"/>
    <p:sldId id="867" r:id="rId20"/>
    <p:sldId id="1021" r:id="rId21"/>
    <p:sldId id="901" r:id="rId22"/>
    <p:sldId id="1011" r:id="rId23"/>
    <p:sldId id="751" r:id="rId24"/>
    <p:sldId id="942" r:id="rId25"/>
    <p:sldId id="999" r:id="rId26"/>
    <p:sldId id="1012" r:id="rId27"/>
    <p:sldId id="998" r:id="rId28"/>
    <p:sldId id="1014" r:id="rId29"/>
    <p:sldId id="993" r:id="rId30"/>
    <p:sldId id="914" r:id="rId31"/>
    <p:sldId id="740" r:id="rId32"/>
    <p:sldId id="906" r:id="rId33"/>
    <p:sldId id="997" r:id="rId34"/>
    <p:sldId id="1001" r:id="rId35"/>
    <p:sldId id="1000" r:id="rId36"/>
    <p:sldId id="944" r:id="rId37"/>
    <p:sldId id="1015" r:id="rId38"/>
    <p:sldId id="1002" r:id="rId39"/>
    <p:sldId id="1003" r:id="rId40"/>
    <p:sldId id="956" r:id="rId41"/>
    <p:sldId id="422" r:id="rId42"/>
    <p:sldId id="1004" r:id="rId43"/>
    <p:sldId id="1016" r:id="rId44"/>
    <p:sldId id="958" r:id="rId45"/>
    <p:sldId id="1017" r:id="rId46"/>
    <p:sldId id="1019" r:id="rId47"/>
    <p:sldId id="1018" r:id="rId48"/>
    <p:sldId id="1007" r:id="rId49"/>
    <p:sldId id="920"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0000"/>
    <a:srgbClr val="0B4499"/>
    <a:srgbClr val="009999"/>
    <a:srgbClr val="00FF00"/>
    <a:srgbClr val="4A7EBB"/>
    <a:srgbClr val="00B050"/>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163" autoAdjust="0"/>
    <p:restoredTop sz="50000" autoAdjust="0"/>
  </p:normalViewPr>
  <p:slideViewPr>
    <p:cSldViewPr snapToObjects="1">
      <p:cViewPr varScale="1">
        <p:scale>
          <a:sx n="93" d="100"/>
          <a:sy n="93" d="100"/>
        </p:scale>
        <p:origin x="216"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3/25/21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3/25/21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3/25/21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9</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3/25/21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34</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3/25/21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36</a:t>
            </a:fld>
            <a:endParaRPr lang="en-US"/>
          </a:p>
        </p:txBody>
      </p:sp>
    </p:spTree>
    <p:extLst>
      <p:ext uri="{BB962C8B-B14F-4D97-AF65-F5344CB8AC3E}">
        <p14:creationId xmlns:p14="http://schemas.microsoft.com/office/powerpoint/2010/main" val="357570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25 March 2021</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 id="2147483724"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5" Type="http://schemas.openxmlformats.org/officeDocument/2006/relationships/image" Target="../media/image430.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5.tiff"/><Relationship Id="rId7" Type="http://schemas.openxmlformats.org/officeDocument/2006/relationships/image" Target="../media/image30.tiff"/><Relationship Id="rId12" Type="http://schemas.openxmlformats.org/officeDocument/2006/relationships/image" Target="../media/image35.tiff"/><Relationship Id="rId17" Type="http://schemas.openxmlformats.org/officeDocument/2006/relationships/image" Target="../media/image40.jpg"/><Relationship Id="rId2" Type="http://schemas.openxmlformats.org/officeDocument/2006/relationships/image" Target="../media/image27.png"/><Relationship Id="rId16" Type="http://schemas.openxmlformats.org/officeDocument/2006/relationships/image" Target="../media/image39.jp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8.tiff"/><Relationship Id="rId15" Type="http://schemas.openxmlformats.org/officeDocument/2006/relationships/image" Target="../media/image38.png"/><Relationship Id="rId10" Type="http://schemas.openxmlformats.org/officeDocument/2006/relationships/image" Target="../media/image33.tiff"/><Relationship Id="rId19" Type="http://schemas.openxmlformats.org/officeDocument/2006/relationships/image" Target="../media/image42.png"/><Relationship Id="rId4" Type="http://schemas.openxmlformats.org/officeDocument/2006/relationships/image" Target="../media/image4.tiff"/><Relationship Id="rId9" Type="http://schemas.openxmlformats.org/officeDocument/2006/relationships/image" Target="../media/image32.tiff"/><Relationship Id="rId14" Type="http://schemas.openxmlformats.org/officeDocument/2006/relationships/image" Target="../media/image37.tiff"/></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3.tiff"/></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733800"/>
            <a:ext cx="9144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r>
              <a:rPr lang="en-US" sz="2000" dirty="0"/>
              <a:t>Particle Physics Seminar, Brookhaven National Laboratory</a:t>
            </a:r>
          </a:p>
          <a:p>
            <a:pPr algn="ctr"/>
            <a:endParaRPr lang="en-US" sz="800" dirty="0"/>
          </a:p>
          <a:p>
            <a:pPr algn="ctr"/>
            <a:r>
              <a:rPr lang="en-US" sz="2000" dirty="0"/>
              <a:t>Jonathan Feng, UC Irvine, 25 March </a:t>
            </a:r>
            <a:r>
              <a:rPr lang="en-US" sz="2000" dirty="0">
                <a:sym typeface="Wingdings"/>
              </a:rPr>
              <a:t>2021</a:t>
            </a: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399"/>
            <a:ext cx="9144000" cy="2132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b="1" dirty="0"/>
          </a:p>
          <a:p>
            <a:pPr algn="ctr"/>
            <a:endParaRPr lang="en-US" b="1" dirty="0"/>
          </a:p>
          <a:p>
            <a:pPr algn="ctr"/>
            <a:endParaRPr lang="en-US" b="1" dirty="0"/>
          </a:p>
          <a:p>
            <a:pPr algn="ctr"/>
            <a:endParaRPr lang="en-US" sz="800" b="1" dirty="0"/>
          </a:p>
          <a:p>
            <a:pPr algn="ctr"/>
            <a:r>
              <a:rPr lang="en-US" sz="3600" b="1" dirty="0"/>
              <a:t>AND</a:t>
            </a:r>
          </a:p>
          <a:p>
            <a:pPr algn="ctr"/>
            <a:endParaRPr lang="en-US" sz="1200" b="1" dirty="0"/>
          </a:p>
          <a:p>
            <a:pPr algn="ctr"/>
            <a:r>
              <a:rPr lang="en-US" sz="3600" b="1" dirty="0"/>
              <a:t>FORWARD PHYSICS AT THE LHC</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5" name="Picture 4">
            <a:extLst>
              <a:ext uri="{FF2B5EF4-FFF2-40B4-BE49-F238E27FC236}">
                <a16:creationId xmlns:a16="http://schemas.microsoft.com/office/drawing/2014/main" id="{EBAE4650-9358-7E4E-B074-B8FCF420FA28}"/>
              </a:ext>
            </a:extLst>
          </p:cNvPr>
          <p:cNvPicPr>
            <a:picLocks noChangeAspect="1"/>
          </p:cNvPicPr>
          <p:nvPr/>
        </p:nvPicPr>
        <p:blipFill>
          <a:blip r:embed="rId8"/>
          <a:stretch>
            <a:fillRect/>
          </a:stretch>
        </p:blipFill>
        <p:spPr>
          <a:xfrm>
            <a:off x="3006669" y="1012455"/>
            <a:ext cx="3124200" cy="1041400"/>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FORWARD PHYSICS</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18EE67FD-0941-7B4E-A269-68DA5698052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4005325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4384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838200"/>
            <a:ext cx="8915400" cy="5562600"/>
          </a:xfrm>
        </p:spPr>
        <p:txBody>
          <a:bodyPr/>
          <a:lstStyle/>
          <a:p>
            <a:pPr eaLnBrk="1" hangingPunct="1"/>
            <a:r>
              <a:rPr lang="en-US" sz="2000" dirty="0">
                <a:latin typeface="Arial" charset="0"/>
              </a:rPr>
              <a:t>If new particles are light and weakly interacting, existing LHC detectors are perfectly designed </a:t>
            </a:r>
            <a:r>
              <a:rPr lang="en-US" sz="2000" dirty="0">
                <a:solidFill>
                  <a:srgbClr val="FF0000"/>
                </a:solidFill>
                <a:latin typeface="Arial" charset="0"/>
              </a:rPr>
              <a:t>NOT</a:t>
            </a:r>
            <a:r>
              <a:rPr lang="en-US" sz="2000" dirty="0">
                <a:latin typeface="Arial" charset="0"/>
              </a:rPr>
              <a:t> to see them.</a:t>
            </a:r>
          </a:p>
          <a:p>
            <a:pPr eaLnBrk="1" hangingPunct="1"/>
            <a:endParaRPr lang="en-US" sz="1200" dirty="0">
              <a:latin typeface="Arial" charset="0"/>
            </a:endParaRPr>
          </a:p>
          <a:p>
            <a:pPr eaLnBrk="1" hangingPunct="1"/>
            <a:r>
              <a:rPr lang="en-US" sz="2000" dirty="0">
                <a:latin typeface="Arial" charset="0"/>
              </a:rPr>
              <a:t>Existing detectors are designed to find new </a:t>
            </a:r>
            <a:r>
              <a:rPr lang="en-US" sz="2000" dirty="0">
                <a:solidFill>
                  <a:srgbClr val="FF0000"/>
                </a:solidFill>
                <a:latin typeface="Arial" charset="0"/>
              </a:rPr>
              <a:t>heavy</a:t>
            </a:r>
            <a:r>
              <a:rPr lang="en-US" sz="2000" dirty="0">
                <a:latin typeface="Arial" charset="0"/>
              </a:rPr>
              <a:t> particles.  These particles are produced almost at rest and decay </a:t>
            </a:r>
            <a:r>
              <a:rPr lang="en-US" sz="2000" dirty="0" err="1">
                <a:latin typeface="Arial" charset="0"/>
              </a:rPr>
              <a:t>isotropically</a:t>
            </a:r>
            <a:r>
              <a:rPr lang="en-US" sz="2000" dirty="0">
                <a:latin typeface="Arial" charset="0"/>
              </a:rPr>
              <a:t>.</a:t>
            </a:r>
          </a:p>
          <a:p>
            <a:pPr marL="0" indent="0" eaLnBrk="1" hangingPunct="1">
              <a:buNone/>
            </a:pPr>
            <a:endParaRPr lang="en-US" sz="1200" dirty="0">
              <a:latin typeface="Arial" charset="0"/>
            </a:endParaRP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But new </a:t>
            </a:r>
            <a:r>
              <a:rPr lang="en-US" sz="2000" dirty="0">
                <a:solidFill>
                  <a:srgbClr val="FF0000"/>
                </a:solidFill>
                <a:latin typeface="Arial" charset="0"/>
              </a:rPr>
              <a:t>light</a:t>
            </a:r>
            <a:r>
              <a:rPr lang="en-US" sz="2000" dirty="0">
                <a:latin typeface="Arial" charset="0"/>
              </a:rPr>
              <a:t> particles are mainly produced in the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These are mainly produced along the beamline, and so the new particles disappear through the holes that let the beams in.</a:t>
            </a:r>
          </a:p>
          <a:p>
            <a:pPr eaLnBrk="1" hangingPunct="1"/>
            <a:endParaRPr lang="en-US" sz="1200" dirty="0">
              <a:latin typeface="Arial" charset="0"/>
              <a:sym typeface="Wingdings"/>
            </a:endParaRPr>
          </a:p>
          <a:p>
            <a:pPr eaLnBrk="1" hangingPunct="1"/>
            <a:r>
              <a:rPr lang="en-US" sz="2000" dirty="0">
                <a:latin typeface="Arial" charset="0"/>
              </a:rPr>
              <a:t>Clearly we need a detector to exploit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forward region</a:t>
            </a:r>
            <a:r>
              <a:rPr lang="en-US" sz="2000" dirty="0">
                <a:latin typeface="Arial" charset="0"/>
              </a:rPr>
              <a:t>.  If </a:t>
            </a:r>
            <a:r>
              <a:rPr lang="en-US" sz="2000" dirty="0">
                <a:latin typeface="Arial" charset="0"/>
                <a:sym typeface="Wingdings"/>
              </a:rPr>
              <a:t>we go far enough away, the proton beams are bent by magnets (it’s a circular collider!), whereas the new light particles will go straight.</a:t>
            </a:r>
            <a:endParaRPr lang="en-US" sz="2000" dirty="0">
              <a:sym typeface="Wingdings"/>
            </a:endParaRPr>
          </a:p>
          <a:p>
            <a:pPr eaLnBrk="1" hangingPunct="1"/>
            <a:endParaRPr lang="en-US" sz="2000"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LOCATION, LOCATION, LOCATION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5350079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TI12</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35312" y="1752600"/>
            <a:ext cx="2930912" cy="47244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m</a:t>
            </a:r>
            <a:r>
              <a:rPr lang="en-US" sz="1800" baseline="-25000" dirty="0">
                <a:solidFill>
                  <a:srgbClr val="0000FF"/>
                </a:solidFill>
                <a:latin typeface="Symbol" pitchFamily="2" charset="2"/>
              </a:rPr>
              <a:t>p</a:t>
            </a:r>
            <a:r>
              <a:rPr lang="en-US" sz="1800" dirty="0">
                <a:solidFill>
                  <a:srgbClr val="0000FF"/>
                </a:solidFill>
                <a:latin typeface="Arial" charset="0"/>
              </a:rPr>
              <a:t>,</a:t>
            </a:r>
            <a:r>
              <a:rPr lang="en-US" sz="1800" dirty="0">
                <a:solidFill>
                  <a:srgbClr val="0000FF"/>
                </a:solidFill>
                <a:latin typeface="Symbol" charset="2"/>
                <a:cs typeface="Symbol" charset="2"/>
              </a:rPr>
              <a:t>L</a:t>
            </a:r>
            <a:r>
              <a:rPr lang="en-US" sz="1800" baseline="-25000" dirty="0">
                <a:solidFill>
                  <a:srgbClr val="0000FF"/>
                </a:solidFill>
                <a:latin typeface="Arial" charset="0"/>
              </a:rPr>
              <a:t>QCD</a:t>
            </a:r>
            <a:r>
              <a:rPr lang="en-US" sz="1800" dirty="0">
                <a:solidFill>
                  <a:srgbClr val="0000FF"/>
                </a:solidFill>
                <a:latin typeface="Arial" charset="0"/>
              </a:rPr>
              <a:t>~250 MeV</a:t>
            </a: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24034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1752600"/>
            <a:ext cx="3048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1752600"/>
            <a:ext cx="32004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endParaRPr lang="en-US" sz="1000" dirty="0">
              <a:solidFill>
                <a:srgbClr val="FF0000"/>
              </a:solidFill>
              <a:latin typeface="Arial" charset="0"/>
            </a:endParaRPr>
          </a:p>
          <a:p>
            <a:r>
              <a:rPr lang="en-US" sz="1800" dirty="0">
                <a:solidFill>
                  <a:srgbClr val="FF0000"/>
                </a:solidFill>
                <a:latin typeface="Arial" charset="0"/>
              </a:rPr>
              <a:t>N</a:t>
            </a:r>
            <a:r>
              <a:rPr lang="en-US" sz="1800" baseline="-25000" dirty="0">
                <a:solidFill>
                  <a:srgbClr val="FF0000"/>
                </a:solidFill>
                <a:latin typeface="Arial" charset="0"/>
              </a:rPr>
              <a:t>A’ </a:t>
            </a:r>
            <a:r>
              <a:rPr lang="en-US" sz="1800" dirty="0">
                <a:solidFill>
                  <a:srgbClr val="FF0000"/>
                </a:solidFill>
                <a:latin typeface="Arial" charset="0"/>
              </a:rPr>
              <a:t>~ 100 </a:t>
            </a:r>
            <a:r>
              <a:rPr lang="en-US" sz="1800" dirty="0" err="1">
                <a:solidFill>
                  <a:srgbClr val="FF0000"/>
                </a:solidFill>
                <a:latin typeface="Arial" charset="0"/>
              </a:rPr>
              <a:t>e</a:t>
            </a:r>
            <a:r>
              <a:rPr lang="en-US" sz="1800" baseline="30000" dirty="0" err="1">
                <a:solidFill>
                  <a:srgbClr val="FF0000"/>
                </a:solidFill>
                <a:latin typeface="Arial" charset="0"/>
              </a:rPr>
              <a:t>+</a:t>
            </a:r>
            <a:r>
              <a:rPr lang="en-US" sz="1800" dirty="0" err="1">
                <a:solidFill>
                  <a:srgbClr val="FF0000"/>
                </a:solidFill>
                <a:latin typeface="Arial" charset="0"/>
              </a:rPr>
              <a:t>e</a:t>
            </a:r>
            <a:r>
              <a:rPr lang="en-US" sz="1800" baseline="30000" dirty="0">
                <a:solidFill>
                  <a:srgbClr val="FF0000"/>
                </a:solidFill>
                <a:latin typeface="Arial" charset="0"/>
              </a:rPr>
              <a:t>-</a:t>
            </a:r>
            <a:r>
              <a:rPr lang="en-US" sz="1800" dirty="0">
                <a:solidFill>
                  <a:srgbClr val="FF0000"/>
                </a:solidFill>
                <a:latin typeface="Arial" charset="0"/>
              </a:rPr>
              <a:t> events,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20574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20986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2098675"/>
            <a:ext cx="2926821" cy="2926821"/>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15F5898B-DDF2-DB49-9C0D-F592915A5BF6}"/>
                  </a:ext>
                </a:extLst>
              </p:cNvPr>
              <p:cNvSpPr txBox="1">
                <a:spLocks/>
              </p:cNvSpPr>
              <p:nvPr/>
            </p:nvSpPr>
            <p:spPr bwMode="auto">
              <a:xfrm>
                <a:off x="304800" y="1028700"/>
                <a:ext cx="8534400" cy="838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tx1"/>
                    </a:solidFill>
                    <a:latin typeface="Arial" charset="0"/>
                  </a:rPr>
                  <a:t>Consider dark photons: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𝜋</m:t>
                        </m:r>
                      </m:e>
                      <m:sup>
                        <m:r>
                          <a:rPr lang="en-US" sz="1800" b="0" i="1" smtClean="0">
                            <a:solidFill>
                              <a:schemeClr val="tx1"/>
                            </a:solidFill>
                            <a:latin typeface="Cambria Math" panose="02040503050406030204" pitchFamily="18" charset="0"/>
                          </a:rPr>
                          <m:t>0</m:t>
                        </m:r>
                      </m:sup>
                    </m:sSup>
                    <m:r>
                      <a:rPr lang="en-US" sz="1800" i="1" dirty="0" smtClean="0">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 </a:t>
                </a:r>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sym typeface="Wingdings" pitchFamily="2" charset="2"/>
                      </a:rPr>
                      <m:t>𝛾</m:t>
                    </m:r>
                  </m:oMath>
                </a14:m>
                <a:r>
                  <a:rPr lang="en-US" sz="1800" dirty="0">
                    <a:solidFill>
                      <a:schemeClr val="tx1"/>
                    </a:solidFill>
                    <a:latin typeface="Arial" charset="0"/>
                    <a:sym typeface="Wingdings" pitchFamily="2" charset="2"/>
                  </a:rPr>
                  <a:t>, A’ travels 480 m, then decays: A’ </a:t>
                </a:r>
                <a14:m>
                  <m:oMath xmlns:m="http://schemas.openxmlformats.org/officeDocument/2006/math">
                    <m:r>
                      <a:rPr lang="en-US" sz="1800" i="1" dirty="0">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t>
                </a:r>
                <a14:m>
                  <m:oMath xmlns:m="http://schemas.openxmlformats.org/officeDocument/2006/math">
                    <m:sSup>
                      <m:sSupPr>
                        <m:ctrlPr>
                          <a:rPr lang="en-US" sz="1800" i="1" smtClean="0">
                            <a:solidFill>
                              <a:schemeClr val="tx1"/>
                            </a:solidFill>
                            <a:latin typeface="Cambria Math" panose="02040503050406030204" pitchFamily="18" charset="0"/>
                            <a:sym typeface="Wingdings" pitchFamily="2" charset="2"/>
                          </a:rPr>
                        </m:ctrlPr>
                      </m:sSupPr>
                      <m:e>
                        <m:r>
                          <a:rPr lang="en-US" sz="1800" b="0" i="1" smtClean="0">
                            <a:solidFill>
                              <a:schemeClr val="tx1"/>
                            </a:solidFill>
                            <a:latin typeface="Cambria Math" panose="02040503050406030204" pitchFamily="18" charset="0"/>
                            <a:sym typeface="Wingdings" pitchFamily="2" charset="2"/>
                          </a:rPr>
                          <m:t>𝑒</m:t>
                        </m:r>
                      </m:e>
                      <m:sup>
                        <m:r>
                          <a:rPr lang="en-US" sz="1800" b="0" i="1" smtClean="0">
                            <a:solidFill>
                              <a:schemeClr val="tx1"/>
                            </a:solidFill>
                            <a:latin typeface="Cambria Math" panose="02040503050406030204" pitchFamily="18" charset="0"/>
                            <a:sym typeface="Wingdings" pitchFamily="2" charset="2"/>
                          </a:rPr>
                          <m:t>+</m:t>
                        </m:r>
                      </m:sup>
                    </m:sSup>
                    <m:sSup>
                      <m:sSupPr>
                        <m:ctrlPr>
                          <a:rPr lang="en-US" sz="1800" i="1" smtClean="0">
                            <a:solidFill>
                              <a:schemeClr val="tx1"/>
                            </a:solidFill>
                            <a:latin typeface="Cambria Math" panose="02040503050406030204" pitchFamily="18" charset="0"/>
                            <a:sym typeface="Wingdings" pitchFamily="2" charset="2"/>
                          </a:rPr>
                        </m:ctrlPr>
                      </m:sSupPr>
                      <m:e>
                        <m:r>
                          <a:rPr lang="en-US" sz="1800" b="0" i="1" smtClean="0">
                            <a:solidFill>
                              <a:schemeClr val="tx1"/>
                            </a:solidFill>
                            <a:latin typeface="Cambria Math" panose="02040503050406030204" pitchFamily="18" charset="0"/>
                            <a:sym typeface="Wingdings" pitchFamily="2" charset="2"/>
                          </a:rPr>
                          <m:t>𝑒</m:t>
                        </m:r>
                      </m:e>
                      <m:sup>
                        <m:r>
                          <a:rPr lang="en-US" sz="1800" b="0" i="1" smtClean="0">
                            <a:solidFill>
                              <a:schemeClr val="tx1"/>
                            </a:solidFill>
                            <a:latin typeface="Cambria Math" panose="02040503050406030204" pitchFamily="18" charset="0"/>
                            <a:sym typeface="Wingdings" pitchFamily="2" charset="2"/>
                          </a:rPr>
                          <m:t>−</m:t>
                        </m:r>
                      </m:sup>
                    </m:sSup>
                  </m:oMath>
                </a14:m>
                <a:endParaRPr lang="en-US" sz="1800" dirty="0">
                  <a:solidFill>
                    <a:schemeClr val="tx1"/>
                  </a:solidFill>
                  <a:latin typeface="Arial" charset="0"/>
                </a:endParaRPr>
              </a:p>
            </p:txBody>
          </p:sp>
        </mc:Choice>
        <mc:Fallback xmlns="">
          <p:sp>
            <p:nvSpPr>
              <p:cNvPr id="14" name="Content Placeholder 2">
                <a:extLst>
                  <a:ext uri="{FF2B5EF4-FFF2-40B4-BE49-F238E27FC236}">
                    <a16:creationId xmlns:a16="http://schemas.microsoft.com/office/drawing/2014/main" id="{15F5898B-DDF2-DB49-9C0D-F592915A5BF6}"/>
                  </a:ext>
                </a:extLst>
              </p:cNvPr>
              <p:cNvSpPr txBox="1">
                <a:spLocks noRot="1" noChangeAspect="1" noMove="1" noResize="1" noEditPoints="1" noAdjustHandles="1" noChangeArrowheads="1" noChangeShapeType="1" noTextEdit="1"/>
              </p:cNvSpPr>
              <p:nvPr/>
            </p:nvSpPr>
            <p:spPr bwMode="auto">
              <a:xfrm>
                <a:off x="304800" y="1028700"/>
                <a:ext cx="8534400" cy="838200"/>
              </a:xfrm>
              <a:prstGeom prst="rect">
                <a:avLst/>
              </a:prstGeom>
              <a:blipFill>
                <a:blip r:embed="rId5"/>
                <a:stretch>
                  <a:fillRect t="-454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DCCBA59F-F8B6-B24C-B90F-43B3C7E03CB2}"/>
              </a:ext>
            </a:extLst>
          </p:cNvPr>
          <p:cNvSpPr txBox="1"/>
          <p:nvPr/>
        </p:nvSpPr>
        <p:spPr>
          <a:xfrm>
            <a:off x="2750874" y="6321623"/>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Tree>
    <p:extLst>
      <p:ext uri="{BB962C8B-B14F-4D97-AF65-F5344CB8AC3E}">
        <p14:creationId xmlns:p14="http://schemas.microsoft.com/office/powerpoint/2010/main" val="38038820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200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10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FASER</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179A7B68-9E56-9843-BBAE-89983C22FC2C}"/>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8487220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Proposed by Feng, </a:t>
            </a:r>
            <a:r>
              <a:rPr lang="en-US" sz="1800" dirty="0" err="1"/>
              <a:t>Galon</a:t>
            </a:r>
            <a:r>
              <a:rPr lang="en-US" sz="1800" dirty="0"/>
              <a:t>, Kling, </a:t>
            </a:r>
            <a:r>
              <a:rPr lang="en-US" sz="1800" dirty="0" err="1"/>
              <a:t>Trojanowski</a:t>
            </a:r>
            <a:r>
              <a:rPr lang="en-US" sz="1800" dirty="0"/>
              <a:t>.</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grants from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fully approved by </a:t>
            </a:r>
            <a:r>
              <a:rPr lang="en-US" sz="1800" dirty="0">
                <a:solidFill>
                  <a:srgbClr val="0000FF"/>
                </a:solidFill>
              </a:rPr>
              <a:t>CERN LHCC </a:t>
            </a:r>
            <a:r>
              <a:rPr lang="en-US" sz="1800" dirty="0"/>
              <a:t>and</a:t>
            </a:r>
            <a:r>
              <a:rPr lang="en-US" sz="1800" dirty="0">
                <a:solidFill>
                  <a:srgbClr val="0000FF"/>
                </a:solidFill>
              </a:rPr>
              <a:t> Research Board </a:t>
            </a:r>
            <a:r>
              <a:rPr lang="en-US" sz="1800" dirty="0"/>
              <a:t>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November 2020 – March 2021: Installation of FASER in tunnel during Long Shutdown 2, commissioning of the detector</a:t>
            </a:r>
          </a:p>
          <a:p>
            <a:endParaRPr lang="en-US" sz="800" dirty="0"/>
          </a:p>
          <a:p>
            <a:r>
              <a:rPr lang="en-US" sz="1800" dirty="0"/>
              <a:t>Early 2022: Start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3656407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400093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BDBBCE-DC34-344F-88E0-FE1006AB9CC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6" name="Picture 5">
            <a:extLst>
              <a:ext uri="{FF2B5EF4-FFF2-40B4-BE49-F238E27FC236}">
                <a16:creationId xmlns:a16="http://schemas.microsoft.com/office/drawing/2014/main" id="{9B540559-D52F-0344-848A-97E25712D26E}"/>
              </a:ext>
            </a:extLst>
          </p:cNvPr>
          <p:cNvPicPr>
            <a:picLocks noChangeAspect="1"/>
          </p:cNvPicPr>
          <p:nvPr/>
        </p:nvPicPr>
        <p:blipFill>
          <a:blip r:embed="rId2"/>
          <a:stretch>
            <a:fillRect/>
          </a:stretch>
        </p:blipFill>
        <p:spPr>
          <a:xfrm>
            <a:off x="1600200" y="893763"/>
            <a:ext cx="5867400" cy="5237386"/>
          </a:xfrm>
          <a:prstGeom prst="rect">
            <a:avLst/>
          </a:prstGeom>
          <a:ln w="12700">
            <a:solidFill>
              <a:srgbClr val="000000"/>
            </a:solidFill>
          </a:ln>
        </p:spPr>
      </p:pic>
      <p:sp>
        <p:nvSpPr>
          <p:cNvPr id="4" name="Title 1">
            <a:extLst>
              <a:ext uri="{FF2B5EF4-FFF2-40B4-BE49-F238E27FC236}">
                <a16:creationId xmlns:a16="http://schemas.microsoft.com/office/drawing/2014/main" id="{4EBC7EF9-7CA5-744B-8DF8-2B97DBA68986}"/>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HOT OFF THE PRESS</a:t>
            </a:r>
          </a:p>
        </p:txBody>
      </p:sp>
    </p:spTree>
    <p:extLst>
      <p:ext uri="{BB962C8B-B14F-4D97-AF65-F5344CB8AC3E}">
        <p14:creationId xmlns:p14="http://schemas.microsoft.com/office/powerpoint/2010/main" val="2401223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4683788"/>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766924"/>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70 collaborators, 19 institutions, 8 countries</a:t>
            </a:r>
            <a:endParaRPr lang="en-US" sz="18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THE 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238163"/>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379871"/>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23067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437576"/>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87081" y="4920353"/>
            <a:ext cx="1795241" cy="333998"/>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20164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13621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543007" y="3442082"/>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419100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648200" y="5501337"/>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56012" y="4814092"/>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07617" y="4784574"/>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76200" y="1143000"/>
            <a:ext cx="8991600"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err="1"/>
              <a:t>Henso</a:t>
            </a:r>
            <a:r>
              <a:rPr lang="en-US" sz="1000" dirty="0"/>
              <a:t> Abreu (Technion), Yoav </a:t>
            </a:r>
            <a:r>
              <a:rPr lang="en-US" sz="1000" dirty="0" err="1"/>
              <a:t>Afik</a:t>
            </a:r>
            <a:r>
              <a:rPr lang="en-US" sz="1000" dirty="0"/>
              <a:t> (Technion), Claire </a:t>
            </a:r>
            <a:r>
              <a:rPr lang="en-US" sz="1000" dirty="0" err="1"/>
              <a:t>Antel</a:t>
            </a:r>
            <a:r>
              <a:rPr lang="en-US" sz="1000" dirty="0"/>
              <a:t> (Geneva), </a:t>
            </a:r>
            <a:r>
              <a:rPr lang="en-US" sz="1000" dirty="0" err="1"/>
              <a:t>Akitaka</a:t>
            </a:r>
            <a:r>
              <a:rPr lang="en-US" sz="1000" dirty="0"/>
              <a:t> </a:t>
            </a:r>
            <a:r>
              <a:rPr lang="en-US" sz="1000" dirty="0" err="1"/>
              <a:t>Ariga</a:t>
            </a:r>
            <a:r>
              <a:rPr lang="en-US" sz="1000" dirty="0"/>
              <a:t> (Bern), Tomoko </a:t>
            </a:r>
            <a:r>
              <a:rPr lang="en-US" sz="1000" dirty="0" err="1"/>
              <a:t>Ariga</a:t>
            </a:r>
            <a:r>
              <a:rPr lang="en-US" sz="1000" dirty="0"/>
              <a:t> (Kyushu/Bern), Florian </a:t>
            </a:r>
            <a:r>
              <a:rPr lang="en-US" sz="1000" dirty="0" err="1"/>
              <a:t>Bernlochner</a:t>
            </a:r>
            <a:r>
              <a:rPr lang="en-US" sz="1000" dirty="0"/>
              <a:t> (Bonn), Tobias </a:t>
            </a:r>
            <a:r>
              <a:rPr lang="en-US" sz="1000" dirty="0" err="1"/>
              <a:t>Boeckh</a:t>
            </a:r>
            <a:r>
              <a:rPr lang="en-US" sz="1000" dirty="0"/>
              <a:t> (Bonn), Jamie Boyd (CERN), Lydia Brenner (CERN), Franck Cadoux (Geneva), Dave Casper (UC Irvine), Charlotte Cavanagh (Liverpool), Xin Chen (Tsinghua), Andrea </a:t>
            </a:r>
            <a:r>
              <a:rPr lang="en-US" sz="1000" dirty="0" err="1"/>
              <a:t>Coccaro</a:t>
            </a:r>
            <a:r>
              <a:rPr lang="en-US" sz="1000" dirty="0"/>
              <a:t> (INFN), Monica D’Onofrio (Liverpool), </a:t>
            </a:r>
            <a:r>
              <a:rPr lang="en-US" sz="1000" dirty="0" err="1"/>
              <a:t>Candan</a:t>
            </a:r>
            <a:r>
              <a:rPr lang="en-US" sz="1000" dirty="0"/>
              <a:t> Dozen (Tsinghua), Yannick Favre (Geneva), Deion Fellers (Oregon), Jonathan Feng (UC Irvine), Didier </a:t>
            </a:r>
            <a:r>
              <a:rPr lang="en-US" sz="1000" dirty="0" err="1"/>
              <a:t>Ferrere</a:t>
            </a:r>
            <a:r>
              <a:rPr lang="en-US" sz="1000" dirty="0"/>
              <a:t> (Geneva), Stephen Gibson (Royal Holloway), Sergio Gonzalez-Sevilla (Geneva), Carl </a:t>
            </a:r>
            <a:r>
              <a:rPr lang="en-US" sz="1000" dirty="0" err="1"/>
              <a:t>Gwilliam</a:t>
            </a:r>
            <a:r>
              <a:rPr lang="en-US" sz="1000" dirty="0"/>
              <a:t> (Liverpool), Shih-</a:t>
            </a:r>
            <a:r>
              <a:rPr lang="en-US" sz="1000" dirty="0" err="1"/>
              <a:t>Chieh</a:t>
            </a:r>
            <a:r>
              <a:rPr lang="en-US" sz="1000" dirty="0"/>
              <a:t> Hsu (Washington), Zhen Hu (Tsinghua), </a:t>
            </a:r>
            <a:r>
              <a:rPr lang="en-US" sz="1000" dirty="0" err="1"/>
              <a:t>Peppe</a:t>
            </a:r>
            <a:r>
              <a:rPr lang="en-US" sz="1000" dirty="0"/>
              <a:t> </a:t>
            </a:r>
            <a:r>
              <a:rPr lang="en-US" sz="1000" dirty="0" err="1"/>
              <a:t>Iacobucci</a:t>
            </a:r>
            <a:r>
              <a:rPr lang="en-US" sz="1000" dirty="0"/>
              <a:t> (Geneva), Tomohiro Inada (Tsinghua), </a:t>
            </a:r>
            <a:r>
              <a:rPr lang="en-US" sz="1000" dirty="0" err="1"/>
              <a:t>Sune</a:t>
            </a:r>
            <a:r>
              <a:rPr lang="en-US" sz="1000" dirty="0"/>
              <a:t> Jakobsen (CERN), Enrique </a:t>
            </a:r>
            <a:r>
              <a:rPr lang="en-US" sz="1000" dirty="0" err="1"/>
              <a:t>Kajomovitz</a:t>
            </a:r>
            <a:r>
              <a:rPr lang="en-US" sz="1000" dirty="0"/>
              <a:t> (Technion), Felix Kling (SLAC), </a:t>
            </a:r>
            <a:r>
              <a:rPr lang="en-US" sz="1000" dirty="0" err="1"/>
              <a:t>Umut</a:t>
            </a:r>
            <a:r>
              <a:rPr lang="en-US" sz="1000" dirty="0"/>
              <a:t> </a:t>
            </a:r>
            <a:r>
              <a:rPr lang="en-US" sz="1000" dirty="0" err="1"/>
              <a:t>Kose</a:t>
            </a:r>
            <a:r>
              <a:rPr lang="en-US" sz="1000" dirty="0"/>
              <a:t> (CERN), Susanne Kuehn (CERN), Helena Lefebvre (Royal Holloway), Lorne Levinson (Weizmann), </a:t>
            </a:r>
            <a:r>
              <a:rPr lang="en-US" sz="1000" dirty="0" err="1"/>
              <a:t>Ke</a:t>
            </a:r>
            <a:r>
              <a:rPr lang="en-US" sz="1000" dirty="0"/>
              <a:t> Li (Washington), </a:t>
            </a:r>
            <a:r>
              <a:rPr lang="en-US" sz="1000" dirty="0" err="1"/>
              <a:t>Jinfeng</a:t>
            </a:r>
            <a:r>
              <a:rPr lang="en-US" sz="1000" dirty="0"/>
              <a:t> Liu (Tsinghua), Chiara </a:t>
            </a:r>
            <a:r>
              <a:rPr lang="en-US" sz="1000" dirty="0" err="1"/>
              <a:t>Magliocca</a:t>
            </a:r>
            <a:r>
              <a:rPr lang="en-US" sz="1000" dirty="0"/>
              <a:t> (Geneva), Josh </a:t>
            </a:r>
            <a:r>
              <a:rPr lang="en-US" sz="1000" dirty="0" err="1"/>
              <a:t>McFayden</a:t>
            </a:r>
            <a:r>
              <a:rPr lang="en-US" sz="1000" dirty="0"/>
              <a:t> (CERN), Sam Meehan (CERN), </a:t>
            </a:r>
            <a:r>
              <a:rPr lang="en-US" sz="1000" dirty="0" err="1"/>
              <a:t>Dimitar</a:t>
            </a:r>
            <a:r>
              <a:rPr lang="en-US" sz="1000" dirty="0"/>
              <a:t> </a:t>
            </a:r>
            <a:r>
              <a:rPr lang="en-US" sz="1000" dirty="0" err="1"/>
              <a:t>Mladenov</a:t>
            </a:r>
            <a:r>
              <a:rPr lang="en-US" sz="1000" dirty="0"/>
              <a:t> (CERN), Mitsuhiro Nakamura (Nagoya), Toshiyuki Nakano (Nagoya), </a:t>
            </a:r>
            <a:r>
              <a:rPr lang="en-US" sz="1000" dirty="0" err="1"/>
              <a:t>Marzio</a:t>
            </a:r>
            <a:r>
              <a:rPr lang="en-US" sz="1000" dirty="0"/>
              <a:t> </a:t>
            </a:r>
            <a:r>
              <a:rPr lang="en-US" sz="1000" dirty="0" err="1"/>
              <a:t>Nessi</a:t>
            </a:r>
            <a:r>
              <a:rPr lang="en-US" sz="1000" dirty="0"/>
              <a:t> (CERN), </a:t>
            </a:r>
            <a:r>
              <a:rPr lang="en-US" sz="1000" dirty="0" err="1"/>
              <a:t>Friedemann</a:t>
            </a:r>
            <a:r>
              <a:rPr lang="en-US" sz="1000" dirty="0"/>
              <a:t> Neuhaus (Mainz), Laurie </a:t>
            </a:r>
            <a:r>
              <a:rPr lang="en-US" sz="1000" dirty="0" err="1"/>
              <a:t>Nevay</a:t>
            </a:r>
            <a:r>
              <a:rPr lang="en-US" sz="1000" dirty="0"/>
              <a:t> (Royal Holloway), Hidetoshi </a:t>
            </a:r>
            <a:r>
              <a:rPr lang="en-US" sz="1000" dirty="0" err="1"/>
              <a:t>Otono</a:t>
            </a:r>
            <a:r>
              <a:rPr lang="en-US" sz="1000" dirty="0"/>
              <a:t> (Kyushu), Carlo </a:t>
            </a:r>
            <a:r>
              <a:rPr lang="en-US" sz="1000" dirty="0" err="1"/>
              <a:t>Pandini</a:t>
            </a:r>
            <a:r>
              <a:rPr lang="en-US" sz="1000" dirty="0"/>
              <a:t> (Geneva), Hao Pang (Tsinghua), Brian Petersen (CERN), Francesco </a:t>
            </a:r>
            <a:r>
              <a:rPr lang="en-US" sz="1000" dirty="0" err="1"/>
              <a:t>Pietropaolo</a:t>
            </a:r>
            <a:r>
              <a:rPr lang="en-US" sz="1000" dirty="0"/>
              <a:t> (CERN), Johanna Price (UC Irvine), Markus Prim (Bonn), Michaela </a:t>
            </a:r>
            <a:r>
              <a:rPr lang="en-US" sz="1000" dirty="0" err="1"/>
              <a:t>Queitsch</a:t>
            </a:r>
            <a:r>
              <a:rPr lang="en-US" sz="1000" dirty="0"/>
              <a:t>-Maitland (CERN), Filippo </a:t>
            </a:r>
            <a:r>
              <a:rPr lang="en-US" sz="1000" dirty="0" err="1"/>
              <a:t>Resnati</a:t>
            </a:r>
            <a:r>
              <a:rPr lang="en-US" sz="1000" dirty="0"/>
              <a:t> (CERN), Hiroki </a:t>
            </a:r>
            <a:r>
              <a:rPr lang="en-US" sz="1000" dirty="0" err="1"/>
              <a:t>Rokujo</a:t>
            </a:r>
            <a:r>
              <a:rPr lang="en-US" sz="1000" dirty="0"/>
              <a:t> (Nagoya), Jakob </a:t>
            </a:r>
            <a:r>
              <a:rPr lang="en-US" sz="1000" dirty="0" err="1"/>
              <a:t>Salfeld-Nebgen</a:t>
            </a:r>
            <a:r>
              <a:rPr lang="en-US" sz="1000" dirty="0"/>
              <a:t> (CERN), Osamu Sato (Nagoya), Paola </a:t>
            </a:r>
            <a:r>
              <a:rPr lang="en-US" sz="1000" dirty="0" err="1"/>
              <a:t>Scampoli</a:t>
            </a:r>
            <a:r>
              <a:rPr lang="en-US" sz="1000" dirty="0"/>
              <a:t> (Bern), Kristof </a:t>
            </a:r>
            <a:r>
              <a:rPr lang="en-US" sz="1000" dirty="0" err="1"/>
              <a:t>Schmieden</a:t>
            </a:r>
            <a:r>
              <a:rPr lang="en-US" sz="1000" dirty="0"/>
              <a:t> (Mainz), Matthias Schott (Mainz), Anna </a:t>
            </a:r>
            <a:r>
              <a:rPr lang="en-US" sz="1000" dirty="0" err="1"/>
              <a:t>Sfyrla</a:t>
            </a:r>
            <a:r>
              <a:rPr lang="en-US" sz="1000" dirty="0"/>
              <a:t> (Geneva), Savannah Shively (UC Irvine), John Spencer (Washington), Yosuke </a:t>
            </a:r>
            <a:r>
              <a:rPr lang="en-US" sz="1000" dirty="0" err="1"/>
              <a:t>Takubo</a:t>
            </a:r>
            <a:r>
              <a:rPr lang="en-US" sz="1000" dirty="0"/>
              <a:t> (KEK), </a:t>
            </a:r>
            <a:r>
              <a:rPr lang="en-US" sz="1000" dirty="0" err="1"/>
              <a:t>Ondrej</a:t>
            </a:r>
            <a:r>
              <a:rPr lang="en-US" sz="1000" dirty="0"/>
              <a:t> </a:t>
            </a:r>
            <a:r>
              <a:rPr lang="en-US" sz="1000" dirty="0" err="1"/>
              <a:t>Theiner</a:t>
            </a:r>
            <a:r>
              <a:rPr lang="en-US" sz="1000" dirty="0"/>
              <a:t> (Geneva), Eric </a:t>
            </a:r>
            <a:r>
              <a:rPr lang="en-US" sz="1000" dirty="0" err="1"/>
              <a:t>Torrence</a:t>
            </a:r>
            <a:r>
              <a:rPr lang="en-US" sz="1000" dirty="0"/>
              <a:t> (Oregon), </a:t>
            </a:r>
            <a:r>
              <a:rPr lang="en-US" sz="1000" dirty="0" err="1"/>
              <a:t>Serhan</a:t>
            </a:r>
            <a:r>
              <a:rPr lang="en-US" sz="1000" dirty="0"/>
              <a:t> </a:t>
            </a:r>
            <a:r>
              <a:rPr lang="en-US" sz="1000" dirty="0" err="1"/>
              <a:t>Tufanli</a:t>
            </a:r>
            <a:r>
              <a:rPr lang="en-US" sz="1000" dirty="0"/>
              <a:t> (CERN), </a:t>
            </a:r>
            <a:r>
              <a:rPr lang="en-US" sz="1000" dirty="0" err="1"/>
              <a:t>Benedikt</a:t>
            </a:r>
            <a:r>
              <a:rPr lang="en-US" sz="1000" dirty="0"/>
              <a:t> </a:t>
            </a:r>
            <a:r>
              <a:rPr lang="en-US" sz="1000" dirty="0" err="1"/>
              <a:t>Vormvald</a:t>
            </a:r>
            <a:r>
              <a:rPr lang="en-US" sz="1000" dirty="0"/>
              <a:t> (CERN), Di Wang (Tsinghua),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5"/>
          <a:stretch>
            <a:fillRect/>
          </a:stretch>
        </p:blipFill>
        <p:spPr>
          <a:xfrm>
            <a:off x="2819400" y="5456098"/>
            <a:ext cx="1143000" cy="668511"/>
          </a:xfrm>
          <a:prstGeom prst="rect">
            <a:avLst/>
          </a:prstGeom>
        </p:spPr>
      </p:pic>
      <p:pic>
        <p:nvPicPr>
          <p:cNvPr id="9" name="Picture 8">
            <a:extLst>
              <a:ext uri="{FF2B5EF4-FFF2-40B4-BE49-F238E27FC236}">
                <a16:creationId xmlns:a16="http://schemas.microsoft.com/office/drawing/2014/main" id="{4C49DB91-F18D-A944-A22D-6084B60FB702}"/>
              </a:ext>
            </a:extLst>
          </p:cNvPr>
          <p:cNvPicPr>
            <a:picLocks noChangeAspect="1"/>
          </p:cNvPicPr>
          <p:nvPr/>
        </p:nvPicPr>
        <p:blipFill>
          <a:blip r:embed="rId16"/>
          <a:stretch>
            <a:fillRect/>
          </a:stretch>
        </p:blipFill>
        <p:spPr>
          <a:xfrm>
            <a:off x="1752600" y="6202193"/>
            <a:ext cx="1169564" cy="579607"/>
          </a:xfrm>
          <a:prstGeom prst="rect">
            <a:avLst/>
          </a:prstGeom>
        </p:spPr>
      </p:pic>
      <p:pic>
        <p:nvPicPr>
          <p:cNvPr id="10" name="Picture 9">
            <a:extLst>
              <a:ext uri="{FF2B5EF4-FFF2-40B4-BE49-F238E27FC236}">
                <a16:creationId xmlns:a16="http://schemas.microsoft.com/office/drawing/2014/main" id="{F5A48307-1829-3047-BB5E-76548DAF960F}"/>
              </a:ext>
            </a:extLst>
          </p:cNvPr>
          <p:cNvPicPr>
            <a:picLocks noChangeAspect="1"/>
          </p:cNvPicPr>
          <p:nvPr/>
        </p:nvPicPr>
        <p:blipFill rotWithShape="1">
          <a:blip r:embed="rId17"/>
          <a:srcRect t="32222" b="32029"/>
          <a:stretch/>
        </p:blipFill>
        <p:spPr>
          <a:xfrm>
            <a:off x="6883678" y="5489373"/>
            <a:ext cx="1471930" cy="526200"/>
          </a:xfrm>
          <a:prstGeom prst="rect">
            <a:avLst/>
          </a:prstGeom>
        </p:spPr>
      </p:pic>
      <p:pic>
        <p:nvPicPr>
          <p:cNvPr id="22" name="Picture 21">
            <a:extLst>
              <a:ext uri="{FF2B5EF4-FFF2-40B4-BE49-F238E27FC236}">
                <a16:creationId xmlns:a16="http://schemas.microsoft.com/office/drawing/2014/main" id="{28381871-F564-1045-962B-8ABBE9B5778F}"/>
              </a:ext>
            </a:extLst>
          </p:cNvPr>
          <p:cNvPicPr>
            <a:picLocks noChangeAspect="1"/>
          </p:cNvPicPr>
          <p:nvPr/>
        </p:nvPicPr>
        <p:blipFill>
          <a:blip r:embed="rId18"/>
          <a:stretch>
            <a:fillRect/>
          </a:stretch>
        </p:blipFill>
        <p:spPr>
          <a:xfrm>
            <a:off x="547745" y="5507968"/>
            <a:ext cx="1517028" cy="583108"/>
          </a:xfrm>
          <a:prstGeom prst="rect">
            <a:avLst/>
          </a:prstGeom>
        </p:spPr>
      </p:pic>
      <p:pic>
        <p:nvPicPr>
          <p:cNvPr id="26" name="Picture 25">
            <a:extLst>
              <a:ext uri="{FF2B5EF4-FFF2-40B4-BE49-F238E27FC236}">
                <a16:creationId xmlns:a16="http://schemas.microsoft.com/office/drawing/2014/main" id="{8CFCD1FA-5250-214F-9B55-D42CA664E855}"/>
              </a:ext>
            </a:extLst>
          </p:cNvPr>
          <p:cNvPicPr>
            <a:picLocks noChangeAspect="1"/>
          </p:cNvPicPr>
          <p:nvPr/>
        </p:nvPicPr>
        <p:blipFill>
          <a:blip r:embed="rId19"/>
          <a:stretch>
            <a:fillRect/>
          </a:stretch>
        </p:blipFill>
        <p:spPr>
          <a:xfrm>
            <a:off x="3474774" y="6255922"/>
            <a:ext cx="1859349" cy="472149"/>
          </a:xfrm>
          <a:prstGeom prst="rect">
            <a:avLst/>
          </a:prstGeom>
        </p:spPr>
      </p:pic>
      <p:pic>
        <p:nvPicPr>
          <p:cNvPr id="24" name="Picture 23">
            <a:extLst>
              <a:ext uri="{FF2B5EF4-FFF2-40B4-BE49-F238E27FC236}">
                <a16:creationId xmlns:a16="http://schemas.microsoft.com/office/drawing/2014/main" id="{07A638B0-C5D3-214E-8C6B-9603C55C6098}"/>
              </a:ext>
            </a:extLst>
          </p:cNvPr>
          <p:cNvPicPr>
            <a:picLocks noChangeAspect="1"/>
          </p:cNvPicPr>
          <p:nvPr/>
        </p:nvPicPr>
        <p:blipFill>
          <a:blip r:embed="rId20"/>
          <a:stretch>
            <a:fillRect/>
          </a:stretch>
        </p:blipFill>
        <p:spPr>
          <a:xfrm>
            <a:off x="5827507" y="6309435"/>
            <a:ext cx="1542638" cy="365122"/>
          </a:xfrm>
          <a:prstGeom prst="rect">
            <a:avLst/>
          </a:prstGeom>
        </p:spPr>
      </p:pic>
    </p:spTree>
    <p:extLst>
      <p:ext uri="{BB962C8B-B14F-4D97-AF65-F5344CB8AC3E}">
        <p14:creationId xmlns:p14="http://schemas.microsoft.com/office/powerpoint/2010/main" val="425447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HELP FROM MANY OTHERS</a:t>
            </a:r>
          </a:p>
        </p:txBody>
      </p:sp>
      <p:sp>
        <p:nvSpPr>
          <p:cNvPr id="9" name="TextBox 8"/>
          <p:cNvSpPr txBox="1"/>
          <p:nvPr/>
        </p:nvSpPr>
        <p:spPr>
          <a:xfrm>
            <a:off x="228600" y="905470"/>
            <a:ext cx="8610600" cy="923330"/>
          </a:xfrm>
          <a:prstGeom prst="rect">
            <a:avLst/>
          </a:prstGeom>
          <a:noFill/>
        </p:spPr>
        <p:txBody>
          <a:bodyPr wrap="square" rtlCol="0">
            <a:spAutoFit/>
          </a:bodyPr>
          <a:lstStyle/>
          <a:p>
            <a:r>
              <a:rPr lang="en-US" dirty="0"/>
              <a:t>The FASER Collaboration has received essential support from the </a:t>
            </a:r>
            <a:r>
              <a:rPr lang="en-US" dirty="0" err="1"/>
              <a:t>Heising</a:t>
            </a:r>
            <a:r>
              <a:rPr lang="en-US" dirty="0"/>
              <a:t>-Simons and Simons Foundations, CERN, the ATLAS SCT and </a:t>
            </a:r>
            <a:r>
              <a:rPr lang="en-US" dirty="0" err="1"/>
              <a:t>LHCb</a:t>
            </a:r>
            <a:r>
              <a:rPr lang="en-US" dirty="0"/>
              <a:t> Collaborations, and also many others at CERN and elsewhere</a:t>
            </a:r>
          </a:p>
        </p:txBody>
      </p:sp>
      <p:pic>
        <p:nvPicPr>
          <p:cNvPr id="6" name="Picture 5"/>
          <p:cNvPicPr>
            <a:picLocks noChangeAspect="1"/>
          </p:cNvPicPr>
          <p:nvPr/>
        </p:nvPicPr>
        <p:blipFill rotWithShape="1">
          <a:blip r:embed="rId2"/>
          <a:srcRect l="2229" r="-247" b="-541"/>
          <a:stretch/>
        </p:blipFill>
        <p:spPr>
          <a:xfrm>
            <a:off x="1219200" y="1965324"/>
            <a:ext cx="6705600" cy="4740275"/>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6876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r>
              <a:rPr lang="en-US" sz="2000" dirty="0"/>
              <a:t>Scintillators veto incoming charged tracks (muons), and permanent dipole magnets split the charged tracks, which are detected by 3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SIGNAL</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has been located to mm accuracy by the CERN survey department.  To place FASER on this axis, a trench is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30575444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These magnets are 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5573813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8 ATLAS SCT modules per tracking plane, 3 tracking planes per tracking station, 3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320800" y="1676400"/>
            <a:ext cx="6502400" cy="4876800"/>
          </a:xfrm>
          <a:prstGeom prst="rect">
            <a:avLst/>
          </a:prstGeom>
        </p:spPr>
      </p:pic>
    </p:spTree>
    <p:extLst>
      <p:ext uri="{BB962C8B-B14F-4D97-AF65-F5344CB8AC3E}">
        <p14:creationId xmlns:p14="http://schemas.microsoft.com/office/powerpoint/2010/main" val="14932255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4 veto scintillators, each 2cm x 30cm x 30cm, upstream of the detector. Efficiency of each one is &gt; 99.99%, which, barring correlations, reduces muon background to negligible levels. </a:t>
            </a:r>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743200"/>
            <a:ext cx="5270500" cy="3952875"/>
          </a:xfrm>
          <a:prstGeom prst="rect">
            <a:avLst/>
          </a:prstGeom>
        </p:spPr>
      </p:pic>
    </p:spTree>
    <p:extLst>
      <p:ext uri="{BB962C8B-B14F-4D97-AF65-F5344CB8AC3E}">
        <p14:creationId xmlns:p14="http://schemas.microsoft.com/office/powerpoint/2010/main" val="17720927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3686683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132624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5410200" y="548640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spTree>
    <p:extLst>
      <p:ext uri="{BB962C8B-B14F-4D97-AF65-F5344CB8AC3E}">
        <p14:creationId xmlns:p14="http://schemas.microsoft.com/office/powerpoint/2010/main" val="2164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sz="3200" dirty="0">
                <a:solidFill>
                  <a:schemeClr val="tx1"/>
                </a:solidFill>
                <a:latin typeface="Arial" charset="0"/>
              </a:rPr>
              <a:t>OUTLINE</a:t>
            </a:r>
          </a:p>
        </p:txBody>
      </p:sp>
      <p:sp>
        <p:nvSpPr>
          <p:cNvPr id="5123" name="Content Placeholder 2"/>
          <p:cNvSpPr>
            <a:spLocks noGrp="1"/>
          </p:cNvSpPr>
          <p:nvPr>
            <p:ph idx="1"/>
          </p:nvPr>
        </p:nvSpPr>
        <p:spPr>
          <a:xfrm>
            <a:off x="457200" y="1143000"/>
            <a:ext cx="8153400" cy="5029200"/>
          </a:xfrm>
        </p:spPr>
        <p:txBody>
          <a:bodyPr/>
          <a:lstStyle/>
          <a:p>
            <a:pPr marL="0" indent="0" algn="ctr" eaLnBrk="1" hangingPunct="1">
              <a:buNone/>
            </a:pPr>
            <a:endParaRPr lang="en-US" b="1" dirty="0"/>
          </a:p>
          <a:p>
            <a:pPr marL="0" indent="0" algn="ctr" eaLnBrk="1" hangingPunct="1">
              <a:buNone/>
            </a:pPr>
            <a:r>
              <a:rPr lang="en-US" b="1" dirty="0"/>
              <a:t>MOTIVATIONS</a:t>
            </a:r>
          </a:p>
          <a:p>
            <a:pPr marL="0" indent="0" algn="ctr" eaLnBrk="1" hangingPunct="1">
              <a:buNone/>
            </a:pPr>
            <a:endParaRPr lang="en-US" sz="1200" b="1" dirty="0"/>
          </a:p>
          <a:p>
            <a:pPr marL="0" indent="0" algn="ctr" eaLnBrk="1" hangingPunct="1">
              <a:buNone/>
            </a:pPr>
            <a:r>
              <a:rPr lang="en-US" b="1" dirty="0"/>
              <a:t>FORWARD PHYSICS</a:t>
            </a:r>
          </a:p>
          <a:p>
            <a:pPr marL="0" indent="0" algn="ctr" eaLnBrk="1" hangingPunct="1">
              <a:buNone/>
            </a:pPr>
            <a:endParaRPr lang="en-US" sz="1200" b="1" dirty="0"/>
          </a:p>
          <a:p>
            <a:pPr marL="0" indent="0" algn="ctr" eaLnBrk="1" hangingPunct="1">
              <a:buNone/>
            </a:pPr>
            <a:r>
              <a:rPr lang="en-US" b="1" dirty="0"/>
              <a:t>FASER</a:t>
            </a:r>
          </a:p>
          <a:p>
            <a:pPr marL="0" indent="0" algn="ctr" eaLnBrk="1" hangingPunct="1">
              <a:buNone/>
            </a:pPr>
            <a:endParaRPr lang="en-US" sz="1200" b="1" dirty="0"/>
          </a:p>
          <a:p>
            <a:pPr marL="0" indent="0" algn="ctr" eaLnBrk="1" hangingPunct="1">
              <a:buNone/>
            </a:pPr>
            <a:r>
              <a:rPr lang="en-US" b="1" dirty="0" err="1"/>
              <a:t>FASER</a:t>
            </a:r>
            <a:r>
              <a:rPr lang="en-US" b="1" dirty="0" err="1">
                <a:latin typeface="Symbol" pitchFamily="2" charset="2"/>
              </a:rPr>
              <a:t>n</a:t>
            </a:r>
            <a:endParaRPr lang="en-US" b="1" dirty="0">
              <a:latin typeface="Symbol" pitchFamily="2" charset="2"/>
            </a:endParaRPr>
          </a:p>
          <a:p>
            <a:pPr marL="0" indent="0" algn="ctr" eaLnBrk="1" hangingPunct="1">
              <a:buNone/>
            </a:pPr>
            <a:endParaRPr lang="en-US" sz="1200" b="1" dirty="0"/>
          </a:p>
          <a:p>
            <a:pPr marL="0" indent="0" algn="ctr" eaLnBrk="1" hangingPunct="1">
              <a:buNone/>
            </a:pPr>
            <a:r>
              <a:rPr lang="en-US" b="1" dirty="0"/>
              <a:t>FORWARD PHYSICS FACILITY</a:t>
            </a:r>
          </a:p>
          <a:p>
            <a:pPr marL="0" indent="0" algn="ctr" eaLnBrk="1" hangingPunct="1">
              <a:buNone/>
            </a:pPr>
            <a:endParaRPr lang="en-US" sz="1200" b="1" dirty="0"/>
          </a:p>
          <a:p>
            <a:pPr marL="0" indent="0" algn="ctr" eaLnBrk="1" hangingPunct="1">
              <a:buNone/>
            </a:pPr>
            <a:r>
              <a:rPr lang="en-US" b="1" dirty="0" err="1"/>
              <a:t>FLArE</a:t>
            </a:r>
            <a:endParaRPr lang="en-US" b="1" dirty="0"/>
          </a:p>
          <a:p>
            <a:pPr marL="0" indent="0" algn="ctr" eaLnBrk="1" hangingPunct="1">
              <a:buNone/>
            </a:pPr>
            <a:endParaRPr lang="en-US" sz="1200" b="1" dirty="0"/>
          </a:p>
          <a:p>
            <a:pPr marL="0" indent="0" algn="ctr" eaLnBrk="1" hangingPunct="1">
              <a:buNone/>
            </a:pPr>
            <a:r>
              <a:rPr lang="en-US" b="1" dirty="0"/>
              <a:t>SUMMARY</a:t>
            </a:r>
          </a:p>
          <a:p>
            <a:pPr eaLnBrk="1" hangingPunct="1"/>
            <a:endParaRPr lang="en-US" dirty="0"/>
          </a:p>
          <a:p>
            <a:pPr marL="0" indent="0" eaLnBrk="1" hangingPunct="1">
              <a:buNone/>
            </a:pPr>
            <a:endParaRPr lang="en-US" dirty="0">
              <a:latin typeface="Arial" charset="0"/>
            </a:endParaRPr>
          </a:p>
        </p:txBody>
      </p:sp>
    </p:spTree>
    <p:extLst>
      <p:ext uri="{BB962C8B-B14F-4D97-AF65-F5344CB8AC3E}">
        <p14:creationId xmlns:p14="http://schemas.microsoft.com/office/powerpoint/2010/main" val="11584434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471411"/>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304800" y="809625"/>
            <a:ext cx="8497275"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1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2022.</a:t>
            </a:r>
          </a:p>
          <a:p>
            <a:endParaRPr lang="en-US" sz="1000" dirty="0">
              <a:latin typeface="Arial" charset="0"/>
              <a:sym typeface="Wingdings"/>
            </a:endParaRPr>
          </a:p>
          <a:p>
            <a:r>
              <a:rPr lang="en-US" sz="2000" dirty="0">
                <a:latin typeface="Arial" charset="0"/>
                <a:sym typeface="Wingdings"/>
              </a:rPr>
              <a:t>Without upgrade, HL-LHC extends (L*Volume) by factor of 3000; possible upgrade to FASER 2 (R = 1m, L = 10m) extends (L*Volume) by factor of ~10</a:t>
            </a:r>
            <a:r>
              <a:rPr lang="en-US" sz="2000" baseline="30000" dirty="0">
                <a:latin typeface="Arial" charset="0"/>
                <a:sym typeface="Wingdings"/>
              </a:rPr>
              <a:t>6</a:t>
            </a:r>
            <a:r>
              <a:rPr lang="en-US" sz="2000" dirty="0">
                <a:latin typeface="Arial" charset="0"/>
                <a:sym typeface="Wingdings"/>
              </a:rPr>
              <a:t>.</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788373"/>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1143139"/>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1327805"/>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4234247"/>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381000" y="914400"/>
            <a:ext cx="8343900" cy="5562600"/>
          </a:xfrm>
        </p:spPr>
        <p:txBody>
          <a:bodyPr/>
          <a:lstStyle/>
          <a:p>
            <a:r>
              <a:rPr lang="en-US" sz="1800" dirty="0"/>
              <a:t>Many other models have also be studied: FASER has discover prospects for many of the Physics Beyond Colliders Benchmark Cases; see 1811.12522.</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586549932"/>
                  </p:ext>
                </p:extLst>
              </p:nvPr>
            </p:nvGraphicFramePr>
            <p:xfrm>
              <a:off x="381000" y="1722752"/>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V2/BC1’: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F3/BC8: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586549932"/>
                  </p:ext>
                </p:extLst>
              </p:nvPr>
            </p:nvGraphicFramePr>
            <p:xfrm>
              <a:off x="381000" y="1722752"/>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endParaRPr lang="en-US"/>
                        </a:p>
                      </a:txBody>
                      <a:tcPr anchor="ctr">
                        <a:blipFill>
                          <a:blip r:embed="rId2"/>
                          <a:stretch>
                            <a:fillRect l="-247436" t="-130435" r="-500000" b="-1395652"/>
                          </a:stretch>
                        </a:blipFill>
                      </a:tcPr>
                    </a:tc>
                    <a:tc>
                      <a:txBody>
                        <a:bodyPr/>
                        <a:lstStyle/>
                        <a:p>
                          <a:endParaRPr lang="en-US"/>
                        </a:p>
                      </a:txBody>
                      <a:tcPr anchor="ctr">
                        <a:blipFill>
                          <a:blip r:embed="rId2"/>
                          <a:stretch>
                            <a:fillRect l="-343038" t="-130435" r="-393671" b="-1395652"/>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V2/BC1’: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47436" t="-147222" r="-500000" b="-791667"/>
                          </a:stretch>
                        </a:blipFill>
                      </a:tcPr>
                    </a:tc>
                    <a:tc>
                      <a:txBody>
                        <a:bodyPr/>
                        <a:lstStyle/>
                        <a:p>
                          <a:endParaRPr lang="en-US"/>
                        </a:p>
                      </a:txBody>
                      <a:tcPr anchor="ctr">
                        <a:blipFill>
                          <a:blip r:embed="rId2"/>
                          <a:stretch>
                            <a:fillRect l="-343038" t="-147222" r="-393671" b="-79166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375000" r="-393671" b="-563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777273" r="-393671" b="-8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536111" r="-393671" b="-402778"/>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618919" r="-393671" b="-29189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F3/BC8: HNL with </a:t>
                          </a:r>
                          <a:r>
                            <a:rPr lang="en-US" sz="1200" dirty="0">
                              <a:latin typeface="Symbol" pitchFamily="2" charset="2"/>
                            </a:rPr>
                            <a:t>t</a:t>
                          </a:r>
                        </a:p>
                      </a:txBody>
                      <a:tcPr anchor="ctr"/>
                    </a:tc>
                    <a:tc>
                      <a:txBody>
                        <a:bodyPr/>
                        <a:lstStyle/>
                        <a:p>
                          <a:endParaRPr lang="en-US"/>
                        </a:p>
                      </a:txBody>
                      <a:tcPr anchor="ctr">
                        <a:blipFill>
                          <a:blip r:embed="rId2"/>
                          <a:stretch>
                            <a:fillRect l="-247436" t="-738889" r="-500000" b="-200000"/>
                          </a:stretch>
                        </a:blipFill>
                      </a:tcPr>
                    </a:tc>
                    <a:tc>
                      <a:txBody>
                        <a:bodyPr/>
                        <a:lstStyle/>
                        <a:p>
                          <a:endParaRPr lang="en-US"/>
                        </a:p>
                      </a:txBody>
                      <a:tcPr anchor="ctr">
                        <a:blipFill>
                          <a:blip r:embed="rId2"/>
                          <a:stretch>
                            <a:fillRect l="-343038" t="-738889" r="-393671" b="-2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endParaRPr lang="en-US"/>
                        </a:p>
                      </a:txBody>
                      <a:tcPr anchor="ctr">
                        <a:blipFill>
                          <a:blip r:embed="rId2"/>
                          <a:stretch>
                            <a:fillRect l="-247436" t="-1372727" r="-500000" b="-227273"/>
                          </a:stretch>
                        </a:blipFill>
                      </a:tcPr>
                    </a:tc>
                    <a:tc>
                      <a:txBody>
                        <a:bodyPr/>
                        <a:lstStyle/>
                        <a:p>
                          <a:endParaRPr lang="en-US"/>
                        </a:p>
                      </a:txBody>
                      <a:tcPr anchor="ctr">
                        <a:blipFill>
                          <a:blip r:embed="rId2"/>
                          <a:stretch>
                            <a:fillRect l="-343038" t="-1372727" r="-393671" b="-22727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endParaRPr lang="en-US"/>
                        </a:p>
                      </a:txBody>
                      <a:tcPr anchor="ctr">
                        <a:blipFill>
                          <a:blip r:embed="rId2"/>
                          <a:stretch>
                            <a:fillRect l="-247436" t="-1408696" r="-500000" b="-117391"/>
                          </a:stretch>
                        </a:blipFill>
                      </a:tcPr>
                    </a:tc>
                    <a:tc>
                      <a:txBody>
                        <a:bodyPr/>
                        <a:lstStyle/>
                        <a:p>
                          <a:endParaRPr lang="en-US"/>
                        </a:p>
                      </a:txBody>
                      <a:tcPr anchor="ctr">
                        <a:blipFill>
                          <a:blip r:embed="rId2"/>
                          <a:stretch>
                            <a:fillRect l="-343038" t="-1408696" r="-393671" b="-1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endParaRPr lang="en-US"/>
                        </a:p>
                      </a:txBody>
                      <a:tcPr anchor="ctr">
                        <a:blipFill>
                          <a:blip r:embed="rId2"/>
                          <a:stretch>
                            <a:fillRect l="-247436" t="-1508696" r="-500000" b="-17391"/>
                          </a:stretch>
                        </a:blipFill>
                      </a:tcPr>
                    </a:tc>
                    <a:tc>
                      <a:txBody>
                        <a:bodyPr/>
                        <a:lstStyle/>
                        <a:p>
                          <a:endParaRPr lang="en-US"/>
                        </a:p>
                      </a:txBody>
                      <a:tcPr anchor="ctr">
                        <a:blipFill>
                          <a:blip r:embed="rId2"/>
                          <a:stretch>
                            <a:fillRect l="-343038" t="-1508696" r="-393671" b="-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112699578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err="1"/>
              <a:t>FASER</a:t>
            </a:r>
            <a:r>
              <a:rPr lang="en-US" sz="4400" b="1" dirty="0" err="1">
                <a:latin typeface="Symbol" pitchFamily="2" charset="2"/>
              </a:rPr>
              <a:t>n</a:t>
            </a:r>
            <a:endParaRPr lang="en-US" sz="4400" b="1" dirty="0">
              <a:latin typeface="Symbol" pitchFamily="2" charset="2"/>
            </a:endParaRP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7500989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48768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91440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neutrinos.</a:t>
                </a:r>
              </a:p>
              <a:p>
                <a:pPr eaLnBrk="1" hangingPunct="1"/>
                <a:endParaRPr lang="en-US" sz="1200" dirty="0">
                  <a:latin typeface="Arial" charset="0"/>
                </a:endParaRPr>
              </a:p>
              <a:p>
                <a:pPr eaLnBrk="1" hangingPunct="1"/>
                <a:r>
                  <a:rPr lang="en-US" sz="2000" dirty="0">
                    <a:latin typeface="Arial" charset="0"/>
                  </a:rPr>
                  <a:t>But the high-energy ones, which interact most strongly, are overwhelmingly produced in the far forward direction, and escape all existing detectors.  </a:t>
                </a:r>
                <a:r>
                  <a:rPr lang="en-US" sz="2000" b="1" dirty="0">
                    <a:latin typeface="Arial" charset="0"/>
                  </a:rPr>
                  <a:t>No collider neutrino has ever been detected.</a:t>
                </a:r>
              </a:p>
              <a:p>
                <a:pPr lvl="1"/>
                <a:r>
                  <a:rPr lang="en-US" sz="1800" dirty="0">
                    <a:latin typeface="Arial" charset="0"/>
                  </a:rPr>
                  <a:t>If they can be detected, there is a rich SM physics program: all flavors are produced(</a:t>
                </a:r>
                <a:r>
                  <a:rPr lang="en-US" sz="1800" dirty="0">
                    <a:latin typeface="Symbol" pitchFamily="2" charset="2"/>
                  </a:rPr>
                  <a:t>p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p>
              <a:p>
                <a:pPr marL="0" indent="0" algn="r">
                  <a:buNone/>
                </a:pPr>
                <a:endParaRPr lang="en-US" sz="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a:t>
                </a:r>
              </a:p>
              <a:p>
                <a:pPr marL="0" indent="0" algn="r">
                  <a:buNone/>
                </a:pPr>
                <a:r>
                  <a:rPr lang="en-US" sz="1400" dirty="0"/>
                  <a:t>FASER Collaboration (2019); Bai, Diwan, </a:t>
                </a:r>
                <a:r>
                  <a:rPr lang="en-US" sz="1400" dirty="0" err="1"/>
                  <a:t>Garzelli</a:t>
                </a:r>
                <a:r>
                  <a:rPr lang="en-US" sz="1400" dirty="0"/>
                  <a:t>, </a:t>
                </a:r>
                <a:r>
                  <a:rPr lang="en-US" sz="1400" dirty="0" err="1"/>
                  <a:t>Jeong</a:t>
                </a:r>
                <a:r>
                  <a:rPr lang="en-US" sz="1400" dirty="0"/>
                  <a:t>, Reno (2020) </a:t>
                </a:r>
                <a:endParaRPr lang="en-US" sz="1400" dirty="0">
                  <a:latin typeface="+mj-lt"/>
                  <a:sym typeface="Wingdings" pitchFamily="2" charset="2"/>
                </a:endParaRPr>
              </a:p>
              <a:p>
                <a:pPr marL="0" indent="0" algn="r">
                  <a:buNone/>
                </a:pPr>
                <a:endParaRPr lang="en-US" sz="800" dirty="0">
                  <a:latin typeface="+mj-lt"/>
                  <a:sym typeface="Wingdings" pitchFamily="2" charset="2"/>
                </a:endParaRPr>
              </a:p>
              <a:p>
                <a:r>
                  <a:rPr lang="en-US" sz="2000" dirty="0">
                    <a:latin typeface="+mj-lt"/>
                    <a:sym typeface="Wingdings" pitchFamily="2" charset="2"/>
                  </a:rPr>
                  <a:t>Currently two experiments targeting this opportunity: </a:t>
                </a:r>
                <a:r>
                  <a:rPr lang="en-US" sz="2000" dirty="0" err="1">
                    <a:latin typeface="+mj-lt"/>
                    <a:sym typeface="Wingdings" pitchFamily="2" charset="2"/>
                  </a:rPr>
                  <a:t>FASER</a:t>
                </a:r>
                <a:r>
                  <a:rPr lang="en-US" sz="2000" dirty="0" err="1">
                    <a:latin typeface="Symbol" pitchFamily="2" charset="2"/>
                    <a:sym typeface="Wingdings" pitchFamily="2" charset="2"/>
                  </a:rPr>
                  <a:t>n</a:t>
                </a:r>
                <a:r>
                  <a:rPr lang="en-US" sz="2000" dirty="0">
                    <a:latin typeface="+mj-lt"/>
                    <a:sym typeface="Wingdings" pitchFamily="2" charset="2"/>
                  </a:rPr>
                  <a:t>, to be located just in front of FASER in TI12, and SND, proposed for the opposite side of ATLAS in TI18.</a:t>
                </a:r>
              </a:p>
              <a:p>
                <a:endParaRPr lang="en-US" sz="2000" dirty="0">
                  <a:latin typeface="Arial" charset="0"/>
                </a:endParaRPr>
              </a:p>
              <a:p>
                <a:endParaRPr lang="en-US" sz="2000" dirty="0">
                  <a:latin typeface="Arial" charset="0"/>
                </a:endParaRPr>
              </a:p>
              <a:p>
                <a:endParaRPr lang="en-US" dirty="0">
                  <a:latin typeface="Arial" charset="0"/>
                </a:endParaRPr>
              </a:p>
              <a:p>
                <a:pPr marL="0" indent="0">
                  <a:buNone/>
                </a:pPr>
                <a:endParaRPr lang="en-US"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914400"/>
                <a:ext cx="8991600" cy="5562600"/>
              </a:xfrm>
              <a:blipFill>
                <a:blip r:embed="rId3"/>
                <a:stretch>
                  <a:fillRect l="-705" t="-683" r="-987"/>
                </a:stretch>
              </a:blipFill>
            </p:spPr>
            <p:txBody>
              <a:bodyPr/>
              <a:lstStyle/>
              <a:p>
                <a:r>
                  <a:rPr lang="en-US">
                    <a:noFill/>
                  </a:rPr>
                  <a:t> </a:t>
                </a:r>
              </a:p>
            </p:txBody>
          </p:sp>
        </mc:Fallback>
      </mc:AlternateContent>
    </p:spTree>
    <p:extLst>
      <p:ext uri="{BB962C8B-B14F-4D97-AF65-F5344CB8AC3E}">
        <p14:creationId xmlns:p14="http://schemas.microsoft.com/office/powerpoint/2010/main" val="41274966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FLUXES</a:t>
            </a:r>
          </a:p>
        </p:txBody>
      </p:sp>
      <p:sp>
        <p:nvSpPr>
          <p:cNvPr id="5123" name="Content Placeholder 2"/>
          <p:cNvSpPr>
            <a:spLocks noGrp="1"/>
          </p:cNvSpPr>
          <p:nvPr>
            <p:ph idx="1"/>
          </p:nvPr>
        </p:nvSpPr>
        <p:spPr>
          <a:xfrm>
            <a:off x="252412" y="838200"/>
            <a:ext cx="5326816" cy="3429000"/>
          </a:xfrm>
        </p:spPr>
        <p:txBody>
          <a:bodyPr/>
          <a:lstStyle/>
          <a:p>
            <a:r>
              <a:rPr lang="en-US" sz="2000" dirty="0"/>
              <a:t>In fact, we have probably already seen our first </a:t>
            </a:r>
            <a:r>
              <a:rPr lang="en-US" sz="2000" dirty="0" err="1"/>
              <a:t>TeV</a:t>
            </a:r>
            <a:r>
              <a:rPr lang="en-US" sz="2000" dirty="0"/>
              <a:t> collider neutrino.</a:t>
            </a:r>
          </a:p>
          <a:p>
            <a:endParaRPr lang="en-US" sz="1200" dirty="0"/>
          </a:p>
          <a:p>
            <a:r>
              <a:rPr lang="en-US" sz="2000" dirty="0"/>
              <a:t>In 2018 a 29 kg FASER pilot emulsion detector collected 12.5 fb</a:t>
            </a:r>
            <a:r>
              <a:rPr lang="en-US" sz="2000" baseline="30000" dirty="0"/>
              <a:t>-1</a:t>
            </a:r>
            <a:r>
              <a:rPr lang="en-US" sz="2000" dirty="0"/>
              <a:t> on the beam collision axis (installed and removed during Technical Stops).</a:t>
            </a:r>
          </a:p>
          <a:p>
            <a:endParaRPr lang="en-US" sz="1200" dirty="0"/>
          </a:p>
          <a:p>
            <a:r>
              <a:rPr lang="en-US" sz="2000" dirty="0"/>
              <a:t>Expect ~10 neutrino interactions.  Several neutral vertices identified, likely to be neutrinos.  Analysis ongoing.</a:t>
            </a:r>
          </a:p>
          <a:p>
            <a:endParaRPr lang="en-US" sz="1800" dirty="0"/>
          </a:p>
          <a:p>
            <a:endParaRPr lang="en-US" sz="1800" dirty="0"/>
          </a:p>
          <a:p>
            <a:endParaRPr lang="en-US" sz="1800" dirty="0"/>
          </a:p>
          <a:p>
            <a:pPr marL="0" indent="0">
              <a:buNone/>
            </a:pPr>
            <a:endParaRPr lang="en-US" sz="1800" dirty="0"/>
          </a:p>
          <a:p>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0" name="Picture 9">
            <a:extLst>
              <a:ext uri="{FF2B5EF4-FFF2-40B4-BE49-F238E27FC236}">
                <a16:creationId xmlns:a16="http://schemas.microsoft.com/office/drawing/2014/main" id="{84573A52-871F-2A46-82C7-9F5EE140AA91}"/>
              </a:ext>
            </a:extLst>
          </p:cNvPr>
          <p:cNvPicPr>
            <a:picLocks noChangeAspect="1"/>
          </p:cNvPicPr>
          <p:nvPr/>
        </p:nvPicPr>
        <p:blipFill rotWithShape="1">
          <a:blip r:embed="rId4"/>
          <a:srcRect r="31677"/>
          <a:stretch/>
        </p:blipFill>
        <p:spPr>
          <a:xfrm>
            <a:off x="533400" y="4383021"/>
            <a:ext cx="4876800" cy="2125388"/>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sp>
        <p:nvSpPr>
          <p:cNvPr id="2" name="TextBox 1">
            <a:extLst>
              <a:ext uri="{FF2B5EF4-FFF2-40B4-BE49-F238E27FC236}">
                <a16:creationId xmlns:a16="http://schemas.microsoft.com/office/drawing/2014/main" id="{71582B29-0092-1141-9746-A0084AACC100}"/>
              </a:ext>
            </a:extLst>
          </p:cNvPr>
          <p:cNvSpPr txBox="1"/>
          <p:nvPr/>
        </p:nvSpPr>
        <p:spPr>
          <a:xfrm>
            <a:off x="762000" y="4495800"/>
            <a:ext cx="1059906" cy="523220"/>
          </a:xfrm>
          <a:prstGeom prst="rect">
            <a:avLst/>
          </a:prstGeom>
          <a:solidFill>
            <a:schemeClr val="bg1"/>
          </a:solidFill>
        </p:spPr>
        <p:txBody>
          <a:bodyPr wrap="none" rtlCol="0">
            <a:spAutoFit/>
          </a:bodyPr>
          <a:lstStyle/>
          <a:p>
            <a:pPr algn="ctr"/>
            <a:r>
              <a:rPr lang="en-US" sz="1400" dirty="0" err="1"/>
              <a:t>FASER</a:t>
            </a:r>
            <a:r>
              <a:rPr lang="en-US" sz="1400" dirty="0" err="1">
                <a:latin typeface="Symbol" pitchFamily="2" charset="2"/>
              </a:rPr>
              <a:t>n</a:t>
            </a:r>
            <a:endParaRPr lang="en-US" sz="1400" dirty="0">
              <a:latin typeface="Symbol" pitchFamily="2" charset="2"/>
            </a:endParaRPr>
          </a:p>
          <a:p>
            <a:pPr algn="ctr"/>
            <a:r>
              <a:rPr lang="en-US" sz="1400" dirty="0"/>
              <a:t>preliminary</a:t>
            </a:r>
          </a:p>
        </p:txBody>
      </p:sp>
      <p:sp>
        <p:nvSpPr>
          <p:cNvPr id="9" name="TextBox 8">
            <a:extLst>
              <a:ext uri="{FF2B5EF4-FFF2-40B4-BE49-F238E27FC236}">
                <a16:creationId xmlns:a16="http://schemas.microsoft.com/office/drawing/2014/main" id="{ECC75CC4-887A-284D-9F95-B11F7D683151}"/>
              </a:ext>
            </a:extLst>
          </p:cNvPr>
          <p:cNvSpPr txBox="1"/>
          <p:nvPr/>
        </p:nvSpPr>
        <p:spPr>
          <a:xfrm>
            <a:off x="3276600" y="4495800"/>
            <a:ext cx="1059906" cy="523220"/>
          </a:xfrm>
          <a:prstGeom prst="rect">
            <a:avLst/>
          </a:prstGeom>
          <a:solidFill>
            <a:schemeClr val="bg1"/>
          </a:solidFill>
        </p:spPr>
        <p:txBody>
          <a:bodyPr wrap="none" rtlCol="0">
            <a:spAutoFit/>
          </a:bodyPr>
          <a:lstStyle/>
          <a:p>
            <a:pPr algn="ctr"/>
            <a:r>
              <a:rPr lang="en-US" sz="1400" dirty="0" err="1"/>
              <a:t>FASER</a:t>
            </a:r>
            <a:r>
              <a:rPr lang="en-US" sz="1400" dirty="0" err="1">
                <a:latin typeface="Symbol" pitchFamily="2" charset="2"/>
              </a:rPr>
              <a:t>n</a:t>
            </a:r>
            <a:endParaRPr lang="en-US" sz="1400" dirty="0">
              <a:latin typeface="Symbol" pitchFamily="2" charset="2"/>
            </a:endParaRPr>
          </a:p>
          <a:p>
            <a:pPr algn="ctr"/>
            <a:r>
              <a:rPr lang="en-US" sz="1400" dirty="0"/>
              <a:t>preliminary</a:t>
            </a:r>
          </a:p>
        </p:txBody>
      </p:sp>
    </p:spTree>
    <p:extLst>
      <p:ext uri="{BB962C8B-B14F-4D97-AF65-F5344CB8AC3E}">
        <p14:creationId xmlns:p14="http://schemas.microsoft.com/office/powerpoint/2010/main" val="25241043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15400" cy="5392738"/>
          </a:xfrm>
        </p:spPr>
        <p:txBody>
          <a:bodyPr>
            <a:noAutofit/>
          </a:bodyPr>
          <a:lstStyle/>
          <a:p>
            <a:r>
              <a:rPr lang="en-US" sz="2000" dirty="0" err="1"/>
              <a:t>FASER</a:t>
            </a:r>
            <a:r>
              <a:rPr lang="en-US" sz="2000" dirty="0" err="1">
                <a:latin typeface="Symbol" pitchFamily="2" charset="2"/>
              </a:rPr>
              <a:t>n</a:t>
            </a:r>
            <a:r>
              <a:rPr lang="en-US" sz="2000" dirty="0"/>
              <a:t> is designed to detect neutrinos of all flavors. </a:t>
            </a:r>
          </a:p>
          <a:p>
            <a:pPr lvl="1"/>
            <a:r>
              <a:rPr lang="en-US" sz="1800" dirty="0"/>
              <a:t>25cm x 30cm x 1.1m detector consisting of 770 emulsion layers interleaved with 1mm-thick tungsten plates; target mass = 1.1 </a:t>
            </a:r>
            <a:r>
              <a:rPr lang="en-US" sz="1800" dirty="0" err="1"/>
              <a:t>tonne</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304800" y="24384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(2022-24), </a:t>
            </a:r>
            <a:r>
              <a:rPr lang="en-US" sz="2000" dirty="0" err="1"/>
              <a:t>FASER</a:t>
            </a:r>
            <a:r>
              <a:rPr lang="en-US" sz="2000" dirty="0" err="1">
                <a:latin typeface="Symbol" pitchFamily="2" charset="2"/>
              </a:rPr>
              <a:t>n</a:t>
            </a:r>
            <a:r>
              <a:rPr lang="en-US" sz="2000" dirty="0"/>
              <a:t> will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Double the world’s supply of tau neutrinos.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990600"/>
                <a:ext cx="8153400" cy="2573338"/>
              </a:xfrm>
            </p:spPr>
            <p:txBody>
              <a:bodyPr>
                <a:noAutofit/>
              </a:bodyPr>
              <a:lstStyle/>
              <a:p>
                <a:r>
                  <a:rPr lang="en-US" sz="2000" dirty="0">
                    <a:solidFill>
                      <a:schemeClr val="tx1"/>
                    </a:solidFill>
                    <a:latin typeface="Arial" charset="0"/>
                  </a:rPr>
                  <a:t>The forward production of hadrons is currently subject to large uncertainties. Forward </a:t>
                </a:r>
                <a:r>
                  <a:rPr lang="en-US" sz="2000" dirty="0">
                    <a:solidFill>
                      <a:schemeClr val="tx1"/>
                    </a:solidFill>
                    <a:latin typeface="Symbol" pitchFamily="2" charset="2"/>
                  </a:rPr>
                  <a:t>n</a:t>
                </a:r>
                <a:r>
                  <a:rPr lang="en-US" sz="2000" dirty="0">
                    <a:solidFill>
                      <a:schemeClr val="tx1"/>
                    </a:solidFill>
                    <a:latin typeface="Arial" charset="0"/>
                  </a:rPr>
                  <a:t> experiments will provide useful insights. </a:t>
                </a:r>
              </a:p>
              <a:p>
                <a:endParaRPr lang="en-US" sz="1200" dirty="0">
                  <a:solidFill>
                    <a:schemeClr val="tx1"/>
                  </a:solidFill>
                  <a:latin typeface="Arial" charset="0"/>
                </a:endParaRPr>
              </a:p>
              <a:p>
                <a:pPr lvl="1"/>
                <a:r>
                  <a:rPr lang="en-US" sz="1800" dirty="0">
                    <a:solidFill>
                      <a:schemeClr val="tx1"/>
                    </a:solidFill>
                    <a:latin typeface="Arial" charset="0"/>
                  </a:rPr>
                  <a:t>On- and off-axis neutrino detectors provide complementary information (</a:t>
                </a:r>
                <a:r>
                  <a:rPr lang="en-US" sz="1800" dirty="0">
                    <a:solidFill>
                      <a:schemeClr val="tx1"/>
                    </a:solidFill>
                    <a:latin typeface="Symbol" pitchFamily="2" charset="2"/>
                  </a:rPr>
                  <a:t>p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Symbol" pitchFamily="2" charset="2"/>
                  </a:rPr>
                  <a:t> </a:t>
                </a:r>
                <a:r>
                  <a:rPr lang="en-US" sz="1800" dirty="0">
                    <a:solidFill>
                      <a:schemeClr val="tx1"/>
                    </a:solidFill>
                    <a:latin typeface="Symbol" pitchFamily="2" charset="2"/>
                    <a:sym typeface="Wingdings" pitchFamily="2" charset="2"/>
                  </a:rPr>
                  <a:t>n</a:t>
                </a:r>
                <a:r>
                  <a:rPr lang="en-US" sz="1800" baseline="-25000" dirty="0">
                    <a:solidFill>
                      <a:schemeClr val="tx1"/>
                    </a:solidFill>
                    <a:latin typeface="Symbol" pitchFamily="2" charset="2"/>
                    <a:sym typeface="Wingdings" pitchFamily="2" charset="2"/>
                  </a:rPr>
                  <a:t>m </a:t>
                </a:r>
                <a:r>
                  <a:rPr lang="en-US" sz="1800" dirty="0">
                    <a:solidFill>
                      <a:schemeClr val="tx1"/>
                    </a:solidFill>
                    <a:latin typeface="Arial" charset="0"/>
                    <a:sym typeface="Wingdings" pitchFamily="2" charset="2"/>
                  </a:rPr>
                  <a:t>, </a:t>
                </a:r>
                <a:r>
                  <a:rPr lang="en-US" sz="1800" i="1" dirty="0">
                    <a:solidFill>
                      <a:schemeClr val="tx1"/>
                    </a:solidFill>
                    <a:latin typeface="Arial" charset="0"/>
                    <a:sym typeface="Wingdings" pitchFamily="2" charset="2"/>
                  </a:rPr>
                  <a:t>K</a:t>
                </a:r>
                <a:r>
                  <a:rPr lang="en-US" sz="1800" dirty="0">
                    <a:solidFill>
                      <a:schemeClr val="tx1"/>
                    </a:solidFill>
                    <a:latin typeface="Arial" charset="0"/>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t>
                </a:r>
                <a:r>
                  <a:rPr lang="en-US" sz="1800" dirty="0">
                    <a:solidFill>
                      <a:schemeClr val="tx1"/>
                    </a:solidFill>
                    <a:latin typeface="Symbol" pitchFamily="2" charset="2"/>
                    <a:sym typeface="Wingdings" pitchFamily="2" charset="2"/>
                  </a:rPr>
                  <a:t>n</a:t>
                </a:r>
                <a:r>
                  <a:rPr lang="en-US" sz="1800" i="1" baseline="-25000" dirty="0">
                    <a:solidFill>
                      <a:schemeClr val="tx1"/>
                    </a:solidFill>
                    <a:latin typeface="Arial" charset="0"/>
                    <a:sym typeface="Wingdings" pitchFamily="2" charset="2"/>
                  </a:rPr>
                  <a:t>e </a:t>
                </a:r>
                <a:r>
                  <a:rPr lang="en-US" sz="1800" dirty="0">
                    <a:solidFill>
                      <a:schemeClr val="tx1"/>
                    </a:solidFill>
                    <a:latin typeface="Arial" charset="0"/>
                    <a:sym typeface="Wingdings" pitchFamily="2" charset="2"/>
                  </a:rPr>
                  <a:t>, </a:t>
                </a:r>
                <a:r>
                  <a:rPr lang="en-US" sz="1800" i="1" dirty="0">
                    <a:solidFill>
                      <a:schemeClr val="tx1"/>
                    </a:solidFill>
                    <a:latin typeface="Arial" charset="0"/>
                    <a:sym typeface="Wingdings" pitchFamily="2" charset="2"/>
                  </a:rPr>
                  <a:t>D</a:t>
                </a:r>
                <a:r>
                  <a:rPr lang="en-US" sz="1800" dirty="0">
                    <a:solidFill>
                      <a:schemeClr val="tx1"/>
                    </a:solidFill>
                    <a:latin typeface="Arial" charset="0"/>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t>
                </a:r>
                <a:r>
                  <a:rPr lang="en-US" sz="1800" dirty="0" err="1">
                    <a:solidFill>
                      <a:schemeClr val="tx1"/>
                    </a:solidFill>
                    <a:latin typeface="Symbol" pitchFamily="2" charset="2"/>
                    <a:sym typeface="Wingdings" pitchFamily="2" charset="2"/>
                  </a:rPr>
                  <a:t>n</a:t>
                </a:r>
                <a:r>
                  <a:rPr lang="en-US" sz="1800" baseline="-25000" dirty="0" err="1">
                    <a:solidFill>
                      <a:schemeClr val="tx1"/>
                    </a:solidFill>
                    <a:latin typeface="Symbol" pitchFamily="2" charset="2"/>
                    <a:sym typeface="Wingdings" pitchFamily="2" charset="2"/>
                  </a:rPr>
                  <a:t>t</a:t>
                </a:r>
                <a:r>
                  <a:rPr lang="en-US" sz="1800" baseline="-25000" dirty="0">
                    <a:solidFill>
                      <a:schemeClr val="tx1"/>
                    </a:solidFill>
                    <a:latin typeface="Symbol" pitchFamily="2" charset="2"/>
                    <a:sym typeface="Wingdings" pitchFamily="2" charset="2"/>
                  </a:rPr>
                  <a:t> </a:t>
                </a:r>
                <a:r>
                  <a:rPr lang="en-US" sz="1800" dirty="0">
                    <a:solidFill>
                      <a:schemeClr val="tx1"/>
                    </a:solidFill>
                    <a:latin typeface="Symbol" pitchFamily="2" charset="2"/>
                    <a:sym typeface="Wingdings" pitchFamily="2" charset="2"/>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990600"/>
                <a:ext cx="8153400" cy="2573338"/>
              </a:xfrm>
              <a:blipFill>
                <a:blip r:embed="rId2"/>
                <a:stretch>
                  <a:fillRect l="-779" t="-1478" r="-467"/>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solidFill>
                  <a:schemeClr val="tx1"/>
                </a:solidFill>
              </a:rPr>
              <a:t>QCD PHYSICS</a:t>
            </a:r>
            <a:endParaRPr lang="en-US" dirty="0">
              <a:solidFill>
                <a:schemeClr val="tx1"/>
              </a:solidFill>
              <a:latin typeface="Symbol" pitchFamily="2" charset="2"/>
            </a:endParaRPr>
          </a:p>
        </p:txBody>
      </p:sp>
      <p:pic>
        <p:nvPicPr>
          <p:cNvPr id="4" name="Picture 3">
            <a:extLst>
              <a:ext uri="{FF2B5EF4-FFF2-40B4-BE49-F238E27FC236}">
                <a16:creationId xmlns:a16="http://schemas.microsoft.com/office/drawing/2014/main" id="{761522B4-E4A0-514C-A6DA-A2821809CC34}"/>
              </a:ext>
            </a:extLst>
          </p:cNvPr>
          <p:cNvPicPr>
            <a:picLocks noChangeAspect="1"/>
          </p:cNvPicPr>
          <p:nvPr/>
        </p:nvPicPr>
        <p:blipFill>
          <a:blip r:embed="rId3"/>
          <a:stretch>
            <a:fillRect/>
          </a:stretch>
        </p:blipFill>
        <p:spPr>
          <a:xfrm>
            <a:off x="5410200" y="2971800"/>
            <a:ext cx="3048000" cy="3352800"/>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C0D72186-AE33-8847-BDBE-03CF713F09DE}"/>
                  </a:ext>
                </a:extLst>
              </p:cNvPr>
              <p:cNvSpPr txBox="1">
                <a:spLocks/>
              </p:cNvSpPr>
              <p:nvPr/>
            </p:nvSpPr>
            <p:spPr bwMode="auto">
              <a:xfrm>
                <a:off x="228600" y="2497138"/>
                <a:ext cx="4775898" cy="3903662"/>
              </a:xfrm>
              <a:prstGeom prst="rect">
                <a:avLst/>
              </a:prstGeom>
              <a:noFill/>
              <a:ln>
                <a:noFill/>
              </a:ln>
              <a:extLst>
                <a:ext uri="{909E8E84-426E-40dd-AFC4-6F175D3DCCD1}">
                  <a14:hiddenFill xmlns="" xmlns:mv="urn:schemas-microsoft-com:mac:vml">
                    <a:solidFill>
                      <a:srgbClr val="FFFFFF"/>
                    </a:solidFill>
                  </a14:hiddenFill>
                </a:ext>
                <a:ext uri="{91240B29-F687-4f45-9708-019B960494DF}">
                  <a14:hiddenLine xmlns="" xmlns:mv="urn:schemas-microsoft-com:mac:vml" w="9525">
                    <a:solidFill>
                      <a:srgbClr val="000000"/>
                    </a:solidFill>
                    <a:miter lim="800000"/>
                    <a:headEnd/>
                    <a:tailEnd/>
                  </a14:hiddenLine>
                </a:ext>
                <a:ext uri="{FAA26D3D-D897-4be2-8F04-BA451C77F1D7}">
                  <ma14:placeholderFlag xmlns:ma14="http://schemas.microsoft.com/office/mac/drawingml/2011/main" xmlns="" xmlns:mv="urn:schemas-microsoft-com:mac:vml" val="1"/>
                </a:ext>
              </a:extLst>
            </p:spPr>
            <p:txBody>
              <a:bodyPr vert="horz" wrap="square" lIns="91440" tIns="45720" rIns="91440" bIns="45720" numCol="1" anchor="t" anchorCtr="0" compatLnSpc="1">
                <a:prstTxWarp prst="textNoShape">
                  <a:avLst/>
                </a:prstTxWarp>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solidFill>
                      <a:schemeClr val="tx1"/>
                    </a:solidFill>
                    <a:sym typeface="Wingdings" pitchFamily="2" charset="2"/>
                  </a:rPr>
                  <a:t>Different target nuclei (lead, tungsten) probe different nuclear pdfs.</a:t>
                </a:r>
              </a:p>
              <a:p>
                <a:pPr lvl="1"/>
                <a:r>
                  <a:rPr lang="en-US" sz="1800" dirty="0">
                    <a:solidFill>
                      <a:schemeClr val="tx1"/>
                    </a:solidFill>
                    <a:sym typeface="Wingdings" pitchFamily="2" charset="2"/>
                  </a:rPr>
                  <a:t>Strange quark pdf through </a:t>
                </a:r>
                <a:r>
                  <a:rPr lang="en-US" sz="1800" dirty="0">
                    <a:solidFill>
                      <a:schemeClr val="tx1"/>
                    </a:solidFill>
                    <a:latin typeface="Symbol" pitchFamily="2" charset="2"/>
                    <a:sym typeface="Wingdings" pitchFamily="2" charset="2"/>
                  </a:rPr>
                  <a:t>n</a:t>
                </a:r>
                <a:r>
                  <a:rPr lang="en-US" sz="1800" i="1" dirty="0">
                    <a:solidFill>
                      <a:schemeClr val="tx1"/>
                    </a:solidFill>
                    <a:sym typeface="Wingdings" pitchFamily="2" charset="2"/>
                  </a:rPr>
                  <a:t>s</a:t>
                </a:r>
                <a:r>
                  <a:rPr lang="en-US" sz="1800" dirty="0">
                    <a:solidFill>
                      <a:schemeClr val="tx1"/>
                    </a:solidFill>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 </m:t>
                    </m:r>
                  </m:oMath>
                </a14:m>
                <a:r>
                  <a:rPr lang="en-US" sz="1800" i="1" dirty="0">
                    <a:solidFill>
                      <a:schemeClr val="tx1"/>
                    </a:solidFill>
                    <a:sym typeface="Wingdings" pitchFamily="2" charset="2"/>
                  </a:rPr>
                  <a:t>lc.</a:t>
                </a:r>
                <a:endParaRPr lang="en-US" sz="1800" dirty="0">
                  <a:solidFill>
                    <a:schemeClr val="tx1"/>
                  </a:solidFill>
                  <a:sym typeface="Wingdings" pitchFamily="2" charset="2"/>
                </a:endParaRPr>
              </a:p>
              <a:p>
                <a:pPr lvl="1"/>
                <a:r>
                  <a:rPr lang="en-US" sz="1800" dirty="0">
                    <a:solidFill>
                      <a:schemeClr val="tx1"/>
                    </a:solidFill>
                    <a:sym typeface="Wingdings" pitchFamily="2" charset="2"/>
                  </a:rPr>
                  <a:t>Forward charm production, </a:t>
                </a:r>
                <a:r>
                  <a:rPr lang="en-US" sz="1800" dirty="0">
                    <a:solidFill>
                      <a:schemeClr val="tx1"/>
                    </a:solidFill>
                    <a:latin typeface="Arial" charset="0"/>
                    <a:sym typeface="Wingdings" pitchFamily="2" charset="2"/>
                  </a:rPr>
                  <a:t>intrinsic charm.</a:t>
                </a:r>
                <a:endParaRPr lang="en-US" sz="1200" dirty="0">
                  <a:solidFill>
                    <a:schemeClr val="tx1"/>
                  </a:solidFill>
                  <a:latin typeface="Arial" charset="0"/>
                </a:endParaRPr>
              </a:p>
              <a:p>
                <a:pPr lvl="1"/>
                <a:r>
                  <a:rPr lang="en-US" sz="1800" dirty="0">
                    <a:solidFill>
                      <a:schemeClr val="tx1"/>
                    </a:solidFill>
                    <a:latin typeface="Arial" charset="0"/>
                  </a:rPr>
                  <a:t>Refine simulations that currently vary greatly (EPOS-LHC, QGSJET, DPMJET, SIBYLL, PYTHIA…).</a:t>
                </a:r>
                <a:endParaRPr lang="en-US" sz="1200" dirty="0">
                  <a:solidFill>
                    <a:schemeClr val="tx1"/>
                  </a:solidFill>
                  <a:latin typeface="Arial" charset="0"/>
                </a:endParaRPr>
              </a:p>
              <a:p>
                <a:pPr lvl="1"/>
                <a:r>
                  <a:rPr lang="en-US" sz="1800" dirty="0">
                    <a:solidFill>
                      <a:schemeClr val="tx1"/>
                    </a:solidFill>
                    <a:latin typeface="Arial" charset="0"/>
                  </a:rPr>
                  <a:t>Provide essential input to </a:t>
                </a:r>
                <a:r>
                  <a:rPr lang="en-US" sz="1800" dirty="0" err="1">
                    <a:solidFill>
                      <a:schemeClr val="tx1"/>
                    </a:solidFill>
                    <a:latin typeface="Arial" charset="0"/>
                  </a:rPr>
                  <a:t>astroparticle</a:t>
                </a:r>
                <a:r>
                  <a:rPr lang="en-US" sz="1800" dirty="0">
                    <a:solidFill>
                      <a:schemeClr val="tx1"/>
                    </a:solidFill>
                    <a:latin typeface="Arial" charset="0"/>
                  </a:rPr>
                  <a:t> experiments; e.g., distinguish galactic neutrino signal from atmospheric neutrino background at </a:t>
                </a:r>
                <a:r>
                  <a:rPr lang="en-US" sz="1800" dirty="0" err="1">
                    <a:solidFill>
                      <a:schemeClr val="tx1"/>
                    </a:solidFill>
                    <a:latin typeface="Arial" charset="0"/>
                  </a:rPr>
                  <a:t>IceCube</a:t>
                </a:r>
                <a:r>
                  <a:rPr lang="en-US" sz="1800" dirty="0">
                    <a:solidFill>
                      <a:schemeClr val="tx1"/>
                    </a:solidFill>
                    <a:latin typeface="Arial" charset="0"/>
                  </a:rPr>
                  <a:t>.</a:t>
                </a:r>
                <a:endParaRPr lang="en-US" sz="1200" dirty="0">
                  <a:solidFill>
                    <a:schemeClr val="tx1"/>
                  </a:solidFill>
                  <a:latin typeface="Arial" charset="0"/>
                </a:endParaRPr>
              </a:p>
            </p:txBody>
          </p:sp>
        </mc:Choice>
        <mc:Fallback xmlns="">
          <p:sp>
            <p:nvSpPr>
              <p:cNvPr id="6" name="Content Placeholder 2">
                <a:extLst>
                  <a:ext uri="{FF2B5EF4-FFF2-40B4-BE49-F238E27FC236}">
                    <a16:creationId xmlns:a16="http://schemas.microsoft.com/office/drawing/2014/main" id="{C0D72186-AE33-8847-BDBE-03CF713F09DE}"/>
                  </a:ext>
                </a:extLst>
              </p:cNvPr>
              <p:cNvSpPr txBox="1">
                <a:spLocks noRot="1" noChangeAspect="1" noMove="1" noResize="1" noEditPoints="1" noAdjustHandles="1" noChangeArrowheads="1" noChangeShapeType="1" noTextEdit="1"/>
              </p:cNvSpPr>
              <p:nvPr/>
            </p:nvSpPr>
            <p:spPr bwMode="auto">
              <a:xfrm>
                <a:off x="228600" y="2497138"/>
                <a:ext cx="4775898" cy="3903662"/>
              </a:xfrm>
              <a:prstGeom prst="rect">
                <a:avLst/>
              </a:prstGeom>
              <a:blipFill>
                <a:blip r:embed="rId4"/>
                <a:stretch>
                  <a:fillRect t="-647" r="-1592" b="-1618"/>
                </a:stretch>
              </a:blipFill>
              <a:ln>
                <a:noFill/>
              </a:ln>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4034926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0" y="2895600"/>
            <a:ext cx="9144000" cy="1371600"/>
          </a:xfrm>
        </p:spPr>
        <p:txBody>
          <a:bodyPr/>
          <a:lstStyle/>
          <a:p>
            <a:pPr marL="0" indent="0" algn="ctr" eaLnBrk="1" hangingPunct="1">
              <a:buNone/>
            </a:pPr>
            <a:r>
              <a:rPr lang="en-US" sz="4400" b="1" dirty="0"/>
              <a:t>FORWARD PHYSICS FACILITY</a:t>
            </a:r>
            <a:endParaRPr lang="en-US" sz="4400" b="1" dirty="0">
              <a:latin typeface="Symbol" pitchFamily="2" charset="2"/>
            </a:endParaRP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19642882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152400" y="914400"/>
            <a:ext cx="8686800" cy="5638491"/>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other proposed far-forward detectors are currently highly constrained by 1980’s infrastructure that was never intended to support experiments. </a:t>
            </a:r>
          </a:p>
          <a:p>
            <a:pPr eaLnBrk="1" hangingPunct="1"/>
            <a:endParaRPr lang="en-US" sz="1200" dirty="0">
              <a:latin typeface="Arial" charset="0"/>
            </a:endParaRPr>
          </a:p>
          <a:p>
            <a:pPr eaLnBrk="1" hangingPunct="1"/>
            <a:r>
              <a:rPr lang="en-US" sz="2000" dirty="0">
                <a:latin typeface="Arial" charset="0"/>
              </a:rPr>
              <a:t>At the same time, it is becoming clear that there is a rich physics program in the far-forward region.</a:t>
            </a:r>
          </a:p>
          <a:p>
            <a:pPr eaLnBrk="1" hangingPunct="1"/>
            <a:endParaRPr lang="en-US" sz="800" dirty="0">
              <a:latin typeface="Arial" charset="0"/>
            </a:endParaRPr>
          </a:p>
          <a:p>
            <a:pPr lvl="1"/>
            <a:r>
              <a:rPr lang="en-US" sz="1800" dirty="0">
                <a:latin typeface="Arial" charset="0"/>
              </a:rPr>
              <a:t>New particle searches, neutrinos, QCD, MC event generators, milli-charged particles, dark matter, dark sector, cosmic neutrinos, …</a:t>
            </a:r>
          </a:p>
          <a:p>
            <a:pPr eaLnBrk="1" hangingPunct="1"/>
            <a:endParaRPr lang="en-US" sz="1200" dirty="0">
              <a:latin typeface="Arial" charset="0"/>
            </a:endParaRPr>
          </a:p>
          <a:p>
            <a:pPr eaLnBrk="1" hangingPunct="1"/>
            <a:r>
              <a:rPr lang="en-US" sz="2000" dirty="0">
                <a:latin typeface="Arial" charset="0"/>
              </a:rPr>
              <a:t>Strongly motivates creating a dedicated facility to house far-forward experiments for the HL-LHC era from 2027-37.</a:t>
            </a:r>
          </a:p>
          <a:p>
            <a:pPr eaLnBrk="1" hangingPunct="1"/>
            <a:endParaRPr lang="en-US" sz="800" dirty="0">
              <a:latin typeface="Arial" charset="0"/>
            </a:endParaRPr>
          </a:p>
          <a:p>
            <a:pPr lvl="1"/>
            <a:r>
              <a:rPr lang="en-US" sz="1800" dirty="0">
                <a:latin typeface="Arial" charset="0"/>
              </a:rPr>
              <a:t>Snowmass LOI: 240 authors from many different communities</a:t>
            </a:r>
          </a:p>
          <a:p>
            <a:pPr lvl="1"/>
            <a:endParaRPr lang="en-US" sz="800" dirty="0">
              <a:latin typeface="Arial" charset="0"/>
            </a:endParaRPr>
          </a:p>
          <a:p>
            <a:pPr lvl="1"/>
            <a:r>
              <a:rPr lang="en-US" sz="1800" dirty="0">
                <a:latin typeface="Arial" charset="0"/>
              </a:rPr>
              <a:t>FPF Kickoff Meeting: 9-10 Nov 2020, </a:t>
            </a:r>
            <a:r>
              <a:rPr lang="en-US" sz="1800" dirty="0">
                <a:hlinkClick r:id="rId2"/>
              </a:rPr>
              <a:t>https://indico.cern.ch/event/955956</a:t>
            </a:r>
            <a:r>
              <a:rPr lang="en-US" sz="1800" dirty="0"/>
              <a:t>, organized with Maria </a:t>
            </a:r>
            <a:r>
              <a:rPr lang="en-US" sz="1800" dirty="0" err="1"/>
              <a:t>Garzelli</a:t>
            </a:r>
            <a:r>
              <a:rPr lang="en-US" sz="1800" dirty="0"/>
              <a:t> and Felix Kling. </a:t>
            </a:r>
          </a:p>
          <a:p>
            <a:pPr lvl="1"/>
            <a:endParaRPr lang="en-US" sz="800" dirty="0"/>
          </a:p>
          <a:p>
            <a:pPr lvl="1"/>
            <a:r>
              <a:rPr lang="en-US" sz="1800" dirty="0">
                <a:solidFill>
                  <a:srgbClr val="FF0000"/>
                </a:solidFill>
              </a:rPr>
              <a:t>2</a:t>
            </a:r>
            <a:r>
              <a:rPr lang="en-US" sz="1800" baseline="30000" dirty="0">
                <a:solidFill>
                  <a:srgbClr val="FF0000"/>
                </a:solidFill>
              </a:rPr>
              <a:t>nd</a:t>
            </a:r>
            <a:r>
              <a:rPr lang="en-US" sz="1800" dirty="0">
                <a:solidFill>
                  <a:srgbClr val="FF0000"/>
                </a:solidFill>
              </a:rPr>
              <a:t> FPF Workshop: 27-28 May 2021, </a:t>
            </a:r>
            <a:r>
              <a:rPr lang="en-US" sz="1800" dirty="0">
                <a:solidFill>
                  <a:srgbClr val="FF0000"/>
                </a:solidFill>
                <a:hlinkClick r:id="rId3">
                  <a:extLst>
                    <a:ext uri="{A12FA001-AC4F-418D-AE19-62706E023703}">
                      <ahyp:hlinkClr xmlns:ahyp="http://schemas.microsoft.com/office/drawing/2018/hyperlinkcolor" val="tx"/>
                    </a:ext>
                  </a:extLst>
                </a:hlinkClick>
              </a:rPr>
              <a:t>https://indico.cern.ch/event/1022352</a:t>
            </a:r>
            <a:r>
              <a:rPr lang="en-US" sz="1800" dirty="0">
                <a:solidFill>
                  <a:srgbClr val="FF0000"/>
                </a:solidFill>
              </a:rPr>
              <a:t>, announcement and talk solicitation coming soon.</a:t>
            </a:r>
          </a:p>
          <a:p>
            <a:pPr lvl="1"/>
            <a:endParaRPr lang="en-US" sz="1600" dirty="0">
              <a:latin typeface="Arial" charset="0"/>
            </a:endParaRPr>
          </a:p>
        </p:txBody>
      </p:sp>
    </p:spTree>
    <p:extLst>
      <p:ext uri="{BB962C8B-B14F-4D97-AF65-F5344CB8AC3E}">
        <p14:creationId xmlns:p14="http://schemas.microsoft.com/office/powerpoint/2010/main" val="23058986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28600" y="2895600"/>
            <a:ext cx="8610600" cy="1371600"/>
          </a:xfrm>
        </p:spPr>
        <p:txBody>
          <a:bodyPr/>
          <a:lstStyle/>
          <a:p>
            <a:pPr marL="0" indent="0" algn="ctr" eaLnBrk="1" hangingPunct="1">
              <a:buNone/>
            </a:pPr>
            <a:r>
              <a:rPr lang="en-US" sz="4400" b="1" dirty="0"/>
              <a:t>MOTIVATIONS</a:t>
            </a:r>
          </a:p>
          <a:p>
            <a:pPr marL="0" indent="0" eaLnBrk="1" hangingPunct="1">
              <a:buNone/>
            </a:pPr>
            <a:endParaRPr lang="en-US" dirty="0">
              <a:latin typeface="Arial" charset="0"/>
            </a:endParaRPr>
          </a:p>
        </p:txBody>
      </p:sp>
      <p:sp>
        <p:nvSpPr>
          <p:cNvPr id="5" name="Rectangle 4">
            <a:extLst>
              <a:ext uri="{FF2B5EF4-FFF2-40B4-BE49-F238E27FC236}">
                <a16:creationId xmlns:a16="http://schemas.microsoft.com/office/drawing/2014/main" id="{49BDBBCE-DC34-344F-88E0-FE1006AB9CC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77650812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FPF LOCATION</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Possibilities under active investigation: enlarge existing cavern UJ12, 480 m from ATLAS and shielded from the ATLAS IP by ~100 m of rock; or create a new shaft and cavern ~612 m from ATLAS past UJ18. </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304800" y="2289331"/>
            <a:ext cx="3605192" cy="4031353"/>
            <a:chOff x="304800" y="2289331"/>
            <a:chExt cx="3605192" cy="4031353"/>
          </a:xfrm>
        </p:grpSpPr>
        <p:pic>
          <p:nvPicPr>
            <p:cNvPr id="21" name="Picture 20">
              <a:extLst>
                <a:ext uri="{FF2B5EF4-FFF2-40B4-BE49-F238E27FC236}">
                  <a16:creationId xmlns:a16="http://schemas.microsoft.com/office/drawing/2014/main" id="{6C769767-38F9-1047-A624-88D99C72CF06}"/>
                </a:ext>
              </a:extLst>
            </p:cNvPr>
            <p:cNvPicPr>
              <a:picLocks noChangeAspect="1"/>
            </p:cNvPicPr>
            <p:nvPr/>
          </p:nvPicPr>
          <p:blipFill rotWithShape="1">
            <a:blip r:embed="rId3"/>
            <a:srcRect l="29328" t="24131" r="9838" b="3734"/>
            <a:stretch/>
          </p:blipFill>
          <p:spPr bwMode="auto">
            <a:xfrm>
              <a:off x="306421" y="4006109"/>
              <a:ext cx="3603571" cy="2314575"/>
            </a:xfrm>
            <a:prstGeom prst="rect">
              <a:avLst/>
            </a:prstGeom>
          </p:spPr>
        </p:pic>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766062" cy="1607894"/>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304800" y="2289331"/>
              <a:ext cx="1295400" cy="1737091"/>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4520386" y="5904290"/>
            <a:ext cx="4614405" cy="477054"/>
          </a:xfrm>
          <a:prstGeom prst="rect">
            <a:avLst/>
          </a:prstGeom>
          <a:noFill/>
        </p:spPr>
        <p:txBody>
          <a:bodyPr wrap="none" rtlCol="0">
            <a:spAutoFit/>
          </a:bodyPr>
          <a:lstStyle/>
          <a:p>
            <a:pPr marL="0" indent="0" algn="r">
              <a:buNone/>
            </a:pPr>
            <a:endParaRPr lang="en-US" sz="900" dirty="0">
              <a:highlight>
                <a:srgbClr val="F2E9D7"/>
              </a:highlight>
            </a:endParaRPr>
          </a:p>
          <a:p>
            <a:pPr marL="0" indent="0" algn="r">
              <a:buNone/>
            </a:pPr>
            <a:r>
              <a:rPr lang="en-US" sz="1600" dirty="0">
                <a:highlight>
                  <a:srgbClr val="F2E9D7"/>
                </a:highlight>
              </a:rPr>
              <a:t> See John Osborne’s talk, PBC Workshop 3/3/21</a:t>
            </a:r>
          </a:p>
        </p:txBody>
      </p:sp>
      <p:grpSp>
        <p:nvGrpSpPr>
          <p:cNvPr id="2" name="Group 1">
            <a:extLst>
              <a:ext uri="{FF2B5EF4-FFF2-40B4-BE49-F238E27FC236}">
                <a16:creationId xmlns:a16="http://schemas.microsoft.com/office/drawing/2014/main" id="{48B6FD8A-CFB6-C445-9A5B-65420C5B5980}"/>
              </a:ext>
            </a:extLst>
          </p:cNvPr>
          <p:cNvGrpSpPr/>
          <p:nvPr/>
        </p:nvGrpSpPr>
        <p:grpSpPr>
          <a:xfrm>
            <a:off x="4504996" y="3648485"/>
            <a:ext cx="4119235" cy="2140560"/>
            <a:chOff x="4504996" y="3648485"/>
            <a:chExt cx="4119235" cy="2140560"/>
          </a:xfrm>
        </p:grpSpPr>
        <p:cxnSp>
          <p:nvCxnSpPr>
            <p:cNvPr id="9" name="Straight Arrow Connector 8">
              <a:extLst>
                <a:ext uri="{FF2B5EF4-FFF2-40B4-BE49-F238E27FC236}">
                  <a16:creationId xmlns:a16="http://schemas.microsoft.com/office/drawing/2014/main" id="{88D1E9F0-0942-F240-9F5E-2E0BB5F18F77}"/>
                </a:ext>
              </a:extLst>
            </p:cNvPr>
            <p:cNvCxnSpPr>
              <a:cxnSpLocks/>
            </p:cNvCxnSpPr>
            <p:nvPr/>
          </p:nvCxnSpPr>
          <p:spPr>
            <a:xfrm flipH="1">
              <a:off x="4504996" y="3648485"/>
              <a:ext cx="3115004" cy="75587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3F0BD58-42C7-8F44-86B2-AB279C0AA825}"/>
                </a:ext>
              </a:extLst>
            </p:cNvPr>
            <p:cNvCxnSpPr>
              <a:cxnSpLocks/>
            </p:cNvCxnSpPr>
            <p:nvPr/>
          </p:nvCxnSpPr>
          <p:spPr>
            <a:xfrm>
              <a:off x="7924800" y="3666793"/>
              <a:ext cx="689041" cy="737567"/>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1E1B8023-A1B2-1649-9EEA-8A27D1F3629D}"/>
                </a:ext>
              </a:extLst>
            </p:cNvPr>
            <p:cNvPicPr>
              <a:picLocks noChangeAspect="1"/>
            </p:cNvPicPr>
            <p:nvPr/>
          </p:nvPicPr>
          <p:blipFill rotWithShape="1">
            <a:blip r:embed="rId4"/>
            <a:srcRect l="5641" t="8694" r="1156"/>
            <a:stretch/>
          </p:blipFill>
          <p:spPr bwMode="auto">
            <a:xfrm>
              <a:off x="4530470" y="4409209"/>
              <a:ext cx="4093761" cy="1379836"/>
            </a:xfrm>
            <a:prstGeom prst="rect">
              <a:avLst/>
            </a:prstGeom>
          </p:spPr>
        </p:pic>
      </p:grpSp>
    </p:spTree>
    <p:extLst>
      <p:ext uri="{BB962C8B-B14F-4D97-AF65-F5344CB8AC3E}">
        <p14:creationId xmlns:p14="http://schemas.microsoft.com/office/powerpoint/2010/main" val="3691857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dissolve">
                                      <p:cBhvr>
                                        <p:cTn id="17" dur="1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A09D56C-A161-D340-AFBD-07093254F3B1}"/>
              </a:ext>
            </a:extLst>
          </p:cNvPr>
          <p:cNvSpPr txBox="1"/>
          <p:nvPr/>
        </p:nvSpPr>
        <p:spPr>
          <a:xfrm>
            <a:off x="5568112" y="104983"/>
            <a:ext cx="3271088" cy="369332"/>
          </a:xfrm>
          <a:prstGeom prst="rect">
            <a:avLst/>
          </a:prstGeom>
          <a:noFill/>
        </p:spPr>
        <p:txBody>
          <a:bodyPr wrap="none" rtlCol="0">
            <a:spAutoFit/>
          </a:bodyPr>
          <a:lstStyle/>
          <a:p>
            <a:r>
              <a:rPr lang="en-US" dirty="0">
                <a:solidFill>
                  <a:schemeClr val="bg1"/>
                </a:solidFill>
              </a:rPr>
              <a:t>Jonathan Gall, FPF Workshop</a:t>
            </a:r>
          </a:p>
        </p:txBody>
      </p:sp>
      <p:sp>
        <p:nvSpPr>
          <p:cNvPr id="13" name="Title 14">
            <a:extLst>
              <a:ext uri="{FF2B5EF4-FFF2-40B4-BE49-F238E27FC236}">
                <a16:creationId xmlns:a16="http://schemas.microsoft.com/office/drawing/2014/main" id="{984B1833-2EDF-9449-9F85-2C0F787989F6}"/>
              </a:ext>
            </a:extLst>
          </p:cNvPr>
          <p:cNvSpPr txBox="1">
            <a:spLocks/>
          </p:cNvSpPr>
          <p:nvPr/>
        </p:nvSpPr>
        <p:spPr bwMode="auto">
          <a:xfrm>
            <a:off x="0" y="24447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FPF: NEW SHAFT AND CAVERN</a:t>
            </a:r>
          </a:p>
        </p:txBody>
      </p:sp>
      <p:pic>
        <p:nvPicPr>
          <p:cNvPr id="8" name="Picture 7">
            <a:extLst>
              <a:ext uri="{FF2B5EF4-FFF2-40B4-BE49-F238E27FC236}">
                <a16:creationId xmlns:a16="http://schemas.microsoft.com/office/drawing/2014/main" id="{DA11737D-C520-BB4C-8CFC-ED01244C165F}"/>
              </a:ext>
            </a:extLst>
          </p:cNvPr>
          <p:cNvPicPr>
            <a:picLocks noChangeAspect="1"/>
          </p:cNvPicPr>
          <p:nvPr/>
        </p:nvPicPr>
        <p:blipFill rotWithShape="1">
          <a:blip r:embed="rId2"/>
          <a:srcRect l="4586"/>
          <a:stretch/>
        </p:blipFill>
        <p:spPr bwMode="auto">
          <a:xfrm>
            <a:off x="228600" y="3266793"/>
            <a:ext cx="4790053" cy="2946479"/>
          </a:xfrm>
          <a:prstGeom prst="rect">
            <a:avLst/>
          </a:prstGeom>
        </p:spPr>
      </p:pic>
      <p:sp>
        <p:nvSpPr>
          <p:cNvPr id="26" name="Content Placeholder 3">
            <a:extLst>
              <a:ext uri="{FF2B5EF4-FFF2-40B4-BE49-F238E27FC236}">
                <a16:creationId xmlns:a16="http://schemas.microsoft.com/office/drawing/2014/main" id="{F96BA614-B709-0648-ACA1-29C0CBCC1C03}"/>
              </a:ext>
            </a:extLst>
          </p:cNvPr>
          <p:cNvSpPr>
            <a:spLocks noGrp="1"/>
          </p:cNvSpPr>
          <p:nvPr>
            <p:ph idx="1"/>
          </p:nvPr>
        </p:nvSpPr>
        <p:spPr>
          <a:xfrm>
            <a:off x="152400" y="1143001"/>
            <a:ext cx="8686800" cy="1901688"/>
          </a:xfrm>
        </p:spPr>
        <p:txBody>
          <a:bodyPr/>
          <a:lstStyle/>
          <a:p>
            <a:r>
              <a:rPr lang="en-US" sz="2000" dirty="0"/>
              <a:t>Many advantages</a:t>
            </a:r>
          </a:p>
          <a:p>
            <a:pPr lvl="1"/>
            <a:r>
              <a:rPr lang="en-US" sz="1800" dirty="0"/>
              <a:t>Construction access far easier</a:t>
            </a:r>
          </a:p>
          <a:p>
            <a:pPr lvl="1"/>
            <a:r>
              <a:rPr lang="en-US" sz="1800" dirty="0"/>
              <a:t>Access possible during LHC operations</a:t>
            </a:r>
          </a:p>
          <a:p>
            <a:pPr lvl="1"/>
            <a:r>
              <a:rPr lang="en-US" sz="1800" dirty="0"/>
              <a:t>Size and length of cavern more flexible</a:t>
            </a:r>
          </a:p>
          <a:p>
            <a:pPr lvl="1"/>
            <a:r>
              <a:rPr lang="en-US" sz="1800" dirty="0"/>
              <a:t>Designed around needs of the experiments</a:t>
            </a:r>
          </a:p>
        </p:txBody>
      </p:sp>
      <p:pic>
        <p:nvPicPr>
          <p:cNvPr id="5" name="Picture 4">
            <a:extLst>
              <a:ext uri="{FF2B5EF4-FFF2-40B4-BE49-F238E27FC236}">
                <a16:creationId xmlns:a16="http://schemas.microsoft.com/office/drawing/2014/main" id="{B7838B02-94A1-7D43-8246-8A41A18E3B70}"/>
              </a:ext>
            </a:extLst>
          </p:cNvPr>
          <p:cNvPicPr>
            <a:picLocks noChangeAspect="1"/>
          </p:cNvPicPr>
          <p:nvPr/>
        </p:nvPicPr>
        <p:blipFill>
          <a:blip r:embed="rId3"/>
          <a:stretch>
            <a:fillRect/>
          </a:stretch>
        </p:blipFill>
        <p:spPr>
          <a:xfrm>
            <a:off x="5674495" y="2997266"/>
            <a:ext cx="3058322" cy="3616259"/>
          </a:xfrm>
          <a:prstGeom prst="rect">
            <a:avLst/>
          </a:prstGeom>
        </p:spPr>
      </p:pic>
      <p:pic>
        <p:nvPicPr>
          <p:cNvPr id="7" name="Picture 6">
            <a:extLst>
              <a:ext uri="{FF2B5EF4-FFF2-40B4-BE49-F238E27FC236}">
                <a16:creationId xmlns:a16="http://schemas.microsoft.com/office/drawing/2014/main" id="{BE694459-B7B8-894E-B7AC-9697164280D6}"/>
              </a:ext>
            </a:extLst>
          </p:cNvPr>
          <p:cNvPicPr>
            <a:picLocks noChangeAspect="1"/>
          </p:cNvPicPr>
          <p:nvPr/>
        </p:nvPicPr>
        <p:blipFill>
          <a:blip r:embed="rId4"/>
          <a:stretch>
            <a:fillRect/>
          </a:stretch>
        </p:blipFill>
        <p:spPr>
          <a:xfrm>
            <a:off x="5419176" y="913403"/>
            <a:ext cx="3420024" cy="1999883"/>
          </a:xfrm>
          <a:prstGeom prst="rect">
            <a:avLst/>
          </a:prstGeom>
        </p:spPr>
      </p:pic>
      <p:sp>
        <p:nvSpPr>
          <p:cNvPr id="27" name="TextBox 26">
            <a:extLst>
              <a:ext uri="{FF2B5EF4-FFF2-40B4-BE49-F238E27FC236}">
                <a16:creationId xmlns:a16="http://schemas.microsoft.com/office/drawing/2014/main" id="{2F28881E-D917-7247-AA2A-5625DEB55B4C}"/>
              </a:ext>
            </a:extLst>
          </p:cNvPr>
          <p:cNvSpPr txBox="1"/>
          <p:nvPr/>
        </p:nvSpPr>
        <p:spPr bwMode="auto">
          <a:xfrm>
            <a:off x="3017134" y="6435377"/>
            <a:ext cx="3109732" cy="276999"/>
          </a:xfrm>
          <a:prstGeom prst="rect">
            <a:avLst/>
          </a:prstGeom>
          <a:noFill/>
        </p:spPr>
        <p:txBody>
          <a:bodyPr wrap="square" rtlCol="0">
            <a:spAutoFit/>
          </a:bodyPr>
          <a:lstStyle/>
          <a:p>
            <a:r>
              <a:rPr lang="en-GB" sz="1200" dirty="0">
                <a:solidFill>
                  <a:schemeClr val="bg2">
                    <a:lumMod val="10000"/>
                  </a:schemeClr>
                </a:solidFill>
              </a:rPr>
              <a:t>Design by Liam Dougherty (EN-ACE-INT)</a:t>
            </a:r>
          </a:p>
        </p:txBody>
      </p:sp>
    </p:spTree>
    <p:extLst>
      <p:ext uri="{BB962C8B-B14F-4D97-AF65-F5344CB8AC3E}">
        <p14:creationId xmlns:p14="http://schemas.microsoft.com/office/powerpoint/2010/main" val="2072389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733425"/>
          </a:xfrm>
        </p:spPr>
        <p:txBody>
          <a:bodyPr/>
          <a:lstStyle/>
          <a:p>
            <a:pPr eaLnBrk="1" hangingPunct="1"/>
            <a:r>
              <a:rPr lang="en-US" dirty="0">
                <a:latin typeface="Arial" charset="0"/>
              </a:rPr>
              <a:t>NEW PHYSICS SEARCHES AT THE FPF</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1143000"/>
            <a:ext cx="3810000" cy="5334000"/>
          </a:xfrm>
        </p:spPr>
        <p:txBody>
          <a:bodyPr/>
          <a:lstStyle/>
          <a:p>
            <a:r>
              <a:rPr lang="en-US" sz="2000" dirty="0"/>
              <a:t>The FPF will house a number of experiments </a:t>
            </a:r>
          </a:p>
          <a:p>
            <a:endParaRPr lang="en-US" sz="2000" dirty="0"/>
          </a:p>
          <a:p>
            <a:r>
              <a:rPr lang="en-US" sz="2000" dirty="0"/>
              <a:t>FASER 2, an upgraded FASER with R = 1 m, L = 10 m, can discover all candidates with renormalizable couplings (dark photon, dark Higgs, HNL); ALPs with all types of couplings (</a:t>
            </a:r>
            <a:r>
              <a:rPr lang="en-US" sz="2000" dirty="0">
                <a:latin typeface="Symbol" pitchFamily="2" charset="2"/>
              </a:rPr>
              <a:t>g</a:t>
            </a:r>
            <a:r>
              <a:rPr lang="en-US" sz="2000" dirty="0"/>
              <a:t>, f, g); and many other particles.</a:t>
            </a:r>
          </a:p>
          <a:p>
            <a:endParaRPr lang="en-US" sz="2000" dirty="0"/>
          </a:p>
          <a:p>
            <a:r>
              <a:rPr lang="en-US" sz="2000" dirty="0"/>
              <a:t>Other experiments can probe neutrinos and many other interesting ideas.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1014742189"/>
                  </p:ext>
                </p:extLst>
              </p:nvPr>
            </p:nvGraphicFramePr>
            <p:xfrm>
              <a:off x="4038600" y="1143000"/>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r>
                            <a:rPr lang="en-US" sz="1200" i="0" dirty="0">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mn-lt"/>
                            </a:rPr>
                            <a:t>FLArE</a:t>
                          </a:r>
                          <a:endParaRPr lang="en-US" sz="1200" dirty="0">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i="0" dirty="0" smtClean="0">
                                    <a:latin typeface="+mn-lt"/>
                                  </a:rPr>
                                  <m:t> 2</m:t>
                                </m:r>
                              </m:oMath>
                            </m:oMathPara>
                          </a14:m>
                          <a:endParaRPr lang="en-US" sz="1200" i="0" dirty="0">
                            <a:latin typeface="+mn-lt"/>
                          </a:endParaRP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1014742189"/>
                  </p:ext>
                </p:extLst>
              </p:nvPr>
            </p:nvGraphicFramePr>
            <p:xfrm>
              <a:off x="4038600" y="1143000"/>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endParaRPr lang="en-US"/>
                        </a:p>
                      </a:txBody>
                      <a:tcPr anchor="ctr">
                        <a:blipFill>
                          <a:blip r:embed="rId2"/>
                          <a:stretch>
                            <a:fillRect l="-228235" t="-133333" r="-104706" b="-1296296"/>
                          </a:stretch>
                        </a:blipFill>
                      </a:tcPr>
                    </a:tc>
                    <a:tc>
                      <a:txBody>
                        <a:bodyPr/>
                        <a:lstStyle/>
                        <a:p>
                          <a:pPr algn="ctr"/>
                          <a:r>
                            <a:rPr lang="en-US" sz="1200" i="0" dirty="0">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28235" t="-233333" r="-104706" b="-1196296"/>
                          </a:stretch>
                        </a:blipFill>
                      </a:tcPr>
                    </a:tc>
                    <a:tc>
                      <a:txBody>
                        <a:bodyPr/>
                        <a:lstStyle/>
                        <a:p>
                          <a:endParaRPr lang="en-US"/>
                        </a:p>
                      </a:txBody>
                      <a:tcPr anchor="ctr">
                        <a:blipFill>
                          <a:blip r:embed="rId2"/>
                          <a:stretch>
                            <a:fillRect l="-320690" t="-233333" r="-2299" b="-1196296"/>
                          </a:stretch>
                        </a:blipFill>
                      </a:tcP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mn-lt"/>
                            </a:rPr>
                            <a:t>FLArE</a:t>
                          </a:r>
                          <a:endParaRPr lang="en-US" sz="1200" dirty="0">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20690" t="-360000" r="-2299" b="-572500"/>
                          </a:stretch>
                        </a:blipFill>
                      </a:tcP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20690" t="-681481" r="-2299" b="-748148"/>
                          </a:stretch>
                        </a:blipFill>
                      </a:tcP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20690" t="-527500" r="-2299" b="-405000"/>
                          </a:stretch>
                        </a:blipFill>
                      </a:tcP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20690" t="-643590" r="-2299" b="-315385"/>
                          </a:stretch>
                        </a:blipFill>
                      </a:tcP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28235" t="-725000" r="-104706" b="-207500"/>
                          </a:stretch>
                        </a:blipFill>
                      </a:tcPr>
                    </a:tc>
                    <a:tc>
                      <a:txBody>
                        <a:bodyPr/>
                        <a:lstStyle/>
                        <a:p>
                          <a:endParaRPr lang="en-US"/>
                        </a:p>
                      </a:txBody>
                      <a:tcPr anchor="ctr">
                        <a:blipFill>
                          <a:blip r:embed="rId2"/>
                          <a:stretch>
                            <a:fillRect l="-320690" t="-725000" r="-2299" b="-207500"/>
                          </a:stretch>
                        </a:blipFill>
                      </a:tcP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endParaRPr lang="en-US"/>
                        </a:p>
                      </a:txBody>
                      <a:tcPr anchor="ctr">
                        <a:blipFill>
                          <a:blip r:embed="rId2"/>
                          <a:stretch>
                            <a:fillRect l="-228235" t="-1222222" r="-104706" b="-207407"/>
                          </a:stretch>
                        </a:blipFill>
                      </a:tcPr>
                    </a:tc>
                    <a:tc>
                      <a:txBody>
                        <a:bodyPr/>
                        <a:lstStyle/>
                        <a:p>
                          <a:endParaRPr lang="en-US"/>
                        </a:p>
                      </a:txBody>
                      <a:tcPr anchor="ctr">
                        <a:blipFill>
                          <a:blip r:embed="rId2"/>
                          <a:stretch>
                            <a:fillRect l="-320690" t="-1222222" r="-2299" b="-207407"/>
                          </a:stretch>
                        </a:blipFill>
                      </a:tcP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endParaRPr lang="en-US"/>
                        </a:p>
                      </a:txBody>
                      <a:tcPr anchor="ctr">
                        <a:blipFill>
                          <a:blip r:embed="rId2"/>
                          <a:stretch>
                            <a:fillRect l="-228235" t="-1322222" r="-104706" b="-107407"/>
                          </a:stretch>
                        </a:blipFill>
                      </a:tcPr>
                    </a:tc>
                    <a:tc>
                      <a:txBody>
                        <a:bodyPr/>
                        <a:lstStyle/>
                        <a:p>
                          <a:endParaRPr lang="en-US"/>
                        </a:p>
                      </a:txBody>
                      <a:tcPr anchor="ctr">
                        <a:blipFill>
                          <a:blip r:embed="rId2"/>
                          <a:stretch>
                            <a:fillRect l="-320690" t="-1322222" r="-2299" b="-107407"/>
                          </a:stretch>
                        </a:blipFill>
                      </a:tcP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endParaRPr lang="en-US"/>
                        </a:p>
                      </a:txBody>
                      <a:tcPr anchor="ctr">
                        <a:blipFill>
                          <a:blip r:embed="rId2"/>
                          <a:stretch>
                            <a:fillRect l="-228235" t="-1422222" r="-104706" b="-7407"/>
                          </a:stretch>
                        </a:blipFill>
                      </a:tcPr>
                    </a:tc>
                    <a:tc>
                      <a:txBody>
                        <a:bodyPr/>
                        <a:lstStyle/>
                        <a:p>
                          <a:endParaRPr lang="en-US"/>
                        </a:p>
                      </a:txBody>
                      <a:tcPr anchor="ctr">
                        <a:blipFill>
                          <a:blip r:embed="rId2"/>
                          <a:stretch>
                            <a:fillRect l="-320690" t="-1422222" r="-2299" b="-7407"/>
                          </a:stretch>
                        </a:blipFill>
                      </a:tcP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331006281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err="1"/>
              <a:t>FLArE</a:t>
            </a:r>
            <a:endParaRPr lang="en-US" sz="4400" b="1" dirty="0"/>
          </a:p>
        </p:txBody>
      </p:sp>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02452756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DARK MATTER AT THE FPF</a:t>
            </a:r>
          </a:p>
        </p:txBody>
      </p:sp>
      <p:sp>
        <p:nvSpPr>
          <p:cNvPr id="5123" name="Content Placeholder 2"/>
          <p:cNvSpPr>
            <a:spLocks noGrp="1"/>
          </p:cNvSpPr>
          <p:nvPr>
            <p:ph idx="1"/>
          </p:nvPr>
        </p:nvSpPr>
        <p:spPr>
          <a:xfrm>
            <a:off x="190500" y="1066800"/>
            <a:ext cx="8763000" cy="5638491"/>
          </a:xfrm>
        </p:spPr>
        <p:txBody>
          <a:bodyPr/>
          <a:lstStyle/>
          <a:p>
            <a:pPr eaLnBrk="1" hangingPunct="1"/>
            <a:r>
              <a:rPr lang="en-US" sz="2000" dirty="0">
                <a:latin typeface="Arial" charset="0"/>
              </a:rPr>
              <a:t>If </a:t>
            </a:r>
            <a:r>
              <a:rPr lang="en-US" sz="2000" dirty="0" err="1">
                <a:latin typeface="Arial" charset="0"/>
              </a:rPr>
              <a:t>m</a:t>
            </a:r>
            <a:r>
              <a:rPr lang="en-US" sz="2000" baseline="-25000" dirty="0" err="1">
                <a:latin typeface="Arial" charset="0"/>
              </a:rPr>
              <a:t>LLP</a:t>
            </a:r>
            <a:r>
              <a:rPr lang="en-US" sz="2000" dirty="0">
                <a:latin typeface="Arial" charset="0"/>
              </a:rPr>
              <a:t> &gt; 2m</a:t>
            </a:r>
            <a:r>
              <a:rPr lang="en-US" sz="2000" baseline="-25000" dirty="0">
                <a:latin typeface="Arial" charset="0"/>
              </a:rPr>
              <a:t>DM </a:t>
            </a:r>
            <a:r>
              <a:rPr lang="en-US" sz="2000" dirty="0">
                <a:latin typeface="Arial" charset="0"/>
              </a:rPr>
              <a:t>, the LLP will typically decay in the dark sector to dark matter, leading to invisible decays. </a:t>
            </a:r>
          </a:p>
          <a:p>
            <a:pPr eaLnBrk="1" hangingPunct="1"/>
            <a:endParaRPr lang="en-US" sz="1200" dirty="0">
              <a:latin typeface="Arial" charset="0"/>
            </a:endParaRPr>
          </a:p>
          <a:p>
            <a:pPr eaLnBrk="1" hangingPunct="1"/>
            <a:endParaRPr lang="en-US" sz="1200" dirty="0">
              <a:latin typeface="Arial" charset="0"/>
            </a:endParaRPr>
          </a:p>
          <a:p>
            <a:pPr eaLnBrk="1" hangingPunct="1"/>
            <a:endParaRPr lang="en-US" sz="1200" dirty="0">
              <a:latin typeface="Arial" charset="0"/>
            </a:endParaRPr>
          </a:p>
          <a:p>
            <a:pPr eaLnBrk="1" hangingPunct="1"/>
            <a:endParaRPr lang="en-US" sz="1200" dirty="0">
              <a:latin typeface="Arial" charset="0"/>
            </a:endParaRPr>
          </a:p>
          <a:p>
            <a:pPr eaLnBrk="1" hangingPunct="1"/>
            <a:endParaRPr lang="en-US" sz="1200" dirty="0">
              <a:latin typeface="Arial" charset="0"/>
            </a:endParaRPr>
          </a:p>
          <a:p>
            <a:pPr eaLnBrk="1" hangingPunct="1"/>
            <a:endParaRPr lang="en-US" sz="1200" dirty="0">
              <a:latin typeface="Arial" charset="0"/>
            </a:endParaRPr>
          </a:p>
          <a:p>
            <a:pPr eaLnBrk="1" hangingPunct="1"/>
            <a:r>
              <a:rPr lang="en-US" sz="2000" dirty="0">
                <a:latin typeface="Arial" charset="0"/>
              </a:rPr>
              <a:t>This makes the signal much more difficult to find, but opens the possibility of detecting </a:t>
            </a:r>
            <a:r>
              <a:rPr lang="en-US" sz="2000" dirty="0">
                <a:solidFill>
                  <a:srgbClr val="0000FF"/>
                </a:solidFill>
                <a:latin typeface="Arial" charset="0"/>
              </a:rPr>
              <a:t>dark matter</a:t>
            </a:r>
            <a:r>
              <a:rPr lang="en-US" sz="2000" dirty="0">
                <a:latin typeface="Arial" charset="0"/>
              </a:rPr>
              <a:t>, not just dark portals.  </a:t>
            </a:r>
          </a:p>
          <a:p>
            <a:pPr eaLnBrk="1" hangingPunct="1"/>
            <a:endParaRPr lang="en-US" sz="1200" dirty="0">
              <a:latin typeface="Arial" charset="0"/>
            </a:endParaRPr>
          </a:p>
          <a:p>
            <a:pPr eaLnBrk="1" hangingPunct="1"/>
            <a:r>
              <a:rPr lang="en-US" sz="2000" dirty="0">
                <a:latin typeface="Arial" charset="0"/>
              </a:rPr>
              <a:t>It implies an intense beam of DM particles in the far-forward direction.  Can look for the resulting DM to scatter off electrons and nuclei in a detector at the FPF. </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64030" r="47347" b="1627"/>
          <a:stretch/>
        </p:blipFill>
        <p:spPr>
          <a:xfrm>
            <a:off x="997359" y="5029200"/>
            <a:ext cx="6523717" cy="1555758"/>
          </a:xfrm>
          <a:prstGeom prst="rect">
            <a:avLst/>
          </a:prstGeom>
        </p:spPr>
      </p:pic>
      <p:sp>
        <p:nvSpPr>
          <p:cNvPr id="37" name="TextBox 36">
            <a:extLst>
              <a:ext uri="{FF2B5EF4-FFF2-40B4-BE49-F238E27FC236}">
                <a16:creationId xmlns:a16="http://schemas.microsoft.com/office/drawing/2014/main" id="{D321DC03-0F5B-CF41-BCDF-CC6ABB820649}"/>
              </a:ext>
            </a:extLst>
          </p:cNvPr>
          <p:cNvSpPr txBox="1"/>
          <p:nvPr/>
        </p:nvSpPr>
        <p:spPr>
          <a:xfrm>
            <a:off x="6477000" y="838200"/>
            <a:ext cx="2385140" cy="276999"/>
          </a:xfrm>
          <a:prstGeom prst="rect">
            <a:avLst/>
          </a:prstGeom>
          <a:solidFill>
            <a:schemeClr val="bg1"/>
          </a:solidFill>
        </p:spPr>
        <p:txBody>
          <a:bodyPr wrap="none" rtlCol="0">
            <a:spAutoFit/>
          </a:bodyPr>
          <a:lstStyle/>
          <a:p>
            <a:r>
              <a:rPr lang="en-US" sz="1200" dirty="0" err="1"/>
              <a:t>Batell</a:t>
            </a:r>
            <a:r>
              <a:rPr lang="en-US" sz="1200" dirty="0"/>
              <a:t>, Feng, </a:t>
            </a:r>
            <a:r>
              <a:rPr lang="en-US" sz="1200" dirty="0" err="1"/>
              <a:t>Trojanowski</a:t>
            </a:r>
            <a:r>
              <a:rPr lang="en-US" sz="1200" dirty="0"/>
              <a:t> (2021)</a:t>
            </a:r>
          </a:p>
        </p:txBody>
      </p:sp>
      <p:sp>
        <p:nvSpPr>
          <p:cNvPr id="7" name="Rectangle 6">
            <a:extLst>
              <a:ext uri="{FF2B5EF4-FFF2-40B4-BE49-F238E27FC236}">
                <a16:creationId xmlns:a16="http://schemas.microsoft.com/office/drawing/2014/main" id="{176A8C63-F9D3-F943-A2AE-716CEBF4F95D}"/>
              </a:ext>
            </a:extLst>
          </p:cNvPr>
          <p:cNvSpPr>
            <a:spLocks noChangeArrowheads="1"/>
          </p:cNvSpPr>
          <p:nvPr/>
        </p:nvSpPr>
        <p:spPr bwMode="auto">
          <a:xfrm>
            <a:off x="762000" y="1981201"/>
            <a:ext cx="1728788" cy="914400"/>
          </a:xfrm>
          <a:prstGeom prst="rect">
            <a:avLst/>
          </a:prstGeom>
          <a:solidFill>
            <a:schemeClr val="accent1"/>
          </a:solidFill>
          <a:ln w="28575">
            <a:solidFill>
              <a:schemeClr val="tx1"/>
            </a:solidFill>
            <a:round/>
            <a:headEnd/>
            <a:tailEnd/>
          </a:ln>
        </p:spPr>
        <p:txBody>
          <a:bodyPr wrap="none" anchor="ctr"/>
          <a:lstStyle/>
          <a:p>
            <a:pPr algn="ctr"/>
            <a:r>
              <a:rPr lang="en-US" sz="2400" dirty="0"/>
              <a:t>SM</a:t>
            </a:r>
          </a:p>
          <a:p>
            <a:pPr algn="ctr"/>
            <a:r>
              <a:rPr lang="en-US" sz="2400" dirty="0"/>
              <a:t>EM</a:t>
            </a:r>
          </a:p>
        </p:txBody>
      </p:sp>
      <p:sp>
        <p:nvSpPr>
          <p:cNvPr id="8" name="Rectangle 7">
            <a:extLst>
              <a:ext uri="{FF2B5EF4-FFF2-40B4-BE49-F238E27FC236}">
                <a16:creationId xmlns:a16="http://schemas.microsoft.com/office/drawing/2014/main" id="{19440342-7E73-7C40-BF35-1E12EACE0B0D}"/>
              </a:ext>
            </a:extLst>
          </p:cNvPr>
          <p:cNvSpPr>
            <a:spLocks noChangeArrowheads="1"/>
          </p:cNvSpPr>
          <p:nvPr/>
        </p:nvSpPr>
        <p:spPr bwMode="auto">
          <a:xfrm>
            <a:off x="6614756" y="1981201"/>
            <a:ext cx="1767244" cy="914400"/>
          </a:xfrm>
          <a:prstGeom prst="rect">
            <a:avLst/>
          </a:prstGeom>
          <a:solidFill>
            <a:schemeClr val="accent1"/>
          </a:solidFill>
          <a:ln w="28575">
            <a:solidFill>
              <a:schemeClr val="tx1"/>
            </a:solidFill>
            <a:round/>
            <a:headEnd/>
            <a:tailEnd/>
          </a:ln>
        </p:spPr>
        <p:txBody>
          <a:bodyPr wrap="none" anchor="ctr"/>
          <a:lstStyle/>
          <a:p>
            <a:pPr algn="ctr"/>
            <a:r>
              <a:rPr lang="en-US" sz="2400" dirty="0"/>
              <a:t>Dark Sector</a:t>
            </a:r>
          </a:p>
          <a:p>
            <a:pPr algn="ctr"/>
            <a:r>
              <a:rPr lang="en-US" sz="2400" dirty="0"/>
              <a:t>EM, X</a:t>
            </a:r>
          </a:p>
        </p:txBody>
      </p:sp>
      <p:grpSp>
        <p:nvGrpSpPr>
          <p:cNvPr id="9" name="Group 8">
            <a:extLst>
              <a:ext uri="{FF2B5EF4-FFF2-40B4-BE49-F238E27FC236}">
                <a16:creationId xmlns:a16="http://schemas.microsoft.com/office/drawing/2014/main" id="{FC0F1AD5-B057-4A4D-A971-20F08DDF743C}"/>
              </a:ext>
            </a:extLst>
          </p:cNvPr>
          <p:cNvGrpSpPr/>
          <p:nvPr/>
        </p:nvGrpSpPr>
        <p:grpSpPr>
          <a:xfrm>
            <a:off x="3421175" y="1981200"/>
            <a:ext cx="2449223" cy="987706"/>
            <a:chOff x="2929286" y="3124200"/>
            <a:chExt cx="3168168" cy="1219200"/>
          </a:xfrm>
        </p:grpSpPr>
        <p:pic>
          <p:nvPicPr>
            <p:cNvPr id="10" name="Picture 9">
              <a:extLst>
                <a:ext uri="{FF2B5EF4-FFF2-40B4-BE49-F238E27FC236}">
                  <a16:creationId xmlns:a16="http://schemas.microsoft.com/office/drawing/2014/main" id="{7819EEFE-62D5-8843-9820-572471F40EFA}"/>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11" name="TextBox 10">
              <a:extLst>
                <a:ext uri="{FF2B5EF4-FFF2-40B4-BE49-F238E27FC236}">
                  <a16:creationId xmlns:a16="http://schemas.microsoft.com/office/drawing/2014/main" id="{5554DEA2-9275-9649-B1E5-A5FA7812AF9F}"/>
                </a:ext>
              </a:extLst>
            </p:cNvPr>
            <p:cNvSpPr txBox="1"/>
            <p:nvPr/>
          </p:nvSpPr>
          <p:spPr>
            <a:xfrm>
              <a:off x="4194974" y="3276600"/>
              <a:ext cx="377026" cy="369332"/>
            </a:xfrm>
            <a:prstGeom prst="rect">
              <a:avLst/>
            </a:prstGeom>
            <a:noFill/>
          </p:spPr>
          <p:txBody>
            <a:bodyPr wrap="none" rtlCol="0">
              <a:spAutoFit/>
            </a:bodyPr>
            <a:lstStyle/>
            <a:p>
              <a:r>
                <a:rPr lang="en-US" i="1" dirty="0"/>
                <a:t>M</a:t>
              </a:r>
            </a:p>
          </p:txBody>
        </p:sp>
        <p:sp>
          <p:nvSpPr>
            <p:cNvPr id="12" name="TextBox 11">
              <a:extLst>
                <a:ext uri="{FF2B5EF4-FFF2-40B4-BE49-F238E27FC236}">
                  <a16:creationId xmlns:a16="http://schemas.microsoft.com/office/drawing/2014/main" id="{642C91AD-23B4-464E-A234-07FFD5E15102}"/>
                </a:ext>
              </a:extLst>
            </p:cNvPr>
            <p:cNvSpPr txBox="1"/>
            <p:nvPr/>
          </p:nvSpPr>
          <p:spPr>
            <a:xfrm>
              <a:off x="2929286" y="3472190"/>
              <a:ext cx="460743" cy="493886"/>
            </a:xfrm>
            <a:prstGeom prst="rect">
              <a:avLst/>
            </a:prstGeom>
            <a:noFill/>
          </p:spPr>
          <p:txBody>
            <a:bodyPr wrap="none" rtlCol="0">
              <a:spAutoFit/>
            </a:bodyPr>
            <a:lstStyle/>
            <a:p>
              <a:r>
                <a:rPr lang="en-US" sz="2000" i="1" dirty="0">
                  <a:latin typeface="+mn-lt"/>
                </a:rPr>
                <a:t>A</a:t>
              </a:r>
            </a:p>
          </p:txBody>
        </p:sp>
        <p:sp>
          <p:nvSpPr>
            <p:cNvPr id="13" name="TextBox 12">
              <a:extLst>
                <a:ext uri="{FF2B5EF4-FFF2-40B4-BE49-F238E27FC236}">
                  <a16:creationId xmlns:a16="http://schemas.microsoft.com/office/drawing/2014/main" id="{53111E35-3340-D047-91A6-2977D46325A1}"/>
                </a:ext>
              </a:extLst>
            </p:cNvPr>
            <p:cNvSpPr txBox="1"/>
            <p:nvPr/>
          </p:nvSpPr>
          <p:spPr>
            <a:xfrm>
              <a:off x="5477049" y="3472190"/>
              <a:ext cx="620405" cy="493886"/>
            </a:xfrm>
            <a:prstGeom prst="rect">
              <a:avLst/>
            </a:prstGeom>
            <a:noFill/>
          </p:spPr>
          <p:txBody>
            <a:bodyPr wrap="none" rtlCol="0">
              <a:spAutoFit/>
            </a:bodyPr>
            <a:lstStyle/>
            <a:p>
              <a:r>
                <a:rPr lang="en-US" sz="2000" i="1" dirty="0"/>
                <a:t>A</a:t>
              </a:r>
              <a:r>
                <a:rPr lang="en-US" sz="2000" i="1" baseline="-25000" dirty="0">
                  <a:latin typeface="+mn-lt"/>
                </a:rPr>
                <a:t>D</a:t>
              </a:r>
            </a:p>
          </p:txBody>
        </p:sp>
      </p:grpSp>
      <p:pic>
        <p:nvPicPr>
          <p:cNvPr id="14" name="Picture 13">
            <a:extLst>
              <a:ext uri="{FF2B5EF4-FFF2-40B4-BE49-F238E27FC236}">
                <a16:creationId xmlns:a16="http://schemas.microsoft.com/office/drawing/2014/main" id="{BFE3A8D4-8B19-1346-B3C9-BF7DC6098A28}"/>
              </a:ext>
            </a:extLst>
          </p:cNvPr>
          <p:cNvPicPr>
            <a:picLocks noChangeAspect="1"/>
          </p:cNvPicPr>
          <p:nvPr/>
        </p:nvPicPr>
        <p:blipFill>
          <a:blip r:embed="rId4"/>
          <a:stretch>
            <a:fillRect/>
          </a:stretch>
        </p:blipFill>
        <p:spPr>
          <a:xfrm>
            <a:off x="4255531" y="2475053"/>
            <a:ext cx="523610" cy="195883"/>
          </a:xfrm>
          <a:prstGeom prst="rect">
            <a:avLst/>
          </a:prstGeom>
        </p:spPr>
      </p:pic>
      <p:pic>
        <p:nvPicPr>
          <p:cNvPr id="5" name="Picture 4">
            <a:extLst>
              <a:ext uri="{FF2B5EF4-FFF2-40B4-BE49-F238E27FC236}">
                <a16:creationId xmlns:a16="http://schemas.microsoft.com/office/drawing/2014/main" id="{B065EF35-B352-5C41-9A7E-D2FCFF0657A2}"/>
              </a:ext>
            </a:extLst>
          </p:cNvPr>
          <p:cNvPicPr>
            <a:picLocks noChangeAspect="1"/>
          </p:cNvPicPr>
          <p:nvPr/>
        </p:nvPicPr>
        <p:blipFill>
          <a:blip r:embed="rId5"/>
          <a:stretch>
            <a:fillRect/>
          </a:stretch>
        </p:blipFill>
        <p:spPr>
          <a:xfrm>
            <a:off x="3276426" y="5771410"/>
            <a:ext cx="361685" cy="324589"/>
          </a:xfrm>
          <a:prstGeom prst="rect">
            <a:avLst/>
          </a:prstGeom>
        </p:spPr>
      </p:pic>
    </p:spTree>
    <p:extLst>
      <p:ext uri="{BB962C8B-B14F-4D97-AF65-F5344CB8AC3E}">
        <p14:creationId xmlns:p14="http://schemas.microsoft.com/office/powerpoint/2010/main" val="25447260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err="1">
                <a:latin typeface="Arial" charset="0"/>
              </a:rPr>
              <a:t>FLArE</a:t>
            </a:r>
            <a:r>
              <a:rPr lang="en-US" dirty="0">
                <a:latin typeface="Arial" charset="0"/>
              </a:rPr>
              <a:t>: FORWARD LIQUID ARGON EXPERIMENT</a:t>
            </a:r>
          </a:p>
        </p:txBody>
      </p:sp>
      <p:sp>
        <p:nvSpPr>
          <p:cNvPr id="5123" name="Content Placeholder 2"/>
          <p:cNvSpPr>
            <a:spLocks noGrp="1"/>
          </p:cNvSpPr>
          <p:nvPr>
            <p:ph idx="1"/>
          </p:nvPr>
        </p:nvSpPr>
        <p:spPr>
          <a:xfrm>
            <a:off x="367655" y="838509"/>
            <a:ext cx="8395345" cy="5638491"/>
          </a:xfrm>
        </p:spPr>
        <p:txBody>
          <a:bodyPr/>
          <a:lstStyle/>
          <a:p>
            <a:pPr eaLnBrk="1" hangingPunct="1"/>
            <a:r>
              <a:rPr lang="en-US" sz="2000" dirty="0" err="1">
                <a:latin typeface="Arial" charset="0"/>
              </a:rPr>
              <a:t>LAr</a:t>
            </a:r>
            <a:r>
              <a:rPr lang="en-US" sz="2000" dirty="0">
                <a:latin typeface="Arial" charset="0"/>
              </a:rPr>
              <a:t> detectors are now well-known for detecting neutrinos and dark matter.  They have also been discussed specifically in this context of detecting dark matter produced by accelerators and colliders.  </a:t>
            </a:r>
          </a:p>
          <a:p>
            <a:pPr marL="0" indent="0" eaLnBrk="1" hangingPunct="1">
              <a:buNone/>
            </a:pPr>
            <a:endParaRPr lang="en-US" sz="2000" dirty="0">
              <a:latin typeface="Arial" charset="0"/>
            </a:endParaRPr>
          </a:p>
          <a:p>
            <a:pPr eaLnBrk="1" hangingPunct="1"/>
            <a:r>
              <a:rPr lang="en-US" sz="2000" dirty="0">
                <a:latin typeface="Arial" charset="0"/>
              </a:rPr>
              <a:t>Consider two possible detectors placed on the beamline, ~500 m from the IP, running throughout the HL-LHC era with 3 ab</a:t>
            </a:r>
            <a:r>
              <a:rPr lang="en-US" sz="2000" baseline="30000" dirty="0">
                <a:latin typeface="Arial" charset="0"/>
              </a:rPr>
              <a:t>-1</a:t>
            </a:r>
            <a:r>
              <a:rPr lang="en-US" sz="2000" dirty="0">
                <a:latin typeface="Arial" charset="0"/>
              </a:rPr>
              <a:t>.</a:t>
            </a:r>
          </a:p>
          <a:p>
            <a:pPr lvl="1"/>
            <a:r>
              <a:rPr lang="en-US" sz="1800" dirty="0">
                <a:latin typeface="Arial" charset="0"/>
              </a:rPr>
              <a:t>FLArE-10: 10-tonne detector, 1m x 1m x 7m</a:t>
            </a:r>
          </a:p>
          <a:p>
            <a:pPr lvl="1"/>
            <a:r>
              <a:rPr lang="en-US" sz="1800" dirty="0">
                <a:latin typeface="Arial" charset="0"/>
              </a:rPr>
              <a:t>FLArE-100: 100-tonne detector, 1.6m x 1.6m x 30m</a:t>
            </a: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sp>
        <p:nvSpPr>
          <p:cNvPr id="9" name="TextBox 8">
            <a:extLst>
              <a:ext uri="{FF2B5EF4-FFF2-40B4-BE49-F238E27FC236}">
                <a16:creationId xmlns:a16="http://schemas.microsoft.com/office/drawing/2014/main" id="{347A5CCE-BF3E-7749-82BC-A2FF57BABB2E}"/>
              </a:ext>
            </a:extLst>
          </p:cNvPr>
          <p:cNvSpPr txBox="1"/>
          <p:nvPr/>
        </p:nvSpPr>
        <p:spPr>
          <a:xfrm>
            <a:off x="3913787" y="1828800"/>
            <a:ext cx="4849213" cy="276999"/>
          </a:xfrm>
          <a:prstGeom prst="rect">
            <a:avLst/>
          </a:prstGeom>
          <a:solidFill>
            <a:schemeClr val="bg1"/>
          </a:solidFill>
        </p:spPr>
        <p:txBody>
          <a:bodyPr wrap="none" rtlCol="0">
            <a:spAutoFit/>
          </a:bodyPr>
          <a:lstStyle/>
          <a:p>
            <a:r>
              <a:rPr lang="en-US" sz="1200" dirty="0" err="1"/>
              <a:t>Batell</a:t>
            </a:r>
            <a:r>
              <a:rPr lang="en-US" sz="1200" dirty="0"/>
              <a:t>, </a:t>
            </a:r>
            <a:r>
              <a:rPr lang="en-US" sz="1200" dirty="0" err="1"/>
              <a:t>Pospelov</a:t>
            </a:r>
            <a:r>
              <a:rPr lang="en-US" sz="1200" dirty="0"/>
              <a:t>, Ritz (2009); </a:t>
            </a:r>
            <a:r>
              <a:rPr lang="en-US" sz="1200" dirty="0" err="1"/>
              <a:t>MiniBooNE</a:t>
            </a:r>
            <a:r>
              <a:rPr lang="en-US" sz="1200" dirty="0"/>
              <a:t> (2017); SND@LHC (2020) </a:t>
            </a:r>
          </a:p>
        </p:txBody>
      </p:sp>
      <p:sp>
        <p:nvSpPr>
          <p:cNvPr id="5" name="Content Placeholder 2">
            <a:extLst>
              <a:ext uri="{FF2B5EF4-FFF2-40B4-BE49-F238E27FC236}">
                <a16:creationId xmlns:a16="http://schemas.microsoft.com/office/drawing/2014/main" id="{CD87E9E6-70C7-0C48-AFD9-362E602B9A80}"/>
              </a:ext>
            </a:extLst>
          </p:cNvPr>
          <p:cNvSpPr txBox="1">
            <a:spLocks/>
          </p:cNvSpPr>
          <p:nvPr/>
        </p:nvSpPr>
        <p:spPr bwMode="auto">
          <a:xfrm>
            <a:off x="361170" y="3657601"/>
            <a:ext cx="3550106"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Focus here on the electron scattering signal.  Main backgrounds are from </a:t>
            </a:r>
            <a:r>
              <a:rPr lang="en-US" sz="2000" dirty="0">
                <a:latin typeface="Symbol" pitchFamily="2" charset="2"/>
              </a:rPr>
              <a:t>n</a:t>
            </a:r>
            <a:r>
              <a:rPr lang="en-US" sz="2000" dirty="0">
                <a:latin typeface="Arial" charset="0"/>
              </a:rPr>
              <a:t>e scattering, and </a:t>
            </a:r>
            <a:r>
              <a:rPr lang="en-US" sz="2000" dirty="0" err="1">
                <a:latin typeface="Symbol" pitchFamily="2" charset="2"/>
              </a:rPr>
              <a:t>n</a:t>
            </a:r>
            <a:r>
              <a:rPr lang="en-US" sz="2000" dirty="0" err="1">
                <a:latin typeface="Arial" charset="0"/>
              </a:rPr>
              <a:t>N</a:t>
            </a:r>
            <a:r>
              <a:rPr lang="en-US" sz="2000" dirty="0">
                <a:latin typeface="Arial" charset="0"/>
              </a:rPr>
              <a:t> scattering.</a:t>
            </a:r>
          </a:p>
          <a:p>
            <a:endParaRPr lang="en-US" sz="1200" dirty="0">
              <a:latin typeface="Arial" charset="0"/>
            </a:endParaRPr>
          </a:p>
          <a:p>
            <a:r>
              <a:rPr lang="en-US" sz="2000" dirty="0">
                <a:solidFill>
                  <a:srgbClr val="FF0000"/>
                </a:solidFill>
                <a:latin typeface="Arial" charset="0"/>
              </a:rPr>
              <a:t>Note: </a:t>
            </a:r>
            <a:r>
              <a:rPr lang="en-US" sz="2000" dirty="0" err="1">
                <a:solidFill>
                  <a:srgbClr val="FF0000"/>
                </a:solidFill>
                <a:latin typeface="Symbol" pitchFamily="2" charset="2"/>
              </a:rPr>
              <a:t>n</a:t>
            </a:r>
            <a:r>
              <a:rPr lang="en-US" sz="2000" dirty="0" err="1">
                <a:solidFill>
                  <a:srgbClr val="FF0000"/>
                </a:solidFill>
                <a:latin typeface="Arial" charset="0"/>
              </a:rPr>
              <a:t>N</a:t>
            </a:r>
            <a:r>
              <a:rPr lang="en-US" sz="2000" dirty="0">
                <a:solidFill>
                  <a:srgbClr val="FF0000"/>
                </a:solidFill>
                <a:latin typeface="Arial" charset="0"/>
              </a:rPr>
              <a:t> scattering and lots of interesting neutrino physics yet to be explored!</a:t>
            </a:r>
            <a:endParaRPr lang="en-US" sz="2000" dirty="0">
              <a:latin typeface="Arial" charset="0"/>
            </a:endParaRPr>
          </a:p>
          <a:p>
            <a:pPr marL="0" indent="0">
              <a:buFont typeface="Arial" charset="0"/>
              <a:buNone/>
            </a:pPr>
            <a:endParaRPr lang="en-US" sz="2000" dirty="0">
              <a:latin typeface="Arial" charset="0"/>
            </a:endParaRPr>
          </a:p>
        </p:txBody>
      </p:sp>
      <p:pic>
        <p:nvPicPr>
          <p:cNvPr id="3" name="Picture 2">
            <a:extLst>
              <a:ext uri="{FF2B5EF4-FFF2-40B4-BE49-F238E27FC236}">
                <a16:creationId xmlns:a16="http://schemas.microsoft.com/office/drawing/2014/main" id="{39250266-4CE9-2649-AABB-ABE8A0F30503}"/>
              </a:ext>
            </a:extLst>
          </p:cNvPr>
          <p:cNvPicPr>
            <a:picLocks noChangeAspect="1"/>
          </p:cNvPicPr>
          <p:nvPr/>
        </p:nvPicPr>
        <p:blipFill>
          <a:blip r:embed="rId2"/>
          <a:stretch>
            <a:fillRect/>
          </a:stretch>
        </p:blipFill>
        <p:spPr>
          <a:xfrm>
            <a:off x="3911276" y="3705998"/>
            <a:ext cx="4793794" cy="1092539"/>
          </a:xfrm>
          <a:prstGeom prst="rect">
            <a:avLst/>
          </a:prstGeom>
        </p:spPr>
      </p:pic>
      <p:pic>
        <p:nvPicPr>
          <p:cNvPr id="6" name="Picture 5">
            <a:extLst>
              <a:ext uri="{FF2B5EF4-FFF2-40B4-BE49-F238E27FC236}">
                <a16:creationId xmlns:a16="http://schemas.microsoft.com/office/drawing/2014/main" id="{4D71A4A1-486E-D142-ACC3-C468D80D0789}"/>
              </a:ext>
            </a:extLst>
          </p:cNvPr>
          <p:cNvPicPr>
            <a:picLocks noChangeAspect="1"/>
          </p:cNvPicPr>
          <p:nvPr/>
        </p:nvPicPr>
        <p:blipFill>
          <a:blip r:embed="rId3"/>
          <a:stretch>
            <a:fillRect/>
          </a:stretch>
        </p:blipFill>
        <p:spPr>
          <a:xfrm>
            <a:off x="3903670" y="5147109"/>
            <a:ext cx="4935530" cy="1092540"/>
          </a:xfrm>
          <a:prstGeom prst="rect">
            <a:avLst/>
          </a:prstGeom>
        </p:spPr>
      </p:pic>
    </p:spTree>
    <p:extLst>
      <p:ext uri="{BB962C8B-B14F-4D97-AF65-F5344CB8AC3E}">
        <p14:creationId xmlns:p14="http://schemas.microsoft.com/office/powerpoint/2010/main" val="99997888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39055" y="914709"/>
            <a:ext cx="4890145" cy="2895291"/>
          </a:xfrm>
        </p:spPr>
        <p:txBody>
          <a:bodyPr/>
          <a:lstStyle/>
          <a:p>
            <a:pPr eaLnBrk="1" hangingPunct="1"/>
            <a:r>
              <a:rPr lang="en-US" sz="2000" dirty="0">
                <a:latin typeface="Arial" charset="0"/>
              </a:rPr>
              <a:t>DM-e scattering is suppressed by </a:t>
            </a:r>
            <a:r>
              <a:rPr lang="en-US" sz="2000" dirty="0">
                <a:solidFill>
                  <a:srgbClr val="FF0000"/>
                </a:solidFill>
                <a:latin typeface="Symbol" pitchFamily="2" charset="2"/>
              </a:rPr>
              <a:t>e</a:t>
            </a:r>
            <a:r>
              <a:rPr lang="en-US" sz="2000" dirty="0">
                <a:latin typeface="Arial" charset="0"/>
              </a:rPr>
              <a:t>, but also highly enhanced by a light mediator. </a:t>
            </a:r>
          </a:p>
          <a:p>
            <a:pPr eaLnBrk="1" hangingPunct="1"/>
            <a:endParaRPr lang="en-US" sz="2000" dirty="0">
              <a:latin typeface="Arial" charset="0"/>
            </a:endParaRPr>
          </a:p>
          <a:p>
            <a:pPr eaLnBrk="1" hangingPunct="1"/>
            <a:r>
              <a:rPr lang="en-US" sz="2000" dirty="0">
                <a:latin typeface="Arial" charset="0"/>
              </a:rPr>
              <a:t>The DM-e cross section can be bigger than the SM </a:t>
            </a:r>
            <a:r>
              <a:rPr lang="en-US" sz="2000" dirty="0">
                <a:latin typeface="Symbol" pitchFamily="2" charset="2"/>
              </a:rPr>
              <a:t>n-</a:t>
            </a:r>
            <a:r>
              <a:rPr lang="en-US" sz="2000" dirty="0">
                <a:latin typeface="Arial" charset="0"/>
              </a:rPr>
              <a:t>e cross section, and the resulting energy spectrum is softer.</a:t>
            </a:r>
          </a:p>
          <a:p>
            <a:pPr marL="0" indent="0" eaLnBrk="1" hangingPunct="1">
              <a:buNone/>
            </a:pPr>
            <a:endParaRPr lang="en-US" sz="1800" dirty="0">
              <a:latin typeface="Arial" charset="0"/>
            </a:endParaRPr>
          </a:p>
        </p:txBody>
      </p:sp>
      <p:pic>
        <p:nvPicPr>
          <p:cNvPr id="5" name="Picture 4">
            <a:extLst>
              <a:ext uri="{FF2B5EF4-FFF2-40B4-BE49-F238E27FC236}">
                <a16:creationId xmlns:a16="http://schemas.microsoft.com/office/drawing/2014/main" id="{7B75DED6-19FC-DC4E-9636-A8E022402BCA}"/>
              </a:ext>
            </a:extLst>
          </p:cNvPr>
          <p:cNvPicPr>
            <a:picLocks noChangeAspect="1"/>
          </p:cNvPicPr>
          <p:nvPr/>
        </p:nvPicPr>
        <p:blipFill>
          <a:blip r:embed="rId2"/>
          <a:stretch>
            <a:fillRect/>
          </a:stretch>
        </p:blipFill>
        <p:spPr>
          <a:xfrm>
            <a:off x="5143500" y="914697"/>
            <a:ext cx="3733800" cy="2792922"/>
          </a:xfrm>
          <a:prstGeom prst="rect">
            <a:avLst/>
          </a:prstGeom>
        </p:spPr>
      </p:pic>
      <p:pic>
        <p:nvPicPr>
          <p:cNvPr id="3" name="Picture 2">
            <a:extLst>
              <a:ext uri="{FF2B5EF4-FFF2-40B4-BE49-F238E27FC236}">
                <a16:creationId xmlns:a16="http://schemas.microsoft.com/office/drawing/2014/main" id="{061AF2BB-2F34-AE4E-97C5-80D1AC0B6A24}"/>
              </a:ext>
            </a:extLst>
          </p:cNvPr>
          <p:cNvPicPr>
            <a:picLocks noChangeAspect="1"/>
          </p:cNvPicPr>
          <p:nvPr/>
        </p:nvPicPr>
        <p:blipFill>
          <a:blip r:embed="rId3"/>
          <a:stretch>
            <a:fillRect/>
          </a:stretch>
        </p:blipFill>
        <p:spPr>
          <a:xfrm>
            <a:off x="1828800" y="5696147"/>
            <a:ext cx="5486400" cy="978370"/>
          </a:xfrm>
          <a:prstGeom prst="rect">
            <a:avLst/>
          </a:prstGeom>
        </p:spPr>
      </p:pic>
      <p:sp>
        <p:nvSpPr>
          <p:cNvPr id="8" name="Content Placeholder 2">
            <a:extLst>
              <a:ext uri="{FF2B5EF4-FFF2-40B4-BE49-F238E27FC236}">
                <a16:creationId xmlns:a16="http://schemas.microsoft.com/office/drawing/2014/main" id="{B327E1A1-BF3A-D045-B546-2F73A5858793}"/>
              </a:ext>
            </a:extLst>
          </p:cNvPr>
          <p:cNvSpPr txBox="1">
            <a:spLocks/>
          </p:cNvSpPr>
          <p:nvPr/>
        </p:nvSpPr>
        <p:spPr bwMode="auto">
          <a:xfrm>
            <a:off x="139055" y="3810001"/>
            <a:ext cx="6795146"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The search benefits greatly from the low energy threshold of </a:t>
            </a:r>
            <a:r>
              <a:rPr lang="en-US" sz="2000" dirty="0" err="1">
                <a:latin typeface="Arial" charset="0"/>
              </a:rPr>
              <a:t>LAr</a:t>
            </a:r>
            <a:r>
              <a:rPr lang="en-US" sz="2000" dirty="0">
                <a:latin typeface="Arial" charset="0"/>
              </a:rPr>
              <a:t> detectors. Assuming electrons can be detected down to 30 MeV, reject events with additional charged tracks above this threshold, </a:t>
            </a:r>
            <a:r>
              <a:rPr lang="en-US" sz="2000" dirty="0">
                <a:latin typeface="Symbol" pitchFamily="2" charset="2"/>
              </a:rPr>
              <a:t>n</a:t>
            </a:r>
            <a:r>
              <a:rPr lang="en-US" sz="2000" dirty="0">
                <a:latin typeface="Arial" charset="0"/>
              </a:rPr>
              <a:t>e background can be reduced to ~10, </a:t>
            </a:r>
            <a:r>
              <a:rPr lang="en-US" sz="2000" dirty="0" err="1">
                <a:latin typeface="Symbol" pitchFamily="2" charset="2"/>
              </a:rPr>
              <a:t>n</a:t>
            </a:r>
            <a:r>
              <a:rPr lang="en-US" sz="2000" dirty="0" err="1">
                <a:latin typeface="Arial" charset="0"/>
              </a:rPr>
              <a:t>N</a:t>
            </a:r>
            <a:r>
              <a:rPr lang="en-US" sz="2000" dirty="0">
                <a:latin typeface="Arial" charset="0"/>
              </a:rPr>
              <a:t> reduced to even lower levels.</a:t>
            </a:r>
          </a:p>
        </p:txBody>
      </p:sp>
      <p:sp>
        <p:nvSpPr>
          <p:cNvPr id="9" name="Title 1">
            <a:extLst>
              <a:ext uri="{FF2B5EF4-FFF2-40B4-BE49-F238E27FC236}">
                <a16:creationId xmlns:a16="http://schemas.microsoft.com/office/drawing/2014/main" id="{1C779C31-1D0C-1841-B8F0-4C428F0D54C2}"/>
              </a:ext>
            </a:extLst>
          </p:cNvPr>
          <p:cNvSpPr>
            <a:spLocks noGrp="1"/>
          </p:cNvSpPr>
          <p:nvPr>
            <p:ph type="title"/>
          </p:nvPr>
        </p:nvSpPr>
        <p:spPr>
          <a:xfrm>
            <a:off x="0" y="104775"/>
            <a:ext cx="9144000" cy="733425"/>
          </a:xfrm>
        </p:spPr>
        <p:txBody>
          <a:bodyPr/>
          <a:lstStyle/>
          <a:p>
            <a:pPr eaLnBrk="1" hangingPunct="1"/>
            <a:r>
              <a:rPr lang="en-US" dirty="0" err="1">
                <a:latin typeface="Arial" charset="0"/>
              </a:rPr>
              <a:t>FLArE</a:t>
            </a:r>
            <a:r>
              <a:rPr lang="en-US" dirty="0">
                <a:latin typeface="Arial" charset="0"/>
              </a:rPr>
              <a:t>: FORWARD LIQUID ARGON EXPERIMENT</a:t>
            </a:r>
          </a:p>
        </p:txBody>
      </p:sp>
      <p:pic>
        <p:nvPicPr>
          <p:cNvPr id="7" name="Picture 6">
            <a:extLst>
              <a:ext uri="{FF2B5EF4-FFF2-40B4-BE49-F238E27FC236}">
                <a16:creationId xmlns:a16="http://schemas.microsoft.com/office/drawing/2014/main" id="{9193B460-14A8-4941-81AC-4686C95B6DAE}"/>
              </a:ext>
            </a:extLst>
          </p:cNvPr>
          <p:cNvPicPr>
            <a:picLocks noChangeAspect="1"/>
          </p:cNvPicPr>
          <p:nvPr/>
        </p:nvPicPr>
        <p:blipFill>
          <a:blip r:embed="rId4"/>
          <a:stretch>
            <a:fillRect/>
          </a:stretch>
        </p:blipFill>
        <p:spPr>
          <a:xfrm>
            <a:off x="7086600" y="3785681"/>
            <a:ext cx="1640047" cy="1851459"/>
          </a:xfrm>
          <a:prstGeom prst="rect">
            <a:avLst/>
          </a:prstGeom>
        </p:spPr>
      </p:pic>
      <p:sp>
        <p:nvSpPr>
          <p:cNvPr id="10" name="TextBox 9">
            <a:extLst>
              <a:ext uri="{FF2B5EF4-FFF2-40B4-BE49-F238E27FC236}">
                <a16:creationId xmlns:a16="http://schemas.microsoft.com/office/drawing/2014/main" id="{ED99A0C1-F62F-6A41-811C-1E052470237D}"/>
              </a:ext>
            </a:extLst>
          </p:cNvPr>
          <p:cNvSpPr txBox="1"/>
          <p:nvPr/>
        </p:nvSpPr>
        <p:spPr>
          <a:xfrm>
            <a:off x="7734611" y="5103057"/>
            <a:ext cx="285656" cy="369332"/>
          </a:xfrm>
          <a:prstGeom prst="rect">
            <a:avLst/>
          </a:prstGeom>
          <a:noFill/>
        </p:spPr>
        <p:txBody>
          <a:bodyPr wrap="none" rtlCol="0">
            <a:spAutoFit/>
          </a:bodyPr>
          <a:lstStyle/>
          <a:p>
            <a:r>
              <a:rPr lang="en-US" dirty="0">
                <a:solidFill>
                  <a:srgbClr val="FF0000"/>
                </a:solidFill>
                <a:latin typeface="Symbol" pitchFamily="2" charset="2"/>
              </a:rPr>
              <a:t>e</a:t>
            </a:r>
          </a:p>
        </p:txBody>
      </p:sp>
    </p:spTree>
    <p:extLst>
      <p:ext uri="{BB962C8B-B14F-4D97-AF65-F5344CB8AC3E}">
        <p14:creationId xmlns:p14="http://schemas.microsoft.com/office/powerpoint/2010/main" val="32179294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err="1">
                <a:latin typeface="Arial" charset="0"/>
              </a:rPr>
              <a:t>FLArE</a:t>
            </a:r>
            <a:r>
              <a:rPr lang="en-US" dirty="0">
                <a:latin typeface="Arial" charset="0"/>
              </a:rPr>
              <a:t>: SESITIVITY REACHES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0" y="914400"/>
                <a:ext cx="9144000" cy="5638491"/>
              </a:xfrm>
            </p:spPr>
            <p:txBody>
              <a:bodyPr/>
              <a:lstStyle/>
              <a:p>
                <a:r>
                  <a:rPr lang="en-US" sz="2000" dirty="0">
                    <a:latin typeface="Arial" charset="0"/>
                  </a:rPr>
                  <a:t>FLArE will probe much of the favored/allowed relic target region.</a:t>
                </a:r>
              </a:p>
              <a:p>
                <a:endParaRPr lang="en-US" sz="1200" dirty="0">
                  <a:latin typeface="Arial" charset="0"/>
                </a:endParaRPr>
              </a:p>
              <a:p>
                <a:r>
                  <a:rPr lang="en-US" sz="2000" dirty="0">
                    <a:latin typeface="Arial" charset="0"/>
                  </a:rPr>
                  <a:t> Complementary to missing energy, missing momentum experiments that probe the “too large </a:t>
                </a: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ea typeface="Cambria Math" panose="02040503050406030204" pitchFamily="18" charset="0"/>
                          </a:rPr>
                          <m:t>𝜒</m:t>
                        </m:r>
                      </m:sub>
                    </m:sSub>
                    <m:sSup>
                      <m:sSupPr>
                        <m:ctrlPr>
                          <a:rPr lang="en-US" sz="2000" i="1">
                            <a:latin typeface="Cambria Math" panose="02040503050406030204" pitchFamily="18" charset="0"/>
                          </a:rPr>
                        </m:ctrlPr>
                      </m:sSupPr>
                      <m:e>
                        <m:r>
                          <a:rPr lang="en-US" sz="2000" i="1">
                            <a:latin typeface="Cambria Math" panose="02040503050406030204" pitchFamily="18" charset="0"/>
                          </a:rPr>
                          <m:t>h</m:t>
                        </m:r>
                      </m:e>
                      <m:sup>
                        <m:r>
                          <a:rPr lang="en-US" sz="2000" i="1">
                            <a:latin typeface="Cambria Math" panose="02040503050406030204" pitchFamily="18" charset="0"/>
                          </a:rPr>
                          <m:t>2</m:t>
                        </m:r>
                      </m:sup>
                    </m:sSup>
                  </m:oMath>
                </a14:m>
                <a:r>
                  <a:rPr lang="en-US" sz="2000" dirty="0">
                    <a:latin typeface="Arial" charset="0"/>
                  </a:rPr>
                  <a:t>” region, but don’t detect DM scattering.</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0" y="914400"/>
                <a:ext cx="9144000" cy="5638491"/>
              </a:xfrm>
              <a:blipFill>
                <a:blip r:embed="rId2"/>
                <a:stretch>
                  <a:fillRect l="-556" t="-676"/>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0" y="4572000"/>
            <a:ext cx="4953000" cy="198119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latin typeface="Arial" charset="0"/>
            </a:endParaRPr>
          </a:p>
          <a:p>
            <a:pPr marL="0" indent="0">
              <a:buFont typeface="Arial" charset="0"/>
              <a:buNone/>
            </a:pPr>
            <a:endParaRPr lang="en-US" sz="2000" dirty="0">
              <a:latin typeface="Arial" charset="0"/>
            </a:endParaRPr>
          </a:p>
        </p:txBody>
      </p:sp>
      <p:sp>
        <p:nvSpPr>
          <p:cNvPr id="37" name="TextBox 36">
            <a:extLst>
              <a:ext uri="{FF2B5EF4-FFF2-40B4-BE49-F238E27FC236}">
                <a16:creationId xmlns:a16="http://schemas.microsoft.com/office/drawing/2014/main" id="{D321DC03-0F5B-CF41-BCDF-CC6ABB820649}"/>
              </a:ext>
            </a:extLst>
          </p:cNvPr>
          <p:cNvSpPr txBox="1"/>
          <p:nvPr/>
        </p:nvSpPr>
        <p:spPr>
          <a:xfrm rot="5400000">
            <a:off x="7404130" y="4417810"/>
            <a:ext cx="2385140" cy="276999"/>
          </a:xfrm>
          <a:prstGeom prst="rect">
            <a:avLst/>
          </a:prstGeom>
          <a:solidFill>
            <a:schemeClr val="bg1"/>
          </a:solidFill>
        </p:spPr>
        <p:txBody>
          <a:bodyPr wrap="none" rtlCol="0">
            <a:spAutoFit/>
          </a:bodyPr>
          <a:lstStyle/>
          <a:p>
            <a:r>
              <a:rPr lang="en-US" sz="1200" dirty="0" err="1"/>
              <a:t>Batell</a:t>
            </a:r>
            <a:r>
              <a:rPr lang="en-US" sz="1200" dirty="0"/>
              <a:t>, Feng, </a:t>
            </a:r>
            <a:r>
              <a:rPr lang="en-US" sz="1200" dirty="0" err="1"/>
              <a:t>Trojanowski</a:t>
            </a:r>
            <a:r>
              <a:rPr lang="en-US" sz="1200" dirty="0"/>
              <a:t> (2021)</a:t>
            </a:r>
          </a:p>
        </p:txBody>
      </p:sp>
      <p:pic>
        <p:nvPicPr>
          <p:cNvPr id="3" name="Picture 2">
            <a:extLst>
              <a:ext uri="{FF2B5EF4-FFF2-40B4-BE49-F238E27FC236}">
                <a16:creationId xmlns:a16="http://schemas.microsoft.com/office/drawing/2014/main" id="{E6A61C9B-589C-874E-AB96-4BE4CD7DAC54}"/>
              </a:ext>
            </a:extLst>
          </p:cNvPr>
          <p:cNvPicPr>
            <a:picLocks noChangeAspect="1"/>
          </p:cNvPicPr>
          <p:nvPr/>
        </p:nvPicPr>
        <p:blipFill>
          <a:blip r:embed="rId3"/>
          <a:stretch>
            <a:fillRect/>
          </a:stretch>
        </p:blipFill>
        <p:spPr>
          <a:xfrm>
            <a:off x="4508442" y="2420874"/>
            <a:ext cx="3902782" cy="4132326"/>
          </a:xfrm>
          <a:prstGeom prst="rect">
            <a:avLst/>
          </a:prstGeom>
        </p:spPr>
      </p:pic>
      <p:pic>
        <p:nvPicPr>
          <p:cNvPr id="6" name="Picture 5">
            <a:extLst>
              <a:ext uri="{FF2B5EF4-FFF2-40B4-BE49-F238E27FC236}">
                <a16:creationId xmlns:a16="http://schemas.microsoft.com/office/drawing/2014/main" id="{BF545974-06B6-3D4F-9B9B-76E1B9905253}"/>
              </a:ext>
            </a:extLst>
          </p:cNvPr>
          <p:cNvPicPr>
            <a:picLocks noChangeAspect="1"/>
          </p:cNvPicPr>
          <p:nvPr/>
        </p:nvPicPr>
        <p:blipFill>
          <a:blip r:embed="rId4"/>
          <a:stretch>
            <a:fillRect/>
          </a:stretch>
        </p:blipFill>
        <p:spPr>
          <a:xfrm>
            <a:off x="152401" y="2413599"/>
            <a:ext cx="3930618" cy="4132326"/>
          </a:xfrm>
          <a:prstGeom prst="rect">
            <a:avLst/>
          </a:prstGeom>
        </p:spPr>
      </p:pic>
    </p:spTree>
    <p:extLst>
      <p:ext uri="{BB962C8B-B14F-4D97-AF65-F5344CB8AC3E}">
        <p14:creationId xmlns:p14="http://schemas.microsoft.com/office/powerpoint/2010/main" val="6167953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0" y="2895600"/>
            <a:ext cx="9144000" cy="1371600"/>
          </a:xfrm>
        </p:spPr>
        <p:txBody>
          <a:bodyPr/>
          <a:lstStyle/>
          <a:p>
            <a:pPr marL="0" indent="0" algn="ctr" eaLnBrk="1" hangingPunct="1">
              <a:buNone/>
            </a:pPr>
            <a:r>
              <a:rPr lang="en-US" sz="4400" b="1" dirty="0"/>
              <a:t>SUMMARY</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406B9692-E662-6B4E-A2B6-D658E680C9D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8406720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305800" cy="5334000"/>
          </a:xfrm>
        </p:spPr>
        <p:txBody>
          <a:bodyPr>
            <a:noAutofit/>
          </a:bodyPr>
          <a:lstStyle/>
          <a:p>
            <a:pPr>
              <a:buFontTx/>
              <a:buChar char="•"/>
            </a:pPr>
            <a:r>
              <a:rPr lang="en-US" sz="2000" dirty="0"/>
              <a:t>New target for discovery: neutrinos and light and weakly-interacting particles probed by fast, small, cheap experiments in the far-forward region of the LHC.</a:t>
            </a:r>
          </a:p>
          <a:p>
            <a:pPr>
              <a:buFontTx/>
              <a:buChar char="•"/>
            </a:pPr>
            <a:endParaRPr lang="en-US" sz="1200" dirty="0"/>
          </a:p>
          <a:p>
            <a:pPr>
              <a:buFontTx/>
              <a:buChar char="•"/>
            </a:pPr>
            <a:r>
              <a:rPr lang="en-US" sz="2000" dirty="0"/>
              <a:t>FASER and </a:t>
            </a:r>
            <a:r>
              <a:rPr lang="en-US" sz="2000" dirty="0" err="1"/>
              <a:t>FASER</a:t>
            </a:r>
            <a:r>
              <a:rPr lang="en-US" sz="2000" dirty="0" err="1">
                <a:latin typeface="Symbol" pitchFamily="2" charset="2"/>
              </a:rPr>
              <a:t>n</a:t>
            </a:r>
            <a:r>
              <a:rPr lang="en-US" sz="2000" dirty="0"/>
              <a:t>: 3.5 years from theory proposal to completion, 5 m long, ~$2M.  Data-taking starts in 2022 with a rich physics program.</a:t>
            </a:r>
          </a:p>
          <a:p>
            <a:pPr>
              <a:buFontTx/>
              <a:buChar char="•"/>
            </a:pPr>
            <a:endParaRPr lang="en-US" sz="800" dirty="0"/>
          </a:p>
          <a:p>
            <a:pPr lvl="1"/>
            <a:r>
              <a:rPr lang="en-US" sz="1800" dirty="0"/>
              <a:t>BSM: searches for dark photons, HNLs, ALPs, new forces.</a:t>
            </a:r>
          </a:p>
          <a:p>
            <a:pPr lvl="1"/>
            <a:endParaRPr lang="en-US" sz="800" dirty="0"/>
          </a:p>
          <a:p>
            <a:pPr lvl="1"/>
            <a:r>
              <a:rPr lang="en-US" sz="1800" dirty="0"/>
              <a:t>SM: opens the new field of LHC neutrino physics. ~1000 </a:t>
            </a:r>
            <a:r>
              <a:rPr lang="en-US" sz="1800" dirty="0">
                <a:latin typeface="Symbol" pitchFamily="2" charset="2"/>
              </a:rPr>
              <a:t>n</a:t>
            </a:r>
            <a:r>
              <a:rPr lang="en-US" sz="1800" baseline="-25000" dirty="0"/>
              <a:t>e</a:t>
            </a:r>
            <a:r>
              <a:rPr lang="en-US" sz="1800" dirty="0"/>
              <a:t>, ~10,000 </a:t>
            </a:r>
            <a:r>
              <a:rPr lang="en-US" sz="1800" dirty="0">
                <a:latin typeface="Symbol" pitchFamily="2" charset="2"/>
              </a:rPr>
              <a:t>n</a:t>
            </a:r>
            <a:r>
              <a:rPr lang="en-US" sz="1800" baseline="-25000" dirty="0">
                <a:latin typeface="Symbol" pitchFamily="2" charset="2"/>
              </a:rPr>
              <a:t>m</a:t>
            </a:r>
            <a:r>
              <a:rPr lang="en-US" sz="1800" dirty="0"/>
              <a:t>, ~10 </a:t>
            </a:r>
            <a:r>
              <a:rPr lang="en-US" sz="1800" dirty="0" err="1">
                <a:latin typeface="Symbol" pitchFamily="2" charset="2"/>
              </a:rPr>
              <a:t>n</a:t>
            </a:r>
            <a:r>
              <a:rPr lang="en-US" sz="1800" baseline="-25000" dirty="0" err="1">
                <a:latin typeface="Symbol" pitchFamily="2" charset="2"/>
              </a:rPr>
              <a:t>t</a:t>
            </a:r>
            <a:r>
              <a:rPr lang="en-US" sz="1800" baseline="-25000" dirty="0">
                <a:latin typeface="Symbol" pitchFamily="2" charset="2"/>
              </a:rPr>
              <a:t> </a:t>
            </a:r>
            <a:r>
              <a:rPr lang="en-US" sz="1800" dirty="0"/>
              <a:t>at </a:t>
            </a:r>
            <a:r>
              <a:rPr lang="en-US" sz="1800" dirty="0" err="1"/>
              <a:t>TeV</a:t>
            </a:r>
            <a:r>
              <a:rPr lang="en-US" sz="1800" dirty="0"/>
              <a:t> energies.  Implications for neutrino properties, forward hadron production, cosmic ray and cosmic neutrino physics.</a:t>
            </a:r>
          </a:p>
          <a:p>
            <a:endParaRPr lang="en-US" sz="1200" dirty="0"/>
          </a:p>
          <a:p>
            <a:r>
              <a:rPr lang="en-US" sz="2000" dirty="0"/>
              <a:t>Forward Physics Facility: Proposed facility to house a suite of far-forward experiments for the HL-LHC era from 2027-37.</a:t>
            </a:r>
          </a:p>
          <a:p>
            <a:endParaRPr lang="en-US" sz="1200" dirty="0"/>
          </a:p>
          <a:p>
            <a:r>
              <a:rPr lang="en-US" sz="2000" dirty="0" err="1"/>
              <a:t>FLArE</a:t>
            </a:r>
            <a:r>
              <a:rPr lang="en-US" sz="2000" dirty="0"/>
              <a:t>: Forward Liquid Argon Experiment, proposed 10-100 </a:t>
            </a:r>
            <a:r>
              <a:rPr lang="en-US" sz="2000" dirty="0" err="1"/>
              <a:t>tonne</a:t>
            </a:r>
            <a:r>
              <a:rPr lang="en-US" sz="2000" dirty="0"/>
              <a:t> </a:t>
            </a:r>
            <a:r>
              <a:rPr lang="en-US" sz="2000" dirty="0" err="1"/>
              <a:t>LArTPC</a:t>
            </a:r>
            <a:r>
              <a:rPr lang="en-US" sz="2000" dirty="0"/>
              <a:t> for dark matter searches, neutrino physics.</a:t>
            </a:r>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t>SUMMARY</a:t>
            </a:r>
          </a:p>
        </p:txBody>
      </p:sp>
    </p:spTree>
    <p:extLst>
      <p:ext uri="{BB962C8B-B14F-4D97-AF65-F5344CB8AC3E}">
        <p14:creationId xmlns:p14="http://schemas.microsoft.com/office/powerpoint/2010/main" val="262400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0"/>
            <a:ext cx="8839200" cy="1676400"/>
          </a:xfrm>
        </p:spPr>
        <p:txBody>
          <a:bodyPr/>
          <a:lstStyle/>
          <a:p>
            <a:r>
              <a:rPr lang="en-US" altLang="en-US" dirty="0"/>
              <a:t>The discovery of the Higgs boson in 2012 completed the standard model of particle physics, but so far there has been no other direct evidence for new particles from the LHC.</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146300"/>
            <a:ext cx="39624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The LHC is currently in Long Shutdown 2, but will start up again in 2022 and run till ~2037. Will we find new particles through conventional searches?</a:t>
            </a:r>
          </a:p>
          <a:p>
            <a:endParaRPr lang="en-US" altLang="en-US" sz="1200" dirty="0"/>
          </a:p>
          <a:p>
            <a:r>
              <a:rPr lang="en-US" altLang="en-US" dirty="0"/>
              <a:t>What other approaches can enhance the prospects for discovering new physics?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343400" y="2286000"/>
            <a:ext cx="4572000" cy="4267200"/>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AN EXAMPLE: DARK PHOTONS</a:t>
            </a:r>
          </a:p>
        </p:txBody>
      </p:sp>
      <p:sp>
        <p:nvSpPr>
          <p:cNvPr id="5123" name="Content Placeholder 2"/>
          <p:cNvSpPr>
            <a:spLocks noGrp="1"/>
          </p:cNvSpPr>
          <p:nvPr>
            <p:ph idx="1"/>
          </p:nvPr>
        </p:nvSpPr>
        <p:spPr>
          <a:xfrm>
            <a:off x="76200" y="990600"/>
            <a:ext cx="89916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Generically, the force carriers of the SM and dark EM will mix</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resulting theory contains a new particle, the </a:t>
            </a:r>
            <a:r>
              <a:rPr lang="en-US" sz="2000" dirty="0">
                <a:solidFill>
                  <a:srgbClr val="0000FF"/>
                </a:solidFill>
                <a:latin typeface="Arial" charset="0"/>
              </a:rPr>
              <a:t>dark photon A’</a:t>
            </a:r>
            <a:r>
              <a:rPr lang="en-US" sz="2000" dirty="0">
                <a:latin typeface="Arial" charset="0"/>
              </a:rPr>
              <a:t>.  It’s like a normal photon, except that it can have a small mass, </a:t>
            </a:r>
            <a:r>
              <a:rPr lang="en-US" sz="2000" dirty="0">
                <a:solidFill>
                  <a:srgbClr val="FF0000"/>
                </a:solidFill>
                <a:latin typeface="Arial" charset="0"/>
              </a:rPr>
              <a:t>m</a:t>
            </a:r>
            <a:r>
              <a:rPr lang="en-US" sz="2000" baseline="-25000" dirty="0">
                <a:solidFill>
                  <a:srgbClr val="FF0000"/>
                </a:solidFill>
                <a:latin typeface="Arial" charset="0"/>
              </a:rPr>
              <a:t>A’</a:t>
            </a:r>
            <a:r>
              <a:rPr lang="en-US" sz="2000" dirty="0">
                <a:latin typeface="Arial" charset="0"/>
              </a:rPr>
              <a:t>, and its couplings to charged particles are suppressed by a small parameter </a:t>
            </a:r>
            <a:r>
              <a:rPr lang="en-US" sz="2000" dirty="0">
                <a:solidFill>
                  <a:srgbClr val="FF0000"/>
                </a:solidFill>
                <a:latin typeface="Symbol" pitchFamily="2" charset="2"/>
              </a:rPr>
              <a:t>e</a:t>
            </a:r>
            <a:r>
              <a:rPr lang="en-US" sz="2000" dirty="0">
                <a:latin typeface="Arial" charset="0"/>
              </a:rPr>
              <a:t>: it is </a:t>
            </a:r>
            <a:r>
              <a:rPr lang="en-US" sz="2000" dirty="0">
                <a:solidFill>
                  <a:srgbClr val="0000FF"/>
                </a:solidFill>
                <a:latin typeface="Arial" charset="0"/>
              </a:rPr>
              <a:t>a weakly-interacting, light particle</a:t>
            </a:r>
            <a:r>
              <a:rPr lang="en-US" sz="2000" dirty="0">
                <a:latin typeface="Arial" charset="0"/>
              </a:rPr>
              <a:t>.  </a:t>
            </a:r>
          </a:p>
          <a:p>
            <a:endParaRPr lang="en-US" sz="1200" dirty="0">
              <a:latin typeface="Arial" charset="0"/>
            </a:endParaRPr>
          </a:p>
          <a:p>
            <a:r>
              <a:rPr lang="en-US" sz="2000" dirty="0">
                <a:latin typeface="Arial" charset="0"/>
              </a:rPr>
              <a:t>Finding a dark photon would imply the discovery of a new fundamental force and also our first “portal” through which to view the dark sector.</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5146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5146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1024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5146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194974" y="3276600"/>
              <a:ext cx="377026" cy="369332"/>
            </a:xfrm>
            <a:prstGeom prst="rect">
              <a:avLst/>
            </a:prstGeom>
            <a:noFill/>
          </p:spPr>
          <p:txBody>
            <a:bodyPr wrap="none" rtlCol="0">
              <a:spAutoFit/>
            </a:bodyPr>
            <a:lstStyle/>
            <a:p>
              <a:r>
                <a:rPr lang="en-US" i="1" dirty="0"/>
                <a:t>M</a:t>
              </a:r>
            </a:p>
          </p:txBody>
        </p:sp>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p:pic>
        <p:nvPicPr>
          <p:cNvPr id="12" name="Picture 11">
            <a:extLst>
              <a:ext uri="{FF2B5EF4-FFF2-40B4-BE49-F238E27FC236}">
                <a16:creationId xmlns:a16="http://schemas.microsoft.com/office/drawing/2014/main" id="{8F29AFD6-6780-1F4B-AE6F-367C0E5AC277}"/>
              </a:ext>
            </a:extLst>
          </p:cNvPr>
          <p:cNvPicPr>
            <a:picLocks noChangeAspect="1"/>
          </p:cNvPicPr>
          <p:nvPr/>
        </p:nvPicPr>
        <p:blipFill>
          <a:blip r:embed="rId3"/>
          <a:stretch>
            <a:fillRect/>
          </a:stretch>
        </p:blipFill>
        <p:spPr>
          <a:xfrm>
            <a:off x="4060040" y="3095784"/>
            <a:ext cx="646331" cy="241793"/>
          </a:xfrm>
          <a:prstGeom prst="rect">
            <a:avLst/>
          </a:prstGeom>
        </p:spPr>
      </p:pic>
    </p:spTree>
    <p:extLst>
      <p:ext uri="{BB962C8B-B14F-4D97-AF65-F5344CB8AC3E}">
        <p14:creationId xmlns:p14="http://schemas.microsoft.com/office/powerpoint/2010/main" val="21250867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18F42F8B-662A-F942-BEB1-5429F692FA38}"/>
              </a:ext>
            </a:extLst>
          </p:cNvPr>
          <p:cNvSpPr txBox="1">
            <a:spLocks noChangeArrowheads="1"/>
          </p:cNvSpPr>
          <p:nvPr/>
        </p:nvSpPr>
        <p:spPr bwMode="auto">
          <a:xfrm>
            <a:off x="152400" y="4555360"/>
            <a:ext cx="8991600" cy="192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solidFill>
                  <a:srgbClr val="0000FF"/>
                </a:solidFill>
              </a:rPr>
              <a:t>Decay</a:t>
            </a:r>
            <a:r>
              <a:rPr lang="en-US" altLang="en-US" sz="2000" dirty="0"/>
              <a:t>: they may decay to visible particles, but only after a long time:</a:t>
            </a:r>
          </a:p>
          <a:p>
            <a:endParaRPr lang="en-US" altLang="en-US" sz="2000" dirty="0"/>
          </a:p>
          <a:p>
            <a:endParaRPr lang="en-US" altLang="en-US" sz="2000" dirty="0"/>
          </a:p>
          <a:p>
            <a:pPr marL="0" indent="0">
              <a:buNone/>
            </a:pPr>
            <a:endParaRPr lang="en-US" altLang="en-US" sz="2000" dirty="0"/>
          </a:p>
          <a:p>
            <a:pPr marL="0" indent="0">
              <a:buNone/>
            </a:pPr>
            <a:r>
              <a:rPr lang="en-US" altLang="en-US" sz="2000" dirty="0"/>
              <a:t>	They are generically long-lived particles (LLPs) !  </a:t>
            </a:r>
          </a:p>
          <a:p>
            <a:endParaRPr lang="en-US" altLang="en-US" sz="1200" dirty="0"/>
          </a:p>
        </p:txBody>
      </p:sp>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458200" cy="2438400"/>
          </a:xfrm>
        </p:spPr>
        <p:txBody>
          <a:bodyPr/>
          <a:lstStyle/>
          <a:p>
            <a:r>
              <a:rPr lang="en-US" altLang="en-US" sz="2000" dirty="0"/>
              <a:t>Consider mass </a:t>
            </a:r>
            <a:r>
              <a:rPr lang="en-US" altLang="en-US" sz="2000" dirty="0">
                <a:solidFill>
                  <a:srgbClr val="FF0000"/>
                </a:solidFill>
              </a:rPr>
              <a:t>m</a:t>
            </a:r>
            <a:r>
              <a:rPr lang="en-US" altLang="en-US" sz="2000" baseline="-25000" dirty="0">
                <a:solidFill>
                  <a:srgbClr val="FF0000"/>
                </a:solidFill>
              </a:rPr>
              <a:t>A’</a:t>
            </a:r>
            <a:r>
              <a:rPr lang="en-US" altLang="en-US" sz="2000" dirty="0"/>
              <a:t> ~ 1-100 MeV and coupling </a:t>
            </a:r>
            <a:r>
              <a:rPr lang="en-US" altLang="en-US" sz="2000" dirty="0">
                <a:solidFill>
                  <a:srgbClr val="FF0000"/>
                </a:solidFill>
                <a:latin typeface="Symbol" pitchFamily="2" charset="2"/>
              </a:rPr>
              <a:t>e</a:t>
            </a:r>
            <a:r>
              <a:rPr lang="en-US" altLang="en-US" sz="2000" dirty="0"/>
              <a:t> ~ 10</a:t>
            </a:r>
            <a:r>
              <a:rPr lang="en-US" altLang="en-US" sz="2000" baseline="30000" dirty="0"/>
              <a:t>-6</a:t>
            </a:r>
            <a:r>
              <a:rPr lang="en-US" altLang="en-US" sz="2000" dirty="0"/>
              <a:t> - 10</a:t>
            </a:r>
            <a:r>
              <a:rPr lang="en-US" altLang="en-US" sz="2000" baseline="30000" dirty="0"/>
              <a:t>-3</a:t>
            </a:r>
            <a:r>
              <a:rPr lang="en-US" altLang="en-US" sz="2000" dirty="0"/>
              <a:t>.</a:t>
            </a:r>
          </a:p>
          <a:p>
            <a:endParaRPr lang="en-US" altLang="en-US" sz="1200" dirty="0"/>
          </a:p>
          <a:p>
            <a:r>
              <a:rPr lang="en-US" altLang="en-US" sz="2000" dirty="0">
                <a:solidFill>
                  <a:srgbClr val="0000FF"/>
                </a:solidFill>
              </a:rPr>
              <a:t>Production</a:t>
            </a:r>
            <a:r>
              <a:rPr lang="en-US" altLang="en-US" sz="2000" dirty="0"/>
              <a:t>: through meson decay, dark bremsstrahlung, ….</a:t>
            </a:r>
          </a:p>
          <a:p>
            <a:endParaRPr lang="en-US" altLang="en-US" sz="2000" dirty="0"/>
          </a:p>
          <a:p>
            <a:endParaRPr lang="en-US" altLang="en-US" sz="1200" dirty="0"/>
          </a:p>
          <a:p>
            <a:endParaRPr lang="en-US" altLang="en-US" sz="1200" dirty="0"/>
          </a:p>
          <a:p>
            <a:endParaRPr lang="en-US" altLang="en-US" sz="1200" dirty="0"/>
          </a:p>
          <a:p>
            <a:endParaRPr lang="en-US" altLang="en-US" sz="1200" dirty="0"/>
          </a:p>
          <a:p>
            <a:endParaRPr lang="en-US" altLang="en-US" sz="1200" dirty="0"/>
          </a:p>
          <a:p>
            <a:endParaRPr lang="en-US" altLang="en-US" sz="1200" dirty="0"/>
          </a:p>
          <a:p>
            <a:r>
              <a:rPr lang="en-US" altLang="en-US" sz="2000" dirty="0">
                <a:solidFill>
                  <a:srgbClr val="0000FF"/>
                </a:solidFill>
              </a:rPr>
              <a:t>Propagation</a:t>
            </a:r>
            <a:r>
              <a:rPr lang="en-US" altLang="en-US" sz="2000" dirty="0"/>
              <a:t>: they pass through matter without interacting, and they go straight, unaffected by E and B fields.</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DARK PHOTON PROPERTIES</a:t>
            </a:r>
          </a:p>
        </p:txBody>
      </p:sp>
      <p:pic>
        <p:nvPicPr>
          <p:cNvPr id="3" name="Picture 2">
            <a:extLst>
              <a:ext uri="{FF2B5EF4-FFF2-40B4-BE49-F238E27FC236}">
                <a16:creationId xmlns:a16="http://schemas.microsoft.com/office/drawing/2014/main" id="{402F2767-D6C9-E84C-8298-6CFAC80EE067}"/>
              </a:ext>
            </a:extLst>
          </p:cNvPr>
          <p:cNvPicPr>
            <a:picLocks noChangeAspect="1"/>
          </p:cNvPicPr>
          <p:nvPr/>
        </p:nvPicPr>
        <p:blipFill>
          <a:blip r:embed="rId2"/>
          <a:stretch>
            <a:fillRect/>
          </a:stretch>
        </p:blipFill>
        <p:spPr>
          <a:xfrm>
            <a:off x="609600" y="5029099"/>
            <a:ext cx="5791200" cy="886940"/>
          </a:xfrm>
          <a:prstGeom prst="rect">
            <a:avLst/>
          </a:prstGeom>
        </p:spPr>
      </p:pic>
      <p:grpSp>
        <p:nvGrpSpPr>
          <p:cNvPr id="4" name="Group 3">
            <a:extLst>
              <a:ext uri="{FF2B5EF4-FFF2-40B4-BE49-F238E27FC236}">
                <a16:creationId xmlns:a16="http://schemas.microsoft.com/office/drawing/2014/main" id="{21A983BD-1FD8-114E-ABD4-D0CA9DAB50AB}"/>
              </a:ext>
            </a:extLst>
          </p:cNvPr>
          <p:cNvGrpSpPr/>
          <p:nvPr/>
        </p:nvGrpSpPr>
        <p:grpSpPr>
          <a:xfrm>
            <a:off x="990600" y="1881877"/>
            <a:ext cx="3112262" cy="1394723"/>
            <a:chOff x="396304" y="1486802"/>
            <a:chExt cx="3112262" cy="1394723"/>
          </a:xfrm>
        </p:grpSpPr>
        <p:sp>
          <p:nvSpPr>
            <p:cNvPr id="7" name="Freeform 21">
              <a:extLst>
                <a:ext uri="{FF2B5EF4-FFF2-40B4-BE49-F238E27FC236}">
                  <a16:creationId xmlns:a16="http://schemas.microsoft.com/office/drawing/2014/main" id="{7EDA14A1-0B3C-2D44-8A85-E43D85E7D477}"/>
                </a:ext>
              </a:extLst>
            </p:cNvPr>
            <p:cNvSpPr>
              <a:spLocks/>
            </p:cNvSpPr>
            <p:nvPr/>
          </p:nvSpPr>
          <p:spPr bwMode="auto">
            <a:xfrm flipH="1">
              <a:off x="2228764" y="1856067"/>
              <a:ext cx="819229" cy="10835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8" name="Group 7">
              <a:extLst>
                <a:ext uri="{FF2B5EF4-FFF2-40B4-BE49-F238E27FC236}">
                  <a16:creationId xmlns:a16="http://schemas.microsoft.com/office/drawing/2014/main" id="{E33BE9A1-7CDD-5C4F-96EA-000F616AF22D}"/>
                </a:ext>
              </a:extLst>
            </p:cNvPr>
            <p:cNvGrpSpPr>
              <a:grpSpLocks/>
            </p:cNvGrpSpPr>
            <p:nvPr/>
          </p:nvGrpSpPr>
          <p:grpSpPr bwMode="auto">
            <a:xfrm rot="19464448" flipV="1">
              <a:off x="1425155" y="1879346"/>
              <a:ext cx="793859" cy="300537"/>
              <a:chOff x="1392" y="1488"/>
              <a:chExt cx="1584" cy="0"/>
            </a:xfrm>
          </p:grpSpPr>
          <p:sp>
            <p:nvSpPr>
              <p:cNvPr id="9" name="Line 8">
                <a:extLst>
                  <a:ext uri="{FF2B5EF4-FFF2-40B4-BE49-F238E27FC236}">
                    <a16:creationId xmlns:a16="http://schemas.microsoft.com/office/drawing/2014/main" id="{68F67877-BD17-2746-BF2B-90AEC1AC3FE4}"/>
                  </a:ext>
                </a:extLst>
              </p:cNvPr>
              <p:cNvSpPr>
                <a:spLocks noChangeShapeType="1"/>
              </p:cNvSpPr>
              <p:nvPr/>
            </p:nvSpPr>
            <p:spPr bwMode="auto">
              <a:xfrm>
                <a:off x="1392" y="1488"/>
                <a:ext cx="864"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9">
                <a:extLst>
                  <a:ext uri="{FF2B5EF4-FFF2-40B4-BE49-F238E27FC236}">
                    <a16:creationId xmlns:a16="http://schemas.microsoft.com/office/drawing/2014/main" id="{A135AD1D-CFF5-E64D-AA23-0D856C352B23}"/>
                  </a:ext>
                </a:extLst>
              </p:cNvPr>
              <p:cNvSpPr>
                <a:spLocks noChangeShapeType="1"/>
              </p:cNvSpPr>
              <p:nvPr/>
            </p:nvSpPr>
            <p:spPr bwMode="auto">
              <a:xfrm>
                <a:off x="1392" y="1488"/>
                <a:ext cx="158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 name="Group 10">
              <a:extLst>
                <a:ext uri="{FF2B5EF4-FFF2-40B4-BE49-F238E27FC236}">
                  <a16:creationId xmlns:a16="http://schemas.microsoft.com/office/drawing/2014/main" id="{7C198D86-E1BE-7C42-B863-0626DE88615F}"/>
                </a:ext>
              </a:extLst>
            </p:cNvPr>
            <p:cNvGrpSpPr>
              <a:grpSpLocks/>
            </p:cNvGrpSpPr>
            <p:nvPr/>
          </p:nvGrpSpPr>
          <p:grpSpPr bwMode="auto">
            <a:xfrm rot="12674389" flipV="1">
              <a:off x="1442577" y="2537871"/>
              <a:ext cx="793859" cy="300537"/>
              <a:chOff x="1392" y="1488"/>
              <a:chExt cx="1584" cy="0"/>
            </a:xfrm>
          </p:grpSpPr>
          <p:sp>
            <p:nvSpPr>
              <p:cNvPr id="12" name="Line 8">
                <a:extLst>
                  <a:ext uri="{FF2B5EF4-FFF2-40B4-BE49-F238E27FC236}">
                    <a16:creationId xmlns:a16="http://schemas.microsoft.com/office/drawing/2014/main" id="{50C58FC0-85A5-8142-8E2C-709BFBB7BC41}"/>
                  </a:ext>
                </a:extLst>
              </p:cNvPr>
              <p:cNvSpPr>
                <a:spLocks noChangeShapeType="1"/>
              </p:cNvSpPr>
              <p:nvPr/>
            </p:nvSpPr>
            <p:spPr bwMode="auto">
              <a:xfrm>
                <a:off x="1392" y="1488"/>
                <a:ext cx="864"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9">
                <a:extLst>
                  <a:ext uri="{FF2B5EF4-FFF2-40B4-BE49-F238E27FC236}">
                    <a16:creationId xmlns:a16="http://schemas.microsoft.com/office/drawing/2014/main" id="{64EF2584-05E6-1B4D-A6A5-C2AB3EC5C227}"/>
                  </a:ext>
                </a:extLst>
              </p:cNvPr>
              <p:cNvSpPr>
                <a:spLocks noChangeShapeType="1"/>
              </p:cNvSpPr>
              <p:nvPr/>
            </p:nvSpPr>
            <p:spPr bwMode="auto">
              <a:xfrm>
                <a:off x="1392" y="1488"/>
                <a:ext cx="158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 name="Group 13">
              <a:extLst>
                <a:ext uri="{FF2B5EF4-FFF2-40B4-BE49-F238E27FC236}">
                  <a16:creationId xmlns:a16="http://schemas.microsoft.com/office/drawing/2014/main" id="{C873A851-EEAC-4347-ADBB-D54BFF0F81F0}"/>
                </a:ext>
              </a:extLst>
            </p:cNvPr>
            <p:cNvGrpSpPr>
              <a:grpSpLocks/>
            </p:cNvGrpSpPr>
            <p:nvPr/>
          </p:nvGrpSpPr>
          <p:grpSpPr bwMode="auto">
            <a:xfrm rot="5400000" flipV="1">
              <a:off x="1824820" y="2324735"/>
              <a:ext cx="807892" cy="1"/>
              <a:chOff x="1392" y="1488"/>
              <a:chExt cx="1612" cy="1"/>
            </a:xfrm>
          </p:grpSpPr>
          <p:sp>
            <p:nvSpPr>
              <p:cNvPr id="15" name="Line 8">
                <a:extLst>
                  <a:ext uri="{FF2B5EF4-FFF2-40B4-BE49-F238E27FC236}">
                    <a16:creationId xmlns:a16="http://schemas.microsoft.com/office/drawing/2014/main" id="{50DAF4B0-0195-3F41-A4AF-B904E8D39A65}"/>
                  </a:ext>
                </a:extLst>
              </p:cNvPr>
              <p:cNvSpPr>
                <a:spLocks noChangeShapeType="1"/>
              </p:cNvSpPr>
              <p:nvPr/>
            </p:nvSpPr>
            <p:spPr bwMode="auto">
              <a:xfrm>
                <a:off x="1392" y="1488"/>
                <a:ext cx="864"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9">
                <a:extLst>
                  <a:ext uri="{FF2B5EF4-FFF2-40B4-BE49-F238E27FC236}">
                    <a16:creationId xmlns:a16="http://schemas.microsoft.com/office/drawing/2014/main" id="{B80A2250-AB27-804F-A82A-B24A8E2BCB1D}"/>
                  </a:ext>
                </a:extLst>
              </p:cNvPr>
              <p:cNvSpPr>
                <a:spLocks noChangeShapeType="1"/>
              </p:cNvSpPr>
              <p:nvPr/>
            </p:nvSpPr>
            <p:spPr bwMode="auto">
              <a:xfrm>
                <a:off x="1420" y="1489"/>
                <a:ext cx="158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Freeform 21">
              <a:extLst>
                <a:ext uri="{FF2B5EF4-FFF2-40B4-BE49-F238E27FC236}">
                  <a16:creationId xmlns:a16="http://schemas.microsoft.com/office/drawing/2014/main" id="{25EB3119-DE90-6945-A39E-153290AA5703}"/>
                </a:ext>
              </a:extLst>
            </p:cNvPr>
            <p:cNvSpPr>
              <a:spLocks/>
            </p:cNvSpPr>
            <p:nvPr/>
          </p:nvSpPr>
          <p:spPr bwMode="auto">
            <a:xfrm flipH="1">
              <a:off x="2242618" y="2649103"/>
              <a:ext cx="819229" cy="10835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109">
              <a:extLst>
                <a:ext uri="{FF2B5EF4-FFF2-40B4-BE49-F238E27FC236}">
                  <a16:creationId xmlns:a16="http://schemas.microsoft.com/office/drawing/2014/main" id="{D1182AFF-8D22-D547-BB35-98E5A97255DA}"/>
                </a:ext>
              </a:extLst>
            </p:cNvPr>
            <p:cNvSpPr>
              <a:spLocks noChangeShapeType="1"/>
            </p:cNvSpPr>
            <p:nvPr/>
          </p:nvSpPr>
          <p:spPr bwMode="auto">
            <a:xfrm>
              <a:off x="1066800" y="2363530"/>
              <a:ext cx="511262" cy="0"/>
            </a:xfrm>
            <a:prstGeom prst="line">
              <a:avLst/>
            </a:prstGeom>
            <a:noFill/>
            <a:ln w="2857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5D597572-1D94-654C-9955-D252AF78D7E3}"/>
                </a:ext>
              </a:extLst>
            </p:cNvPr>
            <p:cNvSpPr txBox="1"/>
            <p:nvPr/>
          </p:nvSpPr>
          <p:spPr>
            <a:xfrm>
              <a:off x="396304" y="2079279"/>
              <a:ext cx="769763" cy="461665"/>
            </a:xfrm>
            <a:prstGeom prst="rect">
              <a:avLst/>
            </a:prstGeom>
            <a:noFill/>
          </p:spPr>
          <p:txBody>
            <a:bodyPr wrap="none" rtlCol="0">
              <a:spAutoFit/>
            </a:bodyPr>
            <a:lstStyle/>
            <a:p>
              <a:r>
                <a:rPr lang="en-US" sz="2400" dirty="0">
                  <a:latin typeface="Symbol" pitchFamily="2" charset="2"/>
                </a:rPr>
                <a:t>p, h </a:t>
              </a:r>
            </a:p>
          </p:txBody>
        </p:sp>
        <p:sp>
          <p:nvSpPr>
            <p:cNvPr id="20" name="TextBox 19">
              <a:extLst>
                <a:ext uri="{FF2B5EF4-FFF2-40B4-BE49-F238E27FC236}">
                  <a16:creationId xmlns:a16="http://schemas.microsoft.com/office/drawing/2014/main" id="{0247AF98-DAFC-854E-99FD-675284DECED1}"/>
                </a:ext>
              </a:extLst>
            </p:cNvPr>
            <p:cNvSpPr txBox="1"/>
            <p:nvPr/>
          </p:nvSpPr>
          <p:spPr>
            <a:xfrm>
              <a:off x="3047992" y="1699482"/>
              <a:ext cx="394852" cy="400110"/>
            </a:xfrm>
            <a:prstGeom prst="rect">
              <a:avLst/>
            </a:prstGeom>
            <a:noFill/>
          </p:spPr>
          <p:txBody>
            <a:bodyPr wrap="none" rtlCol="0">
              <a:spAutoFit/>
            </a:bodyPr>
            <a:lstStyle/>
            <a:p>
              <a:r>
                <a:rPr lang="en-US" sz="2000" dirty="0">
                  <a:latin typeface="+mn-lt"/>
                </a:rPr>
                <a:t>A’</a:t>
              </a:r>
            </a:p>
          </p:txBody>
        </p:sp>
        <p:sp>
          <p:nvSpPr>
            <p:cNvPr id="21" name="TextBox 20">
              <a:extLst>
                <a:ext uri="{FF2B5EF4-FFF2-40B4-BE49-F238E27FC236}">
                  <a16:creationId xmlns:a16="http://schemas.microsoft.com/office/drawing/2014/main" id="{16BA627A-AA29-F343-9AC2-3997DE8021D9}"/>
                </a:ext>
              </a:extLst>
            </p:cNvPr>
            <p:cNvSpPr txBox="1"/>
            <p:nvPr/>
          </p:nvSpPr>
          <p:spPr>
            <a:xfrm>
              <a:off x="3120318" y="2419860"/>
              <a:ext cx="388248" cy="461665"/>
            </a:xfrm>
            <a:prstGeom prst="rect">
              <a:avLst/>
            </a:prstGeom>
            <a:noFill/>
          </p:spPr>
          <p:txBody>
            <a:bodyPr wrap="none" rtlCol="0">
              <a:spAutoFit/>
            </a:bodyPr>
            <a:lstStyle/>
            <a:p>
              <a:r>
                <a:rPr lang="en-US" sz="2400" dirty="0">
                  <a:latin typeface="Symbol" pitchFamily="2" charset="2"/>
                </a:rPr>
                <a:t>g </a:t>
              </a:r>
            </a:p>
          </p:txBody>
        </p:sp>
        <p:sp>
          <p:nvSpPr>
            <p:cNvPr id="22" name="TextBox 21">
              <a:extLst>
                <a:ext uri="{FF2B5EF4-FFF2-40B4-BE49-F238E27FC236}">
                  <a16:creationId xmlns:a16="http://schemas.microsoft.com/office/drawing/2014/main" id="{DF795CA3-F298-9746-91BA-C0D7F53948A7}"/>
                </a:ext>
              </a:extLst>
            </p:cNvPr>
            <p:cNvSpPr txBox="1"/>
            <p:nvPr/>
          </p:nvSpPr>
          <p:spPr>
            <a:xfrm>
              <a:off x="2030632" y="1486802"/>
              <a:ext cx="396262" cy="461665"/>
            </a:xfrm>
            <a:prstGeom prst="rect">
              <a:avLst/>
            </a:prstGeom>
            <a:noFill/>
          </p:spPr>
          <p:txBody>
            <a:bodyPr wrap="none" rtlCol="0">
              <a:spAutoFit/>
            </a:bodyPr>
            <a:lstStyle/>
            <a:p>
              <a:r>
                <a:rPr lang="en-US" sz="2400" dirty="0">
                  <a:solidFill>
                    <a:srgbClr val="FF0000"/>
                  </a:solidFill>
                  <a:latin typeface="Symbol" pitchFamily="2" charset="2"/>
                </a:rPr>
                <a:t>e </a:t>
              </a:r>
            </a:p>
          </p:txBody>
        </p:sp>
      </p:grpSp>
      <p:grpSp>
        <p:nvGrpSpPr>
          <p:cNvPr id="47" name="Group 7">
            <a:extLst>
              <a:ext uri="{FF2B5EF4-FFF2-40B4-BE49-F238E27FC236}">
                <a16:creationId xmlns:a16="http://schemas.microsoft.com/office/drawing/2014/main" id="{FCE24F5C-1CE4-544D-B5F5-E43F30E1D8D2}"/>
              </a:ext>
            </a:extLst>
          </p:cNvPr>
          <p:cNvGrpSpPr>
            <a:grpSpLocks/>
          </p:cNvGrpSpPr>
          <p:nvPr/>
        </p:nvGrpSpPr>
        <p:grpSpPr bwMode="auto">
          <a:xfrm rot="19505764" flipH="1">
            <a:off x="6513836" y="2427732"/>
            <a:ext cx="913048" cy="265018"/>
            <a:chOff x="1392" y="1488"/>
            <a:chExt cx="1584" cy="0"/>
          </a:xfrm>
        </p:grpSpPr>
        <p:sp>
          <p:nvSpPr>
            <p:cNvPr id="48" name="Line 8">
              <a:extLst>
                <a:ext uri="{FF2B5EF4-FFF2-40B4-BE49-F238E27FC236}">
                  <a16:creationId xmlns:a16="http://schemas.microsoft.com/office/drawing/2014/main" id="{4F6B615C-2DDB-AA47-847A-0F465EDD088F}"/>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9">
              <a:extLst>
                <a:ext uri="{FF2B5EF4-FFF2-40B4-BE49-F238E27FC236}">
                  <a16:creationId xmlns:a16="http://schemas.microsoft.com/office/drawing/2014/main" id="{F21B598D-F15C-E54C-993C-8D8B974E3916}"/>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 name="Group 7">
            <a:extLst>
              <a:ext uri="{FF2B5EF4-FFF2-40B4-BE49-F238E27FC236}">
                <a16:creationId xmlns:a16="http://schemas.microsoft.com/office/drawing/2014/main" id="{D59FF720-905A-1A42-AD7D-FA494CD851DC}"/>
              </a:ext>
            </a:extLst>
          </p:cNvPr>
          <p:cNvGrpSpPr>
            <a:grpSpLocks/>
          </p:cNvGrpSpPr>
          <p:nvPr/>
        </p:nvGrpSpPr>
        <p:grpSpPr bwMode="auto">
          <a:xfrm rot="2094236">
            <a:off x="6367494" y="2935382"/>
            <a:ext cx="913048" cy="265018"/>
            <a:chOff x="1392" y="1488"/>
            <a:chExt cx="1584" cy="0"/>
          </a:xfrm>
        </p:grpSpPr>
        <p:sp>
          <p:nvSpPr>
            <p:cNvPr id="51" name="Line 8">
              <a:extLst>
                <a:ext uri="{FF2B5EF4-FFF2-40B4-BE49-F238E27FC236}">
                  <a16:creationId xmlns:a16="http://schemas.microsoft.com/office/drawing/2014/main" id="{EFADA68B-8A18-CE4D-ADAD-8C4A7E168D03}"/>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9">
              <a:extLst>
                <a:ext uri="{FF2B5EF4-FFF2-40B4-BE49-F238E27FC236}">
                  <a16:creationId xmlns:a16="http://schemas.microsoft.com/office/drawing/2014/main" id="{CE3076BC-8614-EB4B-9B47-FDCA2C67F20B}"/>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 name="Group 7">
            <a:extLst>
              <a:ext uri="{FF2B5EF4-FFF2-40B4-BE49-F238E27FC236}">
                <a16:creationId xmlns:a16="http://schemas.microsoft.com/office/drawing/2014/main" id="{6AC47A2C-0BCB-BE48-9646-3D93DD998548}"/>
              </a:ext>
            </a:extLst>
          </p:cNvPr>
          <p:cNvGrpSpPr>
            <a:grpSpLocks/>
          </p:cNvGrpSpPr>
          <p:nvPr/>
        </p:nvGrpSpPr>
        <p:grpSpPr bwMode="auto">
          <a:xfrm rot="2094236">
            <a:off x="4640098" y="2425435"/>
            <a:ext cx="913048" cy="265018"/>
            <a:chOff x="1392" y="1488"/>
            <a:chExt cx="1584" cy="0"/>
          </a:xfrm>
        </p:grpSpPr>
        <p:sp>
          <p:nvSpPr>
            <p:cNvPr id="54" name="Line 8">
              <a:extLst>
                <a:ext uri="{FF2B5EF4-FFF2-40B4-BE49-F238E27FC236}">
                  <a16:creationId xmlns:a16="http://schemas.microsoft.com/office/drawing/2014/main" id="{11FD0365-4A71-F842-9763-5B1937204666}"/>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9">
              <a:extLst>
                <a:ext uri="{FF2B5EF4-FFF2-40B4-BE49-F238E27FC236}">
                  <a16:creationId xmlns:a16="http://schemas.microsoft.com/office/drawing/2014/main" id="{FB1F0F22-46A2-6442-81AD-3268993CFCB5}"/>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 name="Group 7">
            <a:extLst>
              <a:ext uri="{FF2B5EF4-FFF2-40B4-BE49-F238E27FC236}">
                <a16:creationId xmlns:a16="http://schemas.microsoft.com/office/drawing/2014/main" id="{77E2E6EB-868A-FA49-9EEA-3DD987768B1D}"/>
              </a:ext>
            </a:extLst>
          </p:cNvPr>
          <p:cNvGrpSpPr>
            <a:grpSpLocks/>
          </p:cNvGrpSpPr>
          <p:nvPr/>
        </p:nvGrpSpPr>
        <p:grpSpPr bwMode="auto">
          <a:xfrm rot="19505764" flipH="1">
            <a:off x="4786750" y="2935382"/>
            <a:ext cx="913048" cy="265018"/>
            <a:chOff x="1392" y="1488"/>
            <a:chExt cx="1584" cy="0"/>
          </a:xfrm>
        </p:grpSpPr>
        <p:sp>
          <p:nvSpPr>
            <p:cNvPr id="57" name="Line 8">
              <a:extLst>
                <a:ext uri="{FF2B5EF4-FFF2-40B4-BE49-F238E27FC236}">
                  <a16:creationId xmlns:a16="http://schemas.microsoft.com/office/drawing/2014/main" id="{4DEB3410-0A51-274B-8F25-DDEC8F2F985C}"/>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9">
              <a:extLst>
                <a:ext uri="{FF2B5EF4-FFF2-40B4-BE49-F238E27FC236}">
                  <a16:creationId xmlns:a16="http://schemas.microsoft.com/office/drawing/2014/main" id="{D2779342-F00E-A54D-B8C6-F624D2B6DF5A}"/>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 name="Group 126">
            <a:extLst>
              <a:ext uri="{FF2B5EF4-FFF2-40B4-BE49-F238E27FC236}">
                <a16:creationId xmlns:a16="http://schemas.microsoft.com/office/drawing/2014/main" id="{B8B06D0F-ED7C-AE4D-99C8-13AF5B53F993}"/>
              </a:ext>
            </a:extLst>
          </p:cNvPr>
          <p:cNvGrpSpPr>
            <a:grpSpLocks noChangeAspect="1"/>
          </p:cNvGrpSpPr>
          <p:nvPr/>
        </p:nvGrpSpPr>
        <p:grpSpPr bwMode="auto">
          <a:xfrm>
            <a:off x="5535592" y="2591352"/>
            <a:ext cx="993246" cy="132566"/>
            <a:chOff x="804" y="3206"/>
            <a:chExt cx="2344" cy="314"/>
          </a:xfrm>
        </p:grpSpPr>
        <p:sp>
          <p:nvSpPr>
            <p:cNvPr id="60" name="Freeform 127">
              <a:extLst>
                <a:ext uri="{FF2B5EF4-FFF2-40B4-BE49-F238E27FC236}">
                  <a16:creationId xmlns:a16="http://schemas.microsoft.com/office/drawing/2014/main" id="{D2A6CF5A-B43D-D74C-A5F6-1551B54DB27D}"/>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128">
              <a:extLst>
                <a:ext uri="{FF2B5EF4-FFF2-40B4-BE49-F238E27FC236}">
                  <a16:creationId xmlns:a16="http://schemas.microsoft.com/office/drawing/2014/main" id="{F6DB3B2F-A2B8-E644-B6E3-3DCCBF708E88}"/>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Freeform 129">
              <a:extLst>
                <a:ext uri="{FF2B5EF4-FFF2-40B4-BE49-F238E27FC236}">
                  <a16:creationId xmlns:a16="http://schemas.microsoft.com/office/drawing/2014/main" id="{5AE03C56-55A0-5041-BFD2-40095B981289}"/>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Freeform 130">
              <a:extLst>
                <a:ext uri="{FF2B5EF4-FFF2-40B4-BE49-F238E27FC236}">
                  <a16:creationId xmlns:a16="http://schemas.microsoft.com/office/drawing/2014/main" id="{2FE12FA6-D01B-3847-BD63-054B3C089AF9}"/>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Freeform 131">
              <a:extLst>
                <a:ext uri="{FF2B5EF4-FFF2-40B4-BE49-F238E27FC236}">
                  <a16:creationId xmlns:a16="http://schemas.microsoft.com/office/drawing/2014/main" id="{CE455711-4C02-124C-9F10-53BD66240093}"/>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Freeform 132">
              <a:extLst>
                <a:ext uri="{FF2B5EF4-FFF2-40B4-BE49-F238E27FC236}">
                  <a16:creationId xmlns:a16="http://schemas.microsoft.com/office/drawing/2014/main" id="{A8166879-E8E8-844A-9813-7749C5A073BB}"/>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Freeform 133">
              <a:extLst>
                <a:ext uri="{FF2B5EF4-FFF2-40B4-BE49-F238E27FC236}">
                  <a16:creationId xmlns:a16="http://schemas.microsoft.com/office/drawing/2014/main" id="{BFB65B0C-1B1A-824B-A727-9680F93180E4}"/>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 name="Freeform 21">
            <a:extLst>
              <a:ext uri="{FF2B5EF4-FFF2-40B4-BE49-F238E27FC236}">
                <a16:creationId xmlns:a16="http://schemas.microsoft.com/office/drawing/2014/main" id="{6AAD1C67-3F85-944E-B532-3032F7F4D5EC}"/>
              </a:ext>
            </a:extLst>
          </p:cNvPr>
          <p:cNvSpPr>
            <a:spLocks/>
          </p:cNvSpPr>
          <p:nvPr/>
        </p:nvSpPr>
        <p:spPr bwMode="auto">
          <a:xfrm rot="10800000" flipH="1">
            <a:off x="6795658" y="2505218"/>
            <a:ext cx="819229" cy="10835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8" name="TextBox 67">
            <a:extLst>
              <a:ext uri="{FF2B5EF4-FFF2-40B4-BE49-F238E27FC236}">
                <a16:creationId xmlns:a16="http://schemas.microsoft.com/office/drawing/2014/main" id="{72531F33-AF16-E840-B41F-33C5B5C92528}"/>
              </a:ext>
            </a:extLst>
          </p:cNvPr>
          <p:cNvSpPr txBox="1"/>
          <p:nvPr/>
        </p:nvSpPr>
        <p:spPr>
          <a:xfrm>
            <a:off x="7606148" y="2352818"/>
            <a:ext cx="394852" cy="400110"/>
          </a:xfrm>
          <a:prstGeom prst="rect">
            <a:avLst/>
          </a:prstGeom>
          <a:noFill/>
        </p:spPr>
        <p:txBody>
          <a:bodyPr wrap="none" rtlCol="0">
            <a:spAutoFit/>
          </a:bodyPr>
          <a:lstStyle/>
          <a:p>
            <a:r>
              <a:rPr lang="en-US" sz="2000" dirty="0">
                <a:latin typeface="+mn-lt"/>
              </a:rPr>
              <a:t>A’</a:t>
            </a:r>
          </a:p>
        </p:txBody>
      </p:sp>
      <p:sp>
        <p:nvSpPr>
          <p:cNvPr id="69" name="TextBox 68">
            <a:extLst>
              <a:ext uri="{FF2B5EF4-FFF2-40B4-BE49-F238E27FC236}">
                <a16:creationId xmlns:a16="http://schemas.microsoft.com/office/drawing/2014/main" id="{09029D61-138A-1649-A7F4-CD53F7E1A7B6}"/>
              </a:ext>
            </a:extLst>
          </p:cNvPr>
          <p:cNvSpPr txBox="1"/>
          <p:nvPr/>
        </p:nvSpPr>
        <p:spPr>
          <a:xfrm>
            <a:off x="6553200" y="2129135"/>
            <a:ext cx="396262" cy="461665"/>
          </a:xfrm>
          <a:prstGeom prst="rect">
            <a:avLst/>
          </a:prstGeom>
          <a:noFill/>
        </p:spPr>
        <p:txBody>
          <a:bodyPr wrap="none" rtlCol="0">
            <a:spAutoFit/>
          </a:bodyPr>
          <a:lstStyle/>
          <a:p>
            <a:r>
              <a:rPr lang="en-US" sz="2400" dirty="0">
                <a:solidFill>
                  <a:srgbClr val="FF0000"/>
                </a:solidFill>
                <a:latin typeface="Symbol" pitchFamily="2" charset="2"/>
              </a:rPr>
              <a:t>e </a:t>
            </a:r>
          </a:p>
        </p:txBody>
      </p:sp>
      <p:grpSp>
        <p:nvGrpSpPr>
          <p:cNvPr id="23" name="Group 22">
            <a:extLst>
              <a:ext uri="{FF2B5EF4-FFF2-40B4-BE49-F238E27FC236}">
                <a16:creationId xmlns:a16="http://schemas.microsoft.com/office/drawing/2014/main" id="{99338BA5-77F1-E141-8654-CC7016AEEA4F}"/>
              </a:ext>
            </a:extLst>
          </p:cNvPr>
          <p:cNvGrpSpPr/>
          <p:nvPr/>
        </p:nvGrpSpPr>
        <p:grpSpPr>
          <a:xfrm>
            <a:off x="6705600" y="4953000"/>
            <a:ext cx="1828800" cy="1115914"/>
            <a:chOff x="7086600" y="4845518"/>
            <a:chExt cx="1828800" cy="1115914"/>
          </a:xfrm>
        </p:grpSpPr>
        <p:sp>
          <p:nvSpPr>
            <p:cNvPr id="70" name="Freeform 21">
              <a:extLst>
                <a:ext uri="{FF2B5EF4-FFF2-40B4-BE49-F238E27FC236}">
                  <a16:creationId xmlns:a16="http://schemas.microsoft.com/office/drawing/2014/main" id="{BB235176-8CCA-E549-B951-A70D63A1B1D5}"/>
                </a:ext>
              </a:extLst>
            </p:cNvPr>
            <p:cNvSpPr>
              <a:spLocks/>
            </p:cNvSpPr>
            <p:nvPr/>
          </p:nvSpPr>
          <p:spPr bwMode="auto">
            <a:xfrm flipH="1">
              <a:off x="7466949" y="5403172"/>
              <a:ext cx="527815" cy="78545"/>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3" name="TextBox 72">
              <a:extLst>
                <a:ext uri="{FF2B5EF4-FFF2-40B4-BE49-F238E27FC236}">
                  <a16:creationId xmlns:a16="http://schemas.microsoft.com/office/drawing/2014/main" id="{D35BEE31-486E-9347-914D-A40A799882CC}"/>
                </a:ext>
              </a:extLst>
            </p:cNvPr>
            <p:cNvSpPr txBox="1"/>
            <p:nvPr/>
          </p:nvSpPr>
          <p:spPr>
            <a:xfrm>
              <a:off x="7086600" y="5238690"/>
              <a:ext cx="394852" cy="400110"/>
            </a:xfrm>
            <a:prstGeom prst="rect">
              <a:avLst/>
            </a:prstGeom>
            <a:noFill/>
          </p:spPr>
          <p:txBody>
            <a:bodyPr wrap="none" rtlCol="0">
              <a:spAutoFit/>
            </a:bodyPr>
            <a:lstStyle/>
            <a:p>
              <a:r>
                <a:rPr lang="en-US" sz="2000" dirty="0">
                  <a:latin typeface="+mn-lt"/>
                </a:rPr>
                <a:t>A’</a:t>
              </a:r>
            </a:p>
          </p:txBody>
        </p:sp>
        <p:sp>
          <p:nvSpPr>
            <p:cNvPr id="74" name="TextBox 73">
              <a:extLst>
                <a:ext uri="{FF2B5EF4-FFF2-40B4-BE49-F238E27FC236}">
                  <a16:creationId xmlns:a16="http://schemas.microsoft.com/office/drawing/2014/main" id="{DFE53E11-75ED-D447-865E-3C459078FBB3}"/>
                </a:ext>
              </a:extLst>
            </p:cNvPr>
            <p:cNvSpPr txBox="1"/>
            <p:nvPr/>
          </p:nvSpPr>
          <p:spPr>
            <a:xfrm>
              <a:off x="7808280" y="4980779"/>
              <a:ext cx="396262" cy="461665"/>
            </a:xfrm>
            <a:prstGeom prst="rect">
              <a:avLst/>
            </a:prstGeom>
            <a:noFill/>
          </p:spPr>
          <p:txBody>
            <a:bodyPr wrap="none" rtlCol="0">
              <a:spAutoFit/>
            </a:bodyPr>
            <a:lstStyle/>
            <a:p>
              <a:r>
                <a:rPr lang="en-US" sz="2400" dirty="0">
                  <a:solidFill>
                    <a:srgbClr val="FF0000"/>
                  </a:solidFill>
                  <a:latin typeface="Symbol" pitchFamily="2" charset="2"/>
                </a:rPr>
                <a:t>e </a:t>
              </a:r>
            </a:p>
          </p:txBody>
        </p:sp>
        <p:grpSp>
          <p:nvGrpSpPr>
            <p:cNvPr id="75" name="Group 6">
              <a:extLst>
                <a:ext uri="{FF2B5EF4-FFF2-40B4-BE49-F238E27FC236}">
                  <a16:creationId xmlns:a16="http://schemas.microsoft.com/office/drawing/2014/main" id="{60DE817B-70FC-BE45-A186-BFA45F0A6145}"/>
                </a:ext>
              </a:extLst>
            </p:cNvPr>
            <p:cNvGrpSpPr>
              <a:grpSpLocks/>
            </p:cNvGrpSpPr>
            <p:nvPr/>
          </p:nvGrpSpPr>
          <p:grpSpPr bwMode="auto">
            <a:xfrm rot="2271530">
              <a:off x="7836512" y="5582341"/>
              <a:ext cx="590829" cy="270193"/>
              <a:chOff x="1392" y="1488"/>
              <a:chExt cx="1584" cy="0"/>
            </a:xfrm>
          </p:grpSpPr>
          <p:sp>
            <p:nvSpPr>
              <p:cNvPr id="76" name="Line 7">
                <a:extLst>
                  <a:ext uri="{FF2B5EF4-FFF2-40B4-BE49-F238E27FC236}">
                    <a16:creationId xmlns:a16="http://schemas.microsoft.com/office/drawing/2014/main" id="{5C2C3D72-76BF-DC45-B5DF-16F0B901BA20}"/>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8">
                <a:extLst>
                  <a:ext uri="{FF2B5EF4-FFF2-40B4-BE49-F238E27FC236}">
                    <a16:creationId xmlns:a16="http://schemas.microsoft.com/office/drawing/2014/main" id="{6DE707D8-73BA-164D-80BA-63541481AAA6}"/>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 name="Group 6">
              <a:extLst>
                <a:ext uri="{FF2B5EF4-FFF2-40B4-BE49-F238E27FC236}">
                  <a16:creationId xmlns:a16="http://schemas.microsoft.com/office/drawing/2014/main" id="{0AF6747A-92A9-9647-88E8-3C09D8C0C2A6}"/>
                </a:ext>
              </a:extLst>
            </p:cNvPr>
            <p:cNvGrpSpPr>
              <a:grpSpLocks/>
            </p:cNvGrpSpPr>
            <p:nvPr/>
          </p:nvGrpSpPr>
          <p:grpSpPr bwMode="auto">
            <a:xfrm rot="8458915">
              <a:off x="7834937" y="5031506"/>
              <a:ext cx="590829" cy="270193"/>
              <a:chOff x="1392" y="1488"/>
              <a:chExt cx="1584" cy="0"/>
            </a:xfrm>
          </p:grpSpPr>
          <p:sp>
            <p:nvSpPr>
              <p:cNvPr id="79" name="Line 7">
                <a:extLst>
                  <a:ext uri="{FF2B5EF4-FFF2-40B4-BE49-F238E27FC236}">
                    <a16:creationId xmlns:a16="http://schemas.microsoft.com/office/drawing/2014/main" id="{E5DA145B-C0FD-5D4F-801D-0F7F6692C541}"/>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8">
                <a:extLst>
                  <a:ext uri="{FF2B5EF4-FFF2-40B4-BE49-F238E27FC236}">
                    <a16:creationId xmlns:a16="http://schemas.microsoft.com/office/drawing/2014/main" id="{260EC5EC-FE3C-424C-8587-ABAE9A4758D0}"/>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5C111CE-A3F5-644F-AB28-8F8BB0B14905}"/>
                    </a:ext>
                  </a:extLst>
                </p:cNvPr>
                <p:cNvSpPr txBox="1"/>
                <p:nvPr/>
              </p:nvSpPr>
              <p:spPr>
                <a:xfrm>
                  <a:off x="8372880" y="4845518"/>
                  <a:ext cx="54252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m:oMathPara>
                  </a14:m>
                  <a:endParaRPr lang="en-US" sz="2000" dirty="0">
                    <a:latin typeface="+mn-lt"/>
                  </a:endParaRPr>
                </a:p>
              </p:txBody>
            </p:sp>
          </mc:Choice>
          <mc:Fallback xmlns="">
            <p:sp>
              <p:nvSpPr>
                <p:cNvPr id="81" name="TextBox 80">
                  <a:extLst>
                    <a:ext uri="{FF2B5EF4-FFF2-40B4-BE49-F238E27FC236}">
                      <a16:creationId xmlns:a16="http://schemas.microsoft.com/office/drawing/2014/main" id="{05C111CE-A3F5-644F-AB28-8F8BB0B14905}"/>
                    </a:ext>
                  </a:extLst>
                </p:cNvPr>
                <p:cNvSpPr txBox="1">
                  <a:spLocks noRot="1" noChangeAspect="1" noMove="1" noResize="1" noEditPoints="1" noAdjustHandles="1" noChangeArrowheads="1" noChangeShapeType="1" noTextEdit="1"/>
                </p:cNvSpPr>
                <p:nvPr/>
              </p:nvSpPr>
              <p:spPr>
                <a:xfrm>
                  <a:off x="8372880" y="4845518"/>
                  <a:ext cx="542520"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118192D-EE26-5B47-AEA9-CFB26258696B}"/>
                    </a:ext>
                  </a:extLst>
                </p:cNvPr>
                <p:cNvSpPr txBox="1"/>
                <p:nvPr/>
              </p:nvSpPr>
              <p:spPr>
                <a:xfrm>
                  <a:off x="8372880" y="5561322"/>
                  <a:ext cx="54252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m:oMathPara>
                  </a14:m>
                  <a:endParaRPr lang="en-US" sz="2000" dirty="0">
                    <a:latin typeface="+mn-lt"/>
                  </a:endParaRPr>
                </a:p>
              </p:txBody>
            </p:sp>
          </mc:Choice>
          <mc:Fallback xmlns="">
            <p:sp>
              <p:nvSpPr>
                <p:cNvPr id="82" name="TextBox 81">
                  <a:extLst>
                    <a:ext uri="{FF2B5EF4-FFF2-40B4-BE49-F238E27FC236}">
                      <a16:creationId xmlns:a16="http://schemas.microsoft.com/office/drawing/2014/main" id="{6118192D-EE26-5B47-AEA9-CFB26258696B}"/>
                    </a:ext>
                  </a:extLst>
                </p:cNvPr>
                <p:cNvSpPr txBox="1">
                  <a:spLocks noRot="1" noChangeAspect="1" noMove="1" noResize="1" noEditPoints="1" noAdjustHandles="1" noChangeArrowheads="1" noChangeShapeType="1" noTextEdit="1"/>
                </p:cNvSpPr>
                <p:nvPr/>
              </p:nvSpPr>
              <p:spPr>
                <a:xfrm>
                  <a:off x="8372880" y="5561322"/>
                  <a:ext cx="542520" cy="400110"/>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27377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7162800" y="5329535"/>
            <a:ext cx="1627369" cy="461665"/>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a:solidFill>
                  <a:schemeClr val="bg1">
                    <a:lumMod val="65000"/>
                  </a:schemeClr>
                </a:solidFill>
              </a:rPr>
              <a:t>Feng, Kumar (2008)</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64270</TotalTime>
  <Words>3427</Words>
  <Application>Microsoft Macintosh PowerPoint</Application>
  <PresentationFormat>On-screen Show (4:3)</PresentationFormat>
  <Paragraphs>603</Paragraphs>
  <Slides>49</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Cambria Math</vt:lpstr>
      <vt:lpstr>Symbol</vt:lpstr>
      <vt:lpstr>office_arial</vt:lpstr>
      <vt:lpstr>PowerPoint Presentation</vt:lpstr>
      <vt:lpstr>PowerPoint Presentation</vt:lpstr>
      <vt:lpstr>OUTLINE</vt:lpstr>
      <vt:lpstr>PowerPoint Presentation</vt:lpstr>
      <vt:lpstr>PowerPoint Presentation</vt:lpstr>
      <vt:lpstr>THE NEW PARTICLE LANDSCAPE</vt:lpstr>
      <vt:lpstr>AN EXAMPLE: DARK PHOTONS</vt:lpstr>
      <vt:lpstr>PowerPoint Presentation</vt:lpstr>
      <vt:lpstr>THE THERMAL RELIC LANDSCAPE</vt:lpstr>
      <vt:lpstr>PowerPoint Presentation</vt:lpstr>
      <vt:lpstr>SEARCHES FOR NEW LIGHT PARTICLES</vt:lpstr>
      <vt:lpstr>MAP OF LHC</vt:lpstr>
      <vt:lpstr>LOCATION, LOCATION, LOCATION</vt:lpstr>
      <vt:lpstr>PARTICLE PATH FROM ATLAS TO TI12</vt:lpstr>
      <vt:lpstr>HOW BIG DOES THE DETECTOR HAVE TO BE?</vt:lpstr>
      <vt:lpstr>HOW BIG DOES THE DETECTOR HAVE TO BE?</vt:lpstr>
      <vt:lpstr>PowerPoint Presentation</vt:lpstr>
      <vt:lpstr>FASER TIMELINE</vt:lpstr>
      <vt:lpstr>FIRST FASER COLLABORATION MEETING</vt:lpstr>
      <vt:lpstr>THE FASER COLLABORATION TODAY</vt:lpstr>
      <vt:lpstr>HELP FROM MANY OTHERS</vt:lpstr>
      <vt:lpstr>THE SIGNAL</vt:lpstr>
      <vt:lpstr>FASER IN TUNNEL TI12</vt:lpstr>
      <vt:lpstr>MAGNETS</vt:lpstr>
      <vt:lpstr>TRACKERS</vt:lpstr>
      <vt:lpstr>SCINTILLATORS</vt:lpstr>
      <vt:lpstr>FASER INSTALLATION</vt:lpstr>
      <vt:lpstr>FASER CURRENT STATUS</vt:lpstr>
      <vt:lpstr>FASER CURRENT STATUS</vt:lpstr>
      <vt:lpstr>DARK PHOTON SENSITIVITY REACH</vt:lpstr>
      <vt:lpstr>PHYSICS SUMMARY</vt:lpstr>
      <vt:lpstr>PowerPoint Presentation</vt:lpstr>
      <vt:lpstr>COLLIDER NEUTRINOS</vt:lpstr>
      <vt:lpstr>NEUTRINO FLUXES</vt:lpstr>
      <vt:lpstr>THE FASERn DETECTOR</vt:lpstr>
      <vt:lpstr>NEUTRINO PHYSICS</vt:lpstr>
      <vt:lpstr>QCD PHYSICS</vt:lpstr>
      <vt:lpstr>PowerPoint Presentation</vt:lpstr>
      <vt:lpstr>FORWARD PHYSICS FACILITY</vt:lpstr>
      <vt:lpstr>FPF LOCATION</vt:lpstr>
      <vt:lpstr>PowerPoint Presentation</vt:lpstr>
      <vt:lpstr>NEW PHYSICS SEARCHES AT THE FPF</vt:lpstr>
      <vt:lpstr>PowerPoint Presentation</vt:lpstr>
      <vt:lpstr>DARK MATTER AT THE FPF</vt:lpstr>
      <vt:lpstr>FLArE: FORWARD LIQUID ARGON EXPERIMENT</vt:lpstr>
      <vt:lpstr>FLArE: FORWARD LIQUID ARGON EXPERIMENT</vt:lpstr>
      <vt:lpstr>FLArE: SESITIVITY REACHES</vt:lpstr>
      <vt:lpstr>PowerPoint Presentation</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1415</cp:revision>
  <cp:lastPrinted>2019-09-06T01:34:01Z</cp:lastPrinted>
  <dcterms:created xsi:type="dcterms:W3CDTF">2011-05-01T15:38:23Z</dcterms:created>
  <dcterms:modified xsi:type="dcterms:W3CDTF">2021-03-25T22:33:47Z</dcterms:modified>
</cp:coreProperties>
</file>