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65"/>
  </p:notesMasterIdLst>
  <p:handoutMasterIdLst>
    <p:handoutMasterId r:id="rId66"/>
  </p:handoutMasterIdLst>
  <p:sldIdLst>
    <p:sldId id="889" r:id="rId2"/>
    <p:sldId id="1006" r:id="rId3"/>
    <p:sldId id="1005" r:id="rId4"/>
    <p:sldId id="894" r:id="rId5"/>
    <p:sldId id="823" r:id="rId6"/>
    <p:sldId id="916" r:id="rId7"/>
    <p:sldId id="825" r:id="rId8"/>
    <p:sldId id="828" r:id="rId9"/>
    <p:sldId id="829" r:id="rId10"/>
    <p:sldId id="875" r:id="rId11"/>
    <p:sldId id="876" r:id="rId12"/>
    <p:sldId id="877" r:id="rId13"/>
    <p:sldId id="878" r:id="rId14"/>
    <p:sldId id="836" r:id="rId15"/>
    <p:sldId id="895" r:id="rId16"/>
    <p:sldId id="883" r:id="rId17"/>
    <p:sldId id="810" r:id="rId18"/>
    <p:sldId id="937" r:id="rId19"/>
    <p:sldId id="860" r:id="rId20"/>
    <p:sldId id="856" r:id="rId21"/>
    <p:sldId id="886" r:id="rId22"/>
    <p:sldId id="896" r:id="rId23"/>
    <p:sldId id="633" r:id="rId24"/>
    <p:sldId id="717" r:id="rId25"/>
    <p:sldId id="931" r:id="rId26"/>
    <p:sldId id="865" r:id="rId27"/>
    <p:sldId id="722" r:id="rId28"/>
    <p:sldId id="940" r:id="rId29"/>
    <p:sldId id="897" r:id="rId30"/>
    <p:sldId id="690" r:id="rId31"/>
    <p:sldId id="872" r:id="rId32"/>
    <p:sldId id="846" r:id="rId33"/>
    <p:sldId id="867" r:id="rId34"/>
    <p:sldId id="787" r:id="rId35"/>
    <p:sldId id="901" r:id="rId36"/>
    <p:sldId id="751" r:id="rId37"/>
    <p:sldId id="936" r:id="rId38"/>
    <p:sldId id="942" r:id="rId39"/>
    <p:sldId id="999" r:id="rId40"/>
    <p:sldId id="973" r:id="rId41"/>
    <p:sldId id="998" r:id="rId42"/>
    <p:sldId id="975" r:id="rId43"/>
    <p:sldId id="982" r:id="rId44"/>
    <p:sldId id="983" r:id="rId45"/>
    <p:sldId id="986" r:id="rId46"/>
    <p:sldId id="989" r:id="rId47"/>
    <p:sldId id="992" r:id="rId48"/>
    <p:sldId id="993" r:id="rId49"/>
    <p:sldId id="914" r:id="rId50"/>
    <p:sldId id="740" r:id="rId51"/>
    <p:sldId id="906" r:id="rId52"/>
    <p:sldId id="997" r:id="rId53"/>
    <p:sldId id="1001" r:id="rId54"/>
    <p:sldId id="1000" r:id="rId55"/>
    <p:sldId id="944" r:id="rId56"/>
    <p:sldId id="1002" r:id="rId57"/>
    <p:sldId id="1003" r:id="rId58"/>
    <p:sldId id="422" r:id="rId59"/>
    <p:sldId id="1004" r:id="rId60"/>
    <p:sldId id="958" r:id="rId61"/>
    <p:sldId id="959" r:id="rId62"/>
    <p:sldId id="1007" r:id="rId63"/>
    <p:sldId id="920" r:id="rId6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499"/>
    <a:srgbClr val="0000FF"/>
    <a:srgbClr val="009999"/>
    <a:srgbClr val="00FF00"/>
    <a:srgbClr val="4A7EBB"/>
    <a:srgbClr val="00B050"/>
    <a:srgbClr val="FF0000"/>
    <a:srgbClr val="F2E9D7"/>
    <a:srgbClr val="17375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692" autoAdjust="0"/>
    <p:restoredTop sz="50000" autoAdjust="0"/>
  </p:normalViewPr>
  <p:slideViewPr>
    <p:cSldViewPr snapToObjects="1">
      <p:cViewPr varScale="1">
        <p:scale>
          <a:sx n="102" d="100"/>
          <a:sy n="102" d="100"/>
        </p:scale>
        <p:origin x="200" y="4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2/4/21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2/4/21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2691AD68-C999-F446-9257-1A263005E7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F1A164B7-65B4-F44F-B3D3-C3B88762D7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375881B7-B4A3-BC4B-9071-BE2CF3B3A939}"/>
              </a:ext>
            </a:extLst>
          </p:cNvPr>
          <p:cNvSpPr txBox="1">
            <a:spLocks noGrp="1"/>
          </p:cNvSpPr>
          <p:nvPr/>
        </p:nvSpPr>
        <p:spPr bwMode="auto">
          <a:xfrm>
            <a:off x="3987800" y="8724900"/>
            <a:ext cx="30495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4" rIns="91426" bIns="45714" anchor="b"/>
          <a:lstStyle>
            <a:lvl1pPr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2788" indent="-274638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5375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5113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73263" indent="-219075" algn="ctr" defTabSz="8763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304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876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448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2063" indent="-219075" algn="ctr" defTabSz="876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9C2FD9B-2875-9F47-9F4B-4D1EA17513D7}" type="slidenum">
              <a:rPr lang="en-US" altLang="en-US" sz="1200"/>
              <a:pPr algn="r"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04149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EC30C5AB-02AD-EB44-B021-F4AD0FE6FBF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987800" y="8724900"/>
            <a:ext cx="304958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D72F09-5D9C-AA4B-9FE8-0928E6888B7C}" type="slidenum">
              <a:rPr lang="en-US" altLang="en-US" sz="1200"/>
              <a:pPr algn="r" eaLnBrk="1" hangingPunct="1"/>
              <a:t>7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1941CC0A-4E14-E045-A55D-3B538AADD2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3963" y="688975"/>
            <a:ext cx="4592637" cy="3444875"/>
          </a:xfrm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AEE132D8-58EB-6D44-BB57-0A5CF04C5F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0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2/4/21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61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2/4/21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86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2/4/21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0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7475" y="6505575"/>
            <a:ext cx="1905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r>
              <a:rPr lang="en-US"/>
              <a:t>20-22 June 11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505575"/>
            <a:ext cx="4191000" cy="352425"/>
          </a:xfrm>
          <a:prstGeom prst="rect">
            <a:avLst/>
          </a:prstGeom>
        </p:spPr>
        <p:txBody>
          <a:bodyPr/>
          <a:lstStyle>
            <a:lvl1pPr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16725" y="6505575"/>
            <a:ext cx="2209800" cy="352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en-US"/>
              <a:t>Feng    </a:t>
            </a:r>
            <a:fld id="{C12F9DC5-BF0E-F347-81D0-1507C13F21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340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855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4 Feb 2021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23" r:id="rId2"/>
    <p:sldLayoutId id="2147483724" r:id="rId3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0.png"/><Relationship Id="rId5" Type="http://schemas.openxmlformats.org/officeDocument/2006/relationships/image" Target="../media/image550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0.png"/><Relationship Id="rId4" Type="http://schemas.openxmlformats.org/officeDocument/2006/relationships/image" Target="../media/image4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tiff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5.tiff"/><Relationship Id="rId7" Type="http://schemas.openxmlformats.org/officeDocument/2006/relationships/image" Target="../media/image56.tiff"/><Relationship Id="rId12" Type="http://schemas.openxmlformats.org/officeDocument/2006/relationships/image" Target="../media/image61.tiff"/><Relationship Id="rId17" Type="http://schemas.openxmlformats.org/officeDocument/2006/relationships/image" Target="../media/image66.jpg"/><Relationship Id="rId2" Type="http://schemas.openxmlformats.org/officeDocument/2006/relationships/image" Target="../media/image53.png"/><Relationship Id="rId16" Type="http://schemas.openxmlformats.org/officeDocument/2006/relationships/image" Target="../media/image65.jp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tiff"/><Relationship Id="rId11" Type="http://schemas.openxmlformats.org/officeDocument/2006/relationships/image" Target="../media/image60.tiff"/><Relationship Id="rId5" Type="http://schemas.openxmlformats.org/officeDocument/2006/relationships/image" Target="../media/image54.tiff"/><Relationship Id="rId15" Type="http://schemas.openxmlformats.org/officeDocument/2006/relationships/image" Target="../media/image64.png"/><Relationship Id="rId10" Type="http://schemas.openxmlformats.org/officeDocument/2006/relationships/image" Target="../media/image59.tiff"/><Relationship Id="rId19" Type="http://schemas.openxmlformats.org/officeDocument/2006/relationships/image" Target="../media/image68.png"/><Relationship Id="rId4" Type="http://schemas.openxmlformats.org/officeDocument/2006/relationships/image" Target="../media/image4.tiff"/><Relationship Id="rId9" Type="http://schemas.openxmlformats.org/officeDocument/2006/relationships/image" Target="../media/image58.tiff"/><Relationship Id="rId14" Type="http://schemas.openxmlformats.org/officeDocument/2006/relationships/image" Target="../media/image6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3733800"/>
            <a:ext cx="914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Department Colloquium, University of Hawaii</a:t>
            </a:r>
          </a:p>
          <a:p>
            <a:pPr algn="ctr"/>
            <a:endParaRPr lang="en-US" sz="800" dirty="0"/>
          </a:p>
          <a:p>
            <a:pPr algn="ctr"/>
            <a:r>
              <a:rPr lang="en-US" sz="2000" dirty="0"/>
              <a:t>Jonathan Feng, UC Irvine, 4 February </a:t>
            </a:r>
            <a:r>
              <a:rPr lang="en-US" sz="2000" dirty="0">
                <a:sym typeface="Wingdings"/>
              </a:rPr>
              <a:t>2021</a:t>
            </a:r>
            <a:endParaRPr lang="en-US" sz="1200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5D3E203-E15B-5547-8523-0698518C9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95399"/>
            <a:ext cx="9144000" cy="2132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b="1" dirty="0"/>
              <a:t>FASTER, SMALLER, CHEAPER</a:t>
            </a:r>
          </a:p>
          <a:p>
            <a:pPr algn="ctr"/>
            <a:endParaRPr lang="en-US" sz="800" b="1" dirty="0"/>
          </a:p>
          <a:p>
            <a:pPr algn="ctr"/>
            <a:r>
              <a:rPr lang="en-US" sz="4000" b="1" dirty="0"/>
              <a:t>LOOKING FORWARD TO</a:t>
            </a:r>
          </a:p>
          <a:p>
            <a:pPr algn="ctr"/>
            <a:r>
              <a:rPr lang="en-US" sz="4000" b="1" dirty="0"/>
              <a:t>NEW DISCOVERIES AT THE LHC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69DA5E-5C56-6B49-9A2D-BB6032CAA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301" y="5563915"/>
            <a:ext cx="1711308" cy="488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0B97C5-96DE-E94A-A393-2C22EA2F0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9" y="5548711"/>
            <a:ext cx="2734564" cy="5193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EF246E-C0F0-284D-9F72-F701A6ED6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77" y="5460877"/>
            <a:ext cx="695023" cy="6950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6522FC-1E4F-E042-8855-BD3B6CBA03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5535880"/>
            <a:ext cx="545017" cy="5450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81E317-B8D8-BA43-9A3A-5399C6C49F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50"/>
          <a:stretch/>
        </p:blipFill>
        <p:spPr>
          <a:xfrm>
            <a:off x="6428573" y="5455458"/>
            <a:ext cx="1394126" cy="705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A RECENT CMS AUTHOR LIST (CONTINUED)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5E350-0B46-1745-BEF0-BA6C475D2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24" y="1130622"/>
            <a:ext cx="3724176" cy="52701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0C098-BF82-7A46-91F1-DE2938605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130622"/>
            <a:ext cx="3724175" cy="527017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6209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A RECENT CMS AUTHOR LIST (CONTINUED)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17808-5F1B-BD47-835B-F19EB6B03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2417" y="1752600"/>
            <a:ext cx="2800033" cy="3962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F24020-BEE3-994F-B4DC-C4D4E7F37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809" y="2514600"/>
            <a:ext cx="2788811" cy="39465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0E2D2A-B2F8-A340-993F-CF7340E11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25" y="990601"/>
            <a:ext cx="2800033" cy="3962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4184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A RECENT CMS AUTHOR LIST (CONTINUED)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817DF-5FA8-D24E-9D20-4B803F50D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53" y="1066800"/>
            <a:ext cx="2100024" cy="2971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1F2D19-015E-1D4F-833F-1D0E1677B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2810" y="1878999"/>
            <a:ext cx="2101299" cy="29736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47FE1-CAA3-0641-BD80-7ECA427A12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042" y="2693002"/>
            <a:ext cx="2100025" cy="2971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5EC8FD-D39C-2246-AF44-C35F8A609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505200"/>
            <a:ext cx="2106594" cy="29810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6382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A RECENT CMS AUTHOR LIST (CONTINUED)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31CF0-A872-C142-834B-303D16C526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68" y="871331"/>
            <a:ext cx="1723098" cy="24384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A4B89-86FF-CA48-9815-A06E49017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300" y="1554646"/>
            <a:ext cx="1699686" cy="240527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B427B7-D00E-2F4E-BDA0-DD0C5613F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4020" y="2204831"/>
            <a:ext cx="1699685" cy="24052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87984A-0C67-8544-AB9B-30C00BD14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739" y="2855015"/>
            <a:ext cx="1699685" cy="240526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AA60BE-1779-784F-A51D-B90DA3081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1457" y="3505200"/>
            <a:ext cx="1706709" cy="24152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551D2C58-3070-5B4C-9A35-E0FA13E6E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79340"/>
            <a:ext cx="9144000" cy="573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dirty="0"/>
              <a:t>4000 collaborators from 230 institutions in 51 countries </a:t>
            </a:r>
          </a:p>
        </p:txBody>
      </p:sp>
    </p:spTree>
    <p:extLst>
      <p:ext uri="{BB962C8B-B14F-4D97-AF65-F5344CB8AC3E}">
        <p14:creationId xmlns:p14="http://schemas.microsoft.com/office/powerpoint/2010/main" val="3167509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838200"/>
            <a:ext cx="8839200" cy="1676400"/>
          </a:xfrm>
        </p:spPr>
        <p:txBody>
          <a:bodyPr/>
          <a:lstStyle/>
          <a:p>
            <a:r>
              <a:rPr lang="en-US" altLang="en-US" dirty="0"/>
              <a:t>The discovery of the Higgs boson in 2012 completed the standard model of particle physics, a remarkable achievement, but so far there has been no other evidence for new particles.</a:t>
            </a:r>
          </a:p>
          <a:p>
            <a:pPr marL="0" indent="0">
              <a:buNone/>
            </a:pPr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LHC: CURRENT STATUS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26CAA5-3409-7A49-BBF7-3353BDC05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514600"/>
            <a:ext cx="40386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/>
              <a:t>The LHC is currently in Long Shutdown 2, but will start up again in 2022 and run till ~2037. Will we find new particles through conventional searches?</a:t>
            </a:r>
          </a:p>
          <a:p>
            <a:endParaRPr lang="en-US" altLang="en-US" sz="1200" dirty="0"/>
          </a:p>
          <a:p>
            <a:r>
              <a:rPr lang="en-US" altLang="en-US" dirty="0"/>
              <a:t>What other approaches can enhance the prospects for discovering new particles?</a:t>
            </a:r>
          </a:p>
          <a:p>
            <a:pPr marL="0" indent="0">
              <a:buFont typeface="Arial" charset="0"/>
              <a:buNone/>
            </a:pPr>
            <a:endParaRPr lang="en-US" alt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F32CF-7923-E84C-B269-3903A8D283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" t="5555" r="1613" b="3704"/>
          <a:stretch/>
        </p:blipFill>
        <p:spPr>
          <a:xfrm>
            <a:off x="4191000" y="2537460"/>
            <a:ext cx="4724400" cy="401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939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685800" y="2743200"/>
            <a:ext cx="7772400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LIGHT, WEAKLY-INTERACTING PARTICLES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F2DE46-CCA4-2248-BB6D-B25B953C8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591313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B9343B-FC1F-554F-A9DD-B27B32C79AE5}"/>
              </a:ext>
            </a:extLst>
          </p:cNvPr>
          <p:cNvGrpSpPr/>
          <p:nvPr/>
        </p:nvGrpSpPr>
        <p:grpSpPr>
          <a:xfrm>
            <a:off x="4708616" y="2949833"/>
            <a:ext cx="2057400" cy="1243272"/>
            <a:chOff x="5928039" y="364736"/>
            <a:chExt cx="2057400" cy="124327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C7CC4-B84E-5247-B48F-69CCE2F2734E}"/>
                </a:ext>
              </a:extLst>
            </p:cNvPr>
            <p:cNvSpPr txBox="1"/>
            <p:nvPr/>
          </p:nvSpPr>
          <p:spPr>
            <a:xfrm>
              <a:off x="5928039" y="961677"/>
              <a:ext cx="2057400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Traditional Targets </a:t>
              </a: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of Big Science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5847D1F-68B8-D84D-9B0C-795184008A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6642" y="364736"/>
              <a:ext cx="0" cy="62357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2441421-4D83-FB40-A9A1-674C8DD360DD}"/>
              </a:ext>
            </a:extLst>
          </p:cNvPr>
          <p:cNvGrpSpPr/>
          <p:nvPr/>
        </p:nvGrpSpPr>
        <p:grpSpPr>
          <a:xfrm>
            <a:off x="2133600" y="3542071"/>
            <a:ext cx="2117815" cy="1178883"/>
            <a:chOff x="2530384" y="3311366"/>
            <a:chExt cx="2117815" cy="117888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E7B269-3042-E441-8746-F7F7395CBC17}"/>
                </a:ext>
              </a:extLst>
            </p:cNvPr>
            <p:cNvSpPr txBox="1"/>
            <p:nvPr/>
          </p:nvSpPr>
          <p:spPr>
            <a:xfrm>
              <a:off x="2530384" y="3311366"/>
              <a:ext cx="2117815" cy="64633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New Targets of Small Experiments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D82E805-87D9-E74E-B75D-7CC5427C55A2}"/>
                </a:ext>
              </a:extLst>
            </p:cNvPr>
            <p:cNvCxnSpPr>
              <a:cxnSpLocks/>
              <a:stCxn id="24" idx="2"/>
            </p:cNvCxnSpPr>
            <p:nvPr/>
          </p:nvCxnSpPr>
          <p:spPr>
            <a:xfrm>
              <a:off x="3589292" y="3957697"/>
              <a:ext cx="0" cy="53255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149EC9E-7948-2E4E-89E9-A323D04908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18" t="23660" r="34193" b="41590"/>
          <a:stretch/>
        </p:blipFill>
        <p:spPr>
          <a:xfrm>
            <a:off x="6934200" y="2083416"/>
            <a:ext cx="914400" cy="11552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9DD243-07CD-A042-9075-CD281FA1B3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030"/>
          <a:stretch/>
        </p:blipFill>
        <p:spPr>
          <a:xfrm>
            <a:off x="2734174" y="5519685"/>
            <a:ext cx="916668" cy="112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0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>
            <a:extLst>
              <a:ext uri="{FF2B5EF4-FFF2-40B4-BE49-F238E27FC236}">
                <a16:creationId xmlns:a16="http://schemas.microsoft.com/office/drawing/2014/main" id="{D1EE18A6-250F-3843-B99F-CB53D16FCD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71500"/>
          </a:xfrm>
        </p:spPr>
        <p:txBody>
          <a:bodyPr/>
          <a:lstStyle/>
          <a:p>
            <a:pPr eaLnBrk="1" hangingPunct="1"/>
            <a:r>
              <a:rPr lang="en-US" altLang="en-US" sz="3200" dirty="0">
                <a:solidFill>
                  <a:schemeClr val="tx1"/>
                </a:solidFill>
              </a:rPr>
              <a:t>THE UNIVERSE TODAY</a:t>
            </a:r>
          </a:p>
        </p:txBody>
      </p:sp>
      <p:sp>
        <p:nvSpPr>
          <p:cNvPr id="10245" name="Text Box 16">
            <a:extLst>
              <a:ext uri="{FF2B5EF4-FFF2-40B4-BE49-F238E27FC236}">
                <a16:creationId xmlns:a16="http://schemas.microsoft.com/office/drawing/2014/main" id="{0CE242E4-B39C-E44F-9476-4167A7E690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4572000"/>
            <a:ext cx="8001000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cs typeface="Arial" panose="020B0604020202020204" pitchFamily="34" charset="0"/>
              </a:rPr>
              <a:t>We now have an overall picture of the Universe.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1200" dirty="0"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cs typeface="Arial" panose="020B0604020202020204" pitchFamily="34" charset="0"/>
              </a:rPr>
              <a:t>We know a lot about a little: the normal matter (5%).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endParaRPr lang="en-US" altLang="en-US" sz="1200" dirty="0">
              <a:cs typeface="Arial" panose="020B0604020202020204" pitchFamily="34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sz="2000" dirty="0">
                <a:cs typeface="Arial" panose="020B0604020202020204" pitchFamily="34" charset="0"/>
              </a:rPr>
              <a:t>But we know little about a lot: dark matter / dark energy (95%).  </a:t>
            </a:r>
            <a:r>
              <a:rPr lang="en-US" altLang="en-US" sz="2000" dirty="0">
                <a:solidFill>
                  <a:srgbClr val="FF0000"/>
                </a:solidFill>
                <a:cs typeface="Arial" panose="020B0604020202020204" pitchFamily="34" charset="0"/>
              </a:rPr>
              <a:t>Dark matter provides a strong motivation for at least one new weakly-interacting particle.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B27303-8E0F-DD4A-82BB-0F521672B1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02" r="19768" b="9593"/>
          <a:stretch/>
        </p:blipFill>
        <p:spPr>
          <a:xfrm>
            <a:off x="4267200" y="838200"/>
            <a:ext cx="4623347" cy="3505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D6DF5B-38B9-AE40-A902-3EABD23E8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143000"/>
            <a:ext cx="3556000" cy="2667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974D97C-9573-F745-9734-C48701F5A17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3860800" y="1143000"/>
            <a:ext cx="406400" cy="1447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BCFDA7-259D-DA49-A03F-48C74A141860}"/>
              </a:ext>
            </a:extLst>
          </p:cNvPr>
          <p:cNvCxnSpPr>
            <a:cxnSpLocks/>
          </p:cNvCxnSpPr>
          <p:nvPr/>
        </p:nvCxnSpPr>
        <p:spPr>
          <a:xfrm flipV="1">
            <a:off x="3860800" y="3505200"/>
            <a:ext cx="482600" cy="3048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5093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THERMAL RELIC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738B09-448A-E241-AA72-04A4B7F5334F}"/>
              </a:ext>
            </a:extLst>
          </p:cNvPr>
          <p:cNvSpPr txBox="1"/>
          <p:nvPr/>
        </p:nvSpPr>
        <p:spPr>
          <a:xfrm>
            <a:off x="2406843" y="2965697"/>
            <a:ext cx="1685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Little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A3BD6D-4186-C643-8EBA-7972391D0856}"/>
              </a:ext>
            </a:extLst>
          </p:cNvPr>
          <p:cNvSpPr txBox="1"/>
          <p:nvPr/>
        </p:nvSpPr>
        <p:spPr>
          <a:xfrm>
            <a:off x="4562543" y="5490844"/>
            <a:ext cx="2195896" cy="669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Too Much to be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Dark Matter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BA2D2B3-89CE-0548-902C-8407E5351171}"/>
              </a:ext>
            </a:extLst>
          </p:cNvPr>
          <p:cNvGrpSpPr/>
          <p:nvPr/>
        </p:nvGrpSpPr>
        <p:grpSpPr>
          <a:xfrm>
            <a:off x="2204583" y="1841087"/>
            <a:ext cx="4352402" cy="4315140"/>
            <a:chOff x="2204583" y="1841087"/>
            <a:chExt cx="4352402" cy="431514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85183C-88D4-4146-BE57-52E2815E79DB}"/>
                </a:ext>
              </a:extLst>
            </p:cNvPr>
            <p:cNvSpPr txBox="1"/>
            <p:nvPr/>
          </p:nvSpPr>
          <p:spPr>
            <a:xfrm rot="18841872">
              <a:off x="3691586" y="3520560"/>
              <a:ext cx="180067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B050"/>
                  </a:solidFill>
                </a:rPr>
                <a:t>Just Right to </a:t>
              </a:r>
            </a:p>
            <a:p>
              <a:pPr algn="ctr"/>
              <a:r>
                <a:rPr lang="en-US" dirty="0">
                  <a:solidFill>
                    <a:srgbClr val="00B050"/>
                  </a:solidFill>
                </a:rPr>
                <a:t>be Dark Matter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BCB9AF3-D2F7-3941-8E51-E3BBC6BF9FC9}"/>
                </a:ext>
              </a:extLst>
            </p:cNvPr>
            <p:cNvCxnSpPr>
              <a:cxnSpLocks/>
              <a:stCxn id="4" idx="1"/>
            </p:cNvCxnSpPr>
            <p:nvPr/>
          </p:nvCxnSpPr>
          <p:spPr>
            <a:xfrm flipH="1">
              <a:off x="2204583" y="4491035"/>
              <a:ext cx="1761562" cy="1665192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C267067-7A89-4049-A264-52F8ADB0DE4C}"/>
                </a:ext>
              </a:extLst>
            </p:cNvPr>
            <p:cNvCxnSpPr>
              <a:cxnSpLocks/>
              <a:stCxn id="4" idx="3"/>
            </p:cNvCxnSpPr>
            <p:nvPr/>
          </p:nvCxnSpPr>
          <p:spPr>
            <a:xfrm flipV="1">
              <a:off x="5217706" y="1841087"/>
              <a:ext cx="1339279" cy="1355330"/>
            </a:xfrm>
            <a:prstGeom prst="straightConnector1">
              <a:avLst/>
            </a:prstGeom>
            <a:ln w="127000"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40FBABD-E46A-6044-AF30-3D387C43BF03}"/>
              </a:ext>
            </a:extLst>
          </p:cNvPr>
          <p:cNvSpPr txBox="1"/>
          <p:nvPr/>
        </p:nvSpPr>
        <p:spPr>
          <a:xfrm>
            <a:off x="7162800" y="5329535"/>
            <a:ext cx="1627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Boehm,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Fayet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(2003)</a:t>
            </a:r>
          </a:p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Feng, Kumar (2008)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197838-20A5-774D-84CD-F0C4E3CAE4CB}"/>
              </a:ext>
            </a:extLst>
          </p:cNvPr>
          <p:cNvGrpSpPr/>
          <p:nvPr/>
        </p:nvGrpSpPr>
        <p:grpSpPr>
          <a:xfrm>
            <a:off x="6934199" y="3048000"/>
            <a:ext cx="2056368" cy="2261476"/>
            <a:chOff x="6934199" y="3048000"/>
            <a:chExt cx="2056368" cy="22614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/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275D31-3801-DB43-BCE6-19A0CF54C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15567" y="3250586"/>
                  <a:ext cx="418833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8C2B5E7-0FA1-3840-B8AF-DA76E1A7B3D5}"/>
                </a:ext>
              </a:extLst>
            </p:cNvPr>
            <p:cNvGrpSpPr/>
            <p:nvPr/>
          </p:nvGrpSpPr>
          <p:grpSpPr>
            <a:xfrm>
              <a:off x="6934199" y="3048000"/>
              <a:ext cx="2056368" cy="2261476"/>
              <a:chOff x="6619869" y="3217861"/>
              <a:chExt cx="2370699" cy="234670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F79A2F3-A4EC-3B4A-9A80-E48056D80010}"/>
                  </a:ext>
                </a:extLst>
              </p:cNvPr>
              <p:cNvGrpSpPr/>
              <p:nvPr/>
            </p:nvGrpSpPr>
            <p:grpSpPr>
              <a:xfrm>
                <a:off x="6619869" y="3217861"/>
                <a:ext cx="2370699" cy="1497788"/>
                <a:chOff x="2917204" y="7177364"/>
                <a:chExt cx="2353420" cy="1473617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AF78752-AB30-F447-8234-B11B7AF5C9EF}"/>
                    </a:ext>
                  </a:extLst>
                </p:cNvPr>
                <p:cNvSpPr/>
                <p:nvPr/>
              </p:nvSpPr>
              <p:spPr>
                <a:xfrm>
                  <a:off x="2917204" y="7177364"/>
                  <a:ext cx="2353420" cy="14736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C6B3C8AA-C3F1-5546-9DD3-F814CE82D9EC}"/>
                    </a:ext>
                  </a:extLst>
                </p:cNvPr>
                <p:cNvGrpSpPr/>
                <p:nvPr/>
              </p:nvGrpSpPr>
              <p:grpSpPr>
                <a:xfrm>
                  <a:off x="3004413" y="7230486"/>
                  <a:ext cx="2245831" cy="1414644"/>
                  <a:chOff x="5711199" y="2304913"/>
                  <a:chExt cx="2793615" cy="1491652"/>
                </a:xfrm>
                <a:solidFill>
                  <a:schemeClr val="bg1"/>
                </a:solidFill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F84A6467-98FC-5342-929C-BC9B45B10F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8" name="TextBox 37">
                        <a:extLst>
                          <a:ext uri="{FF2B5EF4-FFF2-40B4-BE49-F238E27FC236}">
                            <a16:creationId xmlns:a16="http://schemas.microsoft.com/office/drawing/2014/main" id="{C0C57E18-927C-C74A-A8CE-B5DDF0E5B8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62225" y="3309769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0" name="TextBox 39">
                        <a:extLst>
                          <a:ext uri="{FF2B5EF4-FFF2-40B4-BE49-F238E27FC236}">
                            <a16:creationId xmlns:a16="http://schemas.microsoft.com/office/drawing/2014/main" id="{4C564436-9A1A-2C48-A182-E063F864613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oMath>
                          </m:oMathPara>
                        </a14:m>
                        <a:endParaRPr lang="en-US" sz="2400" dirty="0"/>
                      </a:p>
                    </p:txBody>
                  </p:sp>
                </mc:Choice>
                <mc:Fallback xmlns="">
                  <p:sp>
                    <p:nvSpPr>
                      <p:cNvPr id="39" name="TextBox 38">
                        <a:extLst>
                          <a:ext uri="{FF2B5EF4-FFF2-40B4-BE49-F238E27FC236}">
                            <a16:creationId xmlns:a16="http://schemas.microsoft.com/office/drawing/2014/main" id="{3B6EBCB0-66CF-E845-B9E7-217FA41857C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971620" y="2304913"/>
                        <a:ext cx="533194" cy="486796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340489ED-921A-164D-9B47-EEEE35B6B6CB}"/>
                      </a:ext>
                    </a:extLst>
                  </p:cNvPr>
                  <p:cNvGrpSpPr/>
                  <p:nvPr/>
                </p:nvGrpSpPr>
                <p:grpSpPr>
                  <a:xfrm>
                    <a:off x="6400799" y="2537415"/>
                    <a:ext cx="1653437" cy="1038988"/>
                    <a:chOff x="3200400" y="2514600"/>
                    <a:chExt cx="2743200" cy="1981200"/>
                  </a:xfrm>
                  <a:grpFill/>
                </p:grpSpPr>
                <p:pic>
                  <p:nvPicPr>
                    <p:cNvPr id="45" name="Picture 44">
                      <a:extLst>
                        <a:ext uri="{FF2B5EF4-FFF2-40B4-BE49-F238E27FC236}">
                          <a16:creationId xmlns:a16="http://schemas.microsoft.com/office/drawing/2014/main" id="{FC93FE1D-F17E-B34F-B690-0AA2D1DEF1B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7"/>
                    <a:srcRect l="34765" t="23437" r="34766" b="20312"/>
                    <a:stretch/>
                  </p:blipFill>
                  <p:spPr>
                    <a:xfrm rot="16200000">
                      <a:off x="3581400" y="2133600"/>
                      <a:ext cx="1981200" cy="2743200"/>
                    </a:xfrm>
                    <a:prstGeom prst="rect">
                      <a:avLst/>
                    </a:prstGeom>
                    <a:grpFill/>
                  </p:spPr>
                </p:pic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C2D301F5-962A-FC4F-9221-2ED78B8AF4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67200" y="2590800"/>
                      <a:ext cx="609600" cy="7620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B635146-182F-6D4E-823A-456F50F56BDE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2387711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08717FE1-507F-9C46-BFD6-2AB808A55DBF}"/>
                      </a:ext>
                    </a:extLst>
                  </p:cNvPr>
                  <p:cNvSpPr txBox="1"/>
                  <p:nvPr/>
                </p:nvSpPr>
                <p:spPr>
                  <a:xfrm>
                    <a:off x="5711199" y="3362469"/>
                    <a:ext cx="543738" cy="369332"/>
                  </a:xfrm>
                  <a:prstGeom prst="rect">
                    <a:avLst/>
                  </a:prstGeom>
                  <a:grp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DM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grp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’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44" name="TextBox 43">
                        <a:extLst>
                          <a:ext uri="{FF2B5EF4-FFF2-40B4-BE49-F238E27FC236}">
                            <a16:creationId xmlns:a16="http://schemas.microsoft.com/office/drawing/2014/main" id="{F0B7776B-4BD5-5E48-9E38-F0B127625A2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992829" y="2569734"/>
                        <a:ext cx="554729" cy="389437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84DC2F8-DE94-BE4B-9E94-F7DB5B367C0D}"/>
                      </a:ext>
                    </a:extLst>
                  </p:cNvPr>
                  <p:cNvSpPr txBox="1"/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800" dirty="0"/>
                      <a:t>&lt;</a:t>
                    </a:r>
                    <a14:m>
                      <m:oMath xmlns:m="http://schemas.openxmlformats.org/officeDocument/2006/math">
                        <m:r>
                          <a:rPr lang="en-US" sz="2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a14:m>
                    <a:r>
                      <a:rPr lang="en-US" sz="2800" dirty="0"/>
                      <a:t>&gt; ~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bSup>
                              <m:sSubSup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b>
                              <m:sup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den>
                        </m:f>
                      </m:oMath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022D72D5-4DF6-DD4B-A9C8-5839AB3474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25885" y="4691341"/>
                    <a:ext cx="2360405" cy="873228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3086" b="-298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/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4B511530-DEA3-8946-A8B8-EF64012816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05959" y="3336913"/>
                  <a:ext cx="418833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7298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AN EXAMPLE: DARK PHOTONS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Suppose there is a dark sector that contains dark matter X and also a dark force: dark electromagnetism.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Generically, the force carriers of the SM and dark EM will mix</a:t>
            </a: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The resulting theory contains a new particle, the </a:t>
            </a:r>
            <a:r>
              <a:rPr lang="en-US" sz="2000" dirty="0">
                <a:solidFill>
                  <a:srgbClr val="0000FF"/>
                </a:solidFill>
                <a:latin typeface="Arial" charset="0"/>
              </a:rPr>
              <a:t>dark photon A’</a:t>
            </a:r>
            <a:r>
              <a:rPr lang="en-US" sz="2000" dirty="0">
                <a:latin typeface="Arial" charset="0"/>
              </a:rPr>
              <a:t>.  It’s like a normal photon, except that it can have a small mass, and its couplings to charged particles are suppressed by a small parameter: it is </a:t>
            </a:r>
            <a:r>
              <a:rPr lang="en-US" sz="2000" dirty="0">
                <a:solidFill>
                  <a:srgbClr val="0000FF"/>
                </a:solidFill>
                <a:latin typeface="Arial" charset="0"/>
              </a:rPr>
              <a:t>a weakly-interacting, light particle</a:t>
            </a:r>
            <a:r>
              <a:rPr lang="en-US" sz="2000" dirty="0">
                <a:latin typeface="Arial" charset="0"/>
              </a:rPr>
              <a:t>.  </a:t>
            </a:r>
          </a:p>
          <a:p>
            <a:endParaRPr lang="en-US" sz="1200" dirty="0">
              <a:latin typeface="Arial" charset="0"/>
            </a:endParaRPr>
          </a:p>
          <a:p>
            <a:r>
              <a:rPr lang="en-US" sz="2000" dirty="0">
                <a:latin typeface="Arial" charset="0"/>
              </a:rPr>
              <a:t>Finding a dark photon would imply the discovery of a new fundamental force and also our first “portal” through which to view the dark sector.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0CE187-FCCE-C14F-B293-E79C2B768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132" y="2514600"/>
            <a:ext cx="2236256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SM</a:t>
            </a:r>
          </a:p>
          <a:p>
            <a:pPr algn="ctr"/>
            <a:r>
              <a:rPr lang="en-US" sz="3200" dirty="0"/>
              <a:t>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2ED522-A471-1B41-B7A9-0DB03A918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2514600"/>
            <a:ext cx="2286000" cy="11287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/>
              <a:t>Dark Sector</a:t>
            </a:r>
          </a:p>
          <a:p>
            <a:pPr algn="ctr"/>
            <a:r>
              <a:rPr lang="en-US" sz="3200" dirty="0"/>
              <a:t>EM, 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3809C6-269A-1C4F-8C5D-A1EEED5EEF3A}"/>
              </a:ext>
            </a:extLst>
          </p:cNvPr>
          <p:cNvSpPr txBox="1"/>
          <p:nvPr/>
        </p:nvSpPr>
        <p:spPr>
          <a:xfrm>
            <a:off x="7391400" y="5102423"/>
            <a:ext cx="1367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Holdom (1986)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4C2BB2-BE67-D945-8878-F6CFFC41A3A2}"/>
              </a:ext>
            </a:extLst>
          </p:cNvPr>
          <p:cNvGrpSpPr/>
          <p:nvPr/>
        </p:nvGrpSpPr>
        <p:grpSpPr>
          <a:xfrm>
            <a:off x="2924947" y="2514600"/>
            <a:ext cx="3194094" cy="1219200"/>
            <a:chOff x="2929286" y="3124200"/>
            <a:chExt cx="3194094" cy="12192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1217516-39B6-E046-8519-678BF6B92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22485" y="3124200"/>
              <a:ext cx="2340115" cy="12192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E5462C5-ACA2-1C48-B7BB-914073AB9FF2}"/>
                </a:ext>
              </a:extLst>
            </p:cNvPr>
            <p:cNvSpPr txBox="1"/>
            <p:nvPr/>
          </p:nvSpPr>
          <p:spPr>
            <a:xfrm>
              <a:off x="4194974" y="3276600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M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8E126F3-02A1-B848-9C48-40A1260A5D86}"/>
                </a:ext>
              </a:extLst>
            </p:cNvPr>
            <p:cNvSpPr txBox="1"/>
            <p:nvPr/>
          </p:nvSpPr>
          <p:spPr>
            <a:xfrm>
              <a:off x="2929286" y="3472190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>
                  <a:latin typeface="+mn-lt"/>
                </a:rPr>
                <a:t>A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24CEBC-65EB-594E-B925-0F499462189F}"/>
                </a:ext>
              </a:extLst>
            </p:cNvPr>
            <p:cNvSpPr txBox="1"/>
            <p:nvPr/>
          </p:nvSpPr>
          <p:spPr>
            <a:xfrm>
              <a:off x="5477049" y="3472190"/>
              <a:ext cx="6463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i="1" dirty="0"/>
                <a:t>A</a:t>
              </a:r>
              <a:r>
                <a:rPr lang="en-US" sz="3600" i="1" baseline="-25000" dirty="0">
                  <a:latin typeface="+mn-lt"/>
                </a:rPr>
                <a:t>D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F29AFD6-6780-1F4B-AE6F-367C0E5AC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0040" y="3095784"/>
            <a:ext cx="646331" cy="24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8677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chemeClr val="tx1"/>
                </a:solidFill>
                <a:latin typeface="Arial" charset="0"/>
              </a:rPr>
              <a:t>OUTLINE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153400" cy="50292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b="1" dirty="0"/>
              <a:t>PARTICLE PHYSICS NOW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LIGHT, WEAKLY–INTERACTING PARTICLES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FORWARD PHYSICS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FASER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 err="1"/>
              <a:t>FASER</a:t>
            </a:r>
            <a:r>
              <a:rPr lang="en-US" b="1" dirty="0" err="1">
                <a:latin typeface="Symbol" pitchFamily="2" charset="2"/>
              </a:rPr>
              <a:t>n</a:t>
            </a:r>
            <a:endParaRPr lang="en-US" b="1" dirty="0">
              <a:latin typeface="Symbol" pitchFamily="2" charset="2"/>
            </a:endParaRP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FORWARD PHYSICS FACILITY</a:t>
            </a:r>
          </a:p>
          <a:p>
            <a:pPr marL="0" indent="0" algn="ctr" eaLnBrk="1" hangingPunct="1">
              <a:buNone/>
            </a:pPr>
            <a:endParaRPr lang="en-US" sz="1200" b="1" dirty="0"/>
          </a:p>
          <a:p>
            <a:pPr marL="0" indent="0" algn="ctr" eaLnBrk="1" hangingPunct="1">
              <a:buNone/>
            </a:pPr>
            <a:r>
              <a:rPr lang="en-US" b="1" dirty="0"/>
              <a:t>SUMMARY</a:t>
            </a:r>
          </a:p>
          <a:p>
            <a:pPr eaLnBrk="1" hangingPunct="1"/>
            <a:endParaRPr lang="en-US" dirty="0"/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443401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8F42F8B-662A-F942-BEB1-5429F692F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021960"/>
            <a:ext cx="8991600" cy="268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They may decay to visible particles, but only after a long time: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r>
              <a:rPr lang="en-US" altLang="en-US" sz="2000" dirty="0"/>
              <a:t>Strong dependence on </a:t>
            </a:r>
            <a:r>
              <a:rPr lang="en-US" altLang="en-US" sz="2000" i="1" dirty="0"/>
              <a:t>m</a:t>
            </a:r>
            <a:r>
              <a:rPr lang="en-US" altLang="en-US" sz="2000" dirty="0"/>
              <a:t> and </a:t>
            </a:r>
            <a:r>
              <a:rPr lang="en-US" altLang="en-US" sz="2000" dirty="0">
                <a:latin typeface="Symbol" pitchFamily="2" charset="2"/>
              </a:rPr>
              <a:t>e</a:t>
            </a:r>
            <a:r>
              <a:rPr lang="en-US" altLang="en-US" sz="2000" dirty="0"/>
              <a:t>, but these are long-lived particles and decay lengths may be meters or kilometers: human length scales!  </a:t>
            </a:r>
            <a:endParaRPr lang="en-US" altLang="en-US" sz="1200" dirty="0"/>
          </a:p>
          <a:p>
            <a:endParaRPr lang="en-US" altLang="en-US" sz="1200" dirty="0"/>
          </a:p>
        </p:txBody>
      </p:sp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52400" y="955658"/>
            <a:ext cx="8458200" cy="2854342"/>
          </a:xfrm>
        </p:spPr>
        <p:txBody>
          <a:bodyPr/>
          <a:lstStyle/>
          <a:p>
            <a:r>
              <a:rPr lang="en-US" altLang="en-US" sz="2000" dirty="0"/>
              <a:t>Consider dark photons with </a:t>
            </a:r>
          </a:p>
          <a:p>
            <a:pPr lvl="1"/>
            <a:r>
              <a:rPr lang="en-US" altLang="en-US" sz="1800" dirty="0"/>
              <a:t>energy </a:t>
            </a:r>
            <a:r>
              <a:rPr lang="en-US" altLang="en-US" sz="1800" i="1" dirty="0"/>
              <a:t>E </a:t>
            </a:r>
            <a:r>
              <a:rPr lang="en-US" altLang="en-US" sz="1800" dirty="0"/>
              <a:t>~ </a:t>
            </a:r>
            <a:r>
              <a:rPr lang="en-US" altLang="en-US" sz="1800" dirty="0" err="1"/>
              <a:t>TeV</a:t>
            </a:r>
            <a:r>
              <a:rPr lang="en-US" altLang="en-US" sz="1800" dirty="0"/>
              <a:t>, as can be produced at the LHC</a:t>
            </a:r>
          </a:p>
          <a:p>
            <a:pPr lvl="1"/>
            <a:r>
              <a:rPr lang="en-US" altLang="en-US" sz="1800" dirty="0"/>
              <a:t>mass between electron (0.5 MeV) and proton (1 GeV): take </a:t>
            </a:r>
            <a:r>
              <a:rPr lang="en-US" altLang="en-US" sz="1800" i="1" dirty="0"/>
              <a:t>m </a:t>
            </a:r>
            <a:r>
              <a:rPr lang="en-US" altLang="en-US" sz="1800" dirty="0"/>
              <a:t>~ 100 MeV</a:t>
            </a:r>
          </a:p>
          <a:p>
            <a:pPr lvl="1"/>
            <a:r>
              <a:rPr lang="en-US" altLang="en-US" sz="1800" dirty="0"/>
              <a:t>coupling between milli-charged and micro-charged: take </a:t>
            </a:r>
            <a:r>
              <a:rPr lang="en-US" altLang="en-US" sz="1800" dirty="0">
                <a:latin typeface="Symbol" pitchFamily="2" charset="2"/>
              </a:rPr>
              <a:t>e </a:t>
            </a:r>
            <a:r>
              <a:rPr lang="en-US" altLang="en-US" sz="1800" dirty="0"/>
              <a:t>~ 10</a:t>
            </a:r>
            <a:r>
              <a:rPr lang="en-US" altLang="en-US" sz="1800" baseline="30000" dirty="0"/>
              <a:t>-5 </a:t>
            </a:r>
            <a:endParaRPr lang="en-US" altLang="en-US" sz="1800" dirty="0"/>
          </a:p>
          <a:p>
            <a:endParaRPr lang="en-US" altLang="en-US" sz="1200" dirty="0"/>
          </a:p>
          <a:p>
            <a:r>
              <a:rPr lang="en-US" altLang="en-US" sz="2000" dirty="0"/>
              <a:t>They pass through matter without interacting: radiation length is        (10 cm) </a:t>
            </a:r>
            <a:r>
              <a:rPr lang="en-US" altLang="en-US" sz="2000" dirty="0">
                <a:latin typeface="Symbol" pitchFamily="2" charset="2"/>
              </a:rPr>
              <a:t>e</a:t>
            </a:r>
            <a:r>
              <a:rPr lang="en-US" altLang="en-US" sz="2000" baseline="30000" dirty="0"/>
              <a:t>-2</a:t>
            </a:r>
            <a:r>
              <a:rPr lang="en-US" altLang="en-US" sz="2000" dirty="0"/>
              <a:t>  ~ 10</a:t>
            </a:r>
            <a:r>
              <a:rPr lang="en-US" altLang="en-US" sz="2000" baseline="30000" dirty="0"/>
              <a:t>9</a:t>
            </a:r>
            <a:r>
              <a:rPr lang="en-US" altLang="en-US" sz="2000" dirty="0"/>
              <a:t> m.  The distance to the moon!</a:t>
            </a:r>
          </a:p>
          <a:p>
            <a:endParaRPr lang="en-US" altLang="en-US" sz="1200" dirty="0"/>
          </a:p>
          <a:p>
            <a:r>
              <a:rPr lang="en-US" altLang="en-US" sz="2000" dirty="0"/>
              <a:t>They go straight; unaffected by E and B fields.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DARK PHOTON PROPERTIES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2F2767-D6C9-E84C-8298-6CFAC80EE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571899"/>
            <a:ext cx="5791200" cy="88694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D26448-0ADA-6B4C-863D-6B2BAD86A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1" y="4571899"/>
            <a:ext cx="1689972" cy="1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77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81200" y="1692264"/>
            <a:ext cx="5867400" cy="4937136"/>
          </a:xfrm>
          <a:prstGeom prst="rect">
            <a:avLst/>
          </a:prstGeom>
          <a:gradFill flip="none" rotWithShape="1">
            <a:gsLst>
              <a:gs pos="52000">
                <a:schemeClr val="tx1">
                  <a:lumMod val="0"/>
                </a:schemeClr>
              </a:gs>
              <a:gs pos="83000">
                <a:schemeClr val="bg1">
                  <a:lumMod val="34000"/>
                  <a:lumOff val="66000"/>
                </a:schemeClr>
              </a:gs>
            </a:gsLst>
            <a:lin ang="135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" charset="0"/>
              </a:rPr>
              <a:t>THE NEW PARTICLE LANDSCAPE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F4E6C81-E638-4942-BF5C-7C1F1B1E5787}"/>
              </a:ext>
            </a:extLst>
          </p:cNvPr>
          <p:cNvGrpSpPr/>
          <p:nvPr/>
        </p:nvGrpSpPr>
        <p:grpSpPr>
          <a:xfrm>
            <a:off x="990600" y="833735"/>
            <a:ext cx="6629400" cy="5871865"/>
            <a:chOff x="990600" y="833735"/>
            <a:chExt cx="6629400" cy="5871865"/>
          </a:xfrm>
        </p:grpSpPr>
        <p:sp>
          <p:nvSpPr>
            <p:cNvPr id="15" name="TextBox 14"/>
            <p:cNvSpPr txBox="1"/>
            <p:nvPr/>
          </p:nvSpPr>
          <p:spPr>
            <a:xfrm>
              <a:off x="4261607" y="833735"/>
              <a:ext cx="9199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Mass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-214217" y="3643217"/>
              <a:ext cx="28712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Interaction Strength</a:t>
              </a:r>
            </a:p>
          </p:txBody>
        </p:sp>
        <p:cxnSp>
          <p:nvCxnSpPr>
            <p:cNvPr id="3" name="Straight Arrow Connector 2"/>
            <p:cNvCxnSpPr>
              <a:cxnSpLocks/>
            </p:cNvCxnSpPr>
            <p:nvPr/>
          </p:nvCxnSpPr>
          <p:spPr>
            <a:xfrm flipV="1">
              <a:off x="1981200" y="1676400"/>
              <a:ext cx="5638800" cy="26016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cxnSpLocks/>
            </p:cNvCxnSpPr>
            <p:nvPr/>
          </p:nvCxnSpPr>
          <p:spPr>
            <a:xfrm flipV="1">
              <a:off x="1980824" y="1692266"/>
              <a:ext cx="0" cy="5013334"/>
            </a:xfrm>
            <a:prstGeom prst="straightConnector1">
              <a:avLst/>
            </a:prstGeom>
            <a:ln w="38100" cmpd="sng">
              <a:solidFill>
                <a:schemeClr val="bg1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6351776" y="1295400"/>
              <a:ext cx="5824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TeV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19896" y="1295400"/>
              <a:ext cx="6592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MeV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92205" y="1295400"/>
              <a:ext cx="646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GeV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40393" y="1981200"/>
              <a:ext cx="3130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07789" y="3657600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07789" y="5390647"/>
              <a:ext cx="578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</a:t>
              </a:r>
              <a:r>
                <a:rPr lang="en-US" baseline="30000" dirty="0">
                  <a:solidFill>
                    <a:schemeClr val="bg1"/>
                  </a:solidFill>
                </a:rPr>
                <a:t>-6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DEBA128-577F-5348-A2F6-E767F9D39C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14"/>
          <a:stretch/>
        </p:blipFill>
        <p:spPr>
          <a:xfrm>
            <a:off x="711525" y="42560"/>
            <a:ext cx="4851436" cy="44024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9995B-3F52-3C4C-A3E5-CF7222EBEFED}"/>
              </a:ext>
            </a:extLst>
          </p:cNvPr>
          <p:cNvSpPr txBox="1"/>
          <p:nvPr/>
        </p:nvSpPr>
        <p:spPr>
          <a:xfrm rot="3089523">
            <a:off x="947972" y="311104"/>
            <a:ext cx="779381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 Particle</a:t>
            </a:r>
          </a:p>
          <a:p>
            <a:pPr algn="ctr"/>
            <a:r>
              <a:rPr lang="en-US" sz="1200" dirty="0"/>
              <a:t>Colliders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9775" y="2303502"/>
            <a:ext cx="1339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Already</a:t>
            </a:r>
          </a:p>
          <a:p>
            <a:pPr algn="ctr"/>
            <a:r>
              <a:rPr lang="en-US" dirty="0"/>
              <a:t>Discovered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209800" y="4797154"/>
            <a:ext cx="2079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Weakly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Light Particles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84985" y="2303502"/>
            <a:ext cx="217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Strongly Interacting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Heavy Particles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67645" y="4797154"/>
            <a:ext cx="16081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Impossible to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Discover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C43F48-39E7-9E41-A58D-30405770A56D}"/>
              </a:ext>
            </a:extLst>
          </p:cNvPr>
          <p:cNvGrpSpPr/>
          <p:nvPr/>
        </p:nvGrpSpPr>
        <p:grpSpPr>
          <a:xfrm>
            <a:off x="3810000" y="3163788"/>
            <a:ext cx="1574757" cy="1408212"/>
            <a:chOff x="3810000" y="3163788"/>
            <a:chExt cx="1574757" cy="1408212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F9A6259E-7578-124E-BB84-20B36A9D5509}"/>
                </a:ext>
              </a:extLst>
            </p:cNvPr>
            <p:cNvCxnSpPr/>
            <p:nvPr/>
          </p:nvCxnSpPr>
          <p:spPr>
            <a:xfrm flipH="1">
              <a:off x="3810000" y="3163788"/>
              <a:ext cx="1421697" cy="14082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86811BD-1BF8-AD48-9342-0A475A11907A}"/>
                </a:ext>
              </a:extLst>
            </p:cNvPr>
            <p:cNvSpPr txBox="1"/>
            <p:nvPr/>
          </p:nvSpPr>
          <p:spPr>
            <a:xfrm rot="18968884">
              <a:off x="4007457" y="3313744"/>
              <a:ext cx="137730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LONGER</a:t>
              </a:r>
            </a:p>
            <a:p>
              <a:pPr algn="ctr"/>
              <a:endParaRPr lang="en-US" sz="1000" dirty="0">
                <a:solidFill>
                  <a:srgbClr val="FF0000"/>
                </a:solidFill>
              </a:endParaRPr>
            </a:p>
            <a:p>
              <a:pPr algn="ctr"/>
              <a:r>
                <a:rPr lang="en-US" dirty="0">
                  <a:solidFill>
                    <a:srgbClr val="FF0000"/>
                  </a:solidFill>
                </a:rPr>
                <a:t>LIFETIMES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552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28956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FORWARD PHYSICS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E67FD-0941-7B4E-A269-68DA56980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532532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514600"/>
            <a:ext cx="7162800" cy="1649233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SEARCHES FOR NEW LIGHT PARTICLES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1" y="838200"/>
            <a:ext cx="8915400" cy="55626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If new particles are light and weakly interacting, existing detectors are perfectly designed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NOT</a:t>
            </a:r>
            <a:r>
              <a:rPr lang="en-US" sz="2000" dirty="0">
                <a:latin typeface="Arial" charset="0"/>
              </a:rPr>
              <a:t> to see them.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Existing detectors are designed to find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heavy</a:t>
            </a:r>
            <a:r>
              <a:rPr lang="en-US" sz="2000" dirty="0">
                <a:latin typeface="Arial" charset="0"/>
              </a:rPr>
              <a:t> particles.  These particles are produced almost at rest and decay </a:t>
            </a:r>
            <a:r>
              <a:rPr lang="en-US" sz="2000" dirty="0" err="1">
                <a:latin typeface="Arial" charset="0"/>
              </a:rPr>
              <a:t>isotropically</a:t>
            </a:r>
            <a:r>
              <a:rPr lang="en-US" sz="2000" dirty="0">
                <a:latin typeface="Arial" charset="0"/>
              </a:rPr>
              <a:t>.</a:t>
            </a:r>
          </a:p>
          <a:p>
            <a:pPr marL="0" indent="0" eaLnBrk="1" hangingPunct="1">
              <a:buNone/>
            </a:pPr>
            <a:endParaRPr lang="en-US" sz="12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But new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light</a:t>
            </a:r>
            <a:r>
              <a:rPr lang="en-US" sz="2000" dirty="0">
                <a:latin typeface="Arial" charset="0"/>
              </a:rPr>
              <a:t> particles are mainly produced in the decays of light particles: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K, D and B mesons.  These are mainly produced along the beamline, and so the new particles disappear through the holes that let the beams in.</a:t>
            </a:r>
          </a:p>
          <a:p>
            <a:pPr eaLnBrk="1" hangingPunct="1"/>
            <a:endParaRPr lang="en-US" sz="1200" dirty="0">
              <a:latin typeface="Arial" charset="0"/>
              <a:sym typeface="Wingdings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Clearly what we need a detector to cover these “blind spots” in the </a:t>
            </a:r>
            <a:r>
              <a:rPr lang="en-US" sz="2000" dirty="0">
                <a:solidFill>
                  <a:srgbClr val="FF0000"/>
                </a:solidFill>
                <a:latin typeface="Arial" charset="0"/>
              </a:rPr>
              <a:t>forward region</a:t>
            </a:r>
            <a:r>
              <a:rPr lang="en-US" sz="2000" dirty="0">
                <a:latin typeface="Arial" charset="0"/>
              </a:rPr>
              <a:t>.  If </a:t>
            </a:r>
            <a:r>
              <a:rPr lang="en-US" sz="2000" dirty="0">
                <a:latin typeface="Arial" charset="0"/>
                <a:sym typeface="Wingdings"/>
              </a:rPr>
              <a:t>we go far enough away, the proton beams are bent by magnets (it’s a circular collider!), whereas the new light particles will go straight.</a:t>
            </a:r>
            <a:endParaRPr lang="en-US" sz="2000" dirty="0">
              <a:sym typeface="Wingdings"/>
            </a:endParaRPr>
          </a:p>
          <a:p>
            <a:pPr eaLnBrk="1" hangingPunct="1"/>
            <a:endParaRPr lang="en-US" sz="2000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60274663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MAP OF LHC</a:t>
            </a:r>
          </a:p>
        </p:txBody>
      </p:sp>
      <p:pic>
        <p:nvPicPr>
          <p:cNvPr id="9" name="Picture 8" descr="LHCLayou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2" t="67833" r="41997" b="736"/>
          <a:stretch/>
        </p:blipFill>
        <p:spPr>
          <a:xfrm>
            <a:off x="194272" y="1600200"/>
            <a:ext cx="8763000" cy="495300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8" idx="0"/>
          </p:cNvCxnSpPr>
          <p:nvPr/>
        </p:nvCxnSpPr>
        <p:spPr>
          <a:xfrm flipV="1">
            <a:off x="6529059" y="5208495"/>
            <a:ext cx="600909" cy="90993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139368" y="6118429"/>
            <a:ext cx="779381" cy="461665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  !!!  </a:t>
            </a:r>
          </a:p>
        </p:txBody>
      </p:sp>
      <p:pic>
        <p:nvPicPr>
          <p:cNvPr id="6" name="Picture 5" descr="LHCLayout.png">
            <a:extLst>
              <a:ext uri="{FF2B5EF4-FFF2-40B4-BE49-F238E27FC236}">
                <a16:creationId xmlns:a16="http://schemas.microsoft.com/office/drawing/2014/main" id="{60D0CE8C-24ED-AC41-9EB4-8793C033C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0" y="838200"/>
            <a:ext cx="2718690" cy="193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040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LOCATION, LOCATION, LOCATION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BFF6B6-0A9D-AA4E-B0FE-35D933067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887194"/>
            <a:ext cx="6934200" cy="2806268"/>
          </a:xfrm>
          <a:prstGeom prst="rect">
            <a:avLst/>
          </a:prstGeom>
        </p:spPr>
      </p:pic>
      <p:pic>
        <p:nvPicPr>
          <p:cNvPr id="11" name="Obraz 5">
            <a:extLst>
              <a:ext uri="{FF2B5EF4-FFF2-40B4-BE49-F238E27FC236}">
                <a16:creationId xmlns:a16="http://schemas.microsoft.com/office/drawing/2014/main" id="{BFF42797-A462-3C4B-AACE-92314EDFE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886200"/>
            <a:ext cx="6953250" cy="2596469"/>
          </a:xfrm>
          <a:prstGeom prst="rect">
            <a:avLst/>
          </a:prstGeom>
        </p:spPr>
      </p:pic>
      <p:sp>
        <p:nvSpPr>
          <p:cNvPr id="12" name="pole tekstowe 7">
            <a:extLst>
              <a:ext uri="{FF2B5EF4-FFF2-40B4-BE49-F238E27FC236}">
                <a16:creationId xmlns:a16="http://schemas.microsoft.com/office/drawing/2014/main" id="{1D2B46F5-BF32-1748-9878-347D7298A4B2}"/>
              </a:ext>
            </a:extLst>
          </p:cNvPr>
          <p:cNvSpPr txBox="1"/>
          <p:nvPr/>
        </p:nvSpPr>
        <p:spPr>
          <a:xfrm>
            <a:off x="2392000" y="5633876"/>
            <a:ext cx="233240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dirty="0" err="1">
                <a:solidFill>
                  <a:srgbClr val="FF0000"/>
                </a:solidFill>
              </a:rPr>
              <a:t>Beam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collision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 err="1">
                <a:solidFill>
                  <a:srgbClr val="FF0000"/>
                </a:solidFill>
              </a:rPr>
              <a:t>axis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13" name="Łącznik prosty ze strzałką 9">
            <a:extLst>
              <a:ext uri="{FF2B5EF4-FFF2-40B4-BE49-F238E27FC236}">
                <a16:creationId xmlns:a16="http://schemas.microsoft.com/office/drawing/2014/main" id="{5ECD5B64-A85F-E34F-9C20-5C93971E7370}"/>
              </a:ext>
            </a:extLst>
          </p:cNvPr>
          <p:cNvCxnSpPr>
            <a:cxnSpLocks/>
          </p:cNvCxnSpPr>
          <p:nvPr/>
        </p:nvCxnSpPr>
        <p:spPr>
          <a:xfrm flipV="1">
            <a:off x="2743200" y="5181602"/>
            <a:ext cx="609600" cy="228598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7">
            <a:extLst>
              <a:ext uri="{FF2B5EF4-FFF2-40B4-BE49-F238E27FC236}">
                <a16:creationId xmlns:a16="http://schemas.microsoft.com/office/drawing/2014/main" id="{9761C229-B5BE-034A-827C-8B3DA53F7323}"/>
              </a:ext>
            </a:extLst>
          </p:cNvPr>
          <p:cNvSpPr txBox="1"/>
          <p:nvPr/>
        </p:nvSpPr>
        <p:spPr>
          <a:xfrm>
            <a:off x="6080118" y="5633876"/>
            <a:ext cx="1319593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sz="1400" dirty="0">
                <a:solidFill>
                  <a:srgbClr val="FF0000"/>
                </a:solidFill>
              </a:rPr>
              <a:t>LHC </a:t>
            </a:r>
            <a:r>
              <a:rPr lang="pl-PL" sz="1400" dirty="0" err="1">
                <a:solidFill>
                  <a:srgbClr val="FF0000"/>
                </a:solidFill>
              </a:rPr>
              <a:t>beamline</a:t>
            </a:r>
            <a:endParaRPr lang="pl-PL" sz="1400" dirty="0">
              <a:solidFill>
                <a:srgbClr val="FF0000"/>
              </a:solidFill>
            </a:endParaRPr>
          </a:p>
        </p:txBody>
      </p:sp>
      <p:sp>
        <p:nvSpPr>
          <p:cNvPr id="17" name="pole tekstowe 7">
            <a:extLst>
              <a:ext uri="{FF2B5EF4-FFF2-40B4-BE49-F238E27FC236}">
                <a16:creationId xmlns:a16="http://schemas.microsoft.com/office/drawing/2014/main" id="{859FB3A7-EDD8-A44D-9CBA-5355CFFAAE0B}"/>
              </a:ext>
            </a:extLst>
          </p:cNvPr>
          <p:cNvSpPr txBox="1"/>
          <p:nvPr/>
        </p:nvSpPr>
        <p:spPr>
          <a:xfrm>
            <a:off x="1143744" y="3962400"/>
            <a:ext cx="4019049" cy="369332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The </a:t>
            </a:r>
            <a:r>
              <a:rPr lang="pl-PL" dirty="0" err="1">
                <a:solidFill>
                  <a:schemeClr val="bg1"/>
                </a:solidFill>
              </a:rPr>
              <a:t>view</a:t>
            </a:r>
            <a:r>
              <a:rPr lang="pl-PL" dirty="0">
                <a:solidFill>
                  <a:schemeClr val="bg1"/>
                </a:solidFill>
              </a:rPr>
              <a:t> in UJ12 </a:t>
            </a:r>
            <a:r>
              <a:rPr lang="pl-PL" dirty="0" err="1">
                <a:solidFill>
                  <a:schemeClr val="bg1"/>
                </a:solidFill>
              </a:rPr>
              <a:t>looking</a:t>
            </a:r>
            <a:r>
              <a:rPr lang="pl-PL" dirty="0">
                <a:solidFill>
                  <a:schemeClr val="bg1"/>
                </a:solidFill>
              </a:rPr>
              <a:t> west (2019)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Łącznik prosty ze strzałką 9">
            <a:extLst>
              <a:ext uri="{FF2B5EF4-FFF2-40B4-BE49-F238E27FC236}">
                <a16:creationId xmlns:a16="http://schemas.microsoft.com/office/drawing/2014/main" id="{51AC408F-D673-E643-8BB3-CF6C3F81C156}"/>
              </a:ext>
            </a:extLst>
          </p:cNvPr>
          <p:cNvCxnSpPr>
            <a:cxnSpLocks/>
          </p:cNvCxnSpPr>
          <p:nvPr/>
        </p:nvCxnSpPr>
        <p:spPr>
          <a:xfrm flipH="1" flipV="1">
            <a:off x="5105400" y="5320544"/>
            <a:ext cx="838202" cy="242056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DACFBE-C91C-9143-AF21-5EA3AADE496A}"/>
              </a:ext>
            </a:extLst>
          </p:cNvPr>
          <p:cNvCxnSpPr/>
          <p:nvPr/>
        </p:nvCxnSpPr>
        <p:spPr>
          <a:xfrm>
            <a:off x="1066800" y="1676400"/>
            <a:ext cx="6934200" cy="152400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9B00011-361F-7543-886C-D365151E69D1}"/>
              </a:ext>
            </a:extLst>
          </p:cNvPr>
          <p:cNvSpPr/>
          <p:nvPr/>
        </p:nvSpPr>
        <p:spPr>
          <a:xfrm>
            <a:off x="5791200" y="3225800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TI12 near UJ12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14B13F-3DFC-3A46-A331-071303C2A09C}"/>
              </a:ext>
            </a:extLst>
          </p:cNvPr>
          <p:cNvSpPr txBox="1"/>
          <p:nvPr/>
        </p:nvSpPr>
        <p:spPr>
          <a:xfrm>
            <a:off x="3200400" y="464820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TI12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1EDD71-5A4E-F541-AC22-C480E5208DB8}"/>
              </a:ext>
            </a:extLst>
          </p:cNvPr>
          <p:cNvSpPr txBox="1"/>
          <p:nvPr/>
        </p:nvSpPr>
        <p:spPr>
          <a:xfrm>
            <a:off x="4800600" y="937736"/>
            <a:ext cx="2895600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Beam collision axis passes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through 100 m of rock, emerges in tunnel TI12, 480 m from ATLAS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B2F5AF-00C0-F34F-A7DB-57B4E479597D}"/>
              </a:ext>
            </a:extLst>
          </p:cNvPr>
          <p:cNvSpPr txBox="1"/>
          <p:nvPr/>
        </p:nvSpPr>
        <p:spPr>
          <a:xfrm>
            <a:off x="7192524" y="2618601"/>
            <a:ext cx="550151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UJ12</a:t>
            </a:r>
          </a:p>
        </p:txBody>
      </p:sp>
    </p:spTree>
    <p:extLst>
      <p:ext uri="{BB962C8B-B14F-4D97-AF65-F5344CB8AC3E}">
        <p14:creationId xmlns:p14="http://schemas.microsoft.com/office/powerpoint/2010/main" val="2535007936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  <a:ln>
            <a:noFill/>
          </a:ln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PARTICLE PATH FROM ATLAS TO TI12</a:t>
            </a:r>
          </a:p>
        </p:txBody>
      </p:sp>
      <p:pic>
        <p:nvPicPr>
          <p:cNvPr id="14" name="FASER">
            <a:hlinkClick r:id="" action="ppaction://media"/>
            <a:extLst>
              <a:ext uri="{FF2B5EF4-FFF2-40B4-BE49-F238E27FC236}">
                <a16:creationId xmlns:a16="http://schemas.microsoft.com/office/drawing/2014/main" id="{7B011B60-7A3F-8D4E-ACFD-3E12744484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3000"/>
          </a:blip>
          <a:stretch>
            <a:fillRect/>
          </a:stretch>
        </p:blipFill>
        <p:spPr>
          <a:xfrm>
            <a:off x="-152400" y="762000"/>
            <a:ext cx="9448799" cy="5791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3B249-6AB6-FC40-8D15-471B7E371595}"/>
              </a:ext>
            </a:extLst>
          </p:cNvPr>
          <p:cNvSpPr txBox="1"/>
          <p:nvPr/>
        </p:nvSpPr>
        <p:spPr>
          <a:xfrm>
            <a:off x="6032099" y="914400"/>
            <a:ext cx="2654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Dougherty, CERN Integration (2019)</a:t>
            </a:r>
          </a:p>
        </p:txBody>
      </p:sp>
    </p:spTree>
    <p:extLst>
      <p:ext uri="{BB962C8B-B14F-4D97-AF65-F5344CB8AC3E}">
        <p14:creationId xmlns:p14="http://schemas.microsoft.com/office/powerpoint/2010/main" val="776665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65152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BIG DOES THE DETECTOR HAVE TO BE?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-35312" y="1752600"/>
            <a:ext cx="2930912" cy="47244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Pions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at the IP</a:t>
            </a: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en-US" sz="1800" dirty="0">
              <a:solidFill>
                <a:srgbClr val="0000FF"/>
              </a:solidFill>
              <a:latin typeface="Arial" charset="0"/>
            </a:endParaRPr>
          </a:p>
          <a:p>
            <a:pPr eaLnBrk="1" hangingPunct="1"/>
            <a:r>
              <a:rPr lang="en-US" sz="1800" dirty="0">
                <a:solidFill>
                  <a:srgbClr val="0000FF"/>
                </a:solidFill>
                <a:latin typeface="Arial" charset="0"/>
              </a:rPr>
              <a:t>Production is peaked at </a:t>
            </a:r>
            <a:r>
              <a:rPr lang="en-US" sz="1800" dirty="0" err="1">
                <a:solidFill>
                  <a:srgbClr val="0000FF"/>
                </a:solidFill>
                <a:latin typeface="Arial" charset="0"/>
              </a:rPr>
              <a:t>p</a:t>
            </a:r>
            <a:r>
              <a:rPr lang="en-US" sz="1800" baseline="-25000" dirty="0" err="1">
                <a:solidFill>
                  <a:srgbClr val="0000FF"/>
                </a:solidFill>
                <a:latin typeface="Arial" charset="0"/>
              </a:rPr>
              <a:t>T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~ m</a:t>
            </a:r>
            <a:r>
              <a:rPr lang="en-US" sz="1800" baseline="-25000" dirty="0">
                <a:solidFill>
                  <a:srgbClr val="0000FF"/>
                </a:solidFill>
                <a:latin typeface="Symbol" pitchFamily="2" charset="2"/>
              </a:rPr>
              <a:t>p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,</a:t>
            </a:r>
            <a:r>
              <a:rPr lang="en-US" sz="1800" dirty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sz="1800" baseline="-25000" dirty="0">
                <a:solidFill>
                  <a:srgbClr val="0000FF"/>
                </a:solidFill>
                <a:latin typeface="Arial" charset="0"/>
              </a:rPr>
              <a:t>QCD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~250 MeV</a:t>
            </a:r>
          </a:p>
          <a:p>
            <a:pPr eaLnBrk="1" hangingPunct="1"/>
            <a:r>
              <a:rPr lang="en-US" sz="1800" dirty="0">
                <a:solidFill>
                  <a:srgbClr val="0000FF"/>
                </a:solidFill>
                <a:latin typeface="Arial" charset="0"/>
              </a:rPr>
              <a:t>Enormous event rates: N</a:t>
            </a:r>
            <a:r>
              <a:rPr lang="en-US" sz="1800" baseline="-25000" dirty="0">
                <a:solidFill>
                  <a:srgbClr val="0000FF"/>
                </a:solidFill>
                <a:latin typeface="Symbol" pitchFamily="2" charset="2"/>
              </a:rPr>
              <a:t>p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~10</a:t>
            </a:r>
            <a:r>
              <a:rPr lang="en-US" sz="1800" baseline="30000" dirty="0">
                <a:solidFill>
                  <a:srgbClr val="0000FF"/>
                </a:solidFill>
                <a:latin typeface="Arial" charset="0"/>
              </a:rPr>
              <a:t>15</a:t>
            </a:r>
            <a:r>
              <a:rPr lang="en-US" sz="1800" dirty="0">
                <a:solidFill>
                  <a:srgbClr val="0000FF"/>
                </a:solidFill>
                <a:latin typeface="Arial" charset="0"/>
              </a:rPr>
              <a:t> per bin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54201" y="2403475"/>
            <a:ext cx="788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300 fb</a:t>
            </a:r>
            <a:r>
              <a:rPr lang="en-US" sz="1400" baseline="30000" dirty="0"/>
              <a:t>-1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D6DC584-2DDE-C846-A486-CF55E1428ECF}"/>
              </a:ext>
            </a:extLst>
          </p:cNvPr>
          <p:cNvSpPr txBox="1">
            <a:spLocks/>
          </p:cNvSpPr>
          <p:nvPr/>
        </p:nvSpPr>
        <p:spPr bwMode="auto">
          <a:xfrm>
            <a:off x="2895600" y="1752600"/>
            <a:ext cx="3048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00B050"/>
                </a:solidFill>
                <a:latin typeface="Arial" charset="0"/>
              </a:rPr>
              <a:t>A’s at the IP</a:t>
            </a: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00B05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Arial" charset="0"/>
              </a:rPr>
              <a:t>Rates highly suppressed by </a:t>
            </a:r>
            <a:r>
              <a:rPr lang="en-US" sz="1800" dirty="0">
                <a:solidFill>
                  <a:srgbClr val="00B050"/>
                </a:solidFill>
                <a:latin typeface="Symbol" pitchFamily="2" charset="2"/>
              </a:rPr>
              <a:t>e</a:t>
            </a:r>
            <a:r>
              <a:rPr lang="en-US" sz="1800" baseline="30000" dirty="0">
                <a:solidFill>
                  <a:srgbClr val="00B050"/>
                </a:solidFill>
                <a:latin typeface="Arial" charset="0"/>
              </a:rPr>
              <a:t>2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 ~ 10</a:t>
            </a:r>
            <a:r>
              <a:rPr lang="en-US" sz="1800" baseline="30000" dirty="0">
                <a:solidFill>
                  <a:srgbClr val="00B050"/>
                </a:solidFill>
                <a:latin typeface="Arial" charset="0"/>
              </a:rPr>
              <a:t>-10</a:t>
            </a:r>
            <a:endParaRPr lang="en-US" sz="1000" dirty="0">
              <a:solidFill>
                <a:srgbClr val="00B05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00B050"/>
                </a:solidFill>
                <a:latin typeface="Arial" charset="0"/>
              </a:rPr>
              <a:t>But still N</a:t>
            </a:r>
            <a:r>
              <a:rPr lang="en-US" sz="1800" baseline="-25000" dirty="0">
                <a:solidFill>
                  <a:srgbClr val="00B050"/>
                </a:solidFill>
                <a:latin typeface="Arial" charset="0"/>
              </a:rPr>
              <a:t>A’ 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~ 10</a:t>
            </a:r>
            <a:r>
              <a:rPr lang="en-US" sz="1800" baseline="30000" dirty="0">
                <a:solidFill>
                  <a:srgbClr val="00B050"/>
                </a:solidFill>
                <a:latin typeface="Arial" charset="0"/>
              </a:rPr>
              <a:t>5</a:t>
            </a:r>
            <a:r>
              <a:rPr lang="en-US" sz="1800" dirty="0">
                <a:solidFill>
                  <a:srgbClr val="00B050"/>
                </a:solidFill>
                <a:latin typeface="Arial" charset="0"/>
              </a:rPr>
              <a:t> per bin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8BA981E-7401-6C4A-81F1-DEED38ED0A36}"/>
              </a:ext>
            </a:extLst>
          </p:cNvPr>
          <p:cNvSpPr txBox="1">
            <a:spLocks/>
          </p:cNvSpPr>
          <p:nvPr/>
        </p:nvSpPr>
        <p:spPr bwMode="auto">
          <a:xfrm>
            <a:off x="5867400" y="1752600"/>
            <a:ext cx="3200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 A’s decay in [480m, 483m]</a:t>
            </a: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" charset="0"/>
              </a:rPr>
              <a:t>Only highly boosted ~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TeV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A’s decay in FASER</a:t>
            </a:r>
            <a:endParaRPr lang="en-US" sz="1000" dirty="0">
              <a:solidFill>
                <a:srgbClr val="FF000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FF0000"/>
                </a:solidFill>
                <a:latin typeface="Arial" charset="0"/>
              </a:rPr>
              <a:t>N</a:t>
            </a:r>
            <a:r>
              <a:rPr lang="en-US" sz="1800" baseline="-25000" dirty="0">
                <a:solidFill>
                  <a:srgbClr val="FF0000"/>
                </a:solidFill>
                <a:latin typeface="Arial" charset="0"/>
              </a:rPr>
              <a:t>A’ 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~ 100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sz="1800" baseline="30000" dirty="0" err="1">
                <a:solidFill>
                  <a:srgbClr val="FF0000"/>
                </a:solidFill>
                <a:latin typeface="Arial" charset="0"/>
              </a:rPr>
              <a:t>+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e</a:t>
            </a:r>
            <a:r>
              <a:rPr lang="en-US" sz="1800" baseline="30000" dirty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events, within 20 cm of “on axis”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D357EA-45FA-124A-B718-547B985CB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00" y="2057400"/>
            <a:ext cx="2968900" cy="29792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632243-1E95-AA45-8080-CD540E5AE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098675"/>
            <a:ext cx="2895600" cy="28855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F79BD2-45B1-8F47-8BF6-22780C6FE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0979" y="2098675"/>
            <a:ext cx="2926821" cy="2926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15F5898B-DDF2-DB49-9C0D-F592915A5BF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304800" y="1028700"/>
                <a:ext cx="8534400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n-US" sz="1800" dirty="0">
                    <a:solidFill>
                      <a:schemeClr val="tx1"/>
                    </a:solidFill>
                    <a:latin typeface="Arial" charset="0"/>
                  </a:rPr>
                  <a:t>Consider dark photons: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A’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𝛾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, A’ travels 480 m, then decays: A’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𝑒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−</m:t>
                        </m:r>
                      </m:sup>
                    </m:sSup>
                  </m:oMath>
                </a14:m>
                <a:endParaRPr lang="en-US" sz="1800" dirty="0">
                  <a:solidFill>
                    <a:schemeClr val="tx1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15F5898B-DDF2-DB49-9C0D-F592915A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4800" y="1028700"/>
                <a:ext cx="8534400" cy="838200"/>
              </a:xfrm>
              <a:prstGeom prst="rect">
                <a:avLst/>
              </a:prstGeom>
              <a:blipFill>
                <a:blip r:embed="rId5"/>
                <a:stretch>
                  <a:fillRect t="-4545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DCCBA59F-F8B6-B24C-B90F-43B3C7E03CB2}"/>
              </a:ext>
            </a:extLst>
          </p:cNvPr>
          <p:cNvSpPr txBox="1"/>
          <p:nvPr/>
        </p:nvSpPr>
        <p:spPr>
          <a:xfrm>
            <a:off x="2750874" y="6321623"/>
            <a:ext cx="3337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Feng, </a:t>
            </a:r>
            <a:r>
              <a:rPr lang="en-US" sz="1400" dirty="0" err="1"/>
              <a:t>Galon</a:t>
            </a:r>
            <a:r>
              <a:rPr lang="en-US" sz="1400" dirty="0"/>
              <a:t>, Kling, </a:t>
            </a:r>
            <a:r>
              <a:rPr lang="en-US" sz="1400" dirty="0" err="1"/>
              <a:t>Trojanowski</a:t>
            </a:r>
            <a:r>
              <a:rPr lang="en-US" sz="1400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380388205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33400" y="4800600"/>
            <a:ext cx="7848600" cy="19050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HOW BIG DOES THE DETECTOR HAVE TO BE?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2514600"/>
            <a:ext cx="5333999" cy="3810000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The opening angle is 0.2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 (</a:t>
            </a:r>
            <a:r>
              <a:rPr lang="en-US" sz="2000" dirty="0">
                <a:latin typeface="Symbol" pitchFamily="2" charset="2"/>
              </a:rPr>
              <a:t>h</a:t>
            </a:r>
            <a:r>
              <a:rPr lang="en-US" sz="2000" dirty="0">
                <a:latin typeface="Arial" charset="0"/>
              </a:rPr>
              <a:t> ~ 9); cf. the moon (7 </a:t>
            </a:r>
            <a:r>
              <a:rPr lang="en-US" sz="2000" dirty="0" err="1">
                <a:latin typeface="Arial" charset="0"/>
              </a:rPr>
              <a:t>mrad</a:t>
            </a:r>
            <a:r>
              <a:rPr lang="en-US" sz="2000" dirty="0">
                <a:latin typeface="Arial" charset="0"/>
              </a:rPr>
              <a:t>). 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 err="1">
                <a:latin typeface="Arial" charset="0"/>
              </a:rPr>
              <a:t>TeV</a:t>
            </a:r>
            <a:r>
              <a:rPr lang="en-US" sz="2000" dirty="0">
                <a:latin typeface="Arial" charset="0"/>
              </a:rPr>
              <a:t> dark photons (or any other new particle produced in </a:t>
            </a:r>
            <a:r>
              <a:rPr lang="en-US" sz="2000" dirty="0">
                <a:latin typeface="Symbol" pitchFamily="2" charset="2"/>
              </a:rPr>
              <a:t>p</a:t>
            </a:r>
            <a:r>
              <a:rPr lang="en-US" sz="2000" dirty="0">
                <a:latin typeface="Arial" charset="0"/>
              </a:rPr>
              <a:t>, K, D, B decay) is far more collimated than shown below, motivating a new, small, fast, cheap experiment at the LHC.</a:t>
            </a: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pPr eaLnBrk="1" hangingPunct="1"/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1B191D-F803-9C4D-A6C9-00F320A823EE}"/>
              </a:ext>
            </a:extLst>
          </p:cNvPr>
          <p:cNvGrpSpPr/>
          <p:nvPr/>
        </p:nvGrpSpPr>
        <p:grpSpPr>
          <a:xfrm>
            <a:off x="2092404" y="914400"/>
            <a:ext cx="6899196" cy="682342"/>
            <a:chOff x="1524000" y="937736"/>
            <a:chExt cx="6899196" cy="682342"/>
          </a:xfrm>
        </p:grpSpPr>
        <p:sp>
          <p:nvSpPr>
            <p:cNvPr id="24" name="Right Triangle 23">
              <a:extLst>
                <a:ext uri="{FF2B5EF4-FFF2-40B4-BE49-F238E27FC236}">
                  <a16:creationId xmlns:a16="http://schemas.microsoft.com/office/drawing/2014/main" id="{4FE59E8B-E92F-794C-AF14-0A88B906D80A}"/>
                </a:ext>
              </a:extLst>
            </p:cNvPr>
            <p:cNvSpPr/>
            <p:nvPr/>
          </p:nvSpPr>
          <p:spPr>
            <a:xfrm flipH="1">
              <a:off x="1524000" y="985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3F55DAF-3D4C-6940-AB96-689D07D61F8E}"/>
                </a:ext>
              </a:extLst>
            </p:cNvPr>
            <p:cNvSpPr txBox="1"/>
            <p:nvPr/>
          </p:nvSpPr>
          <p:spPr>
            <a:xfrm>
              <a:off x="7315200" y="93773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200 MeV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EA00274-F9DA-064E-981B-A9BD85DB6488}"/>
                </a:ext>
              </a:extLst>
            </p:cNvPr>
            <p:cNvSpPr txBox="1"/>
            <p:nvPr/>
          </p:nvSpPr>
          <p:spPr>
            <a:xfrm>
              <a:off x="3979902" y="1250746"/>
              <a:ext cx="7704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</a:t>
              </a:r>
              <a:r>
                <a:rPr lang="en-US" dirty="0" err="1"/>
                <a:t>TeV</a:t>
              </a:r>
              <a:endParaRPr lang="en-US" dirty="0"/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0428D0E-F856-0E44-BBF4-58FDE0DFF9A4}"/>
                </a:ext>
              </a:extLst>
            </p:cNvPr>
            <p:cNvCxnSpPr>
              <a:cxnSpLocks/>
              <a:stCxn id="24" idx="4"/>
            </p:cNvCxnSpPr>
            <p:nvPr/>
          </p:nvCxnSpPr>
          <p:spPr>
            <a:xfrm flipV="1">
              <a:off x="1524000" y="985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9B382F7-F053-0F41-9E8F-74D67C7B38FF}"/>
              </a:ext>
            </a:extLst>
          </p:cNvPr>
          <p:cNvGrpSpPr/>
          <p:nvPr/>
        </p:nvGrpSpPr>
        <p:grpSpPr>
          <a:xfrm>
            <a:off x="2082557" y="1600200"/>
            <a:ext cx="6604243" cy="670674"/>
            <a:chOff x="1524000" y="1699736"/>
            <a:chExt cx="6604243" cy="670674"/>
          </a:xfrm>
        </p:grpSpPr>
        <p:sp>
          <p:nvSpPr>
            <p:cNvPr id="28" name="Right Triangle 27">
              <a:extLst>
                <a:ext uri="{FF2B5EF4-FFF2-40B4-BE49-F238E27FC236}">
                  <a16:creationId xmlns:a16="http://schemas.microsoft.com/office/drawing/2014/main" id="{1AE17763-7130-FD4F-AFD5-5D567502D4AD}"/>
                </a:ext>
              </a:extLst>
            </p:cNvPr>
            <p:cNvSpPr/>
            <p:nvPr/>
          </p:nvSpPr>
          <p:spPr>
            <a:xfrm flipH="1">
              <a:off x="1524000" y="1747525"/>
              <a:ext cx="5791200" cy="304800"/>
            </a:xfrm>
            <a:prstGeom prst="rtTriangl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656A45B-0E13-2C4C-8BEC-2F6124BFFF37}"/>
                </a:ext>
              </a:extLst>
            </p:cNvPr>
            <p:cNvSpPr txBox="1"/>
            <p:nvPr/>
          </p:nvSpPr>
          <p:spPr>
            <a:xfrm>
              <a:off x="7315200" y="1699736"/>
              <a:ext cx="813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cm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DD42622-95FA-9B4E-94C4-CCB6C822731C}"/>
                </a:ext>
              </a:extLst>
            </p:cNvPr>
            <p:cNvSpPr txBox="1"/>
            <p:nvPr/>
          </p:nvSpPr>
          <p:spPr>
            <a:xfrm>
              <a:off x="3979902" y="2001078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480 m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D77A8E3A-9E56-FF4F-9E5F-D314B1F8623E}"/>
                </a:ext>
              </a:extLst>
            </p:cNvPr>
            <p:cNvCxnSpPr>
              <a:cxnSpLocks/>
              <a:stCxn id="28" idx="4"/>
            </p:cNvCxnSpPr>
            <p:nvPr/>
          </p:nvCxnSpPr>
          <p:spPr>
            <a:xfrm flipV="1">
              <a:off x="1524000" y="1747524"/>
              <a:ext cx="5791200" cy="30480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C6744B45-BD85-9B42-ABEB-762331C8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629900"/>
            <a:ext cx="3034200" cy="188595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428ACA36-A0DA-2F40-BF44-DFA5BBC33FEC}"/>
              </a:ext>
            </a:extLst>
          </p:cNvPr>
          <p:cNvSpPr txBox="1">
            <a:spLocks/>
          </p:cNvSpPr>
          <p:nvPr/>
        </p:nvSpPr>
        <p:spPr bwMode="auto">
          <a:xfrm>
            <a:off x="266701" y="880787"/>
            <a:ext cx="4952999" cy="160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Arial" charset="0"/>
              </a:rPr>
              <a:t>Momentum:</a:t>
            </a:r>
          </a:p>
          <a:p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Space:</a:t>
            </a:r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02587477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28956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FASER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9A7B68-9E56-9843-BBAE-89983C22F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72209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2895600"/>
            <a:ext cx="8610600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PARTICLE PHYSICS NOW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BDBBCE-DC34-344F-88E0-FE1006AB9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50812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FF0000"/>
                </a:solidFill>
                <a:latin typeface="Arial" charset="0"/>
                <a:sym typeface="Wingdings"/>
              </a:rPr>
              <a:t>F</a:t>
            </a:r>
            <a:r>
              <a:rPr lang="en-US" dirty="0">
                <a:solidFill>
                  <a:schemeClr val="tx1"/>
                </a:solidFill>
                <a:latin typeface="Arial" charset="0"/>
                <a:sym typeface="Wingdings"/>
              </a:rPr>
              <a:t>ORW</a:t>
            </a:r>
            <a:r>
              <a:rPr lang="en-US" dirty="0">
                <a:solidFill>
                  <a:srgbClr val="FF0000"/>
                </a:solidFill>
                <a:latin typeface="Arial" charset="0"/>
                <a:sym typeface="Wingdings"/>
              </a:rPr>
              <a:t>A</a:t>
            </a:r>
            <a:r>
              <a:rPr lang="en-US" dirty="0">
                <a:solidFill>
                  <a:schemeClr val="tx1"/>
                </a:solidFill>
                <a:latin typeface="Arial" charset="0"/>
                <a:sym typeface="Wingdings"/>
              </a:rPr>
              <a:t>RD </a:t>
            </a:r>
            <a:r>
              <a:rPr lang="en-US" dirty="0">
                <a:solidFill>
                  <a:srgbClr val="FF0000"/>
                </a:solidFill>
                <a:latin typeface="Arial" charset="0"/>
                <a:sym typeface="Wingdings"/>
              </a:rPr>
              <a:t>S</a:t>
            </a:r>
            <a:r>
              <a:rPr lang="en-US" dirty="0">
                <a:solidFill>
                  <a:schemeClr val="tx1"/>
                </a:solidFill>
                <a:latin typeface="Arial" charset="0"/>
                <a:sym typeface="Wingdings"/>
              </a:rPr>
              <a:t>EARCH </a:t>
            </a:r>
            <a:r>
              <a:rPr lang="en-US" dirty="0">
                <a:solidFill>
                  <a:srgbClr val="FF0000"/>
                </a:solidFill>
                <a:latin typeface="Arial" charset="0"/>
                <a:sym typeface="Wingdings"/>
              </a:rPr>
              <a:t>E</a:t>
            </a:r>
            <a:r>
              <a:rPr lang="en-US" dirty="0">
                <a:solidFill>
                  <a:schemeClr val="tx1"/>
                </a:solidFill>
                <a:latin typeface="Arial" charset="0"/>
                <a:sym typeface="Wingdings"/>
              </a:rPr>
              <a:t>XPE</a:t>
            </a:r>
            <a:r>
              <a:rPr lang="en-US" dirty="0">
                <a:solidFill>
                  <a:srgbClr val="FF0000"/>
                </a:solidFill>
                <a:latin typeface="Arial" charset="0"/>
                <a:sym typeface="Wingdings"/>
              </a:rPr>
              <a:t>R</a:t>
            </a:r>
            <a:r>
              <a:rPr lang="en-US" dirty="0">
                <a:solidFill>
                  <a:schemeClr val="tx1"/>
                </a:solidFill>
                <a:latin typeface="Arial" charset="0"/>
                <a:sym typeface="Wingdings"/>
              </a:rPr>
              <a:t>IMENT</a:t>
            </a:r>
            <a:endParaRPr lang="en-US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" name="Picture 2" descr="Kirk_fires_a_phaser_rifle_at_Mitch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67000"/>
            <a:ext cx="4469779" cy="3581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08D912-BBD9-3E4A-98F0-51B5265FCC02}"/>
              </a:ext>
            </a:extLst>
          </p:cNvPr>
          <p:cNvSpPr txBox="1">
            <a:spLocks/>
          </p:cNvSpPr>
          <p:nvPr/>
        </p:nvSpPr>
        <p:spPr bwMode="auto">
          <a:xfrm>
            <a:off x="152400" y="2667000"/>
            <a:ext cx="350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  <a:sym typeface="Wingdings"/>
              </a:rPr>
              <a:t>“The acronym recalls another marvelous instrument that harnessed highly collimated particles and was used to explore strange new worlds.”</a:t>
            </a: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50CDC6-815A-3F43-AF15-BD5D807E7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990600"/>
            <a:ext cx="4182210" cy="13940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19F4B6-AC3E-6947-8C80-97D6CFA6883C}"/>
              </a:ext>
            </a:extLst>
          </p:cNvPr>
          <p:cNvSpPr txBox="1"/>
          <p:nvPr/>
        </p:nvSpPr>
        <p:spPr>
          <a:xfrm>
            <a:off x="609600" y="5791200"/>
            <a:ext cx="3337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Feng, </a:t>
            </a:r>
            <a:r>
              <a:rPr lang="en-US" sz="1400" dirty="0" err="1"/>
              <a:t>Galon</a:t>
            </a:r>
            <a:r>
              <a:rPr lang="en-US" sz="1400" dirty="0"/>
              <a:t>, Kling, </a:t>
            </a:r>
            <a:r>
              <a:rPr lang="en-US" sz="1400" dirty="0" err="1"/>
              <a:t>Trojanowski</a:t>
            </a:r>
            <a:r>
              <a:rPr lang="en-US" sz="1400" dirty="0"/>
              <a:t> (2017)</a:t>
            </a:r>
          </a:p>
        </p:txBody>
      </p:sp>
    </p:spTree>
    <p:extLst>
      <p:ext uri="{BB962C8B-B14F-4D97-AF65-F5344CB8AC3E}">
        <p14:creationId xmlns:p14="http://schemas.microsoft.com/office/powerpoint/2010/main" val="41053446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78FD9-5470-CC49-B1E1-378500E2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FASER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4CE82-5BE0-864A-AFBA-8F8D444C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5662"/>
            <a:ext cx="8610600" cy="5392738"/>
          </a:xfrm>
        </p:spPr>
        <p:txBody>
          <a:bodyPr/>
          <a:lstStyle/>
          <a:p>
            <a:r>
              <a:rPr lang="en-US" sz="1800" dirty="0"/>
              <a:t>September 2017: First theory paper</a:t>
            </a:r>
          </a:p>
          <a:p>
            <a:endParaRPr lang="en-US" sz="800" dirty="0"/>
          </a:p>
          <a:p>
            <a:r>
              <a:rPr lang="en-US" sz="1800" dirty="0"/>
              <a:t>November 2017: Support from the two most famous living physicists</a:t>
            </a:r>
          </a:p>
          <a:p>
            <a:endParaRPr lang="en-US" sz="800" dirty="0"/>
          </a:p>
          <a:p>
            <a:r>
              <a:rPr lang="en-US" sz="1800" dirty="0"/>
              <a:t>July 2018: Submitted LOI to CERN LHCC </a:t>
            </a:r>
          </a:p>
          <a:p>
            <a:endParaRPr lang="en-US" sz="800" dirty="0"/>
          </a:p>
          <a:p>
            <a:r>
              <a:rPr lang="en-US" sz="1800" dirty="0"/>
              <a:t>October 2018: Approval from </a:t>
            </a:r>
            <a:r>
              <a:rPr lang="en-US" sz="1800" dirty="0">
                <a:solidFill>
                  <a:srgbClr val="0000FF"/>
                </a:solidFill>
              </a:rPr>
              <a:t>ATLAS SCT </a:t>
            </a:r>
            <a:r>
              <a:rPr lang="en-US" sz="1800" dirty="0"/>
              <a:t>and </a:t>
            </a:r>
            <a:r>
              <a:rPr lang="en-US" sz="1800" dirty="0" err="1">
                <a:solidFill>
                  <a:srgbClr val="0000FF"/>
                </a:solidFill>
              </a:rPr>
              <a:t>LHCb</a:t>
            </a:r>
            <a:r>
              <a:rPr lang="en-US" sz="1800" dirty="0">
                <a:solidFill>
                  <a:srgbClr val="0000FF"/>
                </a:solidFill>
              </a:rPr>
              <a:t> Collaborations </a:t>
            </a:r>
            <a:r>
              <a:rPr lang="en-US" sz="1800" dirty="0"/>
              <a:t>for use of spare detector modules</a:t>
            </a:r>
          </a:p>
          <a:p>
            <a:endParaRPr lang="en-US" sz="800" dirty="0"/>
          </a:p>
          <a:p>
            <a:r>
              <a:rPr lang="en-US" sz="1800" dirty="0"/>
              <a:t>November 2018: Submitted Technical Proposal to LHCC</a:t>
            </a:r>
          </a:p>
          <a:p>
            <a:endParaRPr lang="en-US" sz="800" dirty="0"/>
          </a:p>
          <a:p>
            <a:r>
              <a:rPr lang="en-US" sz="1800" dirty="0"/>
              <a:t>November 2018 – January 2019: Experiment funded by $1M grants from the </a:t>
            </a:r>
            <a:r>
              <a:rPr lang="en-US" sz="1800" dirty="0" err="1">
                <a:solidFill>
                  <a:srgbClr val="0000FF"/>
                </a:solidFill>
              </a:rPr>
              <a:t>Heising</a:t>
            </a:r>
            <a:r>
              <a:rPr lang="en-US" sz="1800" dirty="0">
                <a:solidFill>
                  <a:srgbClr val="0000FF"/>
                </a:solidFill>
              </a:rPr>
              <a:t>-Simons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0000FF"/>
                </a:solidFill>
              </a:rPr>
              <a:t>Simons Foundations</a:t>
            </a:r>
          </a:p>
          <a:p>
            <a:endParaRPr lang="en-US" sz="800" dirty="0"/>
          </a:p>
          <a:p>
            <a:r>
              <a:rPr lang="en-US" sz="1800" dirty="0"/>
              <a:t>March 2019: FASER fully approved by </a:t>
            </a:r>
            <a:r>
              <a:rPr lang="en-US" sz="1800" dirty="0">
                <a:solidFill>
                  <a:srgbClr val="0000FF"/>
                </a:solidFill>
              </a:rPr>
              <a:t>CERN LHCC </a:t>
            </a:r>
            <a:r>
              <a:rPr lang="en-US" sz="1800" dirty="0"/>
              <a:t>and</a:t>
            </a:r>
            <a:r>
              <a:rPr lang="en-US" sz="1800" dirty="0">
                <a:solidFill>
                  <a:srgbClr val="0000FF"/>
                </a:solidFill>
              </a:rPr>
              <a:t> Research Board </a:t>
            </a:r>
            <a:r>
              <a:rPr lang="en-US" sz="1800" dirty="0"/>
              <a:t>along with support for infrastructure costs</a:t>
            </a:r>
          </a:p>
          <a:p>
            <a:endParaRPr lang="en-US" sz="800" dirty="0"/>
          </a:p>
          <a:p>
            <a:r>
              <a:rPr lang="en-US" sz="1800" dirty="0"/>
              <a:t>April 2019: 1</a:t>
            </a:r>
            <a:r>
              <a:rPr lang="en-US" sz="1800" baseline="30000" dirty="0"/>
              <a:t>st</a:t>
            </a:r>
            <a:r>
              <a:rPr lang="en-US" sz="1800" dirty="0"/>
              <a:t> FASER Collaboration Meeting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1800" dirty="0"/>
              <a:t>November 2020 – March 2021: Installation of FASER in tunnel during Long Shutdown 2,commissioning of the detector</a:t>
            </a:r>
          </a:p>
          <a:p>
            <a:endParaRPr lang="en-US" sz="800" dirty="0"/>
          </a:p>
          <a:p>
            <a:r>
              <a:rPr lang="en-US" sz="1800" dirty="0"/>
              <a:t>Early 2022: Start collecting data in Run 3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5075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FASER ON BIG BANG THEORY</a:t>
            </a:r>
          </a:p>
        </p:txBody>
      </p:sp>
      <p:pic>
        <p:nvPicPr>
          <p:cNvPr id="4" name="Picture 3" descr="Big-Bang-Ga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2" y="1143000"/>
            <a:ext cx="8469088" cy="4757718"/>
          </a:xfrm>
          <a:prstGeom prst="rect">
            <a:avLst/>
          </a:prstGeom>
        </p:spPr>
      </p:pic>
      <p:pic>
        <p:nvPicPr>
          <p:cNvPr id="7" name="Picture 6" descr="2017-10-31 17.57.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630" y="3423050"/>
            <a:ext cx="1852051" cy="24694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25A210-E10D-7647-A89A-20172C02685B}"/>
              </a:ext>
            </a:extLst>
          </p:cNvPr>
          <p:cNvSpPr txBox="1"/>
          <p:nvPr/>
        </p:nvSpPr>
        <p:spPr>
          <a:xfrm>
            <a:off x="1780466" y="6019800"/>
            <a:ext cx="5583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Season 11, Episode 9, “The Bitcoin Entanglement” (November 2017)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A4ED56-1F04-3743-877C-99FC71ED7F57}"/>
              </a:ext>
            </a:extLst>
          </p:cNvPr>
          <p:cNvSpPr txBox="1"/>
          <p:nvPr/>
        </p:nvSpPr>
        <p:spPr>
          <a:xfrm>
            <a:off x="7162800" y="5622466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Credit: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Saltzberg</a:t>
            </a:r>
            <a:endParaRPr lang="en-US" sz="1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764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/>
          <p:cNvSpPr/>
          <p:nvPr/>
        </p:nvSpPr>
        <p:spPr>
          <a:xfrm>
            <a:off x="8034760" y="1298906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F215AC-523E-DC4F-85B5-47E9AA0C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4475"/>
            <a:ext cx="8458200" cy="441325"/>
          </a:xfrm>
        </p:spPr>
        <p:txBody>
          <a:bodyPr/>
          <a:lstStyle/>
          <a:p>
            <a:r>
              <a:rPr lang="en-US" dirty="0"/>
              <a:t>FIRST FASER COLLABORATION MEETING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4B07C5-655F-EF4B-AFF6-048676906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836704"/>
            <a:ext cx="7620000" cy="571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4343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429" y="4683788"/>
            <a:ext cx="1775535" cy="61384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034760" y="1298906"/>
            <a:ext cx="641696" cy="1513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11C96E5-8031-A142-B5BC-33E7E65BAD08}"/>
              </a:ext>
            </a:extLst>
          </p:cNvPr>
          <p:cNvSpPr txBox="1">
            <a:spLocks/>
          </p:cNvSpPr>
          <p:nvPr/>
        </p:nvSpPr>
        <p:spPr>
          <a:xfrm>
            <a:off x="76200" y="766924"/>
            <a:ext cx="8839200" cy="2433476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 fontAlgn="auto">
              <a:spcAft>
                <a:spcPts val="0"/>
              </a:spcAft>
              <a:buNone/>
              <a:defRPr/>
            </a:pPr>
            <a:r>
              <a:rPr lang="en-US" sz="1800" dirty="0"/>
              <a:t>66 collaborators, 19 institutions, 8 countries</a:t>
            </a:r>
            <a:endParaRPr lang="en-US" sz="1800" dirty="0">
              <a:latin typeface="Arial" charset="0"/>
              <a:sym typeface="Wingding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5F215AC-523E-DC4F-85B5-47E9AA0C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THE FASER COLLABORATION TODAY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49A50-A72E-AA41-9610-2A4EC510EE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50"/>
          <a:stretch/>
        </p:blipFill>
        <p:spPr>
          <a:xfrm>
            <a:off x="6753349" y="3238163"/>
            <a:ext cx="1785592" cy="904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BEEA1F-CBAF-6446-8B6E-5E888FBC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35" y="3379871"/>
            <a:ext cx="620649" cy="6206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C56B9D-8DB5-4042-8A71-09617015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343" y="4230671"/>
            <a:ext cx="1720850" cy="3253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8498E8F-63D1-CE47-8AA0-C7E3EEB911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518" y="3437576"/>
            <a:ext cx="1714500" cy="5052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4898D81-982F-6746-9F8C-224DAB0E6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7081" y="4920353"/>
            <a:ext cx="1795241" cy="3339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E106E6-BCB3-B147-B731-2B119DCB7A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3978" y="4201640"/>
            <a:ext cx="1543050" cy="5818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C01473F-EB02-1948-824B-247882CC60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88" y="4136210"/>
            <a:ext cx="1819942" cy="60029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9926144-99CD-174E-BFB0-F1B49A40AB8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3007" y="3442082"/>
            <a:ext cx="1442364" cy="4807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0FA9A0-CA29-F34B-AC0A-67DC5402AB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81800" y="4191000"/>
            <a:ext cx="1757141" cy="36390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AB6B7B-A54C-2C40-9AF1-9047E6672F6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2870" t="29888" r="7965" b="26822"/>
          <a:stretch/>
        </p:blipFill>
        <p:spPr>
          <a:xfrm>
            <a:off x="4648200" y="5501337"/>
            <a:ext cx="1582150" cy="6150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D0083C-226C-3B47-8776-BC9498C8C40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7269" b="31132"/>
          <a:stretch/>
        </p:blipFill>
        <p:spPr>
          <a:xfrm>
            <a:off x="256012" y="4814092"/>
            <a:ext cx="1987631" cy="5906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5D336CE-1C83-CC43-AD22-3D47469CAC0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0581" t="26736" r="10119" b="26793"/>
          <a:stretch/>
        </p:blipFill>
        <p:spPr>
          <a:xfrm>
            <a:off x="4507617" y="4784574"/>
            <a:ext cx="1888303" cy="620119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101AD9B5-8E97-B54D-8A0D-CDABAA13CB38}"/>
              </a:ext>
            </a:extLst>
          </p:cNvPr>
          <p:cNvSpPr txBox="1">
            <a:spLocks/>
          </p:cNvSpPr>
          <p:nvPr/>
        </p:nvSpPr>
        <p:spPr>
          <a:xfrm>
            <a:off x="76200" y="1066800"/>
            <a:ext cx="8991600" cy="2377862"/>
          </a:xfrm>
          <a:prstGeom prst="rect">
            <a:avLst/>
          </a:prstGeom>
        </p:spPr>
        <p:txBody>
          <a:bodyPr/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00" dirty="0" err="1"/>
              <a:t>Henso</a:t>
            </a:r>
            <a:r>
              <a:rPr lang="en-US" sz="1100" dirty="0"/>
              <a:t> Abreu (Technion), Yoav </a:t>
            </a:r>
            <a:r>
              <a:rPr lang="en-US" sz="1100" dirty="0" err="1"/>
              <a:t>Afik</a:t>
            </a:r>
            <a:r>
              <a:rPr lang="en-US" sz="1100" dirty="0"/>
              <a:t> (Technion), Claire </a:t>
            </a:r>
            <a:r>
              <a:rPr lang="en-US" sz="1100" dirty="0" err="1"/>
              <a:t>Antel</a:t>
            </a:r>
            <a:r>
              <a:rPr lang="en-US" sz="1100" dirty="0"/>
              <a:t> (Geneva), </a:t>
            </a:r>
            <a:r>
              <a:rPr lang="en-US" sz="1100" dirty="0" err="1"/>
              <a:t>Akitaka</a:t>
            </a:r>
            <a:r>
              <a:rPr lang="en-US" sz="1100" dirty="0"/>
              <a:t> </a:t>
            </a:r>
            <a:r>
              <a:rPr lang="en-US" sz="1100" dirty="0" err="1"/>
              <a:t>Ariga</a:t>
            </a:r>
            <a:r>
              <a:rPr lang="en-US" sz="1100" dirty="0"/>
              <a:t> (Bern), Tomoko </a:t>
            </a:r>
            <a:r>
              <a:rPr lang="en-US" sz="1100" dirty="0" err="1"/>
              <a:t>Ariga</a:t>
            </a:r>
            <a:r>
              <a:rPr lang="en-US" sz="1100" dirty="0"/>
              <a:t> (Kyushu/Bern), Florian </a:t>
            </a:r>
            <a:r>
              <a:rPr lang="en-US" sz="1100" dirty="0" err="1"/>
              <a:t>Bernlochner</a:t>
            </a:r>
            <a:r>
              <a:rPr lang="en-US" sz="1100" dirty="0"/>
              <a:t> (Bonn), Tobias </a:t>
            </a:r>
            <a:r>
              <a:rPr lang="en-US" sz="1100" dirty="0" err="1"/>
              <a:t>Boeckh</a:t>
            </a:r>
            <a:r>
              <a:rPr lang="en-US" sz="1100" dirty="0"/>
              <a:t> (Bonn), Jamie Boyd (CERN), Lydia Brenner (CERN), Franck Cadoux (Geneva), Dave Casper (UC Irvine), Charlotte Cavanagh (Liverpool), Xin Chen (Tsinghua), Andrea </a:t>
            </a:r>
            <a:r>
              <a:rPr lang="en-US" sz="1100" dirty="0" err="1"/>
              <a:t>Coccaro</a:t>
            </a:r>
            <a:r>
              <a:rPr lang="en-US" sz="1100" dirty="0"/>
              <a:t> (INFN), Monica D’Onofrio (Liverpool), </a:t>
            </a:r>
            <a:r>
              <a:rPr lang="en-US" sz="1100" dirty="0" err="1"/>
              <a:t>Candan</a:t>
            </a:r>
            <a:r>
              <a:rPr lang="en-US" sz="1100" dirty="0"/>
              <a:t> Dozen (Tsinghua), Yannick Favre (Geneva), Deion Fellers (Oregon), Jonathan Feng (UC Irvine), Didier </a:t>
            </a:r>
            <a:r>
              <a:rPr lang="en-US" sz="1100" dirty="0" err="1"/>
              <a:t>Ferrere</a:t>
            </a:r>
            <a:r>
              <a:rPr lang="en-US" sz="1100" dirty="0"/>
              <a:t> (Geneva), Stephen Gibson (Royal Holloway), Sergio Gonzalez-Sevilla (Geneva), Carl </a:t>
            </a:r>
            <a:r>
              <a:rPr lang="en-US" sz="1100" dirty="0" err="1"/>
              <a:t>Gwilliam</a:t>
            </a:r>
            <a:r>
              <a:rPr lang="en-US" sz="1100" dirty="0"/>
              <a:t> (Liverpool), Shih-</a:t>
            </a:r>
            <a:r>
              <a:rPr lang="en-US" sz="1100" dirty="0" err="1"/>
              <a:t>Chieh</a:t>
            </a:r>
            <a:r>
              <a:rPr lang="en-US" sz="1100" dirty="0"/>
              <a:t> Hsu (Washington), Zhen Hu (Tsinghua), </a:t>
            </a:r>
            <a:r>
              <a:rPr lang="en-US" sz="1100" dirty="0" err="1"/>
              <a:t>Peppe</a:t>
            </a:r>
            <a:r>
              <a:rPr lang="en-US" sz="1100" dirty="0"/>
              <a:t> </a:t>
            </a:r>
            <a:r>
              <a:rPr lang="en-US" sz="1100" dirty="0" err="1"/>
              <a:t>Iacobucci</a:t>
            </a:r>
            <a:r>
              <a:rPr lang="en-US" sz="1100" dirty="0"/>
              <a:t> (Geneva), </a:t>
            </a:r>
            <a:r>
              <a:rPr lang="en-US" sz="1100" dirty="0" err="1"/>
              <a:t>Sune</a:t>
            </a:r>
            <a:r>
              <a:rPr lang="en-US" sz="1100" dirty="0"/>
              <a:t> Jakobsen (CERN), Enrique </a:t>
            </a:r>
            <a:r>
              <a:rPr lang="en-US" sz="1100" dirty="0" err="1"/>
              <a:t>Kajomovitz</a:t>
            </a:r>
            <a:r>
              <a:rPr lang="en-US" sz="1100" dirty="0"/>
              <a:t> (Technion), Felix Kling (SLAC), </a:t>
            </a:r>
            <a:r>
              <a:rPr lang="en-US" sz="1100" dirty="0" err="1"/>
              <a:t>Umut</a:t>
            </a:r>
            <a:r>
              <a:rPr lang="en-US" sz="1100" dirty="0"/>
              <a:t> </a:t>
            </a:r>
            <a:r>
              <a:rPr lang="en-US" sz="1100" dirty="0" err="1"/>
              <a:t>Kose</a:t>
            </a:r>
            <a:r>
              <a:rPr lang="en-US" sz="1100" dirty="0"/>
              <a:t> (CERN), Susanne Kuehn (CERN), Helena Lefebvre (Royal Holloway), Lorne Levinson (Weizmann), </a:t>
            </a:r>
            <a:r>
              <a:rPr lang="en-US" sz="1100" dirty="0" err="1"/>
              <a:t>Ke</a:t>
            </a:r>
            <a:r>
              <a:rPr lang="en-US" sz="1100" dirty="0"/>
              <a:t> Li (Washington), </a:t>
            </a:r>
            <a:r>
              <a:rPr lang="en-US" sz="1100" dirty="0" err="1"/>
              <a:t>Jinfeng</a:t>
            </a:r>
            <a:r>
              <a:rPr lang="en-US" sz="1100" dirty="0"/>
              <a:t> Liu (Tsinghua), Chiara </a:t>
            </a:r>
            <a:r>
              <a:rPr lang="en-US" sz="1100" dirty="0" err="1"/>
              <a:t>Magliocca</a:t>
            </a:r>
            <a:r>
              <a:rPr lang="en-US" sz="1100" dirty="0"/>
              <a:t> (Geneva), Josh </a:t>
            </a:r>
            <a:r>
              <a:rPr lang="en-US" sz="1100" dirty="0" err="1"/>
              <a:t>McFayden</a:t>
            </a:r>
            <a:r>
              <a:rPr lang="en-US" sz="1100" dirty="0"/>
              <a:t> (Sussex), Sam Meehan (CERN), </a:t>
            </a:r>
            <a:r>
              <a:rPr lang="en-US" sz="1100" dirty="0" err="1"/>
              <a:t>Dimitar</a:t>
            </a:r>
            <a:r>
              <a:rPr lang="en-US" sz="1100" dirty="0"/>
              <a:t> </a:t>
            </a:r>
            <a:r>
              <a:rPr lang="en-US" sz="1100" dirty="0" err="1"/>
              <a:t>Mladenov</a:t>
            </a:r>
            <a:r>
              <a:rPr lang="en-US" sz="1100" dirty="0"/>
              <a:t> (CERN), Mitsuhiro Nakamura (Nagoya), Toshiyuki Nakano (Nagoya), </a:t>
            </a:r>
            <a:r>
              <a:rPr lang="en-US" sz="1100" dirty="0" err="1"/>
              <a:t>Marzio</a:t>
            </a:r>
            <a:r>
              <a:rPr lang="en-US" sz="1100" dirty="0"/>
              <a:t> </a:t>
            </a:r>
            <a:r>
              <a:rPr lang="en-US" sz="1100" dirty="0" err="1"/>
              <a:t>Nessi</a:t>
            </a:r>
            <a:r>
              <a:rPr lang="en-US" sz="1100" dirty="0"/>
              <a:t> (CERN), </a:t>
            </a:r>
            <a:r>
              <a:rPr lang="en-US" sz="1100" dirty="0" err="1"/>
              <a:t>Friedemann</a:t>
            </a:r>
            <a:r>
              <a:rPr lang="en-US" sz="1100" dirty="0"/>
              <a:t> Neuhaus (Mainz), Laurie </a:t>
            </a:r>
            <a:r>
              <a:rPr lang="en-US" sz="1100" dirty="0" err="1"/>
              <a:t>Nevay</a:t>
            </a:r>
            <a:r>
              <a:rPr lang="en-US" sz="1100" dirty="0"/>
              <a:t> (Royal Holloway), Hidetoshi </a:t>
            </a:r>
            <a:r>
              <a:rPr lang="en-US" sz="1100" dirty="0" err="1"/>
              <a:t>Otono</a:t>
            </a:r>
            <a:r>
              <a:rPr lang="en-US" sz="1100" dirty="0"/>
              <a:t> (Kyushu), Carlo </a:t>
            </a:r>
            <a:r>
              <a:rPr lang="en-US" sz="1100" dirty="0" err="1"/>
              <a:t>Pandini</a:t>
            </a:r>
            <a:r>
              <a:rPr lang="en-US" sz="1100" dirty="0"/>
              <a:t> (Geneva), Hao Pang (Tsinghua), Brian Petersen (CERN), Francesco </a:t>
            </a:r>
            <a:r>
              <a:rPr lang="en-US" sz="1100" dirty="0" err="1"/>
              <a:t>Pietropaolo</a:t>
            </a:r>
            <a:r>
              <a:rPr lang="en-US" sz="1100" dirty="0"/>
              <a:t> (CERN), Markus Prim (Bonn), Michaela </a:t>
            </a:r>
            <a:r>
              <a:rPr lang="en-US" sz="1100" dirty="0" err="1"/>
              <a:t>Queitsch</a:t>
            </a:r>
            <a:r>
              <a:rPr lang="en-US" sz="1100" dirty="0"/>
              <a:t>-Maitland (CERN), Filippo </a:t>
            </a:r>
            <a:r>
              <a:rPr lang="en-US" sz="1100" dirty="0" err="1"/>
              <a:t>Resnati</a:t>
            </a:r>
            <a:r>
              <a:rPr lang="en-US" sz="1100" dirty="0"/>
              <a:t> (CERN), Jakob </a:t>
            </a:r>
            <a:r>
              <a:rPr lang="en-US" sz="1100" dirty="0" err="1"/>
              <a:t>Salfeld-Nebgen</a:t>
            </a:r>
            <a:r>
              <a:rPr lang="en-US" sz="1100" dirty="0"/>
              <a:t> (CERN), Osamu Sato (Nagoya), Paola </a:t>
            </a:r>
            <a:r>
              <a:rPr lang="en-US" sz="1100" dirty="0" err="1"/>
              <a:t>Scampoli</a:t>
            </a:r>
            <a:r>
              <a:rPr lang="en-US" sz="1100" dirty="0"/>
              <a:t> (Bern), Kristof </a:t>
            </a:r>
            <a:r>
              <a:rPr lang="en-US" sz="1100" dirty="0" err="1"/>
              <a:t>Schmieden</a:t>
            </a:r>
            <a:r>
              <a:rPr lang="en-US" sz="1100" dirty="0"/>
              <a:t> (Mainz), Matthias Schott (Mainz), Anna </a:t>
            </a:r>
            <a:r>
              <a:rPr lang="en-US" sz="1100" dirty="0" err="1"/>
              <a:t>Sfyrla</a:t>
            </a:r>
            <a:r>
              <a:rPr lang="en-US" sz="1100" dirty="0"/>
              <a:t> (Geneva), Savannah Shively (UC Irvine), John Spencer (Washington), Yosuke </a:t>
            </a:r>
            <a:r>
              <a:rPr lang="en-US" sz="1100" dirty="0" err="1"/>
              <a:t>Takubo</a:t>
            </a:r>
            <a:r>
              <a:rPr lang="en-US" sz="1100" dirty="0"/>
              <a:t> (KEK), </a:t>
            </a:r>
            <a:r>
              <a:rPr lang="en-US" sz="1100" dirty="0" err="1"/>
              <a:t>Ondrej</a:t>
            </a:r>
            <a:r>
              <a:rPr lang="en-US" sz="1100" dirty="0"/>
              <a:t> </a:t>
            </a:r>
            <a:r>
              <a:rPr lang="en-US" sz="1100" dirty="0" err="1"/>
              <a:t>Theiner</a:t>
            </a:r>
            <a:r>
              <a:rPr lang="en-US" sz="1100" dirty="0"/>
              <a:t> (Geneva), Eric </a:t>
            </a:r>
            <a:r>
              <a:rPr lang="en-US" sz="1100" dirty="0" err="1"/>
              <a:t>Torrence</a:t>
            </a:r>
            <a:r>
              <a:rPr lang="en-US" sz="1100" dirty="0"/>
              <a:t> (Oregon), </a:t>
            </a:r>
            <a:r>
              <a:rPr lang="en-US" sz="1100" dirty="0" err="1"/>
              <a:t>Serhan</a:t>
            </a:r>
            <a:r>
              <a:rPr lang="en-US" sz="1100" dirty="0"/>
              <a:t> </a:t>
            </a:r>
            <a:r>
              <a:rPr lang="en-US" sz="1100" dirty="0" err="1"/>
              <a:t>Tufanli</a:t>
            </a:r>
            <a:r>
              <a:rPr lang="en-US" sz="1100" dirty="0"/>
              <a:t> (CERN), </a:t>
            </a:r>
            <a:r>
              <a:rPr lang="en-US" sz="1100" dirty="0" err="1"/>
              <a:t>Benedikt</a:t>
            </a:r>
            <a:r>
              <a:rPr lang="en-US" sz="1100" dirty="0"/>
              <a:t> </a:t>
            </a:r>
            <a:r>
              <a:rPr lang="en-US" sz="1100" dirty="0" err="1"/>
              <a:t>Vormvald</a:t>
            </a:r>
            <a:r>
              <a:rPr lang="en-US" sz="1100" dirty="0"/>
              <a:t> (CERN), Di Wang (Tsinghua), Gang Zhang (Tsinghua)</a:t>
            </a:r>
          </a:p>
          <a:p>
            <a:endParaRPr lang="en-US" sz="2000" dirty="0">
              <a:latin typeface="Arial" charset="0"/>
              <a:sym typeface="Wingding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A7085-1956-3D4B-B819-EDEF6FADFBC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5456098"/>
            <a:ext cx="1143000" cy="668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49DB91-F18D-A944-A22D-6084B60FB7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85519" y="6150435"/>
            <a:ext cx="1169564" cy="579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A48307-1829-3047-BB5E-76548DAF960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2222" b="32029"/>
          <a:stretch/>
        </p:blipFill>
        <p:spPr>
          <a:xfrm>
            <a:off x="6883678" y="5489373"/>
            <a:ext cx="1471930" cy="526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381871-F564-1045-962B-8ABBE9B577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47745" y="5507968"/>
            <a:ext cx="1517028" cy="5831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FCD1FA-5250-214F-9B55-D42CA664E85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07693" y="6204163"/>
            <a:ext cx="1859349" cy="4721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EF7FC8-9471-B341-8CB0-84C91C504F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91200" y="6246453"/>
            <a:ext cx="1542638" cy="3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345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HELP FROM MANY OTHERS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905470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FASER Collaboration has received essential support from the </a:t>
            </a:r>
            <a:r>
              <a:rPr lang="en-US" dirty="0" err="1"/>
              <a:t>Heising</a:t>
            </a:r>
            <a:r>
              <a:rPr lang="en-US" dirty="0"/>
              <a:t>-Simons and Simons Foundations, CERN, the ATLAS SCT and </a:t>
            </a:r>
            <a:r>
              <a:rPr lang="en-US" dirty="0" err="1"/>
              <a:t>LHCb</a:t>
            </a:r>
            <a:r>
              <a:rPr lang="en-US" dirty="0"/>
              <a:t> Collaborations, and also many others at CERN and elsewhere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29" r="-247" b="-541"/>
          <a:stretch/>
        </p:blipFill>
        <p:spPr>
          <a:xfrm>
            <a:off x="1219200" y="1965324"/>
            <a:ext cx="6705600" cy="47402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43264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1352E5A-71D5-5045-BCF4-77B511DA5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38200"/>
            <a:ext cx="9067800" cy="25563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beam collision axis has been located to mm accuracy by the CERN survey department.  To place FASER on this axis, a trench is required to lower the floor by 46 cm.</a:t>
            </a:r>
          </a:p>
          <a:p>
            <a:pPr>
              <a:buFontTx/>
              <a:buChar char="•"/>
            </a:pPr>
            <a:endParaRPr lang="en-US" sz="1200" dirty="0"/>
          </a:p>
          <a:p>
            <a:pPr>
              <a:buFontTx/>
              <a:buChar char="•"/>
            </a:pPr>
            <a:r>
              <a:rPr lang="en-US" dirty="0"/>
              <a:t>The trench was completed by an Italian firm just hours before COVID shut down CERN in Spring 2020.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000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sz="1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1400" dirty="0">
              <a:latin typeface="Arial" charset="0"/>
            </a:endParaRPr>
          </a:p>
          <a:p>
            <a:pPr>
              <a:buFontTx/>
              <a:buChar char="•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Tx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 IN TUNNEL TI12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4F60B4-C76E-4244-B935-316A138F8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200401"/>
            <a:ext cx="2946400" cy="23622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881CD-0BCE-E942-A70D-A8A412361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916766" y="3611033"/>
            <a:ext cx="3285067" cy="24638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1902B7-EA6F-3240-9AD2-CD9034A794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300" y="3962400"/>
            <a:ext cx="2837668" cy="255636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B712F3-7538-BB43-8602-5B25BBFA2CD4}"/>
              </a:ext>
            </a:extLst>
          </p:cNvPr>
          <p:cNvSpPr txBox="1"/>
          <p:nvPr/>
        </p:nvSpPr>
        <p:spPr>
          <a:xfrm>
            <a:off x="1352986" y="519326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D0A933-022F-6A4D-BF23-AA80674E7201}"/>
              </a:ext>
            </a:extLst>
          </p:cNvPr>
          <p:cNvSpPr txBox="1"/>
          <p:nvPr/>
        </p:nvSpPr>
        <p:spPr>
          <a:xfrm>
            <a:off x="6608243" y="6106067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Summer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65DE4B-CCDF-DF44-B03A-8BBD5DB386A4}"/>
              </a:ext>
            </a:extLst>
          </p:cNvPr>
          <p:cNvSpPr txBox="1"/>
          <p:nvPr/>
        </p:nvSpPr>
        <p:spPr>
          <a:xfrm>
            <a:off x="3857702" y="6040315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Spring 2020</a:t>
            </a:r>
          </a:p>
        </p:txBody>
      </p:sp>
    </p:spTree>
    <p:extLst>
      <p:ext uri="{BB962C8B-B14F-4D97-AF65-F5344CB8AC3E}">
        <p14:creationId xmlns:p14="http://schemas.microsoft.com/office/powerpoint/2010/main" val="2321792999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The signal is spectacular: 2 </a:t>
            </a:r>
            <a:r>
              <a:rPr lang="en-US" sz="2000" dirty="0" err="1"/>
              <a:t>TeV</a:t>
            </a:r>
            <a:r>
              <a:rPr lang="en-US" sz="2000" dirty="0"/>
              <a:t>, opposite-sign charged tracks pointing back to ATLAS IP; a “light shining through (100 m-thick) wall” experiment.</a:t>
            </a:r>
          </a:p>
          <a:p>
            <a:r>
              <a:rPr lang="en-US" sz="2000" dirty="0"/>
              <a:t>Permanent dipole magnets split the charged tracks, which are detected by 3 tracking stations and a calorimeter.</a:t>
            </a:r>
          </a:p>
          <a:p>
            <a:r>
              <a:rPr lang="en-US" sz="2000" dirty="0"/>
              <a:t>Scintillators veto incoming charged tracks.  </a:t>
            </a:r>
            <a:endParaRPr lang="en-US" sz="18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THE FASER DETECTOR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228600" y="2514600"/>
            <a:ext cx="8534400" cy="4038600"/>
            <a:chOff x="1181100" y="2964550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2964550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7248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MAGNETS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FASER includes 3 magnets: 1.5 m, 1 m, and 1m long.</a:t>
            </a:r>
          </a:p>
          <a:p>
            <a:r>
              <a:rPr lang="en-US" sz="2000" dirty="0"/>
              <a:t>These magnets are 0.57 T permanent dipoles with an inner diameter of 20 cm, require little maintenance.</a:t>
            </a:r>
          </a:p>
          <a:p>
            <a:r>
              <a:rPr lang="en-US" sz="2000" dirty="0"/>
              <a:t>Constructed by the CERN magnet group.</a:t>
            </a:r>
          </a:p>
          <a:p>
            <a:endParaRPr lang="en-US" sz="2000" dirty="0"/>
          </a:p>
          <a:p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7DE7A-8DD1-C042-91B7-EA651C8EA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88467"/>
            <a:ext cx="8534400" cy="40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1709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TRACKERS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4FFFD57-DE3F-B14F-92DA-FB213684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/>
              <a:t>8 ATLAS SCT modules per tracking plane, 3 tracking planes per tracking station, 3 tracking stations at FASER.</a:t>
            </a:r>
            <a:endParaRPr lang="en-US" sz="16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C4B2C-0078-3F45-9E72-29F634D29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1676400"/>
            <a:ext cx="65024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0707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A BRIEF HISTORY OF PARTICLE PHYSICS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1369" y="1524000"/>
            <a:ext cx="3887231" cy="3352800"/>
          </a:xfrm>
        </p:spPr>
        <p:txBody>
          <a:bodyPr/>
          <a:lstStyle/>
          <a:p>
            <a:pPr eaLnBrk="1" hangingPunct="1"/>
            <a:r>
              <a:rPr lang="en-US" dirty="0"/>
              <a:t>In the last century, we have been tremendously successful in discovering new particles and deepening our understanding of the laws of nature and the contents of the Universe.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7DD0F1-5AD3-ED49-8B45-7E1BBED16BC1}"/>
              </a:ext>
            </a:extLst>
          </p:cNvPr>
          <p:cNvSpPr txBox="1">
            <a:spLocks/>
          </p:cNvSpPr>
          <p:nvPr/>
        </p:nvSpPr>
        <p:spPr bwMode="auto">
          <a:xfrm>
            <a:off x="151370" y="5638800"/>
            <a:ext cx="876403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charset="0"/>
              </a:rPr>
              <a:t>The workhorse tools leading to much of this progress have been particle accelerators and colliders.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59468-6EA3-6B47-A15B-2E850A573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401" y="1141631"/>
            <a:ext cx="4186586" cy="419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8544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F67085-54F2-6842-B1FB-54D87201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4" y="0"/>
            <a:ext cx="913517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4" y="228600"/>
            <a:ext cx="9102972" cy="4413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COMMISSIONING ON SURFACE</a:t>
            </a:r>
          </a:p>
        </p:txBody>
      </p:sp>
    </p:spTree>
    <p:extLst>
      <p:ext uri="{BB962C8B-B14F-4D97-AF65-F5344CB8AC3E}">
        <p14:creationId xmlns:p14="http://schemas.microsoft.com/office/powerpoint/2010/main" val="1160311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FASER INSTALLATION</a:t>
            </a:r>
          </a:p>
        </p:txBody>
      </p:sp>
      <p:pic>
        <p:nvPicPr>
          <p:cNvPr id="4" name="FASER-1">
            <a:hlinkClick r:id="" action="ppaction://media"/>
            <a:extLst>
              <a:ext uri="{FF2B5EF4-FFF2-40B4-BE49-F238E27FC236}">
                <a16:creationId xmlns:a16="http://schemas.microsoft.com/office/drawing/2014/main" id="{4BE837F6-4D74-5140-94A6-4C4D9FAEC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762000"/>
            <a:ext cx="9448800" cy="5807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7B1E97-EE1C-EC48-8777-66AD30EE45D0}"/>
              </a:ext>
            </a:extLst>
          </p:cNvPr>
          <p:cNvSpPr txBox="1"/>
          <p:nvPr/>
        </p:nvSpPr>
        <p:spPr>
          <a:xfrm>
            <a:off x="6032099" y="914400"/>
            <a:ext cx="2654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Dougherty, CERN Integration (2019)</a:t>
            </a:r>
          </a:p>
        </p:txBody>
      </p:sp>
    </p:spTree>
    <p:extLst>
      <p:ext uri="{BB962C8B-B14F-4D97-AF65-F5344CB8AC3E}">
        <p14:creationId xmlns:p14="http://schemas.microsoft.com/office/powerpoint/2010/main" val="3368668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CDB237-48DA-A144-B0DA-051EC9767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93" y="990600"/>
            <a:ext cx="8718614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033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 INSTALLATION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9AF2BC-1872-5F42-ADB9-EBAA71C52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38200"/>
            <a:ext cx="7848600" cy="573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068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8479C2-FE3D-194B-95E7-A4A1B751E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821589"/>
            <a:ext cx="4622800" cy="599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016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70D4D-62E5-7A4F-8184-D056CF164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838200"/>
            <a:ext cx="8832850" cy="56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643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FASER INSTALLATION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645FE9-57ED-904E-B103-9270C514E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371600"/>
            <a:ext cx="8711921" cy="461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254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438006-7BFB-484D-B80A-EC09E970E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821"/>
            <a:ext cx="9239250" cy="69361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</p:spTree>
    <p:extLst>
      <p:ext uri="{BB962C8B-B14F-4D97-AF65-F5344CB8AC3E}">
        <p14:creationId xmlns:p14="http://schemas.microsoft.com/office/powerpoint/2010/main" val="28054263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E91C2E-A085-294C-A481-1F7B1635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67" r="13204"/>
          <a:stretch/>
        </p:blipFill>
        <p:spPr>
          <a:xfrm>
            <a:off x="1" y="1571"/>
            <a:ext cx="9144000" cy="683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F2F7F6-7B19-224F-8C58-B82240562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FASER CURRENT STATUS</a:t>
            </a:r>
          </a:p>
        </p:txBody>
      </p:sp>
    </p:spTree>
    <p:extLst>
      <p:ext uri="{BB962C8B-B14F-4D97-AF65-F5344CB8AC3E}">
        <p14:creationId xmlns:p14="http://schemas.microsoft.com/office/powerpoint/2010/main" val="34570947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523CEB-6B28-7249-8362-DC5BCB3BF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68" y="1471411"/>
            <a:ext cx="4073436" cy="3193759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DARK PHOTON SENSITIVITY REACH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28600" y="809625"/>
            <a:ext cx="8763000" cy="5819775"/>
          </a:xfrm>
        </p:spPr>
        <p:txBody>
          <a:bodyPr/>
          <a:lstStyle/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000" dirty="0">
              <a:latin typeface="Arial" charset="0"/>
              <a:sym typeface="Wingdings"/>
            </a:endParaRPr>
          </a:p>
          <a:p>
            <a:endParaRPr lang="en-US" sz="14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endParaRPr lang="en-US" sz="2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2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FASER probes new parameter space with just 1 fb</a:t>
            </a:r>
            <a:r>
              <a:rPr lang="en-US" sz="2000" baseline="30000" dirty="0">
                <a:latin typeface="Arial" charset="0"/>
                <a:sym typeface="Wingdings"/>
              </a:rPr>
              <a:t>-1 </a:t>
            </a:r>
            <a:r>
              <a:rPr lang="en-US" sz="2000" dirty="0">
                <a:latin typeface="Arial" charset="0"/>
                <a:sym typeface="Wingdings"/>
              </a:rPr>
              <a:t>starting in 2022.</a:t>
            </a:r>
          </a:p>
          <a:p>
            <a:endParaRPr lang="en-US" sz="1000" dirty="0">
              <a:latin typeface="Arial" charset="0"/>
              <a:sym typeface="Wingdings"/>
            </a:endParaRPr>
          </a:p>
          <a:p>
            <a:r>
              <a:rPr lang="en-US" sz="2000" dirty="0">
                <a:latin typeface="Arial" charset="0"/>
                <a:sym typeface="Wingdings"/>
              </a:rPr>
              <a:t>Without upgrade, HL-LHC extends (L*Volume) by factor of 3000; possible upgrade to FASER 2 extends (L*Volume) by ~10</a:t>
            </a:r>
            <a:r>
              <a:rPr lang="en-US" sz="2000" baseline="30000" dirty="0">
                <a:latin typeface="Arial" charset="0"/>
                <a:sym typeface="Wingdings"/>
              </a:rPr>
              <a:t>6</a:t>
            </a:r>
            <a:r>
              <a:rPr lang="en-US" sz="2000" dirty="0">
                <a:latin typeface="Arial" charset="0"/>
                <a:sym typeface="Wingdings"/>
              </a:rPr>
              <a:t>.</a:t>
            </a: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  <a:p>
            <a:pPr marL="0" indent="0">
              <a:buNone/>
            </a:pPr>
            <a:endParaRPr lang="en-US" sz="1000" dirty="0">
              <a:latin typeface="Arial" charset="0"/>
              <a:sym typeface="Wingdings"/>
            </a:endParaRPr>
          </a:p>
          <a:p>
            <a:endParaRPr lang="en-US" dirty="0">
              <a:latin typeface="Arial" charset="0"/>
              <a:sym typeface="Wingding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C0A02A-C6C1-A542-8902-C605E3D0AC32}"/>
              </a:ext>
            </a:extLst>
          </p:cNvPr>
          <p:cNvSpPr txBox="1"/>
          <p:nvPr/>
        </p:nvSpPr>
        <p:spPr>
          <a:xfrm rot="5400000">
            <a:off x="3199939" y="2788373"/>
            <a:ext cx="21623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-25000" dirty="0">
                <a:sym typeface="Wingdings"/>
              </a:rPr>
              <a:t>FASER Collaboration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E523C-17B6-AA4C-81AE-395DBBB5BDE0}"/>
              </a:ext>
            </a:extLst>
          </p:cNvPr>
          <p:cNvSpPr txBox="1"/>
          <p:nvPr/>
        </p:nvSpPr>
        <p:spPr>
          <a:xfrm>
            <a:off x="1981200" y="1143139"/>
            <a:ext cx="95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FASER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D1FDDD-D0F2-3043-AD12-3BD6FCA604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" t="5555" r="1613" b="3704"/>
          <a:stretch/>
        </p:blipFill>
        <p:spPr>
          <a:xfrm>
            <a:off x="4610100" y="1327805"/>
            <a:ext cx="4115775" cy="339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7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tx1"/>
                </a:solidFill>
                <a:latin typeface="Arial" charset="0"/>
              </a:rPr>
              <a:t>PARTICLE ACCELERATORS AND COLLIDERS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191000" y="1018309"/>
            <a:ext cx="4800600" cy="5306292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In the 1930’s, E. O. Lawrence made a cyclotron, which accelerated particles to higher velocities and energies.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r>
              <a:rPr lang="en-US" sz="2000" dirty="0">
                <a:latin typeface="Arial" charset="0"/>
              </a:rPr>
              <a:t>The first cyclotron was small, but soon, bigger accelerators </a:t>
            </a:r>
            <a:r>
              <a:rPr lang="en-US" sz="2000" dirty="0">
                <a:latin typeface="Arial" charset="0"/>
                <a:sym typeface="Wingdings" pitchFamily="2" charset="2"/>
              </a:rPr>
              <a:t>led to higher energies, which allowed heavier particles to be produced and discovered.</a:t>
            </a:r>
          </a:p>
          <a:p>
            <a:pPr eaLnBrk="1" hangingPunct="1"/>
            <a:endParaRPr lang="en-US" sz="1200" dirty="0">
              <a:latin typeface="Arial" charset="0"/>
              <a:sym typeface="Wingdings" pitchFamily="2" charset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2C073-39A1-0145-97A5-B66BD50F8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6800"/>
            <a:ext cx="3733800" cy="5197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FE3EA0-DAB1-6D4D-8CB6-04E8EB4D3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443" y="2362200"/>
            <a:ext cx="326571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2444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PHYSICS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838200"/>
            <a:ext cx="8915400" cy="5392738"/>
          </a:xfrm>
        </p:spPr>
        <p:txBody>
          <a:bodyPr/>
          <a:lstStyle/>
          <a:p>
            <a:r>
              <a:rPr lang="en-US" sz="1800" dirty="0"/>
              <a:t>Many other studies: FASER has discover prospects for all candidates with renormalizable couplings (dark photon, dark Higgs, HNL); ALPs with all types of couplings (</a:t>
            </a:r>
            <a:r>
              <a:rPr lang="en-US" sz="1800" dirty="0">
                <a:latin typeface="Symbol" pitchFamily="2" charset="2"/>
              </a:rPr>
              <a:t>g</a:t>
            </a:r>
            <a:r>
              <a:rPr lang="en-US" sz="1800" dirty="0"/>
              <a:t>, f, g); and many other examples; see 1811.12522.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1000" y="1828800"/>
              <a:ext cx="8343901" cy="46780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69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 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V1/BC1: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V2/BC1’: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Invisible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S1/BC4: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Batell</a:t>
                          </a:r>
                          <a:r>
                            <a:rPr lang="en-US" sz="1200" dirty="0"/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S2/BC5: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F1/BC6: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F2/BC7: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204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F3/BC8: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A1/BC9: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A2/BC10: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A3/BC11: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5025824"/>
                  </p:ext>
                </p:extLst>
              </p:nvPr>
            </p:nvGraphicFramePr>
            <p:xfrm>
              <a:off x="381000" y="1828800"/>
              <a:ext cx="8343901" cy="467804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38400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990600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  <a:gridCol w="3924301">
                      <a:extLst>
                        <a:ext uri="{9D8B030D-6E8A-4147-A177-3AD203B41FA5}">
                          <a16:colId xmlns:a16="http://schemas.microsoft.com/office/drawing/2014/main" val="120991351"/>
                        </a:ext>
                      </a:extLst>
                    </a:gridCol>
                  </a:tblGrid>
                  <a:tr h="3694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FASER 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References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V1/BC1: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30435" r="-498718" b="-13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30435" r="-392405" b="-13913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1708.09389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V2/BC1’: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47222" r="-498718" b="-7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47222" r="-392405" b="-78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Bauer, </a:t>
                          </a:r>
                          <a:r>
                            <a:rPr lang="en-US" sz="1200" dirty="0" err="1"/>
                            <a:t>Foldenauer</a:t>
                          </a:r>
                          <a:r>
                            <a:rPr lang="en-US" sz="1200" dirty="0"/>
                            <a:t>, </a:t>
                          </a:r>
                          <a:r>
                            <a:rPr lang="en-US" sz="1200" dirty="0" err="1"/>
                            <a:t>Jaeckel</a:t>
                          </a:r>
                          <a:r>
                            <a:rPr lang="en-US" sz="1200" dirty="0"/>
                            <a:t>, 1803.05466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Invisible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S1/BC4: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375000" r="-392405" b="-56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Batell</a:t>
                          </a:r>
                          <a:r>
                            <a:rPr lang="en-US" sz="1200" dirty="0"/>
                            <a:t>, Freitas, Ismail, McKeen, 1712.10022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S2/BC5: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777273" r="-392405" b="-81818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1710.09387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F1/BC6: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536111" r="-39240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F2/BC7: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618919" r="-392405" b="-2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F3/BC8: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738889" r="-498718" b="-197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738889" r="-392405" b="-197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1801.08947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Helo</a:t>
                          </a:r>
                          <a:r>
                            <a:rPr lang="en-US" sz="1200" dirty="0"/>
                            <a:t>, Hirsch, Wang, 1803.02212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A1/BC9: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372727" r="-498718" b="-2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372727" r="-392405" b="-22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Feng, </a:t>
                          </a:r>
                          <a:r>
                            <a:rPr lang="en-US" sz="1200" dirty="0" err="1"/>
                            <a:t>Galon</a:t>
                          </a:r>
                          <a:r>
                            <a:rPr lang="en-US" sz="1200" dirty="0"/>
                            <a:t>, Kling, </a:t>
                          </a:r>
                          <a:r>
                            <a:rPr lang="en-US" sz="1200" dirty="0" err="1"/>
                            <a:t>Trojanowski</a:t>
                          </a:r>
                          <a:r>
                            <a:rPr lang="en-US" sz="1200" dirty="0"/>
                            <a:t>, 1806.02348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A2/BC10: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408696" r="-498718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408696" r="-392405" b="-1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28894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A3/BC11: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47436" t="-1508696" r="-498718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43038" t="-1508696" r="-392405" b="-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FASER </a:t>
                          </a:r>
                          <a:r>
                            <a:rPr lang="en-US" sz="1200" dirty="0">
                              <a:latin typeface="+mn-lt"/>
                            </a:rPr>
                            <a:t>Collaboration, </a:t>
                          </a:r>
                          <a:r>
                            <a:rPr lang="en-US" sz="1200" kern="1200" dirty="0">
                              <a:solidFill>
                                <a:schemeClr val="dk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1811.12522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126995781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637784" y="2895600"/>
            <a:ext cx="5868431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 err="1"/>
              <a:t>FASER</a:t>
            </a:r>
            <a:r>
              <a:rPr lang="en-US" sz="4400" b="1" dirty="0" err="1">
                <a:latin typeface="Symbol" pitchFamily="2" charset="2"/>
              </a:rPr>
              <a:t>n</a:t>
            </a:r>
            <a:endParaRPr lang="en-US" sz="4400" b="1" dirty="0">
              <a:latin typeface="Symbol" pitchFamily="2" charset="2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21ABED-F62C-2B41-AB55-6BE05A438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09897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23900" y="4953000"/>
            <a:ext cx="7696200" cy="1828800"/>
            <a:chOff x="686764" y="3235221"/>
            <a:chExt cx="6761940" cy="1633785"/>
          </a:xfrm>
        </p:grpSpPr>
        <p:pic>
          <p:nvPicPr>
            <p:cNvPr id="6" name="Picture 5" descr="0803012_02-A4-at-144-dpi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635" y="3393423"/>
              <a:ext cx="2791232" cy="1475583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 flipV="1">
              <a:off x="4378325" y="3235221"/>
              <a:ext cx="238125" cy="80973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7"/>
            <p:cNvGrpSpPr/>
            <p:nvPr/>
          </p:nvGrpSpPr>
          <p:grpSpPr>
            <a:xfrm>
              <a:off x="686764" y="4213439"/>
              <a:ext cx="2214348" cy="409266"/>
              <a:chOff x="686764" y="4213439"/>
              <a:chExt cx="2214348" cy="409266"/>
            </a:xfrm>
          </p:grpSpPr>
          <p:cxnSp>
            <p:nvCxnSpPr>
              <p:cNvPr id="19" name="Straight Arrow Connector 18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 rot="10800000">
              <a:off x="5559329" y="3549005"/>
              <a:ext cx="1889375" cy="353694"/>
              <a:chOff x="686764" y="4213439"/>
              <a:chExt cx="2214348" cy="409266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 flipH="1">
                <a:off x="686764" y="4213439"/>
                <a:ext cx="2206310" cy="27042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94802" y="4284835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 flipH="1">
                <a:off x="686764" y="4240852"/>
                <a:ext cx="2206309" cy="309069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94802" y="4240852"/>
                <a:ext cx="2198272" cy="381853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>
                <a:off x="686764" y="4240852"/>
                <a:ext cx="2214348" cy="279762"/>
              </a:xfrm>
              <a:prstGeom prst="straightConnector1">
                <a:avLst/>
              </a:prstGeom>
              <a:ln w="12700" cmpd="sng">
                <a:solidFill>
                  <a:srgbClr val="FF0000"/>
                </a:solidFill>
                <a:headEnd type="none"/>
                <a:tailEnd type="triangle" w="sm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Arrow Connector 9"/>
            <p:cNvCxnSpPr/>
            <p:nvPr/>
          </p:nvCxnSpPr>
          <p:spPr>
            <a:xfrm flipV="1">
              <a:off x="4182360" y="4016375"/>
              <a:ext cx="434090" cy="62642"/>
            </a:xfrm>
            <a:prstGeom prst="straightConnector1">
              <a:avLst/>
            </a:prstGeom>
            <a:ln w="12700" cmpd="sng">
              <a:solidFill>
                <a:srgbClr val="FF0000"/>
              </a:solidFill>
              <a:headEnd type="none"/>
              <a:tailEnd type="non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378325" y="4044950"/>
              <a:ext cx="815418" cy="8240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COLLIDER NEUTRINOS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" y="914400"/>
                <a:ext cx="8991600" cy="5562600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In addition to the possibility of hypothetical new light, weakly-interacting particles, there are also known light, weakly-interacting particles: neutrinos.</a:t>
                </a: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But the high-energy ones, which interact most strongly, are overwhelmingly produced in the far forward direction, travel down the beampipe, and escape all existing detectors.  </a:t>
                </a:r>
                <a:r>
                  <a:rPr lang="en-US" sz="2000" b="1" dirty="0">
                    <a:latin typeface="Arial" charset="0"/>
                  </a:rPr>
                  <a:t>No collider neutrino has ever been detected.</a:t>
                </a:r>
              </a:p>
              <a:p>
                <a:pPr lvl="1"/>
                <a:r>
                  <a:rPr lang="en-US" sz="1800" dirty="0">
                    <a:latin typeface="Arial" charset="0"/>
                  </a:rPr>
                  <a:t>If they can be detected, there is a rich SM physics program: all flavors are produced(</a:t>
                </a:r>
                <a:r>
                  <a:rPr lang="en-US" sz="1800" dirty="0">
                    <a:latin typeface="Symbol" pitchFamily="2" charset="2"/>
                  </a:rPr>
                  <a:t>p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Symbol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m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K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i="1" baseline="-25000" dirty="0">
                    <a:latin typeface="Arial" charset="0"/>
                    <a:sym typeface="Wingdings" pitchFamily="2" charset="2"/>
                  </a:rPr>
                  <a:t>e 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, </a:t>
                </a:r>
                <a:r>
                  <a:rPr lang="en-US" sz="1800" i="1" dirty="0">
                    <a:latin typeface="Arial" charset="0"/>
                    <a:sym typeface="Wingdings" pitchFamily="2" charset="2"/>
                  </a:rPr>
                  <a:t>D</a:t>
                </a:r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800" dirty="0">
                    <a:latin typeface="Arial" charset="0"/>
                    <a:sym typeface="Wingdings" pitchFamily="2" charset="2"/>
                  </a:rPr>
                  <a:t> </a:t>
                </a:r>
                <a:r>
                  <a:rPr lang="en-US" sz="1800" dirty="0" err="1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1800" baseline="-25000" dirty="0" err="1">
                    <a:latin typeface="Symbol" pitchFamily="2" charset="2"/>
                    <a:sym typeface="Wingdings" pitchFamily="2" charset="2"/>
                  </a:rPr>
                  <a:t>t</a:t>
                </a:r>
                <a:r>
                  <a:rPr lang="en-US" sz="1800" baseline="-25000" dirty="0">
                    <a:latin typeface="Symbol" pitchFamily="2" charset="2"/>
                    <a:sym typeface="Wingdings" pitchFamily="2" charset="2"/>
                  </a:rPr>
                  <a:t> </a:t>
                </a:r>
                <a:r>
                  <a:rPr lang="en-US" sz="1800" dirty="0">
                    <a:sym typeface="Wingdings" pitchFamily="2" charset="2"/>
                  </a:rPr>
                  <a:t>) and both neutrinos and anti-neutrinos.</a:t>
                </a:r>
              </a:p>
              <a:p>
                <a:pPr marL="0" indent="0" algn="r">
                  <a:buNone/>
                </a:pPr>
                <a:endParaRPr lang="en-US" sz="800" dirty="0">
                  <a:latin typeface="+mj-lt"/>
                  <a:sym typeface="Wingdings" pitchFamily="2" charset="2"/>
                </a:endParaRPr>
              </a:p>
              <a:p>
                <a:pPr marL="0" indent="0" algn="r">
                  <a:buNone/>
                </a:pPr>
                <a:r>
                  <a:rPr lang="en-US" sz="1400" dirty="0">
                    <a:latin typeface="+mj-lt"/>
                    <a:sym typeface="Wingdings" pitchFamily="2" charset="2"/>
                  </a:rPr>
                  <a:t>De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Rujula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, </a:t>
                </a:r>
                <a:r>
                  <a:rPr lang="en-US" sz="1400" dirty="0" err="1">
                    <a:latin typeface="+mj-lt"/>
                    <a:sym typeface="Wingdings" pitchFamily="2" charset="2"/>
                  </a:rPr>
                  <a:t>Ruckl</a:t>
                </a:r>
                <a:r>
                  <a:rPr lang="en-US" sz="1400" dirty="0">
                    <a:latin typeface="+mj-lt"/>
                    <a:sym typeface="Wingdings" pitchFamily="2" charset="2"/>
                  </a:rPr>
                  <a:t> (1984); Winter (1990)</a:t>
                </a:r>
              </a:p>
              <a:p>
                <a:pPr marL="0" indent="0" algn="r">
                  <a:buNone/>
                </a:pPr>
                <a:endParaRPr lang="en-US" sz="800" dirty="0">
                  <a:latin typeface="+mj-lt"/>
                  <a:sym typeface="Wingdings" pitchFamily="2" charset="2"/>
                </a:endParaRPr>
              </a:p>
              <a:p>
                <a:r>
                  <a:rPr lang="en-US" sz="2000" dirty="0">
                    <a:latin typeface="+mj-lt"/>
                    <a:sym typeface="Wingdings" pitchFamily="2" charset="2"/>
                  </a:rPr>
                  <a:t>Currently two experiments targeting this opportunity: </a:t>
                </a:r>
                <a:r>
                  <a:rPr lang="en-US" sz="2000" dirty="0" err="1">
                    <a:latin typeface="+mj-lt"/>
                    <a:sym typeface="Wingdings" pitchFamily="2" charset="2"/>
                  </a:rPr>
                  <a:t>FASER</a:t>
                </a:r>
                <a:r>
                  <a:rPr lang="en-US" sz="2000" dirty="0" err="1">
                    <a:latin typeface="Symbol" pitchFamily="2" charset="2"/>
                    <a:sym typeface="Wingdings" pitchFamily="2" charset="2"/>
                  </a:rPr>
                  <a:t>n</a:t>
                </a:r>
                <a:r>
                  <a:rPr lang="en-US" sz="2000" dirty="0">
                    <a:latin typeface="+mj-lt"/>
                    <a:sym typeface="Wingdings" pitchFamily="2" charset="2"/>
                  </a:rPr>
                  <a:t>, to be located just in front of FASER in TI12, and SND, proposed for the opposite side of ATLAS in TI18.</a:t>
                </a:r>
              </a:p>
              <a:p>
                <a:endParaRPr lang="en-US" sz="2000" dirty="0">
                  <a:latin typeface="Arial" charset="0"/>
                </a:endParaRPr>
              </a:p>
              <a:p>
                <a:endParaRPr lang="en-US" sz="2000" dirty="0">
                  <a:latin typeface="Arial" charset="0"/>
                </a:endParaRPr>
              </a:p>
              <a:p>
                <a:endParaRPr lang="en-US" dirty="0">
                  <a:latin typeface="Arial" charset="0"/>
                </a:endParaRPr>
              </a:p>
              <a:p>
                <a:pPr marL="0" indent="0">
                  <a:buNone/>
                </a:pPr>
                <a:endParaRPr lang="en-US" dirty="0">
                  <a:latin typeface="Arial" charset="0"/>
                </a:endParaRPr>
              </a:p>
            </p:txBody>
          </p:sp>
        </mc:Choice>
        <mc:Fallback xmlns=""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" y="914400"/>
                <a:ext cx="8991600" cy="5562600"/>
              </a:xfrm>
              <a:blipFill>
                <a:blip r:embed="rId3"/>
                <a:stretch>
                  <a:fillRect l="-705" t="-683" r="-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7496674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FLUXES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252412" y="838200"/>
            <a:ext cx="5326816" cy="3429000"/>
          </a:xfrm>
        </p:spPr>
        <p:txBody>
          <a:bodyPr/>
          <a:lstStyle/>
          <a:p>
            <a:r>
              <a:rPr lang="en-US" sz="2000" dirty="0"/>
              <a:t>In fact, we have probably already seen our first </a:t>
            </a:r>
            <a:r>
              <a:rPr lang="en-US" sz="2000" dirty="0" err="1"/>
              <a:t>TeV</a:t>
            </a:r>
            <a:r>
              <a:rPr lang="en-US" sz="2000" dirty="0"/>
              <a:t> collider neutrino.</a:t>
            </a:r>
          </a:p>
          <a:p>
            <a:endParaRPr lang="en-US" sz="1200" dirty="0"/>
          </a:p>
          <a:p>
            <a:r>
              <a:rPr lang="en-US" sz="2000" dirty="0"/>
              <a:t>In 2018 a 29 kg FASER pilot emulsion detectors collected 12.5 fb</a:t>
            </a:r>
            <a:r>
              <a:rPr lang="en-US" sz="2000" baseline="30000" dirty="0"/>
              <a:t>-1</a:t>
            </a:r>
            <a:r>
              <a:rPr lang="en-US" sz="2000" dirty="0"/>
              <a:t> on the beam collision axis (installed and removed during Technical Stops).</a:t>
            </a:r>
          </a:p>
          <a:p>
            <a:endParaRPr lang="en-US" sz="1200" dirty="0"/>
          </a:p>
          <a:p>
            <a:r>
              <a:rPr lang="en-US" sz="2000" dirty="0"/>
              <a:t>Expect ~10 neutrino interactions.  Several neutral vertices identified, likely to be neutrinos.  Analysis ongoing.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277A46-8B86-C042-9276-2BFF5EB60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217" y="2667000"/>
            <a:ext cx="2133600" cy="16785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573A52-871F-2A46-82C7-9F5EE140A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677"/>
          <a:stretch/>
        </p:blipFill>
        <p:spPr>
          <a:xfrm>
            <a:off x="533400" y="4383021"/>
            <a:ext cx="4876800" cy="2125388"/>
          </a:xfrm>
          <a:prstGeom prst="rect">
            <a:avLst/>
          </a:prstGeom>
        </p:spPr>
      </p:pic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DE018A3E-7A99-BB41-83DC-E1291A3EA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9660" y="2111639"/>
            <a:ext cx="5647267" cy="31765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16131C-DC6A-EA44-A736-9FB11E84A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8245" y="5120558"/>
            <a:ext cx="1783343" cy="14030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582B29-0092-1141-9746-A0084AACC100}"/>
              </a:ext>
            </a:extLst>
          </p:cNvPr>
          <p:cNvSpPr txBox="1"/>
          <p:nvPr/>
        </p:nvSpPr>
        <p:spPr>
          <a:xfrm>
            <a:off x="762000" y="4495800"/>
            <a:ext cx="10599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FASER</a:t>
            </a:r>
            <a:r>
              <a:rPr lang="en-US" sz="1400" dirty="0" err="1">
                <a:latin typeface="Symbol" pitchFamily="2" charset="2"/>
              </a:rPr>
              <a:t>n</a:t>
            </a:r>
            <a:endParaRPr lang="en-US" sz="1400" dirty="0">
              <a:latin typeface="Symbol" pitchFamily="2" charset="2"/>
            </a:endParaRPr>
          </a:p>
          <a:p>
            <a:pPr algn="ctr"/>
            <a:r>
              <a:rPr lang="en-US" sz="1400" dirty="0"/>
              <a:t>preliminary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C75CC4-887A-284D-9F95-B11F7D683151}"/>
              </a:ext>
            </a:extLst>
          </p:cNvPr>
          <p:cNvSpPr txBox="1"/>
          <p:nvPr/>
        </p:nvSpPr>
        <p:spPr>
          <a:xfrm>
            <a:off x="3276600" y="4495800"/>
            <a:ext cx="10599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FASER</a:t>
            </a:r>
            <a:r>
              <a:rPr lang="en-US" sz="1400" dirty="0" err="1">
                <a:latin typeface="Symbol" pitchFamily="2" charset="2"/>
              </a:rPr>
              <a:t>n</a:t>
            </a:r>
            <a:endParaRPr lang="en-US" sz="1400" dirty="0">
              <a:latin typeface="Symbol" pitchFamily="2" charset="2"/>
            </a:endParaRPr>
          </a:p>
          <a:p>
            <a:pPr algn="ctr"/>
            <a:r>
              <a:rPr lang="en-US" sz="1400" dirty="0"/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52410437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55662"/>
            <a:ext cx="8915400" cy="5392738"/>
          </a:xfrm>
        </p:spPr>
        <p:txBody>
          <a:bodyPr>
            <a:noAutofit/>
          </a:bodyPr>
          <a:lstStyle/>
          <a:p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is designed to detect neutrinos of all flavors. </a:t>
            </a:r>
          </a:p>
          <a:p>
            <a:pPr lvl="1"/>
            <a:r>
              <a:rPr lang="en-US" sz="1800" dirty="0"/>
              <a:t>25cm x 30cm x 1.1m detector consisting of 770 emulsion layers interleaved with 1mm-thick tungsten plates. </a:t>
            </a:r>
          </a:p>
          <a:p>
            <a:pPr lvl="1"/>
            <a:r>
              <a:rPr lang="en-US" sz="1800" dirty="0"/>
              <a:t>Emulsion is swapped out every ~10-30 fb</a:t>
            </a:r>
            <a:r>
              <a:rPr lang="en-US" sz="1800" baseline="30000" dirty="0"/>
              <a:t>-1</a:t>
            </a:r>
            <a:r>
              <a:rPr lang="en-US" sz="1800" dirty="0"/>
              <a:t>, total 10 sets of emulsion for Run 3.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44475"/>
            <a:ext cx="8991600" cy="441325"/>
          </a:xfrm>
        </p:spPr>
        <p:txBody>
          <a:bodyPr/>
          <a:lstStyle/>
          <a:p>
            <a:r>
              <a:rPr lang="en-US" dirty="0">
                <a:latin typeface="+mn-lt"/>
              </a:rPr>
              <a:t>THE </a:t>
            </a:r>
            <a:r>
              <a:rPr lang="en-US" dirty="0" err="1">
                <a:latin typeface="+mn-lt"/>
              </a:rPr>
              <a:t>FASER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dirty="0">
                <a:latin typeface="+mn-lt"/>
              </a:rPr>
              <a:t> DETECTOR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222907A-7E36-B44F-BF5D-05C04AA53BDD}"/>
              </a:ext>
            </a:extLst>
          </p:cNvPr>
          <p:cNvGrpSpPr/>
          <p:nvPr/>
        </p:nvGrpSpPr>
        <p:grpSpPr>
          <a:xfrm>
            <a:off x="228600" y="2514600"/>
            <a:ext cx="8534400" cy="4038600"/>
            <a:chOff x="1181100" y="3032124"/>
            <a:chExt cx="6781799" cy="35814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113D7CF-9EE7-664D-8629-21B1A4538C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3032124"/>
              <a:ext cx="6781799" cy="3581401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96E24C9-DA85-C743-9FA3-2D2A645CCA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58000" y="4267200"/>
              <a:ext cx="533400" cy="228600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26DBFE-20B9-F344-826D-02185889DB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96000" y="4152900"/>
              <a:ext cx="1295400" cy="512762"/>
            </a:xfrm>
            <a:prstGeom prst="straightConnector1">
              <a:avLst/>
            </a:prstGeom>
            <a:ln w="38100">
              <a:solidFill>
                <a:srgbClr val="FFFF00"/>
              </a:solidFill>
              <a:prstDash val="sysDot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E1C025B-AC29-F84F-B158-258598ED20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0493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A4AC172-FFA9-3B4A-BE5A-ADBFA1368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19400" y="4665662"/>
              <a:ext cx="3276600" cy="1201738"/>
            </a:xfrm>
            <a:prstGeom prst="straightConnector1">
              <a:avLst/>
            </a:prstGeom>
            <a:ln w="28575">
              <a:solidFill>
                <a:srgbClr val="FFFF00"/>
              </a:solidFill>
              <a:prstDash val="solid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8B89462-A2C7-644D-9A09-814112655532}"/>
                </a:ext>
              </a:extLst>
            </p:cNvPr>
            <p:cNvSpPr txBox="1"/>
            <p:nvPr/>
          </p:nvSpPr>
          <p:spPr>
            <a:xfrm>
              <a:off x="7364243" y="40477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Symbol" pitchFamily="2" charset="2"/>
                </a:rPr>
                <a:t>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A28D9A1-8A21-3847-8DCF-2A7A770C8EFF}"/>
                </a:ext>
              </a:extLst>
            </p:cNvPr>
            <p:cNvSpPr txBox="1"/>
            <p:nvPr/>
          </p:nvSpPr>
          <p:spPr>
            <a:xfrm>
              <a:off x="7124700" y="3859014"/>
              <a:ext cx="5485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LLP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A8BD851-55AD-8F4F-8804-44A40BCDBC0D}"/>
                </a:ext>
              </a:extLst>
            </p:cNvPr>
            <p:cNvSpPr txBox="1"/>
            <p:nvPr/>
          </p:nvSpPr>
          <p:spPr>
            <a:xfrm>
              <a:off x="2895456" y="5333583"/>
              <a:ext cx="388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baseline="30000" dirty="0">
                  <a:solidFill>
                    <a:srgbClr val="FFFF00"/>
                  </a:solidFill>
                  <a:latin typeface="+mj-lt"/>
                </a:rPr>
                <a:t>+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13AF53-D9BB-4340-B4BE-D3B156E90B55}"/>
                </a:ext>
              </a:extLst>
            </p:cNvPr>
            <p:cNvSpPr txBox="1"/>
            <p:nvPr/>
          </p:nvSpPr>
          <p:spPr>
            <a:xfrm>
              <a:off x="2911486" y="5707663"/>
              <a:ext cx="3561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  <a:latin typeface="+mj-lt"/>
                </a:rPr>
                <a:t>e</a:t>
              </a:r>
              <a:r>
                <a:rPr lang="en-US" sz="2000" baseline="30000" dirty="0">
                  <a:solidFill>
                    <a:srgbClr val="FFFF00"/>
                  </a:solidFill>
                  <a:latin typeface="+mj-lt"/>
                </a:rPr>
                <a:t>-</a:t>
              </a:r>
            </a:p>
          </p:txBody>
        </p:sp>
        <p:sp>
          <p:nvSpPr>
            <p:cNvPr id="22" name="Teardrop 21">
              <a:extLst>
                <a:ext uri="{FF2B5EF4-FFF2-40B4-BE49-F238E27FC236}">
                  <a16:creationId xmlns:a16="http://schemas.microsoft.com/office/drawing/2014/main" id="{0BCC65C2-E8A9-DD43-B6CF-5BD01D4F1810}"/>
                </a:ext>
              </a:extLst>
            </p:cNvPr>
            <p:cNvSpPr/>
            <p:nvPr/>
          </p:nvSpPr>
          <p:spPr>
            <a:xfrm rot="1678285">
              <a:off x="6839756" y="4376870"/>
              <a:ext cx="152400" cy="169277"/>
            </a:xfrm>
            <a:prstGeom prst="teardrop">
              <a:avLst/>
            </a:prstGeom>
            <a:solidFill>
              <a:srgbClr val="FFF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82860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PHYSICS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76200" y="914400"/>
            <a:ext cx="8915400" cy="5867400"/>
          </a:xfrm>
        </p:spPr>
        <p:txBody>
          <a:bodyPr/>
          <a:lstStyle/>
          <a:p>
            <a:r>
              <a:rPr lang="en-US" sz="2000" dirty="0"/>
              <a:t>2022-24: </a:t>
            </a:r>
            <a:r>
              <a:rPr lang="en-US" sz="2000" dirty="0" err="1"/>
              <a:t>FASER</a:t>
            </a:r>
            <a:r>
              <a:rPr lang="en-US" sz="2000" dirty="0" err="1">
                <a:latin typeface="Symbol" pitchFamily="2" charset="2"/>
              </a:rPr>
              <a:t>n</a:t>
            </a:r>
            <a:r>
              <a:rPr lang="en-US" sz="2000" dirty="0"/>
              <a:t> will collect data with 1.1-tonne detector in Run 3</a:t>
            </a:r>
          </a:p>
          <a:p>
            <a:pPr lvl="1"/>
            <a:r>
              <a:rPr lang="en-US" sz="1800" dirty="0"/>
              <a:t>Will detect the first collider neutrino.</a:t>
            </a:r>
          </a:p>
          <a:p>
            <a:pPr lvl="1"/>
            <a:r>
              <a:rPr lang="en-US" sz="1800" dirty="0"/>
              <a:t>Will record </a:t>
            </a:r>
            <a:r>
              <a:rPr lang="en-US" sz="1800" baseline="-25000" dirty="0">
                <a:latin typeface="Symbol" pitchFamily="2" charset="2"/>
              </a:rPr>
              <a:t> </a:t>
            </a:r>
            <a:r>
              <a:rPr lang="en-US" sz="1800" dirty="0">
                <a:latin typeface="Arial" charset="0"/>
              </a:rPr>
              <a:t>~1000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i="1" baseline="-25000" dirty="0">
                <a:latin typeface="Arial" charset="0"/>
                <a:sym typeface="Wingdings" pitchFamily="2" charset="2"/>
              </a:rPr>
              <a:t>e </a:t>
            </a:r>
            <a:r>
              <a:rPr lang="en-US" sz="1800" i="1" dirty="0">
                <a:latin typeface="Arial" charset="0"/>
                <a:sym typeface="Wingdings" pitchFamily="2" charset="2"/>
              </a:rPr>
              <a:t>, </a:t>
            </a:r>
            <a:r>
              <a:rPr lang="en-US" sz="1800" dirty="0">
                <a:latin typeface="Arial" charset="0"/>
                <a:sym typeface="Wingdings" pitchFamily="2" charset="2"/>
              </a:rPr>
              <a:t>~10,000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>
                <a:latin typeface="Symbol" pitchFamily="2" charset="2"/>
                <a:sym typeface="Wingdings" pitchFamily="2" charset="2"/>
              </a:rPr>
              <a:t>m </a:t>
            </a:r>
            <a:r>
              <a:rPr lang="en-US" sz="1800" dirty="0">
                <a:sym typeface="Wingdings" pitchFamily="2" charset="2"/>
              </a:rPr>
              <a:t>, and ~10 </a:t>
            </a:r>
            <a:r>
              <a:rPr lang="en-US" sz="1800" dirty="0" err="1">
                <a:latin typeface="Symbol" pitchFamily="2" charset="2"/>
                <a:sym typeface="Wingdings" pitchFamily="2" charset="2"/>
              </a:rPr>
              <a:t>n</a:t>
            </a:r>
            <a:r>
              <a:rPr lang="en-US" sz="1800" baseline="-25000" dirty="0" err="1">
                <a:latin typeface="Symbol" pitchFamily="2" charset="2"/>
                <a:sym typeface="Wingdings" pitchFamily="2" charset="2"/>
              </a:rPr>
              <a:t>t</a:t>
            </a:r>
            <a:r>
              <a:rPr lang="en-US" sz="1800" dirty="0">
                <a:sym typeface="Wingdings" pitchFamily="2" charset="2"/>
              </a:rPr>
              <a:t> interactions at </a:t>
            </a:r>
            <a:r>
              <a:rPr lang="en-US" sz="1800" dirty="0" err="1"/>
              <a:t>TeV</a:t>
            </a:r>
            <a:r>
              <a:rPr lang="en-US" sz="1800" dirty="0"/>
              <a:t> energies, the first direct exploration of this energy range for all 3 flavors.</a:t>
            </a:r>
          </a:p>
          <a:p>
            <a:pPr lvl="1"/>
            <a:r>
              <a:rPr lang="en-US" sz="1800" dirty="0"/>
              <a:t>Will double the world’s supply of tau neutrinos.</a:t>
            </a:r>
          </a:p>
          <a:p>
            <a:pPr lvl="1"/>
            <a:r>
              <a:rPr lang="en-US" sz="1800" dirty="0"/>
              <a:t>Will be able to distinguish muon neutrinos from anti-neutrinos by combining FASER and </a:t>
            </a:r>
            <a:r>
              <a:rPr lang="en-US" sz="1800" dirty="0" err="1"/>
              <a:t>FASER</a:t>
            </a:r>
            <a:r>
              <a:rPr lang="en-US" sz="1800" dirty="0" err="1">
                <a:latin typeface="Symbol" pitchFamily="2" charset="2"/>
              </a:rPr>
              <a:t>n</a:t>
            </a:r>
            <a:r>
              <a:rPr lang="en-US" sz="1800" dirty="0"/>
              <a:t> data, and so measure their cross sections independently.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D13815-6D41-A442-A233-33DD17A55E6D}"/>
              </a:ext>
            </a:extLst>
          </p:cNvPr>
          <p:cNvSpPr txBox="1"/>
          <p:nvPr/>
        </p:nvSpPr>
        <p:spPr>
          <a:xfrm>
            <a:off x="2890847" y="6169223"/>
            <a:ext cx="3438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FASER Collaboration 1908.02310 (2019)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1C1235-F1B8-E447-8975-C51FC423A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9" y="3505200"/>
            <a:ext cx="8869459" cy="265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1334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2895600"/>
            <a:ext cx="9144000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FORWARD PHYSICS FACILITY</a:t>
            </a:r>
            <a:endParaRPr lang="en-US" sz="4400" b="1" dirty="0">
              <a:latin typeface="Symbol" pitchFamily="2" charset="2"/>
            </a:endParaRP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1B7F57-2E3D-A642-AA27-FBCD3AB53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428820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FORWARD PHYSICS FACILITY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839200" cy="5638491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FASER, </a:t>
            </a:r>
            <a:r>
              <a:rPr lang="en-US" dirty="0" err="1">
                <a:latin typeface="Arial" charset="0"/>
              </a:rPr>
              <a:t>FASER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dirty="0">
                <a:latin typeface="Arial" charset="0"/>
              </a:rPr>
              <a:t>, and other proposed detectors are currently highly constrained by 1980’s infrastructure that was never intended to support experiments. 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At the same time, it is becoming clear that there is a rich physics program in the far-forward region.</a:t>
            </a:r>
          </a:p>
          <a:p>
            <a:pPr lvl="1"/>
            <a:r>
              <a:rPr lang="en-US" dirty="0">
                <a:latin typeface="Arial" charset="0"/>
              </a:rPr>
              <a:t>New particle searches, neutrinos, QCD, MC event generators, milli-charged particles, dark matter, dark sector, cosmic rays, and cosmic neutrinos.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dirty="0">
                <a:latin typeface="Arial" charset="0"/>
              </a:rPr>
              <a:t>Strongly motivates creating a dedicated facility to house far-forward experiments for the HL-LHC era from 2027-37.</a:t>
            </a:r>
          </a:p>
          <a:p>
            <a:pPr lvl="1"/>
            <a:r>
              <a:rPr lang="en-US" dirty="0">
                <a:latin typeface="Arial" charset="0"/>
              </a:rPr>
              <a:t>Snowmass LOI: 240 authors from many different communities</a:t>
            </a:r>
          </a:p>
          <a:p>
            <a:pPr lvl="1"/>
            <a:r>
              <a:rPr lang="en-US" dirty="0">
                <a:latin typeface="Arial" charset="0"/>
              </a:rPr>
              <a:t>FPF Kickoff Meeting: 9-10 November 2020. </a:t>
            </a:r>
            <a:r>
              <a:rPr lang="en-US" dirty="0"/>
              <a:t>40 talks, lots of fascinating discussion.  F</a:t>
            </a:r>
            <a:r>
              <a:rPr lang="en-US" sz="2000" dirty="0"/>
              <a:t>or talk slides and Zoom recordings, see https://</a:t>
            </a:r>
            <a:r>
              <a:rPr lang="en-US" sz="2000" dirty="0" err="1"/>
              <a:t>indico.cern.ch</a:t>
            </a:r>
            <a:r>
              <a:rPr lang="en-US" sz="2000" dirty="0"/>
              <a:t>/event/955956. </a:t>
            </a:r>
          </a:p>
          <a:p>
            <a:pPr lvl="1"/>
            <a:endParaRPr lang="en-US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89861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31" y="972969"/>
            <a:ext cx="8584809" cy="32180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09D56C-A161-D340-AFBD-07093254F3B1}"/>
              </a:ext>
            </a:extLst>
          </p:cNvPr>
          <p:cNvSpPr txBox="1"/>
          <p:nvPr/>
        </p:nvSpPr>
        <p:spPr>
          <a:xfrm>
            <a:off x="5568112" y="104983"/>
            <a:ext cx="3271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Jonathan Gall, FPF Workshop</a:t>
            </a:r>
          </a:p>
        </p:txBody>
      </p:sp>
      <p:sp>
        <p:nvSpPr>
          <p:cNvPr id="13" name="Title 14">
            <a:extLst>
              <a:ext uri="{FF2B5EF4-FFF2-40B4-BE49-F238E27FC236}">
                <a16:creationId xmlns:a16="http://schemas.microsoft.com/office/drawing/2014/main" id="{984B1833-2EDF-9449-9F85-2C0F787989F6}"/>
              </a:ext>
            </a:extLst>
          </p:cNvPr>
          <p:cNvSpPr txBox="1">
            <a:spLocks/>
          </p:cNvSpPr>
          <p:nvPr/>
        </p:nvSpPr>
        <p:spPr bwMode="auto">
          <a:xfrm>
            <a:off x="0" y="244475"/>
            <a:ext cx="9144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FPF LOCATION: NEW SHAFT AND CAVERN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C7623-E8BA-4A49-96F9-6786F996FC02}"/>
              </a:ext>
            </a:extLst>
          </p:cNvPr>
          <p:cNvSpPr txBox="1"/>
          <p:nvPr/>
        </p:nvSpPr>
        <p:spPr>
          <a:xfrm>
            <a:off x="2771263" y="6188870"/>
            <a:ext cx="3429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Jonathan Gall, work in progress</a:t>
            </a:r>
          </a:p>
        </p:txBody>
      </p:sp>
    </p:spTree>
    <p:extLst>
      <p:ext uri="{BB962C8B-B14F-4D97-AF65-F5344CB8AC3E}">
        <p14:creationId xmlns:p14="http://schemas.microsoft.com/office/powerpoint/2010/main" val="2072389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NEW PHYSICS SEARCHES AT THE FPF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F80C9-6130-4D49-B2CD-3EE5B25D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143000"/>
            <a:ext cx="3810000" cy="5334000"/>
          </a:xfrm>
        </p:spPr>
        <p:txBody>
          <a:bodyPr/>
          <a:lstStyle/>
          <a:p>
            <a:r>
              <a:rPr lang="en-US" sz="2000" dirty="0"/>
              <a:t>The FPF will house a number of experiments </a:t>
            </a:r>
          </a:p>
          <a:p>
            <a:endParaRPr lang="en-US" sz="2000" dirty="0"/>
          </a:p>
          <a:p>
            <a:r>
              <a:rPr lang="en-US" sz="2000" dirty="0"/>
              <a:t>FASER 2, an upgraded FASER with R = 1 m, L = 10 m, can discover all candidates with renormalizable couplings (dark photon, dark Higgs, HNL); ALPs with all types of couplings (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, f, g); and many other particles.</a:t>
            </a:r>
          </a:p>
          <a:p>
            <a:endParaRPr lang="en-US" sz="2000" dirty="0"/>
          </a:p>
          <a:p>
            <a:r>
              <a:rPr lang="en-US" sz="2000" dirty="0"/>
              <a:t>Other experiments that can probe neutrinos and many other interesting ideas.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4742189"/>
                  </p:ext>
                </p:extLst>
              </p:nvPr>
            </p:nvGraphicFramePr>
            <p:xfrm>
              <a:off x="4038600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i="0" dirty="0">
                              <a:latin typeface="+mn-lt"/>
                            </a:rPr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latin typeface="+mn-lt"/>
                            </a:rPr>
                            <a:t>FLArE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+mn-lt"/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FASER</m:t>
                                </m:r>
                                <m:r>
                                  <m:rPr>
                                    <m:nor/>
                                  </m:rPr>
                                  <a:rPr lang="en-US" sz="1200" i="0" dirty="0" smtClean="0">
                                    <a:latin typeface="+mn-lt"/>
                                  </a:rPr>
                                  <m:t> 2</m:t>
                                </m:r>
                              </m:oMath>
                            </m:oMathPara>
                          </a14:m>
                          <a:endParaRPr lang="en-US" sz="1200" i="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5" name="Table 14">
                <a:extLst>
                  <a:ext uri="{FF2B5EF4-FFF2-40B4-BE49-F238E27FC236}">
                    <a16:creationId xmlns:a16="http://schemas.microsoft.com/office/drawing/2014/main" id="{FE43614D-0A53-FF4B-AACF-F4EC75727D1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14742189"/>
                  </p:ext>
                </p:extLst>
              </p:nvPr>
            </p:nvGraphicFramePr>
            <p:xfrm>
              <a:off x="4038600" y="1143000"/>
              <a:ext cx="4624431" cy="520112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50553">
                      <a:extLst>
                        <a:ext uri="{9D8B030D-6E8A-4147-A177-3AD203B41FA5}">
                          <a16:colId xmlns:a16="http://schemas.microsoft.com/office/drawing/2014/main" val="752266159"/>
                        </a:ext>
                      </a:extLst>
                    </a:gridCol>
                    <a:gridCol w="1067176">
                      <a:extLst>
                        <a:ext uri="{9D8B030D-6E8A-4147-A177-3AD203B41FA5}">
                          <a16:colId xmlns:a16="http://schemas.microsoft.com/office/drawing/2014/main" val="3410690635"/>
                        </a:ext>
                      </a:extLst>
                    </a:gridCol>
                    <a:gridCol w="1106702">
                      <a:extLst>
                        <a:ext uri="{9D8B030D-6E8A-4147-A177-3AD203B41FA5}">
                          <a16:colId xmlns:a16="http://schemas.microsoft.com/office/drawing/2014/main" val="2128013603"/>
                        </a:ext>
                      </a:extLst>
                    </a:gridCol>
                  </a:tblGrid>
                  <a:tr h="4403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Benchmark Model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Underway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FPF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2120272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BC1: Dark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33333" r="-104706" b="-12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i="0" dirty="0">
                              <a:latin typeface="+mn-lt"/>
                            </a:rPr>
                            <a:t>FASER 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316804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BC1’: U(1)</a:t>
                          </a:r>
                          <a:r>
                            <a:rPr lang="en-US" sz="1200" baseline="-25000" dirty="0"/>
                            <a:t>B-L </a:t>
                          </a:r>
                          <a:r>
                            <a:rPr lang="en-US" sz="1200" baseline="0" dirty="0"/>
                            <a:t>Gauge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233333" r="-104706" b="-119629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233333" r="-2299" b="-119629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42819001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BC2: Dark Matter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>
                              <a:latin typeface="+mn-lt"/>
                            </a:rPr>
                            <a:t>FLArE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6936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BC3: Milli-Charged Particle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latin typeface="+mn-lt"/>
                            </a:rPr>
                            <a:t>FORMOSA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94263495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BC4: Dark Higgs Boson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360000" r="-2299" b="-572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200352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BC5: Dark Higgs with </a:t>
                          </a:r>
                          <a:r>
                            <a:rPr lang="en-US" sz="1200" dirty="0" err="1"/>
                            <a:t>hSS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681481" r="-2299" b="-748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591676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BC6: HNL with 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527500" r="-2299" b="-4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81064154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BC7: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⎼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643590" r="-2299" b="-3153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67695026"/>
                      </a:ext>
                    </a:extLst>
                  </a:tr>
                  <a:tr h="50126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BC8: HNL with </a:t>
                          </a:r>
                          <a:r>
                            <a:rPr lang="en-US" sz="1200" dirty="0">
                              <a:latin typeface="Symbol" pitchFamily="2" charset="2"/>
                            </a:rPr>
                            <a:t>t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725000" r="-104706" b="-2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725000" r="-2299" b="-2075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38598692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BC9: ALP with photon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222222" r="-104706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222222" r="-2299" b="-2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16633778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BC10: ALP with fermion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322222" r="-104706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322222" r="-2299" b="-1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75156905"/>
                      </a:ext>
                    </a:extLst>
                  </a:tr>
                  <a:tr h="3444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BC11: ALP with gluon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8235" t="-1422222" r="-104706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320690" t="-1422222" r="-2299" b="-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70654285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1006281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C63F8F-F0DE-5644-B6A7-A84BFB18D6B4}"/>
              </a:ext>
            </a:extLst>
          </p:cNvPr>
          <p:cNvGrpSpPr/>
          <p:nvPr/>
        </p:nvGrpSpPr>
        <p:grpSpPr>
          <a:xfrm>
            <a:off x="0" y="1"/>
            <a:ext cx="9144000" cy="6857999"/>
            <a:chOff x="1600200" y="838201"/>
            <a:chExt cx="8991600" cy="58914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A822B3-D906-5D45-8445-5B38505F8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838201"/>
              <a:ext cx="8991600" cy="5891491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6D33021-5949-6745-A755-6B5C26522A69}"/>
                </a:ext>
              </a:extLst>
            </p:cNvPr>
            <p:cNvGrpSpPr/>
            <p:nvPr/>
          </p:nvGrpSpPr>
          <p:grpSpPr>
            <a:xfrm>
              <a:off x="7452450" y="3098221"/>
              <a:ext cx="780273" cy="530060"/>
              <a:chOff x="6095754" y="2680049"/>
              <a:chExt cx="595041" cy="530060"/>
            </a:xfrm>
          </p:grpSpPr>
          <p:cxnSp>
            <p:nvCxnSpPr>
              <p:cNvPr id="10" name="Elbow Connector 9">
                <a:extLst>
                  <a:ext uri="{FF2B5EF4-FFF2-40B4-BE49-F238E27FC236}">
                    <a16:creationId xmlns:a16="http://schemas.microsoft.com/office/drawing/2014/main" id="{02A5DB61-AE4C-4440-852B-48DF6EA579A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6417184" y="2941240"/>
                <a:ext cx="225166" cy="121187"/>
              </a:xfrm>
              <a:prstGeom prst="bentConnector3">
                <a:avLst>
                  <a:gd name="adj1" fmla="val 647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2CACDE-5B74-1548-81B4-A4FBED8231A1}"/>
                  </a:ext>
                </a:extLst>
              </p:cNvPr>
              <p:cNvSpPr txBox="1"/>
              <p:nvPr/>
            </p:nvSpPr>
            <p:spPr>
              <a:xfrm>
                <a:off x="6095754" y="3011808"/>
                <a:ext cx="565539" cy="1983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>
                        <a:lumMod val="95000"/>
                      </a:schemeClr>
                    </a:solidFill>
                  </a:rPr>
                  <a:t>FASER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3E7FFD1-13B0-AB49-A46A-E9251123D41D}"/>
                  </a:ext>
                </a:extLst>
              </p:cNvPr>
              <p:cNvSpPr txBox="1"/>
              <p:nvPr/>
            </p:nvSpPr>
            <p:spPr>
              <a:xfrm>
                <a:off x="6501069" y="2680049"/>
                <a:ext cx="1897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.</a:t>
                </a:r>
              </a:p>
            </p:txBody>
          </p:sp>
        </p:grpSp>
      </p:grpSp>
      <p:sp>
        <p:nvSpPr>
          <p:cNvPr id="39939" name="Rectangle 2">
            <a:extLst>
              <a:ext uri="{FF2B5EF4-FFF2-40B4-BE49-F238E27FC236}">
                <a16:creationId xmlns:a16="http://schemas.microsoft.com/office/drawing/2014/main" id="{30279B46-5D92-8048-B448-D9F2D0AF4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713412"/>
            <a:ext cx="89916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FF1A"/>
                </a:solidFill>
              </a:rPr>
              <a:t>  </a:t>
            </a:r>
            <a:r>
              <a:rPr lang="en-US" altLang="en-US" sz="2400" dirty="0">
                <a:solidFill>
                  <a:schemeClr val="bg1"/>
                </a:solidFill>
              </a:rPr>
              <a:t>Colliding protons at a center-of-mass energy of 13 </a:t>
            </a:r>
            <a:r>
              <a:rPr lang="en-US" altLang="en-US" sz="2400" dirty="0" err="1">
                <a:solidFill>
                  <a:schemeClr val="bg1"/>
                </a:solidFill>
              </a:rPr>
              <a:t>TeV</a:t>
            </a: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216A9B1-F0A1-A345-952D-E4468E262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bg1"/>
                </a:solidFill>
              </a:rPr>
              <a:t>THE LARGE HADRON COLLIDER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D1C6BD-29AB-DA40-A93F-C37613930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7453"/>
            <a:ext cx="9144000" cy="52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dirty="0">
                <a:solidFill>
                  <a:schemeClr val="bg1"/>
                </a:solidFill>
              </a:rPr>
              <a:t>The latest realization of Lawrence’s vision: the LHC in Geneva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0094C1-05CB-BC40-89DD-2BA214B0D8EB}"/>
              </a:ext>
            </a:extLst>
          </p:cNvPr>
          <p:cNvSpPr txBox="1"/>
          <p:nvPr/>
        </p:nvSpPr>
        <p:spPr>
          <a:xfrm>
            <a:off x="936000" y="3752400"/>
            <a:ext cx="754157" cy="230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95000"/>
                  </a:schemeClr>
                </a:solidFill>
              </a:rPr>
              <a:t>TOTEM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A0BE05-7902-7946-8D3F-0F9E4CCA9609}"/>
              </a:ext>
            </a:extLst>
          </p:cNvPr>
          <p:cNvSpPr txBox="1"/>
          <p:nvPr/>
        </p:nvSpPr>
        <p:spPr>
          <a:xfrm>
            <a:off x="4536000" y="2222956"/>
            <a:ext cx="75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95000"/>
                  </a:schemeClr>
                </a:solidFill>
              </a:rPr>
              <a:t>MoEDAL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48848F-03A2-924B-A237-B0B607714809}"/>
              </a:ext>
            </a:extLst>
          </p:cNvPr>
          <p:cNvSpPr txBox="1"/>
          <p:nvPr/>
        </p:nvSpPr>
        <p:spPr>
          <a:xfrm>
            <a:off x="6382260" y="2415699"/>
            <a:ext cx="7541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>
                    <a:lumMod val="95000"/>
                  </a:schemeClr>
                </a:solidFill>
              </a:rPr>
              <a:t>LHCf</a:t>
            </a:r>
            <a:endParaRPr lang="en-US" sz="8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7297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 err="1">
                <a:latin typeface="Arial" charset="0"/>
              </a:rPr>
              <a:t>FLArE</a:t>
            </a:r>
            <a:r>
              <a:rPr lang="en-US" dirty="0">
                <a:latin typeface="Arial" charset="0"/>
              </a:rPr>
              <a:t>: DARK MATTER AT THE FPF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2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914400"/>
                <a:ext cx="9144000" cy="5638491"/>
              </a:xfrm>
            </p:spPr>
            <p:txBody>
              <a:bodyPr/>
              <a:lstStyle/>
              <a:p>
                <a:pPr eaLnBrk="1" hangingPunct="1"/>
                <a:r>
                  <a:rPr lang="en-US" sz="2000" dirty="0">
                    <a:latin typeface="Arial" charset="0"/>
                  </a:rPr>
                  <a:t>If </a:t>
                </a:r>
                <a:r>
                  <a:rPr lang="en-US" sz="2000" dirty="0" err="1">
                    <a:latin typeface="Arial" charset="0"/>
                  </a:rPr>
                  <a:t>m</a:t>
                </a:r>
                <a:r>
                  <a:rPr lang="en-US" sz="2000" baseline="-25000" dirty="0" err="1">
                    <a:latin typeface="Arial" charset="0"/>
                  </a:rPr>
                  <a:t>LLP</a:t>
                </a:r>
                <a:r>
                  <a:rPr lang="en-US" sz="2000" dirty="0">
                    <a:latin typeface="Arial" charset="0"/>
                  </a:rPr>
                  <a:t> &gt; 2m</a:t>
                </a:r>
                <a:r>
                  <a:rPr lang="en-US" sz="2000" baseline="-25000" dirty="0">
                    <a:latin typeface="Arial" charset="0"/>
                  </a:rPr>
                  <a:t>DM </a:t>
                </a:r>
                <a:r>
                  <a:rPr lang="en-US" sz="2000" dirty="0">
                    <a:latin typeface="Arial" charset="0"/>
                  </a:rPr>
                  <a:t>, the LLP will typically decay in the dark sector to dark matter, leading to invisible decays. </a:t>
                </a:r>
              </a:p>
              <a:p>
                <a:pPr eaLnBrk="1" hangingPunct="1"/>
                <a:endParaRPr lang="en-US" sz="1200" dirty="0">
                  <a:latin typeface="Arial" charset="0"/>
                </a:endParaRPr>
              </a:p>
              <a:p>
                <a:pPr eaLnBrk="1" hangingPunct="1"/>
                <a:r>
                  <a:rPr lang="en-US" sz="2000" dirty="0">
                    <a:latin typeface="Arial" charset="0"/>
                  </a:rPr>
                  <a:t>Can look for the resulting DM to scatter off electrons at </a:t>
                </a:r>
                <a:r>
                  <a:rPr lang="en-US" sz="2000" dirty="0" err="1">
                    <a:latin typeface="Arial" charset="0"/>
                  </a:rPr>
                  <a:t>FLArE</a:t>
                </a:r>
                <a:r>
                  <a:rPr lang="en-US" sz="2000" dirty="0">
                    <a:latin typeface="Arial" charset="0"/>
                  </a:rPr>
                  <a:t>, a proposed </a:t>
                </a:r>
                <a:r>
                  <a:rPr lang="en-US" sz="2000" dirty="0" err="1">
                    <a:latin typeface="Arial" charset="0"/>
                  </a:rPr>
                  <a:t>LArTPC</a:t>
                </a:r>
                <a:r>
                  <a:rPr lang="en-US" sz="2000" dirty="0">
                    <a:latin typeface="Arial" charset="0"/>
                  </a:rPr>
                  <a:t>. Dominant background from neutrinos reduced for 1 &lt;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latin typeface="Arial" charset="0"/>
                  </a:rPr>
                  <a:t> &lt; 20 GeV.</a:t>
                </a: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eaLnBrk="1" hangingPunct="1"/>
                <a:endParaRPr lang="en-US" sz="2000" dirty="0"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endParaRPr lang="en-US" sz="2000" dirty="0">
                  <a:latin typeface="Arial" charset="0"/>
                </a:endParaRPr>
              </a:p>
            </p:txBody>
          </p:sp>
        </mc:Choice>
        <mc:Fallback>
          <p:sp>
            <p:nvSpPr>
              <p:cNvPr id="512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914400"/>
                <a:ext cx="9144000" cy="5638491"/>
              </a:xfrm>
              <a:blipFill>
                <a:blip r:embed="rId2"/>
                <a:stretch>
                  <a:fillRect l="-556" t="-676" r="-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4DA1D2E-4B5A-3549-AE32-9B5C908E5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683" r="46255"/>
          <a:stretch/>
        </p:blipFill>
        <p:spPr>
          <a:xfrm>
            <a:off x="342443" y="3352736"/>
            <a:ext cx="3889795" cy="10668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CDB86-CF7D-C541-A813-98C5FEE76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38" y="2743136"/>
            <a:ext cx="4149762" cy="7002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ln>
                      <a:noFill/>
                    </a:ln>
                    <a:solidFill>
                      <a:srgbClr val="1919C8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000" dirty="0" err="1">
                    <a:latin typeface="Arial" charset="0"/>
                  </a:rPr>
                  <a:t>FLArE</a:t>
                </a:r>
                <a:r>
                  <a:rPr lang="en-US" sz="2000" dirty="0">
                    <a:latin typeface="Arial" charset="0"/>
                  </a:rPr>
                  <a:t> will probe much of the favored/allowed relic target region. Complementary to missing energy experiments that probe the “too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sub>
                    </m:sSub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latin typeface="Arial" charset="0"/>
                  </a:rPr>
                  <a:t>” region), but don’t detect DM scattering.</a:t>
                </a:r>
              </a:p>
              <a:p>
                <a:endParaRPr lang="en-US" sz="2000" dirty="0">
                  <a:latin typeface="Arial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en-US" sz="2000" dirty="0">
                  <a:latin typeface="Arial" charset="0"/>
                </a:endParaRPr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DCD01C0-9278-3A4B-920C-0E1AAE0C1E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4572000"/>
                <a:ext cx="4953000" cy="1981199"/>
              </a:xfrm>
              <a:prstGeom prst="rect">
                <a:avLst/>
              </a:prstGeom>
              <a:blipFill>
                <a:blip r:embed="rId5"/>
                <a:stretch>
                  <a:fillRect l="-1023" t="-1923" b="-448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D321DC03-0F5B-CF41-BCDF-CC6ABB820649}"/>
              </a:ext>
            </a:extLst>
          </p:cNvPr>
          <p:cNvSpPr txBox="1"/>
          <p:nvPr/>
        </p:nvSpPr>
        <p:spPr>
          <a:xfrm rot="5400000">
            <a:off x="7632823" y="4417810"/>
            <a:ext cx="23851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err="1"/>
              <a:t>Batell</a:t>
            </a:r>
            <a:r>
              <a:rPr lang="en-US" sz="1200" dirty="0"/>
              <a:t>, Feng, </a:t>
            </a:r>
            <a:r>
              <a:rPr lang="en-US" sz="1200" dirty="0" err="1"/>
              <a:t>Trojanowski</a:t>
            </a:r>
            <a:r>
              <a:rPr lang="en-US" sz="1200" dirty="0"/>
              <a:t> (2021)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F1FED-40BC-DD46-B193-FDAF649BBE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763" y="2790825"/>
            <a:ext cx="3774575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2602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7334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FORMOSA:MILLICHARGED PARTICLES AT THE FPF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5638491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charset="0"/>
              </a:rPr>
              <a:t>Currently the target of the 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experiment near the CMS IP.</a:t>
            </a:r>
          </a:p>
          <a:p>
            <a:pPr eaLnBrk="1" hangingPunct="1"/>
            <a:endParaRPr lang="en-US" sz="1200" dirty="0">
              <a:latin typeface="Arial" charset="0"/>
            </a:endParaRPr>
          </a:p>
          <a:p>
            <a:pPr eaLnBrk="1" hangingPunct="1"/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Demonstrator (Proto-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) already probes new region.  Full </a:t>
            </a:r>
            <a:r>
              <a:rPr lang="en-US" sz="2000" dirty="0" err="1">
                <a:latin typeface="Arial" charset="0"/>
              </a:rPr>
              <a:t>MilliQan</a:t>
            </a:r>
            <a:r>
              <a:rPr lang="en-US" sz="2000" dirty="0">
                <a:latin typeface="Arial" charset="0"/>
              </a:rPr>
              <a:t> planned to run in this location at HL-LHC, but the sensitivity can be improved greatly by moving it to the FPF (FORMOSA).</a:t>
            </a: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eaLnBrk="1" hangingPunct="1"/>
            <a:endParaRPr lang="en-US" sz="2000" dirty="0">
              <a:latin typeface="Arial" charset="0"/>
            </a:endParaRPr>
          </a:p>
          <a:p>
            <a:pPr marL="0" indent="0" eaLnBrk="1" hangingPunct="1">
              <a:buNone/>
            </a:pPr>
            <a:endParaRPr lang="en-US" sz="2000" dirty="0"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02895D-6F06-5640-8A02-313DF8FD6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74" y="2743199"/>
            <a:ext cx="3615169" cy="34804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F0149B-1DA3-324A-8C93-3D886A693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658662"/>
            <a:ext cx="4572000" cy="3894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E3E8F-6B70-BE4C-9BC0-EF8A5379A9DD}"/>
              </a:ext>
            </a:extLst>
          </p:cNvPr>
          <p:cNvSpPr txBox="1"/>
          <p:nvPr/>
        </p:nvSpPr>
        <p:spPr>
          <a:xfrm>
            <a:off x="4953000" y="2819400"/>
            <a:ext cx="2846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Foroughi-</a:t>
            </a:r>
            <a:r>
              <a:rPr lang="en-US" sz="1400" dirty="0" err="1"/>
              <a:t>Abari</a:t>
            </a:r>
            <a:r>
              <a:rPr lang="en-US" sz="1400" dirty="0"/>
              <a:t>, Kling, Tsai (2020)</a:t>
            </a:r>
          </a:p>
        </p:txBody>
      </p:sp>
    </p:spTree>
    <p:extLst>
      <p:ext uri="{BB962C8B-B14F-4D97-AF65-F5344CB8AC3E}">
        <p14:creationId xmlns:p14="http://schemas.microsoft.com/office/powerpoint/2010/main" val="214858935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0" y="2895600"/>
            <a:ext cx="9144000" cy="1371600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4400" b="1" dirty="0"/>
              <a:t>SUMMARY</a:t>
            </a:r>
          </a:p>
          <a:p>
            <a:pPr marL="0" indent="0" eaLnBrk="1" hangingPunct="1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6B9692-E662-6B4E-A2B6-D658E680C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67208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334000"/>
          </a:xfrm>
        </p:spPr>
        <p:txBody>
          <a:bodyPr>
            <a:noAutofit/>
          </a:bodyPr>
          <a:lstStyle/>
          <a:p>
            <a:pPr>
              <a:buFontTx/>
              <a:buChar char="•"/>
            </a:pPr>
            <a:r>
              <a:rPr lang="en-US" sz="2000" dirty="0"/>
              <a:t>A new target for discovery: light and weakly-interacting particles probed by fast, small, and cheap experiments with world-leading sensitivities.</a:t>
            </a:r>
          </a:p>
          <a:p>
            <a:pPr>
              <a:buFontTx/>
              <a:buChar char="•"/>
            </a:pPr>
            <a:endParaRPr lang="en-US" sz="2000" dirty="0"/>
          </a:p>
          <a:p>
            <a:pPr>
              <a:buFontTx/>
              <a:buChar char="•"/>
            </a:pPr>
            <a:r>
              <a:rPr lang="en-US" sz="2000" dirty="0"/>
              <a:t>FASER: 18 months from theory paper to beginning of construction, fits on a tabletop, ~$2M.  Data-taking starts 2022 with rich physics program.</a:t>
            </a:r>
          </a:p>
          <a:p>
            <a:endParaRPr lang="en-US" sz="800" dirty="0"/>
          </a:p>
          <a:p>
            <a:pPr lvl="1"/>
            <a:r>
              <a:rPr lang="en-US" dirty="0"/>
              <a:t>New particles: searches for dark photons, dark Higgs bosons, HNLs, ALPs, milli-charged particles, dark matter, new forces, ...</a:t>
            </a:r>
          </a:p>
          <a:p>
            <a:pPr lvl="1"/>
            <a:endParaRPr lang="en-US" sz="800" dirty="0"/>
          </a:p>
          <a:p>
            <a:pPr lvl="1"/>
            <a:r>
              <a:rPr lang="en-US" dirty="0"/>
              <a:t>Known particles: guaranteed discovery of the first collider neutrino, ~1000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baseline="-25000" dirty="0"/>
              <a:t>e</a:t>
            </a:r>
            <a:r>
              <a:rPr lang="en-US" dirty="0"/>
              <a:t> ~10,000 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baseline="-25000" dirty="0">
                <a:latin typeface="Symbol" pitchFamily="2" charset="2"/>
              </a:rPr>
              <a:t>m</a:t>
            </a:r>
            <a:r>
              <a:rPr lang="en-US" baseline="-25000" dirty="0"/>
              <a:t> </a:t>
            </a:r>
            <a:r>
              <a:rPr lang="en-US" dirty="0"/>
              <a:t>, ~10 </a:t>
            </a:r>
            <a:r>
              <a:rPr lang="en-US" dirty="0" err="1">
                <a:latin typeface="Symbol" pitchFamily="2" charset="2"/>
              </a:rPr>
              <a:t>n</a:t>
            </a:r>
            <a:r>
              <a:rPr lang="en-US" baseline="-25000" dirty="0" err="1">
                <a:latin typeface="Symbol" pitchFamily="2" charset="2"/>
              </a:rPr>
              <a:t>t</a:t>
            </a:r>
            <a:r>
              <a:rPr lang="en-US" baseline="-25000" dirty="0">
                <a:latin typeface="Symbol" pitchFamily="2" charset="2"/>
              </a:rPr>
              <a:t> </a:t>
            </a:r>
            <a:r>
              <a:rPr lang="en-US" dirty="0"/>
              <a:t>at </a:t>
            </a:r>
            <a:r>
              <a:rPr lang="en-US" dirty="0" err="1"/>
              <a:t>TeV</a:t>
            </a:r>
            <a:r>
              <a:rPr lang="en-US" dirty="0"/>
              <a:t> energies where there are no or few existing measurements.  Implications for neutrino properties, forward hadron production, cosmic ray and cosmic neutrino physics.</a:t>
            </a:r>
          </a:p>
          <a:p>
            <a:endParaRPr lang="en-US" sz="2000" dirty="0"/>
          </a:p>
          <a:p>
            <a:r>
              <a:rPr lang="en-US" sz="2000" dirty="0"/>
              <a:t>Forward Physics Facility: proposed to house a suite of far-forward experiments for the HL-LHC era from 2027-37.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624007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>
            <a:extLst>
              <a:ext uri="{FF2B5EF4-FFF2-40B4-BE49-F238E27FC236}">
                <a16:creationId xmlns:a16="http://schemas.microsoft.com/office/drawing/2014/main" id="{6406A584-05E5-D242-8567-15DC28351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1913" y="0"/>
            <a:ext cx="93202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569616-35FA-4D4B-AF3C-38115B193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THE ATLAS DETECTOR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671BBF-0442-9940-A12C-B89845B4E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84" y="1311635"/>
            <a:ext cx="8041716" cy="52415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0B26F7-82A9-034E-8EE3-A7FE07016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8763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en-US" sz="2000" dirty="0"/>
              <a:t>One of several giant detectors that observe particle collisions at the LHC</a:t>
            </a:r>
          </a:p>
        </p:txBody>
      </p:sp>
    </p:spTree>
    <p:extLst>
      <p:ext uri="{BB962C8B-B14F-4D97-AF65-F5344CB8AC3E}">
        <p14:creationId xmlns:p14="http://schemas.microsoft.com/office/powerpoint/2010/main" val="432149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198438" y="1066800"/>
            <a:ext cx="8680450" cy="5486400"/>
          </a:xfrm>
        </p:spPr>
        <p:txBody>
          <a:bodyPr/>
          <a:lstStyle/>
          <a:p>
            <a:r>
              <a:rPr lang="en-US" altLang="en-US" sz="2400" dirty="0"/>
              <a:t>Size: Big. Colliders the size of cities, detectors the size of buildings.</a:t>
            </a:r>
          </a:p>
          <a:p>
            <a:endParaRPr lang="en-US" altLang="en-US" sz="1200" dirty="0"/>
          </a:p>
          <a:p>
            <a:r>
              <a:rPr lang="en-US" altLang="en-US" sz="2400" dirty="0"/>
              <a:t>Timescale: Long. The LHC was conceived in the 1980’s.  It was constructed from 1998-2008, and has been running since 2008, with periodic shutdowns to upgrade and fix equipment.</a:t>
            </a:r>
          </a:p>
          <a:p>
            <a:endParaRPr lang="en-US" altLang="en-US" sz="1200" dirty="0"/>
          </a:p>
          <a:p>
            <a:r>
              <a:rPr lang="en-US" altLang="en-US" sz="2400" dirty="0"/>
              <a:t>Budget: Expensive. The cost of constructing the LHC and the various experiments was roughly $10 billion.  The annual operations budget of CERN, the host laboratory, is about $1 billion/year, or roughly 1 coffee per year per EU citizen.</a:t>
            </a:r>
          </a:p>
          <a:p>
            <a:endParaRPr lang="en-US" altLang="en-US" sz="1200" dirty="0"/>
          </a:p>
          <a:p>
            <a:r>
              <a:rPr lang="en-US" altLang="en-US" dirty="0"/>
              <a:t>People</a:t>
            </a:r>
            <a:r>
              <a:rPr lang="en-US" altLang="en-US" sz="2400" dirty="0"/>
              <a:t>: Many.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HOW BIG IS BIG SCIENCE?</a:t>
            </a:r>
          </a:p>
        </p:txBody>
      </p:sp>
    </p:spTree>
    <p:extLst>
      <p:ext uri="{BB962C8B-B14F-4D97-AF65-F5344CB8AC3E}">
        <p14:creationId xmlns:p14="http://schemas.microsoft.com/office/powerpoint/2010/main" val="23813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A RECENT CMS AUTHOR LIST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7794A-5CDC-A64B-B8B2-8C216514A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419" y="914400"/>
            <a:ext cx="4045161" cy="57244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62325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63149</TotalTime>
  <Words>3414</Words>
  <Application>Microsoft Macintosh PowerPoint</Application>
  <PresentationFormat>On-screen Show (4:3)</PresentationFormat>
  <Paragraphs>598</Paragraphs>
  <Slides>63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Cambria Math</vt:lpstr>
      <vt:lpstr>Symbol</vt:lpstr>
      <vt:lpstr>office_arial</vt:lpstr>
      <vt:lpstr>PowerPoint Presentation</vt:lpstr>
      <vt:lpstr>OUTLINE</vt:lpstr>
      <vt:lpstr>PowerPoint Presentation</vt:lpstr>
      <vt:lpstr>A BRIEF HISTORY OF PARTICLE PHYSICS</vt:lpstr>
      <vt:lpstr>PARTICLE ACCELERATORS AND COLLIDERS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NEW PARTICLE LANDSCAPE</vt:lpstr>
      <vt:lpstr>THE UNIVERSE TODAY</vt:lpstr>
      <vt:lpstr>THE THERMAL RELIC LANDSCAPE</vt:lpstr>
      <vt:lpstr>AN EXAMPLE: DARK PHOTONS</vt:lpstr>
      <vt:lpstr>PowerPoint Presentation</vt:lpstr>
      <vt:lpstr>THE NEW PARTICLE LANDSCAPE</vt:lpstr>
      <vt:lpstr>PowerPoint Presentation</vt:lpstr>
      <vt:lpstr>SEARCHES FOR NEW LIGHT PARTICLES</vt:lpstr>
      <vt:lpstr>MAP OF LHC</vt:lpstr>
      <vt:lpstr>LOCATION, LOCATION, LOCATION</vt:lpstr>
      <vt:lpstr>PARTICLE PATH FROM ATLAS TO TI12</vt:lpstr>
      <vt:lpstr>HOW BIG DOES THE DETECTOR HAVE TO BE?</vt:lpstr>
      <vt:lpstr>HOW BIG DOES THE DETECTOR HAVE TO BE?</vt:lpstr>
      <vt:lpstr>PowerPoint Presentation</vt:lpstr>
      <vt:lpstr>FORWARD SEARCH EXPERIMENT</vt:lpstr>
      <vt:lpstr>FASER TIMELINE</vt:lpstr>
      <vt:lpstr>FASER ON BIG BANG THEORY</vt:lpstr>
      <vt:lpstr>FIRST FASER COLLABORATION MEETING</vt:lpstr>
      <vt:lpstr>THE FASER COLLABORATION TODAY</vt:lpstr>
      <vt:lpstr>HELP FROM MANY OTHERS</vt:lpstr>
      <vt:lpstr>FASER IN TUNNEL TI12</vt:lpstr>
      <vt:lpstr>THE FASER DETECTOR</vt:lpstr>
      <vt:lpstr>MAGNETS</vt:lpstr>
      <vt:lpstr>TRACKERS</vt:lpstr>
      <vt:lpstr>FASER COMMISSIONING ON SURFACE</vt:lpstr>
      <vt:lpstr>FASER INSTALLATION</vt:lpstr>
      <vt:lpstr>FASER INSTALLATION</vt:lpstr>
      <vt:lpstr>FASER INSTALLATION</vt:lpstr>
      <vt:lpstr>FASER INSTALLATION</vt:lpstr>
      <vt:lpstr>FASER INSTALLATION</vt:lpstr>
      <vt:lpstr>FASER INSTALLATION</vt:lpstr>
      <vt:lpstr>FASER CURRENT STATUS</vt:lpstr>
      <vt:lpstr>FASER CURRENT STATUS</vt:lpstr>
      <vt:lpstr>DARK PHOTON SENSITIVITY REACH</vt:lpstr>
      <vt:lpstr>PHYSICS SUMMARY</vt:lpstr>
      <vt:lpstr>PowerPoint Presentation</vt:lpstr>
      <vt:lpstr>COLLIDER NEUTRINOS</vt:lpstr>
      <vt:lpstr>NEUTRINO FLUXES</vt:lpstr>
      <vt:lpstr>THE FASERn DETECTOR</vt:lpstr>
      <vt:lpstr>NEUTRINO PHYSICS</vt:lpstr>
      <vt:lpstr>PowerPoint Presentation</vt:lpstr>
      <vt:lpstr>FORWARD PHYSICS FACILITY</vt:lpstr>
      <vt:lpstr>PowerPoint Presentation</vt:lpstr>
      <vt:lpstr>NEW PHYSICS SEARCHES AT THE FPF</vt:lpstr>
      <vt:lpstr>FLArE: DARK MATTER AT THE FPF</vt:lpstr>
      <vt:lpstr>FORMOSA:MILLICHARGED PARTICLES AT THE FPF</vt:lpstr>
      <vt:lpstr>PowerPoint Presentation</vt:lpstr>
      <vt:lpstr>SUMMARY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Microsoft Office User</cp:lastModifiedBy>
  <cp:revision>1373</cp:revision>
  <cp:lastPrinted>2019-09-06T01:34:01Z</cp:lastPrinted>
  <dcterms:created xsi:type="dcterms:W3CDTF">2011-05-01T15:38:23Z</dcterms:created>
  <dcterms:modified xsi:type="dcterms:W3CDTF">2021-02-05T04:41:00Z</dcterms:modified>
</cp:coreProperties>
</file>