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1"/>
  </p:notesMasterIdLst>
  <p:handoutMasterIdLst>
    <p:handoutMasterId r:id="rId12"/>
  </p:handoutMasterIdLst>
  <p:sldIdLst>
    <p:sldId id="667" r:id="rId2"/>
    <p:sldId id="633" r:id="rId3"/>
    <p:sldId id="896" r:id="rId4"/>
    <p:sldId id="883" r:id="rId5"/>
    <p:sldId id="937" r:id="rId6"/>
    <p:sldId id="899" r:id="rId7"/>
    <p:sldId id="950" r:id="rId8"/>
    <p:sldId id="949" r:id="rId9"/>
    <p:sldId id="951"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0B4499"/>
    <a:srgbClr val="FF0000"/>
    <a:srgbClr val="E4E37B"/>
    <a:srgbClr val="F2E9D7"/>
    <a:srgbClr val="4A7EBB"/>
    <a:srgbClr val="17375E"/>
    <a:srgbClr val="00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61" autoAdjust="0"/>
    <p:restoredTop sz="50000" autoAdjust="0"/>
  </p:normalViewPr>
  <p:slideViewPr>
    <p:cSldViewPr snapToObjects="1">
      <p:cViewPr varScale="1">
        <p:scale>
          <a:sx n="117" d="100"/>
          <a:sy n="117" d="100"/>
        </p:scale>
        <p:origin x="192"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78" d="100"/>
          <a:sy n="78" d="100"/>
        </p:scale>
        <p:origin x="-2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11/16/20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11/16/20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391366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F6F9E314-5CA5-9043-97DF-2DA186874F47}" type="datetime1">
              <a:rPr lang="en-US" smtClean="0"/>
              <a:pPr/>
              <a:t>11/16/20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5</a:t>
            </a:fld>
            <a:endParaRPr lang="en-US"/>
          </a:p>
        </p:txBody>
      </p:sp>
    </p:spTree>
    <p:extLst>
      <p:ext uri="{BB962C8B-B14F-4D97-AF65-F5344CB8AC3E}">
        <p14:creationId xmlns:p14="http://schemas.microsoft.com/office/powerpoint/2010/main" val="199576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11/16/20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8</a:t>
            </a:fld>
            <a:endParaRPr lang="en-US"/>
          </a:p>
        </p:txBody>
      </p:sp>
    </p:spTree>
    <p:extLst>
      <p:ext uri="{BB962C8B-B14F-4D97-AF65-F5344CB8AC3E}">
        <p14:creationId xmlns:p14="http://schemas.microsoft.com/office/powerpoint/2010/main" val="305870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53200"/>
            <a:ext cx="1905000" cy="282575"/>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baseline="0" dirty="0">
                <a:solidFill>
                  <a:schemeClr val="tx1">
                    <a:lumMod val="50000"/>
                    <a:lumOff val="50000"/>
                  </a:schemeClr>
                </a:solidFill>
                <a:latin typeface="+mn-lt"/>
                <a:ea typeface="+mn-ea"/>
                <a:cs typeface="+mn-cs"/>
              </a:rPr>
              <a:t>16 Nov 2020</a:t>
            </a:r>
            <a:endParaRPr lang="en-US" dirty="0">
              <a:solidFill>
                <a:schemeClr val="tx1">
                  <a:lumMod val="50000"/>
                  <a:lumOff val="50000"/>
                </a:schemeClr>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0231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err="1">
                <a:solidFill>
                  <a:schemeClr val="tx1">
                    <a:lumMod val="50000"/>
                    <a:lumOff val="50000"/>
                  </a:schemeClr>
                </a:solidFill>
              </a:rPr>
              <a:t>Feng</a:t>
            </a:r>
            <a:r>
              <a:rPr lang="en-US" sz="1200" dirty="0">
                <a:solidFill>
                  <a:schemeClr val="tx1">
                    <a:lumMod val="50000"/>
                    <a:lumOff val="50000"/>
                  </a:schemeClr>
                </a:solidFill>
              </a:rPr>
              <a:t> </a:t>
            </a:r>
            <a:fld id="{F817A6DC-7C87-374F-AFE6-43B3D5E1F40F}" type="slidenum">
              <a:rPr lang="en-US" sz="1200" smtClean="0">
                <a:solidFill>
                  <a:schemeClr val="tx1">
                    <a:lumMod val="50000"/>
                    <a:lumOff val="50000"/>
                  </a:schemeClr>
                </a:solidFill>
              </a:rPr>
              <a:pPr algn="r"/>
              <a:t>‹#›</a:t>
            </a:fld>
            <a:endParaRPr lang="en-US"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60.png"/><Relationship Id="rId4" Type="http://schemas.openxmlformats.org/officeDocument/2006/relationships/image" Target="../media/image550.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4000" b="1" dirty="0">
              <a:solidFill>
                <a:schemeClr val="bg1"/>
              </a:solidFill>
            </a:endParaRPr>
          </a:p>
        </p:txBody>
      </p:sp>
      <p:sp>
        <p:nvSpPr>
          <p:cNvPr id="7" name="Rectangle 6"/>
          <p:cNvSpPr>
            <a:spLocks noChangeArrowheads="1"/>
          </p:cNvSpPr>
          <p:nvPr/>
        </p:nvSpPr>
        <p:spPr bwMode="auto">
          <a:xfrm>
            <a:off x="304800" y="6211888"/>
            <a:ext cx="8458200" cy="46037"/>
          </a:xfrm>
          <a:prstGeom prst="rect">
            <a:avLst/>
          </a:prstGeom>
          <a:solidFill>
            <a:srgbClr val="000099"/>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latin typeface="+mn-lt"/>
              <a:ea typeface="+mn-ea"/>
              <a:cs typeface="+mn-cs"/>
            </a:endParaRPr>
          </a:p>
        </p:txBody>
      </p:sp>
      <p:sp>
        <p:nvSpPr>
          <p:cNvPr id="5123" name="Rectangle 3"/>
          <p:cNvSpPr>
            <a:spLocks noChangeArrowheads="1"/>
          </p:cNvSpPr>
          <p:nvPr/>
        </p:nvSpPr>
        <p:spPr bwMode="auto">
          <a:xfrm>
            <a:off x="-38100" y="914400"/>
            <a:ext cx="91440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800" b="1" dirty="0">
                <a:solidFill>
                  <a:schemeClr val="bg1"/>
                </a:solidFill>
              </a:rPr>
              <a:t>LLP DETECTORS </a:t>
            </a:r>
          </a:p>
          <a:p>
            <a:pPr algn="ctr"/>
            <a:r>
              <a:rPr lang="en-US" sz="4800" b="1" dirty="0">
                <a:solidFill>
                  <a:schemeClr val="bg1"/>
                </a:solidFill>
              </a:rPr>
              <a:t>AT THE LHC</a:t>
            </a:r>
            <a:endParaRPr lang="en-US" sz="48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r>
              <a:rPr lang="en-US" i="1" dirty="0">
                <a:solidFill>
                  <a:schemeClr val="bg1"/>
                </a:solidFill>
              </a:rPr>
              <a:t>Searching for Long-Lived Particles at the LHC and Beyond</a:t>
            </a:r>
          </a:p>
          <a:p>
            <a:pPr algn="ctr"/>
            <a:r>
              <a:rPr lang="en-US" i="1" dirty="0">
                <a:solidFill>
                  <a:schemeClr val="bg1"/>
                </a:solidFill>
              </a:rPr>
              <a:t>Eighth Workshop of the LHC LLP Community</a:t>
            </a:r>
          </a:p>
          <a:p>
            <a:pPr algn="ctr"/>
            <a:endParaRPr lang="en-US" dirty="0">
              <a:solidFill>
                <a:schemeClr val="bg1"/>
              </a:solidFill>
            </a:endParaRPr>
          </a:p>
          <a:p>
            <a:pPr algn="ctr"/>
            <a:r>
              <a:rPr lang="en-US" i="1" dirty="0">
                <a:solidFill>
                  <a:schemeClr val="bg1"/>
                </a:solidFill>
              </a:rPr>
              <a:t>16-19 November 2020</a:t>
            </a:r>
          </a:p>
          <a:p>
            <a:pPr algn="ctr"/>
            <a:endParaRPr lang="en-US" dirty="0">
              <a:solidFill>
                <a:schemeClr val="bg1"/>
              </a:solidFill>
            </a:endParaRPr>
          </a:p>
          <a:p>
            <a:pPr algn="ctr"/>
            <a:r>
              <a:rPr lang="en-US" dirty="0">
                <a:solidFill>
                  <a:schemeClr val="bg1"/>
                </a:solidFill>
              </a:rPr>
              <a:t>Jonathan Feng, UC Irvine</a:t>
            </a:r>
            <a:endParaRPr lang="en-US" dirty="0">
              <a:solidFill>
                <a:schemeClr val="bg1"/>
              </a:solidFill>
              <a:sym typeface="Wingdings"/>
            </a:endParaRPr>
          </a:p>
        </p:txBody>
      </p:sp>
      <p:pic>
        <p:nvPicPr>
          <p:cNvPr id="9" name="Picture 8">
            <a:extLst>
              <a:ext uri="{FF2B5EF4-FFF2-40B4-BE49-F238E27FC236}">
                <a16:creationId xmlns:a16="http://schemas.microsoft.com/office/drawing/2014/main" id="{D19F0731-43E5-304C-953C-B1388CD65A05}"/>
              </a:ext>
            </a:extLst>
          </p:cNvPr>
          <p:cNvPicPr>
            <a:picLocks noChangeAspect="1"/>
          </p:cNvPicPr>
          <p:nvPr/>
        </p:nvPicPr>
        <p:blipFill>
          <a:blip r:embed="rId3"/>
          <a:stretch>
            <a:fillRect/>
          </a:stretch>
        </p:blipFill>
        <p:spPr>
          <a:xfrm>
            <a:off x="1634734" y="5498596"/>
            <a:ext cx="1711308" cy="488946"/>
          </a:xfrm>
          <a:prstGeom prst="rect">
            <a:avLst/>
          </a:prstGeom>
        </p:spPr>
      </p:pic>
      <p:pic>
        <p:nvPicPr>
          <p:cNvPr id="10" name="Picture 9">
            <a:extLst>
              <a:ext uri="{FF2B5EF4-FFF2-40B4-BE49-F238E27FC236}">
                <a16:creationId xmlns:a16="http://schemas.microsoft.com/office/drawing/2014/main" id="{E4893ED8-A287-F948-BF69-2FB24282F100}"/>
              </a:ext>
            </a:extLst>
          </p:cNvPr>
          <p:cNvPicPr>
            <a:picLocks noChangeAspect="1"/>
          </p:cNvPicPr>
          <p:nvPr/>
        </p:nvPicPr>
        <p:blipFill>
          <a:blip r:embed="rId4"/>
          <a:stretch>
            <a:fillRect/>
          </a:stretch>
        </p:blipFill>
        <p:spPr>
          <a:xfrm>
            <a:off x="3990176" y="5483392"/>
            <a:ext cx="2734564" cy="519355"/>
          </a:xfrm>
          <a:prstGeom prst="rect">
            <a:avLst/>
          </a:prstGeom>
        </p:spPr>
      </p:pic>
      <p:pic>
        <p:nvPicPr>
          <p:cNvPr id="11" name="Picture 10">
            <a:extLst>
              <a:ext uri="{FF2B5EF4-FFF2-40B4-BE49-F238E27FC236}">
                <a16:creationId xmlns:a16="http://schemas.microsoft.com/office/drawing/2014/main" id="{FBB3FBB5-A748-3547-80F6-42B6CB6A58F6}"/>
              </a:ext>
            </a:extLst>
          </p:cNvPr>
          <p:cNvPicPr>
            <a:picLocks noChangeAspect="1"/>
          </p:cNvPicPr>
          <p:nvPr/>
        </p:nvPicPr>
        <p:blipFill>
          <a:blip r:embed="rId5"/>
          <a:stretch>
            <a:fillRect/>
          </a:stretch>
        </p:blipFill>
        <p:spPr>
          <a:xfrm>
            <a:off x="295577" y="5395558"/>
            <a:ext cx="695023" cy="695023"/>
          </a:xfrm>
          <a:prstGeom prst="rect">
            <a:avLst/>
          </a:prstGeom>
        </p:spPr>
      </p:pic>
      <p:pic>
        <p:nvPicPr>
          <p:cNvPr id="12" name="Picture 11">
            <a:extLst>
              <a:ext uri="{FF2B5EF4-FFF2-40B4-BE49-F238E27FC236}">
                <a16:creationId xmlns:a16="http://schemas.microsoft.com/office/drawing/2014/main" id="{326277FE-892F-4D41-891B-B2CDACCB1A75}"/>
              </a:ext>
            </a:extLst>
          </p:cNvPr>
          <p:cNvPicPr>
            <a:picLocks noChangeAspect="1"/>
          </p:cNvPicPr>
          <p:nvPr/>
        </p:nvPicPr>
        <p:blipFill rotWithShape="1">
          <a:blip r:embed="rId6"/>
          <a:srcRect r="7550"/>
          <a:stretch/>
        </p:blipFill>
        <p:spPr>
          <a:xfrm>
            <a:off x="7368874" y="5390139"/>
            <a:ext cx="1394126" cy="705861"/>
          </a:xfrm>
          <a:prstGeom prst="rect">
            <a:avLst/>
          </a:prstGeom>
        </p:spPr>
      </p:pic>
    </p:spTree>
    <p:extLst>
      <p:ext uri="{BB962C8B-B14F-4D97-AF65-F5344CB8AC3E}">
        <p14:creationId xmlns:p14="http://schemas.microsoft.com/office/powerpoint/2010/main" val="401904342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INTRODUCTION</a:t>
            </a:r>
          </a:p>
        </p:txBody>
      </p:sp>
      <p:sp>
        <p:nvSpPr>
          <p:cNvPr id="5123" name="Content Placeholder 2"/>
          <p:cNvSpPr>
            <a:spLocks noGrp="1"/>
          </p:cNvSpPr>
          <p:nvPr>
            <p:ph idx="1"/>
          </p:nvPr>
        </p:nvSpPr>
        <p:spPr>
          <a:xfrm>
            <a:off x="533400" y="1143000"/>
            <a:ext cx="8001000" cy="5410200"/>
          </a:xfrm>
        </p:spPr>
        <p:txBody>
          <a:bodyPr/>
          <a:lstStyle/>
          <a:p>
            <a:pPr eaLnBrk="1" hangingPunct="1"/>
            <a:r>
              <a:rPr lang="en-US" dirty="0">
                <a:solidFill>
                  <a:schemeClr val="bg1"/>
                </a:solidFill>
                <a:latin typeface="Arial" charset="0"/>
                <a:sym typeface="Wingdings"/>
              </a:rPr>
              <a:t>The next breakthrough in particle physics is likely to involve LLPs</a:t>
            </a:r>
          </a:p>
          <a:p>
            <a:pPr eaLnBrk="1" hangingPunct="1"/>
            <a:endParaRPr lang="en-US" sz="1000" dirty="0">
              <a:solidFill>
                <a:schemeClr val="bg1"/>
              </a:solidFill>
              <a:latin typeface="Arial" charset="0"/>
              <a:sym typeface="Wingdings"/>
            </a:endParaRPr>
          </a:p>
          <a:p>
            <a:pPr lvl="1"/>
            <a:r>
              <a:rPr lang="en-US" dirty="0">
                <a:solidFill>
                  <a:schemeClr val="bg1"/>
                </a:solidFill>
                <a:latin typeface="Arial" charset="0"/>
                <a:sym typeface="Wingdings"/>
              </a:rPr>
              <a:t>LLPs have historically played an enormous role in breakthroughs in our field</a:t>
            </a:r>
          </a:p>
          <a:p>
            <a:pPr lvl="1"/>
            <a:endParaRPr lang="en-US" sz="1200" dirty="0">
              <a:solidFill>
                <a:schemeClr val="bg1"/>
              </a:solidFill>
              <a:latin typeface="Arial" charset="0"/>
              <a:sym typeface="Wingdings"/>
            </a:endParaRPr>
          </a:p>
          <a:p>
            <a:pPr lvl="1"/>
            <a:r>
              <a:rPr lang="en-US" dirty="0">
                <a:solidFill>
                  <a:schemeClr val="bg1"/>
                </a:solidFill>
                <a:latin typeface="Arial" charset="0"/>
                <a:sym typeface="Wingdings"/>
              </a:rPr>
              <a:t>LLPs are now prevalent in BSM theories, especially those with cosmological significance</a:t>
            </a:r>
          </a:p>
          <a:p>
            <a:pPr lvl="1"/>
            <a:endParaRPr lang="en-US" sz="1200" dirty="0">
              <a:solidFill>
                <a:schemeClr val="bg1"/>
              </a:solidFill>
              <a:latin typeface="Arial" charset="0"/>
              <a:sym typeface="Wingdings"/>
            </a:endParaRPr>
          </a:p>
          <a:p>
            <a:pPr lvl="1"/>
            <a:r>
              <a:rPr lang="en-US" dirty="0">
                <a:solidFill>
                  <a:schemeClr val="bg1"/>
                </a:solidFill>
                <a:latin typeface="Arial" charset="0"/>
                <a:sym typeface="Wingdings"/>
              </a:rPr>
              <a:t>LLPs can be detected through a huge variety of spectacular signatures – even a few events can be a discovery</a:t>
            </a:r>
          </a:p>
          <a:p>
            <a:pPr lvl="1"/>
            <a:endParaRPr lang="en-US" sz="1200" dirty="0">
              <a:solidFill>
                <a:schemeClr val="bg1"/>
              </a:solidFill>
              <a:latin typeface="Arial" charset="0"/>
              <a:sym typeface="Wingdings"/>
            </a:endParaRPr>
          </a:p>
          <a:p>
            <a:pPr lvl="1"/>
            <a:r>
              <a:rPr lang="en-US" dirty="0">
                <a:solidFill>
                  <a:schemeClr val="bg1"/>
                </a:solidFill>
                <a:latin typeface="Arial" charset="0"/>
                <a:sym typeface="Wingdings"/>
              </a:rPr>
              <a:t>LLPs have been largely ignored for decades; there is a lot of low-hanging fruit that can be targeted by dedicated experiments, and now is the time to do them.</a:t>
            </a:r>
          </a:p>
        </p:txBody>
      </p:sp>
    </p:spTree>
    <p:extLst>
      <p:ext uri="{BB962C8B-B14F-4D97-AF65-F5344CB8AC3E}">
        <p14:creationId xmlns:p14="http://schemas.microsoft.com/office/powerpoint/2010/main" val="6151176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HISTORICAL PRECEDENT</a:t>
            </a:r>
          </a:p>
        </p:txBody>
      </p:sp>
      <mc:AlternateContent xmlns:mc="http://schemas.openxmlformats.org/markup-compatibility/2006">
        <mc:Choice xmlns:a14="http://schemas.microsoft.com/office/drawing/2010/main" Requires="a14">
          <p:sp>
            <p:nvSpPr>
              <p:cNvPr id="5123" name="Content Placeholder 2"/>
              <p:cNvSpPr>
                <a:spLocks noGrp="1"/>
              </p:cNvSpPr>
              <p:nvPr>
                <p:ph idx="1"/>
              </p:nvPr>
            </p:nvSpPr>
            <p:spPr>
              <a:xfrm>
                <a:off x="152400" y="838200"/>
                <a:ext cx="8763000" cy="5638800"/>
              </a:xfrm>
            </p:spPr>
            <p:txBody>
              <a:bodyPr/>
              <a:lstStyle/>
              <a:p>
                <a:pPr eaLnBrk="1" hangingPunct="1"/>
                <a:r>
                  <a:rPr lang="en-US" dirty="0">
                    <a:solidFill>
                      <a:schemeClr val="bg1"/>
                    </a:solidFill>
                    <a:latin typeface="Arial" charset="0"/>
                    <a:sym typeface="Wingdings"/>
                  </a:rPr>
                  <a:t>Long-Lived Particles are not “exotica” in the Standard Model.  There are plenty of symmetries (Lorentz, Q, L, B, isospin, …) that lead to several LLPs that have played an essential role in establishing what we know today: </a:t>
                </a:r>
                <a:r>
                  <a:rPr lang="en-US" i="1" dirty="0">
                    <a:solidFill>
                      <a:schemeClr val="bg1"/>
                    </a:solidFill>
                    <a:latin typeface="Arial" charset="0"/>
                    <a:sym typeface="Wingdings"/>
                  </a:rPr>
                  <a:t>e</a:t>
                </a:r>
                <a:r>
                  <a:rPr lang="en-US" dirty="0">
                    <a:solidFill>
                      <a:schemeClr val="bg1"/>
                    </a:solidFill>
                    <a:latin typeface="Arial" charset="0"/>
                    <a:sym typeface="Wingdings"/>
                  </a:rPr>
                  <a:t>, </a:t>
                </a:r>
                <a:r>
                  <a:rPr lang="en-US" i="1" dirty="0">
                    <a:solidFill>
                      <a:schemeClr val="bg1"/>
                    </a:solidFill>
                    <a:latin typeface="Arial" charset="0"/>
                    <a:sym typeface="Wingdings"/>
                  </a:rPr>
                  <a:t>p</a:t>
                </a:r>
                <a:r>
                  <a:rPr lang="en-US" dirty="0">
                    <a:solidFill>
                      <a:schemeClr val="bg1"/>
                    </a:solidFill>
                    <a:latin typeface="Arial" charset="0"/>
                    <a:sym typeface="Wingdings"/>
                  </a:rPr>
                  <a:t>, </a:t>
                </a:r>
                <a:r>
                  <a:rPr lang="en-US" i="1" dirty="0">
                    <a:solidFill>
                      <a:schemeClr val="bg1"/>
                    </a:solidFill>
                    <a:latin typeface="Arial" charset="0"/>
                    <a:sym typeface="Wingdings"/>
                  </a:rPr>
                  <a:t>n</a:t>
                </a:r>
                <a:r>
                  <a:rPr lang="en-US" dirty="0">
                    <a:solidFill>
                      <a:schemeClr val="bg1"/>
                    </a:solidFill>
                    <a:latin typeface="Arial" charset="0"/>
                    <a:sym typeface="Wingdings"/>
                  </a:rPr>
                  <a:t>, </a:t>
                </a:r>
                <a:r>
                  <a:rPr lang="en-US" dirty="0">
                    <a:solidFill>
                      <a:schemeClr val="bg1"/>
                    </a:solidFill>
                    <a:latin typeface="Symbol" pitchFamily="2" charset="2"/>
                    <a:sym typeface="Wingdings"/>
                  </a:rPr>
                  <a:t>m</a:t>
                </a:r>
                <a:r>
                  <a:rPr lang="en-US" dirty="0">
                    <a:solidFill>
                      <a:schemeClr val="bg1"/>
                    </a:solidFill>
                    <a:latin typeface="Arial" charset="0"/>
                    <a:sym typeface="Wingdings"/>
                  </a:rPr>
                  <a:t>, </a:t>
                </a:r>
                <a14:m>
                  <m:oMath xmlns:m="http://schemas.openxmlformats.org/officeDocument/2006/math">
                    <m:sSup>
                      <m:sSupPr>
                        <m:ctrlPr>
                          <a:rPr lang="en-US" i="1" smtClean="0">
                            <a:solidFill>
                              <a:schemeClr val="bg1"/>
                            </a:solidFill>
                            <a:latin typeface="Cambria Math" panose="02040503050406030204" pitchFamily="18" charset="0"/>
                            <a:sym typeface="Wingdings"/>
                          </a:rPr>
                        </m:ctrlPr>
                      </m:sSupPr>
                      <m:e>
                        <m:r>
                          <a:rPr lang="en-US" i="1" smtClean="0">
                            <a:solidFill>
                              <a:schemeClr val="bg1"/>
                            </a:solidFill>
                            <a:latin typeface="Cambria Math" panose="02040503050406030204" pitchFamily="18" charset="0"/>
                            <a:ea typeface="Cambria Math" panose="02040503050406030204" pitchFamily="18" charset="0"/>
                            <a:sym typeface="Wingdings"/>
                          </a:rPr>
                          <m:t>𝜋</m:t>
                        </m:r>
                      </m:e>
                      <m:sup>
                        <m:r>
                          <a:rPr lang="en-US" i="1" smtClean="0">
                            <a:solidFill>
                              <a:schemeClr val="bg1"/>
                            </a:solidFill>
                            <a:latin typeface="Cambria Math" panose="02040503050406030204" pitchFamily="18" charset="0"/>
                            <a:ea typeface="Cambria Math" panose="02040503050406030204" pitchFamily="18" charset="0"/>
                            <a:sym typeface="Wingdings"/>
                          </a:rPr>
                          <m:t>±</m:t>
                        </m:r>
                      </m:sup>
                    </m:sSup>
                  </m:oMath>
                </a14:m>
                <a:r>
                  <a:rPr lang="en-US" i="1" dirty="0">
                    <a:solidFill>
                      <a:schemeClr val="bg1"/>
                    </a:solidFill>
                    <a:latin typeface="Arial" charset="0"/>
                    <a:sym typeface="Wingdings"/>
                  </a:rPr>
                  <a:t>, K</a:t>
                </a:r>
                <a:r>
                  <a:rPr lang="en-US" dirty="0">
                    <a:solidFill>
                      <a:schemeClr val="bg1"/>
                    </a:solidFill>
                    <a:latin typeface="Arial" charset="0"/>
                    <a:sym typeface="Wingdings"/>
                  </a:rPr>
                  <a:t>, </a:t>
                </a:r>
                <a:r>
                  <a:rPr lang="en-US" dirty="0">
                    <a:solidFill>
                      <a:schemeClr val="bg1"/>
                    </a:solidFill>
                    <a:latin typeface="Symbol" pitchFamily="2" charset="2"/>
                    <a:sym typeface="Wingdings"/>
                  </a:rPr>
                  <a:t>n</a:t>
                </a:r>
                <a:r>
                  <a:rPr lang="en-US" dirty="0">
                    <a:solidFill>
                      <a:schemeClr val="bg1"/>
                    </a:solidFill>
                    <a:latin typeface="Arial" charset="0"/>
                    <a:sym typeface="Wingdings"/>
                  </a:rPr>
                  <a:t>, …</a:t>
                </a:r>
              </a:p>
              <a:p>
                <a:pPr eaLnBrk="1" hangingPunct="1"/>
                <a:endParaRPr lang="en-US" dirty="0">
                  <a:solidFill>
                    <a:schemeClr val="bg1"/>
                  </a:solidFill>
                  <a:latin typeface="Arial" charset="0"/>
                  <a:sym typeface="Wingdings"/>
                </a:endParaRPr>
              </a:p>
              <a:p>
                <a:pPr eaLnBrk="1" hangingPunct="1"/>
                <a:endParaRPr lang="en-US" dirty="0">
                  <a:solidFill>
                    <a:schemeClr val="bg1"/>
                  </a:solidFill>
                  <a:latin typeface="Arial" charset="0"/>
                  <a:sym typeface="Wingdings"/>
                </a:endParaRPr>
              </a:p>
              <a:p>
                <a:pPr eaLnBrk="1" hangingPunct="1"/>
                <a:endParaRPr lang="en-US" dirty="0">
                  <a:solidFill>
                    <a:schemeClr val="bg1"/>
                  </a:solidFill>
                  <a:latin typeface="Arial" charset="0"/>
                  <a:sym typeface="Wingdings"/>
                </a:endParaRPr>
              </a:p>
              <a:p>
                <a:pPr eaLnBrk="1" hangingPunct="1"/>
                <a:endParaRPr lang="en-US" dirty="0">
                  <a:solidFill>
                    <a:schemeClr val="bg1"/>
                  </a:solidFill>
                  <a:latin typeface="Arial" charset="0"/>
                  <a:sym typeface="Wingdings"/>
                </a:endParaRPr>
              </a:p>
            </p:txBody>
          </p:sp>
        </mc:Choice>
        <mc:Fallback>
          <p:sp>
            <p:nvSpPr>
              <p:cNvPr id="5123" name="Content Placeholder 2"/>
              <p:cNvSpPr>
                <a:spLocks noGrp="1" noRot="1" noChangeAspect="1" noMove="1" noResize="1" noEditPoints="1" noAdjustHandles="1" noChangeArrowheads="1" noChangeShapeType="1" noTextEdit="1"/>
              </p:cNvSpPr>
              <p:nvPr>
                <p:ph idx="1"/>
              </p:nvPr>
            </p:nvSpPr>
            <p:spPr>
              <a:xfrm>
                <a:off x="152400" y="838200"/>
                <a:ext cx="8763000" cy="5638800"/>
              </a:xfrm>
              <a:blipFill>
                <a:blip r:embed="rId2"/>
                <a:stretch>
                  <a:fillRect l="-1013" t="-1124" r="-260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1C71D1C-F818-F045-B577-C6ACCEB7EC78}"/>
              </a:ext>
            </a:extLst>
          </p:cNvPr>
          <p:cNvPicPr>
            <a:picLocks noChangeAspect="1"/>
          </p:cNvPicPr>
          <p:nvPr/>
        </p:nvPicPr>
        <p:blipFill>
          <a:blip r:embed="rId3"/>
          <a:stretch>
            <a:fillRect/>
          </a:stretch>
        </p:blipFill>
        <p:spPr>
          <a:xfrm>
            <a:off x="1219200" y="2528077"/>
            <a:ext cx="6629400" cy="3948922"/>
          </a:xfrm>
          <a:prstGeom prst="rect">
            <a:avLst/>
          </a:prstGeom>
        </p:spPr>
      </p:pic>
      <p:sp>
        <p:nvSpPr>
          <p:cNvPr id="6" name="TextBox 5">
            <a:extLst>
              <a:ext uri="{FF2B5EF4-FFF2-40B4-BE49-F238E27FC236}">
                <a16:creationId xmlns:a16="http://schemas.microsoft.com/office/drawing/2014/main" id="{A5D7F92B-19CC-C54F-ABA9-E1DAF03C3247}"/>
              </a:ext>
            </a:extLst>
          </p:cNvPr>
          <p:cNvSpPr txBox="1"/>
          <p:nvPr/>
        </p:nvSpPr>
        <p:spPr>
          <a:xfrm rot="5400000">
            <a:off x="6175981" y="3653819"/>
            <a:ext cx="2496857" cy="523220"/>
          </a:xfrm>
          <a:prstGeom prst="rect">
            <a:avLst/>
          </a:prstGeom>
          <a:noFill/>
        </p:spPr>
        <p:txBody>
          <a:bodyPr wrap="square" rtlCol="0">
            <a:spAutoFit/>
          </a:bodyPr>
          <a:lstStyle/>
          <a:p>
            <a:r>
              <a:rPr lang="en-US" sz="1400" dirty="0" err="1"/>
              <a:t>Alimena</a:t>
            </a:r>
            <a:r>
              <a:rPr lang="en-US" sz="1400" dirty="0"/>
              <a:t> et al. (eds. Beacham, </a:t>
            </a:r>
            <a:r>
              <a:rPr lang="en-US" sz="1400" dirty="0" err="1"/>
              <a:t>Shuve</a:t>
            </a:r>
            <a:r>
              <a:rPr lang="en-US" sz="1400" dirty="0"/>
              <a:t>) (2019)</a:t>
            </a:r>
          </a:p>
        </p:txBody>
      </p:sp>
    </p:spTree>
    <p:extLst>
      <p:ext uri="{BB962C8B-B14F-4D97-AF65-F5344CB8AC3E}">
        <p14:creationId xmlns:p14="http://schemas.microsoft.com/office/powerpoint/2010/main" val="5663246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981200" y="1692264"/>
            <a:ext cx="5867400" cy="4937136"/>
          </a:xfrm>
          <a:prstGeom prst="rect">
            <a:avLst/>
          </a:prstGeom>
          <a:gradFill flip="none" rotWithShape="1">
            <a:gsLst>
              <a:gs pos="52000">
                <a:schemeClr val="tx1">
                  <a:lumMod val="0"/>
                </a:schemeClr>
              </a:gs>
              <a:gs pos="83000">
                <a:schemeClr val="bg1">
                  <a:lumMod val="34000"/>
                  <a:lumOff val="66000"/>
                </a:schemeClr>
              </a:gs>
            </a:gsLst>
            <a:lin ang="13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074" name="Title 1"/>
          <p:cNvSpPr>
            <a:spLocks noGrp="1"/>
          </p:cNvSpPr>
          <p:nvPr>
            <p:ph type="title"/>
          </p:nvPr>
        </p:nvSpPr>
        <p:spPr>
          <a:xfrm>
            <a:off x="0" y="228985"/>
            <a:ext cx="9144000" cy="441325"/>
          </a:xfrm>
        </p:spPr>
        <p:txBody>
          <a:bodyPr/>
          <a:lstStyle/>
          <a:p>
            <a:r>
              <a:rPr lang="en-US" dirty="0">
                <a:solidFill>
                  <a:schemeClr val="bg1"/>
                </a:solidFill>
                <a:latin typeface="Arial" charset="0"/>
              </a:rPr>
              <a:t>THE PARTICLE PHYSICS LANDSCAPE</a:t>
            </a:r>
          </a:p>
        </p:txBody>
      </p:sp>
      <p:grpSp>
        <p:nvGrpSpPr>
          <p:cNvPr id="13" name="Group 12">
            <a:extLst>
              <a:ext uri="{FF2B5EF4-FFF2-40B4-BE49-F238E27FC236}">
                <a16:creationId xmlns:a16="http://schemas.microsoft.com/office/drawing/2014/main" id="{5F4E6C81-E638-4942-BF5C-7C1F1B1E5787}"/>
              </a:ext>
            </a:extLst>
          </p:cNvPr>
          <p:cNvGrpSpPr/>
          <p:nvPr/>
        </p:nvGrpSpPr>
        <p:grpSpPr>
          <a:xfrm>
            <a:off x="990600" y="833735"/>
            <a:ext cx="6629400" cy="5871865"/>
            <a:chOff x="990600" y="833735"/>
            <a:chExt cx="6629400" cy="5871865"/>
          </a:xfrm>
        </p:grpSpPr>
        <p:sp>
          <p:nvSpPr>
            <p:cNvPr id="15" name="TextBox 14"/>
            <p:cNvSpPr txBox="1"/>
            <p:nvPr/>
          </p:nvSpPr>
          <p:spPr>
            <a:xfrm>
              <a:off x="4261607" y="833735"/>
              <a:ext cx="919993" cy="461665"/>
            </a:xfrm>
            <a:prstGeom prst="rect">
              <a:avLst/>
            </a:prstGeom>
            <a:noFill/>
          </p:spPr>
          <p:txBody>
            <a:bodyPr wrap="none" rtlCol="0">
              <a:spAutoFit/>
            </a:bodyPr>
            <a:lstStyle/>
            <a:p>
              <a:r>
                <a:rPr lang="en-US" sz="2400" dirty="0">
                  <a:solidFill>
                    <a:schemeClr val="bg1"/>
                  </a:solidFill>
                </a:rPr>
                <a:t>Mass</a:t>
              </a:r>
            </a:p>
          </p:txBody>
        </p:sp>
        <p:sp>
          <p:nvSpPr>
            <p:cNvPr id="18" name="TextBox 17"/>
            <p:cNvSpPr txBox="1"/>
            <p:nvPr/>
          </p:nvSpPr>
          <p:spPr>
            <a:xfrm rot="16200000">
              <a:off x="-214217" y="3643217"/>
              <a:ext cx="2871299" cy="461665"/>
            </a:xfrm>
            <a:prstGeom prst="rect">
              <a:avLst/>
            </a:prstGeom>
            <a:noFill/>
          </p:spPr>
          <p:txBody>
            <a:bodyPr wrap="none" rtlCol="0">
              <a:spAutoFit/>
            </a:bodyPr>
            <a:lstStyle/>
            <a:p>
              <a:r>
                <a:rPr lang="en-US" sz="2400" dirty="0">
                  <a:solidFill>
                    <a:schemeClr val="bg1"/>
                  </a:solidFill>
                </a:rPr>
                <a:t>Interaction Strength</a:t>
              </a:r>
            </a:p>
          </p:txBody>
        </p:sp>
        <p:cxnSp>
          <p:nvCxnSpPr>
            <p:cNvPr id="3" name="Straight Arrow Connector 2"/>
            <p:cNvCxnSpPr>
              <a:cxnSpLocks/>
            </p:cNvCxnSpPr>
            <p:nvPr/>
          </p:nvCxnSpPr>
          <p:spPr>
            <a:xfrm flipV="1">
              <a:off x="1981200" y="1676400"/>
              <a:ext cx="5638800" cy="26016"/>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1980824" y="1692266"/>
              <a:ext cx="0" cy="5013334"/>
            </a:xfrm>
            <a:prstGeom prst="straightConnector1">
              <a:avLst/>
            </a:prstGeom>
            <a:ln w="38100" cmpd="sng">
              <a:solidFill>
                <a:schemeClr val="bg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51776" y="1295400"/>
              <a:ext cx="582424" cy="369332"/>
            </a:xfrm>
            <a:prstGeom prst="rect">
              <a:avLst/>
            </a:prstGeom>
            <a:noFill/>
          </p:spPr>
          <p:txBody>
            <a:bodyPr wrap="none" rtlCol="0">
              <a:spAutoFit/>
            </a:bodyPr>
            <a:lstStyle/>
            <a:p>
              <a:r>
                <a:rPr lang="en-US" dirty="0" err="1">
                  <a:solidFill>
                    <a:schemeClr val="bg1"/>
                  </a:solidFill>
                </a:rPr>
                <a:t>TeV</a:t>
              </a:r>
              <a:endParaRPr lang="en-US" dirty="0">
                <a:solidFill>
                  <a:schemeClr val="bg1"/>
                </a:solidFill>
              </a:endParaRPr>
            </a:p>
          </p:txBody>
        </p:sp>
        <p:sp>
          <p:nvSpPr>
            <p:cNvPr id="25" name="TextBox 24"/>
            <p:cNvSpPr txBox="1"/>
            <p:nvPr/>
          </p:nvSpPr>
          <p:spPr>
            <a:xfrm>
              <a:off x="2419896" y="1295400"/>
              <a:ext cx="659293" cy="369332"/>
            </a:xfrm>
            <a:prstGeom prst="rect">
              <a:avLst/>
            </a:prstGeom>
            <a:noFill/>
          </p:spPr>
          <p:txBody>
            <a:bodyPr wrap="none" rtlCol="0">
              <a:spAutoFit/>
            </a:bodyPr>
            <a:lstStyle/>
            <a:p>
              <a:r>
                <a:rPr lang="en-US" dirty="0">
                  <a:solidFill>
                    <a:schemeClr val="bg1"/>
                  </a:solidFill>
                </a:rPr>
                <a:t>MeV</a:t>
              </a:r>
            </a:p>
          </p:txBody>
        </p:sp>
        <p:sp>
          <p:nvSpPr>
            <p:cNvPr id="26" name="TextBox 25"/>
            <p:cNvSpPr txBox="1"/>
            <p:nvPr/>
          </p:nvSpPr>
          <p:spPr>
            <a:xfrm>
              <a:off x="4392205" y="1295400"/>
              <a:ext cx="646556" cy="369332"/>
            </a:xfrm>
            <a:prstGeom prst="rect">
              <a:avLst/>
            </a:prstGeom>
            <a:noFill/>
          </p:spPr>
          <p:txBody>
            <a:bodyPr wrap="none" rtlCol="0">
              <a:spAutoFit/>
            </a:bodyPr>
            <a:lstStyle/>
            <a:p>
              <a:r>
                <a:rPr lang="en-US" dirty="0" err="1">
                  <a:solidFill>
                    <a:schemeClr val="bg1"/>
                  </a:solidFill>
                </a:rPr>
                <a:t>GeV</a:t>
              </a:r>
              <a:endParaRPr lang="en-US" dirty="0">
                <a:solidFill>
                  <a:schemeClr val="bg1"/>
                </a:solidFill>
              </a:endParaRPr>
            </a:p>
          </p:txBody>
        </p:sp>
        <p:sp>
          <p:nvSpPr>
            <p:cNvPr id="27" name="TextBox 26"/>
            <p:cNvSpPr txBox="1"/>
            <p:nvPr/>
          </p:nvSpPr>
          <p:spPr>
            <a:xfrm>
              <a:off x="1540393" y="1981200"/>
              <a:ext cx="313044" cy="369332"/>
            </a:xfrm>
            <a:prstGeom prst="rect">
              <a:avLst/>
            </a:prstGeom>
            <a:noFill/>
          </p:spPr>
          <p:txBody>
            <a:bodyPr wrap="none" rtlCol="0">
              <a:spAutoFit/>
            </a:bodyPr>
            <a:lstStyle/>
            <a:p>
              <a:r>
                <a:rPr lang="en-US" dirty="0">
                  <a:solidFill>
                    <a:schemeClr val="bg1"/>
                  </a:solidFill>
                </a:rPr>
                <a:t>1</a:t>
              </a:r>
            </a:p>
          </p:txBody>
        </p:sp>
        <p:sp>
          <p:nvSpPr>
            <p:cNvPr id="28" name="TextBox 27"/>
            <p:cNvSpPr txBox="1"/>
            <p:nvPr/>
          </p:nvSpPr>
          <p:spPr>
            <a:xfrm>
              <a:off x="1407789" y="3657600"/>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-3</a:t>
              </a:r>
            </a:p>
          </p:txBody>
        </p:sp>
        <p:sp>
          <p:nvSpPr>
            <p:cNvPr id="29" name="TextBox 28"/>
            <p:cNvSpPr txBox="1"/>
            <p:nvPr/>
          </p:nvSpPr>
          <p:spPr>
            <a:xfrm>
              <a:off x="1407789" y="5390647"/>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-6</a:t>
              </a:r>
            </a:p>
          </p:txBody>
        </p:sp>
      </p:grpSp>
      <p:pic>
        <p:nvPicPr>
          <p:cNvPr id="10" name="Picture 9">
            <a:extLst>
              <a:ext uri="{FF2B5EF4-FFF2-40B4-BE49-F238E27FC236}">
                <a16:creationId xmlns:a16="http://schemas.microsoft.com/office/drawing/2014/main" id="{1DEBA128-577F-5348-A2F6-E767F9D39C4E}"/>
              </a:ext>
            </a:extLst>
          </p:cNvPr>
          <p:cNvPicPr>
            <a:picLocks noChangeAspect="1"/>
          </p:cNvPicPr>
          <p:nvPr/>
        </p:nvPicPr>
        <p:blipFill rotWithShape="1">
          <a:blip r:embed="rId2"/>
          <a:srcRect t="4414"/>
          <a:stretch/>
        </p:blipFill>
        <p:spPr>
          <a:xfrm>
            <a:off x="711525" y="42560"/>
            <a:ext cx="4851436" cy="4402466"/>
          </a:xfrm>
          <a:prstGeom prst="rect">
            <a:avLst/>
          </a:prstGeom>
        </p:spPr>
      </p:pic>
      <p:sp>
        <p:nvSpPr>
          <p:cNvPr id="17" name="TextBox 16">
            <a:extLst>
              <a:ext uri="{FF2B5EF4-FFF2-40B4-BE49-F238E27FC236}">
                <a16:creationId xmlns:a16="http://schemas.microsoft.com/office/drawing/2014/main" id="{AA09995B-3F52-3C4C-A3E5-CF7222EBEFED}"/>
              </a:ext>
            </a:extLst>
          </p:cNvPr>
          <p:cNvSpPr txBox="1"/>
          <p:nvPr/>
        </p:nvSpPr>
        <p:spPr>
          <a:xfrm rot="3089523">
            <a:off x="947972" y="311104"/>
            <a:ext cx="779381" cy="461665"/>
          </a:xfrm>
          <a:prstGeom prst="rect">
            <a:avLst/>
          </a:prstGeom>
          <a:noFill/>
          <a:ln>
            <a:noFill/>
          </a:ln>
        </p:spPr>
        <p:txBody>
          <a:bodyPr wrap="none" rtlCol="0">
            <a:spAutoFit/>
          </a:bodyPr>
          <a:lstStyle/>
          <a:p>
            <a:pPr algn="ctr"/>
            <a:r>
              <a:rPr lang="en-US" sz="1200" dirty="0"/>
              <a:t> Particle</a:t>
            </a:r>
          </a:p>
          <a:p>
            <a:pPr algn="ctr"/>
            <a:r>
              <a:rPr lang="en-US" sz="1200" dirty="0"/>
              <a:t>Colliders</a:t>
            </a:r>
          </a:p>
        </p:txBody>
      </p:sp>
      <p:sp>
        <p:nvSpPr>
          <p:cNvPr id="19" name="TextBox 18"/>
          <p:cNvSpPr txBox="1"/>
          <p:nvPr/>
        </p:nvSpPr>
        <p:spPr>
          <a:xfrm>
            <a:off x="2579775" y="2303502"/>
            <a:ext cx="1339279" cy="646331"/>
          </a:xfrm>
          <a:prstGeom prst="rect">
            <a:avLst/>
          </a:prstGeom>
          <a:noFill/>
        </p:spPr>
        <p:txBody>
          <a:bodyPr wrap="none" rtlCol="0">
            <a:spAutoFit/>
          </a:bodyPr>
          <a:lstStyle/>
          <a:p>
            <a:pPr algn="ctr"/>
            <a:r>
              <a:rPr lang="en-US" dirty="0"/>
              <a:t>Already</a:t>
            </a:r>
          </a:p>
          <a:p>
            <a:pPr algn="ctr"/>
            <a:r>
              <a:rPr lang="en-US" dirty="0"/>
              <a:t>Discovered</a:t>
            </a:r>
          </a:p>
        </p:txBody>
      </p:sp>
      <p:sp>
        <p:nvSpPr>
          <p:cNvPr id="20" name="TextBox 19"/>
          <p:cNvSpPr txBox="1"/>
          <p:nvPr/>
        </p:nvSpPr>
        <p:spPr>
          <a:xfrm>
            <a:off x="2209800" y="4797154"/>
            <a:ext cx="2079228" cy="646331"/>
          </a:xfrm>
          <a:prstGeom prst="rect">
            <a:avLst/>
          </a:prstGeom>
          <a:noFill/>
        </p:spPr>
        <p:txBody>
          <a:bodyPr wrap="none" rtlCol="0">
            <a:spAutoFit/>
          </a:bodyPr>
          <a:lstStyle/>
          <a:p>
            <a:pPr algn="ctr"/>
            <a:r>
              <a:rPr lang="en-US" dirty="0">
                <a:solidFill>
                  <a:schemeClr val="bg1"/>
                </a:solidFill>
              </a:rPr>
              <a:t>Weakly Interacting</a:t>
            </a:r>
          </a:p>
          <a:p>
            <a:pPr algn="ctr"/>
            <a:r>
              <a:rPr lang="en-US" dirty="0">
                <a:solidFill>
                  <a:schemeClr val="bg1"/>
                </a:solidFill>
              </a:rPr>
              <a:t>Light Particles</a:t>
            </a:r>
          </a:p>
        </p:txBody>
      </p:sp>
      <p:sp>
        <p:nvSpPr>
          <p:cNvPr id="21" name="TextBox 20"/>
          <p:cNvSpPr txBox="1"/>
          <p:nvPr/>
        </p:nvSpPr>
        <p:spPr>
          <a:xfrm>
            <a:off x="4584985" y="2303502"/>
            <a:ext cx="2173454" cy="646331"/>
          </a:xfrm>
          <a:prstGeom prst="rect">
            <a:avLst/>
          </a:prstGeom>
          <a:noFill/>
        </p:spPr>
        <p:txBody>
          <a:bodyPr wrap="none" rtlCol="0">
            <a:spAutoFit/>
          </a:bodyPr>
          <a:lstStyle/>
          <a:p>
            <a:pPr algn="ctr"/>
            <a:r>
              <a:rPr lang="en-US" dirty="0">
                <a:solidFill>
                  <a:schemeClr val="bg1"/>
                </a:solidFill>
              </a:rPr>
              <a:t>Strongly Interacting</a:t>
            </a:r>
          </a:p>
          <a:p>
            <a:pPr algn="ctr"/>
            <a:r>
              <a:rPr lang="en-US" dirty="0">
                <a:solidFill>
                  <a:schemeClr val="bg1"/>
                </a:solidFill>
              </a:rPr>
              <a:t>Heavy Particles</a:t>
            </a:r>
          </a:p>
        </p:txBody>
      </p:sp>
      <p:sp>
        <p:nvSpPr>
          <p:cNvPr id="22" name="TextBox 21"/>
          <p:cNvSpPr txBox="1"/>
          <p:nvPr/>
        </p:nvSpPr>
        <p:spPr>
          <a:xfrm>
            <a:off x="4867645" y="4797154"/>
            <a:ext cx="1608134" cy="646331"/>
          </a:xfrm>
          <a:prstGeom prst="rect">
            <a:avLst/>
          </a:prstGeom>
          <a:noFill/>
        </p:spPr>
        <p:txBody>
          <a:bodyPr wrap="none" rtlCol="0">
            <a:spAutoFit/>
          </a:bodyPr>
          <a:lstStyle/>
          <a:p>
            <a:pPr algn="ctr"/>
            <a:r>
              <a:rPr lang="en-US" dirty="0">
                <a:solidFill>
                  <a:schemeClr val="bg1"/>
                </a:solidFill>
              </a:rPr>
              <a:t>Impossible to </a:t>
            </a:r>
          </a:p>
          <a:p>
            <a:pPr algn="ctr"/>
            <a:r>
              <a:rPr lang="en-US" dirty="0">
                <a:solidFill>
                  <a:schemeClr val="bg1"/>
                </a:solidFill>
              </a:rPr>
              <a:t>Discover</a:t>
            </a:r>
          </a:p>
        </p:txBody>
      </p:sp>
      <p:grpSp>
        <p:nvGrpSpPr>
          <p:cNvPr id="11" name="Group 10">
            <a:extLst>
              <a:ext uri="{FF2B5EF4-FFF2-40B4-BE49-F238E27FC236}">
                <a16:creationId xmlns:a16="http://schemas.microsoft.com/office/drawing/2014/main" id="{E5B9343B-FC1F-554F-A9DD-B27B32C79AE5}"/>
              </a:ext>
            </a:extLst>
          </p:cNvPr>
          <p:cNvGrpSpPr/>
          <p:nvPr/>
        </p:nvGrpSpPr>
        <p:grpSpPr>
          <a:xfrm>
            <a:off x="4708616" y="2949833"/>
            <a:ext cx="2057400" cy="1243272"/>
            <a:chOff x="5928039" y="364736"/>
            <a:chExt cx="2057400" cy="1243272"/>
          </a:xfrm>
        </p:grpSpPr>
        <p:sp>
          <p:nvSpPr>
            <p:cNvPr id="2" name="TextBox 1">
              <a:extLst>
                <a:ext uri="{FF2B5EF4-FFF2-40B4-BE49-F238E27FC236}">
                  <a16:creationId xmlns:a16="http://schemas.microsoft.com/office/drawing/2014/main" id="{9E1C7CC4-B84E-5247-B48F-69CCE2F2734E}"/>
                </a:ext>
              </a:extLst>
            </p:cNvPr>
            <p:cNvSpPr txBox="1"/>
            <p:nvPr/>
          </p:nvSpPr>
          <p:spPr>
            <a:xfrm>
              <a:off x="5928039" y="961677"/>
              <a:ext cx="2057400" cy="646331"/>
            </a:xfrm>
            <a:prstGeom prst="rect">
              <a:avLst/>
            </a:prstGeom>
            <a:noFill/>
            <a:ln w="38100">
              <a:solidFill>
                <a:srgbClr val="FF0000"/>
              </a:solidFill>
            </a:ln>
          </p:spPr>
          <p:txBody>
            <a:bodyPr wrap="square" rtlCol="0">
              <a:spAutoFit/>
            </a:bodyPr>
            <a:lstStyle/>
            <a:p>
              <a:pPr algn="ctr"/>
              <a:r>
                <a:rPr lang="en-US" dirty="0">
                  <a:solidFill>
                    <a:srgbClr val="FF0000"/>
                  </a:solidFill>
                </a:rPr>
                <a:t>LLPs from Weak-Scale Physics</a:t>
              </a:r>
            </a:p>
          </p:txBody>
        </p:sp>
        <p:cxnSp>
          <p:nvCxnSpPr>
            <p:cNvPr id="5" name="Straight Arrow Connector 4">
              <a:extLst>
                <a:ext uri="{FF2B5EF4-FFF2-40B4-BE49-F238E27FC236}">
                  <a16:creationId xmlns:a16="http://schemas.microsoft.com/office/drawing/2014/main" id="{05847D1F-68B8-D84D-9B0C-795184008A09}"/>
                </a:ext>
              </a:extLst>
            </p:cNvPr>
            <p:cNvCxnSpPr>
              <a:cxnSpLocks/>
            </p:cNvCxnSpPr>
            <p:nvPr/>
          </p:nvCxnSpPr>
          <p:spPr>
            <a:xfrm flipV="1">
              <a:off x="6846642" y="364736"/>
              <a:ext cx="0" cy="62357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2441421-4D83-FB40-A9A1-674C8DD360DD}"/>
              </a:ext>
            </a:extLst>
          </p:cNvPr>
          <p:cNvGrpSpPr/>
          <p:nvPr/>
        </p:nvGrpSpPr>
        <p:grpSpPr>
          <a:xfrm>
            <a:off x="2133600" y="3542071"/>
            <a:ext cx="2117815" cy="1178883"/>
            <a:chOff x="2530384" y="3311366"/>
            <a:chExt cx="2117815" cy="1178883"/>
          </a:xfrm>
        </p:grpSpPr>
        <p:sp>
          <p:nvSpPr>
            <p:cNvPr id="24" name="TextBox 23">
              <a:extLst>
                <a:ext uri="{FF2B5EF4-FFF2-40B4-BE49-F238E27FC236}">
                  <a16:creationId xmlns:a16="http://schemas.microsoft.com/office/drawing/2014/main" id="{ABE7B269-3042-E441-8746-F7F7395CBC17}"/>
                </a:ext>
              </a:extLst>
            </p:cNvPr>
            <p:cNvSpPr txBox="1"/>
            <p:nvPr/>
          </p:nvSpPr>
          <p:spPr>
            <a:xfrm>
              <a:off x="2530384" y="3311366"/>
              <a:ext cx="2117815" cy="646331"/>
            </a:xfrm>
            <a:prstGeom prst="rect">
              <a:avLst/>
            </a:prstGeom>
            <a:noFill/>
            <a:ln w="38100">
              <a:solidFill>
                <a:srgbClr val="FF0000"/>
              </a:solidFill>
            </a:ln>
          </p:spPr>
          <p:txBody>
            <a:bodyPr wrap="square" rtlCol="0">
              <a:spAutoFit/>
            </a:bodyPr>
            <a:lstStyle/>
            <a:p>
              <a:pPr algn="ctr"/>
              <a:r>
                <a:rPr lang="en-US" dirty="0">
                  <a:solidFill>
                    <a:srgbClr val="FF0000"/>
                  </a:solidFill>
                </a:rPr>
                <a:t>LLPs from Light Physics</a:t>
              </a:r>
            </a:p>
          </p:txBody>
        </p:sp>
        <p:cxnSp>
          <p:nvCxnSpPr>
            <p:cNvPr id="30" name="Straight Arrow Connector 29">
              <a:extLst>
                <a:ext uri="{FF2B5EF4-FFF2-40B4-BE49-F238E27FC236}">
                  <a16:creationId xmlns:a16="http://schemas.microsoft.com/office/drawing/2014/main" id="{8D82E805-87D9-E74E-B75D-7CC5427C55A2}"/>
                </a:ext>
              </a:extLst>
            </p:cNvPr>
            <p:cNvCxnSpPr>
              <a:cxnSpLocks/>
              <a:stCxn id="24" idx="2"/>
            </p:cNvCxnSpPr>
            <p:nvPr/>
          </p:nvCxnSpPr>
          <p:spPr>
            <a:xfrm>
              <a:off x="3589292" y="3957697"/>
              <a:ext cx="0" cy="53255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15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solidFill>
                  <a:schemeClr val="bg1"/>
                </a:solidFill>
                <a:latin typeface="Arial" charset="0"/>
              </a:rPr>
              <a:t>THE COSMOLOGICAL LANDSCAPE</a:t>
            </a:r>
          </a:p>
        </p:txBody>
      </p:sp>
      <p:grpSp>
        <p:nvGrpSpPr>
          <p:cNvPr id="13" name="Group 12">
            <a:extLst>
              <a:ext uri="{FF2B5EF4-FFF2-40B4-BE49-F238E27FC236}">
                <a16:creationId xmlns:a16="http://schemas.microsoft.com/office/drawing/2014/main" id="{5F4E6C81-E638-4942-BF5C-7C1F1B1E5787}"/>
              </a:ext>
            </a:extLst>
          </p:cNvPr>
          <p:cNvGrpSpPr/>
          <p:nvPr/>
        </p:nvGrpSpPr>
        <p:grpSpPr>
          <a:xfrm>
            <a:off x="990600" y="833735"/>
            <a:ext cx="6629400" cy="5871865"/>
            <a:chOff x="990600" y="833735"/>
            <a:chExt cx="6629400" cy="5871865"/>
          </a:xfrm>
        </p:grpSpPr>
        <p:sp>
          <p:nvSpPr>
            <p:cNvPr id="15" name="TextBox 14"/>
            <p:cNvSpPr txBox="1"/>
            <p:nvPr/>
          </p:nvSpPr>
          <p:spPr>
            <a:xfrm>
              <a:off x="4261607" y="833735"/>
              <a:ext cx="919993" cy="461665"/>
            </a:xfrm>
            <a:prstGeom prst="rect">
              <a:avLst/>
            </a:prstGeom>
            <a:noFill/>
          </p:spPr>
          <p:txBody>
            <a:bodyPr wrap="none" rtlCol="0">
              <a:spAutoFit/>
            </a:bodyPr>
            <a:lstStyle/>
            <a:p>
              <a:r>
                <a:rPr lang="en-US" sz="2400" dirty="0">
                  <a:solidFill>
                    <a:schemeClr val="bg1"/>
                  </a:solidFill>
                </a:rPr>
                <a:t>Mass</a:t>
              </a:r>
            </a:p>
          </p:txBody>
        </p:sp>
        <p:sp>
          <p:nvSpPr>
            <p:cNvPr id="18" name="TextBox 17"/>
            <p:cNvSpPr txBox="1"/>
            <p:nvPr/>
          </p:nvSpPr>
          <p:spPr>
            <a:xfrm rot="16200000">
              <a:off x="-214217" y="3643217"/>
              <a:ext cx="2871299" cy="461665"/>
            </a:xfrm>
            <a:prstGeom prst="rect">
              <a:avLst/>
            </a:prstGeom>
            <a:noFill/>
          </p:spPr>
          <p:txBody>
            <a:bodyPr wrap="none" rtlCol="0">
              <a:spAutoFit/>
            </a:bodyPr>
            <a:lstStyle/>
            <a:p>
              <a:r>
                <a:rPr lang="en-US" sz="2400" dirty="0">
                  <a:solidFill>
                    <a:schemeClr val="bg1"/>
                  </a:solidFill>
                </a:rPr>
                <a:t>Interaction Strength</a:t>
              </a:r>
            </a:p>
          </p:txBody>
        </p:sp>
        <p:cxnSp>
          <p:nvCxnSpPr>
            <p:cNvPr id="3" name="Straight Arrow Connector 2"/>
            <p:cNvCxnSpPr>
              <a:cxnSpLocks/>
            </p:cNvCxnSpPr>
            <p:nvPr/>
          </p:nvCxnSpPr>
          <p:spPr>
            <a:xfrm flipV="1">
              <a:off x="1981200" y="1676400"/>
              <a:ext cx="5638800" cy="26016"/>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1980824" y="1692266"/>
              <a:ext cx="0" cy="5013334"/>
            </a:xfrm>
            <a:prstGeom prst="straightConnector1">
              <a:avLst/>
            </a:prstGeom>
            <a:ln w="38100" cmpd="sng">
              <a:solidFill>
                <a:schemeClr val="bg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51776" y="1295400"/>
              <a:ext cx="582424" cy="369332"/>
            </a:xfrm>
            <a:prstGeom prst="rect">
              <a:avLst/>
            </a:prstGeom>
            <a:noFill/>
          </p:spPr>
          <p:txBody>
            <a:bodyPr wrap="none" rtlCol="0">
              <a:spAutoFit/>
            </a:bodyPr>
            <a:lstStyle/>
            <a:p>
              <a:r>
                <a:rPr lang="en-US" dirty="0" err="1">
                  <a:solidFill>
                    <a:schemeClr val="bg1"/>
                  </a:solidFill>
                </a:rPr>
                <a:t>TeV</a:t>
              </a:r>
              <a:endParaRPr lang="en-US" dirty="0">
                <a:solidFill>
                  <a:schemeClr val="bg1"/>
                </a:solidFill>
              </a:endParaRPr>
            </a:p>
          </p:txBody>
        </p:sp>
        <p:sp>
          <p:nvSpPr>
            <p:cNvPr id="25" name="TextBox 24"/>
            <p:cNvSpPr txBox="1"/>
            <p:nvPr/>
          </p:nvSpPr>
          <p:spPr>
            <a:xfrm>
              <a:off x="2419896" y="1295400"/>
              <a:ext cx="659293" cy="369332"/>
            </a:xfrm>
            <a:prstGeom prst="rect">
              <a:avLst/>
            </a:prstGeom>
            <a:noFill/>
          </p:spPr>
          <p:txBody>
            <a:bodyPr wrap="none" rtlCol="0">
              <a:spAutoFit/>
            </a:bodyPr>
            <a:lstStyle/>
            <a:p>
              <a:r>
                <a:rPr lang="en-US" dirty="0">
                  <a:solidFill>
                    <a:schemeClr val="bg1"/>
                  </a:solidFill>
                </a:rPr>
                <a:t>MeV</a:t>
              </a:r>
            </a:p>
          </p:txBody>
        </p:sp>
        <p:sp>
          <p:nvSpPr>
            <p:cNvPr id="26" name="TextBox 25"/>
            <p:cNvSpPr txBox="1"/>
            <p:nvPr/>
          </p:nvSpPr>
          <p:spPr>
            <a:xfrm>
              <a:off x="4392205" y="1295400"/>
              <a:ext cx="646556" cy="369332"/>
            </a:xfrm>
            <a:prstGeom prst="rect">
              <a:avLst/>
            </a:prstGeom>
            <a:noFill/>
          </p:spPr>
          <p:txBody>
            <a:bodyPr wrap="none" rtlCol="0">
              <a:spAutoFit/>
            </a:bodyPr>
            <a:lstStyle/>
            <a:p>
              <a:r>
                <a:rPr lang="en-US" dirty="0" err="1">
                  <a:solidFill>
                    <a:schemeClr val="bg1"/>
                  </a:solidFill>
                </a:rPr>
                <a:t>GeV</a:t>
              </a:r>
              <a:endParaRPr lang="en-US" dirty="0">
                <a:solidFill>
                  <a:schemeClr val="bg1"/>
                </a:solidFill>
              </a:endParaRPr>
            </a:p>
          </p:txBody>
        </p:sp>
        <p:sp>
          <p:nvSpPr>
            <p:cNvPr id="27" name="TextBox 26"/>
            <p:cNvSpPr txBox="1"/>
            <p:nvPr/>
          </p:nvSpPr>
          <p:spPr>
            <a:xfrm>
              <a:off x="1540393" y="1981200"/>
              <a:ext cx="313044" cy="369332"/>
            </a:xfrm>
            <a:prstGeom prst="rect">
              <a:avLst/>
            </a:prstGeom>
            <a:noFill/>
          </p:spPr>
          <p:txBody>
            <a:bodyPr wrap="none" rtlCol="0">
              <a:spAutoFit/>
            </a:bodyPr>
            <a:lstStyle/>
            <a:p>
              <a:r>
                <a:rPr lang="en-US" dirty="0">
                  <a:solidFill>
                    <a:schemeClr val="bg1"/>
                  </a:solidFill>
                </a:rPr>
                <a:t>1</a:t>
              </a:r>
            </a:p>
          </p:txBody>
        </p:sp>
        <p:sp>
          <p:nvSpPr>
            <p:cNvPr id="28" name="TextBox 27"/>
            <p:cNvSpPr txBox="1"/>
            <p:nvPr/>
          </p:nvSpPr>
          <p:spPr>
            <a:xfrm>
              <a:off x="1407789" y="3657600"/>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-3</a:t>
              </a:r>
            </a:p>
          </p:txBody>
        </p:sp>
        <p:sp>
          <p:nvSpPr>
            <p:cNvPr id="29" name="TextBox 28"/>
            <p:cNvSpPr txBox="1"/>
            <p:nvPr/>
          </p:nvSpPr>
          <p:spPr>
            <a:xfrm>
              <a:off x="1407789" y="5390647"/>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-6</a:t>
              </a:r>
            </a:p>
          </p:txBody>
        </p:sp>
      </p:grpSp>
      <p:pic>
        <p:nvPicPr>
          <p:cNvPr id="10" name="Picture 9">
            <a:extLst>
              <a:ext uri="{FF2B5EF4-FFF2-40B4-BE49-F238E27FC236}">
                <a16:creationId xmlns:a16="http://schemas.microsoft.com/office/drawing/2014/main" id="{1DEBA128-577F-5348-A2F6-E767F9D39C4E}"/>
              </a:ext>
            </a:extLst>
          </p:cNvPr>
          <p:cNvPicPr>
            <a:picLocks noChangeAspect="1"/>
          </p:cNvPicPr>
          <p:nvPr/>
        </p:nvPicPr>
        <p:blipFill rotWithShape="1">
          <a:blip r:embed="rId3"/>
          <a:srcRect t="4414"/>
          <a:stretch/>
        </p:blipFill>
        <p:spPr>
          <a:xfrm>
            <a:off x="711525" y="42560"/>
            <a:ext cx="4851436" cy="4402466"/>
          </a:xfrm>
          <a:prstGeom prst="rect">
            <a:avLst/>
          </a:prstGeom>
        </p:spPr>
      </p:pic>
      <p:sp>
        <p:nvSpPr>
          <p:cNvPr id="17" name="TextBox 16">
            <a:extLst>
              <a:ext uri="{FF2B5EF4-FFF2-40B4-BE49-F238E27FC236}">
                <a16:creationId xmlns:a16="http://schemas.microsoft.com/office/drawing/2014/main" id="{AA09995B-3F52-3C4C-A3E5-CF7222EBEFED}"/>
              </a:ext>
            </a:extLst>
          </p:cNvPr>
          <p:cNvSpPr txBox="1"/>
          <p:nvPr/>
        </p:nvSpPr>
        <p:spPr>
          <a:xfrm rot="3089523">
            <a:off x="947972" y="311104"/>
            <a:ext cx="779381" cy="461665"/>
          </a:xfrm>
          <a:prstGeom prst="rect">
            <a:avLst/>
          </a:prstGeom>
          <a:noFill/>
          <a:ln>
            <a:noFill/>
          </a:ln>
        </p:spPr>
        <p:txBody>
          <a:bodyPr wrap="none" rtlCol="0">
            <a:spAutoFit/>
          </a:bodyPr>
          <a:lstStyle/>
          <a:p>
            <a:pPr algn="ctr"/>
            <a:r>
              <a:rPr lang="en-US" sz="1200" dirty="0"/>
              <a:t> Particle</a:t>
            </a:r>
          </a:p>
          <a:p>
            <a:pPr algn="ctr"/>
            <a:r>
              <a:rPr lang="en-US" sz="1200" dirty="0"/>
              <a:t>Colliders</a:t>
            </a:r>
          </a:p>
        </p:txBody>
      </p:sp>
      <p:sp>
        <p:nvSpPr>
          <p:cNvPr id="19" name="TextBox 18"/>
          <p:cNvSpPr txBox="1"/>
          <p:nvPr/>
        </p:nvSpPr>
        <p:spPr>
          <a:xfrm>
            <a:off x="2579775" y="2303502"/>
            <a:ext cx="1339279" cy="646331"/>
          </a:xfrm>
          <a:prstGeom prst="rect">
            <a:avLst/>
          </a:prstGeom>
          <a:noFill/>
        </p:spPr>
        <p:txBody>
          <a:bodyPr wrap="none" rtlCol="0">
            <a:spAutoFit/>
          </a:bodyPr>
          <a:lstStyle/>
          <a:p>
            <a:pPr algn="ctr"/>
            <a:r>
              <a:rPr lang="en-US" dirty="0"/>
              <a:t>Already</a:t>
            </a:r>
          </a:p>
          <a:p>
            <a:pPr algn="ctr"/>
            <a:r>
              <a:rPr lang="en-US" dirty="0"/>
              <a:t>Discovered</a:t>
            </a:r>
          </a:p>
        </p:txBody>
      </p:sp>
      <p:sp>
        <p:nvSpPr>
          <p:cNvPr id="22" name="TextBox 21"/>
          <p:cNvSpPr txBox="1"/>
          <p:nvPr/>
        </p:nvSpPr>
        <p:spPr>
          <a:xfrm>
            <a:off x="4867645" y="4797154"/>
            <a:ext cx="1608134" cy="646331"/>
          </a:xfrm>
          <a:prstGeom prst="rect">
            <a:avLst/>
          </a:prstGeom>
          <a:noFill/>
        </p:spPr>
        <p:txBody>
          <a:bodyPr wrap="none" rtlCol="0">
            <a:spAutoFit/>
          </a:bodyPr>
          <a:lstStyle/>
          <a:p>
            <a:pPr algn="ctr"/>
            <a:r>
              <a:rPr lang="en-US" dirty="0">
                <a:solidFill>
                  <a:schemeClr val="bg1"/>
                </a:solidFill>
              </a:rPr>
              <a:t>Impossible to </a:t>
            </a:r>
          </a:p>
          <a:p>
            <a:pPr algn="ctr"/>
            <a:r>
              <a:rPr lang="en-US" dirty="0">
                <a:solidFill>
                  <a:schemeClr val="bg1"/>
                </a:solidFill>
              </a:rPr>
              <a:t>Discover</a:t>
            </a:r>
          </a:p>
        </p:txBody>
      </p:sp>
      <p:sp>
        <p:nvSpPr>
          <p:cNvPr id="31" name="TextBox 30">
            <a:extLst>
              <a:ext uri="{FF2B5EF4-FFF2-40B4-BE49-F238E27FC236}">
                <a16:creationId xmlns:a16="http://schemas.microsoft.com/office/drawing/2014/main" id="{FE738B09-448A-E241-AA72-04A4B7F5334F}"/>
              </a:ext>
            </a:extLst>
          </p:cNvPr>
          <p:cNvSpPr txBox="1"/>
          <p:nvPr/>
        </p:nvSpPr>
        <p:spPr>
          <a:xfrm>
            <a:off x="2406843" y="2965697"/>
            <a:ext cx="1685141" cy="646331"/>
          </a:xfrm>
          <a:prstGeom prst="rect">
            <a:avLst/>
          </a:prstGeom>
          <a:noFill/>
        </p:spPr>
        <p:txBody>
          <a:bodyPr wrap="none" rtlCol="0">
            <a:spAutoFit/>
          </a:bodyPr>
          <a:lstStyle/>
          <a:p>
            <a:pPr algn="ctr"/>
            <a:r>
              <a:rPr lang="en-US" dirty="0">
                <a:solidFill>
                  <a:srgbClr val="FF0000"/>
                </a:solidFill>
              </a:rPr>
              <a:t>Too Little to be</a:t>
            </a:r>
          </a:p>
          <a:p>
            <a:pPr algn="ctr"/>
            <a:r>
              <a:rPr lang="en-US" dirty="0">
                <a:solidFill>
                  <a:srgbClr val="FF0000"/>
                </a:solidFill>
              </a:rPr>
              <a:t>Dark Matter</a:t>
            </a:r>
          </a:p>
        </p:txBody>
      </p:sp>
      <p:sp>
        <p:nvSpPr>
          <p:cNvPr id="32" name="TextBox 31">
            <a:extLst>
              <a:ext uri="{FF2B5EF4-FFF2-40B4-BE49-F238E27FC236}">
                <a16:creationId xmlns:a16="http://schemas.microsoft.com/office/drawing/2014/main" id="{17A3BD6D-4186-C643-8EBA-7972391D0856}"/>
              </a:ext>
            </a:extLst>
          </p:cNvPr>
          <p:cNvSpPr txBox="1"/>
          <p:nvPr/>
        </p:nvSpPr>
        <p:spPr>
          <a:xfrm>
            <a:off x="4562543" y="5490844"/>
            <a:ext cx="2195896" cy="669827"/>
          </a:xfrm>
          <a:prstGeom prst="rect">
            <a:avLst/>
          </a:prstGeom>
          <a:noFill/>
        </p:spPr>
        <p:txBody>
          <a:bodyPr wrap="square" rtlCol="0">
            <a:spAutoFit/>
          </a:bodyPr>
          <a:lstStyle/>
          <a:p>
            <a:pPr algn="ctr"/>
            <a:r>
              <a:rPr lang="en-US" dirty="0">
                <a:solidFill>
                  <a:srgbClr val="FF0000"/>
                </a:solidFill>
              </a:rPr>
              <a:t>Too Much to be</a:t>
            </a:r>
          </a:p>
          <a:p>
            <a:pPr algn="ctr"/>
            <a:r>
              <a:rPr lang="en-US" dirty="0">
                <a:solidFill>
                  <a:srgbClr val="FF0000"/>
                </a:solidFill>
              </a:rPr>
              <a:t>Dark Matter</a:t>
            </a:r>
          </a:p>
        </p:txBody>
      </p:sp>
      <p:grpSp>
        <p:nvGrpSpPr>
          <p:cNvPr id="37" name="Group 36">
            <a:extLst>
              <a:ext uri="{FF2B5EF4-FFF2-40B4-BE49-F238E27FC236}">
                <a16:creationId xmlns:a16="http://schemas.microsoft.com/office/drawing/2014/main" id="{7BA2D2B3-89CE-0548-902C-8407E5351171}"/>
              </a:ext>
            </a:extLst>
          </p:cNvPr>
          <p:cNvGrpSpPr/>
          <p:nvPr/>
        </p:nvGrpSpPr>
        <p:grpSpPr>
          <a:xfrm>
            <a:off x="2204583" y="1841087"/>
            <a:ext cx="4352402" cy="4315140"/>
            <a:chOff x="2204583" y="1841087"/>
            <a:chExt cx="4352402" cy="4315140"/>
          </a:xfrm>
        </p:grpSpPr>
        <p:sp>
          <p:nvSpPr>
            <p:cNvPr id="4" name="TextBox 3">
              <a:extLst>
                <a:ext uri="{FF2B5EF4-FFF2-40B4-BE49-F238E27FC236}">
                  <a16:creationId xmlns:a16="http://schemas.microsoft.com/office/drawing/2014/main" id="{6F85183C-88D4-4146-BE57-52E2815E79DB}"/>
                </a:ext>
              </a:extLst>
            </p:cNvPr>
            <p:cNvSpPr txBox="1"/>
            <p:nvPr/>
          </p:nvSpPr>
          <p:spPr>
            <a:xfrm rot="18841872">
              <a:off x="3691586" y="3520560"/>
              <a:ext cx="1800678" cy="646331"/>
            </a:xfrm>
            <a:prstGeom prst="rect">
              <a:avLst/>
            </a:prstGeom>
            <a:noFill/>
            <a:ln>
              <a:noFill/>
            </a:ln>
          </p:spPr>
          <p:txBody>
            <a:bodyPr wrap="square" rtlCol="0">
              <a:spAutoFit/>
            </a:bodyPr>
            <a:lstStyle/>
            <a:p>
              <a:pPr algn="ctr"/>
              <a:r>
                <a:rPr lang="en-US" dirty="0">
                  <a:solidFill>
                    <a:srgbClr val="00B050"/>
                  </a:solidFill>
                </a:rPr>
                <a:t>Just Right to </a:t>
              </a:r>
            </a:p>
            <a:p>
              <a:pPr algn="ctr"/>
              <a:r>
                <a:rPr lang="en-US" dirty="0">
                  <a:solidFill>
                    <a:srgbClr val="00B050"/>
                  </a:solidFill>
                </a:rPr>
                <a:t>be Dark Matter</a:t>
              </a:r>
            </a:p>
          </p:txBody>
        </p:sp>
        <p:cxnSp>
          <p:nvCxnSpPr>
            <p:cNvPr id="5" name="Straight Arrow Connector 4">
              <a:extLst>
                <a:ext uri="{FF2B5EF4-FFF2-40B4-BE49-F238E27FC236}">
                  <a16:creationId xmlns:a16="http://schemas.microsoft.com/office/drawing/2014/main" id="{1BCB9AF3-D2F7-3941-8E51-E3BBC6BF9FC9}"/>
                </a:ext>
              </a:extLst>
            </p:cNvPr>
            <p:cNvCxnSpPr>
              <a:cxnSpLocks/>
              <a:stCxn id="4" idx="1"/>
            </p:cNvCxnSpPr>
            <p:nvPr/>
          </p:nvCxnSpPr>
          <p:spPr>
            <a:xfrm flipH="1">
              <a:off x="2204583" y="4491035"/>
              <a:ext cx="1761562" cy="1665192"/>
            </a:xfrm>
            <a:prstGeom prst="straightConnector1">
              <a:avLst/>
            </a:prstGeom>
            <a:ln w="1270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C267067-7A89-4049-A264-52F8ADB0DE4C}"/>
                </a:ext>
              </a:extLst>
            </p:cNvPr>
            <p:cNvCxnSpPr>
              <a:cxnSpLocks/>
              <a:stCxn id="4" idx="3"/>
            </p:cNvCxnSpPr>
            <p:nvPr/>
          </p:nvCxnSpPr>
          <p:spPr>
            <a:xfrm flipV="1">
              <a:off x="5217706" y="1841087"/>
              <a:ext cx="1339279" cy="1355330"/>
            </a:xfrm>
            <a:prstGeom prst="straightConnector1">
              <a:avLst/>
            </a:prstGeom>
            <a:ln w="127000">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4584985" y="2303502"/>
            <a:ext cx="2173454" cy="646331"/>
          </a:xfrm>
          <a:prstGeom prst="rect">
            <a:avLst/>
          </a:prstGeom>
          <a:noFill/>
        </p:spPr>
        <p:txBody>
          <a:bodyPr wrap="none" rtlCol="0">
            <a:spAutoFit/>
          </a:bodyPr>
          <a:lstStyle/>
          <a:p>
            <a:pPr algn="ctr"/>
            <a:r>
              <a:rPr lang="en-US" dirty="0">
                <a:solidFill>
                  <a:schemeClr val="bg1"/>
                </a:solidFill>
              </a:rPr>
              <a:t>Strongly Interacting</a:t>
            </a:r>
          </a:p>
          <a:p>
            <a:pPr algn="ctr"/>
            <a:r>
              <a:rPr lang="en-US" dirty="0">
                <a:solidFill>
                  <a:schemeClr val="bg1"/>
                </a:solidFill>
              </a:rPr>
              <a:t>Heavy Particles</a:t>
            </a:r>
          </a:p>
        </p:txBody>
      </p:sp>
      <p:sp>
        <p:nvSpPr>
          <p:cNvPr id="20" name="TextBox 19"/>
          <p:cNvSpPr txBox="1"/>
          <p:nvPr/>
        </p:nvSpPr>
        <p:spPr>
          <a:xfrm>
            <a:off x="2209800" y="4797154"/>
            <a:ext cx="2079228" cy="646331"/>
          </a:xfrm>
          <a:prstGeom prst="rect">
            <a:avLst/>
          </a:prstGeom>
          <a:noFill/>
        </p:spPr>
        <p:txBody>
          <a:bodyPr wrap="none" rtlCol="0">
            <a:spAutoFit/>
          </a:bodyPr>
          <a:lstStyle/>
          <a:p>
            <a:pPr algn="ctr"/>
            <a:r>
              <a:rPr lang="en-US" dirty="0">
                <a:solidFill>
                  <a:schemeClr val="bg1"/>
                </a:solidFill>
              </a:rPr>
              <a:t>Weakly Interacting</a:t>
            </a:r>
          </a:p>
          <a:p>
            <a:pPr algn="ctr"/>
            <a:r>
              <a:rPr lang="en-US" dirty="0">
                <a:solidFill>
                  <a:schemeClr val="bg1"/>
                </a:solidFill>
              </a:rPr>
              <a:t>Light Particles</a:t>
            </a:r>
          </a:p>
        </p:txBody>
      </p:sp>
      <p:grpSp>
        <p:nvGrpSpPr>
          <p:cNvPr id="6" name="Group 5">
            <a:extLst>
              <a:ext uri="{FF2B5EF4-FFF2-40B4-BE49-F238E27FC236}">
                <a16:creationId xmlns:a16="http://schemas.microsoft.com/office/drawing/2014/main" id="{5C7C60B9-97EE-554B-8405-885DE18A98D8}"/>
              </a:ext>
            </a:extLst>
          </p:cNvPr>
          <p:cNvGrpSpPr/>
          <p:nvPr/>
        </p:nvGrpSpPr>
        <p:grpSpPr>
          <a:xfrm>
            <a:off x="6934199" y="3302614"/>
            <a:ext cx="2056368" cy="2261476"/>
            <a:chOff x="6619869" y="3217861"/>
            <a:chExt cx="2370699" cy="2346708"/>
          </a:xfrm>
        </p:grpSpPr>
        <p:grpSp>
          <p:nvGrpSpPr>
            <p:cNvPr id="9" name="Group 8">
              <a:extLst>
                <a:ext uri="{FF2B5EF4-FFF2-40B4-BE49-F238E27FC236}">
                  <a16:creationId xmlns:a16="http://schemas.microsoft.com/office/drawing/2014/main" id="{EB526E82-1DEA-854E-A151-40B38445B732}"/>
                </a:ext>
              </a:extLst>
            </p:cNvPr>
            <p:cNvGrpSpPr/>
            <p:nvPr/>
          </p:nvGrpSpPr>
          <p:grpSpPr>
            <a:xfrm>
              <a:off x="6619869" y="3217861"/>
              <a:ext cx="2370699" cy="1497788"/>
              <a:chOff x="2917204" y="7177364"/>
              <a:chExt cx="2353420" cy="1473617"/>
            </a:xfrm>
          </p:grpSpPr>
          <p:sp>
            <p:nvSpPr>
              <p:cNvPr id="2" name="Rectangle 1">
                <a:extLst>
                  <a:ext uri="{FF2B5EF4-FFF2-40B4-BE49-F238E27FC236}">
                    <a16:creationId xmlns:a16="http://schemas.microsoft.com/office/drawing/2014/main" id="{6360D50F-A2B6-5E49-A47D-BBB48D0BF2D2}"/>
                  </a:ext>
                </a:extLst>
              </p:cNvPr>
              <p:cNvSpPr/>
              <p:nvPr/>
            </p:nvSpPr>
            <p:spPr>
              <a:xfrm>
                <a:off x="2917204" y="7177364"/>
                <a:ext cx="2353420" cy="14736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8E40D14-F775-B04A-B119-A41BF208F137}"/>
                  </a:ext>
                </a:extLst>
              </p:cNvPr>
              <p:cNvGrpSpPr/>
              <p:nvPr/>
            </p:nvGrpSpPr>
            <p:grpSpPr>
              <a:xfrm>
                <a:off x="3004413" y="7230486"/>
                <a:ext cx="2245831" cy="1414644"/>
                <a:chOff x="5711199" y="2304913"/>
                <a:chExt cx="2793615" cy="1491652"/>
              </a:xfrm>
              <a:solidFill>
                <a:schemeClr val="bg1"/>
              </a:solidFill>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0C57E18-927C-C74A-A8CE-B5DDF0E5B8AB}"/>
                        </a:ext>
                      </a:extLst>
                    </p:cNvPr>
                    <p:cNvSpPr txBox="1"/>
                    <p:nvPr/>
                  </p:nvSpPr>
                  <p:spPr>
                    <a:xfrm>
                      <a:off x="7962225" y="3309769"/>
                      <a:ext cx="533194" cy="486796"/>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𝑒</m:t>
                            </m:r>
                          </m:oMath>
                        </m:oMathPara>
                      </a14:m>
                      <a:endParaRPr lang="en-US" sz="2400" dirty="0"/>
                    </a:p>
                  </p:txBody>
                </p:sp>
              </mc:Choice>
              <mc:Fallback xmlns="">
                <p:sp>
                  <p:nvSpPr>
                    <p:cNvPr id="38" name="TextBox 37">
                      <a:extLst>
                        <a:ext uri="{FF2B5EF4-FFF2-40B4-BE49-F238E27FC236}">
                          <a16:creationId xmlns:a16="http://schemas.microsoft.com/office/drawing/2014/main" id="{C0C57E18-927C-C74A-A8CE-B5DDF0E5B8AB}"/>
                        </a:ext>
                      </a:extLst>
                    </p:cNvPr>
                    <p:cNvSpPr txBox="1">
                      <a:spLocks noRot="1" noChangeAspect="1" noMove="1" noResize="1" noEditPoints="1" noAdjustHandles="1" noChangeArrowheads="1" noChangeShapeType="1" noTextEdit="1"/>
                    </p:cNvSpPr>
                    <p:nvPr/>
                  </p:nvSpPr>
                  <p:spPr>
                    <a:xfrm>
                      <a:off x="7962225" y="3309769"/>
                      <a:ext cx="533194" cy="4867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B6EBCB0-66CF-E845-B9E7-217FA41857C9}"/>
                        </a:ext>
                      </a:extLst>
                    </p:cNvPr>
                    <p:cNvSpPr txBox="1"/>
                    <p:nvPr/>
                  </p:nvSpPr>
                  <p:spPr>
                    <a:xfrm>
                      <a:off x="7971620" y="2304913"/>
                      <a:ext cx="533194" cy="486796"/>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𝑒</m:t>
                            </m:r>
                          </m:oMath>
                        </m:oMathPara>
                      </a14:m>
                      <a:endParaRPr lang="en-US" sz="2400" dirty="0"/>
                    </a:p>
                  </p:txBody>
                </p:sp>
              </mc:Choice>
              <mc:Fallback xmlns="">
                <p:sp>
                  <p:nvSpPr>
                    <p:cNvPr id="39" name="TextBox 38">
                      <a:extLst>
                        <a:ext uri="{FF2B5EF4-FFF2-40B4-BE49-F238E27FC236}">
                          <a16:creationId xmlns:a16="http://schemas.microsoft.com/office/drawing/2014/main" id="{3B6EBCB0-66CF-E845-B9E7-217FA41857C9}"/>
                        </a:ext>
                      </a:extLst>
                    </p:cNvPr>
                    <p:cNvSpPr txBox="1">
                      <a:spLocks noRot="1" noChangeAspect="1" noMove="1" noResize="1" noEditPoints="1" noAdjustHandles="1" noChangeArrowheads="1" noChangeShapeType="1" noTextEdit="1"/>
                    </p:cNvSpPr>
                    <p:nvPr/>
                  </p:nvSpPr>
                  <p:spPr>
                    <a:xfrm>
                      <a:off x="7971620" y="2304913"/>
                      <a:ext cx="533194" cy="486796"/>
                    </a:xfrm>
                    <a:prstGeom prst="rect">
                      <a:avLst/>
                    </a:prstGeom>
                    <a:blipFill>
                      <a:blip r:embed="rId5"/>
                      <a:stretch>
                        <a:fillRect/>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178ED8E9-0025-FD42-9426-040937A8DE7A}"/>
                    </a:ext>
                  </a:extLst>
                </p:cNvPr>
                <p:cNvGrpSpPr/>
                <p:nvPr/>
              </p:nvGrpSpPr>
              <p:grpSpPr>
                <a:xfrm>
                  <a:off x="6400799" y="2537415"/>
                  <a:ext cx="1653437" cy="1038988"/>
                  <a:chOff x="3200400" y="2514600"/>
                  <a:chExt cx="2743200" cy="1981200"/>
                </a:xfrm>
                <a:grpFill/>
              </p:grpSpPr>
              <p:pic>
                <p:nvPicPr>
                  <p:cNvPr id="41" name="Picture 40">
                    <a:extLst>
                      <a:ext uri="{FF2B5EF4-FFF2-40B4-BE49-F238E27FC236}">
                        <a16:creationId xmlns:a16="http://schemas.microsoft.com/office/drawing/2014/main" id="{A24F888E-4CE9-3B4D-A481-317D15D3702F}"/>
                      </a:ext>
                    </a:extLst>
                  </p:cNvPr>
                  <p:cNvPicPr>
                    <a:picLocks noChangeAspect="1"/>
                  </p:cNvPicPr>
                  <p:nvPr/>
                </p:nvPicPr>
                <p:blipFill rotWithShape="1">
                  <a:blip r:embed="rId6"/>
                  <a:srcRect l="34765" t="23437" r="34766" b="20312"/>
                  <a:stretch/>
                </p:blipFill>
                <p:spPr>
                  <a:xfrm rot="16200000">
                    <a:off x="3581400" y="2133600"/>
                    <a:ext cx="1981200" cy="2743200"/>
                  </a:xfrm>
                  <a:prstGeom prst="rect">
                    <a:avLst/>
                  </a:prstGeom>
                  <a:grpFill/>
                </p:spPr>
              </p:pic>
              <p:sp>
                <p:nvSpPr>
                  <p:cNvPr id="42" name="Rectangle 41">
                    <a:extLst>
                      <a:ext uri="{FF2B5EF4-FFF2-40B4-BE49-F238E27FC236}">
                        <a16:creationId xmlns:a16="http://schemas.microsoft.com/office/drawing/2014/main" id="{94DA3754-DBBC-AC42-88E1-F9CB85D8B5C0}"/>
                      </a:ext>
                    </a:extLst>
                  </p:cNvPr>
                  <p:cNvSpPr/>
                  <p:nvPr/>
                </p:nvSpPr>
                <p:spPr>
                  <a:xfrm>
                    <a:off x="4267200" y="2590800"/>
                    <a:ext cx="6096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B2F8D943-515C-F748-8366-D59C7C5A1C19}"/>
                    </a:ext>
                  </a:extLst>
                </p:cNvPr>
                <p:cNvSpPr txBox="1"/>
                <p:nvPr/>
              </p:nvSpPr>
              <p:spPr>
                <a:xfrm>
                  <a:off x="5711199" y="2387711"/>
                  <a:ext cx="543738" cy="369332"/>
                </a:xfrm>
                <a:prstGeom prst="rect">
                  <a:avLst/>
                </a:prstGeom>
                <a:grpFill/>
              </p:spPr>
              <p:txBody>
                <a:bodyPr wrap="none" rtlCol="0">
                  <a:spAutoFit/>
                </a:bodyPr>
                <a:lstStyle/>
                <a:p>
                  <a:r>
                    <a:rPr lang="en-US" dirty="0"/>
                    <a:t>DM</a:t>
                  </a:r>
                </a:p>
              </p:txBody>
            </p:sp>
            <p:sp>
              <p:nvSpPr>
                <p:cNvPr id="36" name="TextBox 35">
                  <a:extLst>
                    <a:ext uri="{FF2B5EF4-FFF2-40B4-BE49-F238E27FC236}">
                      <a16:creationId xmlns:a16="http://schemas.microsoft.com/office/drawing/2014/main" id="{FC77512C-DB6C-3043-9347-9B42EB81F9D9}"/>
                    </a:ext>
                  </a:extLst>
                </p:cNvPr>
                <p:cNvSpPr txBox="1"/>
                <p:nvPr/>
              </p:nvSpPr>
              <p:spPr>
                <a:xfrm>
                  <a:off x="5711199" y="3362469"/>
                  <a:ext cx="543738" cy="369332"/>
                </a:xfrm>
                <a:prstGeom prst="rect">
                  <a:avLst/>
                </a:prstGeom>
                <a:grpFill/>
              </p:spPr>
              <p:txBody>
                <a:bodyPr wrap="none" rtlCol="0">
                  <a:spAutoFit/>
                </a:bodyPr>
                <a:lstStyle/>
                <a:p>
                  <a:r>
                    <a:rPr lang="en-US" dirty="0"/>
                    <a:t>DM</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2FA4ECCD-C861-DE4C-9F59-D151CA24AD11}"/>
                        </a:ext>
                      </a:extLst>
                    </p:cNvPr>
                    <p:cNvSpPr txBox="1"/>
                    <p:nvPr/>
                  </p:nvSpPr>
                  <p:spPr>
                    <a:xfrm>
                      <a:off x="6992829" y="2651765"/>
                      <a:ext cx="554729" cy="389437"/>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oMath>
                        </m:oMathPara>
                      </a14:m>
                      <a:endParaRPr lang="en-US" dirty="0"/>
                    </a:p>
                  </p:txBody>
                </p:sp>
              </mc:Choice>
              <mc:Fallback>
                <p:sp>
                  <p:nvSpPr>
                    <p:cNvPr id="40" name="TextBox 39">
                      <a:extLst>
                        <a:ext uri="{FF2B5EF4-FFF2-40B4-BE49-F238E27FC236}">
                          <a16:creationId xmlns:a16="http://schemas.microsoft.com/office/drawing/2014/main" id="{2FA4ECCD-C861-DE4C-9F59-D151CA24AD11}"/>
                        </a:ext>
                      </a:extLst>
                    </p:cNvPr>
                    <p:cNvSpPr txBox="1">
                      <a:spLocks noRot="1" noChangeAspect="1" noMove="1" noResize="1" noEditPoints="1" noAdjustHandles="1" noChangeArrowheads="1" noChangeShapeType="1" noTextEdit="1"/>
                    </p:cNvSpPr>
                    <p:nvPr/>
                  </p:nvSpPr>
                  <p:spPr>
                    <a:xfrm>
                      <a:off x="6992829" y="2651765"/>
                      <a:ext cx="554729" cy="389437"/>
                    </a:xfrm>
                    <a:prstGeom prst="rect">
                      <a:avLst/>
                    </a:prstGeom>
                    <a:blipFill>
                      <a:blip r:embed="rId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2D72D5-4DF6-DD4B-A9C8-5839AB347467}"/>
                    </a:ext>
                  </a:extLst>
                </p:cNvPr>
                <p:cNvSpPr txBox="1"/>
                <p:nvPr/>
              </p:nvSpPr>
              <p:spPr>
                <a:xfrm>
                  <a:off x="6625885" y="4691341"/>
                  <a:ext cx="2360405" cy="873228"/>
                </a:xfrm>
                <a:prstGeom prst="rect">
                  <a:avLst/>
                </a:prstGeom>
                <a:solidFill>
                  <a:schemeClr val="bg1"/>
                </a:solidFill>
              </p:spPr>
              <p:txBody>
                <a:bodyPr wrap="square" rtlCol="0">
                  <a:spAutoFit/>
                </a:bodyPr>
                <a:lstStyle/>
                <a:p>
                  <a:pPr algn="ctr"/>
                  <a:r>
                    <a:rPr lang="en-US" sz="2800" dirty="0"/>
                    <a:t>&lt;</a:t>
                  </a:r>
                  <a14:m>
                    <m:oMath xmlns:m="http://schemas.openxmlformats.org/officeDocument/2006/math">
                      <m:r>
                        <a:rPr lang="en-US" sz="2800" i="1" dirty="0" smtClean="0">
                          <a:latin typeface="Cambria Math" panose="02040503050406030204" pitchFamily="18" charset="0"/>
                          <a:ea typeface="Cambria Math" panose="02040503050406030204" pitchFamily="18" charset="0"/>
                        </a:rPr>
                        <m:t>𝜎</m:t>
                      </m:r>
                      <m:r>
                        <a:rPr lang="en-US" sz="2800" i="1" dirty="0" smtClean="0">
                          <a:latin typeface="Cambria Math" panose="02040503050406030204" pitchFamily="18" charset="0"/>
                        </a:rPr>
                        <m:t>𝑣</m:t>
                      </m:r>
                    </m:oMath>
                  </a14:m>
                  <a:r>
                    <a:rPr lang="en-US" sz="2800" dirty="0"/>
                    <a:t>&gt; ~ </a:t>
                  </a:r>
                  <a14:m>
                    <m:oMath xmlns:m="http://schemas.openxmlformats.org/officeDocument/2006/math">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𝜀</m:t>
                              </m:r>
                            </m:e>
                            <m:sup>
                              <m:r>
                                <a:rPr lang="en-US" sz="2800" b="0" i="1" smtClean="0">
                                  <a:latin typeface="Cambria Math" panose="02040503050406030204" pitchFamily="18" charset="0"/>
                                </a:rPr>
                                <m:t>2</m:t>
                              </m:r>
                            </m:sup>
                          </m:sSup>
                        </m:num>
                        <m:den>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𝑚</m:t>
                              </m:r>
                            </m:e>
                            <m:sub>
                              <m:r>
                                <a:rPr lang="en-US" sz="2800" b="0" i="1" smtClean="0">
                                  <a:latin typeface="Cambria Math" panose="02040503050406030204" pitchFamily="18" charset="0"/>
                                </a:rPr>
                                <m:t>𝐴</m:t>
                              </m:r>
                              <m:r>
                                <a:rPr lang="en-US" sz="2800" b="0" i="1" smtClean="0">
                                  <a:latin typeface="Cambria Math" panose="02040503050406030204" pitchFamily="18" charset="0"/>
                                </a:rPr>
                                <m:t>′</m:t>
                              </m:r>
                            </m:sub>
                            <m:sup>
                              <m:r>
                                <a:rPr lang="en-US" sz="2800" b="0" i="1" smtClean="0">
                                  <a:latin typeface="Cambria Math" panose="02040503050406030204" pitchFamily="18" charset="0"/>
                                </a:rPr>
                                <m:t>2</m:t>
                              </m:r>
                            </m:sup>
                          </m:sSubSup>
                        </m:den>
                      </m:f>
                    </m:oMath>
                  </a14:m>
                  <a:endParaRPr lang="en-US" sz="2800" dirty="0"/>
                </a:p>
              </p:txBody>
            </p:sp>
          </mc:Choice>
          <mc:Fallback xmlns="">
            <p:sp>
              <p:nvSpPr>
                <p:cNvPr id="11" name="TextBox 10">
                  <a:extLst>
                    <a:ext uri="{FF2B5EF4-FFF2-40B4-BE49-F238E27FC236}">
                      <a16:creationId xmlns:a16="http://schemas.microsoft.com/office/drawing/2014/main" id="{022D72D5-4DF6-DD4B-A9C8-5839AB347467}"/>
                    </a:ext>
                  </a:extLst>
                </p:cNvPr>
                <p:cNvSpPr txBox="1">
                  <a:spLocks noRot="1" noChangeAspect="1" noMove="1" noResize="1" noEditPoints="1" noAdjustHandles="1" noChangeArrowheads="1" noChangeShapeType="1" noTextEdit="1"/>
                </p:cNvSpPr>
                <p:nvPr/>
              </p:nvSpPr>
              <p:spPr>
                <a:xfrm>
                  <a:off x="6625885" y="4691341"/>
                  <a:ext cx="2360405" cy="873228"/>
                </a:xfrm>
                <a:prstGeom prst="rect">
                  <a:avLst/>
                </a:prstGeom>
                <a:blipFill>
                  <a:blip r:embed="rId8"/>
                  <a:stretch>
                    <a:fillRect l="-3086" b="-29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B275D31-3801-DB43-BCE6-19A0CF54C810}"/>
                  </a:ext>
                </a:extLst>
              </p:cNvPr>
              <p:cNvSpPr txBox="1"/>
              <p:nvPr/>
            </p:nvSpPr>
            <p:spPr>
              <a:xfrm>
                <a:off x="8205959" y="3591527"/>
                <a:ext cx="41883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𝜀</m:t>
                      </m:r>
                    </m:oMath>
                  </m:oMathPara>
                </a14:m>
                <a:endParaRPr lang="en-US" sz="2400" dirty="0"/>
              </a:p>
            </p:txBody>
          </p:sp>
        </mc:Choice>
        <mc:Fallback xmlns="">
          <p:sp>
            <p:nvSpPr>
              <p:cNvPr id="14" name="TextBox 13">
                <a:extLst>
                  <a:ext uri="{FF2B5EF4-FFF2-40B4-BE49-F238E27FC236}">
                    <a16:creationId xmlns:a16="http://schemas.microsoft.com/office/drawing/2014/main" id="{CB275D31-3801-DB43-BCE6-19A0CF54C810}"/>
                  </a:ext>
                </a:extLst>
              </p:cNvPr>
              <p:cNvSpPr txBox="1">
                <a:spLocks noRot="1" noChangeAspect="1" noMove="1" noResize="1" noEditPoints="1" noAdjustHandles="1" noChangeArrowheads="1" noChangeShapeType="1" noTextEdit="1"/>
              </p:cNvSpPr>
              <p:nvPr/>
            </p:nvSpPr>
            <p:spPr>
              <a:xfrm>
                <a:off x="8205959" y="3591527"/>
                <a:ext cx="418833" cy="461665"/>
              </a:xfrm>
              <a:prstGeom prst="rect">
                <a:avLst/>
              </a:prstGeom>
              <a:blipFill>
                <a:blip r:embed="rId9"/>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703DD7D-3B1A-0740-99D3-EB813BB4AACF}"/>
              </a:ext>
            </a:extLst>
          </p:cNvPr>
          <p:cNvSpPr txBox="1"/>
          <p:nvPr/>
        </p:nvSpPr>
        <p:spPr>
          <a:xfrm>
            <a:off x="6934200" y="1943502"/>
            <a:ext cx="2056368" cy="1200329"/>
          </a:xfrm>
          <a:prstGeom prst="rect">
            <a:avLst/>
          </a:prstGeom>
          <a:solidFill>
            <a:schemeClr val="bg1"/>
          </a:solidFill>
        </p:spPr>
        <p:txBody>
          <a:bodyPr wrap="square" rtlCol="0">
            <a:spAutoFit/>
          </a:bodyPr>
          <a:lstStyle/>
          <a:p>
            <a:pPr algn="ctr"/>
            <a:r>
              <a:rPr lang="en-US" dirty="0"/>
              <a:t>Dark matter provides strong evidence for at least 1 new LLP</a:t>
            </a:r>
          </a:p>
        </p:txBody>
      </p:sp>
    </p:spTree>
    <p:extLst>
      <p:ext uri="{BB962C8B-B14F-4D97-AF65-F5344CB8AC3E}">
        <p14:creationId xmlns:p14="http://schemas.microsoft.com/office/powerpoint/2010/main" val="367687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LLP SIGNATURES ARE SPECTACULAR</a:t>
            </a:r>
          </a:p>
        </p:txBody>
      </p:sp>
      <p:sp>
        <p:nvSpPr>
          <p:cNvPr id="5123" name="Content Placeholder 2"/>
          <p:cNvSpPr>
            <a:spLocks noGrp="1"/>
          </p:cNvSpPr>
          <p:nvPr>
            <p:ph idx="1"/>
          </p:nvPr>
        </p:nvSpPr>
        <p:spPr>
          <a:xfrm>
            <a:off x="304800" y="838200"/>
            <a:ext cx="8458200" cy="5562600"/>
          </a:xfrm>
        </p:spPr>
        <p:txBody>
          <a:bodyPr/>
          <a:lstStyle/>
          <a:p>
            <a:r>
              <a:rPr lang="en-US" dirty="0">
                <a:solidFill>
                  <a:schemeClr val="bg1"/>
                </a:solidFill>
                <a:latin typeface="Arial" charset="0"/>
                <a:sym typeface="Wingdings"/>
              </a:rPr>
              <a:t>This is true for searches at ATLAS, CMS, and </a:t>
            </a:r>
            <a:r>
              <a:rPr lang="en-US" dirty="0" err="1">
                <a:solidFill>
                  <a:schemeClr val="bg1"/>
                </a:solidFill>
                <a:latin typeface="Arial" charset="0"/>
                <a:sym typeface="Wingdings"/>
              </a:rPr>
              <a:t>LHCb</a:t>
            </a:r>
            <a:r>
              <a:rPr lang="en-US" dirty="0">
                <a:solidFill>
                  <a:schemeClr val="bg1"/>
                </a:solidFill>
                <a:latin typeface="Arial" charset="0"/>
                <a:sym typeface="Wingdings"/>
              </a:rPr>
              <a:t>.</a:t>
            </a: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endParaRPr lang="en-US" dirty="0">
              <a:solidFill>
                <a:schemeClr val="bg1"/>
              </a:solidFill>
              <a:latin typeface="Arial" charset="0"/>
              <a:sym typeface="Wingdings"/>
            </a:endParaRPr>
          </a:p>
          <a:p>
            <a:r>
              <a:rPr lang="en-US" dirty="0">
                <a:solidFill>
                  <a:schemeClr val="bg1"/>
                </a:solidFill>
                <a:latin typeface="Arial" charset="0"/>
                <a:sym typeface="Wingdings"/>
              </a:rPr>
              <a:t>But, if anything, it is even more true for dedicated LLP detectors, where one typically goes to some out-of-the-way tunnel/cavern/shaft/plot of land around the LHC and looks for light-shining-through-wall types of signatures.</a:t>
            </a:r>
          </a:p>
        </p:txBody>
      </p:sp>
      <p:grpSp>
        <p:nvGrpSpPr>
          <p:cNvPr id="5" name="Group 4">
            <a:extLst>
              <a:ext uri="{FF2B5EF4-FFF2-40B4-BE49-F238E27FC236}">
                <a16:creationId xmlns:a16="http://schemas.microsoft.com/office/drawing/2014/main" id="{83712D95-3F41-4744-99EE-CFB66250D0C5}"/>
              </a:ext>
            </a:extLst>
          </p:cNvPr>
          <p:cNvGrpSpPr/>
          <p:nvPr/>
        </p:nvGrpSpPr>
        <p:grpSpPr>
          <a:xfrm>
            <a:off x="2476500" y="1371600"/>
            <a:ext cx="4191000" cy="3192796"/>
            <a:chOff x="1219200" y="1912604"/>
            <a:chExt cx="5410200" cy="3954796"/>
          </a:xfrm>
        </p:grpSpPr>
        <p:pic>
          <p:nvPicPr>
            <p:cNvPr id="3" name="Picture 2">
              <a:extLst>
                <a:ext uri="{FF2B5EF4-FFF2-40B4-BE49-F238E27FC236}">
                  <a16:creationId xmlns:a16="http://schemas.microsoft.com/office/drawing/2014/main" id="{8B3230D1-0FF4-594E-B60B-F1BD19147A73}"/>
                </a:ext>
              </a:extLst>
            </p:cNvPr>
            <p:cNvPicPr>
              <a:picLocks noChangeAspect="1"/>
            </p:cNvPicPr>
            <p:nvPr/>
          </p:nvPicPr>
          <p:blipFill>
            <a:blip r:embed="rId2"/>
            <a:stretch>
              <a:fillRect/>
            </a:stretch>
          </p:blipFill>
          <p:spPr>
            <a:xfrm>
              <a:off x="1263650" y="1912604"/>
              <a:ext cx="5365750" cy="3954795"/>
            </a:xfrm>
            <a:prstGeom prst="rect">
              <a:avLst/>
            </a:prstGeom>
          </p:spPr>
        </p:pic>
        <p:sp>
          <p:nvSpPr>
            <p:cNvPr id="4" name="Rectangle 3">
              <a:extLst>
                <a:ext uri="{FF2B5EF4-FFF2-40B4-BE49-F238E27FC236}">
                  <a16:creationId xmlns:a16="http://schemas.microsoft.com/office/drawing/2014/main" id="{4BC38FB0-324B-5143-8F5D-94B1378B150F}"/>
                </a:ext>
              </a:extLst>
            </p:cNvPr>
            <p:cNvSpPr/>
            <p:nvPr/>
          </p:nvSpPr>
          <p:spPr>
            <a:xfrm>
              <a:off x="1219200" y="5486400"/>
              <a:ext cx="533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0519779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LLPS ARE LOW-HANGING FRUIT</a:t>
            </a:r>
          </a:p>
        </p:txBody>
      </p:sp>
      <p:sp>
        <p:nvSpPr>
          <p:cNvPr id="5123" name="Content Placeholder 2"/>
          <p:cNvSpPr>
            <a:spLocks noGrp="1"/>
          </p:cNvSpPr>
          <p:nvPr>
            <p:ph idx="1"/>
          </p:nvPr>
        </p:nvSpPr>
        <p:spPr>
          <a:xfrm>
            <a:off x="152400" y="838200"/>
            <a:ext cx="4191000" cy="5562600"/>
          </a:xfrm>
        </p:spPr>
        <p:txBody>
          <a:bodyPr/>
          <a:lstStyle/>
          <a:p>
            <a:r>
              <a:rPr lang="en-US" dirty="0">
                <a:solidFill>
                  <a:schemeClr val="bg1"/>
                </a:solidFill>
                <a:latin typeface="Arial" charset="0"/>
                <a:sym typeface="Wingdings"/>
              </a:rPr>
              <a:t>For decades our field has been consumed by the expectation that new physics would appear as strongly-interacting, heavy states.</a:t>
            </a:r>
          </a:p>
          <a:p>
            <a:endParaRPr lang="en-US" sz="1200" dirty="0">
              <a:solidFill>
                <a:schemeClr val="bg1"/>
              </a:solidFill>
              <a:latin typeface="Arial" charset="0"/>
              <a:sym typeface="Wingdings"/>
            </a:endParaRPr>
          </a:p>
          <a:p>
            <a:r>
              <a:rPr lang="en-US" dirty="0">
                <a:solidFill>
                  <a:srgbClr val="FF0000"/>
                </a:solidFill>
                <a:latin typeface="Arial" charset="0"/>
                <a:sym typeface="Wingdings"/>
              </a:rPr>
              <a:t>This has largely focused attention on processes with low (fb, pb, even </a:t>
            </a:r>
            <a:r>
              <a:rPr lang="en-US" dirty="0" err="1">
                <a:solidFill>
                  <a:srgbClr val="FF0000"/>
                </a:solidFill>
                <a:latin typeface="Arial" charset="0"/>
                <a:sym typeface="Wingdings"/>
              </a:rPr>
              <a:t>nb</a:t>
            </a:r>
            <a:r>
              <a:rPr lang="en-US" dirty="0">
                <a:solidFill>
                  <a:srgbClr val="FF0000"/>
                </a:solidFill>
                <a:latin typeface="Arial" charset="0"/>
                <a:sym typeface="Wingdings"/>
              </a:rPr>
              <a:t>) cross sections.</a:t>
            </a:r>
          </a:p>
          <a:p>
            <a:endParaRPr lang="en-US" sz="1200" dirty="0">
              <a:latin typeface="Arial" charset="0"/>
              <a:sym typeface="Wingdings"/>
            </a:endParaRPr>
          </a:p>
          <a:p>
            <a:r>
              <a:rPr lang="en-US" b="1" dirty="0">
                <a:solidFill>
                  <a:srgbClr val="00B050"/>
                </a:solidFill>
                <a:latin typeface="Arial" charset="0"/>
                <a:sym typeface="Wingdings"/>
              </a:rPr>
              <a:t>But LLPs can be light, produced in the currently “wasted” 100 mb total cross section!</a:t>
            </a:r>
          </a:p>
        </p:txBody>
      </p:sp>
      <p:pic>
        <p:nvPicPr>
          <p:cNvPr id="7" name="Picture 6">
            <a:extLst>
              <a:ext uri="{FF2B5EF4-FFF2-40B4-BE49-F238E27FC236}">
                <a16:creationId xmlns:a16="http://schemas.microsoft.com/office/drawing/2014/main" id="{87BC417C-3128-4A4C-9560-8CA5CEEAE2F4}"/>
              </a:ext>
            </a:extLst>
          </p:cNvPr>
          <p:cNvPicPr>
            <a:picLocks noChangeAspect="1"/>
          </p:cNvPicPr>
          <p:nvPr/>
        </p:nvPicPr>
        <p:blipFill rotWithShape="1">
          <a:blip r:embed="rId2"/>
          <a:srcRect t="5210" b="3562"/>
          <a:stretch/>
        </p:blipFill>
        <p:spPr>
          <a:xfrm>
            <a:off x="4572002" y="914402"/>
            <a:ext cx="4347757" cy="5612901"/>
          </a:xfrm>
          <a:prstGeom prst="rect">
            <a:avLst/>
          </a:prstGeom>
        </p:spPr>
      </p:pic>
      <p:cxnSp>
        <p:nvCxnSpPr>
          <p:cNvPr id="8" name="Straight Arrow Connector 7">
            <a:extLst>
              <a:ext uri="{FF2B5EF4-FFF2-40B4-BE49-F238E27FC236}">
                <a16:creationId xmlns:a16="http://schemas.microsoft.com/office/drawing/2014/main" id="{14E084EB-7595-7541-BCEC-3A28C173D5E4}"/>
              </a:ext>
            </a:extLst>
          </p:cNvPr>
          <p:cNvCxnSpPr>
            <a:cxnSpLocks/>
          </p:cNvCxnSpPr>
          <p:nvPr/>
        </p:nvCxnSpPr>
        <p:spPr>
          <a:xfrm flipV="1">
            <a:off x="3886200" y="1752600"/>
            <a:ext cx="2362200" cy="3581401"/>
          </a:xfrm>
          <a:prstGeom prst="straightConnector1">
            <a:avLst/>
          </a:prstGeom>
          <a:ln w="76200">
            <a:solidFill>
              <a:srgbClr val="00B050"/>
            </a:solidFill>
            <a:tailEnd type="triangle"/>
          </a:ln>
        </p:spPr>
        <p:style>
          <a:lnRef idx="2">
            <a:schemeClr val="accent2"/>
          </a:lnRef>
          <a:fillRef idx="0">
            <a:schemeClr val="accent2"/>
          </a:fillRef>
          <a:effectRef idx="1">
            <a:schemeClr val="accent2"/>
          </a:effectRef>
          <a:fontRef idx="minor">
            <a:schemeClr val="tx1"/>
          </a:fontRef>
        </p:style>
      </p:cxnSp>
      <p:grpSp>
        <p:nvGrpSpPr>
          <p:cNvPr id="35" name="Group 34">
            <a:extLst>
              <a:ext uri="{FF2B5EF4-FFF2-40B4-BE49-F238E27FC236}">
                <a16:creationId xmlns:a16="http://schemas.microsoft.com/office/drawing/2014/main" id="{723FAB39-034B-194A-BD31-377C98FF55D2}"/>
              </a:ext>
            </a:extLst>
          </p:cNvPr>
          <p:cNvGrpSpPr/>
          <p:nvPr/>
        </p:nvGrpSpPr>
        <p:grpSpPr>
          <a:xfrm>
            <a:off x="4038600" y="3657600"/>
            <a:ext cx="2133600" cy="1676401"/>
            <a:chOff x="4038600" y="3657600"/>
            <a:chExt cx="2133600" cy="1676401"/>
          </a:xfrm>
        </p:grpSpPr>
        <p:cxnSp>
          <p:nvCxnSpPr>
            <p:cNvPr id="12" name="Straight Arrow Connector 11">
              <a:extLst>
                <a:ext uri="{FF2B5EF4-FFF2-40B4-BE49-F238E27FC236}">
                  <a16:creationId xmlns:a16="http://schemas.microsoft.com/office/drawing/2014/main" id="{CF5A7215-B85A-C64D-A97C-36E503CB116E}"/>
                </a:ext>
              </a:extLst>
            </p:cNvPr>
            <p:cNvCxnSpPr>
              <a:cxnSpLocks/>
            </p:cNvCxnSpPr>
            <p:nvPr/>
          </p:nvCxnSpPr>
          <p:spPr>
            <a:xfrm>
              <a:off x="4038600" y="4343400"/>
              <a:ext cx="1371600" cy="685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2E38CDB-E73D-8C42-A414-325BD6EB5B09}"/>
                </a:ext>
              </a:extLst>
            </p:cNvPr>
            <p:cNvCxnSpPr>
              <a:cxnSpLocks/>
            </p:cNvCxnSpPr>
            <p:nvPr/>
          </p:nvCxnSpPr>
          <p:spPr>
            <a:xfrm flipV="1">
              <a:off x="4038600" y="3657600"/>
              <a:ext cx="2133600" cy="457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C2947DB-DC17-2D4F-A944-C9A8A1EC281B}"/>
                </a:ext>
              </a:extLst>
            </p:cNvPr>
            <p:cNvCxnSpPr>
              <a:cxnSpLocks/>
            </p:cNvCxnSpPr>
            <p:nvPr/>
          </p:nvCxnSpPr>
          <p:spPr>
            <a:xfrm flipV="1">
              <a:off x="4038600" y="3886200"/>
              <a:ext cx="2133600" cy="304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0985823-C8E2-D94C-A57C-2A2177252095}"/>
                </a:ext>
              </a:extLst>
            </p:cNvPr>
            <p:cNvCxnSpPr>
              <a:cxnSpLocks/>
            </p:cNvCxnSpPr>
            <p:nvPr/>
          </p:nvCxnSpPr>
          <p:spPr>
            <a:xfrm>
              <a:off x="4038600" y="4267200"/>
              <a:ext cx="2133600" cy="609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80861F1-FE35-324B-AFA2-9D61D7C54786}"/>
                </a:ext>
              </a:extLst>
            </p:cNvPr>
            <p:cNvCxnSpPr>
              <a:cxnSpLocks/>
            </p:cNvCxnSpPr>
            <p:nvPr/>
          </p:nvCxnSpPr>
          <p:spPr>
            <a:xfrm>
              <a:off x="4038600" y="4419600"/>
              <a:ext cx="1219200" cy="9144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17851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dissolve">
                                      <p:cBhvr>
                                        <p:cTn id="7" dur="500"/>
                                        <p:tgtEl>
                                          <p:spTgt spid="512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dissolve">
                                      <p:cBhvr>
                                        <p:cTn id="15" dur="500"/>
                                        <p:tgtEl>
                                          <p:spTgt spid="512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solidFill>
                  <a:schemeClr val="bg1"/>
                </a:solidFill>
                <a:latin typeface="Arial" charset="0"/>
              </a:rPr>
              <a:t>AN EXAMPLE: NEUTRINOS</a:t>
            </a:r>
          </a:p>
        </p:txBody>
      </p:sp>
      <p:sp>
        <p:nvSpPr>
          <p:cNvPr id="5123" name="Content Placeholder 2"/>
          <p:cNvSpPr>
            <a:spLocks noGrp="1"/>
          </p:cNvSpPr>
          <p:nvPr>
            <p:ph idx="1"/>
          </p:nvPr>
        </p:nvSpPr>
        <p:spPr>
          <a:xfrm>
            <a:off x="152400" y="838200"/>
            <a:ext cx="5326816" cy="3810000"/>
          </a:xfrm>
        </p:spPr>
        <p:txBody>
          <a:bodyPr/>
          <a:lstStyle/>
          <a:p>
            <a:r>
              <a:rPr lang="en-US" sz="1800" dirty="0">
                <a:solidFill>
                  <a:schemeClr val="bg1"/>
                </a:solidFill>
              </a:rPr>
              <a:t>No collider neutrino has ever been detected.</a:t>
            </a:r>
          </a:p>
          <a:p>
            <a:endParaRPr lang="en-US" sz="1000" dirty="0">
              <a:solidFill>
                <a:schemeClr val="bg1"/>
              </a:solidFill>
            </a:endParaRPr>
          </a:p>
          <a:p>
            <a:r>
              <a:rPr lang="en-US" sz="1800" dirty="0">
                <a:solidFill>
                  <a:schemeClr val="bg1"/>
                </a:solidFill>
              </a:rPr>
              <a:t>But there is a huge flux of </a:t>
            </a:r>
            <a:r>
              <a:rPr lang="en-US" sz="1800" dirty="0" err="1">
                <a:solidFill>
                  <a:schemeClr val="bg1"/>
                </a:solidFill>
              </a:rPr>
              <a:t>TeV</a:t>
            </a:r>
            <a:r>
              <a:rPr lang="en-US" sz="1800" dirty="0">
                <a:solidFill>
                  <a:schemeClr val="bg1"/>
                </a:solidFill>
              </a:rPr>
              <a:t> neutrinos in the far forward direction.                </a:t>
            </a:r>
            <a:r>
              <a:rPr lang="en-US" sz="1800" baseline="-25000" dirty="0">
                <a:solidFill>
                  <a:schemeClr val="bg1"/>
                </a:solidFill>
              </a:rPr>
              <a:t>De </a:t>
            </a:r>
            <a:r>
              <a:rPr lang="en-US" sz="1800" baseline="-25000" dirty="0" err="1">
                <a:solidFill>
                  <a:schemeClr val="bg1"/>
                </a:solidFill>
              </a:rPr>
              <a:t>Rujula</a:t>
            </a:r>
            <a:r>
              <a:rPr lang="en-US" sz="1800" baseline="-25000" dirty="0">
                <a:solidFill>
                  <a:schemeClr val="bg1"/>
                </a:solidFill>
              </a:rPr>
              <a:t> et al. (1980s)</a:t>
            </a:r>
          </a:p>
          <a:p>
            <a:endParaRPr lang="en-US" sz="1000" dirty="0">
              <a:solidFill>
                <a:schemeClr val="bg1"/>
              </a:solidFill>
            </a:endParaRPr>
          </a:p>
          <a:p>
            <a:r>
              <a:rPr lang="en-US" sz="1800" dirty="0">
                <a:solidFill>
                  <a:schemeClr val="bg1"/>
                </a:solidFill>
              </a:rPr>
              <a:t>In 2018, FASER installed ~30 kg emulsion pilot detectors in the far forward region for a few weeks (inserted and removed in TSs).  </a:t>
            </a:r>
          </a:p>
          <a:p>
            <a:endParaRPr lang="en-US" sz="1000" dirty="0">
              <a:solidFill>
                <a:schemeClr val="bg1"/>
              </a:solidFill>
            </a:endParaRPr>
          </a:p>
          <a:p>
            <a:r>
              <a:rPr lang="en-US" sz="1800" dirty="0">
                <a:solidFill>
                  <a:schemeClr val="bg1"/>
                </a:solidFill>
              </a:rPr>
              <a:t>Expect ~10 neutrino interactions.  Several neutral vertices have been identified, likely to be neutrinos.  Analysis ongoing.</a:t>
            </a:r>
          </a:p>
          <a:p>
            <a:endParaRPr lang="en-US" sz="1000" dirty="0">
              <a:solidFill>
                <a:schemeClr val="bg1"/>
              </a:solidFill>
            </a:endParaRPr>
          </a:p>
          <a:p>
            <a:r>
              <a:rPr lang="en-US" sz="1800" dirty="0">
                <a:solidFill>
                  <a:schemeClr val="bg1"/>
                </a:solidFill>
              </a:rPr>
              <a:t>For Run 3, expect 10,000 </a:t>
            </a:r>
            <a:r>
              <a:rPr lang="en-US" sz="1800" dirty="0" err="1">
                <a:solidFill>
                  <a:schemeClr val="bg1"/>
                </a:solidFill>
              </a:rPr>
              <a:t>TeV</a:t>
            </a:r>
            <a:r>
              <a:rPr lang="en-US" sz="1800" dirty="0">
                <a:solidFill>
                  <a:schemeClr val="bg1"/>
                </a:solidFill>
              </a:rPr>
              <a:t> neutrino events!</a:t>
            </a: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pPr marL="0" indent="0">
              <a:buNone/>
            </a:pPr>
            <a:endParaRPr lang="en-US" sz="1800" dirty="0">
              <a:solidFill>
                <a:schemeClr val="bg1"/>
              </a:solidFill>
            </a:endParaRPr>
          </a:p>
          <a:p>
            <a:endParaRPr lang="en-US" sz="2000" dirty="0">
              <a:solidFill>
                <a:schemeClr val="bg1"/>
              </a:solidFill>
            </a:endParaRPr>
          </a:p>
        </p:txBody>
      </p:sp>
      <p:pic>
        <p:nvPicPr>
          <p:cNvPr id="10" name="Picture 9">
            <a:extLst>
              <a:ext uri="{FF2B5EF4-FFF2-40B4-BE49-F238E27FC236}">
                <a16:creationId xmlns:a16="http://schemas.microsoft.com/office/drawing/2014/main" id="{84573A52-871F-2A46-82C7-9F5EE140AA91}"/>
              </a:ext>
            </a:extLst>
          </p:cNvPr>
          <p:cNvPicPr>
            <a:picLocks noChangeAspect="1"/>
          </p:cNvPicPr>
          <p:nvPr/>
        </p:nvPicPr>
        <p:blipFill rotWithShape="1">
          <a:blip r:embed="rId3"/>
          <a:srcRect l="1756" t="26817" r="66047" b="22989"/>
          <a:stretch/>
        </p:blipFill>
        <p:spPr>
          <a:xfrm>
            <a:off x="914400" y="4800600"/>
            <a:ext cx="3547604" cy="1646767"/>
          </a:xfrm>
          <a:prstGeom prst="rect">
            <a:avLst/>
          </a:prstGeom>
          <a:ln>
            <a:solidFill>
              <a:srgbClr val="FFFF00"/>
            </a:solidFill>
          </a:ln>
        </p:spPr>
      </p:pic>
      <p:pic>
        <p:nvPicPr>
          <p:cNvPr id="14" name="Content Placeholder 3">
            <a:extLst>
              <a:ext uri="{FF2B5EF4-FFF2-40B4-BE49-F238E27FC236}">
                <a16:creationId xmlns:a16="http://schemas.microsoft.com/office/drawing/2014/main" id="{DE018A3E-7A99-BB41-83DC-E1291A3EA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37989" y="2320001"/>
            <a:ext cx="5380565" cy="3026568"/>
          </a:xfrm>
          <a:prstGeom prst="rect">
            <a:avLst/>
          </a:prstGeom>
        </p:spPr>
      </p:pic>
      <p:pic>
        <p:nvPicPr>
          <p:cNvPr id="13" name="Picture 12">
            <a:extLst>
              <a:ext uri="{FF2B5EF4-FFF2-40B4-BE49-F238E27FC236}">
                <a16:creationId xmlns:a16="http://schemas.microsoft.com/office/drawing/2014/main" id="{E616131C-DC6A-EA44-A736-9FB11E84A843}"/>
              </a:ext>
            </a:extLst>
          </p:cNvPr>
          <p:cNvPicPr>
            <a:picLocks noChangeAspect="1"/>
          </p:cNvPicPr>
          <p:nvPr/>
        </p:nvPicPr>
        <p:blipFill>
          <a:blip r:embed="rId5"/>
          <a:stretch>
            <a:fillRect/>
          </a:stretch>
        </p:blipFill>
        <p:spPr>
          <a:xfrm>
            <a:off x="6858213" y="5120558"/>
            <a:ext cx="1783343" cy="1403009"/>
          </a:xfrm>
          <a:prstGeom prst="rect">
            <a:avLst/>
          </a:prstGeom>
        </p:spPr>
      </p:pic>
      <p:pic>
        <p:nvPicPr>
          <p:cNvPr id="3" name="Picture 2">
            <a:extLst>
              <a:ext uri="{FF2B5EF4-FFF2-40B4-BE49-F238E27FC236}">
                <a16:creationId xmlns:a16="http://schemas.microsoft.com/office/drawing/2014/main" id="{C1EDB752-41D0-A14E-950C-BBC74B3C5FE7}"/>
              </a:ext>
            </a:extLst>
          </p:cNvPr>
          <p:cNvPicPr>
            <a:picLocks noChangeAspect="1"/>
          </p:cNvPicPr>
          <p:nvPr/>
        </p:nvPicPr>
        <p:blipFill>
          <a:blip r:embed="rId6"/>
          <a:stretch>
            <a:fillRect/>
          </a:stretch>
        </p:blipFill>
        <p:spPr>
          <a:xfrm>
            <a:off x="5793999" y="1295400"/>
            <a:ext cx="1676400" cy="558800"/>
          </a:xfrm>
          <a:prstGeom prst="rect">
            <a:avLst/>
          </a:prstGeom>
        </p:spPr>
      </p:pic>
      <p:pic>
        <p:nvPicPr>
          <p:cNvPr id="5" name="Picture 4">
            <a:extLst>
              <a:ext uri="{FF2B5EF4-FFF2-40B4-BE49-F238E27FC236}">
                <a16:creationId xmlns:a16="http://schemas.microsoft.com/office/drawing/2014/main" id="{8A2FF73C-E849-7C4B-9787-090EC964894F}"/>
              </a:ext>
            </a:extLst>
          </p:cNvPr>
          <p:cNvPicPr>
            <a:picLocks noChangeAspect="1"/>
          </p:cNvPicPr>
          <p:nvPr/>
        </p:nvPicPr>
        <p:blipFill>
          <a:blip r:embed="rId7"/>
          <a:stretch>
            <a:fillRect/>
          </a:stretch>
        </p:blipFill>
        <p:spPr>
          <a:xfrm>
            <a:off x="990600" y="4904658"/>
            <a:ext cx="1295399" cy="431800"/>
          </a:xfrm>
          <a:prstGeom prst="rect">
            <a:avLst/>
          </a:prstGeom>
        </p:spPr>
      </p:pic>
    </p:spTree>
    <p:extLst>
      <p:ext uri="{BB962C8B-B14F-4D97-AF65-F5344CB8AC3E}">
        <p14:creationId xmlns:p14="http://schemas.microsoft.com/office/powerpoint/2010/main" val="24877303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SUMMARY</a:t>
            </a:r>
          </a:p>
        </p:txBody>
      </p:sp>
      <p:sp>
        <p:nvSpPr>
          <p:cNvPr id="5123" name="Content Placeholder 2"/>
          <p:cNvSpPr>
            <a:spLocks noGrp="1"/>
          </p:cNvSpPr>
          <p:nvPr>
            <p:ph idx="1"/>
          </p:nvPr>
        </p:nvSpPr>
        <p:spPr>
          <a:xfrm>
            <a:off x="190500" y="1143000"/>
            <a:ext cx="8724900" cy="5334000"/>
          </a:xfrm>
        </p:spPr>
        <p:txBody>
          <a:bodyPr/>
          <a:lstStyle/>
          <a:p>
            <a:r>
              <a:rPr lang="en-US" dirty="0">
                <a:solidFill>
                  <a:schemeClr val="bg1"/>
                </a:solidFill>
                <a:latin typeface="Arial" charset="0"/>
                <a:sym typeface="Wingdings"/>
              </a:rPr>
              <a:t>These are exciting times for LLPs, LLP detectors, and LLP facilities.  In this session: Forward Physics Facility, FASER, </a:t>
            </a:r>
            <a:r>
              <a:rPr lang="en-US" dirty="0" err="1">
                <a:solidFill>
                  <a:schemeClr val="bg1"/>
                </a:solidFill>
                <a:latin typeface="Arial" charset="0"/>
                <a:sym typeface="Wingdings"/>
              </a:rPr>
              <a:t>FASER</a:t>
            </a:r>
            <a:r>
              <a:rPr lang="en-US" dirty="0" err="1">
                <a:solidFill>
                  <a:schemeClr val="bg1"/>
                </a:solidFill>
                <a:latin typeface="Symbol" pitchFamily="2" charset="2"/>
                <a:sym typeface="Wingdings"/>
              </a:rPr>
              <a:t>n</a:t>
            </a:r>
            <a:r>
              <a:rPr lang="en-US" dirty="0">
                <a:solidFill>
                  <a:schemeClr val="bg1"/>
                </a:solidFill>
                <a:latin typeface="Symbol" pitchFamily="2" charset="2"/>
                <a:sym typeface="Wingdings"/>
              </a:rPr>
              <a:t>, </a:t>
            </a:r>
            <a:r>
              <a:rPr lang="en-US" dirty="0">
                <a:solidFill>
                  <a:schemeClr val="bg1"/>
                </a:solidFill>
                <a:latin typeface="Arial" charset="0"/>
                <a:sym typeface="Wingdings"/>
              </a:rPr>
              <a:t>CMS Forward Detector, Codex-b/</a:t>
            </a:r>
            <a:r>
              <a:rPr lang="en-US" dirty="0">
                <a:solidFill>
                  <a:schemeClr val="bg1"/>
                </a:solidFill>
                <a:latin typeface="Symbol" pitchFamily="2" charset="2"/>
                <a:sym typeface="Wingdings"/>
              </a:rPr>
              <a:t>b</a:t>
            </a:r>
            <a:r>
              <a:rPr lang="en-US" dirty="0">
                <a:solidFill>
                  <a:schemeClr val="bg1"/>
                </a:solidFill>
                <a:latin typeface="Arial" charset="0"/>
                <a:sym typeface="Wingdings"/>
              </a:rPr>
              <a:t>, </a:t>
            </a:r>
            <a:r>
              <a:rPr lang="en-US" dirty="0" err="1">
                <a:solidFill>
                  <a:schemeClr val="bg1"/>
                </a:solidFill>
                <a:latin typeface="Arial" charset="0"/>
                <a:sym typeface="Wingdings"/>
              </a:rPr>
              <a:t>MilliQan</a:t>
            </a:r>
            <a:r>
              <a:rPr lang="en-US" dirty="0">
                <a:solidFill>
                  <a:schemeClr val="bg1"/>
                </a:solidFill>
                <a:latin typeface="Arial" charset="0"/>
                <a:sym typeface="Wingdings"/>
              </a:rPr>
              <a:t>, </a:t>
            </a:r>
            <a:r>
              <a:rPr lang="en-US" dirty="0" err="1">
                <a:solidFill>
                  <a:schemeClr val="bg1"/>
                </a:solidFill>
                <a:latin typeface="Arial" charset="0"/>
                <a:sym typeface="Wingdings"/>
              </a:rPr>
              <a:t>MoEDAL</a:t>
            </a:r>
            <a:r>
              <a:rPr lang="en-US" dirty="0">
                <a:solidFill>
                  <a:schemeClr val="bg1"/>
                </a:solidFill>
                <a:latin typeface="Arial" charset="0"/>
                <a:sym typeface="Wingdings"/>
              </a:rPr>
              <a:t>-MAPP, MATHUSLA, ANUBIS, SND@LHC, and FORMOSA (and there are others).</a:t>
            </a:r>
          </a:p>
          <a:p>
            <a:pPr marL="0" indent="0">
              <a:buNone/>
            </a:pPr>
            <a:endParaRPr lang="en-US" sz="1200" dirty="0">
              <a:solidFill>
                <a:schemeClr val="bg1"/>
              </a:solidFill>
              <a:latin typeface="Arial" charset="0"/>
              <a:sym typeface="Wingdings"/>
            </a:endParaRPr>
          </a:p>
          <a:p>
            <a:r>
              <a:rPr lang="en-US" dirty="0">
                <a:solidFill>
                  <a:schemeClr val="bg1"/>
                </a:solidFill>
                <a:latin typeface="Arial" charset="0"/>
                <a:sym typeface="Wingdings"/>
              </a:rPr>
              <a:t>The potential for new and better ideas is significant.</a:t>
            </a:r>
          </a:p>
          <a:p>
            <a:pPr marL="0" indent="0">
              <a:buNone/>
            </a:pPr>
            <a:endParaRPr lang="en-US" sz="1200" dirty="0">
              <a:solidFill>
                <a:schemeClr val="bg1"/>
              </a:solidFill>
              <a:latin typeface="Arial" charset="0"/>
              <a:sym typeface="Wingdings"/>
            </a:endParaRPr>
          </a:p>
          <a:p>
            <a:r>
              <a:rPr lang="en-US" dirty="0">
                <a:solidFill>
                  <a:schemeClr val="bg1"/>
                </a:solidFill>
                <a:latin typeface="Arial" charset="0"/>
                <a:sym typeface="Wingdings"/>
              </a:rPr>
              <a:t>In many cases, a modest investment can significantly enhance the LHC’s search sensitivity and physics potential.</a:t>
            </a:r>
          </a:p>
          <a:p>
            <a:endParaRPr lang="en-US" sz="1200" dirty="0">
              <a:solidFill>
                <a:schemeClr val="bg1"/>
              </a:solidFill>
              <a:latin typeface="Arial" charset="0"/>
              <a:sym typeface="Wingdings"/>
            </a:endParaRPr>
          </a:p>
          <a:p>
            <a:r>
              <a:rPr lang="en-US" dirty="0">
                <a:solidFill>
                  <a:schemeClr val="bg1"/>
                </a:solidFill>
                <a:latin typeface="Arial" charset="0"/>
                <a:sym typeface="Wingdings"/>
              </a:rPr>
              <a:t>And the future is now: if these investments are not made soon, many opportunities will disappear for decades. </a:t>
            </a:r>
          </a:p>
        </p:txBody>
      </p:sp>
    </p:spTree>
    <p:extLst>
      <p:ext uri="{BB962C8B-B14F-4D97-AF65-F5344CB8AC3E}">
        <p14:creationId xmlns:p14="http://schemas.microsoft.com/office/powerpoint/2010/main" val="2141676769"/>
      </p:ext>
    </p:extLst>
  </p:cSld>
  <p:clrMapOvr>
    <a:masterClrMapping/>
  </p:clrMapOvr>
  <p:transition/>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62044</TotalTime>
  <Words>627</Words>
  <Application>Microsoft Macintosh PowerPoint</Application>
  <PresentationFormat>On-screen Show (4:3)</PresentationFormat>
  <Paragraphs>122</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 Math</vt:lpstr>
      <vt:lpstr>Symbol</vt:lpstr>
      <vt:lpstr>office_arial</vt:lpstr>
      <vt:lpstr>PowerPoint Presentation</vt:lpstr>
      <vt:lpstr>INTRODUCTION</vt:lpstr>
      <vt:lpstr>HISTORICAL PRECEDENT</vt:lpstr>
      <vt:lpstr>THE PARTICLE PHYSICS LANDSCAPE</vt:lpstr>
      <vt:lpstr>THE COSMOLOGICAL LANDSCAPE</vt:lpstr>
      <vt:lpstr>LLP SIGNATURES ARE SPECTACULAR</vt:lpstr>
      <vt:lpstr>LLPS ARE LOW-HANGING FRUIT</vt:lpstr>
      <vt:lpstr>AN EXAMPLE: NEUTRINOS</vt:lpstr>
      <vt:lpstr>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1283</cp:revision>
  <cp:lastPrinted>2019-06-30T03:43:31Z</cp:lastPrinted>
  <dcterms:created xsi:type="dcterms:W3CDTF">2011-05-01T15:38:23Z</dcterms:created>
  <dcterms:modified xsi:type="dcterms:W3CDTF">2020-11-16T15:16:38Z</dcterms:modified>
</cp:coreProperties>
</file>