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15"/>
  </p:notesMasterIdLst>
  <p:handoutMasterIdLst>
    <p:handoutMasterId r:id="rId16"/>
  </p:handoutMasterIdLst>
  <p:sldIdLst>
    <p:sldId id="889" r:id="rId2"/>
    <p:sldId id="948" r:id="rId3"/>
    <p:sldId id="934" r:id="rId4"/>
    <p:sldId id="931" r:id="rId5"/>
    <p:sldId id="936" r:id="rId6"/>
    <p:sldId id="950" r:id="rId7"/>
    <p:sldId id="949" r:id="rId8"/>
    <p:sldId id="940" r:id="rId9"/>
    <p:sldId id="944" r:id="rId10"/>
    <p:sldId id="932" r:id="rId11"/>
    <p:sldId id="933" r:id="rId12"/>
    <p:sldId id="942" r:id="rId13"/>
    <p:sldId id="947" r:id="rId14"/>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00B050"/>
    <a:srgbClr val="000000"/>
    <a:srgbClr val="F2E9D7"/>
    <a:srgbClr val="4A7EBB"/>
    <a:srgbClr val="17375E"/>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405" autoAdjust="0"/>
    <p:restoredTop sz="50000" autoAdjust="0"/>
  </p:normalViewPr>
  <p:slideViewPr>
    <p:cSldViewPr snapToObjects="1">
      <p:cViewPr varScale="1">
        <p:scale>
          <a:sx n="81" d="100"/>
          <a:sy n="81" d="100"/>
        </p:scale>
        <p:origin x="176" y="8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1" d="100"/>
        <a:sy n="111" d="100"/>
      </p:scale>
      <p:origin x="0" y="5832"/>
    </p:cViewPr>
  </p:sorterViewPr>
  <p:notesViewPr>
    <p:cSldViewPr snapToObjects="1">
      <p:cViewPr varScale="1">
        <p:scale>
          <a:sx n="144" d="100"/>
          <a:sy n="144" d="100"/>
        </p:scale>
        <p:origin x="4536" y="1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615F4BDE-EB1E-5245-960C-40D7243C402E}" type="datetime1">
              <a:rPr lang="en-US"/>
              <a:pPr/>
              <a:t>10/7/20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D6FDA90A-D940-C24D-B8BA-FEF64AE6C9F7}" type="slidenum">
              <a:rPr lang="en-US"/>
              <a:pPr/>
              <a:t>‹#›</a:t>
            </a:fld>
            <a:endParaRPr lang="en-US"/>
          </a:p>
        </p:txBody>
      </p:sp>
    </p:spTree>
    <p:extLst>
      <p:ext uri="{BB962C8B-B14F-4D97-AF65-F5344CB8AC3E}">
        <p14:creationId xmlns:p14="http://schemas.microsoft.com/office/powerpoint/2010/main" val="397440180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F6F9E314-5CA5-9043-97DF-2DA186874F47}" type="datetime1">
              <a:rPr lang="en-US"/>
              <a:pPr/>
              <a:t>10/7/20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E4DC66B-5A4D-704C-951F-C2EEB6AF22EF}" type="slidenum">
              <a:rPr lang="en-US"/>
              <a:pPr/>
              <a:t>‹#›</a:t>
            </a:fld>
            <a:endParaRPr lang="en-US"/>
          </a:p>
        </p:txBody>
      </p:sp>
    </p:spTree>
    <p:extLst>
      <p:ext uri="{BB962C8B-B14F-4D97-AF65-F5344CB8AC3E}">
        <p14:creationId xmlns:p14="http://schemas.microsoft.com/office/powerpoint/2010/main" val="495084801"/>
      </p:ext>
    </p:extLst>
  </p:cSld>
  <p:clrMap bg1="lt1" tx1="dk1" bg2="lt2" tx2="dk2" accent1="accent1" accent2="accent2" accent3="accent3" accent4="accent4" accent5="accent5" accent6="accent6" hlink="hlink" folHlink="folHlink"/>
  <p:hf hdr="0" ftr="0"/>
  <p:notesStyle>
    <a:lvl1pPr algn="l" defTabSz="457200" rtl="0" fontAlgn="base">
      <a:spcBef>
        <a:spcPct val="30000"/>
      </a:spcBef>
      <a:spcAft>
        <a:spcPct val="0"/>
      </a:spcAft>
      <a:defRPr sz="1200" kern="1200">
        <a:solidFill>
          <a:schemeClr val="tx1"/>
        </a:solidFill>
        <a:latin typeface="+mn-lt"/>
        <a:ea typeface="ＭＳ Ｐゴシック" charset="0"/>
        <a:cs typeface="+mn-cs"/>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E1F641B-6BBA-8347-9F4F-072BA9C2AE85}" type="slidenum">
              <a:rPr lang="en-US">
                <a:latin typeface="Calibri" charset="0"/>
              </a:rPr>
              <a:pPr eaLnBrk="1" hangingPunct="1"/>
              <a:t>1</a:t>
            </a:fld>
            <a:endParaRPr lang="en-US">
              <a:latin typeface="Calibri" charset="0"/>
            </a:endParaRPr>
          </a:p>
        </p:txBody>
      </p:sp>
    </p:spTree>
    <p:extLst>
      <p:ext uri="{BB962C8B-B14F-4D97-AF65-F5344CB8AC3E}">
        <p14:creationId xmlns:p14="http://schemas.microsoft.com/office/powerpoint/2010/main" val="2506220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10/7/20</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8</a:t>
            </a:fld>
            <a:endParaRPr lang="en-US"/>
          </a:p>
        </p:txBody>
      </p:sp>
    </p:spTree>
    <p:extLst>
      <p:ext uri="{BB962C8B-B14F-4D97-AF65-F5344CB8AC3E}">
        <p14:creationId xmlns:p14="http://schemas.microsoft.com/office/powerpoint/2010/main" val="2747168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10/7/20</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9</a:t>
            </a:fld>
            <a:endParaRPr lang="en-US"/>
          </a:p>
        </p:txBody>
      </p:sp>
    </p:spTree>
    <p:extLst>
      <p:ext uri="{BB962C8B-B14F-4D97-AF65-F5344CB8AC3E}">
        <p14:creationId xmlns:p14="http://schemas.microsoft.com/office/powerpoint/2010/main" val="1281490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049441"/>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95400" y="168275"/>
            <a:ext cx="6858000" cy="441325"/>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 uri="{91240B29-F687-4f45-9708-019B960494DF}">
              <a14:hiddenLine xmlns:mc="http://schemas.openxmlformats.org/markup-compatibility/2006" xmlns:mv="urn:schemas-microsoft-com:mac:vml" xmlns=""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990600"/>
            <a:ext cx="8229600" cy="5392738"/>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 uri="{91240B29-F687-4f45-9708-019B960494DF}">
              <a14:hiddenLine xmlns:mc="http://schemas.openxmlformats.org/markup-compatibility/2006" xmlns:mv="urn:schemas-microsoft-com:mac:vml" xmlns=""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23"/>
          <p:cNvSpPr txBox="1">
            <a:spLocks noChangeArrowheads="1"/>
          </p:cNvSpPr>
          <p:nvPr/>
        </p:nvSpPr>
        <p:spPr bwMode="auto">
          <a:xfrm>
            <a:off x="8162925" y="6138863"/>
            <a:ext cx="450850" cy="244475"/>
          </a:xfrm>
          <a:prstGeom prst="rect">
            <a:avLst/>
          </a:prstGeom>
          <a:noFill/>
          <a:ln w="9525">
            <a:noFill/>
            <a:miter lim="800000"/>
            <a:headEnd/>
            <a:tailEnd/>
          </a:ln>
          <a:effectLst/>
        </p:spPr>
        <p:txBody>
          <a:bodyPr>
            <a:spAutoFit/>
          </a:bodyPr>
          <a:lstStyle/>
          <a:p>
            <a:pPr algn="ctr" defTabSz="914400">
              <a:defRPr/>
            </a:pPr>
            <a:endParaRPr lang="en-US" sz="1000">
              <a:solidFill>
                <a:srgbClr val="000000"/>
              </a:solidFill>
              <a:latin typeface="+mn-lt"/>
              <a:ea typeface="ＭＳ Ｐゴシック" pitchFamily="-108" charset="-128"/>
              <a:cs typeface="ＭＳ Ｐゴシック" pitchFamily="-108" charset="-128"/>
            </a:endParaRPr>
          </a:p>
        </p:txBody>
      </p:sp>
      <p:sp>
        <p:nvSpPr>
          <p:cNvPr id="8" name="Line 28"/>
          <p:cNvSpPr>
            <a:spLocks noChangeShapeType="1"/>
          </p:cNvSpPr>
          <p:nvPr/>
        </p:nvSpPr>
        <p:spPr bwMode="auto">
          <a:xfrm>
            <a:off x="304800" y="715963"/>
            <a:ext cx="8474075" cy="0"/>
          </a:xfrm>
          <a:prstGeom prst="line">
            <a:avLst/>
          </a:prstGeom>
          <a:noFill/>
          <a:ln w="57150">
            <a:solidFill>
              <a:srgbClr val="0B4599"/>
            </a:solidFill>
            <a:round/>
            <a:headEnd/>
            <a:tailEnd/>
          </a:ln>
          <a:effectLst/>
        </p:spPr>
        <p:txBody>
          <a:bodyPr/>
          <a:lstStyle/>
          <a:p>
            <a:pPr algn="ctr" defTabSz="914400">
              <a:defRPr/>
            </a:pPr>
            <a:endParaRPr lang="en-US">
              <a:solidFill>
                <a:srgbClr val="000000"/>
              </a:solidFill>
              <a:latin typeface="+mn-lt"/>
              <a:ea typeface="ＭＳ Ｐゴシック" pitchFamily="-106" charset="-128"/>
              <a:cs typeface="ＭＳ Ｐゴシック" pitchFamily="-106" charset="-128"/>
            </a:endParaRPr>
          </a:p>
        </p:txBody>
      </p:sp>
      <p:sp>
        <p:nvSpPr>
          <p:cNvPr id="9" name="Rectangle 4"/>
          <p:cNvSpPr txBox="1">
            <a:spLocks noChangeArrowheads="1"/>
          </p:cNvSpPr>
          <p:nvPr/>
        </p:nvSpPr>
        <p:spPr>
          <a:xfrm>
            <a:off x="101600" y="6535738"/>
            <a:ext cx="2489200" cy="300037"/>
          </a:xfrm>
          <a:prstGeom prst="rect">
            <a:avLst/>
          </a:prstGeom>
          <a:ln>
            <a:noFill/>
          </a:ln>
        </p:spPr>
        <p:style>
          <a:lnRef idx="2">
            <a:schemeClr val="dk1"/>
          </a:lnRef>
          <a:fillRef idx="1">
            <a:schemeClr val="lt1"/>
          </a:fillRef>
          <a:effectRef idx="0">
            <a:schemeClr val="dk1"/>
          </a:effectRef>
          <a:fontRef idx="minor">
            <a:schemeClr val="dk1"/>
          </a:fontRef>
        </p:style>
        <p:txBody>
          <a:bodyPr/>
          <a:lstStyle>
            <a:lvl1pPr>
              <a:defRPr sz="1200">
                <a:solidFill>
                  <a:srgbClr val="0000FF"/>
                </a:solidFill>
              </a:defRPr>
            </a:lvl1pPr>
          </a:lstStyle>
          <a:p>
            <a:pPr fontAlgn="auto">
              <a:spcBef>
                <a:spcPts val="0"/>
              </a:spcBef>
              <a:spcAft>
                <a:spcPts val="0"/>
              </a:spcAft>
              <a:defRPr/>
            </a:pPr>
            <a:r>
              <a:rPr lang="en-US" baseline="0" dirty="0">
                <a:solidFill>
                  <a:schemeClr val="tx1"/>
                </a:solidFill>
                <a:latin typeface="+mn-lt"/>
                <a:ea typeface="+mn-ea"/>
                <a:cs typeface="+mn-cs"/>
              </a:rPr>
              <a:t>7 October 2020</a:t>
            </a:r>
            <a:endParaRPr lang="en-US" dirty="0">
              <a:solidFill>
                <a:schemeClr val="tx1"/>
              </a:solidFill>
              <a:latin typeface="+mn-lt"/>
              <a:ea typeface="+mn-ea"/>
              <a:cs typeface="+mn-cs"/>
            </a:endParaRPr>
          </a:p>
        </p:txBody>
      </p:sp>
      <p:sp>
        <p:nvSpPr>
          <p:cNvPr id="10" name="Rectangle 5"/>
          <p:cNvSpPr txBox="1">
            <a:spLocks noChangeArrowheads="1"/>
          </p:cNvSpPr>
          <p:nvPr/>
        </p:nvSpPr>
        <p:spPr>
          <a:xfrm>
            <a:off x="3962400" y="6542088"/>
            <a:ext cx="2895600" cy="29051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dirty="0">
                <a:latin typeface="+mn-lt"/>
                <a:ea typeface="+mn-ea"/>
                <a:cs typeface="+mn-cs"/>
              </a:rPr>
              <a:t> </a:t>
            </a:r>
          </a:p>
        </p:txBody>
      </p:sp>
      <p:sp>
        <p:nvSpPr>
          <p:cNvPr id="11" name="Rectangle 6"/>
          <p:cNvSpPr txBox="1">
            <a:spLocks noChangeArrowheads="1"/>
          </p:cNvSpPr>
          <p:nvPr/>
        </p:nvSpPr>
        <p:spPr>
          <a:xfrm>
            <a:off x="7162800" y="6535738"/>
            <a:ext cx="1905000" cy="322262"/>
          </a:xfrm>
          <a:prstGeom prst="rect">
            <a:avLst/>
          </a:prstGeom>
          <a:ln/>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r>
              <a:rPr lang="en-US" sz="1200" dirty="0">
                <a:solidFill>
                  <a:schemeClr val="tx1"/>
                </a:solidFill>
              </a:rPr>
              <a:t>Feng  </a:t>
            </a:r>
            <a:fld id="{F817A6DC-7C87-374F-AFE6-43B3D5E1F40F}" type="slidenum">
              <a:rPr lang="en-US" sz="1200" smtClean="0">
                <a:solidFill>
                  <a:schemeClr val="tx1"/>
                </a:solidFill>
              </a:rPr>
              <a:pPr algn="r"/>
              <a:t>‹#›</a:t>
            </a:fld>
            <a:endParaRPr lang="en-US" sz="1200" dirty="0">
              <a:solidFill>
                <a:schemeClr val="tx1"/>
              </a:solidFill>
            </a:endParaRPr>
          </a:p>
        </p:txBody>
      </p:sp>
      <p:sp>
        <p:nvSpPr>
          <p:cNvPr id="2" name="Footer Placeholder 1">
            <a:extLst>
              <a:ext uri="{FF2B5EF4-FFF2-40B4-BE49-F238E27FC236}">
                <a16:creationId xmlns:a16="http://schemas.microsoft.com/office/drawing/2014/main" id="{9A566C1A-1D13-9E48-8FEC-12896016A044}"/>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714" r:id="rId1"/>
  </p:sldLayoutIdLst>
  <p:hf sldNum="0" hdr="0" ftr="0"/>
  <p:txStyles>
    <p:title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arxiv.org/abs/1812.09139" TargetMode="External"/><Relationship Id="rId7" Type="http://schemas.openxmlformats.org/officeDocument/2006/relationships/image" Target="../media/image11.png"/><Relationship Id="rId2" Type="http://schemas.openxmlformats.org/officeDocument/2006/relationships/hyperlink" Target="https://arxiv.org/abs/1811.10243" TargetMode="Externa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hyperlink" Target="https://arxiv.org/abs/2001.03073" TargetMode="External"/><Relationship Id="rId4" Type="http://schemas.openxmlformats.org/officeDocument/2006/relationships/hyperlink" Target="https://arxiv.org/abs/1908.0231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0" y="762000"/>
            <a:ext cx="91440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4000" b="1" dirty="0"/>
          </a:p>
        </p:txBody>
      </p:sp>
      <p:sp>
        <p:nvSpPr>
          <p:cNvPr id="7" name="Rectangle 6"/>
          <p:cNvSpPr>
            <a:spLocks noChangeArrowheads="1"/>
          </p:cNvSpPr>
          <p:nvPr/>
        </p:nvSpPr>
        <p:spPr bwMode="auto">
          <a:xfrm>
            <a:off x="304800" y="6211888"/>
            <a:ext cx="8458200" cy="46037"/>
          </a:xfrm>
          <a:prstGeom prst="rect">
            <a:avLst/>
          </a:prstGeom>
          <a:solidFill>
            <a:srgbClr val="000099"/>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8" name="Rectangle 7"/>
          <p:cNvSpPr>
            <a:spLocks noChangeArrowheads="1"/>
          </p:cNvSpPr>
          <p:nvPr/>
        </p:nvSpPr>
        <p:spPr bwMode="auto">
          <a:xfrm>
            <a:off x="0" y="6400800"/>
            <a:ext cx="9144000" cy="381000"/>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5123" name="Rectangle 3"/>
          <p:cNvSpPr>
            <a:spLocks noChangeArrowheads="1"/>
          </p:cNvSpPr>
          <p:nvPr/>
        </p:nvSpPr>
        <p:spPr bwMode="auto">
          <a:xfrm>
            <a:off x="0" y="3072015"/>
            <a:ext cx="9144000" cy="2185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r>
              <a:rPr lang="en-US" sz="2000" i="1" dirty="0"/>
              <a:t>Synergy of </a:t>
            </a:r>
            <a:r>
              <a:rPr lang="en-US" sz="2000" i="1" dirty="0" err="1"/>
              <a:t>Astroparticle</a:t>
            </a:r>
            <a:r>
              <a:rPr lang="en-US" sz="2000" i="1" dirty="0"/>
              <a:t> Physics and Collider Physics</a:t>
            </a:r>
          </a:p>
          <a:p>
            <a:pPr algn="ctr"/>
            <a:endParaRPr lang="en-US" sz="1200" i="1" dirty="0"/>
          </a:p>
          <a:p>
            <a:pPr algn="ctr"/>
            <a:r>
              <a:rPr lang="en-US" sz="2000" i="1" dirty="0"/>
              <a:t>Snowmass Community Planning Meeting</a:t>
            </a:r>
          </a:p>
          <a:p>
            <a:pPr algn="ctr"/>
            <a:endParaRPr lang="en-US" sz="2000" dirty="0"/>
          </a:p>
          <a:p>
            <a:pPr algn="ctr"/>
            <a:endParaRPr lang="en-US" sz="2000" dirty="0"/>
          </a:p>
          <a:p>
            <a:pPr algn="ctr"/>
            <a:r>
              <a:rPr lang="en-US" sz="2000" dirty="0"/>
              <a:t>Jonathan Feng, UC Irvine, 7 October 2020</a:t>
            </a:r>
            <a:endParaRPr lang="en-US" sz="2000" dirty="0">
              <a:sym typeface="Wingdings"/>
            </a:endParaRPr>
          </a:p>
          <a:p>
            <a:pPr algn="ctr"/>
            <a:endParaRPr lang="en-US" sz="2000" dirty="0">
              <a:sym typeface="Wingdings"/>
            </a:endParaRPr>
          </a:p>
          <a:p>
            <a:pPr algn="ctr"/>
            <a:endParaRPr lang="en-US" sz="2000" dirty="0">
              <a:sym typeface="Wingdings"/>
            </a:endParaRPr>
          </a:p>
          <a:p>
            <a:pPr algn="ctr"/>
            <a:endParaRPr lang="en-US" sz="2000" dirty="0">
              <a:sym typeface="Wingdings"/>
            </a:endParaRPr>
          </a:p>
          <a:p>
            <a:pPr algn="ctr"/>
            <a:endParaRPr lang="en-US" sz="2000" dirty="0">
              <a:sym typeface="Wingdings"/>
            </a:endParaRPr>
          </a:p>
          <a:p>
            <a:pPr algn="ctr"/>
            <a:endParaRPr lang="en-US" sz="1200" dirty="0"/>
          </a:p>
          <a:p>
            <a:pPr algn="ctr"/>
            <a:endParaRPr lang="en-US" sz="1200" dirty="0"/>
          </a:p>
        </p:txBody>
      </p:sp>
      <p:pic>
        <p:nvPicPr>
          <p:cNvPr id="14" name="Picture 13">
            <a:extLst>
              <a:ext uri="{FF2B5EF4-FFF2-40B4-BE49-F238E27FC236}">
                <a16:creationId xmlns:a16="http://schemas.microsoft.com/office/drawing/2014/main" id="{1B69DA5E-5C56-6B49-9A2D-BB6032CAABC1}"/>
              </a:ext>
            </a:extLst>
          </p:cNvPr>
          <p:cNvPicPr>
            <a:picLocks noChangeAspect="1"/>
          </p:cNvPicPr>
          <p:nvPr/>
        </p:nvPicPr>
        <p:blipFill>
          <a:blip r:embed="rId3"/>
          <a:stretch>
            <a:fillRect/>
          </a:stretch>
        </p:blipFill>
        <p:spPr>
          <a:xfrm>
            <a:off x="1634734" y="5563915"/>
            <a:ext cx="1711308" cy="488946"/>
          </a:xfrm>
          <a:prstGeom prst="rect">
            <a:avLst/>
          </a:prstGeom>
        </p:spPr>
      </p:pic>
      <p:pic>
        <p:nvPicPr>
          <p:cNvPr id="15" name="Picture 14">
            <a:extLst>
              <a:ext uri="{FF2B5EF4-FFF2-40B4-BE49-F238E27FC236}">
                <a16:creationId xmlns:a16="http://schemas.microsoft.com/office/drawing/2014/main" id="{2A0B97C5-96DE-E94A-A393-2C22EA2F0247}"/>
              </a:ext>
            </a:extLst>
          </p:cNvPr>
          <p:cNvPicPr>
            <a:picLocks noChangeAspect="1"/>
          </p:cNvPicPr>
          <p:nvPr/>
        </p:nvPicPr>
        <p:blipFill>
          <a:blip r:embed="rId4"/>
          <a:stretch>
            <a:fillRect/>
          </a:stretch>
        </p:blipFill>
        <p:spPr>
          <a:xfrm>
            <a:off x="3990176" y="5548711"/>
            <a:ext cx="2734564" cy="519355"/>
          </a:xfrm>
          <a:prstGeom prst="rect">
            <a:avLst/>
          </a:prstGeom>
        </p:spPr>
      </p:pic>
      <p:pic>
        <p:nvPicPr>
          <p:cNvPr id="17" name="Picture 16">
            <a:extLst>
              <a:ext uri="{FF2B5EF4-FFF2-40B4-BE49-F238E27FC236}">
                <a16:creationId xmlns:a16="http://schemas.microsoft.com/office/drawing/2014/main" id="{3DEF246E-C0F0-284D-9F72-F701A6ED6D6B}"/>
              </a:ext>
            </a:extLst>
          </p:cNvPr>
          <p:cNvPicPr>
            <a:picLocks noChangeAspect="1"/>
          </p:cNvPicPr>
          <p:nvPr/>
        </p:nvPicPr>
        <p:blipFill>
          <a:blip r:embed="rId5"/>
          <a:stretch>
            <a:fillRect/>
          </a:stretch>
        </p:blipFill>
        <p:spPr>
          <a:xfrm>
            <a:off x="295577" y="5460877"/>
            <a:ext cx="695023" cy="695023"/>
          </a:xfrm>
          <a:prstGeom prst="rect">
            <a:avLst/>
          </a:prstGeom>
        </p:spPr>
      </p:pic>
      <p:pic>
        <p:nvPicPr>
          <p:cNvPr id="19" name="Picture 18">
            <a:extLst>
              <a:ext uri="{FF2B5EF4-FFF2-40B4-BE49-F238E27FC236}">
                <a16:creationId xmlns:a16="http://schemas.microsoft.com/office/drawing/2014/main" id="{7181E317-B8D8-BA43-9A3A-5399C6C49F45}"/>
              </a:ext>
            </a:extLst>
          </p:cNvPr>
          <p:cNvPicPr>
            <a:picLocks noChangeAspect="1"/>
          </p:cNvPicPr>
          <p:nvPr/>
        </p:nvPicPr>
        <p:blipFill rotWithShape="1">
          <a:blip r:embed="rId6"/>
          <a:srcRect r="7550"/>
          <a:stretch/>
        </p:blipFill>
        <p:spPr>
          <a:xfrm>
            <a:off x="7368874" y="5455458"/>
            <a:ext cx="1394126" cy="705861"/>
          </a:xfrm>
          <a:prstGeom prst="rect">
            <a:avLst/>
          </a:prstGeom>
        </p:spPr>
      </p:pic>
      <p:sp>
        <p:nvSpPr>
          <p:cNvPr id="12" name="Rectangle 3">
            <a:extLst>
              <a:ext uri="{FF2B5EF4-FFF2-40B4-BE49-F238E27FC236}">
                <a16:creationId xmlns:a16="http://schemas.microsoft.com/office/drawing/2014/main" id="{2652BFD4-F3D5-3A41-B9DA-DACF1B2A552B}"/>
              </a:ext>
            </a:extLst>
          </p:cNvPr>
          <p:cNvSpPr>
            <a:spLocks noChangeArrowheads="1"/>
          </p:cNvSpPr>
          <p:nvPr/>
        </p:nvSpPr>
        <p:spPr bwMode="auto">
          <a:xfrm>
            <a:off x="0" y="1295400"/>
            <a:ext cx="9144000" cy="1981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4000" b="1" dirty="0">
                <a:latin typeface="+mn-lt"/>
              </a:rPr>
              <a:t>FASER, </a:t>
            </a:r>
            <a:r>
              <a:rPr lang="en-US" sz="4000" b="1" dirty="0" err="1">
                <a:latin typeface="+mn-lt"/>
              </a:rPr>
              <a:t>FASER</a:t>
            </a:r>
            <a:r>
              <a:rPr lang="en-US" sz="4000" b="1" dirty="0" err="1">
                <a:latin typeface="Symbol" pitchFamily="2" charset="2"/>
              </a:rPr>
              <a:t>n</a:t>
            </a:r>
            <a:r>
              <a:rPr lang="en-US" sz="4000" b="1" dirty="0">
                <a:latin typeface="+mn-lt"/>
              </a:rPr>
              <a:t>, AND THE FORWARD PHYSICS FACILITY</a:t>
            </a:r>
            <a:endParaRPr lang="en-US" sz="4000" b="1" dirty="0"/>
          </a:p>
        </p:txBody>
      </p:sp>
    </p:spTree>
    <p:extLst>
      <p:ext uri="{BB962C8B-B14F-4D97-AF65-F5344CB8AC3E}">
        <p14:creationId xmlns:p14="http://schemas.microsoft.com/office/powerpoint/2010/main" val="989936693"/>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61185"/>
            <a:ext cx="8281672" cy="5468294"/>
          </a:xfrm>
        </p:spPr>
        <p:txBody>
          <a:bodyPr>
            <a:noAutofit/>
          </a:bodyPr>
          <a:lstStyle/>
          <a:p>
            <a:r>
              <a:rPr lang="en-US" sz="2000" dirty="0"/>
              <a:t>Current experiments in the far-forward region are severely limited by the tunnels and infrastructure that were created long ago (in the 1980’s for LEP!) and long before the physics potential of this space was appreciated.</a:t>
            </a:r>
          </a:p>
          <a:p>
            <a:endParaRPr lang="en-US" sz="12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1200" dirty="0"/>
          </a:p>
          <a:p>
            <a:endParaRPr lang="en-US" sz="1200" dirty="0"/>
          </a:p>
        </p:txBody>
      </p:sp>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1295400" y="244475"/>
            <a:ext cx="6858000" cy="441325"/>
          </a:xfrm>
        </p:spPr>
        <p:txBody>
          <a:bodyPr/>
          <a:lstStyle/>
          <a:p>
            <a:r>
              <a:rPr lang="en-US" dirty="0"/>
              <a:t>FORWARD PHYSICS FACILITY</a:t>
            </a:r>
          </a:p>
        </p:txBody>
      </p:sp>
      <p:grpSp>
        <p:nvGrpSpPr>
          <p:cNvPr id="23" name="Group 22">
            <a:extLst>
              <a:ext uri="{FF2B5EF4-FFF2-40B4-BE49-F238E27FC236}">
                <a16:creationId xmlns:a16="http://schemas.microsoft.com/office/drawing/2014/main" id="{47B25FFA-3709-604F-A875-2FC71E0DFCB4}"/>
              </a:ext>
            </a:extLst>
          </p:cNvPr>
          <p:cNvGrpSpPr/>
          <p:nvPr/>
        </p:nvGrpSpPr>
        <p:grpSpPr>
          <a:xfrm>
            <a:off x="0" y="2748349"/>
            <a:ext cx="9144000" cy="2692331"/>
            <a:chOff x="0" y="1905000"/>
            <a:chExt cx="9144000" cy="2692331"/>
          </a:xfrm>
        </p:grpSpPr>
        <p:pic>
          <p:nvPicPr>
            <p:cNvPr id="4" name="Picture 3">
              <a:extLst>
                <a:ext uri="{FF2B5EF4-FFF2-40B4-BE49-F238E27FC236}">
                  <a16:creationId xmlns:a16="http://schemas.microsoft.com/office/drawing/2014/main" id="{9BCE877A-04A5-D44E-BA73-28C784A234A7}"/>
                </a:ext>
              </a:extLst>
            </p:cNvPr>
            <p:cNvPicPr>
              <a:picLocks noChangeAspect="1"/>
            </p:cNvPicPr>
            <p:nvPr/>
          </p:nvPicPr>
          <p:blipFill>
            <a:blip r:embed="rId2"/>
            <a:stretch>
              <a:fillRect/>
            </a:stretch>
          </p:blipFill>
          <p:spPr>
            <a:xfrm>
              <a:off x="0" y="1905000"/>
              <a:ext cx="9144000" cy="2692331"/>
            </a:xfrm>
            <a:prstGeom prst="rect">
              <a:avLst/>
            </a:prstGeom>
          </p:spPr>
        </p:pic>
        <p:sp>
          <p:nvSpPr>
            <p:cNvPr id="11" name="TextBox 10">
              <a:extLst>
                <a:ext uri="{FF2B5EF4-FFF2-40B4-BE49-F238E27FC236}">
                  <a16:creationId xmlns:a16="http://schemas.microsoft.com/office/drawing/2014/main" id="{784CC564-EC3B-EB46-9A6F-01CAA4C621AD}"/>
                </a:ext>
              </a:extLst>
            </p:cNvPr>
            <p:cNvSpPr txBox="1"/>
            <p:nvPr/>
          </p:nvSpPr>
          <p:spPr>
            <a:xfrm>
              <a:off x="7162800" y="3628618"/>
              <a:ext cx="1576072" cy="307777"/>
            </a:xfrm>
            <a:prstGeom prst="rect">
              <a:avLst/>
            </a:prstGeom>
            <a:noFill/>
          </p:spPr>
          <p:txBody>
            <a:bodyPr wrap="none" rtlCol="0">
              <a:spAutoFit/>
            </a:bodyPr>
            <a:lstStyle/>
            <a:p>
              <a:r>
                <a:rPr lang="en-US" sz="1400" dirty="0"/>
                <a:t>Dougherty (2020)</a:t>
              </a:r>
            </a:p>
          </p:txBody>
        </p:sp>
        <p:sp>
          <p:nvSpPr>
            <p:cNvPr id="2" name="TextBox 1">
              <a:extLst>
                <a:ext uri="{FF2B5EF4-FFF2-40B4-BE49-F238E27FC236}">
                  <a16:creationId xmlns:a16="http://schemas.microsoft.com/office/drawing/2014/main" id="{A6B7ABE9-858C-CB44-A8C5-E62000D5142D}"/>
                </a:ext>
              </a:extLst>
            </p:cNvPr>
            <p:cNvSpPr txBox="1"/>
            <p:nvPr/>
          </p:nvSpPr>
          <p:spPr>
            <a:xfrm>
              <a:off x="838200" y="3038543"/>
              <a:ext cx="1531188" cy="369332"/>
            </a:xfrm>
            <a:prstGeom prst="rect">
              <a:avLst/>
            </a:prstGeom>
            <a:noFill/>
          </p:spPr>
          <p:txBody>
            <a:bodyPr wrap="none" rtlCol="0">
              <a:spAutoFit/>
            </a:bodyPr>
            <a:lstStyle/>
            <a:p>
              <a:r>
                <a:rPr lang="en-US" dirty="0"/>
                <a:t>Cavern UJ12</a:t>
              </a:r>
            </a:p>
          </p:txBody>
        </p:sp>
        <p:sp>
          <p:nvSpPr>
            <p:cNvPr id="7" name="TextBox 6">
              <a:extLst>
                <a:ext uri="{FF2B5EF4-FFF2-40B4-BE49-F238E27FC236}">
                  <a16:creationId xmlns:a16="http://schemas.microsoft.com/office/drawing/2014/main" id="{16965714-30FA-E744-BA62-0DA9A9A4CEBF}"/>
                </a:ext>
              </a:extLst>
            </p:cNvPr>
            <p:cNvSpPr txBox="1"/>
            <p:nvPr/>
          </p:nvSpPr>
          <p:spPr>
            <a:xfrm rot="21261639">
              <a:off x="6640602" y="2608099"/>
              <a:ext cx="995337" cy="276999"/>
            </a:xfrm>
            <a:prstGeom prst="rect">
              <a:avLst/>
            </a:prstGeom>
            <a:noFill/>
          </p:spPr>
          <p:txBody>
            <a:bodyPr wrap="none" rtlCol="0">
              <a:spAutoFit/>
            </a:bodyPr>
            <a:lstStyle/>
            <a:p>
              <a:r>
                <a:rPr lang="en-US" sz="1200" dirty="0"/>
                <a:t>Tunnel TI12</a:t>
              </a:r>
            </a:p>
          </p:txBody>
        </p:sp>
        <p:sp>
          <p:nvSpPr>
            <p:cNvPr id="9" name="TextBox 8">
              <a:extLst>
                <a:ext uri="{FF2B5EF4-FFF2-40B4-BE49-F238E27FC236}">
                  <a16:creationId xmlns:a16="http://schemas.microsoft.com/office/drawing/2014/main" id="{3441C5FD-FA2C-6D4C-93A8-B4EE3D2A649D}"/>
                </a:ext>
              </a:extLst>
            </p:cNvPr>
            <p:cNvSpPr txBox="1"/>
            <p:nvPr/>
          </p:nvSpPr>
          <p:spPr>
            <a:xfrm rot="245149">
              <a:off x="3109537" y="2361150"/>
              <a:ext cx="1530740" cy="276999"/>
            </a:xfrm>
            <a:prstGeom prst="rect">
              <a:avLst/>
            </a:prstGeom>
            <a:noFill/>
            <a:ln w="28575">
              <a:noFill/>
            </a:ln>
          </p:spPr>
          <p:txBody>
            <a:bodyPr wrap="none" rtlCol="0">
              <a:spAutoFit/>
            </a:bodyPr>
            <a:lstStyle/>
            <a:p>
              <a:r>
                <a:rPr lang="en-US" sz="1200" dirty="0"/>
                <a:t>Beam Collision Axis</a:t>
              </a:r>
            </a:p>
          </p:txBody>
        </p:sp>
        <p:sp>
          <p:nvSpPr>
            <p:cNvPr id="14" name="TextBox 13">
              <a:extLst>
                <a:ext uri="{FF2B5EF4-FFF2-40B4-BE49-F238E27FC236}">
                  <a16:creationId xmlns:a16="http://schemas.microsoft.com/office/drawing/2014/main" id="{F27CA86F-FDC4-C449-9534-06B75FC89265}"/>
                </a:ext>
              </a:extLst>
            </p:cNvPr>
            <p:cNvSpPr txBox="1"/>
            <p:nvPr/>
          </p:nvSpPr>
          <p:spPr>
            <a:xfrm>
              <a:off x="5950474" y="2085200"/>
              <a:ext cx="1360372" cy="276999"/>
            </a:xfrm>
            <a:prstGeom prst="rect">
              <a:avLst/>
            </a:prstGeom>
            <a:noFill/>
            <a:ln w="28575">
              <a:solidFill>
                <a:schemeClr val="tx1"/>
              </a:solidFill>
            </a:ln>
          </p:spPr>
          <p:txBody>
            <a:bodyPr wrap="none" rtlCol="0">
              <a:spAutoFit/>
            </a:bodyPr>
            <a:lstStyle/>
            <a:p>
              <a:r>
                <a:rPr lang="en-US" sz="1200" dirty="0"/>
                <a:t>FASER, </a:t>
              </a:r>
              <a:r>
                <a:rPr lang="en-US" sz="1200" dirty="0" err="1"/>
                <a:t>FASER</a:t>
              </a:r>
              <a:r>
                <a:rPr lang="en-US" sz="1200" dirty="0" err="1">
                  <a:latin typeface="Symbol" pitchFamily="2" charset="2"/>
                </a:rPr>
                <a:t>n</a:t>
              </a:r>
              <a:endParaRPr lang="en-US" sz="1200" dirty="0">
                <a:latin typeface="Symbol" pitchFamily="2" charset="2"/>
              </a:endParaRPr>
            </a:p>
          </p:txBody>
        </p:sp>
        <p:cxnSp>
          <p:nvCxnSpPr>
            <p:cNvPr id="15" name="Straight Arrow Connector 14">
              <a:extLst>
                <a:ext uri="{FF2B5EF4-FFF2-40B4-BE49-F238E27FC236}">
                  <a16:creationId xmlns:a16="http://schemas.microsoft.com/office/drawing/2014/main" id="{1A3E0B10-A2E2-944D-8B94-29C1DF21012B}"/>
                </a:ext>
              </a:extLst>
            </p:cNvPr>
            <p:cNvCxnSpPr>
              <a:cxnSpLocks/>
            </p:cNvCxnSpPr>
            <p:nvPr/>
          </p:nvCxnSpPr>
          <p:spPr>
            <a:xfrm flipH="1">
              <a:off x="6172200" y="2362199"/>
              <a:ext cx="458460" cy="35689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2" name="TextBox 21">
              <a:extLst>
                <a:ext uri="{FF2B5EF4-FFF2-40B4-BE49-F238E27FC236}">
                  <a16:creationId xmlns:a16="http://schemas.microsoft.com/office/drawing/2014/main" id="{69740C49-CB09-4C45-983B-AFDC68B01678}"/>
                </a:ext>
              </a:extLst>
            </p:cNvPr>
            <p:cNvSpPr txBox="1"/>
            <p:nvPr/>
          </p:nvSpPr>
          <p:spPr>
            <a:xfrm>
              <a:off x="2626948" y="3378131"/>
              <a:ext cx="497252" cy="261610"/>
            </a:xfrm>
            <a:prstGeom prst="rect">
              <a:avLst/>
            </a:prstGeom>
            <a:solidFill>
              <a:schemeClr val="bg1"/>
            </a:solidFill>
          </p:spPr>
          <p:txBody>
            <a:bodyPr wrap="none" rtlCol="0">
              <a:spAutoFit/>
            </a:bodyPr>
            <a:lstStyle/>
            <a:p>
              <a:r>
                <a:rPr lang="en-US" sz="1100" dirty="0"/>
                <a:t>40 m</a:t>
              </a:r>
            </a:p>
          </p:txBody>
        </p:sp>
        <p:cxnSp>
          <p:nvCxnSpPr>
            <p:cNvPr id="19" name="Straight Arrow Connector 18">
              <a:extLst>
                <a:ext uri="{FF2B5EF4-FFF2-40B4-BE49-F238E27FC236}">
                  <a16:creationId xmlns:a16="http://schemas.microsoft.com/office/drawing/2014/main" id="{3072F348-4137-414F-86C9-5A1C53384308}"/>
                </a:ext>
              </a:extLst>
            </p:cNvPr>
            <p:cNvCxnSpPr>
              <a:cxnSpLocks/>
            </p:cNvCxnSpPr>
            <p:nvPr/>
          </p:nvCxnSpPr>
          <p:spPr>
            <a:xfrm>
              <a:off x="184836" y="3583440"/>
              <a:ext cx="5185376" cy="0"/>
            </a:xfrm>
            <a:prstGeom prst="straightConnector1">
              <a:avLst/>
            </a:prstGeom>
            <a:ln w="19050">
              <a:headEnd type="triangle" w="med" len="med"/>
              <a:tailEnd type="triangle" w="med" len="med"/>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2157033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779462"/>
            <a:ext cx="9067800" cy="6002338"/>
          </a:xfrm>
        </p:spPr>
        <p:txBody>
          <a:bodyPr>
            <a:noAutofit/>
          </a:bodyPr>
          <a:lstStyle/>
          <a:p>
            <a:r>
              <a:rPr lang="en-US" sz="2000" dirty="0"/>
              <a:t>These and other “supplementary detectors” all require surveying, CE, and support services that are currently being developed piecemeal.</a:t>
            </a:r>
          </a:p>
          <a:p>
            <a:endParaRPr lang="en-US" sz="1200" dirty="0"/>
          </a:p>
          <a:p>
            <a:r>
              <a:rPr lang="en-US" sz="2000" dirty="0"/>
              <a:t>These would all benefit from a facility dedicated to supporting far-forward experiments.</a:t>
            </a:r>
          </a:p>
          <a:p>
            <a:endParaRPr lang="en-US" sz="20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800" dirty="0"/>
          </a:p>
          <a:p>
            <a:pPr marL="0" indent="0">
              <a:buNone/>
            </a:pPr>
            <a:endParaRPr lang="en-US" sz="800" dirty="0"/>
          </a:p>
          <a:p>
            <a:pPr marL="0" indent="0">
              <a:buNone/>
            </a:pPr>
            <a:endParaRPr lang="en-US" sz="1200" dirty="0"/>
          </a:p>
          <a:p>
            <a:r>
              <a:rPr lang="en-US" sz="2000" dirty="0"/>
              <a:t>The Forward Physics Facility would lead to a huge gain in power for new physics searches, neutrino studies, studies of hadronic physics, and implications for cosmic rays and cosmic neutrinos.</a:t>
            </a:r>
          </a:p>
        </p:txBody>
      </p:sp>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1295400" y="244475"/>
            <a:ext cx="6858000" cy="441325"/>
          </a:xfrm>
        </p:spPr>
        <p:txBody>
          <a:bodyPr/>
          <a:lstStyle/>
          <a:p>
            <a:r>
              <a:rPr lang="en-US" dirty="0"/>
              <a:t>FORWARD PHYSICS FACILITY</a:t>
            </a:r>
          </a:p>
        </p:txBody>
      </p:sp>
      <p:grpSp>
        <p:nvGrpSpPr>
          <p:cNvPr id="9" name="Group 8">
            <a:extLst>
              <a:ext uri="{FF2B5EF4-FFF2-40B4-BE49-F238E27FC236}">
                <a16:creationId xmlns:a16="http://schemas.microsoft.com/office/drawing/2014/main" id="{E0A8B7F0-9C71-5F43-95FB-6A03A1CC74BA}"/>
              </a:ext>
            </a:extLst>
          </p:cNvPr>
          <p:cNvGrpSpPr/>
          <p:nvPr/>
        </p:nvGrpSpPr>
        <p:grpSpPr>
          <a:xfrm>
            <a:off x="0" y="2514600"/>
            <a:ext cx="9144000" cy="2920931"/>
            <a:chOff x="0" y="1676400"/>
            <a:chExt cx="9144000" cy="2920931"/>
          </a:xfrm>
        </p:grpSpPr>
        <p:pic>
          <p:nvPicPr>
            <p:cNvPr id="4" name="Picture 3">
              <a:extLst>
                <a:ext uri="{FF2B5EF4-FFF2-40B4-BE49-F238E27FC236}">
                  <a16:creationId xmlns:a16="http://schemas.microsoft.com/office/drawing/2014/main" id="{9BCE877A-04A5-D44E-BA73-28C784A234A7}"/>
                </a:ext>
              </a:extLst>
            </p:cNvPr>
            <p:cNvPicPr>
              <a:picLocks noChangeAspect="1"/>
            </p:cNvPicPr>
            <p:nvPr/>
          </p:nvPicPr>
          <p:blipFill>
            <a:blip r:embed="rId2"/>
            <a:stretch>
              <a:fillRect/>
            </a:stretch>
          </p:blipFill>
          <p:spPr>
            <a:xfrm>
              <a:off x="0" y="1905000"/>
              <a:ext cx="9144000" cy="2692331"/>
            </a:xfrm>
            <a:prstGeom prst="rect">
              <a:avLst/>
            </a:prstGeom>
          </p:spPr>
        </p:pic>
        <p:grpSp>
          <p:nvGrpSpPr>
            <p:cNvPr id="16" name="Group 15">
              <a:extLst>
                <a:ext uri="{FF2B5EF4-FFF2-40B4-BE49-F238E27FC236}">
                  <a16:creationId xmlns:a16="http://schemas.microsoft.com/office/drawing/2014/main" id="{7B4B418D-C2F3-4E42-A1EA-DBA4F4606FA4}"/>
                </a:ext>
              </a:extLst>
            </p:cNvPr>
            <p:cNvGrpSpPr/>
            <p:nvPr/>
          </p:nvGrpSpPr>
          <p:grpSpPr>
            <a:xfrm>
              <a:off x="129310" y="1676400"/>
              <a:ext cx="8866908" cy="2133600"/>
              <a:chOff x="200892" y="3581400"/>
              <a:chExt cx="8866908" cy="2133600"/>
            </a:xfrm>
          </p:grpSpPr>
          <p:sp>
            <p:nvSpPr>
              <p:cNvPr id="12" name="Manual Input 11">
                <a:extLst>
                  <a:ext uri="{FF2B5EF4-FFF2-40B4-BE49-F238E27FC236}">
                    <a16:creationId xmlns:a16="http://schemas.microsoft.com/office/drawing/2014/main" id="{EA8E0DAF-ED88-FC4D-BE85-D9FE4CB6E4C9}"/>
                  </a:ext>
                </a:extLst>
              </p:cNvPr>
              <p:cNvSpPr/>
              <p:nvPr/>
            </p:nvSpPr>
            <p:spPr>
              <a:xfrm flipH="1">
                <a:off x="200892" y="3581400"/>
                <a:ext cx="5334000" cy="2133600"/>
              </a:xfrm>
              <a:prstGeom prst="flowChartManualInput">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0000"/>
                  </a:highlight>
                </a:endParaRPr>
              </a:p>
            </p:txBody>
          </p:sp>
          <p:sp>
            <p:nvSpPr>
              <p:cNvPr id="5" name="Rectangle 4">
                <a:extLst>
                  <a:ext uri="{FF2B5EF4-FFF2-40B4-BE49-F238E27FC236}">
                    <a16:creationId xmlns:a16="http://schemas.microsoft.com/office/drawing/2014/main" id="{F8DF1896-FC3C-8A42-B508-4830F936D68F}"/>
                  </a:ext>
                </a:extLst>
              </p:cNvPr>
              <p:cNvSpPr/>
              <p:nvPr/>
            </p:nvSpPr>
            <p:spPr>
              <a:xfrm>
                <a:off x="259705" y="4495800"/>
                <a:ext cx="5261419"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 name="Straight Arrow Connector 6">
                <a:extLst>
                  <a:ext uri="{FF2B5EF4-FFF2-40B4-BE49-F238E27FC236}">
                    <a16:creationId xmlns:a16="http://schemas.microsoft.com/office/drawing/2014/main" id="{867A5F82-5311-C048-B567-52728ED26ECA}"/>
                  </a:ext>
                </a:extLst>
              </p:cNvPr>
              <p:cNvCxnSpPr>
                <a:cxnSpLocks/>
              </p:cNvCxnSpPr>
              <p:nvPr/>
            </p:nvCxnSpPr>
            <p:spPr>
              <a:xfrm>
                <a:off x="372762" y="4191000"/>
                <a:ext cx="8695038" cy="762000"/>
              </a:xfrm>
              <a:prstGeom prst="straightConnector1">
                <a:avLst/>
              </a:prstGeom>
              <a:ln>
                <a:headEnd type="triangle" w="med" len="med"/>
                <a:tailEnd type="none" w="med" len="med"/>
              </a:ln>
            </p:spPr>
            <p:style>
              <a:lnRef idx="2">
                <a:schemeClr val="dk1"/>
              </a:lnRef>
              <a:fillRef idx="0">
                <a:schemeClr val="dk1"/>
              </a:fillRef>
              <a:effectRef idx="1">
                <a:schemeClr val="dk1"/>
              </a:effectRef>
              <a:fontRef idx="minor">
                <a:schemeClr val="tx1"/>
              </a:fontRef>
            </p:style>
          </p:cxnSp>
        </p:grpSp>
        <p:sp>
          <p:nvSpPr>
            <p:cNvPr id="2" name="TextBox 1">
              <a:extLst>
                <a:ext uri="{FF2B5EF4-FFF2-40B4-BE49-F238E27FC236}">
                  <a16:creationId xmlns:a16="http://schemas.microsoft.com/office/drawing/2014/main" id="{D0C4271C-8043-3441-A483-C386F892AD9F}"/>
                </a:ext>
              </a:extLst>
            </p:cNvPr>
            <p:cNvSpPr txBox="1"/>
            <p:nvPr/>
          </p:nvSpPr>
          <p:spPr>
            <a:xfrm>
              <a:off x="7162800" y="3628618"/>
              <a:ext cx="1576072" cy="307777"/>
            </a:xfrm>
            <a:prstGeom prst="rect">
              <a:avLst/>
            </a:prstGeom>
            <a:noFill/>
          </p:spPr>
          <p:txBody>
            <a:bodyPr wrap="none" rtlCol="0">
              <a:spAutoFit/>
            </a:bodyPr>
            <a:lstStyle/>
            <a:p>
              <a:r>
                <a:rPr lang="en-US" sz="1400" dirty="0"/>
                <a:t>Dougherty (2020)</a:t>
              </a:r>
            </a:p>
          </p:txBody>
        </p:sp>
        <p:sp>
          <p:nvSpPr>
            <p:cNvPr id="6" name="TextBox 5">
              <a:extLst>
                <a:ext uri="{FF2B5EF4-FFF2-40B4-BE49-F238E27FC236}">
                  <a16:creationId xmlns:a16="http://schemas.microsoft.com/office/drawing/2014/main" id="{EC063A03-9F1C-A542-AB7F-5601C4767256}"/>
                </a:ext>
              </a:extLst>
            </p:cNvPr>
            <p:cNvSpPr txBox="1"/>
            <p:nvPr/>
          </p:nvSpPr>
          <p:spPr>
            <a:xfrm>
              <a:off x="417773" y="2406402"/>
              <a:ext cx="1411027" cy="1200329"/>
            </a:xfrm>
            <a:prstGeom prst="rect">
              <a:avLst/>
            </a:prstGeom>
            <a:noFill/>
          </p:spPr>
          <p:txBody>
            <a:bodyPr wrap="none" rtlCol="0">
              <a:spAutoFit/>
            </a:bodyPr>
            <a:lstStyle/>
            <a:p>
              <a:r>
                <a:rPr lang="en-US" sz="2400" dirty="0">
                  <a:solidFill>
                    <a:schemeClr val="accent1">
                      <a:lumMod val="75000"/>
                    </a:schemeClr>
                  </a:solidFill>
                </a:rPr>
                <a:t>F</a:t>
              </a:r>
              <a:r>
                <a:rPr lang="en-US" dirty="0">
                  <a:solidFill>
                    <a:schemeClr val="accent1">
                      <a:lumMod val="75000"/>
                    </a:schemeClr>
                  </a:solidFill>
                </a:rPr>
                <a:t>ORWARD</a:t>
              </a:r>
            </a:p>
            <a:p>
              <a:r>
                <a:rPr lang="en-US" sz="2400" dirty="0">
                  <a:solidFill>
                    <a:schemeClr val="accent1">
                      <a:lumMod val="75000"/>
                    </a:schemeClr>
                  </a:solidFill>
                </a:rPr>
                <a:t>P</a:t>
              </a:r>
              <a:r>
                <a:rPr lang="en-US" dirty="0">
                  <a:solidFill>
                    <a:schemeClr val="accent1">
                      <a:lumMod val="75000"/>
                    </a:schemeClr>
                  </a:solidFill>
                </a:rPr>
                <a:t>HYSICS</a:t>
              </a:r>
            </a:p>
            <a:p>
              <a:r>
                <a:rPr lang="en-US" sz="2400" dirty="0">
                  <a:solidFill>
                    <a:schemeClr val="accent1">
                      <a:lumMod val="75000"/>
                    </a:schemeClr>
                  </a:solidFill>
                </a:rPr>
                <a:t>F</a:t>
              </a:r>
              <a:r>
                <a:rPr lang="en-US" dirty="0">
                  <a:solidFill>
                    <a:schemeClr val="accent1">
                      <a:lumMod val="75000"/>
                    </a:schemeClr>
                  </a:solidFill>
                </a:rPr>
                <a:t>ACILITY</a:t>
              </a:r>
            </a:p>
          </p:txBody>
        </p:sp>
        <p:cxnSp>
          <p:nvCxnSpPr>
            <p:cNvPr id="14" name="Straight Arrow Connector 13">
              <a:extLst>
                <a:ext uri="{FF2B5EF4-FFF2-40B4-BE49-F238E27FC236}">
                  <a16:creationId xmlns:a16="http://schemas.microsoft.com/office/drawing/2014/main" id="{328D1AE1-3B9F-1649-B705-C41A8C11B1B7}"/>
                </a:ext>
              </a:extLst>
            </p:cNvPr>
            <p:cNvCxnSpPr>
              <a:cxnSpLocks/>
            </p:cNvCxnSpPr>
            <p:nvPr/>
          </p:nvCxnSpPr>
          <p:spPr>
            <a:xfrm>
              <a:off x="184836" y="3583440"/>
              <a:ext cx="5185376" cy="0"/>
            </a:xfrm>
            <a:prstGeom prst="straightConnector1">
              <a:avLst/>
            </a:prstGeom>
            <a:ln w="19050">
              <a:headEnd type="triangle" w="med" len="med"/>
              <a:tailEnd type="triangle" w="med" len="med"/>
            </a:ln>
          </p:spPr>
          <p:style>
            <a:lnRef idx="2">
              <a:schemeClr val="dk1"/>
            </a:lnRef>
            <a:fillRef idx="0">
              <a:schemeClr val="dk1"/>
            </a:fillRef>
            <a:effectRef idx="1">
              <a:schemeClr val="dk1"/>
            </a:effectRef>
            <a:fontRef idx="minor">
              <a:schemeClr val="tx1"/>
            </a:fontRef>
          </p:style>
        </p:cxnSp>
        <p:sp>
          <p:nvSpPr>
            <p:cNvPr id="15" name="TextBox 14">
              <a:extLst>
                <a:ext uri="{FF2B5EF4-FFF2-40B4-BE49-F238E27FC236}">
                  <a16:creationId xmlns:a16="http://schemas.microsoft.com/office/drawing/2014/main" id="{EF4FB103-D8AA-9F48-AE29-75B8C14D1F09}"/>
                </a:ext>
              </a:extLst>
            </p:cNvPr>
            <p:cNvSpPr txBox="1"/>
            <p:nvPr/>
          </p:nvSpPr>
          <p:spPr>
            <a:xfrm>
              <a:off x="2448973" y="3445031"/>
              <a:ext cx="497252" cy="261610"/>
            </a:xfrm>
            <a:prstGeom prst="rect">
              <a:avLst/>
            </a:prstGeom>
            <a:solidFill>
              <a:schemeClr val="bg1"/>
            </a:solidFill>
          </p:spPr>
          <p:txBody>
            <a:bodyPr wrap="none" rtlCol="0">
              <a:spAutoFit/>
            </a:bodyPr>
            <a:lstStyle/>
            <a:p>
              <a:r>
                <a:rPr lang="en-US" sz="1100" dirty="0"/>
                <a:t>40 m</a:t>
              </a:r>
            </a:p>
          </p:txBody>
        </p:sp>
      </p:grpSp>
      <p:sp>
        <p:nvSpPr>
          <p:cNvPr id="17" name="TextBox 16">
            <a:extLst>
              <a:ext uri="{FF2B5EF4-FFF2-40B4-BE49-F238E27FC236}">
                <a16:creationId xmlns:a16="http://schemas.microsoft.com/office/drawing/2014/main" id="{66AD7451-E7D8-E747-BFF2-B5D4263F04C7}"/>
              </a:ext>
            </a:extLst>
          </p:cNvPr>
          <p:cNvSpPr txBox="1"/>
          <p:nvPr/>
        </p:nvSpPr>
        <p:spPr>
          <a:xfrm rot="245149">
            <a:off x="3109537" y="3199350"/>
            <a:ext cx="1530740" cy="276999"/>
          </a:xfrm>
          <a:prstGeom prst="rect">
            <a:avLst/>
          </a:prstGeom>
          <a:noFill/>
          <a:ln w="28575">
            <a:noFill/>
          </a:ln>
        </p:spPr>
        <p:txBody>
          <a:bodyPr wrap="none" rtlCol="0">
            <a:spAutoFit/>
          </a:bodyPr>
          <a:lstStyle/>
          <a:p>
            <a:r>
              <a:rPr lang="en-US" sz="1200" dirty="0"/>
              <a:t>Beam Collision Axis</a:t>
            </a:r>
          </a:p>
        </p:txBody>
      </p:sp>
    </p:spTree>
    <p:extLst>
      <p:ext uri="{BB962C8B-B14F-4D97-AF65-F5344CB8AC3E}">
        <p14:creationId xmlns:p14="http://schemas.microsoft.com/office/powerpoint/2010/main" val="941748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76199" y="838201"/>
            <a:ext cx="8915401" cy="1314449"/>
          </a:xfrm>
        </p:spPr>
        <p:txBody>
          <a:bodyPr/>
          <a:lstStyle/>
          <a:p>
            <a:r>
              <a:rPr lang="en-US" sz="2000" dirty="0">
                <a:latin typeface="Arial" charset="0"/>
                <a:sym typeface="Wingdings" pitchFamily="2" charset="2"/>
              </a:rPr>
              <a:t>The Forward Physics Facility would require widening a pre-existing cavern by a few meters (UJ12 shown, or UJ18 on the other side of ATLAS).</a:t>
            </a:r>
          </a:p>
          <a:p>
            <a:endParaRPr lang="en-US" dirty="0">
              <a:latin typeface="Arial" charset="0"/>
              <a:sym typeface="Wingdings"/>
            </a:endParaRPr>
          </a:p>
        </p:txBody>
      </p:sp>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UJ12 AND UJ 18 CAVERNS</a:t>
            </a:r>
          </a:p>
        </p:txBody>
      </p:sp>
      <p:sp>
        <p:nvSpPr>
          <p:cNvPr id="8" name="TextBox 7">
            <a:extLst>
              <a:ext uri="{FF2B5EF4-FFF2-40B4-BE49-F238E27FC236}">
                <a16:creationId xmlns:a16="http://schemas.microsoft.com/office/drawing/2014/main" id="{8BD7BA29-0EA1-C649-8579-F23E5EC5014C}"/>
              </a:ext>
            </a:extLst>
          </p:cNvPr>
          <p:cNvSpPr txBox="1"/>
          <p:nvPr/>
        </p:nvSpPr>
        <p:spPr>
          <a:xfrm>
            <a:off x="6291852" y="5955268"/>
            <a:ext cx="723275" cy="369332"/>
          </a:xfrm>
          <a:prstGeom prst="rect">
            <a:avLst/>
          </a:prstGeom>
          <a:noFill/>
        </p:spPr>
        <p:txBody>
          <a:bodyPr wrap="none" rtlCol="0">
            <a:spAutoFit/>
          </a:bodyPr>
          <a:lstStyle/>
          <a:p>
            <a:r>
              <a:rPr lang="en-US" dirty="0">
                <a:solidFill>
                  <a:schemeClr val="bg1"/>
                </a:solidFill>
              </a:rPr>
              <a:t>UJ12</a:t>
            </a:r>
          </a:p>
        </p:txBody>
      </p:sp>
      <p:sp>
        <p:nvSpPr>
          <p:cNvPr id="11" name="TextBox 10">
            <a:extLst>
              <a:ext uri="{FF2B5EF4-FFF2-40B4-BE49-F238E27FC236}">
                <a16:creationId xmlns:a16="http://schemas.microsoft.com/office/drawing/2014/main" id="{BCDD17C9-BB88-6D46-9E97-0FEC8D64EE0D}"/>
              </a:ext>
            </a:extLst>
          </p:cNvPr>
          <p:cNvSpPr txBox="1"/>
          <p:nvPr/>
        </p:nvSpPr>
        <p:spPr>
          <a:xfrm>
            <a:off x="1687303" y="5955268"/>
            <a:ext cx="996811" cy="369332"/>
          </a:xfrm>
          <a:prstGeom prst="rect">
            <a:avLst/>
          </a:prstGeom>
          <a:noFill/>
        </p:spPr>
        <p:txBody>
          <a:bodyPr wrap="none" rtlCol="0">
            <a:spAutoFit/>
          </a:bodyPr>
          <a:lstStyle/>
          <a:p>
            <a:r>
              <a:rPr lang="en-US" dirty="0">
                <a:solidFill>
                  <a:schemeClr val="bg1"/>
                </a:solidFill>
              </a:rPr>
              <a:t>HL LHC</a:t>
            </a:r>
          </a:p>
        </p:txBody>
      </p:sp>
      <p:pic>
        <p:nvPicPr>
          <p:cNvPr id="7" name="Picture 6">
            <a:extLst>
              <a:ext uri="{FF2B5EF4-FFF2-40B4-BE49-F238E27FC236}">
                <a16:creationId xmlns:a16="http://schemas.microsoft.com/office/drawing/2014/main" id="{B00D2C98-D20D-DF42-98EC-6EE00B2C503A}"/>
              </a:ext>
            </a:extLst>
          </p:cNvPr>
          <p:cNvPicPr>
            <a:picLocks noChangeAspect="1"/>
          </p:cNvPicPr>
          <p:nvPr/>
        </p:nvPicPr>
        <p:blipFill>
          <a:blip r:embed="rId2"/>
          <a:stretch>
            <a:fillRect/>
          </a:stretch>
        </p:blipFill>
        <p:spPr>
          <a:xfrm>
            <a:off x="1608700" y="2152650"/>
            <a:ext cx="5926599" cy="4444950"/>
          </a:xfrm>
          <a:prstGeom prst="rect">
            <a:avLst/>
          </a:prstGeom>
        </p:spPr>
      </p:pic>
      <p:grpSp>
        <p:nvGrpSpPr>
          <p:cNvPr id="12" name="Group 11">
            <a:extLst>
              <a:ext uri="{FF2B5EF4-FFF2-40B4-BE49-F238E27FC236}">
                <a16:creationId xmlns:a16="http://schemas.microsoft.com/office/drawing/2014/main" id="{C8734D8D-038B-DE47-B24A-750B919E60CE}"/>
              </a:ext>
            </a:extLst>
          </p:cNvPr>
          <p:cNvGrpSpPr/>
          <p:nvPr/>
        </p:nvGrpSpPr>
        <p:grpSpPr>
          <a:xfrm rot="206835">
            <a:off x="6508398" y="4080835"/>
            <a:ext cx="1257075" cy="762000"/>
            <a:chOff x="7810620" y="3886200"/>
            <a:chExt cx="1257075" cy="762000"/>
          </a:xfrm>
        </p:grpSpPr>
        <p:cxnSp>
          <p:nvCxnSpPr>
            <p:cNvPr id="28" name="Straight Arrow Connector 27">
              <a:extLst>
                <a:ext uri="{FF2B5EF4-FFF2-40B4-BE49-F238E27FC236}">
                  <a16:creationId xmlns:a16="http://schemas.microsoft.com/office/drawing/2014/main" id="{119FDB1B-25D6-AA4B-9238-38CAA1AD5C08}"/>
                </a:ext>
              </a:extLst>
            </p:cNvPr>
            <p:cNvCxnSpPr>
              <a:cxnSpLocks/>
            </p:cNvCxnSpPr>
            <p:nvPr/>
          </p:nvCxnSpPr>
          <p:spPr>
            <a:xfrm flipH="1" flipV="1">
              <a:off x="7991292" y="3886200"/>
              <a:ext cx="868386" cy="762000"/>
            </a:xfrm>
            <a:prstGeom prst="straightConnector1">
              <a:avLst/>
            </a:prstGeom>
            <a:ln>
              <a:solidFill>
                <a:srgbClr val="FF000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11119F19-D294-8B47-BEA4-082192CE4EF6}"/>
                </a:ext>
              </a:extLst>
            </p:cNvPr>
            <p:cNvSpPr txBox="1"/>
            <p:nvPr/>
          </p:nvSpPr>
          <p:spPr>
            <a:xfrm rot="2488725">
              <a:off x="7810620" y="4043031"/>
              <a:ext cx="1257075" cy="246221"/>
            </a:xfrm>
            <a:prstGeom prst="rect">
              <a:avLst/>
            </a:prstGeom>
            <a:noFill/>
          </p:spPr>
          <p:txBody>
            <a:bodyPr wrap="none" rtlCol="0">
              <a:spAutoFit/>
            </a:bodyPr>
            <a:lstStyle/>
            <a:p>
              <a:r>
                <a:rPr lang="en-US" sz="1000" dirty="0">
                  <a:solidFill>
                    <a:srgbClr val="FF0000"/>
                  </a:solidFill>
                </a:rPr>
                <a:t>beam collision axis</a:t>
              </a:r>
            </a:p>
          </p:txBody>
        </p:sp>
      </p:grpSp>
      <p:sp>
        <p:nvSpPr>
          <p:cNvPr id="10" name="TextBox 9">
            <a:extLst>
              <a:ext uri="{FF2B5EF4-FFF2-40B4-BE49-F238E27FC236}">
                <a16:creationId xmlns:a16="http://schemas.microsoft.com/office/drawing/2014/main" id="{E843197A-19FD-7244-94F8-0478D3BEB357}"/>
              </a:ext>
            </a:extLst>
          </p:cNvPr>
          <p:cNvSpPr txBox="1"/>
          <p:nvPr/>
        </p:nvSpPr>
        <p:spPr>
          <a:xfrm>
            <a:off x="310256" y="1626679"/>
            <a:ext cx="8523487" cy="246221"/>
          </a:xfrm>
          <a:prstGeom prst="rect">
            <a:avLst/>
          </a:prstGeom>
          <a:noFill/>
        </p:spPr>
        <p:txBody>
          <a:bodyPr wrap="none" rtlCol="0">
            <a:spAutoFit/>
          </a:bodyPr>
          <a:lstStyle/>
          <a:p>
            <a:r>
              <a:rPr lang="en-US" sz="1000" dirty="0">
                <a:solidFill>
                  <a:srgbClr val="FF0000"/>
                </a:solidFill>
              </a:rPr>
              <a:t>Snowmass LOI: SNOWMASS21-EF9_EF6_EF10_EF5-NF6_NF3_NF10-RF6_RF0-CF7_CF0-AF5_AF0-UF1_UF2_ForwardPhysicsFacility-193.pdf </a:t>
            </a:r>
          </a:p>
        </p:txBody>
      </p:sp>
    </p:spTree>
    <p:extLst>
      <p:ext uri="{BB962C8B-B14F-4D97-AF65-F5344CB8AC3E}">
        <p14:creationId xmlns:p14="http://schemas.microsoft.com/office/powerpoint/2010/main" val="170181411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0"/>
            <a:ext cx="8763000" cy="5410200"/>
          </a:xfrm>
        </p:spPr>
        <p:txBody>
          <a:bodyPr>
            <a:noAutofit/>
          </a:bodyPr>
          <a:lstStyle/>
          <a:p>
            <a:r>
              <a:rPr lang="en-US" sz="1800" dirty="0"/>
              <a:t>We are organizing an FPF Kickoff Meeting on November 9-10. </a:t>
            </a:r>
          </a:p>
          <a:p>
            <a:endParaRPr lang="en-US" sz="1000" baseline="-25000" dirty="0"/>
          </a:p>
          <a:p>
            <a:r>
              <a:rPr lang="en-US" sz="1800" dirty="0"/>
              <a:t>Goal is to bring together a diverse group for brief talks and significant discussion, work toward white paper, FPF proposal: </a:t>
            </a:r>
            <a:r>
              <a:rPr lang="en-US" sz="1800" dirty="0" err="1"/>
              <a:t>Garzelli</a:t>
            </a:r>
            <a:r>
              <a:rPr lang="en-US" sz="1800" dirty="0"/>
              <a:t>, Kling (co-organizers), </a:t>
            </a:r>
            <a:r>
              <a:rPr lang="en-US" sz="1800" dirty="0" err="1"/>
              <a:t>Halzen</a:t>
            </a:r>
            <a:r>
              <a:rPr lang="en-US" sz="1800" dirty="0"/>
              <a:t>, </a:t>
            </a:r>
            <a:r>
              <a:rPr lang="en-US" sz="1800" dirty="0" err="1"/>
              <a:t>Ostapchenko</a:t>
            </a:r>
            <a:r>
              <a:rPr lang="en-US" sz="1800" dirty="0"/>
              <a:t>, </a:t>
            </a:r>
            <a:r>
              <a:rPr lang="en-US" sz="1800" dirty="0" err="1"/>
              <a:t>Soldin</a:t>
            </a:r>
            <a:r>
              <a:rPr lang="en-US" sz="1800" dirty="0"/>
              <a:t>, Reno, Krauss, </a:t>
            </a:r>
            <a:r>
              <a:rPr lang="en-US" sz="1800" dirty="0" err="1"/>
              <a:t>Sjostrand</a:t>
            </a:r>
            <a:r>
              <a:rPr lang="en-US" sz="1800" dirty="0"/>
              <a:t>, </a:t>
            </a:r>
            <a:r>
              <a:rPr lang="en-US" sz="1800" dirty="0" err="1"/>
              <a:t>Nadolsky</a:t>
            </a:r>
            <a:r>
              <a:rPr lang="en-US" sz="1800" dirty="0"/>
              <a:t>, Gall, </a:t>
            </a:r>
            <a:r>
              <a:rPr lang="en-US" sz="1800" dirty="0" err="1"/>
              <a:t>Ariga</a:t>
            </a:r>
            <a:r>
              <a:rPr lang="en-US" sz="1800" dirty="0"/>
              <a:t>, </a:t>
            </a:r>
            <a:r>
              <a:rPr lang="en-US" sz="1800" dirty="0" err="1"/>
              <a:t>deNiverville</a:t>
            </a:r>
            <a:r>
              <a:rPr lang="en-US" sz="1800" dirty="0"/>
              <a:t>, Boyd, Hill, </a:t>
            </a:r>
            <a:r>
              <a:rPr lang="en-US" sz="1800" dirty="0" err="1"/>
              <a:t>Balantekin</a:t>
            </a:r>
            <a:r>
              <a:rPr lang="en-US" sz="1800" dirty="0"/>
              <a:t>, Ritz, Rizzo, </a:t>
            </a:r>
            <a:r>
              <a:rPr lang="en-US" sz="1800" dirty="0" err="1"/>
              <a:t>Su</a:t>
            </a:r>
            <a:r>
              <a:rPr lang="en-US" sz="1800" dirty="0"/>
              <a:t>, Kelly, Perez de los </a:t>
            </a:r>
            <a:r>
              <a:rPr lang="en-US" sz="1800" dirty="0" err="1"/>
              <a:t>Heros</a:t>
            </a:r>
            <a:r>
              <a:rPr lang="en-US" sz="1800" dirty="0"/>
              <a:t>, </a:t>
            </a:r>
            <a:r>
              <a:rPr lang="en-US" sz="1800" dirty="0" err="1"/>
              <a:t>Foldenauer</a:t>
            </a:r>
            <a:r>
              <a:rPr lang="en-US" sz="1800" dirty="0"/>
              <a:t>, Goncalves, </a:t>
            </a:r>
            <a:r>
              <a:rPr lang="en-US" sz="1800" dirty="0" err="1"/>
              <a:t>Khoze</a:t>
            </a:r>
            <a:r>
              <a:rPr lang="en-US" sz="1800" dirty="0"/>
              <a:t>, Bai, You, </a:t>
            </a:r>
            <a:r>
              <a:rPr lang="en-US" sz="1800" dirty="0" err="1"/>
              <a:t>Iacobucci</a:t>
            </a:r>
            <a:r>
              <a:rPr lang="en-US" sz="1800" dirty="0"/>
              <a:t>, and many others.</a:t>
            </a:r>
          </a:p>
          <a:p>
            <a:endParaRPr lang="en-US" sz="1000" dirty="0"/>
          </a:p>
          <a:p>
            <a:r>
              <a:rPr lang="en-US" sz="1800" dirty="0"/>
              <a:t>All invited to join and contribute a talk (https://</a:t>
            </a:r>
            <a:r>
              <a:rPr lang="en-US" sz="1800" dirty="0" err="1"/>
              <a:t>indico.cern.ch</a:t>
            </a:r>
            <a:r>
              <a:rPr lang="en-US" sz="1800" dirty="0"/>
              <a:t>/event/955956). </a:t>
            </a:r>
          </a:p>
          <a:p>
            <a:endParaRPr lang="en-US" sz="1200" dirty="0"/>
          </a:p>
          <a:p>
            <a:endParaRPr lang="en-US" sz="2000" dirty="0"/>
          </a:p>
          <a:p>
            <a:pPr marL="0" indent="0">
              <a:buNone/>
            </a:pPr>
            <a:endParaRPr lang="en-US" sz="1200" dirty="0"/>
          </a:p>
        </p:txBody>
      </p:sp>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1295400" y="244475"/>
            <a:ext cx="6858000" cy="441325"/>
          </a:xfrm>
        </p:spPr>
        <p:txBody>
          <a:bodyPr/>
          <a:lstStyle/>
          <a:p>
            <a:r>
              <a:rPr lang="en-US" dirty="0"/>
              <a:t>FPF KICKOFF WORKSHOP</a:t>
            </a:r>
          </a:p>
        </p:txBody>
      </p:sp>
      <p:pic>
        <p:nvPicPr>
          <p:cNvPr id="4" name="Picture 3">
            <a:extLst>
              <a:ext uri="{FF2B5EF4-FFF2-40B4-BE49-F238E27FC236}">
                <a16:creationId xmlns:a16="http://schemas.microsoft.com/office/drawing/2014/main" id="{36A67C7E-D4BE-E94F-9E88-D71139379319}"/>
              </a:ext>
            </a:extLst>
          </p:cNvPr>
          <p:cNvPicPr>
            <a:picLocks noChangeAspect="1"/>
          </p:cNvPicPr>
          <p:nvPr/>
        </p:nvPicPr>
        <p:blipFill rotWithShape="1">
          <a:blip r:embed="rId2"/>
          <a:srcRect b="13640"/>
          <a:stretch/>
        </p:blipFill>
        <p:spPr>
          <a:xfrm>
            <a:off x="876300" y="3273694"/>
            <a:ext cx="7391400" cy="3276601"/>
          </a:xfrm>
          <a:prstGeom prst="rect">
            <a:avLst/>
          </a:prstGeom>
          <a:ln>
            <a:solidFill>
              <a:schemeClr val="tx1"/>
            </a:solidFill>
          </a:ln>
        </p:spPr>
      </p:pic>
    </p:spTree>
    <p:extLst>
      <p:ext uri="{BB962C8B-B14F-4D97-AF65-F5344CB8AC3E}">
        <p14:creationId xmlns:p14="http://schemas.microsoft.com/office/powerpoint/2010/main" val="3292664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876300"/>
            <a:ext cx="8458200" cy="5295900"/>
          </a:xfrm>
        </p:spPr>
        <p:txBody>
          <a:bodyPr>
            <a:noAutofit/>
          </a:bodyPr>
          <a:lstStyle/>
          <a:p>
            <a:r>
              <a:rPr lang="en-US" sz="2000" dirty="0"/>
              <a:t>There are many topics of great interest at the </a:t>
            </a:r>
            <a:r>
              <a:rPr lang="en-US" sz="2000" dirty="0" err="1"/>
              <a:t>astroparticle</a:t>
            </a:r>
            <a:r>
              <a:rPr lang="en-US" sz="2000" dirty="0"/>
              <a:t>/collider interface.</a:t>
            </a:r>
          </a:p>
          <a:p>
            <a:endParaRPr lang="en-US" sz="1200" dirty="0"/>
          </a:p>
          <a:p>
            <a:r>
              <a:rPr lang="en-US" sz="2000" dirty="0"/>
              <a:t>Here focus on the synergy of collider physics with cosmic rays and cosmic/atmospheric neutrinos.  In particular, there are important and interesting puzzles related to forward hadron production and the resulting fluxes of muons and neutrinos.</a:t>
            </a:r>
          </a:p>
          <a:p>
            <a:pPr marL="0" indent="0">
              <a:buNone/>
            </a:pPr>
            <a:endParaRPr lang="en-US" sz="2000" dirty="0"/>
          </a:p>
          <a:p>
            <a:r>
              <a:rPr lang="en-US" sz="2000" dirty="0"/>
              <a:t>What can collider experiments tell us?  At the LHC, in addition to longstanding experiments in the forward region (HF, CASTOR, TOTEM, PPS, LUCID, ZDC, </a:t>
            </a:r>
            <a:r>
              <a:rPr lang="en-US" sz="2000" dirty="0" err="1"/>
              <a:t>LHCf</a:t>
            </a:r>
            <a:r>
              <a:rPr lang="en-US" sz="2000" dirty="0"/>
              <a:t>, AFP, ALFA, …), there are new initiatives of a qualitatively different nature.  </a:t>
            </a:r>
          </a:p>
          <a:p>
            <a:endParaRPr lang="en-US" sz="1200" dirty="0"/>
          </a:p>
          <a:p>
            <a:r>
              <a:rPr lang="en-US" sz="2000" dirty="0"/>
              <a:t>Here will discuss</a:t>
            </a:r>
          </a:p>
          <a:p>
            <a:pPr lvl="1"/>
            <a:r>
              <a:rPr lang="en-US" sz="1800" dirty="0"/>
              <a:t>Current experiments: FASER and </a:t>
            </a:r>
            <a:r>
              <a:rPr lang="en-US" sz="1800" dirty="0" err="1"/>
              <a:t>FASER</a:t>
            </a:r>
            <a:r>
              <a:rPr lang="en-US" sz="1800" dirty="0" err="1">
                <a:latin typeface="Symbol" pitchFamily="2" charset="2"/>
              </a:rPr>
              <a:t>n</a:t>
            </a:r>
            <a:r>
              <a:rPr lang="en-US" sz="1800" dirty="0"/>
              <a:t> are under construction, will begin installation next week, collect data in LHC Run 3 from 2022-24.</a:t>
            </a:r>
          </a:p>
          <a:p>
            <a:pPr lvl="1"/>
            <a:r>
              <a:rPr lang="en-US" sz="1800" dirty="0"/>
              <a:t>Future initiative: the Forward Physics Facility is a proposed facility to house a suite of far-forward experiments for the HL-LHC from 2027-36.</a:t>
            </a:r>
          </a:p>
        </p:txBody>
      </p:sp>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t>ASTROPARTICLE PHYSICS AND COLLIDERS</a:t>
            </a:r>
          </a:p>
        </p:txBody>
      </p:sp>
      <p:sp>
        <p:nvSpPr>
          <p:cNvPr id="2" name="TextBox 1">
            <a:extLst>
              <a:ext uri="{FF2B5EF4-FFF2-40B4-BE49-F238E27FC236}">
                <a16:creationId xmlns:a16="http://schemas.microsoft.com/office/drawing/2014/main" id="{BD5FEA59-6E74-5744-B11E-25E9245E957B}"/>
              </a:ext>
            </a:extLst>
          </p:cNvPr>
          <p:cNvSpPr txBox="1"/>
          <p:nvPr/>
        </p:nvSpPr>
        <p:spPr>
          <a:xfrm>
            <a:off x="5065975" y="2983468"/>
            <a:ext cx="3544625" cy="369332"/>
          </a:xfrm>
          <a:prstGeom prst="rect">
            <a:avLst/>
          </a:prstGeom>
          <a:noFill/>
        </p:spPr>
        <p:txBody>
          <a:bodyPr wrap="none" rtlCol="0">
            <a:spAutoFit/>
          </a:bodyPr>
          <a:lstStyle/>
          <a:p>
            <a:r>
              <a:rPr lang="en-US" dirty="0">
                <a:highlight>
                  <a:srgbClr val="FFFF00"/>
                </a:highlight>
              </a:rPr>
              <a:t>See talks of Engel, Reno, </a:t>
            </a:r>
            <a:r>
              <a:rPr lang="en-US" dirty="0" err="1">
                <a:highlight>
                  <a:srgbClr val="FFFF00"/>
                </a:highlight>
              </a:rPr>
              <a:t>Albrow</a:t>
            </a:r>
            <a:endParaRPr lang="en-US" dirty="0">
              <a:highlight>
                <a:srgbClr val="FFFF00"/>
              </a:highlight>
            </a:endParaRPr>
          </a:p>
        </p:txBody>
      </p:sp>
    </p:spTree>
    <p:extLst>
      <p:ext uri="{BB962C8B-B14F-4D97-AF65-F5344CB8AC3E}">
        <p14:creationId xmlns:p14="http://schemas.microsoft.com/office/powerpoint/2010/main" val="665577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23900" y="2743200"/>
            <a:ext cx="7696200" cy="1981200"/>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0" y="76200"/>
            <a:ext cx="9144000" cy="733425"/>
          </a:xfrm>
        </p:spPr>
        <p:txBody>
          <a:bodyPr/>
          <a:lstStyle/>
          <a:p>
            <a:pPr eaLnBrk="1" hangingPunct="1"/>
            <a:r>
              <a:rPr lang="en-US" dirty="0">
                <a:latin typeface="Arial" charset="0"/>
              </a:rPr>
              <a:t>MOTIVATIONS FOR FAR FORWARD EXPERIMENTS</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a:xfrm>
                <a:off x="152400" y="914400"/>
                <a:ext cx="8686799" cy="5562600"/>
              </a:xfrm>
            </p:spPr>
            <p:txBody>
              <a:bodyPr/>
              <a:lstStyle/>
              <a:p>
                <a:pPr eaLnBrk="1" hangingPunct="1"/>
                <a:r>
                  <a:rPr lang="en-US" sz="2000" dirty="0">
                    <a:latin typeface="Arial" charset="0"/>
                  </a:rPr>
                  <a:t>SM: There is a large flux of </a:t>
                </a:r>
                <a:r>
                  <a:rPr lang="en-US" sz="2000" dirty="0" err="1">
                    <a:latin typeface="Arial" charset="0"/>
                  </a:rPr>
                  <a:t>TeV</a:t>
                </a:r>
                <a:r>
                  <a:rPr lang="en-US" sz="2000" dirty="0">
                    <a:latin typeface="Arial" charset="0"/>
                  </a:rPr>
                  <a:t> </a:t>
                </a:r>
                <a:r>
                  <a:rPr lang="en-US" sz="2000" dirty="0"/>
                  <a:t>neutrino</a:t>
                </a:r>
                <a:r>
                  <a:rPr lang="en-US" sz="2000" dirty="0">
                    <a:latin typeface="Arial" charset="0"/>
                  </a:rPr>
                  <a:t>s at the LHC.</a:t>
                </a:r>
              </a:p>
              <a:p>
                <a:pPr lvl="1"/>
                <a:r>
                  <a:rPr lang="en-US" sz="1800" dirty="0">
                    <a:latin typeface="Arial" charset="0"/>
                  </a:rPr>
                  <a:t>But these are overwhelmingly produced in the far forward direction, travel down the beampipe, and escape all existing detectors.  </a:t>
                </a:r>
                <a:r>
                  <a:rPr lang="en-US" sz="1800" b="1" dirty="0">
                    <a:latin typeface="Arial" charset="0"/>
                  </a:rPr>
                  <a:t>No collider neutrino has ever been detected.</a:t>
                </a:r>
              </a:p>
              <a:p>
                <a:pPr lvl="1"/>
                <a:r>
                  <a:rPr lang="en-US" sz="1800" dirty="0">
                    <a:latin typeface="Arial" charset="0"/>
                  </a:rPr>
                  <a:t>If they can be detected, there is a rich SM physics program: all flavors are produced(</a:t>
                </a:r>
                <a:r>
                  <a:rPr lang="en-US" sz="1800" dirty="0">
                    <a:latin typeface="Symbol" pitchFamily="2" charset="2"/>
                  </a:rPr>
                  <a:t>p </a:t>
                </a:r>
                <a14:m>
                  <m:oMath xmlns:m="http://schemas.openxmlformats.org/officeDocument/2006/math">
                    <m:r>
                      <a:rPr lang="en-US" sz="1800" i="1">
                        <a:latin typeface="Cambria Math" panose="02040503050406030204" pitchFamily="18" charset="0"/>
                        <a:ea typeface="Cambria Math" panose="02040503050406030204" pitchFamily="18" charset="0"/>
                      </a:rPr>
                      <m:t>→</m:t>
                    </m:r>
                  </m:oMath>
                </a14:m>
                <a:r>
                  <a:rPr lang="en-US" sz="1800" dirty="0">
                    <a:latin typeface="Symbol" pitchFamily="2" charset="2"/>
                  </a:rPr>
                  <a:t> </a:t>
                </a:r>
                <a:r>
                  <a:rPr lang="en-US" sz="1800" dirty="0">
                    <a:latin typeface="Symbol" pitchFamily="2" charset="2"/>
                    <a:sym typeface="Wingdings" pitchFamily="2" charset="2"/>
                  </a:rPr>
                  <a:t>n</a:t>
                </a:r>
                <a:r>
                  <a:rPr lang="en-US" sz="1800" baseline="-25000" dirty="0">
                    <a:latin typeface="Symbol" pitchFamily="2" charset="2"/>
                    <a:sym typeface="Wingdings" pitchFamily="2" charset="2"/>
                  </a:rPr>
                  <a:t>m</a:t>
                </a:r>
                <a:r>
                  <a:rPr lang="en-US" sz="1000" baseline="-25000" dirty="0">
                    <a:latin typeface="Symbol" pitchFamily="2" charset="2"/>
                    <a:sym typeface="Wingdings" pitchFamily="2" charset="2"/>
                  </a:rPr>
                  <a:t> </a:t>
                </a:r>
                <a:r>
                  <a:rPr lang="en-US" sz="1800" dirty="0">
                    <a:latin typeface="Arial" charset="0"/>
                    <a:sym typeface="Wingdings" pitchFamily="2" charset="2"/>
                  </a:rPr>
                  <a:t>, </a:t>
                </a:r>
                <a:r>
                  <a:rPr lang="en-US" sz="1800" i="1" dirty="0">
                    <a:latin typeface="Arial" charset="0"/>
                    <a:sym typeface="Wingdings" pitchFamily="2" charset="2"/>
                  </a:rPr>
                  <a:t>K</a:t>
                </a:r>
                <a:r>
                  <a:rPr lang="en-US" sz="1800" dirty="0">
                    <a:latin typeface="Arial" charset="0"/>
                    <a:sym typeface="Wingdings" pitchFamily="2" charset="2"/>
                  </a:rPr>
                  <a:t> </a:t>
                </a:r>
                <a14:m>
                  <m:oMath xmlns:m="http://schemas.openxmlformats.org/officeDocument/2006/math">
                    <m:r>
                      <a:rPr lang="en-US" sz="1800" i="1">
                        <a:latin typeface="Cambria Math" panose="02040503050406030204" pitchFamily="18" charset="0"/>
                        <a:ea typeface="Cambria Math" panose="02040503050406030204" pitchFamily="18" charset="0"/>
                      </a:rPr>
                      <m:t>→</m:t>
                    </m:r>
                  </m:oMath>
                </a14:m>
                <a:r>
                  <a:rPr lang="en-US" sz="1800" dirty="0">
                    <a:latin typeface="Arial" charset="0"/>
                    <a:sym typeface="Wingdings" pitchFamily="2" charset="2"/>
                  </a:rPr>
                  <a:t> </a:t>
                </a:r>
                <a:r>
                  <a:rPr lang="en-US" sz="1800" dirty="0">
                    <a:latin typeface="Symbol" pitchFamily="2" charset="2"/>
                    <a:sym typeface="Wingdings" pitchFamily="2" charset="2"/>
                  </a:rPr>
                  <a:t>n</a:t>
                </a:r>
                <a:r>
                  <a:rPr lang="en-US" sz="1800" i="1" baseline="-25000" dirty="0">
                    <a:latin typeface="Arial" charset="0"/>
                    <a:sym typeface="Wingdings" pitchFamily="2" charset="2"/>
                  </a:rPr>
                  <a:t>e</a:t>
                </a:r>
                <a:r>
                  <a:rPr lang="en-US" sz="1000" i="1" baseline="-25000" dirty="0">
                    <a:latin typeface="Arial" charset="0"/>
                    <a:sym typeface="Wingdings" pitchFamily="2" charset="2"/>
                  </a:rPr>
                  <a:t> </a:t>
                </a:r>
                <a:r>
                  <a:rPr lang="en-US" sz="1800" dirty="0">
                    <a:latin typeface="Arial" charset="0"/>
                    <a:sym typeface="Wingdings" pitchFamily="2" charset="2"/>
                  </a:rPr>
                  <a:t>, </a:t>
                </a:r>
                <a:r>
                  <a:rPr lang="en-US" sz="1800" i="1" dirty="0">
                    <a:latin typeface="Arial" charset="0"/>
                    <a:sym typeface="Wingdings" pitchFamily="2" charset="2"/>
                  </a:rPr>
                  <a:t>D</a:t>
                </a:r>
                <a:r>
                  <a:rPr lang="en-US" sz="1800" dirty="0">
                    <a:latin typeface="Arial" charset="0"/>
                    <a:sym typeface="Wingdings" pitchFamily="2" charset="2"/>
                  </a:rPr>
                  <a:t> </a:t>
                </a:r>
                <a14:m>
                  <m:oMath xmlns:m="http://schemas.openxmlformats.org/officeDocument/2006/math">
                    <m:r>
                      <a:rPr lang="en-US" sz="1800" i="1">
                        <a:latin typeface="Cambria Math" panose="02040503050406030204" pitchFamily="18" charset="0"/>
                        <a:ea typeface="Cambria Math" panose="02040503050406030204" pitchFamily="18" charset="0"/>
                      </a:rPr>
                      <m:t>→</m:t>
                    </m:r>
                  </m:oMath>
                </a14:m>
                <a:r>
                  <a:rPr lang="en-US" sz="1800" dirty="0">
                    <a:latin typeface="Arial" charset="0"/>
                    <a:sym typeface="Wingdings" pitchFamily="2" charset="2"/>
                  </a:rPr>
                  <a:t> </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r>
                  <a:rPr lang="en-US" sz="1000" baseline="-25000" dirty="0">
                    <a:latin typeface="Symbol" pitchFamily="2" charset="2"/>
                    <a:sym typeface="Wingdings" pitchFamily="2" charset="2"/>
                  </a:rPr>
                  <a:t> </a:t>
                </a:r>
                <a:r>
                  <a:rPr lang="en-US" sz="1800" dirty="0">
                    <a:sym typeface="Wingdings" pitchFamily="2" charset="2"/>
                  </a:rPr>
                  <a:t>) and both neutrinos and anti-neutrinos.</a:t>
                </a:r>
              </a:p>
              <a:p>
                <a:pPr marL="457200" lvl="1" indent="0">
                  <a:buNone/>
                </a:pPr>
                <a:r>
                  <a:rPr lang="en-US" sz="1800" dirty="0">
                    <a:latin typeface="+mj-lt"/>
                    <a:sym typeface="Wingdings" pitchFamily="2" charset="2"/>
                  </a:rPr>
                  <a:t>     </a:t>
                </a:r>
              </a:p>
              <a:p>
                <a:endParaRPr lang="en-US" dirty="0">
                  <a:latin typeface="Arial" charset="0"/>
                </a:endParaRPr>
              </a:p>
              <a:p>
                <a:endParaRPr lang="en-US" dirty="0">
                  <a:latin typeface="Arial" charset="0"/>
                </a:endParaRPr>
              </a:p>
              <a:p>
                <a:endParaRPr lang="en-US" dirty="0">
                  <a:latin typeface="Arial" charset="0"/>
                </a:endParaRPr>
              </a:p>
              <a:p>
                <a:pPr marL="0" indent="0">
                  <a:buNone/>
                </a:pPr>
                <a:endParaRPr lang="en-US" dirty="0">
                  <a:latin typeface="Arial" charset="0"/>
                </a:endParaRPr>
              </a:p>
              <a:p>
                <a:r>
                  <a:rPr lang="en-US" sz="2000" dirty="0">
                    <a:latin typeface="Arial" charset="0"/>
                  </a:rPr>
                  <a:t>BSM: Dark matter and dark sectors motivate weakly-interacting particles with MeV-GeV masses. These are also preferentially produced along the beam axis.</a:t>
                </a:r>
              </a:p>
              <a:p>
                <a:pPr lvl="1"/>
                <a:r>
                  <a:rPr lang="en-US" sz="1800" dirty="0"/>
                  <a:t>They escape the detector, may also decay far away (LLPs). </a:t>
                </a:r>
              </a:p>
              <a:p>
                <a:pPr lvl="1"/>
                <a:r>
                  <a:rPr lang="en-US" sz="1800" dirty="0">
                    <a:latin typeface="Arial" charset="0"/>
                  </a:rPr>
                  <a:t>Rich BSM physics program: </a:t>
                </a:r>
                <a:r>
                  <a:rPr lang="en-US" sz="1800" dirty="0">
                    <a:solidFill>
                      <a:srgbClr val="0000FF"/>
                    </a:solidFill>
                    <a:latin typeface="Symbol" pitchFamily="2" charset="2"/>
                  </a:rPr>
                  <a:t>p </a:t>
                </a:r>
                <a14:m>
                  <m:oMath xmlns:m="http://schemas.openxmlformats.org/officeDocument/2006/math">
                    <m:r>
                      <a:rPr lang="en-US" sz="1800" i="1">
                        <a:solidFill>
                          <a:srgbClr val="0000FF"/>
                        </a:solidFill>
                        <a:latin typeface="Cambria Math" panose="02040503050406030204" pitchFamily="18" charset="0"/>
                        <a:ea typeface="Cambria Math" panose="02040503050406030204" pitchFamily="18" charset="0"/>
                      </a:rPr>
                      <m:t>→</m:t>
                    </m:r>
                  </m:oMath>
                </a14:m>
                <a:r>
                  <a:rPr lang="en-US" sz="1800" dirty="0">
                    <a:solidFill>
                      <a:srgbClr val="0000FF"/>
                    </a:solidFill>
                    <a:latin typeface="Symbol" pitchFamily="2" charset="2"/>
                  </a:rPr>
                  <a:t> </a:t>
                </a:r>
                <a:r>
                  <a:rPr lang="en-US" sz="1800" dirty="0">
                    <a:solidFill>
                      <a:srgbClr val="0000FF"/>
                    </a:solidFill>
                    <a:latin typeface="+mj-lt"/>
                  </a:rPr>
                  <a:t>dark photon, </a:t>
                </a:r>
                <a:r>
                  <a:rPr lang="en-US" sz="1800" i="1" dirty="0">
                    <a:solidFill>
                      <a:srgbClr val="0000FF"/>
                    </a:solidFill>
                    <a:latin typeface="+mj-lt"/>
                  </a:rPr>
                  <a:t>B</a:t>
                </a:r>
                <a:r>
                  <a:rPr lang="en-US" sz="1800" dirty="0">
                    <a:solidFill>
                      <a:srgbClr val="0000FF"/>
                    </a:solidFill>
                    <a:latin typeface="+mj-lt"/>
                  </a:rPr>
                  <a:t> </a:t>
                </a:r>
                <a14:m>
                  <m:oMath xmlns:m="http://schemas.openxmlformats.org/officeDocument/2006/math">
                    <m:r>
                      <a:rPr lang="en-US" sz="1800" i="1">
                        <a:solidFill>
                          <a:srgbClr val="0000FF"/>
                        </a:solidFill>
                        <a:latin typeface="Cambria Math" panose="02040503050406030204" pitchFamily="18" charset="0"/>
                        <a:ea typeface="Cambria Math" panose="02040503050406030204" pitchFamily="18" charset="0"/>
                      </a:rPr>
                      <m:t>→</m:t>
                    </m:r>
                  </m:oMath>
                </a14:m>
                <a:r>
                  <a:rPr lang="en-US" sz="1800" dirty="0">
                    <a:solidFill>
                      <a:srgbClr val="0000FF"/>
                    </a:solidFill>
                    <a:latin typeface="Symbol" pitchFamily="2" charset="2"/>
                  </a:rPr>
                  <a:t> </a:t>
                </a:r>
                <a:r>
                  <a:rPr lang="en-US" sz="1800" dirty="0">
                    <a:solidFill>
                      <a:srgbClr val="0000FF"/>
                    </a:solidFill>
                  </a:rPr>
                  <a:t>dark Higgs, </a:t>
                </a:r>
                <a:r>
                  <a:rPr lang="en-US" sz="1800" dirty="0">
                    <a:solidFill>
                      <a:srgbClr val="0000FF"/>
                    </a:solidFill>
                    <a:latin typeface="Symbol" pitchFamily="2" charset="2"/>
                  </a:rPr>
                  <a:t>g</a:t>
                </a:r>
                <a:r>
                  <a:rPr lang="en-US" sz="1800" dirty="0">
                    <a:solidFill>
                      <a:srgbClr val="0000FF"/>
                    </a:solidFill>
                  </a:rPr>
                  <a:t> </a:t>
                </a:r>
                <a14:m>
                  <m:oMath xmlns:m="http://schemas.openxmlformats.org/officeDocument/2006/math">
                    <m:r>
                      <a:rPr lang="en-US" sz="1800" i="1">
                        <a:solidFill>
                          <a:srgbClr val="0000FF"/>
                        </a:solidFill>
                        <a:latin typeface="Cambria Math" panose="02040503050406030204" pitchFamily="18" charset="0"/>
                        <a:ea typeface="Cambria Math" panose="02040503050406030204" pitchFamily="18" charset="0"/>
                      </a:rPr>
                      <m:t>→</m:t>
                    </m:r>
                  </m:oMath>
                </a14:m>
                <a:r>
                  <a:rPr lang="en-US" sz="1800" dirty="0">
                    <a:solidFill>
                      <a:srgbClr val="0000FF"/>
                    </a:solidFill>
                  </a:rPr>
                  <a:t> ALP</a:t>
                </a:r>
                <a:r>
                  <a:rPr lang="en-US" sz="1800" dirty="0"/>
                  <a:t>, etc. </a:t>
                </a:r>
                <a:endParaRPr lang="en-US" sz="1800" dirty="0">
                  <a:latin typeface="Arial" charset="0"/>
                  <a:sym typeface="Wingdings"/>
                </a:endParaRPr>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xfrm>
                <a:off x="152400" y="914400"/>
                <a:ext cx="8686799" cy="5562600"/>
              </a:xfrm>
              <a:blipFill>
                <a:blip r:embed="rId3"/>
                <a:stretch>
                  <a:fillRect l="-585" t="-683" r="-1462" b="-2050"/>
                </a:stretch>
              </a:blipFill>
            </p:spPr>
            <p:txBody>
              <a:bodyPr/>
              <a:lstStyle/>
              <a:p>
                <a:r>
                  <a:rPr lang="en-US">
                    <a:noFill/>
                  </a:rPr>
                  <a:t> </a:t>
                </a:r>
              </a:p>
            </p:txBody>
          </p:sp>
        </mc:Fallback>
      </mc:AlternateContent>
    </p:spTree>
    <p:extLst>
      <p:ext uri="{BB962C8B-B14F-4D97-AF65-F5344CB8AC3E}">
        <p14:creationId xmlns:p14="http://schemas.microsoft.com/office/powerpoint/2010/main" val="261850196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LOCATION OF FASER AND </a:t>
            </a:r>
            <a:r>
              <a:rPr lang="en-US" dirty="0" err="1">
                <a:latin typeface="Arial" charset="0"/>
              </a:rPr>
              <a:t>FASER</a:t>
            </a:r>
            <a:r>
              <a:rPr lang="en-US" dirty="0" err="1">
                <a:latin typeface="Symbol" pitchFamily="2" charset="2"/>
              </a:rPr>
              <a:t>n</a:t>
            </a:r>
            <a:endParaRPr lang="en-US" dirty="0">
              <a:latin typeface="Symbol" pitchFamily="2" charset="2"/>
            </a:endParaRPr>
          </a:p>
        </p:txBody>
      </p:sp>
      <p:pic>
        <p:nvPicPr>
          <p:cNvPr id="10" name="Picture 9">
            <a:extLst>
              <a:ext uri="{FF2B5EF4-FFF2-40B4-BE49-F238E27FC236}">
                <a16:creationId xmlns:a16="http://schemas.microsoft.com/office/drawing/2014/main" id="{A8BFF6B6-0A9D-AA4E-B0FE-35D933067051}"/>
              </a:ext>
            </a:extLst>
          </p:cNvPr>
          <p:cNvPicPr>
            <a:picLocks noChangeAspect="1"/>
          </p:cNvPicPr>
          <p:nvPr/>
        </p:nvPicPr>
        <p:blipFill>
          <a:blip r:embed="rId2"/>
          <a:stretch>
            <a:fillRect/>
          </a:stretch>
        </p:blipFill>
        <p:spPr>
          <a:xfrm>
            <a:off x="1066800" y="887194"/>
            <a:ext cx="6934200" cy="2806268"/>
          </a:xfrm>
          <a:prstGeom prst="rect">
            <a:avLst/>
          </a:prstGeom>
        </p:spPr>
      </p:pic>
      <p:pic>
        <p:nvPicPr>
          <p:cNvPr id="11" name="Obraz 5">
            <a:extLst>
              <a:ext uri="{FF2B5EF4-FFF2-40B4-BE49-F238E27FC236}">
                <a16:creationId xmlns:a16="http://schemas.microsoft.com/office/drawing/2014/main" id="{BFF42797-A462-3C4B-AACE-92314EDFE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886200"/>
            <a:ext cx="6953250" cy="2596469"/>
          </a:xfrm>
          <a:prstGeom prst="rect">
            <a:avLst/>
          </a:prstGeom>
        </p:spPr>
      </p:pic>
      <p:sp>
        <p:nvSpPr>
          <p:cNvPr id="12" name="pole tekstowe 7">
            <a:extLst>
              <a:ext uri="{FF2B5EF4-FFF2-40B4-BE49-F238E27FC236}">
                <a16:creationId xmlns:a16="http://schemas.microsoft.com/office/drawing/2014/main" id="{1D2B46F5-BF32-1748-9878-347D7298A4B2}"/>
              </a:ext>
            </a:extLst>
          </p:cNvPr>
          <p:cNvSpPr txBox="1"/>
          <p:nvPr/>
        </p:nvSpPr>
        <p:spPr>
          <a:xfrm>
            <a:off x="2392000" y="5633876"/>
            <a:ext cx="2332400" cy="307777"/>
          </a:xfrm>
          <a:prstGeom prst="rect">
            <a:avLst/>
          </a:prstGeom>
          <a:solidFill>
            <a:schemeClr val="bg1"/>
          </a:solidFill>
          <a:ln w="28575">
            <a:solidFill>
              <a:srgbClr val="FF0000"/>
            </a:solidFill>
          </a:ln>
        </p:spPr>
        <p:txBody>
          <a:bodyPr wrap="square" rtlCol="0">
            <a:spAutoFit/>
          </a:bodyPr>
          <a:lstStyle/>
          <a:p>
            <a:pPr algn="ctr"/>
            <a:r>
              <a:rPr lang="pl-PL" sz="1400" dirty="0" err="1">
                <a:solidFill>
                  <a:srgbClr val="FF0000"/>
                </a:solidFill>
              </a:rPr>
              <a:t>Beam</a:t>
            </a:r>
            <a:r>
              <a:rPr lang="pl-PL" sz="1400" dirty="0">
                <a:solidFill>
                  <a:srgbClr val="FF0000"/>
                </a:solidFill>
              </a:rPr>
              <a:t> </a:t>
            </a:r>
            <a:r>
              <a:rPr lang="pl-PL" sz="1400" dirty="0" err="1">
                <a:solidFill>
                  <a:srgbClr val="FF0000"/>
                </a:solidFill>
              </a:rPr>
              <a:t>collision</a:t>
            </a:r>
            <a:r>
              <a:rPr lang="pl-PL" sz="1400" dirty="0">
                <a:solidFill>
                  <a:srgbClr val="FF0000"/>
                </a:solidFill>
              </a:rPr>
              <a:t> </a:t>
            </a:r>
            <a:r>
              <a:rPr lang="pl-PL" sz="1400" dirty="0" err="1">
                <a:solidFill>
                  <a:srgbClr val="FF0000"/>
                </a:solidFill>
              </a:rPr>
              <a:t>axis</a:t>
            </a:r>
            <a:endParaRPr lang="en-US" sz="1400" dirty="0">
              <a:solidFill>
                <a:srgbClr val="FF0000"/>
              </a:solidFill>
            </a:endParaRPr>
          </a:p>
        </p:txBody>
      </p:sp>
      <p:cxnSp>
        <p:nvCxnSpPr>
          <p:cNvPr id="13" name="Łącznik prosty ze strzałką 9">
            <a:extLst>
              <a:ext uri="{FF2B5EF4-FFF2-40B4-BE49-F238E27FC236}">
                <a16:creationId xmlns:a16="http://schemas.microsoft.com/office/drawing/2014/main" id="{5ECD5B64-A85F-E34F-9C20-5C93971E7370}"/>
              </a:ext>
            </a:extLst>
          </p:cNvPr>
          <p:cNvCxnSpPr>
            <a:cxnSpLocks/>
          </p:cNvCxnSpPr>
          <p:nvPr/>
        </p:nvCxnSpPr>
        <p:spPr>
          <a:xfrm flipV="1">
            <a:off x="2743200" y="5181602"/>
            <a:ext cx="609600" cy="228598"/>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pole tekstowe 7">
            <a:extLst>
              <a:ext uri="{FF2B5EF4-FFF2-40B4-BE49-F238E27FC236}">
                <a16:creationId xmlns:a16="http://schemas.microsoft.com/office/drawing/2014/main" id="{9761C229-B5BE-034A-827C-8B3DA53F7323}"/>
              </a:ext>
            </a:extLst>
          </p:cNvPr>
          <p:cNvSpPr txBox="1"/>
          <p:nvPr/>
        </p:nvSpPr>
        <p:spPr>
          <a:xfrm>
            <a:off x="6080118" y="5633876"/>
            <a:ext cx="1319593" cy="307777"/>
          </a:xfrm>
          <a:prstGeom prst="rect">
            <a:avLst/>
          </a:prstGeom>
          <a:solidFill>
            <a:schemeClr val="bg1"/>
          </a:solidFill>
          <a:ln w="28575">
            <a:solidFill>
              <a:srgbClr val="FF0000"/>
            </a:solidFill>
          </a:ln>
        </p:spPr>
        <p:txBody>
          <a:bodyPr wrap="none" rtlCol="0">
            <a:spAutoFit/>
          </a:bodyPr>
          <a:lstStyle/>
          <a:p>
            <a:pPr algn="ctr"/>
            <a:r>
              <a:rPr lang="pl-PL" sz="1400" dirty="0">
                <a:solidFill>
                  <a:srgbClr val="FF0000"/>
                </a:solidFill>
              </a:rPr>
              <a:t>LHC </a:t>
            </a:r>
            <a:r>
              <a:rPr lang="pl-PL" sz="1400" dirty="0" err="1">
                <a:solidFill>
                  <a:srgbClr val="FF0000"/>
                </a:solidFill>
              </a:rPr>
              <a:t>beamline</a:t>
            </a:r>
            <a:endParaRPr lang="pl-PL" sz="1400" dirty="0">
              <a:solidFill>
                <a:srgbClr val="FF0000"/>
              </a:solidFill>
            </a:endParaRPr>
          </a:p>
        </p:txBody>
      </p:sp>
      <p:sp>
        <p:nvSpPr>
          <p:cNvPr id="17" name="pole tekstowe 7">
            <a:extLst>
              <a:ext uri="{FF2B5EF4-FFF2-40B4-BE49-F238E27FC236}">
                <a16:creationId xmlns:a16="http://schemas.microsoft.com/office/drawing/2014/main" id="{859FB3A7-EDD8-A44D-9CBA-5355CFFAAE0B}"/>
              </a:ext>
            </a:extLst>
          </p:cNvPr>
          <p:cNvSpPr txBox="1"/>
          <p:nvPr/>
        </p:nvSpPr>
        <p:spPr>
          <a:xfrm>
            <a:off x="1219200" y="4077150"/>
            <a:ext cx="3288080" cy="369332"/>
          </a:xfrm>
          <a:prstGeom prst="rect">
            <a:avLst/>
          </a:prstGeom>
          <a:noFill/>
          <a:ln w="28575">
            <a:solidFill>
              <a:schemeClr val="bg1"/>
            </a:solidFill>
          </a:ln>
        </p:spPr>
        <p:txBody>
          <a:bodyPr wrap="none" rtlCol="0">
            <a:spAutoFit/>
          </a:bodyPr>
          <a:lstStyle/>
          <a:p>
            <a:pPr algn="ctr"/>
            <a:r>
              <a:rPr lang="pl-PL" dirty="0">
                <a:solidFill>
                  <a:schemeClr val="bg1"/>
                </a:solidFill>
              </a:rPr>
              <a:t>The </a:t>
            </a:r>
            <a:r>
              <a:rPr lang="pl-PL" dirty="0" err="1">
                <a:solidFill>
                  <a:schemeClr val="bg1"/>
                </a:solidFill>
              </a:rPr>
              <a:t>view</a:t>
            </a:r>
            <a:r>
              <a:rPr lang="pl-PL" dirty="0">
                <a:solidFill>
                  <a:schemeClr val="bg1"/>
                </a:solidFill>
              </a:rPr>
              <a:t> in UJ12 </a:t>
            </a:r>
            <a:r>
              <a:rPr lang="pl-PL" dirty="0" err="1">
                <a:solidFill>
                  <a:schemeClr val="bg1"/>
                </a:solidFill>
              </a:rPr>
              <a:t>looking</a:t>
            </a:r>
            <a:r>
              <a:rPr lang="pl-PL" dirty="0">
                <a:solidFill>
                  <a:schemeClr val="bg1"/>
                </a:solidFill>
              </a:rPr>
              <a:t> west</a:t>
            </a:r>
            <a:endParaRPr lang="en-US" dirty="0">
              <a:solidFill>
                <a:schemeClr val="bg1"/>
              </a:solidFill>
            </a:endParaRPr>
          </a:p>
        </p:txBody>
      </p:sp>
      <p:cxnSp>
        <p:nvCxnSpPr>
          <p:cNvPr id="20" name="Łącznik prosty ze strzałką 9">
            <a:extLst>
              <a:ext uri="{FF2B5EF4-FFF2-40B4-BE49-F238E27FC236}">
                <a16:creationId xmlns:a16="http://schemas.microsoft.com/office/drawing/2014/main" id="{51AC408F-D673-E643-8BB3-CF6C3F81C156}"/>
              </a:ext>
            </a:extLst>
          </p:cNvPr>
          <p:cNvCxnSpPr>
            <a:cxnSpLocks/>
          </p:cNvCxnSpPr>
          <p:nvPr/>
        </p:nvCxnSpPr>
        <p:spPr>
          <a:xfrm flipH="1" flipV="1">
            <a:off x="5105400" y="5320544"/>
            <a:ext cx="838202" cy="242056"/>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A0DACFBE-C91C-9143-AF21-5EA3AADE496A}"/>
              </a:ext>
            </a:extLst>
          </p:cNvPr>
          <p:cNvCxnSpPr/>
          <p:nvPr/>
        </p:nvCxnSpPr>
        <p:spPr>
          <a:xfrm>
            <a:off x="1066800" y="1676400"/>
            <a:ext cx="6934200" cy="1524000"/>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15" name="Rectangle 14">
            <a:extLst>
              <a:ext uri="{FF2B5EF4-FFF2-40B4-BE49-F238E27FC236}">
                <a16:creationId xmlns:a16="http://schemas.microsoft.com/office/drawing/2014/main" id="{F9B00011-361F-7543-886C-D365151E69D1}"/>
              </a:ext>
            </a:extLst>
          </p:cNvPr>
          <p:cNvSpPr/>
          <p:nvPr/>
        </p:nvSpPr>
        <p:spPr>
          <a:xfrm>
            <a:off x="5791200" y="3225800"/>
            <a:ext cx="1524000" cy="304800"/>
          </a:xfrm>
          <a:prstGeom prst="rect">
            <a:avLst/>
          </a:prstGeom>
          <a:solidFill>
            <a:schemeClr val="bg1"/>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TI12 near UJ12</a:t>
            </a:r>
          </a:p>
        </p:txBody>
      </p:sp>
      <p:sp>
        <p:nvSpPr>
          <p:cNvPr id="19" name="TextBox 18">
            <a:extLst>
              <a:ext uri="{FF2B5EF4-FFF2-40B4-BE49-F238E27FC236}">
                <a16:creationId xmlns:a16="http://schemas.microsoft.com/office/drawing/2014/main" id="{6614B13F-3DFC-3A46-A331-071303C2A09C}"/>
              </a:ext>
            </a:extLst>
          </p:cNvPr>
          <p:cNvSpPr txBox="1"/>
          <p:nvPr/>
        </p:nvSpPr>
        <p:spPr>
          <a:xfrm>
            <a:off x="3200400" y="4648200"/>
            <a:ext cx="646331" cy="369332"/>
          </a:xfrm>
          <a:prstGeom prst="rect">
            <a:avLst/>
          </a:prstGeom>
          <a:noFill/>
        </p:spPr>
        <p:txBody>
          <a:bodyPr wrap="none" rtlCol="0">
            <a:spAutoFit/>
          </a:bodyPr>
          <a:lstStyle/>
          <a:p>
            <a:r>
              <a:rPr lang="en-US" dirty="0">
                <a:solidFill>
                  <a:schemeClr val="bg1"/>
                </a:solidFill>
              </a:rPr>
              <a:t>TI12</a:t>
            </a:r>
          </a:p>
        </p:txBody>
      </p:sp>
      <p:sp>
        <p:nvSpPr>
          <p:cNvPr id="21" name="TextBox 20">
            <a:extLst>
              <a:ext uri="{FF2B5EF4-FFF2-40B4-BE49-F238E27FC236}">
                <a16:creationId xmlns:a16="http://schemas.microsoft.com/office/drawing/2014/main" id="{5F1EDD71-5A4E-F541-AC22-C480E5208DB8}"/>
              </a:ext>
            </a:extLst>
          </p:cNvPr>
          <p:cNvSpPr txBox="1"/>
          <p:nvPr/>
        </p:nvSpPr>
        <p:spPr>
          <a:xfrm>
            <a:off x="4953000" y="937736"/>
            <a:ext cx="2743200" cy="738664"/>
          </a:xfrm>
          <a:prstGeom prst="rect">
            <a:avLst/>
          </a:prstGeom>
          <a:solidFill>
            <a:schemeClr val="bg1"/>
          </a:solidFill>
          <a:ln w="28575">
            <a:solidFill>
              <a:srgbClr val="FF0000"/>
            </a:solidFill>
          </a:ln>
        </p:spPr>
        <p:txBody>
          <a:bodyPr wrap="square" rtlCol="0">
            <a:spAutoFit/>
          </a:bodyPr>
          <a:lstStyle/>
          <a:p>
            <a:pPr algn="ctr"/>
            <a:r>
              <a:rPr lang="en-US" sz="1400" dirty="0">
                <a:solidFill>
                  <a:srgbClr val="FF0000"/>
                </a:solidFill>
              </a:rPr>
              <a:t>Beam collision axis passes</a:t>
            </a:r>
          </a:p>
          <a:p>
            <a:pPr algn="ctr"/>
            <a:r>
              <a:rPr lang="en-US" sz="1400" dirty="0">
                <a:solidFill>
                  <a:srgbClr val="FF0000"/>
                </a:solidFill>
              </a:rPr>
              <a:t>through 100 m of rock, emerges in tunnel TI12 near cavern UJ12</a:t>
            </a:r>
          </a:p>
        </p:txBody>
      </p:sp>
      <p:sp>
        <p:nvSpPr>
          <p:cNvPr id="2" name="TextBox 1">
            <a:extLst>
              <a:ext uri="{FF2B5EF4-FFF2-40B4-BE49-F238E27FC236}">
                <a16:creationId xmlns:a16="http://schemas.microsoft.com/office/drawing/2014/main" id="{ADB2F5AF-00C0-F34F-A7DB-57B4E479597D}"/>
              </a:ext>
            </a:extLst>
          </p:cNvPr>
          <p:cNvSpPr txBox="1"/>
          <p:nvPr/>
        </p:nvSpPr>
        <p:spPr>
          <a:xfrm>
            <a:off x="7192524" y="2618601"/>
            <a:ext cx="550151" cy="276999"/>
          </a:xfrm>
          <a:prstGeom prst="rect">
            <a:avLst/>
          </a:prstGeom>
          <a:solidFill>
            <a:schemeClr val="bg1"/>
          </a:solidFill>
          <a:ln w="19050">
            <a:solidFill>
              <a:schemeClr val="tx1"/>
            </a:solidFill>
          </a:ln>
        </p:spPr>
        <p:txBody>
          <a:bodyPr wrap="none" rtlCol="0">
            <a:spAutoFit/>
          </a:bodyPr>
          <a:lstStyle/>
          <a:p>
            <a:r>
              <a:rPr lang="en-US" sz="1200" b="1" dirty="0"/>
              <a:t>UJ12</a:t>
            </a:r>
          </a:p>
        </p:txBody>
      </p:sp>
    </p:spTree>
    <p:extLst>
      <p:ext uri="{BB962C8B-B14F-4D97-AF65-F5344CB8AC3E}">
        <p14:creationId xmlns:p14="http://schemas.microsoft.com/office/powerpoint/2010/main" val="254449010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52400" y="779462"/>
                <a:ext cx="8763000" cy="5392738"/>
              </a:xfrm>
            </p:spPr>
            <p:txBody>
              <a:bodyPr>
                <a:noAutofit/>
              </a:bodyPr>
              <a:lstStyle/>
              <a:p>
                <a:r>
                  <a:rPr lang="en-US" sz="2000" dirty="0"/>
                  <a:t>FASER: 3 x 3 tracker planes, scintillators, calorimeter, and magnets. Designed to detect charged particles.  Cylinder with R = 10 cm, </a:t>
                </a:r>
                <a:r>
                  <a:rPr lang="en-US" sz="2000" dirty="0">
                    <a:latin typeface="Symbol" pitchFamily="2" charset="2"/>
                  </a:rPr>
                  <a:t>h</a:t>
                </a:r>
                <a:r>
                  <a:rPr lang="en-US" sz="2000" dirty="0"/>
                  <a:t> &gt; 9.2. </a:t>
                </a:r>
              </a:p>
              <a:p>
                <a:pPr marL="0" indent="0">
                  <a:buNone/>
                </a:pPr>
                <a:r>
                  <a:rPr lang="en-US" sz="2000" dirty="0"/>
                  <a:t>	FASER 2: proposed upgrade to Cylinder with R = 1 m, </a:t>
                </a:r>
                <a:r>
                  <a:rPr lang="en-US" sz="2000" dirty="0">
                    <a:latin typeface="Symbol" pitchFamily="2" charset="2"/>
                  </a:rPr>
                  <a:t>h</a:t>
                </a:r>
                <a:r>
                  <a:rPr lang="en-US" sz="2000" dirty="0"/>
                  <a:t> &gt; 6.9.</a:t>
                </a:r>
              </a:p>
              <a:p>
                <a:endParaRPr lang="en-US" sz="800" dirty="0"/>
              </a:p>
              <a:p>
                <a:r>
                  <a:rPr lang="en-US" sz="2000" dirty="0" err="1"/>
                  <a:t>FASER</a:t>
                </a:r>
                <a:r>
                  <a:rPr lang="en-US" sz="2000" dirty="0" err="1">
                    <a:latin typeface="Symbol" pitchFamily="2" charset="2"/>
                  </a:rPr>
                  <a:t>n</a:t>
                </a:r>
                <a:r>
                  <a:rPr lang="en-US" sz="2000" dirty="0"/>
                  <a:t>: 1.1 </a:t>
                </a:r>
                <a:r>
                  <a:rPr lang="en-US" sz="2000" dirty="0" err="1"/>
                  <a:t>tonne</a:t>
                </a:r>
                <a:r>
                  <a:rPr lang="en-US" sz="2000" dirty="0"/>
                  <a:t> emulsion/tungsten detector.  Designed to detect CC and NC neutrino interactions, differentiate neutrino flavor and (with an interface detector) </a:t>
                </a:r>
                <a:r>
                  <a:rPr lang="en-US" sz="2000" dirty="0">
                    <a:latin typeface="Symbol" pitchFamily="2" charset="2"/>
                  </a:rPr>
                  <a:t>n</a:t>
                </a:r>
                <a:r>
                  <a:rPr lang="en-US" sz="2000" baseline="-25000" dirty="0">
                    <a:latin typeface="Symbol" pitchFamily="2" charset="2"/>
                  </a:rPr>
                  <a:t>m</a:t>
                </a:r>
                <a:r>
                  <a:rPr lang="en-US" sz="2000" dirty="0"/>
                  <a:t> vs. </a:t>
                </a:r>
                <a14:m>
                  <m:oMath xmlns:m="http://schemas.openxmlformats.org/officeDocument/2006/math">
                    <m:bar>
                      <m:barPr>
                        <m:pos m:val="top"/>
                        <m:ctrlPr>
                          <a:rPr lang="en-US" sz="2000" i="1" dirty="0" smtClean="0">
                            <a:latin typeface="Cambria Math" panose="02040503050406030204" pitchFamily="18" charset="0"/>
                          </a:rPr>
                        </m:ctrlPr>
                      </m:barPr>
                      <m:e>
                        <m:r>
                          <a:rPr lang="en-US" sz="2000" i="1" dirty="0" smtClean="0">
                            <a:latin typeface="Cambria Math" panose="02040503050406030204" pitchFamily="18" charset="0"/>
                            <a:ea typeface="Cambria Math" panose="02040503050406030204" pitchFamily="18" charset="0"/>
                          </a:rPr>
                          <m:t>𝜈</m:t>
                        </m:r>
                      </m:e>
                    </m:bar>
                  </m:oMath>
                </a14:m>
                <a:r>
                  <a:rPr lang="en-US" sz="2000" baseline="-25000" dirty="0">
                    <a:latin typeface="Symbol" pitchFamily="2" charset="2"/>
                  </a:rPr>
                  <a:t>m </a:t>
                </a:r>
                <a:r>
                  <a:rPr lang="en-US" sz="2000" dirty="0"/>
                  <a:t>. Rectangular 25 cm x 30 cm plates, </a:t>
                </a:r>
                <a:r>
                  <a:rPr lang="en-US" sz="2000" dirty="0">
                    <a:latin typeface="Symbol" pitchFamily="2" charset="2"/>
                  </a:rPr>
                  <a:t>h</a:t>
                </a:r>
                <a:r>
                  <a:rPr lang="en-US" sz="2000" dirty="0"/>
                  <a:t> &gt; 8.9.</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1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52400" y="779462"/>
                <a:ext cx="8763000" cy="5392738"/>
              </a:xfrm>
              <a:blipFill>
                <a:blip r:embed="rId2"/>
                <a:stretch>
                  <a:fillRect l="-579" t="-704"/>
                </a:stretch>
              </a:blipFill>
            </p:spPr>
            <p:txBody>
              <a:bodyPr/>
              <a:lstStyle/>
              <a:p>
                <a:r>
                  <a:rPr lang="en-US">
                    <a:noFill/>
                  </a:rPr>
                  <a:t> </a:t>
                </a:r>
              </a:p>
            </p:txBody>
          </p:sp>
        </mc:Fallback>
      </mc:AlternateContent>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76200" y="244475"/>
            <a:ext cx="8991600" cy="441325"/>
          </a:xfrm>
        </p:spPr>
        <p:txBody>
          <a:bodyPr/>
          <a:lstStyle/>
          <a:p>
            <a:r>
              <a:rPr lang="en-US" dirty="0">
                <a:latin typeface="+mn-lt"/>
              </a:rPr>
              <a:t>THE FASER AND </a:t>
            </a:r>
            <a:r>
              <a:rPr lang="en-US" dirty="0" err="1">
                <a:latin typeface="+mn-lt"/>
              </a:rPr>
              <a:t>FASER</a:t>
            </a:r>
            <a:r>
              <a:rPr lang="en-US" dirty="0" err="1">
                <a:latin typeface="Symbol" pitchFamily="2" charset="2"/>
              </a:rPr>
              <a:t>n</a:t>
            </a:r>
            <a:r>
              <a:rPr lang="en-US" dirty="0">
                <a:latin typeface="+mn-lt"/>
              </a:rPr>
              <a:t> DETECTORS</a:t>
            </a:r>
          </a:p>
        </p:txBody>
      </p:sp>
      <p:grpSp>
        <p:nvGrpSpPr>
          <p:cNvPr id="2" name="Group 1">
            <a:extLst>
              <a:ext uri="{FF2B5EF4-FFF2-40B4-BE49-F238E27FC236}">
                <a16:creationId xmlns:a16="http://schemas.microsoft.com/office/drawing/2014/main" id="{4222907A-7E36-B44F-BF5D-05C04AA53BDD}"/>
              </a:ext>
            </a:extLst>
          </p:cNvPr>
          <p:cNvGrpSpPr/>
          <p:nvPr/>
        </p:nvGrpSpPr>
        <p:grpSpPr>
          <a:xfrm>
            <a:off x="971550" y="3048000"/>
            <a:ext cx="6953250" cy="3505200"/>
            <a:chOff x="1181100" y="3032124"/>
            <a:chExt cx="6790347" cy="3581401"/>
          </a:xfrm>
        </p:grpSpPr>
        <p:pic>
          <p:nvPicPr>
            <p:cNvPr id="4" name="Picture 3">
              <a:extLst>
                <a:ext uri="{FF2B5EF4-FFF2-40B4-BE49-F238E27FC236}">
                  <a16:creationId xmlns:a16="http://schemas.microsoft.com/office/drawing/2014/main" id="{C113D7CF-9EE7-664D-8629-21B1A4538C42}"/>
                </a:ext>
              </a:extLst>
            </p:cNvPr>
            <p:cNvPicPr/>
            <p:nvPr/>
          </p:nvPicPr>
          <p:blipFill>
            <a:blip r:embed="rId3">
              <a:extLst>
                <a:ext uri="{28A0092B-C50C-407E-A947-70E740481C1C}">
                  <a14:useLocalDpi xmlns:a14="http://schemas.microsoft.com/office/drawing/2010/main" val="0"/>
                </a:ext>
              </a:extLst>
            </a:blip>
            <a:stretch>
              <a:fillRect/>
            </a:stretch>
          </p:blipFill>
          <p:spPr>
            <a:xfrm>
              <a:off x="1181100" y="3032124"/>
              <a:ext cx="6781799" cy="3581401"/>
            </a:xfrm>
            <a:prstGeom prst="rect">
              <a:avLst/>
            </a:prstGeom>
          </p:spPr>
        </p:pic>
        <p:cxnSp>
          <p:nvCxnSpPr>
            <p:cNvPr id="5" name="Straight Arrow Connector 4">
              <a:extLst>
                <a:ext uri="{FF2B5EF4-FFF2-40B4-BE49-F238E27FC236}">
                  <a16:creationId xmlns:a16="http://schemas.microsoft.com/office/drawing/2014/main" id="{E96E24C9-DA85-C743-9FA3-2D2A645CCAA6}"/>
                </a:ext>
              </a:extLst>
            </p:cNvPr>
            <p:cNvCxnSpPr>
              <a:cxnSpLocks/>
            </p:cNvCxnSpPr>
            <p:nvPr/>
          </p:nvCxnSpPr>
          <p:spPr>
            <a:xfrm flipH="1">
              <a:off x="6858000" y="4267200"/>
              <a:ext cx="533400" cy="228600"/>
            </a:xfrm>
            <a:prstGeom prst="straightConnector1">
              <a:avLst/>
            </a:prstGeom>
            <a:ln w="38100">
              <a:solidFill>
                <a:srgbClr val="FFFF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D026DBFE-20B9-F344-826D-02185889DB8E}"/>
                </a:ext>
              </a:extLst>
            </p:cNvPr>
            <p:cNvCxnSpPr>
              <a:cxnSpLocks/>
            </p:cNvCxnSpPr>
            <p:nvPr/>
          </p:nvCxnSpPr>
          <p:spPr>
            <a:xfrm flipH="1">
              <a:off x="6096000" y="4152900"/>
              <a:ext cx="1295400" cy="512762"/>
            </a:xfrm>
            <a:prstGeom prst="straightConnector1">
              <a:avLst/>
            </a:prstGeom>
            <a:ln w="38100">
              <a:solidFill>
                <a:srgbClr val="FFFF00"/>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EE1C025B-AC29-F84F-B158-258598ED2012}"/>
                </a:ext>
              </a:extLst>
            </p:cNvPr>
            <p:cNvCxnSpPr>
              <a:cxnSpLocks/>
            </p:cNvCxnSpPr>
            <p:nvPr/>
          </p:nvCxnSpPr>
          <p:spPr>
            <a:xfrm flipH="1">
              <a:off x="2819400" y="4665662"/>
              <a:ext cx="3276600" cy="1049338"/>
            </a:xfrm>
            <a:prstGeom prst="straightConnector1">
              <a:avLst/>
            </a:prstGeom>
            <a:ln w="28575">
              <a:solidFill>
                <a:srgbClr val="FFFF00"/>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9A4AC172-FFA9-3B4A-BE5A-ADBFA13688DB}"/>
                </a:ext>
              </a:extLst>
            </p:cNvPr>
            <p:cNvCxnSpPr>
              <a:cxnSpLocks/>
            </p:cNvCxnSpPr>
            <p:nvPr/>
          </p:nvCxnSpPr>
          <p:spPr>
            <a:xfrm flipH="1">
              <a:off x="2819400" y="4665662"/>
              <a:ext cx="3276600" cy="1201738"/>
            </a:xfrm>
            <a:prstGeom prst="straightConnector1">
              <a:avLst/>
            </a:prstGeom>
            <a:ln w="28575">
              <a:solidFill>
                <a:srgbClr val="FFFF00"/>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48B89462-A2C7-644D-9A09-814112655532}"/>
                </a:ext>
              </a:extLst>
            </p:cNvPr>
            <p:cNvSpPr txBox="1"/>
            <p:nvPr/>
          </p:nvSpPr>
          <p:spPr>
            <a:xfrm>
              <a:off x="7364243" y="4047748"/>
              <a:ext cx="607204" cy="383779"/>
            </a:xfrm>
            <a:prstGeom prst="rect">
              <a:avLst/>
            </a:prstGeom>
            <a:noFill/>
          </p:spPr>
          <p:txBody>
            <a:bodyPr wrap="none" rtlCol="0">
              <a:spAutoFit/>
            </a:bodyPr>
            <a:lstStyle/>
            <a:p>
              <a:r>
                <a:rPr lang="en-US" sz="2000" dirty="0" err="1">
                  <a:solidFill>
                    <a:srgbClr val="FFFF00"/>
                  </a:solidFill>
                  <a:latin typeface="Symbol" pitchFamily="2" charset="2"/>
                </a:rPr>
                <a:t>n</a:t>
              </a:r>
              <a:r>
                <a:rPr lang="en-US" sz="2000" baseline="-25000" dirty="0" err="1">
                  <a:solidFill>
                    <a:srgbClr val="FFFF00"/>
                  </a:solidFill>
                  <a:latin typeface="+mj-lt"/>
                </a:rPr>
                <a:t>e</a:t>
              </a:r>
              <a:r>
                <a:rPr lang="en-US" baseline="-25000" dirty="0" err="1">
                  <a:solidFill>
                    <a:srgbClr val="FFFF00"/>
                  </a:solidFill>
                  <a:latin typeface="Symbol" pitchFamily="2" charset="2"/>
                </a:rPr>
                <a:t>,m,t</a:t>
              </a:r>
              <a:endParaRPr lang="en-US" baseline="-25000" dirty="0">
                <a:solidFill>
                  <a:srgbClr val="FFFF00"/>
                </a:solidFill>
                <a:latin typeface="Symbol" pitchFamily="2" charset="2"/>
              </a:endParaRPr>
            </a:p>
          </p:txBody>
        </p:sp>
        <p:sp>
          <p:nvSpPr>
            <p:cNvPr id="18" name="TextBox 17">
              <a:extLst>
                <a:ext uri="{FF2B5EF4-FFF2-40B4-BE49-F238E27FC236}">
                  <a16:creationId xmlns:a16="http://schemas.microsoft.com/office/drawing/2014/main" id="{6A28D9A1-8A21-3847-8DCF-2A7A770C8EFF}"/>
                </a:ext>
              </a:extLst>
            </p:cNvPr>
            <p:cNvSpPr txBox="1"/>
            <p:nvPr/>
          </p:nvSpPr>
          <p:spPr>
            <a:xfrm>
              <a:off x="7124700" y="3859014"/>
              <a:ext cx="548548" cy="338554"/>
            </a:xfrm>
            <a:prstGeom prst="rect">
              <a:avLst/>
            </a:prstGeom>
            <a:noFill/>
          </p:spPr>
          <p:txBody>
            <a:bodyPr wrap="none" rtlCol="0">
              <a:spAutoFit/>
            </a:bodyPr>
            <a:lstStyle/>
            <a:p>
              <a:r>
                <a:rPr lang="en-US" sz="1600" dirty="0">
                  <a:solidFill>
                    <a:srgbClr val="FFFF00"/>
                  </a:solidFill>
                  <a:latin typeface="+mj-lt"/>
                </a:rPr>
                <a:t>LLP</a:t>
              </a:r>
            </a:p>
          </p:txBody>
        </p:sp>
        <p:sp>
          <p:nvSpPr>
            <p:cNvPr id="19" name="TextBox 18">
              <a:extLst>
                <a:ext uri="{FF2B5EF4-FFF2-40B4-BE49-F238E27FC236}">
                  <a16:creationId xmlns:a16="http://schemas.microsoft.com/office/drawing/2014/main" id="{FA8BD851-55AD-8F4F-8804-44A40BCDBC0D}"/>
                </a:ext>
              </a:extLst>
            </p:cNvPr>
            <p:cNvSpPr txBox="1"/>
            <p:nvPr/>
          </p:nvSpPr>
          <p:spPr>
            <a:xfrm>
              <a:off x="2849637" y="5224818"/>
              <a:ext cx="789416" cy="354257"/>
            </a:xfrm>
            <a:prstGeom prst="rect">
              <a:avLst/>
            </a:prstGeom>
            <a:noFill/>
          </p:spPr>
          <p:txBody>
            <a:bodyPr wrap="square" rtlCol="0">
              <a:spAutoFit/>
            </a:bodyPr>
            <a:lstStyle/>
            <a:p>
              <a:r>
                <a:rPr lang="en-US" dirty="0">
                  <a:solidFill>
                    <a:srgbClr val="FFFF00"/>
                  </a:solidFill>
                  <a:latin typeface="Symbol" pitchFamily="2" charset="2"/>
                </a:rPr>
                <a:t>m</a:t>
              </a:r>
              <a:r>
                <a:rPr lang="en-US" baseline="30000" dirty="0">
                  <a:solidFill>
                    <a:srgbClr val="FFFF00"/>
                  </a:solidFill>
                </a:rPr>
                <a:t>+</a:t>
              </a:r>
              <a:r>
                <a:rPr lang="en-US" dirty="0">
                  <a:solidFill>
                    <a:srgbClr val="FFFF00"/>
                  </a:solidFill>
                  <a:latin typeface="+mj-lt"/>
                </a:rPr>
                <a:t>, </a:t>
              </a:r>
              <a:r>
                <a:rPr lang="en-US" sz="1600" dirty="0">
                  <a:solidFill>
                    <a:srgbClr val="FFFF00"/>
                  </a:solidFill>
                  <a:latin typeface="+mj-lt"/>
                </a:rPr>
                <a:t>e</a:t>
              </a:r>
              <a:r>
                <a:rPr lang="en-US" baseline="30000" dirty="0">
                  <a:solidFill>
                    <a:srgbClr val="FFFF00"/>
                  </a:solidFill>
                  <a:latin typeface="+mj-lt"/>
                </a:rPr>
                <a:t>+</a:t>
              </a:r>
            </a:p>
          </p:txBody>
        </p:sp>
        <p:sp>
          <p:nvSpPr>
            <p:cNvPr id="20" name="TextBox 19">
              <a:extLst>
                <a:ext uri="{FF2B5EF4-FFF2-40B4-BE49-F238E27FC236}">
                  <a16:creationId xmlns:a16="http://schemas.microsoft.com/office/drawing/2014/main" id="{1913AF53-D9BB-4340-B4BE-D3B156E90B55}"/>
                </a:ext>
              </a:extLst>
            </p:cNvPr>
            <p:cNvSpPr txBox="1"/>
            <p:nvPr/>
          </p:nvSpPr>
          <p:spPr>
            <a:xfrm>
              <a:off x="3040907" y="5704071"/>
              <a:ext cx="598146" cy="324736"/>
            </a:xfrm>
            <a:prstGeom prst="rect">
              <a:avLst/>
            </a:prstGeom>
            <a:noFill/>
          </p:spPr>
          <p:txBody>
            <a:bodyPr wrap="none" rtlCol="0">
              <a:spAutoFit/>
            </a:bodyPr>
            <a:lstStyle/>
            <a:p>
              <a:r>
                <a:rPr lang="en-US" sz="1600" dirty="0">
                  <a:solidFill>
                    <a:srgbClr val="FFFF00"/>
                  </a:solidFill>
                  <a:latin typeface="Symbol" pitchFamily="2" charset="2"/>
                </a:rPr>
                <a:t>m</a:t>
              </a:r>
              <a:r>
                <a:rPr lang="en-US" sz="1600" baseline="30000" dirty="0">
                  <a:solidFill>
                    <a:srgbClr val="FFFF00"/>
                  </a:solidFill>
                </a:rPr>
                <a:t>-</a:t>
              </a:r>
              <a:r>
                <a:rPr lang="en-US" sz="1600" dirty="0">
                  <a:solidFill>
                    <a:srgbClr val="FFFF00"/>
                  </a:solidFill>
                </a:rPr>
                <a:t>, </a:t>
              </a:r>
              <a:r>
                <a:rPr lang="en-US" sz="1600" dirty="0">
                  <a:solidFill>
                    <a:srgbClr val="FFFF00"/>
                  </a:solidFill>
                  <a:latin typeface="+mj-lt"/>
                </a:rPr>
                <a:t>e</a:t>
              </a:r>
              <a:r>
                <a:rPr lang="en-US" sz="2000" baseline="30000" dirty="0">
                  <a:solidFill>
                    <a:srgbClr val="FFFF00"/>
                  </a:solidFill>
                  <a:latin typeface="+mj-lt"/>
                </a:rPr>
                <a:t>-</a:t>
              </a:r>
            </a:p>
          </p:txBody>
        </p:sp>
        <p:sp>
          <p:nvSpPr>
            <p:cNvPr id="22" name="Teardrop 21">
              <a:extLst>
                <a:ext uri="{FF2B5EF4-FFF2-40B4-BE49-F238E27FC236}">
                  <a16:creationId xmlns:a16="http://schemas.microsoft.com/office/drawing/2014/main" id="{0BCC65C2-E8A9-DD43-B6CF-5BD01D4F1810}"/>
                </a:ext>
              </a:extLst>
            </p:cNvPr>
            <p:cNvSpPr/>
            <p:nvPr/>
          </p:nvSpPr>
          <p:spPr>
            <a:xfrm rot="1678285">
              <a:off x="6839756" y="4376870"/>
              <a:ext cx="152400" cy="169277"/>
            </a:xfrm>
            <a:prstGeom prst="teardrop">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15376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82000" cy="5029200"/>
          </a:xfrm>
        </p:spPr>
        <p:txBody>
          <a:bodyPr>
            <a:noAutofit/>
          </a:bodyPr>
          <a:lstStyle/>
          <a:p>
            <a:r>
              <a:rPr lang="en-US" sz="2000" dirty="0"/>
              <a:t>FASER is being commissioned on the surface, and the tunnel location has been prepared for installation.  Will be installed underground in two stages, beginning on October 19.</a:t>
            </a:r>
            <a:endParaRPr lang="en-US" sz="1200" dirty="0"/>
          </a:p>
          <a:p>
            <a:pPr marL="0" indent="0" algn="r">
              <a:buNone/>
            </a:pPr>
            <a:r>
              <a:rPr lang="en-US" baseline="-25000" dirty="0"/>
              <a:t>FASER LOI </a:t>
            </a:r>
            <a:r>
              <a:rPr lang="en-US" baseline="-25000" dirty="0">
                <a:hlinkClick r:id="rId2">
                  <a:extLst>
                    <a:ext uri="{A12FA001-AC4F-418D-AE19-62706E023703}">
                      <ahyp:hlinkClr xmlns:ahyp="http://schemas.microsoft.com/office/drawing/2018/hyperlinkcolor" val="tx"/>
                    </a:ext>
                  </a:extLst>
                </a:hlinkClick>
              </a:rPr>
              <a:t>1811.10243</a:t>
            </a:r>
            <a:r>
              <a:rPr lang="en-US" baseline="-25000" dirty="0"/>
              <a:t> and TP </a:t>
            </a:r>
            <a:r>
              <a:rPr lang="en-US" baseline="-25000" dirty="0">
                <a:hlinkClick r:id="rId3">
                  <a:extLst>
                    <a:ext uri="{A12FA001-AC4F-418D-AE19-62706E023703}">
                      <ahyp:hlinkClr xmlns:ahyp="http://schemas.microsoft.com/office/drawing/2018/hyperlinkcolor" val="tx"/>
                    </a:ext>
                  </a:extLst>
                </a:hlinkClick>
              </a:rPr>
              <a:t>1812.09139</a:t>
            </a:r>
            <a:endParaRPr lang="en-US" baseline="-25000" dirty="0"/>
          </a:p>
          <a:p>
            <a:endParaRPr lang="en-US" sz="1200" dirty="0"/>
          </a:p>
          <a:p>
            <a:r>
              <a:rPr lang="en-US" sz="2000" dirty="0" err="1"/>
              <a:t>FASER</a:t>
            </a:r>
            <a:r>
              <a:rPr lang="en-US" sz="2000" dirty="0" err="1">
                <a:latin typeface="Symbol" pitchFamily="2" charset="2"/>
              </a:rPr>
              <a:t>n</a:t>
            </a:r>
            <a:r>
              <a:rPr lang="en-US" sz="2000" dirty="0"/>
              <a:t> approved, funded, will be installed in 2021.</a:t>
            </a:r>
          </a:p>
          <a:p>
            <a:pPr marL="0" indent="0" algn="r">
              <a:buNone/>
            </a:pPr>
            <a:r>
              <a:rPr lang="en-US" baseline="-25000" dirty="0" err="1"/>
              <a:t>FASER</a:t>
            </a:r>
            <a:r>
              <a:rPr lang="en-US" baseline="-25000" dirty="0" err="1">
                <a:latin typeface="Symbol" pitchFamily="2" charset="2"/>
              </a:rPr>
              <a:t>n</a:t>
            </a:r>
            <a:r>
              <a:rPr lang="en-US" baseline="-25000" dirty="0"/>
              <a:t> LOI </a:t>
            </a:r>
            <a:r>
              <a:rPr lang="en-US" baseline="-25000" dirty="0">
                <a:hlinkClick r:id="rId4">
                  <a:extLst>
                    <a:ext uri="{A12FA001-AC4F-418D-AE19-62706E023703}">
                      <ahyp:hlinkClr xmlns:ahyp="http://schemas.microsoft.com/office/drawing/2018/hyperlinkcolor" val="tx"/>
                    </a:ext>
                  </a:extLst>
                </a:hlinkClick>
              </a:rPr>
              <a:t>1908.02310</a:t>
            </a:r>
            <a:r>
              <a:rPr lang="en-US" baseline="-25000" dirty="0"/>
              <a:t> and TP </a:t>
            </a:r>
            <a:r>
              <a:rPr lang="en-US" baseline="-25000" dirty="0">
                <a:hlinkClick r:id="rId5">
                  <a:extLst>
                    <a:ext uri="{A12FA001-AC4F-418D-AE19-62706E023703}">
                      <ahyp:hlinkClr xmlns:ahyp="http://schemas.microsoft.com/office/drawing/2018/hyperlinkcolor" val="tx"/>
                    </a:ext>
                  </a:extLst>
                </a:hlinkClick>
              </a:rPr>
              <a:t>2001.03073</a:t>
            </a:r>
            <a:endParaRPr lang="en-US" baseline="-25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1200" dirty="0"/>
          </a:p>
        </p:txBody>
      </p:sp>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76200" y="244475"/>
            <a:ext cx="8991600" cy="441325"/>
          </a:xfrm>
        </p:spPr>
        <p:txBody>
          <a:bodyPr/>
          <a:lstStyle/>
          <a:p>
            <a:r>
              <a:rPr lang="en-US" dirty="0">
                <a:latin typeface="+mn-lt"/>
              </a:rPr>
              <a:t>CURRENT STATUS</a:t>
            </a:r>
          </a:p>
        </p:txBody>
      </p:sp>
      <p:pic>
        <p:nvPicPr>
          <p:cNvPr id="7" name="Picture 6">
            <a:extLst>
              <a:ext uri="{FF2B5EF4-FFF2-40B4-BE49-F238E27FC236}">
                <a16:creationId xmlns:a16="http://schemas.microsoft.com/office/drawing/2014/main" id="{EFD7200F-3D48-754B-875C-D17FA22A0597}"/>
              </a:ext>
            </a:extLst>
          </p:cNvPr>
          <p:cNvPicPr>
            <a:picLocks noChangeAspect="1"/>
          </p:cNvPicPr>
          <p:nvPr/>
        </p:nvPicPr>
        <p:blipFill rotWithShape="1">
          <a:blip r:embed="rId6"/>
          <a:srcRect t="13220"/>
          <a:stretch/>
        </p:blipFill>
        <p:spPr>
          <a:xfrm>
            <a:off x="249677" y="3657600"/>
            <a:ext cx="4326579" cy="2755900"/>
          </a:xfrm>
          <a:prstGeom prst="rect">
            <a:avLst/>
          </a:prstGeom>
        </p:spPr>
      </p:pic>
      <p:pic>
        <p:nvPicPr>
          <p:cNvPr id="12" name="Picture 11">
            <a:extLst>
              <a:ext uri="{FF2B5EF4-FFF2-40B4-BE49-F238E27FC236}">
                <a16:creationId xmlns:a16="http://schemas.microsoft.com/office/drawing/2014/main" id="{6E0FD423-D9F6-3949-9E06-D4722ACCD81F}"/>
              </a:ext>
            </a:extLst>
          </p:cNvPr>
          <p:cNvPicPr>
            <a:picLocks noChangeAspect="1"/>
          </p:cNvPicPr>
          <p:nvPr/>
        </p:nvPicPr>
        <p:blipFill>
          <a:blip r:embed="rId7"/>
          <a:stretch>
            <a:fillRect/>
          </a:stretch>
        </p:blipFill>
        <p:spPr>
          <a:xfrm>
            <a:off x="4728453" y="3657600"/>
            <a:ext cx="4152900" cy="2755900"/>
          </a:xfrm>
          <a:prstGeom prst="rect">
            <a:avLst/>
          </a:prstGeom>
        </p:spPr>
      </p:pic>
    </p:spTree>
    <p:extLst>
      <p:ext uri="{BB962C8B-B14F-4D97-AF65-F5344CB8AC3E}">
        <p14:creationId xmlns:p14="http://schemas.microsoft.com/office/powerpoint/2010/main" val="674062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52400" y="779462"/>
                <a:ext cx="8763000" cy="5392738"/>
              </a:xfrm>
            </p:spPr>
            <p:txBody>
              <a:bodyPr>
                <a:noAutofit/>
              </a:bodyPr>
              <a:lstStyle/>
              <a:p>
                <a:r>
                  <a:rPr lang="en-US" sz="2000" dirty="0"/>
                  <a:t>The only SM particles that can transport significant energy through 100m of rock to the FASER location are muons and neutrinos.</a:t>
                </a:r>
              </a:p>
              <a:p>
                <a:endParaRPr lang="en-US" sz="1200" dirty="0"/>
              </a:p>
              <a:p>
                <a:r>
                  <a:rPr lang="en-US" sz="2000" dirty="0"/>
                  <a:t>Muon flux from FLUKA, validated by </a:t>
                </a:r>
                <a:r>
                  <a:rPr lang="en-US" sz="2000" i="1" dirty="0"/>
                  <a:t>in situ </a:t>
                </a:r>
                <a:r>
                  <a:rPr lang="en-US" sz="2000" dirty="0"/>
                  <a:t>measurements in 2018.</a:t>
                </a:r>
              </a:p>
              <a:p>
                <a:pPr lvl="1"/>
                <a:r>
                  <a:rPr lang="en-US" sz="1800" dirty="0"/>
                  <a:t>Expect 2 x10</a:t>
                </a:r>
                <a:r>
                  <a:rPr lang="en-US" sz="1800" baseline="30000" dirty="0"/>
                  <a:t>9 </a:t>
                </a:r>
                <a:r>
                  <a:rPr lang="en-US" sz="1800" dirty="0"/>
                  <a:t>muons with </a:t>
                </a:r>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𝐸</m:t>
                        </m:r>
                      </m:e>
                      <m:sub>
                        <m:r>
                          <a:rPr lang="en-US" sz="1800" i="1" smtClean="0">
                            <a:latin typeface="Cambria Math" panose="02040503050406030204" pitchFamily="18" charset="0"/>
                            <a:ea typeface="Cambria Math" panose="02040503050406030204" pitchFamily="18" charset="0"/>
                          </a:rPr>
                          <m:t>𝜇</m:t>
                        </m:r>
                      </m:sub>
                    </m:sSub>
                  </m:oMath>
                </a14:m>
                <a:r>
                  <a:rPr lang="en-US" sz="1800" dirty="0"/>
                  <a:t> &gt; 10 GeV detected in FASER in Run 3.</a:t>
                </a:r>
              </a:p>
              <a:p>
                <a:pPr lvl="1"/>
                <a:r>
                  <a:rPr lang="en-US" sz="1800" dirty="0"/>
                  <a:t>Muons originate at IP and also through collisions with downstream machine elements, and distributions for </a:t>
                </a:r>
                <a14:m>
                  <m:oMath xmlns:m="http://schemas.openxmlformats.org/officeDocument/2006/math">
                    <m:sSup>
                      <m:sSupPr>
                        <m:ctrlPr>
                          <a:rPr lang="en-US" sz="1800" i="1">
                            <a:latin typeface="Cambria Math" panose="02040503050406030204" pitchFamily="18" charset="0"/>
                          </a:rPr>
                        </m:ctrlPr>
                      </m:sSupPr>
                      <m:e>
                        <m:r>
                          <a:rPr lang="en-US" sz="1800" i="1">
                            <a:latin typeface="Cambria Math" panose="02040503050406030204" pitchFamily="18" charset="0"/>
                            <a:ea typeface="Cambria Math" panose="02040503050406030204" pitchFamily="18" charset="0"/>
                          </a:rPr>
                          <m:t>𝜇</m:t>
                        </m:r>
                      </m:e>
                      <m:sup>
                        <m:r>
                          <a:rPr lang="en-US" sz="1800" i="1">
                            <a:latin typeface="Cambria Math" panose="02040503050406030204" pitchFamily="18" charset="0"/>
                          </a:rPr>
                          <m:t>−</m:t>
                        </m:r>
                      </m:sup>
                    </m:sSup>
                  </m:oMath>
                </a14:m>
                <a:r>
                  <a:rPr lang="en-US" sz="1800" dirty="0"/>
                  <a:t> and </a:t>
                </a:r>
                <a14:m>
                  <m:oMath xmlns:m="http://schemas.openxmlformats.org/officeDocument/2006/math">
                    <m:sSup>
                      <m:sSupPr>
                        <m:ctrlPr>
                          <a:rPr lang="en-US" sz="1800" i="1">
                            <a:latin typeface="Cambria Math" panose="02040503050406030204" pitchFamily="18" charset="0"/>
                          </a:rPr>
                        </m:ctrlPr>
                      </m:sSupPr>
                      <m:e>
                        <m:r>
                          <a:rPr lang="en-US" sz="1800" i="1">
                            <a:latin typeface="Cambria Math" panose="02040503050406030204" pitchFamily="18" charset="0"/>
                            <a:ea typeface="Cambria Math" panose="02040503050406030204" pitchFamily="18" charset="0"/>
                          </a:rPr>
                          <m:t>𝜇</m:t>
                        </m:r>
                      </m:e>
                      <m:sup>
                        <m:r>
                          <a:rPr lang="en-US" sz="1800" i="1">
                            <a:latin typeface="Cambria Math" panose="02040503050406030204" pitchFamily="18" charset="0"/>
                            <a:ea typeface="Cambria Math" panose="02040503050406030204" pitchFamily="18" charset="0"/>
                          </a:rPr>
                          <m:t>+</m:t>
                        </m:r>
                      </m:sup>
                    </m:sSup>
                    <m:r>
                      <a:rPr lang="en-US" sz="1800" i="1">
                        <a:latin typeface="Cambria Math" panose="02040503050406030204" pitchFamily="18" charset="0"/>
                      </a:rPr>
                      <m:t> </m:t>
                    </m:r>
                  </m:oMath>
                </a14:m>
                <a:r>
                  <a:rPr lang="en-US" sz="1800" dirty="0"/>
                  <a:t>are impacted by bending in LHC magnets.  Complicates comparison with CR experiments, work to be done!</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1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52400" y="779462"/>
                <a:ext cx="8763000" cy="5392738"/>
              </a:xfrm>
              <a:blipFill>
                <a:blip r:embed="rId2"/>
                <a:stretch>
                  <a:fillRect l="-579" t="-704" r="-724"/>
                </a:stretch>
              </a:blipFill>
            </p:spPr>
            <p:txBody>
              <a:bodyPr/>
              <a:lstStyle/>
              <a:p>
                <a:r>
                  <a:rPr lang="en-US">
                    <a:noFill/>
                  </a:rPr>
                  <a:t> </a:t>
                </a:r>
              </a:p>
            </p:txBody>
          </p:sp>
        </mc:Fallback>
      </mc:AlternateContent>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76200" y="244475"/>
            <a:ext cx="8991600" cy="441325"/>
          </a:xfrm>
        </p:spPr>
        <p:txBody>
          <a:bodyPr/>
          <a:lstStyle/>
          <a:p>
            <a:r>
              <a:rPr lang="en-US" dirty="0">
                <a:latin typeface="+mn-lt"/>
              </a:rPr>
              <a:t>MUON FLUXES</a:t>
            </a:r>
          </a:p>
        </p:txBody>
      </p:sp>
      <p:pic>
        <p:nvPicPr>
          <p:cNvPr id="4" name="Picture 3">
            <a:extLst>
              <a:ext uri="{FF2B5EF4-FFF2-40B4-BE49-F238E27FC236}">
                <a16:creationId xmlns:a16="http://schemas.microsoft.com/office/drawing/2014/main" id="{8F2DC2C2-8CE0-6D49-82E7-7ED2811CDEBC}"/>
              </a:ext>
            </a:extLst>
          </p:cNvPr>
          <p:cNvPicPr>
            <a:picLocks noChangeAspect="1"/>
          </p:cNvPicPr>
          <p:nvPr/>
        </p:nvPicPr>
        <p:blipFill>
          <a:blip r:embed="rId3"/>
          <a:stretch>
            <a:fillRect/>
          </a:stretch>
        </p:blipFill>
        <p:spPr>
          <a:xfrm>
            <a:off x="228600" y="3352800"/>
            <a:ext cx="8610600" cy="3198855"/>
          </a:xfrm>
          <a:prstGeom prst="rect">
            <a:avLst/>
          </a:prstGeom>
        </p:spPr>
      </p:pic>
    </p:spTree>
    <p:extLst>
      <p:ext uri="{BB962C8B-B14F-4D97-AF65-F5344CB8AC3E}">
        <p14:creationId xmlns:p14="http://schemas.microsoft.com/office/powerpoint/2010/main" val="2220750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NEUTRINO FLUXES</a:t>
            </a:r>
          </a:p>
        </p:txBody>
      </p:sp>
      <p:sp>
        <p:nvSpPr>
          <p:cNvPr id="5123" name="Content Placeholder 2"/>
          <p:cNvSpPr>
            <a:spLocks noGrp="1"/>
          </p:cNvSpPr>
          <p:nvPr>
            <p:ph idx="1"/>
          </p:nvPr>
        </p:nvSpPr>
        <p:spPr>
          <a:xfrm>
            <a:off x="252412" y="990600"/>
            <a:ext cx="5326816" cy="3429000"/>
          </a:xfrm>
        </p:spPr>
        <p:txBody>
          <a:bodyPr/>
          <a:lstStyle/>
          <a:p>
            <a:r>
              <a:rPr lang="en-US" sz="1800" dirty="0"/>
              <a:t>We have probably already seen our first </a:t>
            </a:r>
            <a:r>
              <a:rPr lang="en-US" sz="1800" dirty="0" err="1"/>
              <a:t>TeV</a:t>
            </a:r>
            <a:r>
              <a:rPr lang="en-US" sz="1800" dirty="0"/>
              <a:t> collider neutrino.</a:t>
            </a:r>
          </a:p>
          <a:p>
            <a:endParaRPr lang="en-US" sz="1200" dirty="0"/>
          </a:p>
          <a:p>
            <a:r>
              <a:rPr lang="en-US" sz="1800" dirty="0"/>
              <a:t>2018: FASER pilot ~30 kg emulsion detectors collected 12.5 fb</a:t>
            </a:r>
            <a:r>
              <a:rPr lang="en-US" sz="1800" baseline="30000" dirty="0"/>
              <a:t>-1</a:t>
            </a:r>
            <a:r>
              <a:rPr lang="en-US" sz="1800" dirty="0"/>
              <a:t> on the beam collision axis (installed and removed during Technical Stops).</a:t>
            </a:r>
          </a:p>
          <a:p>
            <a:endParaRPr lang="en-US" sz="1200" dirty="0"/>
          </a:p>
          <a:p>
            <a:r>
              <a:rPr lang="en-US" sz="1800" dirty="0"/>
              <a:t>Expect ~10 neutrino interactions.  Several neutral vertices identified, likely to be neutrinos.  Analysis ongoing.</a:t>
            </a:r>
          </a:p>
          <a:p>
            <a:endParaRPr lang="en-US" sz="1800" dirty="0"/>
          </a:p>
          <a:p>
            <a:endParaRPr lang="en-US" sz="1800" dirty="0"/>
          </a:p>
          <a:p>
            <a:endParaRPr lang="en-US" sz="1800" dirty="0"/>
          </a:p>
          <a:p>
            <a:pPr marL="0" indent="0">
              <a:buNone/>
            </a:pPr>
            <a:endParaRPr lang="en-US" sz="1800" dirty="0"/>
          </a:p>
          <a:p>
            <a:endParaRPr lang="en-US" sz="2000" dirty="0">
              <a:solidFill>
                <a:srgbClr val="FF0000"/>
              </a:solidFill>
            </a:endParaRPr>
          </a:p>
        </p:txBody>
      </p:sp>
      <p:pic>
        <p:nvPicPr>
          <p:cNvPr id="6" name="Picture 5">
            <a:extLst>
              <a:ext uri="{FF2B5EF4-FFF2-40B4-BE49-F238E27FC236}">
                <a16:creationId xmlns:a16="http://schemas.microsoft.com/office/drawing/2014/main" id="{C8277A46-8B86-C042-9276-2BFF5EB60A17}"/>
              </a:ext>
            </a:extLst>
          </p:cNvPr>
          <p:cNvPicPr>
            <a:picLocks noChangeAspect="1"/>
          </p:cNvPicPr>
          <p:nvPr/>
        </p:nvPicPr>
        <p:blipFill>
          <a:blip r:embed="rId3"/>
          <a:stretch>
            <a:fillRect/>
          </a:stretch>
        </p:blipFill>
        <p:spPr>
          <a:xfrm>
            <a:off x="6622217" y="2667000"/>
            <a:ext cx="2133600" cy="1678567"/>
          </a:xfrm>
          <a:prstGeom prst="rect">
            <a:avLst/>
          </a:prstGeom>
        </p:spPr>
      </p:pic>
      <p:pic>
        <p:nvPicPr>
          <p:cNvPr id="10" name="Picture 9">
            <a:extLst>
              <a:ext uri="{FF2B5EF4-FFF2-40B4-BE49-F238E27FC236}">
                <a16:creationId xmlns:a16="http://schemas.microsoft.com/office/drawing/2014/main" id="{84573A52-871F-2A46-82C7-9F5EE140AA91}"/>
              </a:ext>
            </a:extLst>
          </p:cNvPr>
          <p:cNvPicPr>
            <a:picLocks noChangeAspect="1"/>
          </p:cNvPicPr>
          <p:nvPr/>
        </p:nvPicPr>
        <p:blipFill rotWithShape="1">
          <a:blip r:embed="rId4"/>
          <a:srcRect r="31677"/>
          <a:stretch/>
        </p:blipFill>
        <p:spPr>
          <a:xfrm>
            <a:off x="533400" y="4383021"/>
            <a:ext cx="4876800" cy="2125388"/>
          </a:xfrm>
          <a:prstGeom prst="rect">
            <a:avLst/>
          </a:prstGeom>
        </p:spPr>
      </p:pic>
      <p:pic>
        <p:nvPicPr>
          <p:cNvPr id="14" name="Content Placeholder 3">
            <a:extLst>
              <a:ext uri="{FF2B5EF4-FFF2-40B4-BE49-F238E27FC236}">
                <a16:creationId xmlns:a16="http://schemas.microsoft.com/office/drawing/2014/main" id="{DE018A3E-7A99-BB41-83DC-E1291A3EAA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479660" y="2111639"/>
            <a:ext cx="5647267" cy="3176588"/>
          </a:xfrm>
          <a:prstGeom prst="rect">
            <a:avLst/>
          </a:prstGeom>
        </p:spPr>
      </p:pic>
      <p:pic>
        <p:nvPicPr>
          <p:cNvPr id="13" name="Picture 12">
            <a:extLst>
              <a:ext uri="{FF2B5EF4-FFF2-40B4-BE49-F238E27FC236}">
                <a16:creationId xmlns:a16="http://schemas.microsoft.com/office/drawing/2014/main" id="{E616131C-DC6A-EA44-A736-9FB11E84A843}"/>
              </a:ext>
            </a:extLst>
          </p:cNvPr>
          <p:cNvPicPr>
            <a:picLocks noChangeAspect="1"/>
          </p:cNvPicPr>
          <p:nvPr/>
        </p:nvPicPr>
        <p:blipFill>
          <a:blip r:embed="rId3"/>
          <a:stretch>
            <a:fillRect/>
          </a:stretch>
        </p:blipFill>
        <p:spPr>
          <a:xfrm>
            <a:off x="7108245" y="5120558"/>
            <a:ext cx="1783343" cy="1403009"/>
          </a:xfrm>
          <a:prstGeom prst="rect">
            <a:avLst/>
          </a:prstGeom>
        </p:spPr>
      </p:pic>
    </p:spTree>
    <p:extLst>
      <p:ext uri="{BB962C8B-B14F-4D97-AF65-F5344CB8AC3E}">
        <p14:creationId xmlns:p14="http://schemas.microsoft.com/office/powerpoint/2010/main" val="224231662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NEUTRINO PHYSICS</a:t>
            </a:r>
          </a:p>
        </p:txBody>
      </p:sp>
      <p:sp>
        <p:nvSpPr>
          <p:cNvPr id="5123" name="Content Placeholder 2"/>
          <p:cNvSpPr>
            <a:spLocks noGrp="1"/>
          </p:cNvSpPr>
          <p:nvPr>
            <p:ph idx="1"/>
          </p:nvPr>
        </p:nvSpPr>
        <p:spPr>
          <a:xfrm>
            <a:off x="76200" y="838200"/>
            <a:ext cx="8915400" cy="5867400"/>
          </a:xfrm>
        </p:spPr>
        <p:txBody>
          <a:bodyPr/>
          <a:lstStyle/>
          <a:p>
            <a:r>
              <a:rPr lang="en-US" sz="2000" dirty="0"/>
              <a:t>2022-24: </a:t>
            </a:r>
            <a:r>
              <a:rPr lang="en-US" sz="2000" dirty="0" err="1"/>
              <a:t>FASER</a:t>
            </a:r>
            <a:r>
              <a:rPr lang="en-US" sz="2000" dirty="0" err="1">
                <a:latin typeface="Symbol" pitchFamily="2" charset="2"/>
              </a:rPr>
              <a:t>n</a:t>
            </a:r>
            <a:r>
              <a:rPr lang="en-US" sz="2000" dirty="0"/>
              <a:t> will collect data with 1.1 </a:t>
            </a:r>
            <a:r>
              <a:rPr lang="en-US" sz="2000" dirty="0" err="1"/>
              <a:t>tonne</a:t>
            </a:r>
            <a:r>
              <a:rPr lang="en-US" sz="2000" dirty="0"/>
              <a:t> detector in Run 3</a:t>
            </a:r>
          </a:p>
          <a:p>
            <a:pPr lvl="1"/>
            <a:r>
              <a:rPr lang="en-US" sz="1800" dirty="0"/>
              <a:t>Detect </a:t>
            </a:r>
            <a:r>
              <a:rPr lang="en-US" sz="1800" baseline="-25000" dirty="0">
                <a:latin typeface="Symbol" pitchFamily="2" charset="2"/>
              </a:rPr>
              <a:t> </a:t>
            </a:r>
            <a:r>
              <a:rPr lang="en-US" sz="1800" dirty="0">
                <a:latin typeface="Arial" charset="0"/>
              </a:rPr>
              <a:t>~1000 </a:t>
            </a:r>
            <a:r>
              <a:rPr lang="en-US" sz="1800" dirty="0">
                <a:latin typeface="Symbol" pitchFamily="2" charset="2"/>
                <a:sym typeface="Wingdings" pitchFamily="2" charset="2"/>
              </a:rPr>
              <a:t>n</a:t>
            </a:r>
            <a:r>
              <a:rPr lang="en-US" sz="1800" i="1" baseline="-25000" dirty="0">
                <a:latin typeface="Arial" charset="0"/>
                <a:sym typeface="Wingdings" pitchFamily="2" charset="2"/>
              </a:rPr>
              <a:t>e </a:t>
            </a:r>
            <a:r>
              <a:rPr lang="en-US" sz="1800" i="1" dirty="0">
                <a:latin typeface="Arial" charset="0"/>
                <a:sym typeface="Wingdings" pitchFamily="2" charset="2"/>
              </a:rPr>
              <a:t>, </a:t>
            </a:r>
            <a:r>
              <a:rPr lang="en-US" sz="1800" dirty="0">
                <a:latin typeface="Arial" charset="0"/>
                <a:sym typeface="Wingdings" pitchFamily="2" charset="2"/>
              </a:rPr>
              <a:t>~10,000</a:t>
            </a:r>
            <a:r>
              <a:rPr lang="en-US" sz="1800" dirty="0">
                <a:latin typeface="Arial" charset="0"/>
              </a:rPr>
              <a:t> </a:t>
            </a:r>
            <a:r>
              <a:rPr lang="en-US" sz="1800" dirty="0">
                <a:latin typeface="Symbol" pitchFamily="2" charset="2"/>
                <a:sym typeface="Wingdings" pitchFamily="2" charset="2"/>
              </a:rPr>
              <a:t>n</a:t>
            </a:r>
            <a:r>
              <a:rPr lang="en-US" sz="1800" baseline="-25000" dirty="0">
                <a:latin typeface="Symbol" pitchFamily="2" charset="2"/>
                <a:sym typeface="Wingdings" pitchFamily="2" charset="2"/>
              </a:rPr>
              <a:t>m </a:t>
            </a:r>
            <a:r>
              <a:rPr lang="en-US" sz="1800" dirty="0">
                <a:sym typeface="Wingdings" pitchFamily="2" charset="2"/>
              </a:rPr>
              <a:t>, and ~10 </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r>
              <a:rPr lang="en-US" sz="1800" baseline="-25000" dirty="0">
                <a:latin typeface="Symbol" pitchFamily="2" charset="2"/>
                <a:sym typeface="Wingdings" pitchFamily="2" charset="2"/>
              </a:rPr>
              <a:t> </a:t>
            </a:r>
            <a:r>
              <a:rPr lang="en-US" sz="1800" dirty="0"/>
              <a:t>.</a:t>
            </a:r>
            <a:r>
              <a:rPr lang="en-US" sz="1800" baseline="-25000" dirty="0">
                <a:latin typeface="Symbol" pitchFamily="2" charset="2"/>
              </a:rPr>
              <a:t>  </a:t>
            </a:r>
            <a:r>
              <a:rPr lang="en-US" sz="1800" dirty="0"/>
              <a:t>Probe neutrino properties at energies </a:t>
            </a:r>
            <a:r>
              <a:rPr lang="en-US" sz="1800" dirty="0" err="1"/>
              <a:t>E</a:t>
            </a:r>
            <a:r>
              <a:rPr lang="en-US" sz="1800" baseline="-25000" dirty="0" err="1">
                <a:latin typeface="Symbol" pitchFamily="2" charset="2"/>
              </a:rPr>
              <a:t>n</a:t>
            </a:r>
            <a:r>
              <a:rPr lang="en-US" sz="1800" dirty="0"/>
              <a:t> ~ </a:t>
            </a:r>
            <a:r>
              <a:rPr lang="en-US" sz="1800" dirty="0" err="1"/>
              <a:t>TeV</a:t>
            </a:r>
            <a:r>
              <a:rPr lang="en-US" sz="1800" dirty="0"/>
              <a:t>, first direct exploration of this energy range for all 3 flavors.</a:t>
            </a:r>
            <a:endParaRPr lang="en-US" sz="2000" dirty="0">
              <a:solidFill>
                <a:srgbClr val="FF0000"/>
              </a:solidFill>
            </a:endParaRPr>
          </a:p>
        </p:txBody>
      </p:sp>
      <p:sp>
        <p:nvSpPr>
          <p:cNvPr id="5" name="TextBox 4">
            <a:extLst>
              <a:ext uri="{FF2B5EF4-FFF2-40B4-BE49-F238E27FC236}">
                <a16:creationId xmlns:a16="http://schemas.microsoft.com/office/drawing/2014/main" id="{78D13815-6D41-A442-A233-33DD17A55E6D}"/>
              </a:ext>
            </a:extLst>
          </p:cNvPr>
          <p:cNvSpPr txBox="1"/>
          <p:nvPr/>
        </p:nvSpPr>
        <p:spPr>
          <a:xfrm>
            <a:off x="2890847" y="3959423"/>
            <a:ext cx="3438505" cy="307777"/>
          </a:xfrm>
          <a:prstGeom prst="rect">
            <a:avLst/>
          </a:prstGeom>
          <a:noFill/>
        </p:spPr>
        <p:txBody>
          <a:bodyPr wrap="none" rtlCol="0">
            <a:spAutoFit/>
          </a:bodyPr>
          <a:lstStyle/>
          <a:p>
            <a:r>
              <a:rPr lang="en-US" sz="1400" dirty="0"/>
              <a:t>FASER Collaboration 1908.02310 (2019)</a:t>
            </a:r>
          </a:p>
        </p:txBody>
      </p:sp>
      <p:pic>
        <p:nvPicPr>
          <p:cNvPr id="7" name="Picture 6">
            <a:extLst>
              <a:ext uri="{FF2B5EF4-FFF2-40B4-BE49-F238E27FC236}">
                <a16:creationId xmlns:a16="http://schemas.microsoft.com/office/drawing/2014/main" id="{A51C1235-F1B8-E447-8975-C51FC423AA7D}"/>
              </a:ext>
            </a:extLst>
          </p:cNvPr>
          <p:cNvPicPr>
            <a:picLocks noChangeAspect="1"/>
          </p:cNvPicPr>
          <p:nvPr/>
        </p:nvPicPr>
        <p:blipFill>
          <a:blip r:embed="rId3"/>
          <a:stretch>
            <a:fillRect/>
          </a:stretch>
        </p:blipFill>
        <p:spPr>
          <a:xfrm>
            <a:off x="952500" y="1828800"/>
            <a:ext cx="7239000" cy="2168696"/>
          </a:xfrm>
          <a:prstGeom prst="rect">
            <a:avLst/>
          </a:prstGeom>
        </p:spPr>
      </p:pic>
      <p:sp>
        <p:nvSpPr>
          <p:cNvPr id="6" name="Content Placeholder 2">
            <a:extLst>
              <a:ext uri="{FF2B5EF4-FFF2-40B4-BE49-F238E27FC236}">
                <a16:creationId xmlns:a16="http://schemas.microsoft.com/office/drawing/2014/main" id="{1593AEB1-CACF-234D-9D97-361ECA0E1336}"/>
              </a:ext>
            </a:extLst>
          </p:cNvPr>
          <p:cNvSpPr txBox="1">
            <a:spLocks/>
          </p:cNvSpPr>
          <p:nvPr/>
        </p:nvSpPr>
        <p:spPr bwMode="auto">
          <a:xfrm>
            <a:off x="76200" y="4341513"/>
            <a:ext cx="6629400" cy="1525887"/>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 uri="{91240B29-F687-4f45-9708-019B960494DF}">
              <a14:hiddenLine xmlns:mc="http://schemas.openxmlformats.org/markup-compatibility/2006" xmlns:mv="urn:schemas-microsoft-com:mac:vml" xmlns=""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2027-36: </a:t>
            </a:r>
            <a:r>
              <a:rPr lang="en-US" sz="2000" dirty="0" err="1"/>
              <a:t>FASER</a:t>
            </a:r>
            <a:r>
              <a:rPr lang="en-US" sz="2000" dirty="0" err="1">
                <a:latin typeface="Symbol" pitchFamily="2" charset="2"/>
              </a:rPr>
              <a:t>n</a:t>
            </a:r>
            <a:r>
              <a:rPr lang="en-US" sz="2000" dirty="0"/>
              <a:t> upgrade to ~10 </a:t>
            </a:r>
            <a:r>
              <a:rPr lang="en-US" sz="2000" dirty="0" err="1"/>
              <a:t>tonnes</a:t>
            </a:r>
            <a:r>
              <a:rPr lang="en-US" sz="2000" dirty="0"/>
              <a:t> in HL-LHC</a:t>
            </a:r>
          </a:p>
          <a:p>
            <a:pPr lvl="1"/>
            <a:r>
              <a:rPr lang="en-US" sz="1800" dirty="0"/>
              <a:t>Detect </a:t>
            </a:r>
            <a:r>
              <a:rPr lang="en-US" sz="1800" baseline="-25000" dirty="0">
                <a:latin typeface="Symbol" pitchFamily="2" charset="2"/>
              </a:rPr>
              <a:t> </a:t>
            </a:r>
            <a:r>
              <a:rPr lang="en-US" sz="1800" dirty="0">
                <a:latin typeface="Arial" charset="0"/>
              </a:rPr>
              <a:t>~100,000 </a:t>
            </a:r>
            <a:r>
              <a:rPr lang="en-US" sz="1800" dirty="0">
                <a:latin typeface="Symbol" pitchFamily="2" charset="2"/>
                <a:sym typeface="Wingdings" pitchFamily="2" charset="2"/>
              </a:rPr>
              <a:t>n</a:t>
            </a:r>
            <a:r>
              <a:rPr lang="en-US" sz="1800" i="1" baseline="-25000" dirty="0">
                <a:latin typeface="Arial" charset="0"/>
                <a:sym typeface="Wingdings" pitchFamily="2" charset="2"/>
              </a:rPr>
              <a:t>e </a:t>
            </a:r>
            <a:r>
              <a:rPr lang="en-US" sz="1800" i="1" dirty="0">
                <a:latin typeface="Arial" charset="0"/>
                <a:sym typeface="Wingdings" pitchFamily="2" charset="2"/>
              </a:rPr>
              <a:t>, </a:t>
            </a:r>
            <a:r>
              <a:rPr lang="en-US" sz="1800" dirty="0">
                <a:latin typeface="Arial" charset="0"/>
                <a:sym typeface="Wingdings" pitchFamily="2" charset="2"/>
              </a:rPr>
              <a:t>~1,000,000</a:t>
            </a:r>
            <a:r>
              <a:rPr lang="en-US" sz="1800" dirty="0">
                <a:latin typeface="Arial" charset="0"/>
              </a:rPr>
              <a:t> </a:t>
            </a:r>
            <a:r>
              <a:rPr lang="en-US" sz="1800" dirty="0">
                <a:latin typeface="Symbol" pitchFamily="2" charset="2"/>
                <a:sym typeface="Wingdings" pitchFamily="2" charset="2"/>
              </a:rPr>
              <a:t>n</a:t>
            </a:r>
            <a:r>
              <a:rPr lang="en-US" sz="1800" baseline="-25000" dirty="0">
                <a:latin typeface="Symbol" pitchFamily="2" charset="2"/>
                <a:sym typeface="Wingdings" pitchFamily="2" charset="2"/>
              </a:rPr>
              <a:t>m </a:t>
            </a:r>
            <a:r>
              <a:rPr lang="en-US" sz="1800" dirty="0">
                <a:sym typeface="Wingdings" pitchFamily="2" charset="2"/>
              </a:rPr>
              <a:t>, ~1000 </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r>
              <a:rPr lang="en-US" sz="1800" baseline="-25000" dirty="0">
                <a:latin typeface="Symbol" pitchFamily="2" charset="2"/>
                <a:sym typeface="Wingdings" pitchFamily="2" charset="2"/>
              </a:rPr>
              <a:t> </a:t>
            </a:r>
            <a:r>
              <a:rPr lang="en-US" sz="1800" dirty="0"/>
              <a:t>, each with its own radial distribution.  </a:t>
            </a:r>
          </a:p>
          <a:p>
            <a:endParaRPr lang="en-US" sz="1000" dirty="0"/>
          </a:p>
          <a:p>
            <a:r>
              <a:rPr lang="en-US" sz="2000" dirty="0" err="1"/>
              <a:t>FASER</a:t>
            </a:r>
            <a:r>
              <a:rPr lang="en-US" sz="2000" dirty="0" err="1">
                <a:latin typeface="Symbol" pitchFamily="2" charset="2"/>
              </a:rPr>
              <a:t>n</a:t>
            </a:r>
            <a:r>
              <a:rPr lang="en-US" sz="2000" dirty="0"/>
              <a:t> will provide significant constraints on charm production, help differentiate cosmic neutrinos from atmospheric </a:t>
            </a:r>
            <a:r>
              <a:rPr lang="en-US" sz="2000" dirty="0">
                <a:latin typeface="Symbol" pitchFamily="2" charset="2"/>
              </a:rPr>
              <a:t>n</a:t>
            </a:r>
            <a:r>
              <a:rPr lang="en-US" sz="2000" dirty="0"/>
              <a:t> background at </a:t>
            </a:r>
            <a:r>
              <a:rPr lang="en-US" sz="2000" dirty="0" err="1"/>
              <a:t>IceCube</a:t>
            </a:r>
            <a:r>
              <a:rPr lang="en-US" sz="2000" dirty="0"/>
              <a:t> and elsewhere.</a:t>
            </a:r>
            <a:endParaRPr lang="en-US" sz="2000" dirty="0">
              <a:solidFill>
                <a:srgbClr val="FF0000"/>
              </a:solidFill>
            </a:endParaRPr>
          </a:p>
        </p:txBody>
      </p:sp>
      <p:pic>
        <p:nvPicPr>
          <p:cNvPr id="8" name="Picture 7">
            <a:extLst>
              <a:ext uri="{FF2B5EF4-FFF2-40B4-BE49-F238E27FC236}">
                <a16:creationId xmlns:a16="http://schemas.microsoft.com/office/drawing/2014/main" id="{E04B6A01-EEED-DF4A-A99C-6C8B7609FB66}"/>
              </a:ext>
            </a:extLst>
          </p:cNvPr>
          <p:cNvPicPr>
            <a:picLocks noChangeAspect="1"/>
          </p:cNvPicPr>
          <p:nvPr/>
        </p:nvPicPr>
        <p:blipFill>
          <a:blip r:embed="rId4"/>
          <a:stretch>
            <a:fillRect/>
          </a:stretch>
        </p:blipFill>
        <p:spPr>
          <a:xfrm>
            <a:off x="6631870" y="4308304"/>
            <a:ext cx="2131130" cy="2168696"/>
          </a:xfrm>
          <a:prstGeom prst="rect">
            <a:avLst/>
          </a:prstGeom>
        </p:spPr>
      </p:pic>
    </p:spTree>
    <p:extLst>
      <p:ext uri="{BB962C8B-B14F-4D97-AF65-F5344CB8AC3E}">
        <p14:creationId xmlns:p14="http://schemas.microsoft.com/office/powerpoint/2010/main" val="2886792306"/>
      </p:ext>
    </p:extLst>
  </p:cSld>
  <p:clrMapOvr>
    <a:masterClrMapping/>
  </p:clrMapOvr>
  <p:transition/>
</p:sld>
</file>

<file path=ppt/theme/theme1.xml><?xml version="1.0" encoding="utf-8"?>
<a:theme xmlns:a="http://schemas.openxmlformats.org/drawingml/2006/main" name="office_a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65486</TotalTime>
  <Words>1136</Words>
  <Application>Microsoft Macintosh PowerPoint</Application>
  <PresentationFormat>On-screen Show (4:3)</PresentationFormat>
  <Paragraphs>166</Paragraphs>
  <Slides>13</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Cambria Math</vt:lpstr>
      <vt:lpstr>Symbol</vt:lpstr>
      <vt:lpstr>office_arial</vt:lpstr>
      <vt:lpstr>PowerPoint Presentation</vt:lpstr>
      <vt:lpstr>ASTROPARTICLE PHYSICS AND COLLIDERS</vt:lpstr>
      <vt:lpstr>MOTIVATIONS FOR FAR FORWARD EXPERIMENTS</vt:lpstr>
      <vt:lpstr>LOCATION OF FASER AND FASERn</vt:lpstr>
      <vt:lpstr>THE FASER AND FASERn DETECTORS</vt:lpstr>
      <vt:lpstr>CURRENT STATUS</vt:lpstr>
      <vt:lpstr>MUON FLUXES</vt:lpstr>
      <vt:lpstr>NEUTRINO FLUXES</vt:lpstr>
      <vt:lpstr>NEUTRINO PHYSICS</vt:lpstr>
      <vt:lpstr>FORWARD PHYSICS FACILITY</vt:lpstr>
      <vt:lpstr>FORWARD PHYSICS FACILITY</vt:lpstr>
      <vt:lpstr>UJ12 AND UJ 18 CAVERNS</vt:lpstr>
      <vt:lpstr>FPF KICKOFF WORKSHOP</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dc:creator>
  <cp:lastModifiedBy>Microsoft Office User</cp:lastModifiedBy>
  <cp:revision>1525</cp:revision>
  <cp:lastPrinted>2020-05-15T06:19:25Z</cp:lastPrinted>
  <dcterms:created xsi:type="dcterms:W3CDTF">2018-11-15T08:26:17Z</dcterms:created>
  <dcterms:modified xsi:type="dcterms:W3CDTF">2020-10-07T19:09:40Z</dcterms:modified>
</cp:coreProperties>
</file>