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13" r:id="rId1"/>
  </p:sldMasterIdLst>
  <p:notesMasterIdLst>
    <p:notesMasterId r:id="rId54"/>
  </p:notesMasterIdLst>
  <p:handoutMasterIdLst>
    <p:handoutMasterId r:id="rId55"/>
  </p:handoutMasterIdLst>
  <p:sldIdLst>
    <p:sldId id="889" r:id="rId2"/>
    <p:sldId id="954" r:id="rId3"/>
    <p:sldId id="932" r:id="rId4"/>
    <p:sldId id="896" r:id="rId5"/>
    <p:sldId id="923" r:id="rId6"/>
    <p:sldId id="883" r:id="rId7"/>
    <p:sldId id="922" r:id="rId8"/>
    <p:sldId id="596" r:id="rId9"/>
    <p:sldId id="601" r:id="rId10"/>
    <p:sldId id="599" r:id="rId11"/>
    <p:sldId id="577" r:id="rId12"/>
    <p:sldId id="584" r:id="rId13"/>
    <p:sldId id="621" r:id="rId14"/>
    <p:sldId id="920" r:id="rId15"/>
    <p:sldId id="925" r:id="rId16"/>
    <p:sldId id="924" r:id="rId17"/>
    <p:sldId id="926" r:id="rId18"/>
    <p:sldId id="611" r:id="rId19"/>
    <p:sldId id="612" r:id="rId20"/>
    <p:sldId id="909" r:id="rId21"/>
    <p:sldId id="904" r:id="rId22"/>
    <p:sldId id="905" r:id="rId23"/>
    <p:sldId id="907" r:id="rId24"/>
    <p:sldId id="930" r:id="rId25"/>
    <p:sldId id="927" r:id="rId26"/>
    <p:sldId id="933" r:id="rId27"/>
    <p:sldId id="707" r:id="rId28"/>
    <p:sldId id="934" r:id="rId29"/>
    <p:sldId id="651" r:id="rId30"/>
    <p:sldId id="953" r:id="rId31"/>
    <p:sldId id="936" r:id="rId32"/>
    <p:sldId id="952" r:id="rId33"/>
    <p:sldId id="259" r:id="rId34"/>
    <p:sldId id="710" r:id="rId35"/>
    <p:sldId id="938" r:id="rId36"/>
    <p:sldId id="853" r:id="rId37"/>
    <p:sldId id="937" r:id="rId38"/>
    <p:sldId id="941" r:id="rId39"/>
    <p:sldId id="911" r:id="rId40"/>
    <p:sldId id="886" r:id="rId41"/>
    <p:sldId id="939" r:id="rId42"/>
    <p:sldId id="708" r:id="rId43"/>
    <p:sldId id="944" r:id="rId44"/>
    <p:sldId id="945" r:id="rId45"/>
    <p:sldId id="916" r:id="rId46"/>
    <p:sldId id="946" r:id="rId47"/>
    <p:sldId id="948" r:id="rId48"/>
    <p:sldId id="949" r:id="rId49"/>
    <p:sldId id="950" r:id="rId50"/>
    <p:sldId id="940" r:id="rId51"/>
    <p:sldId id="947" r:id="rId52"/>
    <p:sldId id="931" r:id="rId53"/>
  </p:sldIdLst>
  <p:sldSz cx="9144000" cy="6858000" type="screen4x3"/>
  <p:notesSz cx="6858000" cy="9144000"/>
  <p:defaultTex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Arial"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Arial"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Arial"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Arial"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Arial" charset="0"/>
      </a:defRPr>
    </a:lvl5pPr>
    <a:lvl6pPr marL="2286000" algn="l" defTabSz="457200" rtl="0" eaLnBrk="1" latinLnBrk="0" hangingPunct="1">
      <a:defRPr kern="1200">
        <a:solidFill>
          <a:schemeClr val="tx1"/>
        </a:solidFill>
        <a:latin typeface="Arial" charset="0"/>
        <a:ea typeface="ＭＳ Ｐゴシック" charset="0"/>
        <a:cs typeface="Arial" charset="0"/>
      </a:defRPr>
    </a:lvl6pPr>
    <a:lvl7pPr marL="2743200" algn="l" defTabSz="457200" rtl="0" eaLnBrk="1" latinLnBrk="0" hangingPunct="1">
      <a:defRPr kern="1200">
        <a:solidFill>
          <a:schemeClr val="tx1"/>
        </a:solidFill>
        <a:latin typeface="Arial" charset="0"/>
        <a:ea typeface="ＭＳ Ｐゴシック" charset="0"/>
        <a:cs typeface="Arial" charset="0"/>
      </a:defRPr>
    </a:lvl7pPr>
    <a:lvl8pPr marL="3200400" algn="l" defTabSz="457200" rtl="0" eaLnBrk="1" latinLnBrk="0" hangingPunct="1">
      <a:defRPr kern="1200">
        <a:solidFill>
          <a:schemeClr val="tx1"/>
        </a:solidFill>
        <a:latin typeface="Arial" charset="0"/>
        <a:ea typeface="ＭＳ Ｐゴシック" charset="0"/>
        <a:cs typeface="Arial" charset="0"/>
      </a:defRPr>
    </a:lvl8pPr>
    <a:lvl9pPr marL="3657600" algn="l" defTabSz="457200" rtl="0" eaLnBrk="1" latinLnBrk="0" hangingPunct="1">
      <a:defRPr kern="1200">
        <a:solidFill>
          <a:schemeClr val="tx1"/>
        </a:solidFill>
        <a:latin typeface="Arial" charset="0"/>
        <a:ea typeface="ＭＳ Ｐゴシック" charset="0"/>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2E9D7"/>
    <a:srgbClr val="4A7EBB"/>
    <a:srgbClr val="3C5AFF"/>
    <a:srgbClr val="0000FF"/>
    <a:srgbClr val="00B050"/>
    <a:srgbClr val="1919C8"/>
    <a:srgbClr val="000000"/>
    <a:srgbClr val="FF0000"/>
    <a:srgbClr val="E4E37B"/>
    <a:srgbClr val="17375E"/>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7335" autoAdjust="0"/>
    <p:restoredTop sz="50000" autoAdjust="0"/>
  </p:normalViewPr>
  <p:slideViewPr>
    <p:cSldViewPr snapToObjects="1">
      <p:cViewPr varScale="1">
        <p:scale>
          <a:sx n="140" d="100"/>
          <a:sy n="140" d="100"/>
        </p:scale>
        <p:origin x="448" y="19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11" d="100"/>
        <a:sy n="111" d="100"/>
      </p:scale>
      <p:origin x="0" y="5832"/>
    </p:cViewPr>
  </p:sorterViewPr>
  <p:notesViewPr>
    <p:cSldViewPr snapToObjects="1">
      <p:cViewPr varScale="1">
        <p:scale>
          <a:sx n="78" d="100"/>
          <a:sy n="78" d="100"/>
        </p:scale>
        <p:origin x="-2680"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handoutMaster" Target="handoutMasters/handout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Calibri" charset="0"/>
              </a:defRPr>
            </a:lvl1pPr>
          </a:lstStyle>
          <a:p>
            <a:fld id="{615F4BDE-EB1E-5245-960C-40D7243C402E}" type="datetime1">
              <a:rPr lang="en-US"/>
              <a:pPr/>
              <a:t>8/18/20</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charset="0"/>
              </a:defRPr>
            </a:lvl1pPr>
          </a:lstStyle>
          <a:p>
            <a:fld id="{D6FDA90A-D940-C24D-B8BA-FEF64AE6C9F7}" type="slidenum">
              <a:rPr lang="en-US"/>
              <a:pPr/>
              <a:t>‹#›</a:t>
            </a:fld>
            <a:endParaRPr lang="en-US"/>
          </a:p>
        </p:txBody>
      </p:sp>
    </p:spTree>
    <p:extLst>
      <p:ext uri="{BB962C8B-B14F-4D97-AF65-F5344CB8AC3E}">
        <p14:creationId xmlns:p14="http://schemas.microsoft.com/office/powerpoint/2010/main" val="3974401808"/>
      </p:ext>
    </p:extLst>
  </p:cSld>
  <p:clrMap bg1="lt1" tx1="dk1" bg2="lt2" tx2="dk2" accent1="accent1" accent2="accent2" accent3="accent3" accent4="accent4" accent5="accent5" accent6="accent6" hlink="hlink" folHlink="folHlink"/>
  <p:hf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Calibri" charset="0"/>
              </a:defRPr>
            </a:lvl1pPr>
          </a:lstStyle>
          <a:p>
            <a:fld id="{F6F9E314-5CA5-9043-97DF-2DA186874F47}" type="datetime1">
              <a:rPr lang="en-US"/>
              <a:pPr/>
              <a:t>8/18/20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charset="0"/>
              </a:defRPr>
            </a:lvl1pPr>
          </a:lstStyle>
          <a:p>
            <a:fld id="{1E4DC66B-5A4D-704C-951F-C2EEB6AF22EF}" type="slidenum">
              <a:rPr lang="en-US"/>
              <a:pPr/>
              <a:t>‹#›</a:t>
            </a:fld>
            <a:endParaRPr lang="en-US"/>
          </a:p>
        </p:txBody>
      </p:sp>
    </p:spTree>
    <p:extLst>
      <p:ext uri="{BB962C8B-B14F-4D97-AF65-F5344CB8AC3E}">
        <p14:creationId xmlns:p14="http://schemas.microsoft.com/office/powerpoint/2010/main" val="495084801"/>
      </p:ext>
    </p:extLst>
  </p:cSld>
  <p:clrMap bg1="lt1" tx1="dk1" bg2="lt2" tx2="dk2" accent1="accent1" accent2="accent2" accent3="accent3" accent4="accent4" accent5="accent5" accent6="accent6" hlink="hlink" folHlink="folHlink"/>
  <p:hf hdr="0" ftr="0"/>
  <p:notesStyle>
    <a:lvl1pPr algn="l" defTabSz="457200" rtl="0" fontAlgn="base">
      <a:spcBef>
        <a:spcPct val="30000"/>
      </a:spcBef>
      <a:spcAft>
        <a:spcPct val="0"/>
      </a:spcAft>
      <a:defRPr sz="1200" kern="1200">
        <a:solidFill>
          <a:schemeClr val="tx1"/>
        </a:solidFill>
        <a:latin typeface="+mn-lt"/>
        <a:ea typeface="ＭＳ Ｐゴシック" charset="0"/>
        <a:cs typeface="+mn-cs"/>
      </a:defRPr>
    </a:lvl1pPr>
    <a:lvl2pPr marL="457200" algn="l" defTabSz="457200" rtl="0" fontAlgn="base">
      <a:spcBef>
        <a:spcPct val="30000"/>
      </a:spcBef>
      <a:spcAft>
        <a:spcPct val="0"/>
      </a:spcAft>
      <a:defRPr sz="1200" kern="1200">
        <a:solidFill>
          <a:schemeClr val="tx1"/>
        </a:solidFill>
        <a:latin typeface="+mn-lt"/>
        <a:ea typeface="ＭＳ Ｐゴシック" charset="0"/>
        <a:cs typeface="+mn-cs"/>
      </a:defRPr>
    </a:lvl2pPr>
    <a:lvl3pPr marL="914400" algn="l" defTabSz="457200" rtl="0" fontAlgn="base">
      <a:spcBef>
        <a:spcPct val="30000"/>
      </a:spcBef>
      <a:spcAft>
        <a:spcPct val="0"/>
      </a:spcAft>
      <a:defRPr sz="1200" kern="1200">
        <a:solidFill>
          <a:schemeClr val="tx1"/>
        </a:solidFill>
        <a:latin typeface="+mn-lt"/>
        <a:ea typeface="ＭＳ Ｐゴシック" charset="0"/>
        <a:cs typeface="+mn-cs"/>
      </a:defRPr>
    </a:lvl3pPr>
    <a:lvl4pPr marL="1371600" algn="l" defTabSz="457200" rtl="0" fontAlgn="base">
      <a:spcBef>
        <a:spcPct val="30000"/>
      </a:spcBef>
      <a:spcAft>
        <a:spcPct val="0"/>
      </a:spcAft>
      <a:defRPr sz="1200" kern="1200">
        <a:solidFill>
          <a:schemeClr val="tx1"/>
        </a:solidFill>
        <a:latin typeface="+mn-lt"/>
        <a:ea typeface="ＭＳ Ｐゴシック" charset="0"/>
        <a:cs typeface="+mn-cs"/>
      </a:defRPr>
    </a:lvl4pPr>
    <a:lvl5pPr marL="1828800" algn="l" defTabSz="457200" rtl="0" fontAlgn="base">
      <a:spcBef>
        <a:spcPct val="30000"/>
      </a:spcBef>
      <a:spcAft>
        <a:spcPct val="0"/>
      </a:spcAft>
      <a:defRPr sz="1200" kern="1200">
        <a:solidFill>
          <a:schemeClr val="tx1"/>
        </a:solidFill>
        <a:latin typeface="+mn-lt"/>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38915"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endParaRPr lang="en-US">
              <a:latin typeface="Calibri" charset="0"/>
            </a:endParaRPr>
          </a:p>
        </p:txBody>
      </p:sp>
      <p:sp>
        <p:nvSpPr>
          <p:cNvPr id="38916"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5E1F641B-6BBA-8347-9F4F-072BA9C2AE85}" type="slidenum">
              <a:rPr lang="en-US">
                <a:latin typeface="Calibri" charset="0"/>
              </a:rPr>
              <a:pPr eaLnBrk="1" hangingPunct="1"/>
              <a:t>1</a:t>
            </a:fld>
            <a:endParaRPr lang="en-US">
              <a:latin typeface="Calibri" charset="0"/>
            </a:endParaRPr>
          </a:p>
        </p:txBody>
      </p:sp>
    </p:spTree>
    <p:extLst>
      <p:ext uri="{BB962C8B-B14F-4D97-AF65-F5344CB8AC3E}">
        <p14:creationId xmlns:p14="http://schemas.microsoft.com/office/powerpoint/2010/main" val="21649990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Targets: Freeze-In,</a:t>
            </a:r>
            <a:r>
              <a:rPr lang="en-US" baseline="0" dirty="0"/>
              <a:t> Inflation Mechanism, Misalignment Mechanism</a:t>
            </a:r>
          </a:p>
        </p:txBody>
      </p:sp>
      <p:sp>
        <p:nvSpPr>
          <p:cNvPr id="4" name="Slide Number Placeholder 3"/>
          <p:cNvSpPr>
            <a:spLocks noGrp="1"/>
          </p:cNvSpPr>
          <p:nvPr>
            <p:ph type="sldNum" sz="quarter" idx="10"/>
          </p:nvPr>
        </p:nvSpPr>
        <p:spPr/>
        <p:txBody>
          <a:bodyPr/>
          <a:lstStyle/>
          <a:p>
            <a:fld id="{93267507-B0DD-0342-8109-D5CB4E88520E}" type="slidenum">
              <a:rPr lang="en-US" smtClean="0"/>
              <a:t>33</a:t>
            </a:fld>
            <a:endParaRPr lang="en-US"/>
          </a:p>
        </p:txBody>
      </p:sp>
    </p:spTree>
    <p:extLst>
      <p:ext uri="{BB962C8B-B14F-4D97-AF65-F5344CB8AC3E}">
        <p14:creationId xmlns:p14="http://schemas.microsoft.com/office/powerpoint/2010/main" val="11765297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Slide Image Placeholder 1">
            <a:extLst>
              <a:ext uri="{FF2B5EF4-FFF2-40B4-BE49-F238E27FC236}">
                <a16:creationId xmlns:a16="http://schemas.microsoft.com/office/drawing/2014/main" id="{C81E4707-53F6-1C43-9AE5-ADDF905E6B2F}"/>
              </a:ext>
            </a:extLst>
          </p:cNvPr>
          <p:cNvSpPr>
            <a:spLocks noGrp="1" noRot="1" noChangeAspect="1" noTextEdit="1"/>
          </p:cNvSpPr>
          <p:nvPr>
            <p:ph type="sldImg"/>
          </p:nvPr>
        </p:nvSpPr>
        <p:spPr>
          <a:ln/>
        </p:spPr>
      </p:sp>
      <p:sp>
        <p:nvSpPr>
          <p:cNvPr id="230403" name="Notes Placeholder 2">
            <a:extLst>
              <a:ext uri="{FF2B5EF4-FFF2-40B4-BE49-F238E27FC236}">
                <a16:creationId xmlns:a16="http://schemas.microsoft.com/office/drawing/2014/main" id="{6C28C86D-848A-1C46-8C1A-8D28E7AB3E6D}"/>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230404" name="Slide Number Placeholder 3">
            <a:extLst>
              <a:ext uri="{FF2B5EF4-FFF2-40B4-BE49-F238E27FC236}">
                <a16:creationId xmlns:a16="http://schemas.microsoft.com/office/drawing/2014/main" id="{EEB65D83-E354-EF4B-A39B-EA4E5E6E0734}"/>
              </a:ext>
            </a:extLst>
          </p:cNvPr>
          <p:cNvSpPr txBox="1">
            <a:spLocks noGrp="1"/>
          </p:cNvSpPr>
          <p:nvPr/>
        </p:nvSpPr>
        <p:spPr bwMode="auto">
          <a:xfrm>
            <a:off x="3989388" y="8724900"/>
            <a:ext cx="3048000" cy="45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1" tIns="45711" rIns="91421" bIns="45711" anchor="b"/>
          <a:lstStyle>
            <a:lvl1pPr defTabSz="912813">
              <a:defRPr>
                <a:solidFill>
                  <a:schemeClr val="tx1"/>
                </a:solidFill>
                <a:latin typeface="Arial" panose="020B0604020202020204" pitchFamily="34" charset="0"/>
              </a:defRPr>
            </a:lvl1pPr>
            <a:lvl2pPr marL="742950" indent="-285750" defTabSz="912813">
              <a:defRPr>
                <a:solidFill>
                  <a:schemeClr val="tx1"/>
                </a:solidFill>
                <a:latin typeface="Arial" panose="020B0604020202020204" pitchFamily="34" charset="0"/>
              </a:defRPr>
            </a:lvl2pPr>
            <a:lvl3pPr marL="1143000" indent="-228600" defTabSz="912813">
              <a:defRPr>
                <a:solidFill>
                  <a:schemeClr val="tx1"/>
                </a:solidFill>
                <a:latin typeface="Arial" panose="020B0604020202020204" pitchFamily="34" charset="0"/>
              </a:defRPr>
            </a:lvl3pPr>
            <a:lvl4pPr marL="1600200" indent="-228600" defTabSz="912813">
              <a:defRPr>
                <a:solidFill>
                  <a:schemeClr val="tx1"/>
                </a:solidFill>
                <a:latin typeface="Arial" panose="020B0604020202020204" pitchFamily="34" charset="0"/>
              </a:defRPr>
            </a:lvl4pPr>
            <a:lvl5pPr marL="2057400" indent="-228600" defTabSz="912813">
              <a:defRPr>
                <a:solidFill>
                  <a:schemeClr val="tx1"/>
                </a:solidFill>
                <a:latin typeface="Arial" panose="020B0604020202020204" pitchFamily="34" charset="0"/>
              </a:defRPr>
            </a:lvl5pPr>
            <a:lvl6pPr marL="2514600" indent="-228600" algn="ctr" defTabSz="912813" eaLnBrk="0" fontAlgn="base" hangingPunct="0">
              <a:spcBef>
                <a:spcPct val="0"/>
              </a:spcBef>
              <a:spcAft>
                <a:spcPct val="0"/>
              </a:spcAft>
              <a:defRPr>
                <a:solidFill>
                  <a:schemeClr val="tx1"/>
                </a:solidFill>
                <a:latin typeface="Arial" panose="020B0604020202020204" pitchFamily="34" charset="0"/>
              </a:defRPr>
            </a:lvl6pPr>
            <a:lvl7pPr marL="2971800" indent="-228600" algn="ctr" defTabSz="912813" eaLnBrk="0" fontAlgn="base" hangingPunct="0">
              <a:spcBef>
                <a:spcPct val="0"/>
              </a:spcBef>
              <a:spcAft>
                <a:spcPct val="0"/>
              </a:spcAft>
              <a:defRPr>
                <a:solidFill>
                  <a:schemeClr val="tx1"/>
                </a:solidFill>
                <a:latin typeface="Arial" panose="020B0604020202020204" pitchFamily="34" charset="0"/>
              </a:defRPr>
            </a:lvl7pPr>
            <a:lvl8pPr marL="3429000" indent="-228600" algn="ctr" defTabSz="912813" eaLnBrk="0" fontAlgn="base" hangingPunct="0">
              <a:spcBef>
                <a:spcPct val="0"/>
              </a:spcBef>
              <a:spcAft>
                <a:spcPct val="0"/>
              </a:spcAft>
              <a:defRPr>
                <a:solidFill>
                  <a:schemeClr val="tx1"/>
                </a:solidFill>
                <a:latin typeface="Arial" panose="020B0604020202020204" pitchFamily="34" charset="0"/>
              </a:defRPr>
            </a:lvl8pPr>
            <a:lvl9pPr marL="3886200" indent="-228600" algn="ctr" defTabSz="912813" eaLnBrk="0" fontAlgn="base" hangingPunct="0">
              <a:spcBef>
                <a:spcPct val="0"/>
              </a:spcBef>
              <a:spcAft>
                <a:spcPct val="0"/>
              </a:spcAft>
              <a:defRPr>
                <a:solidFill>
                  <a:schemeClr val="tx1"/>
                </a:solidFill>
                <a:latin typeface="Arial" panose="020B0604020202020204" pitchFamily="34" charset="0"/>
              </a:defRPr>
            </a:lvl9pPr>
          </a:lstStyle>
          <a:p>
            <a:pPr algn="r"/>
            <a:fld id="{C606CF0C-408D-E44C-8426-68CCF99F4933}" type="slidenum">
              <a:rPr lang="en-US" altLang="en-US" sz="1200"/>
              <a:pPr algn="r"/>
              <a:t>36</a:t>
            </a:fld>
            <a:endParaRPr lang="en-US" altLang="en-US" sz="1200"/>
          </a:p>
        </p:txBody>
      </p:sp>
    </p:spTree>
    <p:extLst>
      <p:ext uri="{BB962C8B-B14F-4D97-AF65-F5344CB8AC3E}">
        <p14:creationId xmlns:p14="http://schemas.microsoft.com/office/powerpoint/2010/main" val="4179104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fld id="{F6F9E314-5CA5-9043-97DF-2DA186874F47}" type="datetime1">
              <a:rPr lang="en-US" smtClean="0"/>
              <a:pPr/>
              <a:t>8/18/20</a:t>
            </a:fld>
            <a:endParaRPr lang="en-US"/>
          </a:p>
        </p:txBody>
      </p:sp>
      <p:sp>
        <p:nvSpPr>
          <p:cNvPr id="5" name="Slide Number Placeholder 4"/>
          <p:cNvSpPr>
            <a:spLocks noGrp="1"/>
          </p:cNvSpPr>
          <p:nvPr>
            <p:ph type="sldNum" sz="quarter" idx="5"/>
          </p:nvPr>
        </p:nvSpPr>
        <p:spPr/>
        <p:txBody>
          <a:bodyPr/>
          <a:lstStyle/>
          <a:p>
            <a:fld id="{1E4DC66B-5A4D-704C-951F-C2EEB6AF22EF}" type="slidenum">
              <a:rPr lang="en-US" smtClean="0"/>
              <a:pPr/>
              <a:t>50</a:t>
            </a:fld>
            <a:endParaRPr lang="en-US"/>
          </a:p>
        </p:txBody>
      </p:sp>
    </p:spTree>
    <p:extLst>
      <p:ext uri="{BB962C8B-B14F-4D97-AF65-F5344CB8AC3E}">
        <p14:creationId xmlns:p14="http://schemas.microsoft.com/office/powerpoint/2010/main" val="23620554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fld id="{F6F9E314-5CA5-9043-97DF-2DA186874F47}" type="datetime1">
              <a:rPr lang="en-US" smtClean="0"/>
              <a:pPr/>
              <a:t>8/18/20</a:t>
            </a:fld>
            <a:endParaRPr lang="en-US"/>
          </a:p>
        </p:txBody>
      </p:sp>
      <p:sp>
        <p:nvSpPr>
          <p:cNvPr id="5" name="Slide Number Placeholder 4"/>
          <p:cNvSpPr>
            <a:spLocks noGrp="1"/>
          </p:cNvSpPr>
          <p:nvPr>
            <p:ph type="sldNum" sz="quarter" idx="5"/>
          </p:nvPr>
        </p:nvSpPr>
        <p:spPr/>
        <p:txBody>
          <a:bodyPr/>
          <a:lstStyle/>
          <a:p>
            <a:fld id="{1E4DC66B-5A4D-704C-951F-C2EEB6AF22EF}" type="slidenum">
              <a:rPr lang="en-US" smtClean="0"/>
              <a:pPr/>
              <a:t>51</a:t>
            </a:fld>
            <a:endParaRPr lang="en-US"/>
          </a:p>
        </p:txBody>
      </p:sp>
    </p:spTree>
    <p:extLst>
      <p:ext uri="{BB962C8B-B14F-4D97-AF65-F5344CB8AC3E}">
        <p14:creationId xmlns:p14="http://schemas.microsoft.com/office/powerpoint/2010/main" val="28539442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2"/>
          <p:cNvSpPr>
            <a:spLocks noGrp="1" noRot="1" noChangeAspect="1" noChangeArrowheads="1" noTextEdit="1"/>
          </p:cNvSpPr>
          <p:nvPr>
            <p:ph type="sldImg"/>
          </p:nvPr>
        </p:nvSpPr>
        <p:spPr>
          <a:ln/>
        </p:spPr>
      </p:sp>
      <p:sp>
        <p:nvSpPr>
          <p:cNvPr id="15462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2228268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43011"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endParaRPr lang="en-US">
              <a:latin typeface="Calibri" charset="0"/>
            </a:endParaRPr>
          </a:p>
        </p:txBody>
      </p:sp>
      <p:sp>
        <p:nvSpPr>
          <p:cNvPr id="45060" name="Slide Number Placeholder 3"/>
          <p:cNvSpPr>
            <a:spLocks noGrp="1"/>
          </p:cNvSpPr>
          <p:nvPr>
            <p:ph type="sldNum" sz="quarter" idx="5"/>
          </p:nvPr>
        </p:nvSpPr>
        <p:spPr/>
        <p:txBody>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45E82F53-FD6A-C249-B775-563E236B4B88}" type="slidenum">
              <a:rPr lang="en-US">
                <a:latin typeface="Calibri" charset="0"/>
              </a:rPr>
              <a:pPr eaLnBrk="1" hangingPunct="1"/>
              <a:t>9</a:t>
            </a:fld>
            <a:endParaRPr lang="en-US">
              <a:latin typeface="Calibri" charset="0"/>
            </a:endParaRPr>
          </a:p>
        </p:txBody>
      </p:sp>
    </p:spTree>
    <p:extLst>
      <p:ext uri="{BB962C8B-B14F-4D97-AF65-F5344CB8AC3E}">
        <p14:creationId xmlns:p14="http://schemas.microsoft.com/office/powerpoint/2010/main" val="18583163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2"/>
          <p:cNvSpPr>
            <a:spLocks noGrp="1" noRot="1" noChangeAspect="1" noChangeArrowheads="1" noTextEdit="1"/>
          </p:cNvSpPr>
          <p:nvPr>
            <p:ph type="sldImg"/>
          </p:nvPr>
        </p:nvSpPr>
        <p:spPr>
          <a:ln/>
        </p:spPr>
      </p:sp>
      <p:sp>
        <p:nvSpPr>
          <p:cNvPr id="15769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25895279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26627"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endParaRPr lang="en-US">
              <a:latin typeface="Calibri" charset="0"/>
            </a:endParaRPr>
          </a:p>
        </p:txBody>
      </p:sp>
      <p:sp>
        <p:nvSpPr>
          <p:cNvPr id="45060" name="Slide Number Placeholder 3"/>
          <p:cNvSpPr>
            <a:spLocks noGrp="1"/>
          </p:cNvSpPr>
          <p:nvPr>
            <p:ph type="sldNum" sz="quarter" idx="5"/>
          </p:nvPr>
        </p:nvSpPr>
        <p:spPr/>
        <p:txBody>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46305936-64C5-D34C-A7EF-18FCA4E44CE4}" type="slidenum">
              <a:rPr lang="en-US">
                <a:latin typeface="Calibri" charset="0"/>
              </a:rPr>
              <a:pPr eaLnBrk="1" hangingPunct="1"/>
              <a:t>13</a:t>
            </a:fld>
            <a:endParaRPr lang="en-US">
              <a:latin typeface="Calibri" charset="0"/>
            </a:endParaRPr>
          </a:p>
        </p:txBody>
      </p:sp>
    </p:spTree>
    <p:extLst>
      <p:ext uri="{BB962C8B-B14F-4D97-AF65-F5344CB8AC3E}">
        <p14:creationId xmlns:p14="http://schemas.microsoft.com/office/powerpoint/2010/main" val="31817188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2"/>
          <p:cNvSpPr>
            <a:spLocks noGrp="1" noRot="1" noChangeAspect="1" noChangeArrowheads="1" noTextEdit="1"/>
          </p:cNvSpPr>
          <p:nvPr>
            <p:ph type="sldImg"/>
          </p:nvPr>
        </p:nvSpPr>
        <p:spPr>
          <a:ln/>
        </p:spPr>
      </p:sp>
      <p:sp>
        <p:nvSpPr>
          <p:cNvPr id="20377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2576523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2"/>
          <p:cNvSpPr>
            <a:spLocks noGrp="1" noRot="1" noChangeAspect="1" noChangeArrowheads="1" noTextEdit="1"/>
          </p:cNvSpPr>
          <p:nvPr>
            <p:ph type="sldImg"/>
          </p:nvPr>
        </p:nvSpPr>
        <p:spPr>
          <a:ln/>
        </p:spPr>
      </p:sp>
      <p:sp>
        <p:nvSpPr>
          <p:cNvPr id="20480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32059803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Slide Image Placeholder 1">
            <a:extLst>
              <a:ext uri="{FF2B5EF4-FFF2-40B4-BE49-F238E27FC236}">
                <a16:creationId xmlns:a16="http://schemas.microsoft.com/office/drawing/2014/main" id="{73D16E8A-5B65-B54B-847D-E0690473F8FB}"/>
              </a:ext>
            </a:extLst>
          </p:cNvPr>
          <p:cNvSpPr>
            <a:spLocks noGrp="1" noRot="1" noChangeAspect="1" noTextEdit="1"/>
          </p:cNvSpPr>
          <p:nvPr>
            <p:ph type="sldImg"/>
          </p:nvPr>
        </p:nvSpPr>
        <p:spPr>
          <a:ln/>
        </p:spPr>
      </p:sp>
      <p:sp>
        <p:nvSpPr>
          <p:cNvPr id="158723" name="Notes Placeholder 2">
            <a:extLst>
              <a:ext uri="{FF2B5EF4-FFF2-40B4-BE49-F238E27FC236}">
                <a16:creationId xmlns:a16="http://schemas.microsoft.com/office/drawing/2014/main" id="{08ACE345-CAEF-C843-9563-BC1337B8FF8B}"/>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6" tIns="45714" rIns="91426" bIns="45714"/>
          <a:lstStyle/>
          <a:p>
            <a:endParaRPr lang="en-US" altLang="en-US">
              <a:latin typeface="Arial" panose="020B0604020202020204" pitchFamily="34" charset="0"/>
            </a:endParaRPr>
          </a:p>
        </p:txBody>
      </p:sp>
      <p:sp>
        <p:nvSpPr>
          <p:cNvPr id="158724" name="Slide Number Placeholder 3">
            <a:extLst>
              <a:ext uri="{FF2B5EF4-FFF2-40B4-BE49-F238E27FC236}">
                <a16:creationId xmlns:a16="http://schemas.microsoft.com/office/drawing/2014/main" id="{CF27FD6A-548A-7044-A826-81BB5ED833AB}"/>
              </a:ext>
            </a:extLst>
          </p:cNvPr>
          <p:cNvSpPr txBox="1">
            <a:spLocks noGrp="1"/>
          </p:cNvSpPr>
          <p:nvPr/>
        </p:nvSpPr>
        <p:spPr bwMode="auto">
          <a:xfrm>
            <a:off x="3987800" y="8724900"/>
            <a:ext cx="3049588" cy="45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6" tIns="45714" rIns="91426" bIns="45714" anchor="b"/>
          <a:lstStyle>
            <a:lvl1pPr defTabSz="876300">
              <a:defRPr baseline="-25000">
                <a:solidFill>
                  <a:schemeClr val="tx1"/>
                </a:solidFill>
                <a:latin typeface="Arial" panose="020B0604020202020204" pitchFamily="34" charset="0"/>
              </a:defRPr>
            </a:lvl1pPr>
            <a:lvl2pPr marL="712788" indent="-274638" defTabSz="876300">
              <a:defRPr baseline="-25000">
                <a:solidFill>
                  <a:schemeClr val="tx1"/>
                </a:solidFill>
                <a:latin typeface="Arial" panose="020B0604020202020204" pitchFamily="34" charset="0"/>
              </a:defRPr>
            </a:lvl2pPr>
            <a:lvl3pPr marL="1095375" indent="-219075" defTabSz="876300">
              <a:defRPr baseline="-25000">
                <a:solidFill>
                  <a:schemeClr val="tx1"/>
                </a:solidFill>
                <a:latin typeface="Arial" panose="020B0604020202020204" pitchFamily="34" charset="0"/>
              </a:defRPr>
            </a:lvl3pPr>
            <a:lvl4pPr marL="1535113" indent="-219075" defTabSz="876300">
              <a:defRPr baseline="-25000">
                <a:solidFill>
                  <a:schemeClr val="tx1"/>
                </a:solidFill>
                <a:latin typeface="Arial" panose="020B0604020202020204" pitchFamily="34" charset="0"/>
              </a:defRPr>
            </a:lvl4pPr>
            <a:lvl5pPr marL="1973263" indent="-219075" defTabSz="876300">
              <a:defRPr baseline="-25000">
                <a:solidFill>
                  <a:schemeClr val="tx1"/>
                </a:solidFill>
                <a:latin typeface="Arial" panose="020B0604020202020204" pitchFamily="34" charset="0"/>
              </a:defRPr>
            </a:lvl5pPr>
            <a:lvl6pPr marL="2430463" indent="-219075" algn="ctr" defTabSz="876300" eaLnBrk="0" fontAlgn="base" hangingPunct="0">
              <a:spcBef>
                <a:spcPct val="0"/>
              </a:spcBef>
              <a:spcAft>
                <a:spcPct val="0"/>
              </a:spcAft>
              <a:defRPr baseline="-25000">
                <a:solidFill>
                  <a:schemeClr val="tx1"/>
                </a:solidFill>
                <a:latin typeface="Arial" panose="020B0604020202020204" pitchFamily="34" charset="0"/>
              </a:defRPr>
            </a:lvl6pPr>
            <a:lvl7pPr marL="2887663" indent="-219075" algn="ctr" defTabSz="876300" eaLnBrk="0" fontAlgn="base" hangingPunct="0">
              <a:spcBef>
                <a:spcPct val="0"/>
              </a:spcBef>
              <a:spcAft>
                <a:spcPct val="0"/>
              </a:spcAft>
              <a:defRPr baseline="-25000">
                <a:solidFill>
                  <a:schemeClr val="tx1"/>
                </a:solidFill>
                <a:latin typeface="Arial" panose="020B0604020202020204" pitchFamily="34" charset="0"/>
              </a:defRPr>
            </a:lvl7pPr>
            <a:lvl8pPr marL="3344863" indent="-219075" algn="ctr" defTabSz="876300" eaLnBrk="0" fontAlgn="base" hangingPunct="0">
              <a:spcBef>
                <a:spcPct val="0"/>
              </a:spcBef>
              <a:spcAft>
                <a:spcPct val="0"/>
              </a:spcAft>
              <a:defRPr baseline="-25000">
                <a:solidFill>
                  <a:schemeClr val="tx1"/>
                </a:solidFill>
                <a:latin typeface="Arial" panose="020B0604020202020204" pitchFamily="34" charset="0"/>
              </a:defRPr>
            </a:lvl8pPr>
            <a:lvl9pPr marL="3802063" indent="-219075" algn="ctr" defTabSz="876300" eaLnBrk="0" fontAlgn="base" hangingPunct="0">
              <a:spcBef>
                <a:spcPct val="0"/>
              </a:spcBef>
              <a:spcAft>
                <a:spcPct val="0"/>
              </a:spcAft>
              <a:defRPr baseline="-25000">
                <a:solidFill>
                  <a:schemeClr val="tx1"/>
                </a:solidFill>
                <a:latin typeface="Arial" panose="020B0604020202020204" pitchFamily="34" charset="0"/>
              </a:defRPr>
            </a:lvl9pPr>
          </a:lstStyle>
          <a:p>
            <a:pPr algn="r" eaLnBrk="1" hangingPunct="1"/>
            <a:fld id="{318A005D-B53A-A544-AEFD-B7ED97D7B37A}" type="slidenum">
              <a:rPr lang="en-US" altLang="en-US" sz="1200" baseline="0"/>
              <a:pPr algn="r" eaLnBrk="1" hangingPunct="1"/>
              <a:t>20</a:t>
            </a:fld>
            <a:endParaRPr lang="en-US" altLang="en-US" sz="1200" baseline="0"/>
          </a:p>
        </p:txBody>
      </p:sp>
    </p:spTree>
    <p:extLst>
      <p:ext uri="{BB962C8B-B14F-4D97-AF65-F5344CB8AC3E}">
        <p14:creationId xmlns:p14="http://schemas.microsoft.com/office/powerpoint/2010/main" val="20333433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Slide Image Placeholder 1">
            <a:extLst>
              <a:ext uri="{FF2B5EF4-FFF2-40B4-BE49-F238E27FC236}">
                <a16:creationId xmlns:a16="http://schemas.microsoft.com/office/drawing/2014/main" id="{73D16E8A-5B65-B54B-847D-E0690473F8FB}"/>
              </a:ext>
            </a:extLst>
          </p:cNvPr>
          <p:cNvSpPr>
            <a:spLocks noGrp="1" noRot="1" noChangeAspect="1" noTextEdit="1"/>
          </p:cNvSpPr>
          <p:nvPr>
            <p:ph type="sldImg"/>
          </p:nvPr>
        </p:nvSpPr>
        <p:spPr>
          <a:ln/>
        </p:spPr>
      </p:sp>
      <p:sp>
        <p:nvSpPr>
          <p:cNvPr id="158723" name="Notes Placeholder 2">
            <a:extLst>
              <a:ext uri="{FF2B5EF4-FFF2-40B4-BE49-F238E27FC236}">
                <a16:creationId xmlns:a16="http://schemas.microsoft.com/office/drawing/2014/main" id="{08ACE345-CAEF-C843-9563-BC1337B8FF8B}"/>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6" tIns="45714" rIns="91426" bIns="45714"/>
          <a:lstStyle/>
          <a:p>
            <a:endParaRPr lang="en-US" altLang="en-US">
              <a:latin typeface="Arial" panose="020B0604020202020204" pitchFamily="34" charset="0"/>
            </a:endParaRPr>
          </a:p>
        </p:txBody>
      </p:sp>
      <p:sp>
        <p:nvSpPr>
          <p:cNvPr id="158724" name="Slide Number Placeholder 3">
            <a:extLst>
              <a:ext uri="{FF2B5EF4-FFF2-40B4-BE49-F238E27FC236}">
                <a16:creationId xmlns:a16="http://schemas.microsoft.com/office/drawing/2014/main" id="{CF27FD6A-548A-7044-A826-81BB5ED833AB}"/>
              </a:ext>
            </a:extLst>
          </p:cNvPr>
          <p:cNvSpPr txBox="1">
            <a:spLocks noGrp="1"/>
          </p:cNvSpPr>
          <p:nvPr/>
        </p:nvSpPr>
        <p:spPr bwMode="auto">
          <a:xfrm>
            <a:off x="3987800" y="8724900"/>
            <a:ext cx="3049588" cy="45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6" tIns="45714" rIns="91426" bIns="45714" anchor="b"/>
          <a:lstStyle>
            <a:lvl1pPr defTabSz="876300">
              <a:defRPr baseline="-25000">
                <a:solidFill>
                  <a:schemeClr val="tx1"/>
                </a:solidFill>
                <a:latin typeface="Arial" panose="020B0604020202020204" pitchFamily="34" charset="0"/>
              </a:defRPr>
            </a:lvl1pPr>
            <a:lvl2pPr marL="712788" indent="-274638" defTabSz="876300">
              <a:defRPr baseline="-25000">
                <a:solidFill>
                  <a:schemeClr val="tx1"/>
                </a:solidFill>
                <a:latin typeface="Arial" panose="020B0604020202020204" pitchFamily="34" charset="0"/>
              </a:defRPr>
            </a:lvl2pPr>
            <a:lvl3pPr marL="1095375" indent="-219075" defTabSz="876300">
              <a:defRPr baseline="-25000">
                <a:solidFill>
                  <a:schemeClr val="tx1"/>
                </a:solidFill>
                <a:latin typeface="Arial" panose="020B0604020202020204" pitchFamily="34" charset="0"/>
              </a:defRPr>
            </a:lvl3pPr>
            <a:lvl4pPr marL="1535113" indent="-219075" defTabSz="876300">
              <a:defRPr baseline="-25000">
                <a:solidFill>
                  <a:schemeClr val="tx1"/>
                </a:solidFill>
                <a:latin typeface="Arial" panose="020B0604020202020204" pitchFamily="34" charset="0"/>
              </a:defRPr>
            </a:lvl4pPr>
            <a:lvl5pPr marL="1973263" indent="-219075" defTabSz="876300">
              <a:defRPr baseline="-25000">
                <a:solidFill>
                  <a:schemeClr val="tx1"/>
                </a:solidFill>
                <a:latin typeface="Arial" panose="020B0604020202020204" pitchFamily="34" charset="0"/>
              </a:defRPr>
            </a:lvl5pPr>
            <a:lvl6pPr marL="2430463" indent="-219075" algn="ctr" defTabSz="876300" eaLnBrk="0" fontAlgn="base" hangingPunct="0">
              <a:spcBef>
                <a:spcPct val="0"/>
              </a:spcBef>
              <a:spcAft>
                <a:spcPct val="0"/>
              </a:spcAft>
              <a:defRPr baseline="-25000">
                <a:solidFill>
                  <a:schemeClr val="tx1"/>
                </a:solidFill>
                <a:latin typeface="Arial" panose="020B0604020202020204" pitchFamily="34" charset="0"/>
              </a:defRPr>
            </a:lvl6pPr>
            <a:lvl7pPr marL="2887663" indent="-219075" algn="ctr" defTabSz="876300" eaLnBrk="0" fontAlgn="base" hangingPunct="0">
              <a:spcBef>
                <a:spcPct val="0"/>
              </a:spcBef>
              <a:spcAft>
                <a:spcPct val="0"/>
              </a:spcAft>
              <a:defRPr baseline="-25000">
                <a:solidFill>
                  <a:schemeClr val="tx1"/>
                </a:solidFill>
                <a:latin typeface="Arial" panose="020B0604020202020204" pitchFamily="34" charset="0"/>
              </a:defRPr>
            </a:lvl7pPr>
            <a:lvl8pPr marL="3344863" indent="-219075" algn="ctr" defTabSz="876300" eaLnBrk="0" fontAlgn="base" hangingPunct="0">
              <a:spcBef>
                <a:spcPct val="0"/>
              </a:spcBef>
              <a:spcAft>
                <a:spcPct val="0"/>
              </a:spcAft>
              <a:defRPr baseline="-25000">
                <a:solidFill>
                  <a:schemeClr val="tx1"/>
                </a:solidFill>
                <a:latin typeface="Arial" panose="020B0604020202020204" pitchFamily="34" charset="0"/>
              </a:defRPr>
            </a:lvl8pPr>
            <a:lvl9pPr marL="3802063" indent="-219075" algn="ctr" defTabSz="876300" eaLnBrk="0" fontAlgn="base" hangingPunct="0">
              <a:spcBef>
                <a:spcPct val="0"/>
              </a:spcBef>
              <a:spcAft>
                <a:spcPct val="0"/>
              </a:spcAft>
              <a:defRPr baseline="-25000">
                <a:solidFill>
                  <a:schemeClr val="tx1"/>
                </a:solidFill>
                <a:latin typeface="Arial" panose="020B0604020202020204" pitchFamily="34" charset="0"/>
              </a:defRPr>
            </a:lvl9pPr>
          </a:lstStyle>
          <a:p>
            <a:pPr algn="r" eaLnBrk="1" hangingPunct="1"/>
            <a:fld id="{318A005D-B53A-A544-AEFD-B7ED97D7B37A}" type="slidenum">
              <a:rPr lang="en-US" altLang="en-US" sz="1200" baseline="0"/>
              <a:pPr algn="r" eaLnBrk="1" hangingPunct="1"/>
              <a:t>23</a:t>
            </a:fld>
            <a:endParaRPr lang="en-US" altLang="en-US" sz="1200" baseline="0"/>
          </a:p>
        </p:txBody>
      </p:sp>
    </p:spTree>
    <p:extLst>
      <p:ext uri="{BB962C8B-B14F-4D97-AF65-F5344CB8AC3E}">
        <p14:creationId xmlns:p14="http://schemas.microsoft.com/office/powerpoint/2010/main" val="18663225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2pPr>
              <a:defRPr>
                <a:ln>
                  <a:noFill/>
                </a:ln>
                <a:solidFill>
                  <a:srgbClr val="1919C8"/>
                </a:solidFill>
              </a:defRPr>
            </a:lvl2pPr>
            <a:lvl4pPr>
              <a:defRPr>
                <a:ln>
                  <a:noFill/>
                </a:ln>
                <a:solidFill>
                  <a:srgbClr val="1919C8"/>
                </a:solidFill>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5400494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531214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3048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00213"/>
            <a:ext cx="3810000" cy="44942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700213"/>
            <a:ext cx="3810000" cy="44942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noChangeArrowheads="1"/>
          </p:cNvSpPr>
          <p:nvPr>
            <p:ph type="dt" sz="half" idx="10"/>
          </p:nvPr>
        </p:nvSpPr>
        <p:spPr>
          <a:xfrm>
            <a:off x="117475" y="6505575"/>
            <a:ext cx="1905000" cy="352425"/>
          </a:xfrm>
          <a:prstGeom prst="rect">
            <a:avLst/>
          </a:prstGeom>
          <a:ln/>
        </p:spPr>
        <p:txBody>
          <a:bodyPr/>
          <a:lstStyle>
            <a:lvl1pPr>
              <a:defRPr/>
            </a:lvl1pPr>
          </a:lstStyle>
          <a:p>
            <a:pPr>
              <a:defRPr/>
            </a:pPr>
            <a:r>
              <a:rPr lang="en-US"/>
              <a:t>June 2014</a:t>
            </a:r>
          </a:p>
        </p:txBody>
      </p:sp>
      <p:sp>
        <p:nvSpPr>
          <p:cNvPr id="6" name="Footer Placeholder 5"/>
          <p:cNvSpPr>
            <a:spLocks noGrp="1" noChangeArrowheads="1"/>
          </p:cNvSpPr>
          <p:nvPr>
            <p:ph type="ftr" sz="quarter" idx="11"/>
          </p:nvPr>
        </p:nvSpPr>
        <p:spPr>
          <a:xfrm>
            <a:off x="2514600" y="6505575"/>
            <a:ext cx="4191000" cy="352425"/>
          </a:xfrm>
          <a:prstGeom prst="rect">
            <a:avLst/>
          </a:prstGeom>
          <a:ln/>
        </p:spPr>
        <p:txBody>
          <a:bodyPr/>
          <a:lstStyle>
            <a:lvl1pPr>
              <a:defRPr/>
            </a:lvl1pPr>
          </a:lstStyle>
          <a:p>
            <a:pPr>
              <a:defRPr/>
            </a:pPr>
            <a:endParaRPr lang="en-US"/>
          </a:p>
        </p:txBody>
      </p:sp>
      <p:sp>
        <p:nvSpPr>
          <p:cNvPr id="7" name="Slide Number Placeholder 6"/>
          <p:cNvSpPr>
            <a:spLocks noGrp="1" noChangeArrowheads="1"/>
          </p:cNvSpPr>
          <p:nvPr>
            <p:ph type="sldNum" sz="quarter" idx="12"/>
          </p:nvPr>
        </p:nvSpPr>
        <p:spPr>
          <a:xfrm>
            <a:off x="6816725" y="6505575"/>
            <a:ext cx="2209800" cy="352425"/>
          </a:xfrm>
          <a:prstGeom prst="rect">
            <a:avLst/>
          </a:prstGeom>
          <a:ln/>
        </p:spPr>
        <p:txBody>
          <a:bodyPr/>
          <a:lstStyle>
            <a:lvl1pPr>
              <a:defRPr/>
            </a:lvl1pPr>
          </a:lstStyle>
          <a:p>
            <a:r>
              <a:rPr lang="en-US"/>
              <a:t>Feng    </a:t>
            </a:r>
            <a:fld id="{EBAA8800-5E8B-E848-92E5-4A59ACBFF10B}" type="slidenum">
              <a:rPr lang="en-US"/>
              <a:pPr/>
              <a:t>‹#›</a:t>
            </a:fld>
            <a:endParaRPr lang="en-US"/>
          </a:p>
        </p:txBody>
      </p:sp>
    </p:spTree>
    <p:extLst>
      <p:ext uri="{BB962C8B-B14F-4D97-AF65-F5344CB8AC3E}">
        <p14:creationId xmlns:p14="http://schemas.microsoft.com/office/powerpoint/2010/main" val="209192754"/>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700213"/>
            <a:ext cx="3810000" cy="4494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700213"/>
            <a:ext cx="3810000" cy="4494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noChangeArrowheads="1"/>
          </p:cNvSpPr>
          <p:nvPr>
            <p:ph type="dt" sz="half" idx="10"/>
          </p:nvPr>
        </p:nvSpPr>
        <p:spPr>
          <a:xfrm>
            <a:off x="117475" y="6505575"/>
            <a:ext cx="1905000" cy="352425"/>
          </a:xfrm>
          <a:prstGeom prst="rect">
            <a:avLst/>
          </a:prstGeom>
          <a:ln/>
        </p:spPr>
        <p:txBody>
          <a:bodyPr/>
          <a:lstStyle>
            <a:lvl1pPr>
              <a:defRPr/>
            </a:lvl1pPr>
          </a:lstStyle>
          <a:p>
            <a:pPr>
              <a:defRPr/>
            </a:pPr>
            <a:r>
              <a:rPr lang="en-US"/>
              <a:t>June 2014</a:t>
            </a:r>
          </a:p>
        </p:txBody>
      </p:sp>
      <p:sp>
        <p:nvSpPr>
          <p:cNvPr id="6" name="Footer Placeholder 5"/>
          <p:cNvSpPr>
            <a:spLocks noGrp="1" noChangeArrowheads="1"/>
          </p:cNvSpPr>
          <p:nvPr>
            <p:ph type="ftr" sz="quarter" idx="11"/>
          </p:nvPr>
        </p:nvSpPr>
        <p:spPr>
          <a:xfrm>
            <a:off x="2514600" y="6505575"/>
            <a:ext cx="4191000" cy="352425"/>
          </a:xfrm>
          <a:prstGeom prst="rect">
            <a:avLst/>
          </a:prstGeom>
          <a:ln/>
        </p:spPr>
        <p:txBody>
          <a:bodyPr/>
          <a:lstStyle>
            <a:lvl1pPr>
              <a:defRPr/>
            </a:lvl1pPr>
          </a:lstStyle>
          <a:p>
            <a:pPr>
              <a:defRPr/>
            </a:pPr>
            <a:endParaRPr lang="en-US"/>
          </a:p>
        </p:txBody>
      </p:sp>
      <p:sp>
        <p:nvSpPr>
          <p:cNvPr id="7" name="Slide Number Placeholder 6"/>
          <p:cNvSpPr>
            <a:spLocks noGrp="1" noChangeArrowheads="1"/>
          </p:cNvSpPr>
          <p:nvPr>
            <p:ph type="sldNum" sz="quarter" idx="12"/>
          </p:nvPr>
        </p:nvSpPr>
        <p:spPr>
          <a:xfrm>
            <a:off x="6816725" y="6505575"/>
            <a:ext cx="2209800" cy="352425"/>
          </a:xfrm>
          <a:prstGeom prst="rect">
            <a:avLst/>
          </a:prstGeom>
          <a:ln/>
        </p:spPr>
        <p:txBody>
          <a:bodyPr/>
          <a:lstStyle>
            <a:lvl1pPr>
              <a:defRPr/>
            </a:lvl1pPr>
          </a:lstStyle>
          <a:p>
            <a:r>
              <a:rPr lang="en-US"/>
              <a:t>Feng    </a:t>
            </a:r>
            <a:fld id="{D90672D0-1082-114F-A855-D84378210685}" type="slidenum">
              <a:rPr lang="en-US"/>
              <a:pPr/>
              <a:t>‹#›</a:t>
            </a:fld>
            <a:endParaRPr lang="en-US"/>
          </a:p>
        </p:txBody>
      </p:sp>
    </p:spTree>
    <p:extLst>
      <p:ext uri="{BB962C8B-B14F-4D97-AF65-F5344CB8AC3E}">
        <p14:creationId xmlns:p14="http://schemas.microsoft.com/office/powerpoint/2010/main" val="2932165670"/>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657AEDB-FDF1-D148-95ED-404B19885871}" type="datetimeFigureOut">
              <a:rPr lang="en-US" smtClean="0"/>
              <a:t>8/18/20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31079A-EA20-314B-8E47-154E88D3F43D}" type="slidenum">
              <a:rPr lang="en-US" smtClean="0"/>
              <a:t>‹#›</a:t>
            </a:fld>
            <a:endParaRPr lang="en-US"/>
          </a:p>
        </p:txBody>
      </p:sp>
    </p:spTree>
    <p:extLst>
      <p:ext uri="{BB962C8B-B14F-4D97-AF65-F5344CB8AC3E}">
        <p14:creationId xmlns:p14="http://schemas.microsoft.com/office/powerpoint/2010/main" val="405796110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1295400" y="168275"/>
            <a:ext cx="6858000" cy="441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990600"/>
            <a:ext cx="8229600" cy="53927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Box 23"/>
          <p:cNvSpPr txBox="1">
            <a:spLocks noChangeArrowheads="1"/>
          </p:cNvSpPr>
          <p:nvPr/>
        </p:nvSpPr>
        <p:spPr bwMode="auto">
          <a:xfrm>
            <a:off x="8162925" y="6138863"/>
            <a:ext cx="450850" cy="244475"/>
          </a:xfrm>
          <a:prstGeom prst="rect">
            <a:avLst/>
          </a:prstGeom>
          <a:noFill/>
          <a:ln w="9525">
            <a:noFill/>
            <a:miter lim="800000"/>
            <a:headEnd/>
            <a:tailEnd/>
          </a:ln>
          <a:effectLst/>
        </p:spPr>
        <p:txBody>
          <a:bodyPr>
            <a:spAutoFit/>
          </a:bodyPr>
          <a:lstStyle/>
          <a:p>
            <a:pPr algn="ctr" defTabSz="914400">
              <a:defRPr/>
            </a:pPr>
            <a:endParaRPr lang="en-US" sz="1000">
              <a:solidFill>
                <a:srgbClr val="000000"/>
              </a:solidFill>
              <a:latin typeface="+mn-lt"/>
              <a:ea typeface="ＭＳ Ｐゴシック" pitchFamily="-108" charset="-128"/>
              <a:cs typeface="ＭＳ Ｐゴシック" pitchFamily="-108" charset="-128"/>
            </a:endParaRPr>
          </a:p>
        </p:txBody>
      </p:sp>
      <p:sp>
        <p:nvSpPr>
          <p:cNvPr id="8" name="Line 28"/>
          <p:cNvSpPr>
            <a:spLocks noChangeShapeType="1"/>
          </p:cNvSpPr>
          <p:nvPr/>
        </p:nvSpPr>
        <p:spPr bwMode="auto">
          <a:xfrm>
            <a:off x="304800" y="715963"/>
            <a:ext cx="8474075" cy="0"/>
          </a:xfrm>
          <a:prstGeom prst="line">
            <a:avLst/>
          </a:prstGeom>
          <a:noFill/>
          <a:ln w="57150">
            <a:solidFill>
              <a:srgbClr val="1919C8"/>
            </a:solidFill>
            <a:round/>
            <a:headEnd/>
            <a:tailEnd/>
          </a:ln>
          <a:effectLst/>
        </p:spPr>
        <p:txBody>
          <a:bodyPr/>
          <a:lstStyle/>
          <a:p>
            <a:pPr algn="ctr" defTabSz="914400">
              <a:defRPr/>
            </a:pPr>
            <a:endParaRPr lang="en-US">
              <a:ln>
                <a:solidFill>
                  <a:srgbClr val="0000FF"/>
                </a:solidFill>
              </a:ln>
              <a:solidFill>
                <a:srgbClr val="000000"/>
              </a:solidFill>
              <a:latin typeface="+mn-lt"/>
              <a:ea typeface="ＭＳ Ｐゴシック" pitchFamily="-106" charset="-128"/>
              <a:cs typeface="ＭＳ Ｐゴシック" pitchFamily="-106" charset="-128"/>
            </a:endParaRPr>
          </a:p>
        </p:txBody>
      </p:sp>
      <p:sp>
        <p:nvSpPr>
          <p:cNvPr id="9" name="Rectangle 4"/>
          <p:cNvSpPr txBox="1">
            <a:spLocks noChangeArrowheads="1"/>
          </p:cNvSpPr>
          <p:nvPr/>
        </p:nvSpPr>
        <p:spPr>
          <a:xfrm>
            <a:off x="101600" y="6553200"/>
            <a:ext cx="1905000" cy="282575"/>
          </a:xfrm>
          <a:prstGeom prst="rect">
            <a:avLst/>
          </a:prstGeom>
          <a:ln>
            <a:noFill/>
          </a:ln>
        </p:spPr>
        <p:txBody>
          <a:bodyPr/>
          <a:lstStyle>
            <a:lvl1pPr>
              <a:defRPr sz="1200">
                <a:solidFill>
                  <a:srgbClr val="0000FF"/>
                </a:solidFill>
              </a:defRPr>
            </a:lvl1pPr>
          </a:lstStyle>
          <a:p>
            <a:pPr fontAlgn="auto">
              <a:spcBef>
                <a:spcPts val="0"/>
              </a:spcBef>
              <a:spcAft>
                <a:spcPts val="0"/>
              </a:spcAft>
              <a:defRPr/>
            </a:pPr>
            <a:r>
              <a:rPr lang="en-US" baseline="0" dirty="0">
                <a:ln w="3175">
                  <a:noFill/>
                </a:ln>
                <a:solidFill>
                  <a:srgbClr val="1919C8"/>
                </a:solidFill>
                <a:effectLst/>
                <a:latin typeface="+mn-lt"/>
                <a:ea typeface="+mn-ea"/>
                <a:cs typeface="+mn-cs"/>
              </a:rPr>
              <a:t>17 Aug 2020</a:t>
            </a:r>
            <a:endParaRPr lang="en-US" dirty="0">
              <a:ln w="3175">
                <a:noFill/>
              </a:ln>
              <a:solidFill>
                <a:srgbClr val="1919C8"/>
              </a:solidFill>
              <a:effectLst/>
              <a:latin typeface="+mn-lt"/>
              <a:ea typeface="+mn-ea"/>
              <a:cs typeface="+mn-cs"/>
            </a:endParaRPr>
          </a:p>
        </p:txBody>
      </p:sp>
      <p:sp>
        <p:nvSpPr>
          <p:cNvPr id="10" name="Rectangle 5"/>
          <p:cNvSpPr txBox="1">
            <a:spLocks noChangeArrowheads="1"/>
          </p:cNvSpPr>
          <p:nvPr/>
        </p:nvSpPr>
        <p:spPr>
          <a:xfrm>
            <a:off x="3962400" y="6542088"/>
            <a:ext cx="2895600" cy="290512"/>
          </a:xfrm>
          <a:prstGeom prst="rect">
            <a:avLst/>
          </a:prstGeom>
          <a:ln/>
        </p:spPr>
        <p:txBody>
          <a:bodyPr/>
          <a:lstStyle>
            <a:lvl1pPr>
              <a:defRPr sz="1200">
                <a:solidFill>
                  <a:srgbClr val="0000FF"/>
                </a:solidFill>
              </a:defRPr>
            </a:lvl1pPr>
          </a:lstStyle>
          <a:p>
            <a:pPr fontAlgn="auto">
              <a:spcBef>
                <a:spcPts val="0"/>
              </a:spcBef>
              <a:spcAft>
                <a:spcPts val="0"/>
              </a:spcAft>
              <a:defRPr/>
            </a:pPr>
            <a:r>
              <a:rPr lang="en-US" dirty="0">
                <a:latin typeface="+mn-lt"/>
                <a:ea typeface="+mn-ea"/>
                <a:cs typeface="+mn-cs"/>
              </a:rPr>
              <a:t> </a:t>
            </a:r>
          </a:p>
        </p:txBody>
      </p:sp>
      <p:sp>
        <p:nvSpPr>
          <p:cNvPr id="11" name="Rectangle 6"/>
          <p:cNvSpPr txBox="1">
            <a:spLocks noChangeArrowheads="1"/>
          </p:cNvSpPr>
          <p:nvPr/>
        </p:nvSpPr>
        <p:spPr>
          <a:xfrm>
            <a:off x="7023100" y="6535738"/>
            <a:ext cx="1905000" cy="322262"/>
          </a:xfrm>
          <a:prstGeom prst="rect">
            <a:avLst/>
          </a:prstGeom>
          <a:ln/>
        </p:spPr>
        <p:txBody>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r"/>
            <a:r>
              <a:rPr lang="en-US" sz="1200" dirty="0">
                <a:solidFill>
                  <a:srgbClr val="1919C8"/>
                </a:solidFill>
              </a:rPr>
              <a:t>Feng  </a:t>
            </a:r>
            <a:fld id="{F817A6DC-7C87-374F-AFE6-43B3D5E1F40F}" type="slidenum">
              <a:rPr lang="en-US" sz="1200" smtClean="0">
                <a:solidFill>
                  <a:srgbClr val="1919C8"/>
                </a:solidFill>
              </a:rPr>
              <a:pPr algn="r"/>
              <a:t>‹#›</a:t>
            </a:fld>
            <a:endParaRPr lang="en-US" sz="1200" dirty="0">
              <a:solidFill>
                <a:srgbClr val="1919C8"/>
              </a:solidFill>
            </a:endParaRPr>
          </a:p>
        </p:txBody>
      </p:sp>
    </p:spTree>
  </p:cSld>
  <p:clrMap bg1="lt1" tx1="dk1" bg2="lt2" tx2="dk2" accent1="accent1" accent2="accent2" accent3="accent3" accent4="accent4" accent5="accent5" accent6="accent6" hlink="hlink" folHlink="folHlink"/>
  <p:sldLayoutIdLst>
    <p:sldLayoutId id="2147483714" r:id="rId1"/>
    <p:sldLayoutId id="2147483724" r:id="rId2"/>
    <p:sldLayoutId id="2147483725" r:id="rId3"/>
    <p:sldLayoutId id="2147483726" r:id="rId4"/>
    <p:sldLayoutId id="2147483727" r:id="rId5"/>
  </p:sldLayoutIdLst>
  <p:hf sldNum="0" hdr="0" ftr="0"/>
  <p:txStyles>
    <p:titleStyle>
      <a:lvl1pPr algn="ctr" defTabSz="457200" rtl="0" fontAlgn="base">
        <a:spcBef>
          <a:spcPct val="0"/>
        </a:spcBef>
        <a:spcAft>
          <a:spcPct val="0"/>
        </a:spcAft>
        <a:defRPr sz="2800" b="1" kern="1200">
          <a:solidFill>
            <a:srgbClr val="000000"/>
          </a:solidFill>
          <a:latin typeface="+mj-lt"/>
          <a:ea typeface="ＭＳ Ｐゴシック" charset="0"/>
          <a:cs typeface="+mj-cs"/>
        </a:defRPr>
      </a:lvl1pPr>
      <a:lvl2pPr algn="ctr" defTabSz="457200" rtl="0" fontAlgn="base">
        <a:spcBef>
          <a:spcPct val="0"/>
        </a:spcBef>
        <a:spcAft>
          <a:spcPct val="0"/>
        </a:spcAft>
        <a:defRPr sz="2800" b="1">
          <a:solidFill>
            <a:srgbClr val="000000"/>
          </a:solidFill>
          <a:latin typeface="Arial" charset="0"/>
          <a:ea typeface="ＭＳ Ｐゴシック" charset="0"/>
        </a:defRPr>
      </a:lvl2pPr>
      <a:lvl3pPr algn="ctr" defTabSz="457200" rtl="0" fontAlgn="base">
        <a:spcBef>
          <a:spcPct val="0"/>
        </a:spcBef>
        <a:spcAft>
          <a:spcPct val="0"/>
        </a:spcAft>
        <a:defRPr sz="2800" b="1">
          <a:solidFill>
            <a:srgbClr val="000000"/>
          </a:solidFill>
          <a:latin typeface="Arial" charset="0"/>
          <a:ea typeface="ＭＳ Ｐゴシック" charset="0"/>
        </a:defRPr>
      </a:lvl3pPr>
      <a:lvl4pPr algn="ctr" defTabSz="457200" rtl="0" fontAlgn="base">
        <a:spcBef>
          <a:spcPct val="0"/>
        </a:spcBef>
        <a:spcAft>
          <a:spcPct val="0"/>
        </a:spcAft>
        <a:defRPr sz="2800" b="1">
          <a:solidFill>
            <a:srgbClr val="000000"/>
          </a:solidFill>
          <a:latin typeface="Arial" charset="0"/>
          <a:ea typeface="ＭＳ Ｐゴシック" charset="0"/>
        </a:defRPr>
      </a:lvl4pPr>
      <a:lvl5pPr algn="ctr" defTabSz="457200" rtl="0" fontAlgn="base">
        <a:spcBef>
          <a:spcPct val="0"/>
        </a:spcBef>
        <a:spcAft>
          <a:spcPct val="0"/>
        </a:spcAft>
        <a:defRPr sz="2800" b="1">
          <a:solidFill>
            <a:srgbClr val="000000"/>
          </a:solidFill>
          <a:latin typeface="Arial" charset="0"/>
          <a:ea typeface="ＭＳ Ｐゴシック"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1919C8"/>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1919C8"/>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tiff"/><Relationship Id="rId5" Type="http://schemas.openxmlformats.org/officeDocument/2006/relationships/image" Target="../media/image3.jpe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png"/></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0.png"/><Relationship Id="rId1" Type="http://schemas.openxmlformats.org/officeDocument/2006/relationships/slideLayout" Target="../slideLayouts/slideLayout1.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36.tiff"/><Relationship Id="rId2" Type="http://schemas.openxmlformats.org/officeDocument/2006/relationships/image" Target="../media/image37.png"/><Relationship Id="rId1" Type="http://schemas.openxmlformats.org/officeDocument/2006/relationships/slideLayout" Target="../slideLayouts/slideLayout1.xml"/><Relationship Id="rId5" Type="http://schemas.openxmlformats.org/officeDocument/2006/relationships/image" Target="../media/image39.png"/><Relationship Id="rId4" Type="http://schemas.openxmlformats.org/officeDocument/2006/relationships/image" Target="../media/image38.png"/></Relationships>
</file>

<file path=ppt/slides/_rels/slide28.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390.png"/><Relationship Id="rId7" Type="http://schemas.openxmlformats.org/officeDocument/2006/relationships/image" Target="../media/image44.png"/><Relationship Id="rId12" Type="http://schemas.openxmlformats.org/officeDocument/2006/relationships/image" Target="../media/image48.png"/><Relationship Id="rId2" Type="http://schemas.openxmlformats.org/officeDocument/2006/relationships/hyperlink" Target="https://arxiv.org/abs/1602.01465" TargetMode="External"/><Relationship Id="rId1" Type="http://schemas.openxmlformats.org/officeDocument/2006/relationships/slideLayout" Target="../slideLayouts/slideLayout1.xml"/><Relationship Id="rId6" Type="http://schemas.openxmlformats.org/officeDocument/2006/relationships/image" Target="../media/image430.png"/><Relationship Id="rId11" Type="http://schemas.openxmlformats.org/officeDocument/2006/relationships/image" Target="../media/image47.png"/><Relationship Id="rId5" Type="http://schemas.openxmlformats.org/officeDocument/2006/relationships/image" Target="../media/image40.png"/><Relationship Id="rId10" Type="http://schemas.openxmlformats.org/officeDocument/2006/relationships/image" Target="../media/image46.png"/><Relationship Id="rId4" Type="http://schemas.openxmlformats.org/officeDocument/2006/relationships/image" Target="../media/image42.png"/><Relationship Id="rId9" Type="http://schemas.openxmlformats.org/officeDocument/2006/relationships/image" Target="../media/image43.png"/></Relationships>
</file>

<file path=ppt/slides/_rels/slide29.xml.rels><?xml version="1.0" encoding="UTF-8" standalone="yes"?>
<Relationships xmlns="http://schemas.openxmlformats.org/package/2006/relationships"><Relationship Id="rId3" Type="http://schemas.openxmlformats.org/officeDocument/2006/relationships/image" Target="../media/image41.tiff"/><Relationship Id="rId2" Type="http://schemas.openxmlformats.org/officeDocument/2006/relationships/image" Target="../media/image50.png"/><Relationship Id="rId1" Type="http://schemas.openxmlformats.org/officeDocument/2006/relationships/slideLayout" Target="../slideLayouts/slideLayout1.xml"/><Relationship Id="rId5" Type="http://schemas.openxmlformats.org/officeDocument/2006/relationships/image" Target="../media/image43.tiff"/><Relationship Id="rId4" Type="http://schemas.openxmlformats.org/officeDocument/2006/relationships/image" Target="../media/image42.tif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49.png"/><Relationship Id="rId1" Type="http://schemas.openxmlformats.org/officeDocument/2006/relationships/slideLayout" Target="../slideLayouts/slideLayout1.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32.xml.rels><?xml version="1.0" encoding="UTF-8" standalone="yes"?>
<Relationships xmlns="http://schemas.openxmlformats.org/package/2006/relationships"><Relationship Id="rId2" Type="http://schemas.openxmlformats.org/officeDocument/2006/relationships/image" Target="../media/image490.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55.jpg"/><Relationship Id="rId1" Type="http://schemas.openxmlformats.org/officeDocument/2006/relationships/slideLayout" Target="../slideLayouts/slideLayout1.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63.png"/></Relationships>
</file>

<file path=ppt/slides/_rels/slide3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1.xml"/><Relationship Id="rId5" Type="http://schemas.openxmlformats.org/officeDocument/2006/relationships/image" Target="../media/image561.png"/><Relationship Id="rId4" Type="http://schemas.openxmlformats.org/officeDocument/2006/relationships/image" Target="../media/image60.png"/></Relationships>
</file>

<file path=ppt/slides/_rels/slide36.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61.png"/><Relationship Id="rId7" Type="http://schemas.openxmlformats.org/officeDocument/2006/relationships/image" Target="../media/image72.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71.png"/><Relationship Id="rId10" Type="http://schemas.openxmlformats.org/officeDocument/2006/relationships/image" Target="../media/image65.png"/><Relationship Id="rId9" Type="http://schemas.openxmlformats.org/officeDocument/2006/relationships/image" Target="../media/image73.png"/></Relationships>
</file>

<file path=ppt/slides/_rels/slide37.xml.rels><?xml version="1.0" encoding="UTF-8" standalone="yes"?>
<Relationships xmlns="http://schemas.openxmlformats.org/package/2006/relationships"><Relationship Id="rId8" Type="http://schemas.openxmlformats.org/officeDocument/2006/relationships/image" Target="../media/image600.png"/><Relationship Id="rId3" Type="http://schemas.openxmlformats.org/officeDocument/2006/relationships/image" Target="../media/image550.png"/><Relationship Id="rId7" Type="http://schemas.openxmlformats.org/officeDocument/2006/relationships/image" Target="../media/image530.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580.png"/><Relationship Id="rId5" Type="http://schemas.openxmlformats.org/officeDocument/2006/relationships/image" Target="../media/image64.png"/><Relationship Id="rId4" Type="http://schemas.openxmlformats.org/officeDocument/2006/relationships/image" Target="../media/image560.png"/></Relationships>
</file>

<file path=ppt/slides/_rels/slide38.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2.xml"/><Relationship Id="rId6" Type="http://schemas.openxmlformats.org/officeDocument/2006/relationships/image" Target="../media/image74.png"/><Relationship Id="rId5" Type="http://schemas.openxmlformats.org/officeDocument/2006/relationships/image" Target="../media/image70.png"/><Relationship Id="rId4" Type="http://schemas.openxmlformats.org/officeDocument/2006/relationships/image" Target="../media/image6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1.xml"/><Relationship Id="rId4" Type="http://schemas.openxmlformats.org/officeDocument/2006/relationships/image" Target="../media/image83.emf"/></Relationships>
</file>

<file path=ppt/slides/_rels/slide45.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1.xml"/><Relationship Id="rId5" Type="http://schemas.openxmlformats.org/officeDocument/2006/relationships/image" Target="../media/image90.png"/><Relationship Id="rId4" Type="http://schemas.openxmlformats.org/officeDocument/2006/relationships/image" Target="../media/image89.png"/></Relationships>
</file>

<file path=ppt/slides/_rels/slide48.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95.jpg"/><Relationship Id="rId4" Type="http://schemas.openxmlformats.org/officeDocument/2006/relationships/image" Target="../media/image94.png"/></Relationships>
</file>

<file path=ppt/slides/_rels/slide51.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hyperlink" Target="http://arxiv.org/abs/1901.09966" TargetMode="External"/><Relationship Id="rId2" Type="http://schemas.openxmlformats.org/officeDocument/2006/relationships/hyperlink" Target="http://arxiv.org/abs/1707.04591" TargetMode="External"/><Relationship Id="rId1" Type="http://schemas.openxmlformats.org/officeDocument/2006/relationships/slideLayout" Target="../slideLayouts/slideLayout1.xml"/><Relationship Id="rId4" Type="http://schemas.openxmlformats.org/officeDocument/2006/relationships/hyperlink" Target="https://indico.fnal.gov/event/44819"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7.jpe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4.xml"/><Relationship Id="rId5" Type="http://schemas.openxmlformats.org/officeDocument/2006/relationships/image" Target="../media/image10.png"/><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3"/>
          <p:cNvSpPr>
            <a:spLocks noChangeArrowheads="1"/>
          </p:cNvSpPr>
          <p:nvPr/>
        </p:nvSpPr>
        <p:spPr bwMode="auto">
          <a:xfrm>
            <a:off x="0" y="762000"/>
            <a:ext cx="9144000" cy="1981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a:endParaRPr lang="en-US" sz="4000" b="1" dirty="0"/>
          </a:p>
        </p:txBody>
      </p:sp>
      <p:sp>
        <p:nvSpPr>
          <p:cNvPr id="7" name="Rectangle 6"/>
          <p:cNvSpPr>
            <a:spLocks noChangeArrowheads="1"/>
          </p:cNvSpPr>
          <p:nvPr/>
        </p:nvSpPr>
        <p:spPr bwMode="auto">
          <a:xfrm>
            <a:off x="304800" y="6211887"/>
            <a:ext cx="8458200" cy="54864"/>
          </a:xfrm>
          <a:prstGeom prst="rect">
            <a:avLst/>
          </a:prstGeom>
          <a:solidFill>
            <a:srgbClr val="1919C8"/>
          </a:solidFill>
          <a:ln>
            <a:noFill/>
          </a:ln>
          <a:effectLst/>
          <a:extLs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a:defRPr/>
            </a:pPr>
            <a:endParaRPr lang="en-US">
              <a:solidFill>
                <a:schemeClr val="lt1"/>
              </a:solidFill>
              <a:latin typeface="+mn-lt"/>
              <a:ea typeface="+mn-ea"/>
              <a:cs typeface="+mn-cs"/>
            </a:endParaRPr>
          </a:p>
        </p:txBody>
      </p:sp>
      <p:sp>
        <p:nvSpPr>
          <p:cNvPr id="8" name="Rectangle 7"/>
          <p:cNvSpPr>
            <a:spLocks noChangeArrowheads="1"/>
          </p:cNvSpPr>
          <p:nvPr/>
        </p:nvSpPr>
        <p:spPr bwMode="auto">
          <a:xfrm>
            <a:off x="0" y="6400800"/>
            <a:ext cx="9144000" cy="381000"/>
          </a:xfrm>
          <a:prstGeom prst="rect">
            <a:avLst/>
          </a:prstGeom>
          <a:solidFill>
            <a:schemeClr val="bg1"/>
          </a:solidFill>
          <a:ln>
            <a:noFill/>
          </a:ln>
          <a:effectLst/>
          <a:extLs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a:defRPr/>
            </a:pPr>
            <a:endParaRPr lang="en-US">
              <a:solidFill>
                <a:schemeClr val="lt1"/>
              </a:solidFill>
              <a:latin typeface="+mn-lt"/>
              <a:ea typeface="+mn-ea"/>
              <a:cs typeface="+mn-cs"/>
            </a:endParaRPr>
          </a:p>
        </p:txBody>
      </p:sp>
      <p:sp>
        <p:nvSpPr>
          <p:cNvPr id="5123" name="Rectangle 3"/>
          <p:cNvSpPr>
            <a:spLocks noChangeArrowheads="1"/>
          </p:cNvSpPr>
          <p:nvPr/>
        </p:nvSpPr>
        <p:spPr bwMode="auto">
          <a:xfrm>
            <a:off x="0" y="3072015"/>
            <a:ext cx="9144000" cy="21857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a:endParaRPr lang="en-US" sz="2000" dirty="0"/>
          </a:p>
          <a:p>
            <a:pPr algn="ctr"/>
            <a:r>
              <a:rPr lang="en-US" sz="2000" i="1" dirty="0"/>
              <a:t>The Almost Invisibles: Exploring the Weakly Coupled Universe</a:t>
            </a:r>
          </a:p>
          <a:p>
            <a:pPr algn="ctr"/>
            <a:endParaRPr lang="en-US" sz="1200" i="1" dirty="0"/>
          </a:p>
          <a:p>
            <a:pPr algn="ctr"/>
            <a:r>
              <a:rPr lang="en-US" sz="2000" i="1" dirty="0"/>
              <a:t>SLAC Summer Institute</a:t>
            </a:r>
          </a:p>
          <a:p>
            <a:pPr algn="ctr"/>
            <a:endParaRPr lang="en-US" sz="2000" dirty="0"/>
          </a:p>
          <a:p>
            <a:pPr algn="ctr"/>
            <a:r>
              <a:rPr lang="en-US" sz="2000" dirty="0"/>
              <a:t>Jonathan Feng, UC Irvine, 17-18 August 2020</a:t>
            </a:r>
            <a:endParaRPr lang="en-US" sz="1200" dirty="0"/>
          </a:p>
          <a:p>
            <a:pPr algn="ctr"/>
            <a:endParaRPr lang="en-US" sz="1200" dirty="0"/>
          </a:p>
        </p:txBody>
      </p:sp>
      <p:pic>
        <p:nvPicPr>
          <p:cNvPr id="14" name="Picture 13">
            <a:extLst>
              <a:ext uri="{FF2B5EF4-FFF2-40B4-BE49-F238E27FC236}">
                <a16:creationId xmlns:a16="http://schemas.microsoft.com/office/drawing/2014/main" id="{1B69DA5E-5C56-6B49-9A2D-BB6032CAABC1}"/>
              </a:ext>
            </a:extLst>
          </p:cNvPr>
          <p:cNvPicPr>
            <a:picLocks noChangeAspect="1"/>
          </p:cNvPicPr>
          <p:nvPr/>
        </p:nvPicPr>
        <p:blipFill>
          <a:blip r:embed="rId3"/>
          <a:stretch>
            <a:fillRect/>
          </a:stretch>
        </p:blipFill>
        <p:spPr>
          <a:xfrm>
            <a:off x="1634734" y="5594857"/>
            <a:ext cx="1711308" cy="488946"/>
          </a:xfrm>
          <a:prstGeom prst="rect">
            <a:avLst/>
          </a:prstGeom>
        </p:spPr>
      </p:pic>
      <p:pic>
        <p:nvPicPr>
          <p:cNvPr id="15" name="Picture 14">
            <a:extLst>
              <a:ext uri="{FF2B5EF4-FFF2-40B4-BE49-F238E27FC236}">
                <a16:creationId xmlns:a16="http://schemas.microsoft.com/office/drawing/2014/main" id="{2A0B97C5-96DE-E94A-A393-2C22EA2F0247}"/>
              </a:ext>
            </a:extLst>
          </p:cNvPr>
          <p:cNvPicPr>
            <a:picLocks noChangeAspect="1"/>
          </p:cNvPicPr>
          <p:nvPr/>
        </p:nvPicPr>
        <p:blipFill>
          <a:blip r:embed="rId4"/>
          <a:stretch>
            <a:fillRect/>
          </a:stretch>
        </p:blipFill>
        <p:spPr>
          <a:xfrm>
            <a:off x="3990176" y="5579653"/>
            <a:ext cx="2734564" cy="519355"/>
          </a:xfrm>
          <a:prstGeom prst="rect">
            <a:avLst/>
          </a:prstGeom>
        </p:spPr>
      </p:pic>
      <p:pic>
        <p:nvPicPr>
          <p:cNvPr id="17" name="Picture 16">
            <a:extLst>
              <a:ext uri="{FF2B5EF4-FFF2-40B4-BE49-F238E27FC236}">
                <a16:creationId xmlns:a16="http://schemas.microsoft.com/office/drawing/2014/main" id="{3DEF246E-C0F0-284D-9F72-F701A6ED6D6B}"/>
              </a:ext>
            </a:extLst>
          </p:cNvPr>
          <p:cNvPicPr>
            <a:picLocks noChangeAspect="1"/>
          </p:cNvPicPr>
          <p:nvPr/>
        </p:nvPicPr>
        <p:blipFill>
          <a:blip r:embed="rId5"/>
          <a:stretch>
            <a:fillRect/>
          </a:stretch>
        </p:blipFill>
        <p:spPr>
          <a:xfrm>
            <a:off x="295577" y="5460877"/>
            <a:ext cx="695023" cy="695023"/>
          </a:xfrm>
          <a:prstGeom prst="rect">
            <a:avLst/>
          </a:prstGeom>
        </p:spPr>
      </p:pic>
      <p:pic>
        <p:nvPicPr>
          <p:cNvPr id="19" name="Picture 18">
            <a:extLst>
              <a:ext uri="{FF2B5EF4-FFF2-40B4-BE49-F238E27FC236}">
                <a16:creationId xmlns:a16="http://schemas.microsoft.com/office/drawing/2014/main" id="{7181E317-B8D8-BA43-9A3A-5399C6C49F45}"/>
              </a:ext>
            </a:extLst>
          </p:cNvPr>
          <p:cNvPicPr>
            <a:picLocks noChangeAspect="1"/>
          </p:cNvPicPr>
          <p:nvPr/>
        </p:nvPicPr>
        <p:blipFill rotWithShape="1">
          <a:blip r:embed="rId6"/>
          <a:srcRect r="7550"/>
          <a:stretch/>
        </p:blipFill>
        <p:spPr>
          <a:xfrm>
            <a:off x="7368874" y="5486400"/>
            <a:ext cx="1394126" cy="705861"/>
          </a:xfrm>
          <a:prstGeom prst="rect">
            <a:avLst/>
          </a:prstGeom>
        </p:spPr>
      </p:pic>
      <p:sp>
        <p:nvSpPr>
          <p:cNvPr id="12" name="Rectangle 3">
            <a:extLst>
              <a:ext uri="{FF2B5EF4-FFF2-40B4-BE49-F238E27FC236}">
                <a16:creationId xmlns:a16="http://schemas.microsoft.com/office/drawing/2014/main" id="{2652BFD4-F3D5-3A41-B9DA-DACF1B2A552B}"/>
              </a:ext>
            </a:extLst>
          </p:cNvPr>
          <p:cNvSpPr>
            <a:spLocks noChangeArrowheads="1"/>
          </p:cNvSpPr>
          <p:nvPr/>
        </p:nvSpPr>
        <p:spPr bwMode="auto">
          <a:xfrm>
            <a:off x="0" y="1128915"/>
            <a:ext cx="9144000" cy="1600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a:r>
              <a:rPr lang="en-US" sz="4400" b="1" dirty="0">
                <a:latin typeface="+mn-lt"/>
              </a:rPr>
              <a:t>A</a:t>
            </a:r>
            <a:r>
              <a:rPr lang="en-US" sz="3600" b="1" dirty="0">
                <a:latin typeface="+mn-lt"/>
              </a:rPr>
              <a:t>CCELERATOR </a:t>
            </a:r>
            <a:r>
              <a:rPr lang="en-US" sz="4400" b="1" dirty="0">
                <a:latin typeface="+mn-lt"/>
              </a:rPr>
              <a:t>S</a:t>
            </a:r>
            <a:r>
              <a:rPr lang="en-US" sz="3600" b="1" dirty="0">
                <a:latin typeface="+mn-lt"/>
              </a:rPr>
              <a:t>EARCHES </a:t>
            </a:r>
          </a:p>
          <a:p>
            <a:pPr algn="ctr"/>
            <a:r>
              <a:rPr lang="en-US" sz="3600" b="1" dirty="0">
                <a:latin typeface="+mn-lt"/>
              </a:rPr>
              <a:t>FOR THE </a:t>
            </a:r>
            <a:r>
              <a:rPr lang="en-US" sz="4400" b="1" dirty="0">
                <a:latin typeface="+mn-lt"/>
              </a:rPr>
              <a:t>D</a:t>
            </a:r>
            <a:r>
              <a:rPr lang="en-US" sz="3600" b="1" dirty="0">
                <a:latin typeface="+mn-lt"/>
              </a:rPr>
              <a:t>ARK </a:t>
            </a:r>
            <a:r>
              <a:rPr lang="en-US" sz="4400" b="1" dirty="0">
                <a:latin typeface="+mn-lt"/>
              </a:rPr>
              <a:t>S</a:t>
            </a:r>
            <a:r>
              <a:rPr lang="en-US" sz="3600" b="1" dirty="0">
                <a:latin typeface="+mn-lt"/>
              </a:rPr>
              <a:t>ECTOR</a:t>
            </a:r>
          </a:p>
        </p:txBody>
      </p:sp>
    </p:spTree>
    <p:extLst>
      <p:ext uri="{BB962C8B-B14F-4D97-AF65-F5344CB8AC3E}">
        <p14:creationId xmlns:p14="http://schemas.microsoft.com/office/powerpoint/2010/main" val="991119721"/>
      </p:ext>
    </p:extLst>
  </p:cSld>
  <p:clrMapOvr>
    <a:masterClrMapping/>
  </p:clrMapOvr>
  <p:transition advClick="0"/>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a:xfrm>
            <a:off x="1295400" y="244475"/>
            <a:ext cx="6858000" cy="441325"/>
          </a:xfrm>
        </p:spPr>
        <p:txBody>
          <a:bodyPr/>
          <a:lstStyle/>
          <a:p>
            <a:r>
              <a:rPr lang="en-US" dirty="0">
                <a:latin typeface="Arial" charset="0"/>
              </a:rPr>
              <a:t>WIMP STABILITY</a:t>
            </a:r>
          </a:p>
        </p:txBody>
      </p:sp>
      <p:sp>
        <p:nvSpPr>
          <p:cNvPr id="38915" name="Rectangle 3"/>
          <p:cNvSpPr>
            <a:spLocks noGrp="1" noChangeArrowheads="1"/>
          </p:cNvSpPr>
          <p:nvPr>
            <p:ph type="body" sz="half" idx="1"/>
          </p:nvPr>
        </p:nvSpPr>
        <p:spPr>
          <a:xfrm>
            <a:off x="228600" y="1447799"/>
            <a:ext cx="4097338" cy="4870439"/>
          </a:xfrm>
        </p:spPr>
        <p:txBody>
          <a:bodyPr/>
          <a:lstStyle/>
          <a:p>
            <a:r>
              <a:rPr lang="en-US" sz="2400" dirty="0">
                <a:latin typeface="Arial" charset="0"/>
                <a:sym typeface="Wingdings" charset="0"/>
              </a:rPr>
              <a:t>The WIMP Miracle is well appreciated. But its success relies another less well-advertised “miracle.”</a:t>
            </a:r>
          </a:p>
          <a:p>
            <a:endParaRPr lang="en-US" sz="2400" dirty="0">
              <a:latin typeface="Arial" charset="0"/>
              <a:sym typeface="Wingdings" charset="0"/>
            </a:endParaRPr>
          </a:p>
          <a:p>
            <a:r>
              <a:rPr lang="en-US" sz="2400" dirty="0">
                <a:latin typeface="Arial" charset="0"/>
                <a:sym typeface="Wingdings" charset="0"/>
              </a:rPr>
              <a:t>DM must be stable.</a:t>
            </a:r>
          </a:p>
          <a:p>
            <a:endParaRPr lang="en-US" sz="2400" dirty="0">
              <a:latin typeface="Arial" charset="0"/>
              <a:sym typeface="Wingdings" charset="0"/>
            </a:endParaRPr>
          </a:p>
          <a:p>
            <a:r>
              <a:rPr lang="en-US" sz="2400" dirty="0">
                <a:latin typeface="Arial" charset="0"/>
                <a:sym typeface="Wingdings" charset="0"/>
              </a:rPr>
              <a:t>How natural is this? </a:t>
            </a:r>
            <a:r>
              <a:rPr lang="en-US" sz="2400" i="1" dirty="0">
                <a:latin typeface="Arial" charset="0"/>
                <a:sym typeface="Wingdings" charset="0"/>
              </a:rPr>
              <a:t>A priori</a:t>
            </a:r>
            <a:r>
              <a:rPr lang="en-US" sz="2400" dirty="0">
                <a:latin typeface="Arial" charset="0"/>
                <a:sym typeface="Wingdings" charset="0"/>
              </a:rPr>
              <a:t>, not very: the only stable particles we know about are very light.</a:t>
            </a:r>
          </a:p>
          <a:p>
            <a:endParaRPr lang="en-US" dirty="0">
              <a:latin typeface="Arial" charset="0"/>
            </a:endParaRPr>
          </a:p>
        </p:txBody>
      </p:sp>
      <p:sp>
        <p:nvSpPr>
          <p:cNvPr id="38916" name="Line 4"/>
          <p:cNvSpPr>
            <a:spLocks noChangeShapeType="1"/>
          </p:cNvSpPr>
          <p:nvPr/>
        </p:nvSpPr>
        <p:spPr bwMode="auto">
          <a:xfrm>
            <a:off x="5043488" y="2290763"/>
            <a:ext cx="884237" cy="0"/>
          </a:xfrm>
          <a:prstGeom prst="line">
            <a:avLst/>
          </a:prstGeom>
          <a:noFill/>
          <a:ln w="38100">
            <a:solidFill>
              <a:srgbClr val="00BE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8917" name="Line 5"/>
          <p:cNvSpPr>
            <a:spLocks noChangeShapeType="1"/>
          </p:cNvSpPr>
          <p:nvPr/>
        </p:nvSpPr>
        <p:spPr bwMode="auto">
          <a:xfrm>
            <a:off x="6200775" y="5324475"/>
            <a:ext cx="884238" cy="0"/>
          </a:xfrm>
          <a:prstGeom prst="line">
            <a:avLst/>
          </a:prstGeom>
          <a:noFill/>
          <a:ln w="38100">
            <a:solidFill>
              <a:srgbClr val="00BE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8918" name="Line 6"/>
          <p:cNvSpPr>
            <a:spLocks noChangeShapeType="1"/>
          </p:cNvSpPr>
          <p:nvPr/>
        </p:nvSpPr>
        <p:spPr bwMode="auto">
          <a:xfrm>
            <a:off x="5961063" y="3890963"/>
            <a:ext cx="484187" cy="1376362"/>
          </a:xfrm>
          <a:prstGeom prst="line">
            <a:avLst/>
          </a:prstGeom>
          <a:noFill/>
          <a:ln w="38100">
            <a:solidFill>
              <a:srgbClr val="00BE00"/>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p>
        </p:txBody>
      </p:sp>
      <p:sp>
        <p:nvSpPr>
          <p:cNvPr id="38919" name="Line 7"/>
          <p:cNvSpPr>
            <a:spLocks noChangeShapeType="1"/>
          </p:cNvSpPr>
          <p:nvPr/>
        </p:nvSpPr>
        <p:spPr bwMode="auto">
          <a:xfrm>
            <a:off x="5438775" y="3092450"/>
            <a:ext cx="884238" cy="0"/>
          </a:xfrm>
          <a:prstGeom prst="line">
            <a:avLst/>
          </a:prstGeom>
          <a:noFill/>
          <a:ln w="38100">
            <a:solidFill>
              <a:srgbClr val="00BE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8920" name="Line 8"/>
          <p:cNvSpPr>
            <a:spLocks noChangeShapeType="1"/>
          </p:cNvSpPr>
          <p:nvPr/>
        </p:nvSpPr>
        <p:spPr bwMode="auto">
          <a:xfrm>
            <a:off x="5478463" y="3792538"/>
            <a:ext cx="884237" cy="0"/>
          </a:xfrm>
          <a:prstGeom prst="line">
            <a:avLst/>
          </a:prstGeom>
          <a:noFill/>
          <a:ln w="38100">
            <a:solidFill>
              <a:srgbClr val="00BE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8921" name="Line 9"/>
          <p:cNvSpPr>
            <a:spLocks noChangeShapeType="1"/>
          </p:cNvSpPr>
          <p:nvPr/>
        </p:nvSpPr>
        <p:spPr bwMode="auto">
          <a:xfrm>
            <a:off x="7245350" y="2486025"/>
            <a:ext cx="884238" cy="0"/>
          </a:xfrm>
          <a:prstGeom prst="line">
            <a:avLst/>
          </a:prstGeom>
          <a:noFill/>
          <a:ln w="38100">
            <a:solidFill>
              <a:srgbClr val="00BE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8922" name="Line 10"/>
          <p:cNvSpPr>
            <a:spLocks noChangeShapeType="1"/>
          </p:cNvSpPr>
          <p:nvPr/>
        </p:nvSpPr>
        <p:spPr bwMode="auto">
          <a:xfrm>
            <a:off x="7234238" y="3327400"/>
            <a:ext cx="884237" cy="0"/>
          </a:xfrm>
          <a:prstGeom prst="line">
            <a:avLst/>
          </a:prstGeom>
          <a:noFill/>
          <a:ln w="38100">
            <a:solidFill>
              <a:srgbClr val="00BE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8923" name="Line 11"/>
          <p:cNvSpPr>
            <a:spLocks noChangeShapeType="1"/>
          </p:cNvSpPr>
          <p:nvPr/>
        </p:nvSpPr>
        <p:spPr bwMode="auto">
          <a:xfrm>
            <a:off x="7439025" y="4025900"/>
            <a:ext cx="884238" cy="0"/>
          </a:xfrm>
          <a:prstGeom prst="line">
            <a:avLst/>
          </a:prstGeom>
          <a:noFill/>
          <a:ln w="38100">
            <a:solidFill>
              <a:srgbClr val="00BE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8924" name="Line 12"/>
          <p:cNvSpPr>
            <a:spLocks noChangeShapeType="1"/>
          </p:cNvSpPr>
          <p:nvPr/>
        </p:nvSpPr>
        <p:spPr bwMode="auto">
          <a:xfrm>
            <a:off x="7173913" y="4700588"/>
            <a:ext cx="884237" cy="0"/>
          </a:xfrm>
          <a:prstGeom prst="line">
            <a:avLst/>
          </a:prstGeom>
          <a:noFill/>
          <a:ln w="38100">
            <a:solidFill>
              <a:srgbClr val="00BE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8925" name="Text Box 13"/>
          <p:cNvSpPr txBox="1">
            <a:spLocks noChangeArrowheads="1"/>
          </p:cNvSpPr>
          <p:nvPr/>
        </p:nvSpPr>
        <p:spPr bwMode="auto">
          <a:xfrm>
            <a:off x="5467350" y="1712913"/>
            <a:ext cx="2178050"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algn="ctr" eaLnBrk="0" fontAlgn="base" hangingPunct="0">
              <a:spcBef>
                <a:spcPct val="0"/>
              </a:spcBef>
              <a:spcAft>
                <a:spcPct val="0"/>
              </a:spcAft>
              <a:defRPr>
                <a:solidFill>
                  <a:schemeClr val="tx1"/>
                </a:solidFill>
                <a:latin typeface="Arial" charset="0"/>
                <a:ea typeface="ＭＳ Ｐゴシック" charset="0"/>
              </a:defRPr>
            </a:lvl6pPr>
            <a:lvl7pPr marL="2971800" indent="-228600" algn="ctr" eaLnBrk="0" fontAlgn="base" hangingPunct="0">
              <a:spcBef>
                <a:spcPct val="0"/>
              </a:spcBef>
              <a:spcAft>
                <a:spcPct val="0"/>
              </a:spcAft>
              <a:defRPr>
                <a:solidFill>
                  <a:schemeClr val="tx1"/>
                </a:solidFill>
                <a:latin typeface="Arial" charset="0"/>
                <a:ea typeface="ＭＳ Ｐゴシック" charset="0"/>
              </a:defRPr>
            </a:lvl7pPr>
            <a:lvl8pPr marL="3429000" indent="-228600" algn="ctr" eaLnBrk="0" fontAlgn="base" hangingPunct="0">
              <a:spcBef>
                <a:spcPct val="0"/>
              </a:spcBef>
              <a:spcAft>
                <a:spcPct val="0"/>
              </a:spcAft>
              <a:defRPr>
                <a:solidFill>
                  <a:schemeClr val="tx1"/>
                </a:solidFill>
                <a:latin typeface="Arial" charset="0"/>
                <a:ea typeface="ＭＳ Ｐゴシック" charset="0"/>
              </a:defRPr>
            </a:lvl8pPr>
            <a:lvl9pPr marL="3886200" indent="-228600" algn="ctr" eaLnBrk="0" fontAlgn="base" hangingPunct="0">
              <a:spcBef>
                <a:spcPct val="0"/>
              </a:spcBef>
              <a:spcAft>
                <a:spcPct val="0"/>
              </a:spcAft>
              <a:defRPr>
                <a:solidFill>
                  <a:schemeClr val="tx1"/>
                </a:solidFill>
                <a:latin typeface="Arial" charset="0"/>
                <a:ea typeface="ＭＳ Ｐゴシック" charset="0"/>
              </a:defRPr>
            </a:lvl9pPr>
          </a:lstStyle>
          <a:p>
            <a:r>
              <a:rPr lang="en-US">
                <a:solidFill>
                  <a:srgbClr val="00BE00"/>
                </a:solidFill>
              </a:rPr>
              <a:t>New Particle States</a:t>
            </a:r>
          </a:p>
        </p:txBody>
      </p:sp>
      <p:sp>
        <p:nvSpPr>
          <p:cNvPr id="38926" name="Line 14"/>
          <p:cNvSpPr>
            <a:spLocks noChangeShapeType="1"/>
          </p:cNvSpPr>
          <p:nvPr/>
        </p:nvSpPr>
        <p:spPr bwMode="auto">
          <a:xfrm>
            <a:off x="5873750" y="3130550"/>
            <a:ext cx="1588" cy="588963"/>
          </a:xfrm>
          <a:prstGeom prst="line">
            <a:avLst/>
          </a:prstGeom>
          <a:noFill/>
          <a:ln w="38100">
            <a:solidFill>
              <a:srgbClr val="00BE00"/>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p>
        </p:txBody>
      </p:sp>
      <p:sp>
        <p:nvSpPr>
          <p:cNvPr id="38927" name="Line 15"/>
          <p:cNvSpPr>
            <a:spLocks noChangeShapeType="1"/>
          </p:cNvSpPr>
          <p:nvPr/>
        </p:nvSpPr>
        <p:spPr bwMode="auto">
          <a:xfrm flipH="1">
            <a:off x="6003925" y="2560638"/>
            <a:ext cx="1624013" cy="1160462"/>
          </a:xfrm>
          <a:prstGeom prst="line">
            <a:avLst/>
          </a:prstGeom>
          <a:noFill/>
          <a:ln w="38100">
            <a:solidFill>
              <a:srgbClr val="00BE00"/>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p>
        </p:txBody>
      </p:sp>
      <p:sp>
        <p:nvSpPr>
          <p:cNvPr id="38928" name="Line 16"/>
          <p:cNvSpPr>
            <a:spLocks noChangeShapeType="1"/>
          </p:cNvSpPr>
          <p:nvPr/>
        </p:nvSpPr>
        <p:spPr bwMode="auto">
          <a:xfrm>
            <a:off x="5521325" y="2320925"/>
            <a:ext cx="2109788" cy="968375"/>
          </a:xfrm>
          <a:prstGeom prst="line">
            <a:avLst/>
          </a:prstGeom>
          <a:noFill/>
          <a:ln w="38100">
            <a:solidFill>
              <a:srgbClr val="00BE00"/>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p>
        </p:txBody>
      </p:sp>
      <p:sp>
        <p:nvSpPr>
          <p:cNvPr id="38929" name="Line 17"/>
          <p:cNvSpPr>
            <a:spLocks noChangeShapeType="1"/>
          </p:cNvSpPr>
          <p:nvPr/>
        </p:nvSpPr>
        <p:spPr bwMode="auto">
          <a:xfrm flipH="1">
            <a:off x="6756400" y="3390900"/>
            <a:ext cx="836613" cy="1870075"/>
          </a:xfrm>
          <a:prstGeom prst="line">
            <a:avLst/>
          </a:prstGeom>
          <a:noFill/>
          <a:ln w="38100">
            <a:solidFill>
              <a:srgbClr val="00BE00"/>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p>
        </p:txBody>
      </p:sp>
      <p:sp>
        <p:nvSpPr>
          <p:cNvPr id="38930" name="Line 18"/>
          <p:cNvSpPr>
            <a:spLocks noChangeShapeType="1"/>
          </p:cNvSpPr>
          <p:nvPr/>
        </p:nvSpPr>
        <p:spPr bwMode="auto">
          <a:xfrm flipH="1">
            <a:off x="6961188" y="4775200"/>
            <a:ext cx="341312" cy="500063"/>
          </a:xfrm>
          <a:prstGeom prst="line">
            <a:avLst/>
          </a:prstGeom>
          <a:noFill/>
          <a:ln w="38100">
            <a:solidFill>
              <a:srgbClr val="00BE00"/>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p>
        </p:txBody>
      </p:sp>
      <p:sp>
        <p:nvSpPr>
          <p:cNvPr id="38931" name="Line 19"/>
          <p:cNvSpPr>
            <a:spLocks noChangeShapeType="1"/>
          </p:cNvSpPr>
          <p:nvPr/>
        </p:nvSpPr>
        <p:spPr bwMode="auto">
          <a:xfrm flipH="1">
            <a:off x="7343775" y="4129088"/>
            <a:ext cx="303213" cy="512762"/>
          </a:xfrm>
          <a:prstGeom prst="line">
            <a:avLst/>
          </a:prstGeom>
          <a:noFill/>
          <a:ln w="38100">
            <a:solidFill>
              <a:srgbClr val="00BE00"/>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p>
        </p:txBody>
      </p:sp>
      <p:sp>
        <p:nvSpPr>
          <p:cNvPr id="38932" name="Line 20"/>
          <p:cNvSpPr>
            <a:spLocks noChangeShapeType="1"/>
          </p:cNvSpPr>
          <p:nvPr/>
        </p:nvSpPr>
        <p:spPr bwMode="auto">
          <a:xfrm>
            <a:off x="7724775" y="3378200"/>
            <a:ext cx="1588" cy="627063"/>
          </a:xfrm>
          <a:prstGeom prst="line">
            <a:avLst/>
          </a:prstGeom>
          <a:noFill/>
          <a:ln w="38100">
            <a:solidFill>
              <a:srgbClr val="00BE00"/>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p>
        </p:txBody>
      </p:sp>
      <p:sp>
        <p:nvSpPr>
          <p:cNvPr id="38933" name="Line 21"/>
          <p:cNvSpPr>
            <a:spLocks noChangeShapeType="1"/>
          </p:cNvSpPr>
          <p:nvPr/>
        </p:nvSpPr>
        <p:spPr bwMode="auto">
          <a:xfrm>
            <a:off x="7197725" y="5826125"/>
            <a:ext cx="884238" cy="0"/>
          </a:xfrm>
          <a:prstGeom prst="line">
            <a:avLst/>
          </a:prstGeom>
          <a:noFill/>
          <a:ln w="3810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8934" name="Line 22"/>
          <p:cNvSpPr>
            <a:spLocks noChangeShapeType="1"/>
          </p:cNvSpPr>
          <p:nvPr/>
        </p:nvSpPr>
        <p:spPr bwMode="auto">
          <a:xfrm>
            <a:off x="7351713" y="5980113"/>
            <a:ext cx="884237" cy="0"/>
          </a:xfrm>
          <a:prstGeom prst="line">
            <a:avLst/>
          </a:prstGeom>
          <a:noFill/>
          <a:ln w="3810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8935" name="Line 24"/>
          <p:cNvSpPr>
            <a:spLocks noChangeShapeType="1"/>
          </p:cNvSpPr>
          <p:nvPr/>
        </p:nvSpPr>
        <p:spPr bwMode="auto">
          <a:xfrm>
            <a:off x="6119813" y="5802313"/>
            <a:ext cx="884237" cy="0"/>
          </a:xfrm>
          <a:prstGeom prst="line">
            <a:avLst/>
          </a:prstGeom>
          <a:noFill/>
          <a:ln w="3810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8936" name="Line 25"/>
          <p:cNvSpPr>
            <a:spLocks noChangeShapeType="1"/>
          </p:cNvSpPr>
          <p:nvPr/>
        </p:nvSpPr>
        <p:spPr bwMode="auto">
          <a:xfrm>
            <a:off x="6273800" y="5956300"/>
            <a:ext cx="884238" cy="0"/>
          </a:xfrm>
          <a:prstGeom prst="line">
            <a:avLst/>
          </a:prstGeom>
          <a:noFill/>
          <a:ln w="3810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8937" name="Text Box 27"/>
          <p:cNvSpPr txBox="1">
            <a:spLocks noChangeArrowheads="1"/>
          </p:cNvSpPr>
          <p:nvPr/>
        </p:nvSpPr>
        <p:spPr bwMode="auto">
          <a:xfrm>
            <a:off x="4325938" y="5676900"/>
            <a:ext cx="1797050"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algn="ctr" eaLnBrk="0" fontAlgn="base" hangingPunct="0">
              <a:spcBef>
                <a:spcPct val="0"/>
              </a:spcBef>
              <a:spcAft>
                <a:spcPct val="0"/>
              </a:spcAft>
              <a:defRPr>
                <a:solidFill>
                  <a:schemeClr val="tx1"/>
                </a:solidFill>
                <a:latin typeface="Arial" charset="0"/>
                <a:ea typeface="ＭＳ Ｐゴシック" charset="0"/>
              </a:defRPr>
            </a:lvl6pPr>
            <a:lvl7pPr marL="2971800" indent="-228600" algn="ctr" eaLnBrk="0" fontAlgn="base" hangingPunct="0">
              <a:spcBef>
                <a:spcPct val="0"/>
              </a:spcBef>
              <a:spcAft>
                <a:spcPct val="0"/>
              </a:spcAft>
              <a:defRPr>
                <a:solidFill>
                  <a:schemeClr val="tx1"/>
                </a:solidFill>
                <a:latin typeface="Arial" charset="0"/>
                <a:ea typeface="ＭＳ Ｐゴシック" charset="0"/>
              </a:defRPr>
            </a:lvl7pPr>
            <a:lvl8pPr marL="3429000" indent="-228600" algn="ctr" eaLnBrk="0" fontAlgn="base" hangingPunct="0">
              <a:spcBef>
                <a:spcPct val="0"/>
              </a:spcBef>
              <a:spcAft>
                <a:spcPct val="0"/>
              </a:spcAft>
              <a:defRPr>
                <a:solidFill>
                  <a:schemeClr val="tx1"/>
                </a:solidFill>
                <a:latin typeface="Arial" charset="0"/>
                <a:ea typeface="ＭＳ Ｐゴシック" charset="0"/>
              </a:defRPr>
            </a:lvl8pPr>
            <a:lvl9pPr marL="3886200" indent="-228600" algn="ctr" eaLnBrk="0" fontAlgn="base" hangingPunct="0">
              <a:spcBef>
                <a:spcPct val="0"/>
              </a:spcBef>
              <a:spcAft>
                <a:spcPct val="0"/>
              </a:spcAft>
              <a:defRPr>
                <a:solidFill>
                  <a:schemeClr val="tx1"/>
                </a:solidFill>
                <a:latin typeface="Arial" charset="0"/>
                <a:ea typeface="ＭＳ Ｐゴシック" charset="0"/>
              </a:defRPr>
            </a:lvl9pPr>
          </a:lstStyle>
          <a:p>
            <a:r>
              <a:rPr lang="en-US"/>
              <a:t>Standard Model</a:t>
            </a:r>
          </a:p>
          <a:p>
            <a:r>
              <a:rPr lang="en-US"/>
              <a:t>Particles</a:t>
            </a:r>
          </a:p>
        </p:txBody>
      </p:sp>
      <p:sp>
        <p:nvSpPr>
          <p:cNvPr id="38938" name="Text Box 28"/>
          <p:cNvSpPr txBox="1">
            <a:spLocks noChangeArrowheads="1"/>
          </p:cNvSpPr>
          <p:nvPr/>
        </p:nvSpPr>
        <p:spPr bwMode="auto">
          <a:xfrm>
            <a:off x="5318125" y="5119688"/>
            <a:ext cx="831850"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algn="ctr" eaLnBrk="0" fontAlgn="base" hangingPunct="0">
              <a:spcBef>
                <a:spcPct val="0"/>
              </a:spcBef>
              <a:spcAft>
                <a:spcPct val="0"/>
              </a:spcAft>
              <a:defRPr>
                <a:solidFill>
                  <a:schemeClr val="tx1"/>
                </a:solidFill>
                <a:latin typeface="Arial" charset="0"/>
                <a:ea typeface="ＭＳ Ｐゴシック" charset="0"/>
              </a:defRPr>
            </a:lvl6pPr>
            <a:lvl7pPr marL="2971800" indent="-228600" algn="ctr" eaLnBrk="0" fontAlgn="base" hangingPunct="0">
              <a:spcBef>
                <a:spcPct val="0"/>
              </a:spcBef>
              <a:spcAft>
                <a:spcPct val="0"/>
              </a:spcAft>
              <a:defRPr>
                <a:solidFill>
                  <a:schemeClr val="tx1"/>
                </a:solidFill>
                <a:latin typeface="Arial" charset="0"/>
                <a:ea typeface="ＭＳ Ｐゴシック" charset="0"/>
              </a:defRPr>
            </a:lvl7pPr>
            <a:lvl8pPr marL="3429000" indent="-228600" algn="ctr" eaLnBrk="0" fontAlgn="base" hangingPunct="0">
              <a:spcBef>
                <a:spcPct val="0"/>
              </a:spcBef>
              <a:spcAft>
                <a:spcPct val="0"/>
              </a:spcAft>
              <a:defRPr>
                <a:solidFill>
                  <a:schemeClr val="tx1"/>
                </a:solidFill>
                <a:latin typeface="Arial" charset="0"/>
                <a:ea typeface="ＭＳ Ｐゴシック" charset="0"/>
              </a:defRPr>
            </a:lvl8pPr>
            <a:lvl9pPr marL="3886200" indent="-228600" algn="ctr" eaLnBrk="0" fontAlgn="base" hangingPunct="0">
              <a:spcBef>
                <a:spcPct val="0"/>
              </a:spcBef>
              <a:spcAft>
                <a:spcPct val="0"/>
              </a:spcAft>
              <a:defRPr>
                <a:solidFill>
                  <a:schemeClr val="tx1"/>
                </a:solidFill>
                <a:latin typeface="Arial" charset="0"/>
                <a:ea typeface="ＭＳ Ｐゴシック" charset="0"/>
              </a:defRPr>
            </a:lvl9pPr>
          </a:lstStyle>
          <a:p>
            <a:r>
              <a:rPr lang="en-US">
                <a:solidFill>
                  <a:srgbClr val="00BE00"/>
                </a:solidFill>
              </a:rPr>
              <a:t>Stable</a:t>
            </a:r>
          </a:p>
        </p:txBody>
      </p:sp>
    </p:spTree>
    <p:extLst>
      <p:ext uri="{BB962C8B-B14F-4D97-AF65-F5344CB8AC3E}">
        <p14:creationId xmlns:p14="http://schemas.microsoft.com/office/powerpoint/2010/main" val="4050997620"/>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0" y="185738"/>
            <a:ext cx="9144000" cy="576262"/>
          </a:xfrm>
        </p:spPr>
        <p:txBody>
          <a:bodyPr/>
          <a:lstStyle/>
          <a:p>
            <a:r>
              <a:rPr lang="en-US" dirty="0">
                <a:latin typeface="Arial" charset="0"/>
              </a:rPr>
              <a:t>THE DISCRETE WIMP MIRACLE</a:t>
            </a:r>
          </a:p>
        </p:txBody>
      </p:sp>
      <p:sp>
        <p:nvSpPr>
          <p:cNvPr id="9219" name="Rectangle 3"/>
          <p:cNvSpPr>
            <a:spLocks noGrp="1" noChangeArrowheads="1"/>
          </p:cNvSpPr>
          <p:nvPr>
            <p:ph type="body" sz="half" idx="1"/>
          </p:nvPr>
        </p:nvSpPr>
        <p:spPr>
          <a:xfrm>
            <a:off x="152400" y="3406775"/>
            <a:ext cx="8675688" cy="2003425"/>
          </a:xfrm>
        </p:spPr>
        <p:txBody>
          <a:bodyPr/>
          <a:lstStyle/>
          <a:p>
            <a:pPr>
              <a:lnSpc>
                <a:spcPct val="80000"/>
              </a:lnSpc>
              <a:buFont typeface="Arial" charset="0"/>
              <a:buNone/>
            </a:pPr>
            <a:r>
              <a:rPr lang="en-US" sz="2400" dirty="0">
                <a:latin typeface="Arial" charset="0"/>
                <a:sym typeface="Wingdings" charset="0"/>
              </a:rPr>
              <a:t>	In some cases, there are even stronger reasons to exclude these 4-particle interactions (e.g., proton decay in SUSY)</a:t>
            </a:r>
          </a:p>
          <a:p>
            <a:pPr>
              <a:lnSpc>
                <a:spcPct val="80000"/>
              </a:lnSpc>
            </a:pPr>
            <a:endParaRPr lang="en-US" sz="2400" dirty="0">
              <a:latin typeface="Arial" charset="0"/>
              <a:sym typeface="Wingdings" charset="0"/>
            </a:endParaRPr>
          </a:p>
          <a:p>
            <a:pPr>
              <a:lnSpc>
                <a:spcPct val="80000"/>
              </a:lnSpc>
            </a:pPr>
            <a:r>
              <a:rPr lang="en-US" sz="2400" dirty="0">
                <a:latin typeface="Arial" charset="0"/>
                <a:sym typeface="Wingdings" charset="0"/>
              </a:rPr>
              <a:t>Simple solution: impose a discrete parity, so all interactions require </a:t>
            </a:r>
            <a:r>
              <a:rPr lang="en-US" sz="2400" i="1" dirty="0">
                <a:latin typeface="Arial" charset="0"/>
                <a:sym typeface="Wingdings" charset="0"/>
              </a:rPr>
              <a:t>pairs</a:t>
            </a:r>
            <a:r>
              <a:rPr lang="en-US" sz="2400" dirty="0">
                <a:latin typeface="Arial" charset="0"/>
                <a:sym typeface="Wingdings" charset="0"/>
              </a:rPr>
              <a:t> of new particles.  This also makes the lightest new particle stable: Discrete Symmetry </a:t>
            </a:r>
            <a:r>
              <a:rPr lang="en-US" sz="2400" dirty="0">
                <a:latin typeface="Arial" charset="0"/>
                <a:cs typeface="Arial" charset="0"/>
                <a:sym typeface="Wingdings" charset="0"/>
              </a:rPr>
              <a:t>↔</a:t>
            </a:r>
            <a:r>
              <a:rPr lang="en-US" sz="2400" dirty="0">
                <a:latin typeface="Arial" charset="0"/>
                <a:sym typeface="Wingdings" charset="0"/>
              </a:rPr>
              <a:t> Stability</a:t>
            </a:r>
          </a:p>
        </p:txBody>
      </p:sp>
      <p:sp>
        <p:nvSpPr>
          <p:cNvPr id="9220" name="Text Box 19"/>
          <p:cNvSpPr txBox="1">
            <a:spLocks noChangeArrowheads="1"/>
          </p:cNvSpPr>
          <p:nvPr/>
        </p:nvSpPr>
        <p:spPr bwMode="auto">
          <a:xfrm>
            <a:off x="6019800" y="5334000"/>
            <a:ext cx="290195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en-US" sz="1400" dirty="0"/>
              <a:t>Cheng, Low (2003); </a:t>
            </a:r>
            <a:r>
              <a:rPr lang="en-US" sz="1400" dirty="0" err="1"/>
              <a:t>Wudka</a:t>
            </a:r>
            <a:r>
              <a:rPr lang="en-US" sz="1400" dirty="0"/>
              <a:t> (2003)</a:t>
            </a:r>
          </a:p>
        </p:txBody>
      </p:sp>
      <p:grpSp>
        <p:nvGrpSpPr>
          <p:cNvPr id="9221" name="Group 25"/>
          <p:cNvGrpSpPr>
            <a:grpSpLocks/>
          </p:cNvGrpSpPr>
          <p:nvPr/>
        </p:nvGrpSpPr>
        <p:grpSpPr bwMode="auto">
          <a:xfrm>
            <a:off x="541338" y="1371600"/>
            <a:ext cx="3694112" cy="1843088"/>
            <a:chOff x="539" y="989"/>
            <a:chExt cx="2327" cy="1161"/>
          </a:xfrm>
        </p:grpSpPr>
        <p:sp>
          <p:nvSpPr>
            <p:cNvPr id="9235" name="Oval 20"/>
            <p:cNvSpPr>
              <a:spLocks noChangeArrowheads="1"/>
            </p:cNvSpPr>
            <p:nvPr/>
          </p:nvSpPr>
          <p:spPr bwMode="auto">
            <a:xfrm>
              <a:off x="1125" y="989"/>
              <a:ext cx="1142" cy="1161"/>
            </a:xfrm>
            <a:prstGeom prst="ellipse">
              <a:avLst/>
            </a:prstGeom>
            <a:noFill/>
            <a:ln w="57150">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r>
                <a:rPr lang="en-US">
                  <a:solidFill>
                    <a:srgbClr val="FF0000"/>
                  </a:solidFill>
                </a:rPr>
                <a:t>new</a:t>
              </a:r>
            </a:p>
            <a:p>
              <a:pPr algn="ctr"/>
              <a:r>
                <a:rPr lang="en-US">
                  <a:solidFill>
                    <a:srgbClr val="FF0000"/>
                  </a:solidFill>
                </a:rPr>
                <a:t>particle</a:t>
              </a:r>
            </a:p>
          </p:txBody>
        </p:sp>
        <p:sp>
          <p:nvSpPr>
            <p:cNvPr id="9236" name="Line 21"/>
            <p:cNvSpPr>
              <a:spLocks noChangeShapeType="1"/>
            </p:cNvSpPr>
            <p:nvPr/>
          </p:nvSpPr>
          <p:spPr bwMode="auto">
            <a:xfrm>
              <a:off x="539" y="1582"/>
              <a:ext cx="586" cy="0"/>
            </a:xfrm>
            <a:prstGeom prst="line">
              <a:avLst/>
            </a:prstGeom>
            <a:noFill/>
            <a:ln w="57150">
              <a:solidFill>
                <a:srgbClr val="3333FF"/>
              </a:solidFill>
              <a:prstDash val="dash"/>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9237" name="Line 22"/>
            <p:cNvSpPr>
              <a:spLocks noChangeShapeType="1"/>
            </p:cNvSpPr>
            <p:nvPr/>
          </p:nvSpPr>
          <p:spPr bwMode="auto">
            <a:xfrm>
              <a:off x="2280" y="1571"/>
              <a:ext cx="586" cy="0"/>
            </a:xfrm>
            <a:prstGeom prst="line">
              <a:avLst/>
            </a:prstGeom>
            <a:noFill/>
            <a:ln w="57150">
              <a:solidFill>
                <a:srgbClr val="3333FF"/>
              </a:solidFill>
              <a:prstDash val="dash"/>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9238" name="Text Box 23"/>
            <p:cNvSpPr txBox="1">
              <a:spLocks noChangeArrowheads="1"/>
            </p:cNvSpPr>
            <p:nvPr/>
          </p:nvSpPr>
          <p:spPr bwMode="auto">
            <a:xfrm>
              <a:off x="540" y="1323"/>
              <a:ext cx="484" cy="2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en-US">
                  <a:solidFill>
                    <a:srgbClr val="3333FF"/>
                  </a:solidFill>
                </a:rPr>
                <a:t>Higgs</a:t>
              </a:r>
            </a:p>
          </p:txBody>
        </p:sp>
        <p:sp>
          <p:nvSpPr>
            <p:cNvPr id="9239" name="Text Box 24"/>
            <p:cNvSpPr txBox="1">
              <a:spLocks noChangeArrowheads="1"/>
            </p:cNvSpPr>
            <p:nvPr/>
          </p:nvSpPr>
          <p:spPr bwMode="auto">
            <a:xfrm>
              <a:off x="2323" y="1322"/>
              <a:ext cx="484" cy="2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en-US">
                  <a:solidFill>
                    <a:srgbClr val="3333FF"/>
                  </a:solidFill>
                </a:rPr>
                <a:t>Higgs</a:t>
              </a:r>
            </a:p>
          </p:txBody>
        </p:sp>
      </p:grpSp>
      <p:sp>
        <p:nvSpPr>
          <p:cNvPr id="9222" name="Text Box 31"/>
          <p:cNvSpPr txBox="1">
            <a:spLocks noChangeArrowheads="1"/>
          </p:cNvSpPr>
          <p:nvPr/>
        </p:nvSpPr>
        <p:spPr bwMode="auto">
          <a:xfrm>
            <a:off x="533400" y="838200"/>
            <a:ext cx="371316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en-US" sz="2400"/>
              <a:t>Gauge Hierarchy requires</a:t>
            </a:r>
          </a:p>
        </p:txBody>
      </p:sp>
      <p:grpSp>
        <p:nvGrpSpPr>
          <p:cNvPr id="9223" name="Group 30"/>
          <p:cNvGrpSpPr>
            <a:grpSpLocks/>
          </p:cNvGrpSpPr>
          <p:nvPr/>
        </p:nvGrpSpPr>
        <p:grpSpPr bwMode="auto">
          <a:xfrm>
            <a:off x="5172075" y="1360488"/>
            <a:ext cx="3384550" cy="1931987"/>
            <a:chOff x="3474" y="947"/>
            <a:chExt cx="2132" cy="1217"/>
          </a:xfrm>
        </p:grpSpPr>
        <p:sp>
          <p:nvSpPr>
            <p:cNvPr id="9225" name="Line 8"/>
            <p:cNvSpPr>
              <a:spLocks noChangeShapeType="1"/>
            </p:cNvSpPr>
            <p:nvPr/>
          </p:nvSpPr>
          <p:spPr bwMode="auto">
            <a:xfrm>
              <a:off x="3799" y="1064"/>
              <a:ext cx="386" cy="494"/>
            </a:xfrm>
            <a:prstGeom prst="line">
              <a:avLst/>
            </a:prstGeom>
            <a:noFill/>
            <a:ln w="57150">
              <a:solidFill>
                <a:srgbClr val="3333FF"/>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9226" name="Line 12"/>
            <p:cNvSpPr>
              <a:spLocks noChangeShapeType="1"/>
            </p:cNvSpPr>
            <p:nvPr/>
          </p:nvSpPr>
          <p:spPr bwMode="auto">
            <a:xfrm flipV="1">
              <a:off x="4180" y="1557"/>
              <a:ext cx="736" cy="6"/>
            </a:xfrm>
            <a:prstGeom prst="line">
              <a:avLst/>
            </a:prstGeom>
            <a:noFill/>
            <a:ln w="57150">
              <a:solidFill>
                <a:srgbClr val="FF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9227" name="Text Box 13"/>
            <p:cNvSpPr txBox="1">
              <a:spLocks noChangeArrowheads="1"/>
            </p:cNvSpPr>
            <p:nvPr/>
          </p:nvSpPr>
          <p:spPr bwMode="auto">
            <a:xfrm>
              <a:off x="3474" y="947"/>
              <a:ext cx="332" cy="2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en-US"/>
                <a:t>SM</a:t>
              </a:r>
            </a:p>
          </p:txBody>
        </p:sp>
        <p:sp>
          <p:nvSpPr>
            <p:cNvPr id="9228" name="Text Box 14"/>
            <p:cNvSpPr txBox="1">
              <a:spLocks noChangeArrowheads="1"/>
            </p:cNvSpPr>
            <p:nvPr/>
          </p:nvSpPr>
          <p:spPr bwMode="auto">
            <a:xfrm>
              <a:off x="3474" y="1932"/>
              <a:ext cx="332" cy="2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en-US"/>
                <a:t>SM</a:t>
              </a:r>
            </a:p>
          </p:txBody>
        </p:sp>
        <p:sp>
          <p:nvSpPr>
            <p:cNvPr id="9229" name="Text Box 15"/>
            <p:cNvSpPr txBox="1">
              <a:spLocks noChangeArrowheads="1"/>
            </p:cNvSpPr>
            <p:nvPr/>
          </p:nvSpPr>
          <p:spPr bwMode="auto">
            <a:xfrm>
              <a:off x="5274" y="1933"/>
              <a:ext cx="332" cy="2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en-US"/>
                <a:t>SM</a:t>
              </a:r>
            </a:p>
          </p:txBody>
        </p:sp>
        <p:sp>
          <p:nvSpPr>
            <p:cNvPr id="9230" name="Text Box 16"/>
            <p:cNvSpPr txBox="1">
              <a:spLocks noChangeArrowheads="1"/>
            </p:cNvSpPr>
            <p:nvPr/>
          </p:nvSpPr>
          <p:spPr bwMode="auto">
            <a:xfrm>
              <a:off x="5274" y="947"/>
              <a:ext cx="332" cy="2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en-US"/>
                <a:t>SM</a:t>
              </a:r>
            </a:p>
          </p:txBody>
        </p:sp>
        <p:sp>
          <p:nvSpPr>
            <p:cNvPr id="9231" name="Text Box 17"/>
            <p:cNvSpPr txBox="1">
              <a:spLocks noChangeArrowheads="1"/>
            </p:cNvSpPr>
            <p:nvPr/>
          </p:nvSpPr>
          <p:spPr bwMode="auto">
            <a:xfrm>
              <a:off x="4252" y="1314"/>
              <a:ext cx="580" cy="48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r>
                <a:rPr lang="en-US">
                  <a:solidFill>
                    <a:srgbClr val="FF0000"/>
                  </a:solidFill>
                </a:rPr>
                <a:t>new</a:t>
              </a:r>
            </a:p>
            <a:p>
              <a:pPr algn="ctr" eaLnBrk="1" hangingPunct="1"/>
              <a:endParaRPr lang="en-US" sz="800">
                <a:solidFill>
                  <a:srgbClr val="FF0000"/>
                </a:solidFill>
              </a:endParaRPr>
            </a:p>
            <a:p>
              <a:pPr algn="ctr" eaLnBrk="1" hangingPunct="1"/>
              <a:r>
                <a:rPr lang="en-US">
                  <a:solidFill>
                    <a:srgbClr val="FF0000"/>
                  </a:solidFill>
                </a:rPr>
                <a:t>particle</a:t>
              </a:r>
            </a:p>
          </p:txBody>
        </p:sp>
        <p:sp>
          <p:nvSpPr>
            <p:cNvPr id="9232" name="Line 26"/>
            <p:cNvSpPr>
              <a:spLocks noChangeShapeType="1"/>
            </p:cNvSpPr>
            <p:nvPr/>
          </p:nvSpPr>
          <p:spPr bwMode="auto">
            <a:xfrm flipH="1">
              <a:off x="3800" y="1557"/>
              <a:ext cx="386" cy="494"/>
            </a:xfrm>
            <a:prstGeom prst="line">
              <a:avLst/>
            </a:prstGeom>
            <a:noFill/>
            <a:ln w="57150">
              <a:solidFill>
                <a:srgbClr val="3333FF"/>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9233" name="Line 27"/>
            <p:cNvSpPr>
              <a:spLocks noChangeShapeType="1"/>
            </p:cNvSpPr>
            <p:nvPr/>
          </p:nvSpPr>
          <p:spPr bwMode="auto">
            <a:xfrm flipH="1">
              <a:off x="4898" y="1071"/>
              <a:ext cx="386" cy="494"/>
            </a:xfrm>
            <a:prstGeom prst="line">
              <a:avLst/>
            </a:prstGeom>
            <a:noFill/>
            <a:ln w="57150">
              <a:solidFill>
                <a:srgbClr val="3333FF"/>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9234" name="Line 28"/>
            <p:cNvSpPr>
              <a:spLocks noChangeShapeType="1"/>
            </p:cNvSpPr>
            <p:nvPr/>
          </p:nvSpPr>
          <p:spPr bwMode="auto">
            <a:xfrm>
              <a:off x="4899" y="1564"/>
              <a:ext cx="386" cy="494"/>
            </a:xfrm>
            <a:prstGeom prst="line">
              <a:avLst/>
            </a:prstGeom>
            <a:noFill/>
            <a:ln w="57150">
              <a:solidFill>
                <a:srgbClr val="3333FF"/>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sp>
        <p:nvSpPr>
          <p:cNvPr id="9224" name="Text Box 32"/>
          <p:cNvSpPr txBox="1">
            <a:spLocks noChangeArrowheads="1"/>
          </p:cNvSpPr>
          <p:nvPr/>
        </p:nvSpPr>
        <p:spPr bwMode="auto">
          <a:xfrm>
            <a:off x="5122863" y="849313"/>
            <a:ext cx="3335337"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en-US" sz="2400"/>
              <a:t>Precision EW excludes</a:t>
            </a:r>
          </a:p>
        </p:txBody>
      </p:sp>
      <p:sp>
        <p:nvSpPr>
          <p:cNvPr id="24" name="Content Placeholder 3"/>
          <p:cNvSpPr>
            <a:spLocks noGrp="1"/>
          </p:cNvSpPr>
          <p:nvPr>
            <p:ph sz="half" idx="2"/>
          </p:nvPr>
        </p:nvSpPr>
        <p:spPr>
          <a:xfrm>
            <a:off x="179388" y="5715000"/>
            <a:ext cx="8812212" cy="962025"/>
          </a:xfrm>
        </p:spPr>
        <p:txBody>
          <a:bodyPr/>
          <a:lstStyle/>
          <a:p>
            <a:pPr eaLnBrk="1" hangingPunct="1"/>
            <a:r>
              <a:rPr lang="en-US" sz="2400" dirty="0">
                <a:solidFill>
                  <a:srgbClr val="FF0000"/>
                </a:solidFill>
                <a:latin typeface="Arial" charset="0"/>
              </a:rPr>
              <a:t>Remarkable coincidence: particle physics independently motivates particles that are stable enough to be dark matter</a:t>
            </a:r>
          </a:p>
        </p:txBody>
      </p:sp>
    </p:spTree>
    <p:extLst>
      <p:ext uri="{BB962C8B-B14F-4D97-AF65-F5344CB8AC3E}">
        <p14:creationId xmlns:p14="http://schemas.microsoft.com/office/powerpoint/2010/main" val="116982002"/>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685800" y="104775"/>
            <a:ext cx="7772400" cy="733425"/>
          </a:xfrm>
        </p:spPr>
        <p:txBody>
          <a:bodyPr/>
          <a:lstStyle/>
          <a:p>
            <a:pPr eaLnBrk="1" hangingPunct="1"/>
            <a:r>
              <a:rPr lang="en-US" dirty="0">
                <a:latin typeface="Arial" charset="0"/>
              </a:rPr>
              <a:t>DARK SECTORS</a:t>
            </a:r>
          </a:p>
        </p:txBody>
      </p:sp>
      <mc:AlternateContent xmlns:mc="http://schemas.openxmlformats.org/markup-compatibility/2006" xmlns:a14="http://schemas.microsoft.com/office/drawing/2010/main">
        <mc:Choice Requires="a14">
          <p:sp>
            <p:nvSpPr>
              <p:cNvPr id="5123" name="Content Placeholder 2"/>
              <p:cNvSpPr>
                <a:spLocks noGrp="1"/>
              </p:cNvSpPr>
              <p:nvPr>
                <p:ph idx="1"/>
              </p:nvPr>
            </p:nvSpPr>
            <p:spPr>
              <a:xfrm>
                <a:off x="271463" y="915988"/>
                <a:ext cx="8567737" cy="4494212"/>
              </a:xfrm>
            </p:spPr>
            <p:txBody>
              <a:bodyPr/>
              <a:lstStyle/>
              <a:p>
                <a:pPr eaLnBrk="1" hangingPunct="1"/>
                <a:r>
                  <a:rPr lang="en-US" sz="2000" dirty="0">
                    <a:latin typeface="Arial" charset="0"/>
                  </a:rPr>
                  <a:t>The WIMP Miracle relies on the choice of gauge coupling </a:t>
                </a:r>
                <a14:m>
                  <m:oMath xmlns:m="http://schemas.openxmlformats.org/officeDocument/2006/math">
                    <m:r>
                      <a:rPr lang="en-US" sz="2000" b="0" i="1" smtClean="0">
                        <a:latin typeface="Cambria Math" panose="02040503050406030204" pitchFamily="18" charset="0"/>
                      </a:rPr>
                      <m:t>𝑔</m:t>
                    </m:r>
                    <m:r>
                      <a:rPr lang="en-US" sz="2000" b="0" i="1" baseline="-25000" smtClean="0">
                        <a:latin typeface="Cambria Math" panose="02040503050406030204" pitchFamily="18" charset="0"/>
                      </a:rPr>
                      <m:t>𝑋</m:t>
                    </m:r>
                    <m:r>
                      <a:rPr lang="en-US" sz="2000" b="0" i="1" smtClean="0">
                        <a:latin typeface="Cambria Math" panose="02040503050406030204" pitchFamily="18" charset="0"/>
                      </a:rPr>
                      <m:t> ~ 1. </m:t>
                    </m:r>
                  </m:oMath>
                </a14:m>
                <a:r>
                  <a:rPr lang="en-US" sz="2000" dirty="0">
                    <a:latin typeface="Arial" charset="0"/>
                  </a:rPr>
                  <a:t>This is a reasonable choice, since it is true of all known gauge forces, and since EM and strong interactions are largely excluded, leads to DM with weak SU(2) interactions: weakly-interacting massive particles (WIMPs). </a:t>
                </a:r>
              </a:p>
              <a:p>
                <a:pPr eaLnBrk="1" hangingPunct="1"/>
                <a:endParaRPr lang="en-US" sz="1200" dirty="0">
                  <a:latin typeface="Arial" charset="0"/>
                </a:endParaRPr>
              </a:p>
              <a:p>
                <a:pPr eaLnBrk="1" hangingPunct="1"/>
                <a:r>
                  <a:rPr lang="en-US" sz="2000" dirty="0">
                    <a:latin typeface="Arial" charset="0"/>
                  </a:rPr>
                  <a:t>But all evidence for dark matter is gravitational. It may therefore have only gravitational interactions with standard model particles.</a:t>
                </a:r>
              </a:p>
              <a:p>
                <a:pPr marL="0" indent="0">
                  <a:buNone/>
                </a:pPr>
                <a:endParaRPr lang="en-US" sz="1200" dirty="0">
                  <a:latin typeface="Arial" charset="0"/>
                </a:endParaRPr>
              </a:p>
              <a:p>
                <a:r>
                  <a:rPr lang="en-US" sz="2000" dirty="0">
                    <a:latin typeface="Arial" charset="0"/>
                  </a:rPr>
                  <a:t>Alternatively, it may have highly suppressed, but non-negligible, interactions with standard model particles with couplings </a:t>
                </a:r>
                <a14:m>
                  <m:oMath xmlns:m="http://schemas.openxmlformats.org/officeDocument/2006/math">
                    <m:r>
                      <a:rPr lang="en-US" sz="2000" i="1">
                        <a:latin typeface="Cambria Math" panose="02040503050406030204" pitchFamily="18" charset="0"/>
                      </a:rPr>
                      <m:t>𝑔</m:t>
                    </m:r>
                    <m:r>
                      <a:rPr lang="en-US" sz="2000" i="1" baseline="-25000" smtClean="0">
                        <a:latin typeface="Cambria Math" panose="02040503050406030204" pitchFamily="18" charset="0"/>
                      </a:rPr>
                      <m:t>𝑋</m:t>
                    </m:r>
                    <m:r>
                      <a:rPr lang="en-US" sz="2000" i="1" dirty="0" smtClean="0">
                        <a:latin typeface="Cambria Math" panose="02040503050406030204" pitchFamily="18" charset="0"/>
                        <a:ea typeface="Cambria Math" panose="02040503050406030204" pitchFamily="18" charset="0"/>
                      </a:rPr>
                      <m:t>≪</m:t>
                    </m:r>
                  </m:oMath>
                </a14:m>
                <a:r>
                  <a:rPr lang="en-US" sz="2000" dirty="0">
                    <a:latin typeface="Arial" charset="0"/>
                  </a:rPr>
                  <a:t> 1.  We will see that this in fact emerges quite naturally in models with dark sectors, which contain not just dark matter, but also possibly additional matter and forces.</a:t>
                </a:r>
              </a:p>
              <a:p>
                <a:pPr eaLnBrk="1" hangingPunct="1"/>
                <a:endParaRPr lang="en-US" sz="2000" dirty="0">
                  <a:latin typeface="Arial" charset="0"/>
                </a:endParaRPr>
              </a:p>
              <a:p>
                <a:pPr eaLnBrk="1" hangingPunct="1"/>
                <a:endParaRPr lang="en-US" sz="2000" dirty="0">
                  <a:latin typeface="Arial" charset="0"/>
                </a:endParaRPr>
              </a:p>
              <a:p>
                <a:pPr eaLnBrk="1" hangingPunct="1"/>
                <a:endParaRPr lang="en-US" sz="2000" dirty="0">
                  <a:latin typeface="Arial" charset="0"/>
                </a:endParaRPr>
              </a:p>
              <a:p>
                <a:pPr eaLnBrk="1" hangingPunct="1"/>
                <a:endParaRPr lang="en-US" sz="2000" dirty="0">
                  <a:latin typeface="Arial" charset="0"/>
                </a:endParaRPr>
              </a:p>
              <a:p>
                <a:pPr eaLnBrk="1" hangingPunct="1"/>
                <a:endParaRPr lang="en-US" sz="1000" dirty="0">
                  <a:latin typeface="Arial" charset="0"/>
                </a:endParaRPr>
              </a:p>
            </p:txBody>
          </p:sp>
        </mc:Choice>
        <mc:Fallback xmlns="">
          <p:sp>
            <p:nvSpPr>
              <p:cNvPr id="5123" name="Content Placeholder 2"/>
              <p:cNvSpPr>
                <a:spLocks noGrp="1" noRot="1" noChangeAspect="1" noMove="1" noResize="1" noEditPoints="1" noAdjustHandles="1" noChangeArrowheads="1" noChangeShapeType="1" noTextEdit="1"/>
              </p:cNvSpPr>
              <p:nvPr>
                <p:ph idx="1"/>
              </p:nvPr>
            </p:nvSpPr>
            <p:spPr>
              <a:xfrm>
                <a:off x="271463" y="915988"/>
                <a:ext cx="8567737" cy="4494212"/>
              </a:xfrm>
              <a:blipFill>
                <a:blip r:embed="rId2"/>
                <a:stretch>
                  <a:fillRect l="-593" t="-847" r="-1481"/>
                </a:stretch>
              </a:blipFill>
            </p:spPr>
            <p:txBody>
              <a:bodyPr/>
              <a:lstStyle/>
              <a:p>
                <a:r>
                  <a:rPr lang="en-US">
                    <a:noFill/>
                  </a:rPr>
                  <a:t> </a:t>
                </a:r>
              </a:p>
            </p:txBody>
          </p:sp>
        </mc:Fallback>
      </mc:AlternateContent>
      <p:sp>
        <p:nvSpPr>
          <p:cNvPr id="5124" name="Rectangle 5"/>
          <p:cNvSpPr>
            <a:spLocks noChangeArrowheads="1"/>
          </p:cNvSpPr>
          <p:nvPr/>
        </p:nvSpPr>
        <p:spPr bwMode="auto">
          <a:xfrm>
            <a:off x="685800" y="5257800"/>
            <a:ext cx="3429000" cy="990601"/>
          </a:xfrm>
          <a:prstGeom prst="rect">
            <a:avLst/>
          </a:prstGeom>
          <a:noFill/>
          <a:ln w="38100">
            <a:solidFill>
              <a:schemeClr val="tx1"/>
            </a:solidFill>
            <a:round/>
            <a:headEnd/>
            <a:tailEnd/>
          </a:ln>
        </p:spPr>
        <p:txBody>
          <a:bodyPr wrap="none" anchor="ctr"/>
          <a:lstStyle/>
          <a:p>
            <a:pPr algn="ctr"/>
            <a:r>
              <a:rPr lang="en-US" sz="2400" dirty="0"/>
              <a:t>Visible Sector</a:t>
            </a:r>
          </a:p>
          <a:p>
            <a:pPr algn="ctr"/>
            <a:r>
              <a:rPr lang="en-US" sz="2400" dirty="0"/>
              <a:t>SM</a:t>
            </a:r>
          </a:p>
        </p:txBody>
      </p:sp>
      <p:sp>
        <p:nvSpPr>
          <p:cNvPr id="5125" name="Rectangle 6"/>
          <p:cNvSpPr>
            <a:spLocks noChangeArrowheads="1"/>
          </p:cNvSpPr>
          <p:nvPr/>
        </p:nvSpPr>
        <p:spPr bwMode="auto">
          <a:xfrm>
            <a:off x="4767263" y="5257800"/>
            <a:ext cx="3429000" cy="990601"/>
          </a:xfrm>
          <a:prstGeom prst="rect">
            <a:avLst/>
          </a:prstGeom>
          <a:solidFill>
            <a:schemeClr val="tx1"/>
          </a:solidFill>
          <a:ln w="38100">
            <a:solidFill>
              <a:schemeClr val="tx1"/>
            </a:solidFill>
            <a:round/>
            <a:headEnd/>
            <a:tailEnd/>
          </a:ln>
        </p:spPr>
        <p:txBody>
          <a:bodyPr wrap="none" anchor="ctr"/>
          <a:lstStyle/>
          <a:p>
            <a:pPr algn="ctr"/>
            <a:r>
              <a:rPr lang="en-US" sz="2400" dirty="0">
                <a:solidFill>
                  <a:schemeClr val="bg1"/>
                </a:solidFill>
              </a:rPr>
              <a:t>Dark Sector</a:t>
            </a:r>
          </a:p>
          <a:p>
            <a:pPr algn="ctr"/>
            <a:r>
              <a:rPr lang="en-US" sz="2400" dirty="0">
                <a:solidFill>
                  <a:schemeClr val="bg1"/>
                </a:solidFill>
              </a:rPr>
              <a:t>DM + Other Particles</a:t>
            </a:r>
          </a:p>
        </p:txBody>
      </p:sp>
    </p:spTree>
    <p:extLst>
      <p:ext uri="{BB962C8B-B14F-4D97-AF65-F5344CB8AC3E}">
        <p14:creationId xmlns:p14="http://schemas.microsoft.com/office/powerpoint/2010/main" val="2270944938"/>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5362" name="Content Placeholder 3"/>
              <p:cNvSpPr>
                <a:spLocks noGrp="1"/>
              </p:cNvSpPr>
              <p:nvPr>
                <p:ph sz="half" idx="2"/>
              </p:nvPr>
            </p:nvSpPr>
            <p:spPr>
              <a:xfrm>
                <a:off x="304800" y="1323975"/>
                <a:ext cx="4373563" cy="4192588"/>
              </a:xfrm>
            </p:spPr>
            <p:txBody>
              <a:bodyPr/>
              <a:lstStyle/>
              <a:p>
                <a:pPr eaLnBrk="1" hangingPunct="1"/>
                <a:r>
                  <a:rPr lang="en-US" sz="2000" dirty="0">
                    <a:latin typeface="Arial" charset="0"/>
                  </a:rPr>
                  <a:t>Recall the WIMP miracle: the relation between </a:t>
                </a:r>
                <a:r>
                  <a:rPr lang="en-US" sz="2000" dirty="0">
                    <a:latin typeface="Symbol" charset="0"/>
                  </a:rPr>
                  <a:t>W</a:t>
                </a:r>
                <a:r>
                  <a:rPr lang="en-US" sz="2000" i="1" baseline="-25000" dirty="0">
                    <a:latin typeface="Arial" charset="0"/>
                  </a:rPr>
                  <a:t>X</a:t>
                </a:r>
                <a:r>
                  <a:rPr lang="en-US" sz="2000" dirty="0">
                    <a:latin typeface="Arial" charset="0"/>
                  </a:rPr>
                  <a:t> and annihilation strength is wonderfully simple:</a:t>
                </a:r>
              </a:p>
              <a:p>
                <a:pPr eaLnBrk="1" hangingPunct="1"/>
                <a:endParaRPr lang="en-US" sz="2000" dirty="0">
                  <a:latin typeface="Arial" charset="0"/>
                </a:endParaRPr>
              </a:p>
              <a:p>
                <a:pPr eaLnBrk="1" hangingPunct="1"/>
                <a:endParaRPr lang="en-US" sz="1800" dirty="0">
                  <a:latin typeface="Arial" charset="0"/>
                </a:endParaRPr>
              </a:p>
              <a:p>
                <a:pPr eaLnBrk="1" hangingPunct="1"/>
                <a:endParaRPr lang="en-US" sz="1800" dirty="0">
                  <a:latin typeface="Arial" charset="0"/>
                </a:endParaRPr>
              </a:p>
              <a:p>
                <a:pPr eaLnBrk="1" hangingPunct="1"/>
                <a:endParaRPr lang="en-US" sz="1800" dirty="0">
                  <a:latin typeface="Arial" charset="0"/>
                </a:endParaRPr>
              </a:p>
              <a:p>
                <a:pPr eaLnBrk="1" hangingPunct="1"/>
                <a:endParaRPr lang="en-US" sz="1800" dirty="0">
                  <a:latin typeface="Arial" charset="0"/>
                </a:endParaRPr>
              </a:p>
              <a:p>
                <a:pPr eaLnBrk="1" hangingPunct="1">
                  <a:buFontTx/>
                  <a:buNone/>
                </a:pPr>
                <a:endParaRPr lang="en-US" sz="1800" dirty="0">
                  <a:latin typeface="Arial" charset="0"/>
                </a:endParaRPr>
              </a:p>
              <a:p>
                <a:pPr eaLnBrk="1" hangingPunct="1">
                  <a:buFontTx/>
                  <a:buNone/>
                </a:pPr>
                <a:endParaRPr lang="en-US" sz="1800" dirty="0">
                  <a:latin typeface="Arial" charset="0"/>
                </a:endParaRPr>
              </a:p>
              <a:p>
                <a:pPr marL="0" indent="0" eaLnBrk="1" hangingPunct="1">
                  <a:buNone/>
                </a:pPr>
                <a14:m>
                  <m:oMathPara xmlns:m="http://schemas.openxmlformats.org/officeDocument/2006/math">
                    <m:oMathParaPr>
                      <m:jc m:val="centerGroup"/>
                    </m:oMathParaPr>
                    <m:oMath xmlns:m="http://schemas.openxmlformats.org/officeDocument/2006/math">
                      <m:r>
                        <a:rPr lang="en-US" sz="2000" i="1" dirty="0" smtClean="0">
                          <a:latin typeface="Cambria Math" panose="02040503050406030204" pitchFamily="18" charset="0"/>
                        </a:rPr>
                        <m:t>𝑚</m:t>
                      </m:r>
                      <m:r>
                        <a:rPr lang="en-US" sz="2000" i="1" baseline="-25000" dirty="0" err="1">
                          <a:latin typeface="Cambria Math" panose="02040503050406030204" pitchFamily="18" charset="0"/>
                        </a:rPr>
                        <m:t>𝑋</m:t>
                      </m:r>
                      <m:r>
                        <a:rPr lang="en-US" sz="2000" i="1" dirty="0">
                          <a:latin typeface="Cambria Math" panose="02040503050406030204" pitchFamily="18" charset="0"/>
                        </a:rPr>
                        <m:t> ~ 100 </m:t>
                      </m:r>
                      <m:r>
                        <m:rPr>
                          <m:sty m:val="p"/>
                        </m:rPr>
                        <a:rPr lang="en-US" sz="2000" i="0" dirty="0" err="1">
                          <a:latin typeface="Cambria Math" panose="02040503050406030204" pitchFamily="18" charset="0"/>
                        </a:rPr>
                        <m:t>GeV</m:t>
                      </m:r>
                      <m:r>
                        <a:rPr lang="en-US" sz="2000" i="1" dirty="0">
                          <a:latin typeface="Cambria Math" panose="02040503050406030204" pitchFamily="18" charset="0"/>
                        </a:rPr>
                        <m:t>, </m:t>
                      </m:r>
                      <m:r>
                        <a:rPr lang="en-US" sz="2000" i="1" dirty="0" err="1">
                          <a:latin typeface="Cambria Math" panose="02040503050406030204" pitchFamily="18" charset="0"/>
                        </a:rPr>
                        <m:t>𝑔</m:t>
                      </m:r>
                      <m:r>
                        <a:rPr lang="en-US" sz="2000" i="1" baseline="-25000" dirty="0" err="1">
                          <a:latin typeface="Cambria Math" panose="02040503050406030204" pitchFamily="18" charset="0"/>
                        </a:rPr>
                        <m:t>𝑋</m:t>
                      </m:r>
                      <m:r>
                        <a:rPr lang="en-US" sz="2000" i="1" dirty="0">
                          <a:latin typeface="Cambria Math" panose="02040503050406030204" pitchFamily="18" charset="0"/>
                        </a:rPr>
                        <m:t> ~ 0.6 </m:t>
                      </m:r>
                      <m:r>
                        <a:rPr lang="en-US" sz="2000" i="1" dirty="0">
                          <a:latin typeface="Cambria Math" panose="02040503050406030204" pitchFamily="18" charset="0"/>
                          <a:sym typeface="Wingdings" charset="0"/>
                        </a:rPr>
                        <m:t></m:t>
                      </m:r>
                      <m:r>
                        <a:rPr lang="en-US" sz="2000" i="1" dirty="0">
                          <a:latin typeface="Cambria Math" panose="02040503050406030204" pitchFamily="18" charset="0"/>
                          <a:sym typeface="Wingdings" charset="0"/>
                        </a:rPr>
                        <m:t> </m:t>
                      </m:r>
                      <m:r>
                        <m:rPr>
                          <m:sty m:val="p"/>
                        </m:rPr>
                        <a:rPr lang="el-GR" sz="2000" i="1" dirty="0" smtClean="0">
                          <a:latin typeface="Cambria Math" panose="02040503050406030204" pitchFamily="18" charset="0"/>
                          <a:ea typeface="Cambria Math" panose="02040503050406030204" pitchFamily="18" charset="0"/>
                          <a:sym typeface="Wingdings" charset="0"/>
                        </a:rPr>
                        <m:t>Ω</m:t>
                      </m:r>
                      <m:r>
                        <a:rPr lang="en-US" sz="2000" i="1" baseline="-25000" dirty="0">
                          <a:latin typeface="Cambria Math" panose="02040503050406030204" pitchFamily="18" charset="0"/>
                          <a:sym typeface="Wingdings" charset="0"/>
                        </a:rPr>
                        <m:t>𝑋</m:t>
                      </m:r>
                      <m:r>
                        <a:rPr lang="en-US" sz="2000" i="1" dirty="0">
                          <a:latin typeface="Cambria Math" panose="02040503050406030204" pitchFamily="18" charset="0"/>
                          <a:sym typeface="Wingdings" charset="0"/>
                        </a:rPr>
                        <m:t> ~ 0.1</m:t>
                      </m:r>
                    </m:oMath>
                  </m:oMathPara>
                </a14:m>
                <a:endParaRPr lang="en-US" sz="2000" dirty="0">
                  <a:latin typeface="Arial" charset="0"/>
                </a:endParaRPr>
              </a:p>
            </p:txBody>
          </p:sp>
        </mc:Choice>
        <mc:Fallback xmlns="">
          <p:sp>
            <p:nvSpPr>
              <p:cNvPr id="15362" name="Content Placeholder 3"/>
              <p:cNvSpPr>
                <a:spLocks noGrp="1" noRot="1" noChangeAspect="1" noMove="1" noResize="1" noEditPoints="1" noAdjustHandles="1" noChangeArrowheads="1" noChangeShapeType="1" noTextEdit="1"/>
              </p:cNvSpPr>
              <p:nvPr>
                <p:ph sz="half" idx="2"/>
              </p:nvPr>
            </p:nvSpPr>
            <p:spPr>
              <a:xfrm>
                <a:off x="304800" y="1323975"/>
                <a:ext cx="4373563" cy="4192588"/>
              </a:xfrm>
              <a:blipFill>
                <a:blip r:embed="rId3"/>
                <a:stretch>
                  <a:fillRect l="-1163" t="-909"/>
                </a:stretch>
              </a:blipFill>
            </p:spPr>
            <p:txBody>
              <a:bodyPr/>
              <a:lstStyle/>
              <a:p>
                <a:r>
                  <a:rPr lang="en-US">
                    <a:noFill/>
                  </a:rPr>
                  <a:t> </a:t>
                </a:r>
              </a:p>
            </p:txBody>
          </p:sp>
        </mc:Fallback>
      </mc:AlternateContent>
      <p:pic>
        <p:nvPicPr>
          <p:cNvPr id="15363"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82688" y="2671763"/>
            <a:ext cx="2511425" cy="862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364" name="Content Placeholder 3"/>
          <p:cNvSpPr>
            <a:spLocks noGrp="1"/>
          </p:cNvSpPr>
          <p:nvPr>
            <p:ph sz="half" idx="2"/>
          </p:nvPr>
        </p:nvSpPr>
        <p:spPr>
          <a:xfrm>
            <a:off x="152400" y="5438775"/>
            <a:ext cx="8686800" cy="962025"/>
          </a:xfrm>
        </p:spPr>
        <p:txBody>
          <a:bodyPr/>
          <a:lstStyle/>
          <a:p>
            <a:pPr eaLnBrk="1" hangingPunct="1"/>
            <a:r>
              <a:rPr lang="en-US" sz="2000" dirty="0" err="1">
                <a:latin typeface="Arial" charset="0"/>
              </a:rPr>
              <a:t>WIMPless</a:t>
            </a:r>
            <a:r>
              <a:rPr lang="en-US" sz="2000" dirty="0">
                <a:latin typeface="Arial" charset="0"/>
              </a:rPr>
              <a:t> miracle: with dark sectors, light, weakly-coupled DM can also have the correct thermal relic density, opening up a whole new set of dark matter and dark sector signals, all within standard cosmology.</a:t>
            </a:r>
          </a:p>
        </p:txBody>
      </p:sp>
      <p:grpSp>
        <p:nvGrpSpPr>
          <p:cNvPr id="15365" name="Group 23"/>
          <p:cNvGrpSpPr>
            <a:grpSpLocks/>
          </p:cNvGrpSpPr>
          <p:nvPr/>
        </p:nvGrpSpPr>
        <p:grpSpPr bwMode="auto">
          <a:xfrm>
            <a:off x="1555750" y="3765550"/>
            <a:ext cx="1744663" cy="987425"/>
            <a:chOff x="4404" y="1998"/>
            <a:chExt cx="1099" cy="622"/>
          </a:xfrm>
        </p:grpSpPr>
        <p:grpSp>
          <p:nvGrpSpPr>
            <p:cNvPr id="15368" name="Group 25"/>
            <p:cNvGrpSpPr>
              <a:grpSpLocks/>
            </p:cNvGrpSpPr>
            <p:nvPr/>
          </p:nvGrpSpPr>
          <p:grpSpPr bwMode="auto">
            <a:xfrm>
              <a:off x="4404" y="1998"/>
              <a:ext cx="1099" cy="622"/>
              <a:chOff x="7034132" y="3145764"/>
              <a:chExt cx="1744316" cy="987257"/>
            </a:xfrm>
          </p:grpSpPr>
          <p:sp>
            <p:nvSpPr>
              <p:cNvPr id="15370" name="TextBox 17"/>
              <p:cNvSpPr txBox="1">
                <a:spLocks noChangeArrowheads="1"/>
              </p:cNvSpPr>
              <p:nvPr/>
            </p:nvSpPr>
            <p:spPr bwMode="auto">
              <a:xfrm>
                <a:off x="7034132" y="3148938"/>
                <a:ext cx="336483" cy="3666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en-US" i="1"/>
                  <a:t>X</a:t>
                </a:r>
              </a:p>
            </p:txBody>
          </p:sp>
          <p:sp>
            <p:nvSpPr>
              <p:cNvPr id="15371" name="TextBox 18"/>
              <p:cNvSpPr txBox="1">
                <a:spLocks noChangeArrowheads="1"/>
              </p:cNvSpPr>
              <p:nvPr/>
            </p:nvSpPr>
            <p:spPr bwMode="auto">
              <a:xfrm>
                <a:off x="7034132" y="3766371"/>
                <a:ext cx="336483" cy="366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en-US" i="1"/>
                  <a:t>X</a:t>
                </a:r>
              </a:p>
            </p:txBody>
          </p:sp>
          <p:sp>
            <p:nvSpPr>
              <p:cNvPr id="15372" name="TextBox 19"/>
              <p:cNvSpPr txBox="1">
                <a:spLocks noChangeArrowheads="1"/>
              </p:cNvSpPr>
              <p:nvPr/>
            </p:nvSpPr>
            <p:spPr bwMode="auto">
              <a:xfrm>
                <a:off x="8467360" y="3145764"/>
                <a:ext cx="311088" cy="366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en-US" i="1"/>
                  <a:t>q</a:t>
                </a:r>
              </a:p>
            </p:txBody>
          </p:sp>
          <p:sp>
            <p:nvSpPr>
              <p:cNvPr id="15373" name="TextBox 20"/>
              <p:cNvSpPr txBox="1">
                <a:spLocks noChangeArrowheads="1"/>
              </p:cNvSpPr>
              <p:nvPr/>
            </p:nvSpPr>
            <p:spPr bwMode="auto">
              <a:xfrm>
                <a:off x="8467360" y="3763196"/>
                <a:ext cx="311088" cy="3666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en-US" i="1"/>
                  <a:t>q</a:t>
                </a:r>
              </a:p>
            </p:txBody>
          </p:sp>
          <p:grpSp>
            <p:nvGrpSpPr>
              <p:cNvPr id="15374" name="Group 24"/>
              <p:cNvGrpSpPr>
                <a:grpSpLocks/>
              </p:cNvGrpSpPr>
              <p:nvPr/>
            </p:nvGrpSpPr>
            <p:grpSpPr bwMode="auto">
              <a:xfrm>
                <a:off x="7335331" y="3286664"/>
                <a:ext cx="1155940" cy="713117"/>
                <a:chOff x="7335331" y="3286664"/>
                <a:chExt cx="1155940" cy="713117"/>
              </a:xfrm>
            </p:grpSpPr>
            <p:cxnSp>
              <p:nvCxnSpPr>
                <p:cNvPr id="15375" name="Straight Connector 10"/>
                <p:cNvCxnSpPr>
                  <a:cxnSpLocks noChangeShapeType="1"/>
                </p:cNvCxnSpPr>
                <p:nvPr/>
              </p:nvCxnSpPr>
              <p:spPr bwMode="auto">
                <a:xfrm>
                  <a:off x="7335331" y="3334109"/>
                  <a:ext cx="1155940" cy="0"/>
                </a:xfrm>
                <a:prstGeom prst="line">
                  <a:avLst/>
                </a:prstGeom>
                <a:noFill/>
                <a:ln w="28575">
                  <a:solidFill>
                    <a:schemeClr val="tx1"/>
                  </a:solidFill>
                  <a:round/>
                  <a:headEnd/>
                  <a:tailEnd/>
                </a:ln>
                <a:extLst>
                  <a:ext uri="{909E8E84-426E-40dd-AFC4-6F175D3DCCD1}">
                    <a14:hiddenFill xmlns:a14="http://schemas.microsoft.com/office/drawing/2010/main" xmlns="">
                      <a:noFill/>
                    </a14:hiddenFill>
                  </a:ext>
                </a:extLst>
              </p:spPr>
            </p:cxnSp>
            <p:cxnSp>
              <p:nvCxnSpPr>
                <p:cNvPr id="15376" name="Straight Connector 11"/>
                <p:cNvCxnSpPr>
                  <a:cxnSpLocks noChangeShapeType="1"/>
                </p:cNvCxnSpPr>
                <p:nvPr/>
              </p:nvCxnSpPr>
              <p:spPr bwMode="auto">
                <a:xfrm>
                  <a:off x="7335331" y="3952336"/>
                  <a:ext cx="1155940" cy="0"/>
                </a:xfrm>
                <a:prstGeom prst="line">
                  <a:avLst/>
                </a:prstGeom>
                <a:noFill/>
                <a:ln w="28575">
                  <a:solidFill>
                    <a:schemeClr val="tx1"/>
                  </a:solidFill>
                  <a:round/>
                  <a:headEnd/>
                  <a:tailEnd/>
                </a:ln>
                <a:extLst>
                  <a:ext uri="{909E8E84-426E-40dd-AFC4-6F175D3DCCD1}">
                    <a14:hiddenFill xmlns:a14="http://schemas.microsoft.com/office/drawing/2010/main" xmlns="">
                      <a:noFill/>
                    </a14:hiddenFill>
                  </a:ext>
                </a:extLst>
              </p:spPr>
            </p:cxnSp>
            <p:cxnSp>
              <p:nvCxnSpPr>
                <p:cNvPr id="15377" name="Straight Connector 14"/>
                <p:cNvCxnSpPr>
                  <a:cxnSpLocks noChangeShapeType="1"/>
                </p:cNvCxnSpPr>
                <p:nvPr/>
              </p:nvCxnSpPr>
              <p:spPr bwMode="auto">
                <a:xfrm rot="5400000">
                  <a:off x="7594118" y="3648970"/>
                  <a:ext cx="629733" cy="8624"/>
                </a:xfrm>
                <a:prstGeom prst="line">
                  <a:avLst/>
                </a:prstGeom>
                <a:noFill/>
                <a:ln w="28575">
                  <a:solidFill>
                    <a:schemeClr val="tx1"/>
                  </a:solidFill>
                  <a:round/>
                  <a:headEnd/>
                  <a:tailEnd/>
                </a:ln>
                <a:extLst>
                  <a:ext uri="{909E8E84-426E-40dd-AFC4-6F175D3DCCD1}">
                    <a14:hiddenFill xmlns:a14="http://schemas.microsoft.com/office/drawing/2010/main" xmlns="">
                      <a:noFill/>
                    </a14:hiddenFill>
                  </a:ext>
                </a:extLst>
              </p:spPr>
            </p:cxnSp>
            <p:sp>
              <p:nvSpPr>
                <p:cNvPr id="15378" name="Oval 22"/>
                <p:cNvSpPr>
                  <a:spLocks noChangeArrowheads="1"/>
                </p:cNvSpPr>
                <p:nvPr/>
              </p:nvSpPr>
              <p:spPr bwMode="auto">
                <a:xfrm>
                  <a:off x="7865852" y="3286664"/>
                  <a:ext cx="86264" cy="94890"/>
                </a:xfrm>
                <a:prstGeom prst="ellipse">
                  <a:avLst/>
                </a:prstGeom>
                <a:solidFill>
                  <a:schemeClr val="tx1"/>
                </a:solidFill>
                <a:ln w="9525">
                  <a:solidFill>
                    <a:schemeClr val="tx1"/>
                  </a:solidFill>
                  <a:round/>
                  <a:headEnd/>
                  <a:tailEnd/>
                </a:ln>
              </p:spPr>
              <p:txBody>
                <a:bodyPr wrap="none" anchor="ctr"/>
                <a:lstStyle/>
                <a:p>
                  <a:endParaRPr lang="en-US"/>
                </a:p>
              </p:txBody>
            </p:sp>
            <p:sp>
              <p:nvSpPr>
                <p:cNvPr id="15379" name="Oval 23"/>
                <p:cNvSpPr>
                  <a:spLocks noChangeArrowheads="1"/>
                </p:cNvSpPr>
                <p:nvPr/>
              </p:nvSpPr>
              <p:spPr bwMode="auto">
                <a:xfrm>
                  <a:off x="7865852" y="3904891"/>
                  <a:ext cx="86264" cy="94890"/>
                </a:xfrm>
                <a:prstGeom prst="ellipse">
                  <a:avLst/>
                </a:prstGeom>
                <a:solidFill>
                  <a:schemeClr val="tx1"/>
                </a:solidFill>
                <a:ln w="9525">
                  <a:solidFill>
                    <a:schemeClr val="tx1"/>
                  </a:solidFill>
                  <a:round/>
                  <a:headEnd/>
                  <a:tailEnd/>
                </a:ln>
              </p:spPr>
              <p:txBody>
                <a:bodyPr wrap="none" anchor="ctr"/>
                <a:lstStyle/>
                <a:p>
                  <a:endParaRPr lang="en-US"/>
                </a:p>
              </p:txBody>
            </p:sp>
          </p:grpSp>
        </p:grpSp>
        <p:sp>
          <p:nvSpPr>
            <p:cNvPr id="15369" name="Text Box 22"/>
            <p:cNvSpPr txBox="1">
              <a:spLocks noChangeArrowheads="1"/>
            </p:cNvSpPr>
            <p:nvPr/>
          </p:nvSpPr>
          <p:spPr bwMode="auto">
            <a:xfrm>
              <a:off x="5305" y="2266"/>
              <a:ext cx="196" cy="2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en-US"/>
                <a:t>_</a:t>
              </a:r>
            </a:p>
          </p:txBody>
        </p:sp>
      </p:grpSp>
      <p:sp>
        <p:nvSpPr>
          <p:cNvPr id="15366" name="Rectangle 4"/>
          <p:cNvSpPr>
            <a:spLocks noChangeArrowheads="1"/>
          </p:cNvSpPr>
          <p:nvPr/>
        </p:nvSpPr>
        <p:spPr bwMode="auto">
          <a:xfrm>
            <a:off x="0" y="152400"/>
            <a:ext cx="9144000" cy="60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a:r>
              <a:rPr lang="en-US" sz="2800" b="1" dirty="0"/>
              <a:t>WIMPLESS MIRACLE</a:t>
            </a:r>
          </a:p>
        </p:txBody>
      </p:sp>
      <p:grpSp>
        <p:nvGrpSpPr>
          <p:cNvPr id="20" name="Group 39"/>
          <p:cNvGrpSpPr>
            <a:grpSpLocks/>
          </p:cNvGrpSpPr>
          <p:nvPr/>
        </p:nvGrpSpPr>
        <p:grpSpPr bwMode="auto">
          <a:xfrm>
            <a:off x="4800600" y="2146300"/>
            <a:ext cx="3813175" cy="3140075"/>
            <a:chOff x="4610099" y="3308245"/>
            <a:chExt cx="4357365" cy="3140180"/>
          </a:xfrm>
        </p:grpSpPr>
        <p:grpSp>
          <p:nvGrpSpPr>
            <p:cNvPr id="21" name="Group 29"/>
            <p:cNvGrpSpPr>
              <a:grpSpLocks/>
            </p:cNvGrpSpPr>
            <p:nvPr/>
          </p:nvGrpSpPr>
          <p:grpSpPr bwMode="auto">
            <a:xfrm>
              <a:off x="4610099" y="3308245"/>
              <a:ext cx="4357365" cy="3140180"/>
              <a:chOff x="4457699" y="3381376"/>
              <a:chExt cx="4357365" cy="3140180"/>
            </a:xfrm>
          </p:grpSpPr>
          <p:pic>
            <p:nvPicPr>
              <p:cNvPr id="3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57699" y="3381376"/>
                <a:ext cx="4357365" cy="31401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1" name="Rectangle 25"/>
              <p:cNvSpPr>
                <a:spLocks noChangeArrowheads="1"/>
              </p:cNvSpPr>
              <p:nvPr/>
            </p:nvSpPr>
            <p:spPr bwMode="auto">
              <a:xfrm>
                <a:off x="6648450" y="3686175"/>
                <a:ext cx="847725" cy="304800"/>
              </a:xfrm>
              <a:prstGeom prst="rect">
                <a:avLst/>
              </a:pr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32" name="Rectangle 26"/>
              <p:cNvSpPr>
                <a:spLocks noChangeArrowheads="1"/>
              </p:cNvSpPr>
              <p:nvPr/>
            </p:nvSpPr>
            <p:spPr bwMode="auto">
              <a:xfrm>
                <a:off x="7658101" y="4238625"/>
                <a:ext cx="971550" cy="304800"/>
              </a:xfrm>
              <a:prstGeom prst="rect">
                <a:avLst/>
              </a:pr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33" name="Rectangle 27"/>
              <p:cNvSpPr>
                <a:spLocks noChangeArrowheads="1"/>
              </p:cNvSpPr>
              <p:nvPr/>
            </p:nvSpPr>
            <p:spPr bwMode="auto">
              <a:xfrm>
                <a:off x="5314951" y="4629150"/>
                <a:ext cx="1066800" cy="304800"/>
              </a:xfrm>
              <a:prstGeom prst="rect">
                <a:avLst/>
              </a:pr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grpSp>
          <p:nvGrpSpPr>
            <p:cNvPr id="22" name="Group 38"/>
            <p:cNvGrpSpPr>
              <a:grpSpLocks/>
            </p:cNvGrpSpPr>
            <p:nvPr/>
          </p:nvGrpSpPr>
          <p:grpSpPr bwMode="auto">
            <a:xfrm>
              <a:off x="5829300" y="3528356"/>
              <a:ext cx="2719664" cy="2295703"/>
              <a:chOff x="5829300" y="3528356"/>
              <a:chExt cx="2719664" cy="2295703"/>
            </a:xfrm>
          </p:grpSpPr>
          <p:sp>
            <p:nvSpPr>
              <p:cNvPr id="23" name="TextBox 19"/>
              <p:cNvSpPr txBox="1">
                <a:spLocks noChangeArrowheads="1"/>
              </p:cNvSpPr>
              <p:nvPr/>
            </p:nvSpPr>
            <p:spPr bwMode="auto">
              <a:xfrm>
                <a:off x="7197123" y="3528356"/>
                <a:ext cx="846707"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en-US" sz="2400" baseline="-25000"/>
                  <a:t>WIMPs</a:t>
                </a:r>
              </a:p>
            </p:txBody>
          </p:sp>
          <p:sp>
            <p:nvSpPr>
              <p:cNvPr id="24" name="TextBox 20"/>
              <p:cNvSpPr txBox="1">
                <a:spLocks noChangeArrowheads="1"/>
              </p:cNvSpPr>
              <p:nvPr/>
            </p:nvSpPr>
            <p:spPr bwMode="auto">
              <a:xfrm>
                <a:off x="6849460" y="5444468"/>
                <a:ext cx="1699504" cy="3795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en-US" sz="2800" baseline="-25000">
                    <a:solidFill>
                      <a:srgbClr val="00BE00"/>
                    </a:solidFill>
                  </a:rPr>
                  <a:t>WIMPless DM</a:t>
                </a:r>
              </a:p>
            </p:txBody>
          </p:sp>
          <p:cxnSp>
            <p:nvCxnSpPr>
              <p:cNvPr id="25" name="Straight Arrow Connector 22"/>
              <p:cNvCxnSpPr>
                <a:cxnSpLocks noChangeShapeType="1"/>
              </p:cNvCxnSpPr>
              <p:nvPr/>
            </p:nvCxnSpPr>
            <p:spPr bwMode="auto">
              <a:xfrm rot="10800000">
                <a:off x="5829300" y="5581650"/>
                <a:ext cx="956660" cy="132694"/>
              </a:xfrm>
              <a:prstGeom prst="straightConnector1">
                <a:avLst/>
              </a:prstGeom>
              <a:noFill/>
              <a:ln w="19050">
                <a:solidFill>
                  <a:srgbClr val="00BE00"/>
                </a:solidFill>
                <a:round/>
                <a:headEnd/>
                <a:tailEnd type="arrow" w="med" len="med"/>
              </a:ln>
              <a:extLst>
                <a:ext uri="{909E8E84-426E-40dd-AFC4-6F175D3DCCD1}">
                  <a14:hiddenFill xmlns:a14="http://schemas.microsoft.com/office/drawing/2010/main" xmlns="">
                    <a:noFill/>
                  </a14:hiddenFill>
                </a:ext>
              </a:extLst>
            </p:spPr>
          </p:cxnSp>
          <p:cxnSp>
            <p:nvCxnSpPr>
              <p:cNvPr id="26" name="Straight Arrow Connector 24"/>
              <p:cNvCxnSpPr>
                <a:cxnSpLocks noChangeShapeType="1"/>
              </p:cNvCxnSpPr>
              <p:nvPr/>
            </p:nvCxnSpPr>
            <p:spPr bwMode="auto">
              <a:xfrm rot="16200000" flipV="1">
                <a:off x="6557963" y="5043487"/>
                <a:ext cx="514350" cy="447675"/>
              </a:xfrm>
              <a:prstGeom prst="straightConnector1">
                <a:avLst/>
              </a:prstGeom>
              <a:noFill/>
              <a:ln w="19050">
                <a:solidFill>
                  <a:srgbClr val="00BE00"/>
                </a:solidFill>
                <a:round/>
                <a:headEnd/>
                <a:tailEnd type="arrow" w="med" len="med"/>
              </a:ln>
              <a:extLst>
                <a:ext uri="{909E8E84-426E-40dd-AFC4-6F175D3DCCD1}">
                  <a14:hiddenFill xmlns:a14="http://schemas.microsoft.com/office/drawing/2010/main" xmlns="">
                    <a:noFill/>
                  </a14:hiddenFill>
                </a:ext>
              </a:extLst>
            </p:spPr>
          </p:cxnSp>
          <p:cxnSp>
            <p:nvCxnSpPr>
              <p:cNvPr id="27" name="Straight Arrow Connector 25"/>
              <p:cNvCxnSpPr>
                <a:cxnSpLocks noChangeShapeType="1"/>
              </p:cNvCxnSpPr>
              <p:nvPr/>
            </p:nvCxnSpPr>
            <p:spPr bwMode="auto">
              <a:xfrm rot="16200000" flipV="1">
                <a:off x="6886578" y="4895849"/>
                <a:ext cx="942974" cy="238127"/>
              </a:xfrm>
              <a:prstGeom prst="straightConnector1">
                <a:avLst/>
              </a:prstGeom>
              <a:noFill/>
              <a:ln w="19050">
                <a:solidFill>
                  <a:srgbClr val="00BE00"/>
                </a:solidFill>
                <a:round/>
                <a:headEnd/>
                <a:tailEnd type="arrow" w="med" len="med"/>
              </a:ln>
              <a:extLst>
                <a:ext uri="{909E8E84-426E-40dd-AFC4-6F175D3DCCD1}">
                  <a14:hiddenFill xmlns:a14="http://schemas.microsoft.com/office/drawing/2010/main" xmlns="">
                    <a:noFill/>
                  </a14:hiddenFill>
                </a:ext>
              </a:extLst>
            </p:spPr>
          </p:cxnSp>
          <p:cxnSp>
            <p:nvCxnSpPr>
              <p:cNvPr id="28" name="Straight Arrow Connector 26"/>
              <p:cNvCxnSpPr>
                <a:cxnSpLocks noChangeShapeType="1"/>
              </p:cNvCxnSpPr>
              <p:nvPr/>
            </p:nvCxnSpPr>
            <p:spPr bwMode="auto">
              <a:xfrm rot="5400000" flipH="1" flipV="1">
                <a:off x="7348539" y="4291011"/>
                <a:ext cx="1847850" cy="485778"/>
              </a:xfrm>
              <a:prstGeom prst="straightConnector1">
                <a:avLst/>
              </a:prstGeom>
              <a:noFill/>
              <a:ln w="19050">
                <a:solidFill>
                  <a:srgbClr val="00BE00"/>
                </a:solidFill>
                <a:round/>
                <a:headEnd/>
                <a:tailEnd type="arrow" w="med" len="med"/>
              </a:ln>
              <a:extLst>
                <a:ext uri="{909E8E84-426E-40dd-AFC4-6F175D3DCCD1}">
                  <a14:hiddenFill xmlns:a14="http://schemas.microsoft.com/office/drawing/2010/main" xmlns="">
                    <a:noFill/>
                  </a14:hiddenFill>
                </a:ext>
              </a:extLst>
            </p:spPr>
          </p:cxnSp>
          <p:sp>
            <p:nvSpPr>
              <p:cNvPr id="29" name="Oval 27"/>
              <p:cNvSpPr>
                <a:spLocks noChangeArrowheads="1"/>
              </p:cNvSpPr>
              <p:nvPr/>
            </p:nvSpPr>
            <p:spPr bwMode="auto">
              <a:xfrm>
                <a:off x="8086725" y="3754438"/>
                <a:ext cx="133350" cy="133350"/>
              </a:xfrm>
              <a:prstGeom prst="ellipse">
                <a:avLst/>
              </a:prstGeom>
              <a:solidFill>
                <a:schemeClr val="tx1"/>
              </a:solidFill>
              <a:ln w="9525">
                <a:solidFill>
                  <a:schemeClr val="tx1"/>
                </a:solidFill>
                <a:round/>
                <a:headEnd/>
                <a:tailEnd/>
              </a:ln>
            </p:spPr>
            <p:txBody>
              <a:bodyPr wrap="none" anchor="ctr"/>
              <a:lstStyle/>
              <a:p>
                <a:endParaRPr lang="en-US" baseline="-25000"/>
              </a:p>
            </p:txBody>
          </p:sp>
        </p:grpSp>
      </p:grpSp>
      <mc:AlternateContent xmlns:mc="http://schemas.openxmlformats.org/markup-compatibility/2006" xmlns:a14="http://schemas.microsoft.com/office/drawing/2010/main">
        <mc:Choice Requires="a14">
          <p:sp>
            <p:nvSpPr>
              <p:cNvPr id="34" name="Content Placeholder 3"/>
              <p:cNvSpPr>
                <a:spLocks noGrp="1"/>
              </p:cNvSpPr>
              <p:nvPr>
                <p:ph sz="half" idx="2"/>
              </p:nvPr>
            </p:nvSpPr>
            <p:spPr>
              <a:xfrm>
                <a:off x="4596731" y="1323975"/>
                <a:ext cx="4373563" cy="4192588"/>
              </a:xfrm>
            </p:spPr>
            <p:txBody>
              <a:bodyPr/>
              <a:lstStyle/>
              <a:p>
                <a:pPr eaLnBrk="1" hangingPunct="1"/>
                <a:r>
                  <a:rPr lang="en-US" sz="2000" dirty="0">
                    <a:latin typeface="Arial" charset="0"/>
                  </a:rPr>
                  <a:t>With a dark sector, the coupling </a:t>
                </a:r>
                <a14:m>
                  <m:oMath xmlns:m="http://schemas.openxmlformats.org/officeDocument/2006/math">
                    <m:r>
                      <a:rPr lang="en-US" sz="2000" i="1" dirty="0" smtClean="0">
                        <a:latin typeface="Cambria Math" panose="02040503050406030204" pitchFamily="18" charset="0"/>
                      </a:rPr>
                      <m:t>𝑔</m:t>
                    </m:r>
                    <m:r>
                      <a:rPr lang="en-US" sz="2000" i="1" baseline="-25000" dirty="0" err="1">
                        <a:latin typeface="Cambria Math" panose="02040503050406030204" pitchFamily="18" charset="0"/>
                      </a:rPr>
                      <m:t>𝑋</m:t>
                    </m:r>
                  </m:oMath>
                </a14:m>
                <a:r>
                  <a:rPr lang="en-US" sz="2000" dirty="0">
                    <a:latin typeface="Arial" charset="0"/>
                  </a:rPr>
                  <a:t> doesn’t have to be ~ 1</a:t>
                </a:r>
              </a:p>
              <a:p>
                <a:pPr eaLnBrk="1" hangingPunct="1"/>
                <a:endParaRPr lang="en-US" sz="2000" dirty="0">
                  <a:latin typeface="Arial" charset="0"/>
                </a:endParaRPr>
              </a:p>
              <a:p>
                <a:pPr eaLnBrk="1" hangingPunct="1"/>
                <a:endParaRPr lang="en-US" sz="1800" dirty="0">
                  <a:latin typeface="Arial" charset="0"/>
                </a:endParaRPr>
              </a:p>
              <a:p>
                <a:pPr eaLnBrk="1" hangingPunct="1"/>
                <a:endParaRPr lang="en-US" sz="1800" dirty="0">
                  <a:latin typeface="Arial" charset="0"/>
                </a:endParaRPr>
              </a:p>
              <a:p>
                <a:pPr eaLnBrk="1" hangingPunct="1"/>
                <a:endParaRPr lang="en-US" sz="1800" dirty="0">
                  <a:latin typeface="Arial" charset="0"/>
                </a:endParaRPr>
              </a:p>
              <a:p>
                <a:pPr eaLnBrk="1" hangingPunct="1"/>
                <a:endParaRPr lang="en-US" sz="1800" dirty="0">
                  <a:latin typeface="Arial" charset="0"/>
                </a:endParaRPr>
              </a:p>
              <a:p>
                <a:pPr eaLnBrk="1" hangingPunct="1">
                  <a:buFontTx/>
                  <a:buNone/>
                </a:pPr>
                <a:endParaRPr lang="en-US" sz="1800" dirty="0">
                  <a:latin typeface="Arial" charset="0"/>
                </a:endParaRPr>
              </a:p>
              <a:p>
                <a:pPr eaLnBrk="1" hangingPunct="1">
                  <a:buFontTx/>
                  <a:buNone/>
                </a:pPr>
                <a:endParaRPr lang="en-US" sz="1800" dirty="0">
                  <a:latin typeface="Arial" charset="0"/>
                </a:endParaRPr>
              </a:p>
            </p:txBody>
          </p:sp>
        </mc:Choice>
        <mc:Fallback xmlns="">
          <p:sp>
            <p:nvSpPr>
              <p:cNvPr id="34" name="Content Placeholder 3"/>
              <p:cNvSpPr>
                <a:spLocks noGrp="1" noRot="1" noChangeAspect="1" noMove="1" noResize="1" noEditPoints="1" noAdjustHandles="1" noChangeArrowheads="1" noChangeShapeType="1" noTextEdit="1"/>
              </p:cNvSpPr>
              <p:nvPr>
                <p:ph sz="half" idx="2"/>
              </p:nvPr>
            </p:nvSpPr>
            <p:spPr>
              <a:xfrm>
                <a:off x="4596731" y="1323975"/>
                <a:ext cx="4373563" cy="4192588"/>
              </a:xfrm>
              <a:blipFill>
                <a:blip r:embed="rId6"/>
                <a:stretch>
                  <a:fillRect l="-870" t="-909"/>
                </a:stretch>
              </a:blipFill>
            </p:spPr>
            <p:txBody>
              <a:bodyPr/>
              <a:lstStyle/>
              <a:p>
                <a:r>
                  <a:rPr lang="en-US">
                    <a:noFill/>
                  </a:rPr>
                  <a:t> </a:t>
                </a:r>
              </a:p>
            </p:txBody>
          </p:sp>
        </mc:Fallback>
      </mc:AlternateContent>
      <p:sp>
        <p:nvSpPr>
          <p:cNvPr id="3" name="TextBox 2"/>
          <p:cNvSpPr txBox="1"/>
          <p:nvPr/>
        </p:nvSpPr>
        <p:spPr>
          <a:xfrm>
            <a:off x="4233042" y="942201"/>
            <a:ext cx="4529958" cy="276999"/>
          </a:xfrm>
          <a:prstGeom prst="rect">
            <a:avLst/>
          </a:prstGeom>
          <a:noFill/>
        </p:spPr>
        <p:txBody>
          <a:bodyPr wrap="none" rtlCol="0">
            <a:spAutoFit/>
          </a:bodyPr>
          <a:lstStyle/>
          <a:p>
            <a:r>
              <a:rPr lang="en-US" sz="1200" dirty="0"/>
              <a:t>Boehm, </a:t>
            </a:r>
            <a:r>
              <a:rPr lang="en-US" sz="1200" dirty="0" err="1"/>
              <a:t>Fayet</a:t>
            </a:r>
            <a:r>
              <a:rPr lang="en-US" sz="1200" dirty="0"/>
              <a:t> (2003); Feng, Kumar (2008); Feng, Tu, Yu (2008)</a:t>
            </a:r>
          </a:p>
        </p:txBody>
      </p:sp>
    </p:spTree>
    <p:extLst>
      <p:ext uri="{BB962C8B-B14F-4D97-AF65-F5344CB8AC3E}">
        <p14:creationId xmlns:p14="http://schemas.microsoft.com/office/powerpoint/2010/main" val="2173491251"/>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 name="Rectangle 7"/>
          <p:cNvSpPr/>
          <p:nvPr/>
        </p:nvSpPr>
        <p:spPr>
          <a:xfrm>
            <a:off x="1981200" y="1692264"/>
            <a:ext cx="5867400" cy="4937136"/>
          </a:xfrm>
          <a:prstGeom prst="rect">
            <a:avLst/>
          </a:prstGeom>
          <a:gradFill flip="none" rotWithShape="1">
            <a:gsLst>
              <a:gs pos="52000">
                <a:schemeClr val="tx1">
                  <a:lumMod val="0"/>
                </a:schemeClr>
              </a:gs>
              <a:gs pos="83000">
                <a:schemeClr val="bg1">
                  <a:lumMod val="34000"/>
                  <a:lumOff val="66000"/>
                </a:schemeClr>
              </a:gs>
            </a:gsLst>
            <a:lin ang="135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sp>
        <p:nvSpPr>
          <p:cNvPr id="3074" name="Title 1"/>
          <p:cNvSpPr>
            <a:spLocks noGrp="1"/>
          </p:cNvSpPr>
          <p:nvPr>
            <p:ph type="title"/>
          </p:nvPr>
        </p:nvSpPr>
        <p:spPr>
          <a:xfrm>
            <a:off x="0" y="228985"/>
            <a:ext cx="9144000" cy="441325"/>
          </a:xfrm>
        </p:spPr>
        <p:txBody>
          <a:bodyPr/>
          <a:lstStyle/>
          <a:p>
            <a:r>
              <a:rPr lang="en-US" dirty="0">
                <a:solidFill>
                  <a:schemeClr val="bg1"/>
                </a:solidFill>
                <a:latin typeface="Arial" charset="0"/>
              </a:rPr>
              <a:t>THE THERMAL RELIC LANDSCAPE</a:t>
            </a:r>
          </a:p>
        </p:txBody>
      </p:sp>
      <p:grpSp>
        <p:nvGrpSpPr>
          <p:cNvPr id="13" name="Group 12">
            <a:extLst>
              <a:ext uri="{FF2B5EF4-FFF2-40B4-BE49-F238E27FC236}">
                <a16:creationId xmlns:a16="http://schemas.microsoft.com/office/drawing/2014/main" id="{5F4E6C81-E638-4942-BF5C-7C1F1B1E5787}"/>
              </a:ext>
            </a:extLst>
          </p:cNvPr>
          <p:cNvGrpSpPr/>
          <p:nvPr/>
        </p:nvGrpSpPr>
        <p:grpSpPr>
          <a:xfrm>
            <a:off x="990600" y="833735"/>
            <a:ext cx="6629400" cy="5871865"/>
            <a:chOff x="990600" y="833735"/>
            <a:chExt cx="6629400" cy="5871865"/>
          </a:xfrm>
        </p:grpSpPr>
        <p:sp>
          <p:nvSpPr>
            <p:cNvPr id="15" name="TextBox 14"/>
            <p:cNvSpPr txBox="1"/>
            <p:nvPr/>
          </p:nvSpPr>
          <p:spPr>
            <a:xfrm>
              <a:off x="4261607" y="833735"/>
              <a:ext cx="919993" cy="461665"/>
            </a:xfrm>
            <a:prstGeom prst="rect">
              <a:avLst/>
            </a:prstGeom>
            <a:noFill/>
          </p:spPr>
          <p:txBody>
            <a:bodyPr wrap="none" rtlCol="0">
              <a:spAutoFit/>
            </a:bodyPr>
            <a:lstStyle/>
            <a:p>
              <a:r>
                <a:rPr lang="en-US" sz="2400" dirty="0">
                  <a:solidFill>
                    <a:schemeClr val="bg1"/>
                  </a:solidFill>
                </a:rPr>
                <a:t>Mass</a:t>
              </a:r>
            </a:p>
          </p:txBody>
        </p:sp>
        <p:sp>
          <p:nvSpPr>
            <p:cNvPr id="18" name="TextBox 17"/>
            <p:cNvSpPr txBox="1"/>
            <p:nvPr/>
          </p:nvSpPr>
          <p:spPr>
            <a:xfrm rot="16200000">
              <a:off x="-214217" y="3643217"/>
              <a:ext cx="2871299" cy="461665"/>
            </a:xfrm>
            <a:prstGeom prst="rect">
              <a:avLst/>
            </a:prstGeom>
            <a:noFill/>
          </p:spPr>
          <p:txBody>
            <a:bodyPr wrap="none" rtlCol="0">
              <a:spAutoFit/>
            </a:bodyPr>
            <a:lstStyle/>
            <a:p>
              <a:r>
                <a:rPr lang="en-US" sz="2400" dirty="0">
                  <a:solidFill>
                    <a:schemeClr val="bg1"/>
                  </a:solidFill>
                </a:rPr>
                <a:t>Interaction Strength</a:t>
              </a:r>
            </a:p>
          </p:txBody>
        </p:sp>
        <p:cxnSp>
          <p:nvCxnSpPr>
            <p:cNvPr id="3" name="Straight Arrow Connector 2"/>
            <p:cNvCxnSpPr>
              <a:cxnSpLocks/>
            </p:cNvCxnSpPr>
            <p:nvPr/>
          </p:nvCxnSpPr>
          <p:spPr>
            <a:xfrm flipV="1">
              <a:off x="1981200" y="1676400"/>
              <a:ext cx="5638800" cy="26016"/>
            </a:xfrm>
            <a:prstGeom prst="straightConnector1">
              <a:avLst/>
            </a:prstGeom>
            <a:ln w="38100" cmpd="sng">
              <a:solidFill>
                <a:schemeClr val="bg1"/>
              </a:solidFill>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a:cxnSpLocks/>
            </p:cNvCxnSpPr>
            <p:nvPr/>
          </p:nvCxnSpPr>
          <p:spPr>
            <a:xfrm flipV="1">
              <a:off x="1980824" y="1692266"/>
              <a:ext cx="0" cy="5013334"/>
            </a:xfrm>
            <a:prstGeom prst="straightConnector1">
              <a:avLst/>
            </a:prstGeom>
            <a:ln w="38100" cmpd="sng">
              <a:solidFill>
                <a:schemeClr val="bg1"/>
              </a:solidFill>
              <a:headEnd type="arrow" w="med" len="med"/>
              <a:tailEnd type="none" w="med" len="med"/>
            </a:ln>
          </p:spPr>
          <p:style>
            <a:lnRef idx="2">
              <a:schemeClr val="accent1"/>
            </a:lnRef>
            <a:fillRef idx="0">
              <a:schemeClr val="accent1"/>
            </a:fillRef>
            <a:effectRef idx="1">
              <a:schemeClr val="accent1"/>
            </a:effectRef>
            <a:fontRef idx="minor">
              <a:schemeClr val="tx1"/>
            </a:fontRef>
          </p:style>
        </p:cxnSp>
        <p:sp>
          <p:nvSpPr>
            <p:cNvPr id="23" name="TextBox 22"/>
            <p:cNvSpPr txBox="1"/>
            <p:nvPr/>
          </p:nvSpPr>
          <p:spPr>
            <a:xfrm>
              <a:off x="6351776" y="1295400"/>
              <a:ext cx="582424" cy="369332"/>
            </a:xfrm>
            <a:prstGeom prst="rect">
              <a:avLst/>
            </a:prstGeom>
            <a:noFill/>
          </p:spPr>
          <p:txBody>
            <a:bodyPr wrap="none" rtlCol="0">
              <a:spAutoFit/>
            </a:bodyPr>
            <a:lstStyle/>
            <a:p>
              <a:r>
                <a:rPr lang="en-US" dirty="0" err="1">
                  <a:solidFill>
                    <a:schemeClr val="bg1"/>
                  </a:solidFill>
                </a:rPr>
                <a:t>TeV</a:t>
              </a:r>
              <a:endParaRPr lang="en-US" dirty="0">
                <a:solidFill>
                  <a:schemeClr val="bg1"/>
                </a:solidFill>
              </a:endParaRPr>
            </a:p>
          </p:txBody>
        </p:sp>
        <p:sp>
          <p:nvSpPr>
            <p:cNvPr id="25" name="TextBox 24"/>
            <p:cNvSpPr txBox="1"/>
            <p:nvPr/>
          </p:nvSpPr>
          <p:spPr>
            <a:xfrm>
              <a:off x="2419896" y="1295400"/>
              <a:ext cx="659293" cy="369332"/>
            </a:xfrm>
            <a:prstGeom prst="rect">
              <a:avLst/>
            </a:prstGeom>
            <a:noFill/>
          </p:spPr>
          <p:txBody>
            <a:bodyPr wrap="none" rtlCol="0">
              <a:spAutoFit/>
            </a:bodyPr>
            <a:lstStyle/>
            <a:p>
              <a:r>
                <a:rPr lang="en-US" dirty="0">
                  <a:solidFill>
                    <a:schemeClr val="bg1"/>
                  </a:solidFill>
                </a:rPr>
                <a:t>MeV</a:t>
              </a:r>
            </a:p>
          </p:txBody>
        </p:sp>
        <p:sp>
          <p:nvSpPr>
            <p:cNvPr id="26" name="TextBox 25"/>
            <p:cNvSpPr txBox="1"/>
            <p:nvPr/>
          </p:nvSpPr>
          <p:spPr>
            <a:xfrm>
              <a:off x="4392205" y="1295400"/>
              <a:ext cx="646556" cy="369332"/>
            </a:xfrm>
            <a:prstGeom prst="rect">
              <a:avLst/>
            </a:prstGeom>
            <a:noFill/>
          </p:spPr>
          <p:txBody>
            <a:bodyPr wrap="none" rtlCol="0">
              <a:spAutoFit/>
            </a:bodyPr>
            <a:lstStyle/>
            <a:p>
              <a:r>
                <a:rPr lang="en-US" dirty="0" err="1">
                  <a:solidFill>
                    <a:schemeClr val="bg1"/>
                  </a:solidFill>
                </a:rPr>
                <a:t>GeV</a:t>
              </a:r>
              <a:endParaRPr lang="en-US" dirty="0">
                <a:solidFill>
                  <a:schemeClr val="bg1"/>
                </a:solidFill>
              </a:endParaRPr>
            </a:p>
          </p:txBody>
        </p:sp>
        <p:sp>
          <p:nvSpPr>
            <p:cNvPr id="27" name="TextBox 26"/>
            <p:cNvSpPr txBox="1"/>
            <p:nvPr/>
          </p:nvSpPr>
          <p:spPr>
            <a:xfrm>
              <a:off x="1540393" y="1981200"/>
              <a:ext cx="313044" cy="369332"/>
            </a:xfrm>
            <a:prstGeom prst="rect">
              <a:avLst/>
            </a:prstGeom>
            <a:noFill/>
          </p:spPr>
          <p:txBody>
            <a:bodyPr wrap="none" rtlCol="0">
              <a:spAutoFit/>
            </a:bodyPr>
            <a:lstStyle/>
            <a:p>
              <a:r>
                <a:rPr lang="en-US" dirty="0">
                  <a:solidFill>
                    <a:schemeClr val="bg1"/>
                  </a:solidFill>
                </a:rPr>
                <a:t>1</a:t>
              </a:r>
            </a:p>
          </p:txBody>
        </p:sp>
        <p:sp>
          <p:nvSpPr>
            <p:cNvPr id="28" name="TextBox 27"/>
            <p:cNvSpPr txBox="1"/>
            <p:nvPr/>
          </p:nvSpPr>
          <p:spPr>
            <a:xfrm>
              <a:off x="1407789" y="3657600"/>
              <a:ext cx="578253" cy="369332"/>
            </a:xfrm>
            <a:prstGeom prst="rect">
              <a:avLst/>
            </a:prstGeom>
            <a:noFill/>
          </p:spPr>
          <p:txBody>
            <a:bodyPr wrap="none" rtlCol="0">
              <a:spAutoFit/>
            </a:bodyPr>
            <a:lstStyle/>
            <a:p>
              <a:r>
                <a:rPr lang="en-US" dirty="0">
                  <a:solidFill>
                    <a:schemeClr val="bg1"/>
                  </a:solidFill>
                </a:rPr>
                <a:t>10</a:t>
              </a:r>
              <a:r>
                <a:rPr lang="en-US" baseline="30000" dirty="0">
                  <a:solidFill>
                    <a:schemeClr val="bg1"/>
                  </a:solidFill>
                </a:rPr>
                <a:t>-3</a:t>
              </a:r>
            </a:p>
          </p:txBody>
        </p:sp>
        <p:sp>
          <p:nvSpPr>
            <p:cNvPr id="29" name="TextBox 28"/>
            <p:cNvSpPr txBox="1"/>
            <p:nvPr/>
          </p:nvSpPr>
          <p:spPr>
            <a:xfrm>
              <a:off x="1407789" y="5390647"/>
              <a:ext cx="578253" cy="369332"/>
            </a:xfrm>
            <a:prstGeom prst="rect">
              <a:avLst/>
            </a:prstGeom>
            <a:noFill/>
          </p:spPr>
          <p:txBody>
            <a:bodyPr wrap="none" rtlCol="0">
              <a:spAutoFit/>
            </a:bodyPr>
            <a:lstStyle/>
            <a:p>
              <a:r>
                <a:rPr lang="en-US" dirty="0">
                  <a:solidFill>
                    <a:schemeClr val="bg1"/>
                  </a:solidFill>
                </a:rPr>
                <a:t>10</a:t>
              </a:r>
              <a:r>
                <a:rPr lang="en-US" baseline="30000" dirty="0">
                  <a:solidFill>
                    <a:schemeClr val="bg1"/>
                  </a:solidFill>
                </a:rPr>
                <a:t>-6</a:t>
              </a:r>
            </a:p>
          </p:txBody>
        </p:sp>
      </p:grpSp>
      <p:pic>
        <p:nvPicPr>
          <p:cNvPr id="10" name="Picture 9">
            <a:extLst>
              <a:ext uri="{FF2B5EF4-FFF2-40B4-BE49-F238E27FC236}">
                <a16:creationId xmlns:a16="http://schemas.microsoft.com/office/drawing/2014/main" id="{1DEBA128-577F-5348-A2F6-E767F9D39C4E}"/>
              </a:ext>
            </a:extLst>
          </p:cNvPr>
          <p:cNvPicPr>
            <a:picLocks noChangeAspect="1"/>
          </p:cNvPicPr>
          <p:nvPr/>
        </p:nvPicPr>
        <p:blipFill rotWithShape="1">
          <a:blip r:embed="rId2"/>
          <a:srcRect t="4414"/>
          <a:stretch/>
        </p:blipFill>
        <p:spPr>
          <a:xfrm>
            <a:off x="711525" y="42560"/>
            <a:ext cx="4851436" cy="4402466"/>
          </a:xfrm>
          <a:prstGeom prst="rect">
            <a:avLst/>
          </a:prstGeom>
        </p:spPr>
      </p:pic>
      <p:sp>
        <p:nvSpPr>
          <p:cNvPr id="17" name="TextBox 16">
            <a:extLst>
              <a:ext uri="{FF2B5EF4-FFF2-40B4-BE49-F238E27FC236}">
                <a16:creationId xmlns:a16="http://schemas.microsoft.com/office/drawing/2014/main" id="{AA09995B-3F52-3C4C-A3E5-CF7222EBEFED}"/>
              </a:ext>
            </a:extLst>
          </p:cNvPr>
          <p:cNvSpPr txBox="1"/>
          <p:nvPr/>
        </p:nvSpPr>
        <p:spPr>
          <a:xfrm rot="3089523">
            <a:off x="947972" y="311104"/>
            <a:ext cx="779381" cy="461665"/>
          </a:xfrm>
          <a:prstGeom prst="rect">
            <a:avLst/>
          </a:prstGeom>
          <a:noFill/>
          <a:ln>
            <a:noFill/>
          </a:ln>
        </p:spPr>
        <p:txBody>
          <a:bodyPr wrap="none" rtlCol="0">
            <a:spAutoFit/>
          </a:bodyPr>
          <a:lstStyle/>
          <a:p>
            <a:pPr algn="ctr"/>
            <a:r>
              <a:rPr lang="en-US" sz="1200" dirty="0"/>
              <a:t> Particle</a:t>
            </a:r>
          </a:p>
          <a:p>
            <a:pPr algn="ctr"/>
            <a:r>
              <a:rPr lang="en-US" sz="1200" dirty="0"/>
              <a:t>Colliders</a:t>
            </a:r>
          </a:p>
        </p:txBody>
      </p:sp>
      <p:sp>
        <p:nvSpPr>
          <p:cNvPr id="19" name="TextBox 18"/>
          <p:cNvSpPr txBox="1"/>
          <p:nvPr/>
        </p:nvSpPr>
        <p:spPr>
          <a:xfrm>
            <a:off x="2579775" y="2303502"/>
            <a:ext cx="1339279" cy="646331"/>
          </a:xfrm>
          <a:prstGeom prst="rect">
            <a:avLst/>
          </a:prstGeom>
          <a:noFill/>
        </p:spPr>
        <p:txBody>
          <a:bodyPr wrap="none" rtlCol="0">
            <a:spAutoFit/>
          </a:bodyPr>
          <a:lstStyle/>
          <a:p>
            <a:pPr algn="ctr"/>
            <a:r>
              <a:rPr lang="en-US" dirty="0"/>
              <a:t>Already</a:t>
            </a:r>
          </a:p>
          <a:p>
            <a:pPr algn="ctr"/>
            <a:r>
              <a:rPr lang="en-US" dirty="0"/>
              <a:t>Discovered</a:t>
            </a:r>
          </a:p>
        </p:txBody>
      </p:sp>
      <p:sp>
        <p:nvSpPr>
          <p:cNvPr id="22" name="TextBox 21"/>
          <p:cNvSpPr txBox="1"/>
          <p:nvPr/>
        </p:nvSpPr>
        <p:spPr>
          <a:xfrm>
            <a:off x="4867645" y="4797154"/>
            <a:ext cx="1608134" cy="646331"/>
          </a:xfrm>
          <a:prstGeom prst="rect">
            <a:avLst/>
          </a:prstGeom>
          <a:noFill/>
        </p:spPr>
        <p:txBody>
          <a:bodyPr wrap="none" rtlCol="0">
            <a:spAutoFit/>
          </a:bodyPr>
          <a:lstStyle/>
          <a:p>
            <a:pPr algn="ctr"/>
            <a:r>
              <a:rPr lang="en-US" dirty="0">
                <a:solidFill>
                  <a:schemeClr val="bg1"/>
                </a:solidFill>
              </a:rPr>
              <a:t>Impossible to </a:t>
            </a:r>
          </a:p>
          <a:p>
            <a:pPr algn="ctr"/>
            <a:r>
              <a:rPr lang="en-US" dirty="0">
                <a:solidFill>
                  <a:schemeClr val="bg1"/>
                </a:solidFill>
              </a:rPr>
              <a:t>Discover</a:t>
            </a:r>
          </a:p>
        </p:txBody>
      </p:sp>
      <p:sp>
        <p:nvSpPr>
          <p:cNvPr id="31" name="TextBox 30">
            <a:extLst>
              <a:ext uri="{FF2B5EF4-FFF2-40B4-BE49-F238E27FC236}">
                <a16:creationId xmlns:a16="http://schemas.microsoft.com/office/drawing/2014/main" id="{FE738B09-448A-E241-AA72-04A4B7F5334F}"/>
              </a:ext>
            </a:extLst>
          </p:cNvPr>
          <p:cNvSpPr txBox="1"/>
          <p:nvPr/>
        </p:nvSpPr>
        <p:spPr>
          <a:xfrm>
            <a:off x="2406843" y="2965697"/>
            <a:ext cx="1685141" cy="646331"/>
          </a:xfrm>
          <a:prstGeom prst="rect">
            <a:avLst/>
          </a:prstGeom>
          <a:noFill/>
        </p:spPr>
        <p:txBody>
          <a:bodyPr wrap="none" rtlCol="0">
            <a:spAutoFit/>
          </a:bodyPr>
          <a:lstStyle/>
          <a:p>
            <a:pPr algn="ctr"/>
            <a:r>
              <a:rPr lang="en-US" dirty="0">
                <a:solidFill>
                  <a:srgbClr val="FF0000"/>
                </a:solidFill>
              </a:rPr>
              <a:t>Too Little to be</a:t>
            </a:r>
          </a:p>
          <a:p>
            <a:pPr algn="ctr"/>
            <a:r>
              <a:rPr lang="en-US" dirty="0">
                <a:solidFill>
                  <a:srgbClr val="FF0000"/>
                </a:solidFill>
              </a:rPr>
              <a:t>Dark Matter</a:t>
            </a:r>
          </a:p>
        </p:txBody>
      </p:sp>
      <p:sp>
        <p:nvSpPr>
          <p:cNvPr id="32" name="TextBox 31">
            <a:extLst>
              <a:ext uri="{FF2B5EF4-FFF2-40B4-BE49-F238E27FC236}">
                <a16:creationId xmlns:a16="http://schemas.microsoft.com/office/drawing/2014/main" id="{17A3BD6D-4186-C643-8EBA-7972391D0856}"/>
              </a:ext>
            </a:extLst>
          </p:cNvPr>
          <p:cNvSpPr txBox="1"/>
          <p:nvPr/>
        </p:nvSpPr>
        <p:spPr>
          <a:xfrm>
            <a:off x="4562543" y="5490844"/>
            <a:ext cx="2195896" cy="669827"/>
          </a:xfrm>
          <a:prstGeom prst="rect">
            <a:avLst/>
          </a:prstGeom>
          <a:noFill/>
        </p:spPr>
        <p:txBody>
          <a:bodyPr wrap="square" rtlCol="0">
            <a:spAutoFit/>
          </a:bodyPr>
          <a:lstStyle/>
          <a:p>
            <a:pPr algn="ctr"/>
            <a:r>
              <a:rPr lang="en-US" dirty="0">
                <a:solidFill>
                  <a:srgbClr val="FF0000"/>
                </a:solidFill>
              </a:rPr>
              <a:t>Too Much to be</a:t>
            </a:r>
          </a:p>
          <a:p>
            <a:pPr algn="ctr"/>
            <a:r>
              <a:rPr lang="en-US" dirty="0">
                <a:solidFill>
                  <a:srgbClr val="FF0000"/>
                </a:solidFill>
              </a:rPr>
              <a:t>Dark Matter</a:t>
            </a:r>
          </a:p>
        </p:txBody>
      </p:sp>
      <p:grpSp>
        <p:nvGrpSpPr>
          <p:cNvPr id="37" name="Group 36">
            <a:extLst>
              <a:ext uri="{FF2B5EF4-FFF2-40B4-BE49-F238E27FC236}">
                <a16:creationId xmlns:a16="http://schemas.microsoft.com/office/drawing/2014/main" id="{7BA2D2B3-89CE-0548-902C-8407E5351171}"/>
              </a:ext>
            </a:extLst>
          </p:cNvPr>
          <p:cNvGrpSpPr/>
          <p:nvPr/>
        </p:nvGrpSpPr>
        <p:grpSpPr>
          <a:xfrm>
            <a:off x="2204583" y="1841087"/>
            <a:ext cx="4352402" cy="4315140"/>
            <a:chOff x="2204583" y="1841087"/>
            <a:chExt cx="4352402" cy="4315140"/>
          </a:xfrm>
        </p:grpSpPr>
        <p:sp>
          <p:nvSpPr>
            <p:cNvPr id="4" name="TextBox 3">
              <a:extLst>
                <a:ext uri="{FF2B5EF4-FFF2-40B4-BE49-F238E27FC236}">
                  <a16:creationId xmlns:a16="http://schemas.microsoft.com/office/drawing/2014/main" id="{6F85183C-88D4-4146-BE57-52E2815E79DB}"/>
                </a:ext>
              </a:extLst>
            </p:cNvPr>
            <p:cNvSpPr txBox="1"/>
            <p:nvPr/>
          </p:nvSpPr>
          <p:spPr>
            <a:xfrm rot="18841872">
              <a:off x="3691586" y="3520560"/>
              <a:ext cx="1800678" cy="646331"/>
            </a:xfrm>
            <a:prstGeom prst="rect">
              <a:avLst/>
            </a:prstGeom>
            <a:noFill/>
            <a:ln>
              <a:noFill/>
            </a:ln>
          </p:spPr>
          <p:txBody>
            <a:bodyPr wrap="square" rtlCol="0">
              <a:spAutoFit/>
            </a:bodyPr>
            <a:lstStyle/>
            <a:p>
              <a:pPr algn="ctr"/>
              <a:r>
                <a:rPr lang="en-US" dirty="0">
                  <a:solidFill>
                    <a:srgbClr val="00B050"/>
                  </a:solidFill>
                </a:rPr>
                <a:t>Just Right to </a:t>
              </a:r>
            </a:p>
            <a:p>
              <a:pPr algn="ctr"/>
              <a:r>
                <a:rPr lang="en-US" dirty="0">
                  <a:solidFill>
                    <a:srgbClr val="00B050"/>
                  </a:solidFill>
                </a:rPr>
                <a:t>be Dark Matter</a:t>
              </a:r>
            </a:p>
          </p:txBody>
        </p:sp>
        <p:cxnSp>
          <p:nvCxnSpPr>
            <p:cNvPr id="5" name="Straight Arrow Connector 4">
              <a:extLst>
                <a:ext uri="{FF2B5EF4-FFF2-40B4-BE49-F238E27FC236}">
                  <a16:creationId xmlns:a16="http://schemas.microsoft.com/office/drawing/2014/main" id="{1BCB9AF3-D2F7-3941-8E51-E3BBC6BF9FC9}"/>
                </a:ext>
              </a:extLst>
            </p:cNvPr>
            <p:cNvCxnSpPr>
              <a:cxnSpLocks/>
              <a:stCxn id="4" idx="1"/>
            </p:cNvCxnSpPr>
            <p:nvPr/>
          </p:nvCxnSpPr>
          <p:spPr>
            <a:xfrm flipH="1">
              <a:off x="2204583" y="4491035"/>
              <a:ext cx="1761562" cy="1665192"/>
            </a:xfrm>
            <a:prstGeom prst="straightConnector1">
              <a:avLst/>
            </a:prstGeom>
            <a:ln w="127000">
              <a:solidFill>
                <a:srgbClr val="00B050"/>
              </a:solidFill>
              <a:tailEnd type="triangle"/>
            </a:ln>
          </p:spPr>
          <p:style>
            <a:lnRef idx="2">
              <a:schemeClr val="accent1"/>
            </a:lnRef>
            <a:fillRef idx="0">
              <a:schemeClr val="accent1"/>
            </a:fillRef>
            <a:effectRef idx="1">
              <a:schemeClr val="accent1"/>
            </a:effectRef>
            <a:fontRef idx="minor">
              <a:schemeClr val="tx1"/>
            </a:fontRef>
          </p:style>
        </p:cxnSp>
        <p:cxnSp>
          <p:nvCxnSpPr>
            <p:cNvPr id="30" name="Straight Arrow Connector 29">
              <a:extLst>
                <a:ext uri="{FF2B5EF4-FFF2-40B4-BE49-F238E27FC236}">
                  <a16:creationId xmlns:a16="http://schemas.microsoft.com/office/drawing/2014/main" id="{5C267067-7A89-4049-A264-52F8ADB0DE4C}"/>
                </a:ext>
              </a:extLst>
            </p:cNvPr>
            <p:cNvCxnSpPr>
              <a:cxnSpLocks/>
              <a:stCxn id="4" idx="3"/>
            </p:cNvCxnSpPr>
            <p:nvPr/>
          </p:nvCxnSpPr>
          <p:spPr>
            <a:xfrm flipV="1">
              <a:off x="5217706" y="1841087"/>
              <a:ext cx="1339279" cy="1355330"/>
            </a:xfrm>
            <a:prstGeom prst="straightConnector1">
              <a:avLst/>
            </a:prstGeom>
            <a:ln w="127000">
              <a:solidFill>
                <a:srgbClr val="00B050"/>
              </a:solidFill>
              <a:tailEnd type="triangle"/>
            </a:ln>
          </p:spPr>
          <p:style>
            <a:lnRef idx="2">
              <a:schemeClr val="accent1"/>
            </a:lnRef>
            <a:fillRef idx="0">
              <a:schemeClr val="accent1"/>
            </a:fillRef>
            <a:effectRef idx="1">
              <a:schemeClr val="accent1"/>
            </a:effectRef>
            <a:fontRef idx="minor">
              <a:schemeClr val="tx1"/>
            </a:fontRef>
          </p:style>
        </p:cxnSp>
      </p:grpSp>
      <p:sp>
        <p:nvSpPr>
          <p:cNvPr id="21" name="TextBox 20"/>
          <p:cNvSpPr txBox="1"/>
          <p:nvPr/>
        </p:nvSpPr>
        <p:spPr>
          <a:xfrm>
            <a:off x="4584985" y="2303502"/>
            <a:ext cx="2173454" cy="646331"/>
          </a:xfrm>
          <a:prstGeom prst="rect">
            <a:avLst/>
          </a:prstGeom>
          <a:noFill/>
        </p:spPr>
        <p:txBody>
          <a:bodyPr wrap="none" rtlCol="0">
            <a:spAutoFit/>
          </a:bodyPr>
          <a:lstStyle/>
          <a:p>
            <a:pPr algn="ctr"/>
            <a:r>
              <a:rPr lang="en-US" dirty="0">
                <a:solidFill>
                  <a:schemeClr val="bg1"/>
                </a:solidFill>
              </a:rPr>
              <a:t>Strongly Interacting</a:t>
            </a:r>
          </a:p>
          <a:p>
            <a:pPr algn="ctr"/>
            <a:r>
              <a:rPr lang="en-US" dirty="0">
                <a:solidFill>
                  <a:schemeClr val="bg1"/>
                </a:solidFill>
              </a:rPr>
              <a:t>Heavy Particles</a:t>
            </a:r>
          </a:p>
        </p:txBody>
      </p:sp>
      <p:sp>
        <p:nvSpPr>
          <p:cNvPr id="20" name="TextBox 19"/>
          <p:cNvSpPr txBox="1"/>
          <p:nvPr/>
        </p:nvSpPr>
        <p:spPr>
          <a:xfrm>
            <a:off x="2209800" y="4797154"/>
            <a:ext cx="2079228" cy="646331"/>
          </a:xfrm>
          <a:prstGeom prst="rect">
            <a:avLst/>
          </a:prstGeom>
          <a:noFill/>
        </p:spPr>
        <p:txBody>
          <a:bodyPr wrap="none" rtlCol="0">
            <a:spAutoFit/>
          </a:bodyPr>
          <a:lstStyle/>
          <a:p>
            <a:pPr algn="ctr"/>
            <a:r>
              <a:rPr lang="en-US" dirty="0">
                <a:solidFill>
                  <a:schemeClr val="bg1"/>
                </a:solidFill>
              </a:rPr>
              <a:t>Weakly Interacting</a:t>
            </a:r>
          </a:p>
          <a:p>
            <a:pPr algn="ctr"/>
            <a:r>
              <a:rPr lang="en-US" dirty="0">
                <a:solidFill>
                  <a:schemeClr val="bg1"/>
                </a:solidFill>
              </a:rPr>
              <a:t>Light Particles</a:t>
            </a:r>
          </a:p>
        </p:txBody>
      </p:sp>
    </p:spTree>
    <p:extLst>
      <p:ext uri="{BB962C8B-B14F-4D97-AF65-F5344CB8AC3E}">
        <p14:creationId xmlns:p14="http://schemas.microsoft.com/office/powerpoint/2010/main" val="2118918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p:cTn id="7" dur="1000" fill="hold"/>
                                        <p:tgtEl>
                                          <p:spTgt spid="31"/>
                                        </p:tgtEl>
                                        <p:attrNameLst>
                                          <p:attrName>ppt_w</p:attrName>
                                        </p:attrNameLst>
                                      </p:cBhvr>
                                      <p:tavLst>
                                        <p:tav tm="0">
                                          <p:val>
                                            <p:fltVal val="0"/>
                                          </p:val>
                                        </p:tav>
                                        <p:tav tm="100000">
                                          <p:val>
                                            <p:strVal val="#ppt_w"/>
                                          </p:val>
                                        </p:tav>
                                      </p:tavLst>
                                    </p:anim>
                                    <p:anim calcmode="lin" valueType="num">
                                      <p:cBhvr>
                                        <p:cTn id="8" dur="1000" fill="hold"/>
                                        <p:tgtEl>
                                          <p:spTgt spid="31"/>
                                        </p:tgtEl>
                                        <p:attrNameLst>
                                          <p:attrName>ppt_h</p:attrName>
                                        </p:attrNameLst>
                                      </p:cBhvr>
                                      <p:tavLst>
                                        <p:tav tm="0">
                                          <p:val>
                                            <p:fltVal val="0"/>
                                          </p:val>
                                        </p:tav>
                                        <p:tav tm="100000">
                                          <p:val>
                                            <p:strVal val="#ppt_h"/>
                                          </p:val>
                                        </p:tav>
                                      </p:tavLst>
                                    </p:anim>
                                    <p:anim calcmode="lin" valueType="num">
                                      <p:cBhvr>
                                        <p:cTn id="9" dur="1000" fill="hold"/>
                                        <p:tgtEl>
                                          <p:spTgt spid="31"/>
                                        </p:tgtEl>
                                        <p:attrNameLst>
                                          <p:attrName>style.rotation</p:attrName>
                                        </p:attrNameLst>
                                      </p:cBhvr>
                                      <p:tavLst>
                                        <p:tav tm="0">
                                          <p:val>
                                            <p:fltVal val="90"/>
                                          </p:val>
                                        </p:tav>
                                        <p:tav tm="100000">
                                          <p:val>
                                            <p:fltVal val="0"/>
                                          </p:val>
                                        </p:tav>
                                      </p:tavLst>
                                    </p:anim>
                                    <p:animEffect transition="in" filter="fade">
                                      <p:cBhvr>
                                        <p:cTn id="10" dur="1000"/>
                                        <p:tgtEl>
                                          <p:spTgt spid="31"/>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32"/>
                                        </p:tgtEl>
                                        <p:attrNameLst>
                                          <p:attrName>style.visibility</p:attrName>
                                        </p:attrNameLst>
                                      </p:cBhvr>
                                      <p:to>
                                        <p:strVal val="visible"/>
                                      </p:to>
                                    </p:set>
                                    <p:anim calcmode="lin" valueType="num">
                                      <p:cBhvr>
                                        <p:cTn id="15" dur="1000" fill="hold"/>
                                        <p:tgtEl>
                                          <p:spTgt spid="32"/>
                                        </p:tgtEl>
                                        <p:attrNameLst>
                                          <p:attrName>ppt_w</p:attrName>
                                        </p:attrNameLst>
                                      </p:cBhvr>
                                      <p:tavLst>
                                        <p:tav tm="0">
                                          <p:val>
                                            <p:fltVal val="0"/>
                                          </p:val>
                                        </p:tav>
                                        <p:tav tm="100000">
                                          <p:val>
                                            <p:strVal val="#ppt_w"/>
                                          </p:val>
                                        </p:tav>
                                      </p:tavLst>
                                    </p:anim>
                                    <p:anim calcmode="lin" valueType="num">
                                      <p:cBhvr>
                                        <p:cTn id="16" dur="1000" fill="hold"/>
                                        <p:tgtEl>
                                          <p:spTgt spid="32"/>
                                        </p:tgtEl>
                                        <p:attrNameLst>
                                          <p:attrName>ppt_h</p:attrName>
                                        </p:attrNameLst>
                                      </p:cBhvr>
                                      <p:tavLst>
                                        <p:tav tm="0">
                                          <p:val>
                                            <p:fltVal val="0"/>
                                          </p:val>
                                        </p:tav>
                                        <p:tav tm="100000">
                                          <p:val>
                                            <p:strVal val="#ppt_h"/>
                                          </p:val>
                                        </p:tav>
                                      </p:tavLst>
                                    </p:anim>
                                    <p:anim calcmode="lin" valueType="num">
                                      <p:cBhvr>
                                        <p:cTn id="17" dur="1000" fill="hold"/>
                                        <p:tgtEl>
                                          <p:spTgt spid="32"/>
                                        </p:tgtEl>
                                        <p:attrNameLst>
                                          <p:attrName>style.rotation</p:attrName>
                                        </p:attrNameLst>
                                      </p:cBhvr>
                                      <p:tavLst>
                                        <p:tav tm="0">
                                          <p:val>
                                            <p:fltVal val="90"/>
                                          </p:val>
                                        </p:tav>
                                        <p:tav tm="100000">
                                          <p:val>
                                            <p:fltVal val="0"/>
                                          </p:val>
                                        </p:tav>
                                      </p:tavLst>
                                    </p:anim>
                                    <p:animEffect transition="in" filter="fade">
                                      <p:cBhvr>
                                        <p:cTn id="18" dur="1000"/>
                                        <p:tgtEl>
                                          <p:spTgt spid="32"/>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nodeType="clickEffect">
                                  <p:stCondLst>
                                    <p:cond delay="0"/>
                                  </p:stCondLst>
                                  <p:childTnLst>
                                    <p:set>
                                      <p:cBhvr>
                                        <p:cTn id="22" dur="1" fill="hold">
                                          <p:stCondLst>
                                            <p:cond delay="0"/>
                                          </p:stCondLst>
                                        </p:cTn>
                                        <p:tgtEl>
                                          <p:spTgt spid="37"/>
                                        </p:tgtEl>
                                        <p:attrNameLst>
                                          <p:attrName>style.visibility</p:attrName>
                                        </p:attrNameLst>
                                      </p:cBhvr>
                                      <p:to>
                                        <p:strVal val="visible"/>
                                      </p:to>
                                    </p:set>
                                    <p:anim calcmode="lin" valueType="num">
                                      <p:cBhvr>
                                        <p:cTn id="23" dur="1000" fill="hold"/>
                                        <p:tgtEl>
                                          <p:spTgt spid="37"/>
                                        </p:tgtEl>
                                        <p:attrNameLst>
                                          <p:attrName>ppt_w</p:attrName>
                                        </p:attrNameLst>
                                      </p:cBhvr>
                                      <p:tavLst>
                                        <p:tav tm="0">
                                          <p:val>
                                            <p:fltVal val="0"/>
                                          </p:val>
                                        </p:tav>
                                        <p:tav tm="100000">
                                          <p:val>
                                            <p:strVal val="#ppt_w"/>
                                          </p:val>
                                        </p:tav>
                                      </p:tavLst>
                                    </p:anim>
                                    <p:anim calcmode="lin" valueType="num">
                                      <p:cBhvr>
                                        <p:cTn id="24" dur="1000" fill="hold"/>
                                        <p:tgtEl>
                                          <p:spTgt spid="37"/>
                                        </p:tgtEl>
                                        <p:attrNameLst>
                                          <p:attrName>ppt_h</p:attrName>
                                        </p:attrNameLst>
                                      </p:cBhvr>
                                      <p:tavLst>
                                        <p:tav tm="0">
                                          <p:val>
                                            <p:fltVal val="0"/>
                                          </p:val>
                                        </p:tav>
                                        <p:tav tm="100000">
                                          <p:val>
                                            <p:strVal val="#ppt_h"/>
                                          </p:val>
                                        </p:tav>
                                      </p:tavLst>
                                    </p:anim>
                                    <p:anim calcmode="lin" valueType="num">
                                      <p:cBhvr>
                                        <p:cTn id="25" dur="1000" fill="hold"/>
                                        <p:tgtEl>
                                          <p:spTgt spid="37"/>
                                        </p:tgtEl>
                                        <p:attrNameLst>
                                          <p:attrName>style.rotation</p:attrName>
                                        </p:attrNameLst>
                                      </p:cBhvr>
                                      <p:tavLst>
                                        <p:tav tm="0">
                                          <p:val>
                                            <p:fltVal val="90"/>
                                          </p:val>
                                        </p:tav>
                                        <p:tav tm="100000">
                                          <p:val>
                                            <p:fltVal val="0"/>
                                          </p:val>
                                        </p:tav>
                                      </p:tavLst>
                                    </p:anim>
                                    <p:animEffect transition="in" filter="fade">
                                      <p:cBhvr>
                                        <p:cTn id="26" dur="10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685800" y="104775"/>
            <a:ext cx="7772400" cy="733425"/>
          </a:xfrm>
        </p:spPr>
        <p:txBody>
          <a:bodyPr/>
          <a:lstStyle/>
          <a:p>
            <a:pPr eaLnBrk="1" hangingPunct="1"/>
            <a:r>
              <a:rPr lang="en-US" dirty="0">
                <a:latin typeface="Arial" charset="0"/>
              </a:rPr>
              <a:t>I. SUMMARY</a:t>
            </a:r>
          </a:p>
        </p:txBody>
      </p:sp>
      <p:sp>
        <p:nvSpPr>
          <p:cNvPr id="5123" name="Content Placeholder 2"/>
          <p:cNvSpPr>
            <a:spLocks noGrp="1"/>
          </p:cNvSpPr>
          <p:nvPr>
            <p:ph idx="1"/>
          </p:nvPr>
        </p:nvSpPr>
        <p:spPr>
          <a:xfrm>
            <a:off x="76200" y="838200"/>
            <a:ext cx="9067800" cy="5562600"/>
          </a:xfrm>
        </p:spPr>
        <p:txBody>
          <a:bodyPr/>
          <a:lstStyle/>
          <a:p>
            <a:pPr eaLnBrk="1" hangingPunct="1"/>
            <a:r>
              <a:rPr lang="en-US" sz="2000" dirty="0">
                <a:latin typeface="Arial" charset="0"/>
              </a:rPr>
              <a:t>We know little about dark matter, but we know its relic density precisely.</a:t>
            </a:r>
          </a:p>
          <a:p>
            <a:pPr eaLnBrk="1" hangingPunct="1"/>
            <a:endParaRPr lang="en-US" sz="1200" dirty="0">
              <a:latin typeface="Arial" charset="0"/>
            </a:endParaRPr>
          </a:p>
          <a:p>
            <a:pPr eaLnBrk="1" hangingPunct="1"/>
            <a:r>
              <a:rPr lang="en-US" sz="2000" dirty="0">
                <a:latin typeface="Arial" charset="0"/>
              </a:rPr>
              <a:t>If dark matter is produced through thermal freezeout, this relic density tells us about its particle properties, and remarkably, it favors particles with masses and couplings that are not yet excluded, but are within reach of current and near future experiments.  </a:t>
            </a:r>
          </a:p>
          <a:p>
            <a:pPr eaLnBrk="1" hangingPunct="1"/>
            <a:endParaRPr lang="en-US" sz="1200" dirty="0">
              <a:latin typeface="Arial" charset="0"/>
            </a:endParaRPr>
          </a:p>
          <a:p>
            <a:pPr eaLnBrk="1" hangingPunct="1"/>
            <a:r>
              <a:rPr lang="en-US" sz="2000" dirty="0">
                <a:latin typeface="Arial" charset="0"/>
              </a:rPr>
              <a:t>There is a continuum of ideas, but roughly they break into two classes:</a:t>
            </a:r>
          </a:p>
          <a:p>
            <a:pPr eaLnBrk="1" hangingPunct="1"/>
            <a:endParaRPr lang="en-US" sz="2000" dirty="0">
              <a:latin typeface="Arial" charset="0"/>
            </a:endParaRPr>
          </a:p>
          <a:p>
            <a:pPr eaLnBrk="1" hangingPunct="1"/>
            <a:endParaRPr lang="en-US" sz="2000" dirty="0">
              <a:latin typeface="Arial" charset="0"/>
            </a:endParaRPr>
          </a:p>
          <a:p>
            <a:pPr eaLnBrk="1" hangingPunct="1"/>
            <a:endParaRPr lang="en-US" sz="2000" dirty="0">
              <a:latin typeface="Arial" charset="0"/>
            </a:endParaRPr>
          </a:p>
          <a:p>
            <a:pPr eaLnBrk="1" hangingPunct="1"/>
            <a:endParaRPr lang="en-US" sz="2000" dirty="0">
              <a:latin typeface="Arial" charset="0"/>
            </a:endParaRPr>
          </a:p>
          <a:p>
            <a:pPr eaLnBrk="1" hangingPunct="1"/>
            <a:endParaRPr lang="en-US" sz="2000" dirty="0">
              <a:latin typeface="Arial" charset="0"/>
            </a:endParaRPr>
          </a:p>
          <a:p>
            <a:pPr eaLnBrk="1" hangingPunct="1"/>
            <a:endParaRPr lang="en-US" sz="1000" dirty="0">
              <a:latin typeface="Arial" charset="0"/>
            </a:endParaRPr>
          </a:p>
          <a:p>
            <a:pPr eaLnBrk="1" hangingPunct="1"/>
            <a:endParaRPr lang="en-US" sz="2000" dirty="0">
              <a:latin typeface="Arial" charset="0"/>
            </a:endParaRPr>
          </a:p>
          <a:p>
            <a:pPr eaLnBrk="1" hangingPunct="1"/>
            <a:r>
              <a:rPr lang="en-US" sz="2000" dirty="0">
                <a:latin typeface="Arial" charset="0"/>
              </a:rPr>
              <a:t>Note: there are many caveats, exceptions, and extensions to what I have presented above.  Some will be discussed below, some are still unexplored.</a:t>
            </a:r>
          </a:p>
        </p:txBody>
      </p:sp>
      <mc:AlternateContent xmlns:mc="http://schemas.openxmlformats.org/markup-compatibility/2006" xmlns:a14="http://schemas.microsoft.com/office/drawing/2010/main">
        <mc:Choice Requires="a14">
          <p:graphicFrame>
            <p:nvGraphicFramePr>
              <p:cNvPr id="2" name="Table 2">
                <a:extLst>
                  <a:ext uri="{FF2B5EF4-FFF2-40B4-BE49-F238E27FC236}">
                    <a16:creationId xmlns:a16="http://schemas.microsoft.com/office/drawing/2014/main" id="{1ECA3CC5-8777-4E47-9E33-405CEB2DE062}"/>
                  </a:ext>
                </a:extLst>
              </p:cNvPr>
              <p:cNvGraphicFramePr>
                <a:graphicFrameLocks noGrp="1"/>
              </p:cNvGraphicFramePr>
              <p:nvPr>
                <p:extLst>
                  <p:ext uri="{D42A27DB-BD31-4B8C-83A1-F6EECF244321}">
                    <p14:modId xmlns:p14="http://schemas.microsoft.com/office/powerpoint/2010/main" val="1337733132"/>
                  </p:ext>
                </p:extLst>
              </p:nvPr>
            </p:nvGraphicFramePr>
            <p:xfrm>
              <a:off x="500013" y="3454924"/>
              <a:ext cx="8143974" cy="1854200"/>
            </p:xfrm>
            <a:graphic>
              <a:graphicData uri="http://schemas.openxmlformats.org/drawingml/2006/table">
                <a:tbl>
                  <a:tblPr firstRow="1" bandRow="1">
                    <a:tableStyleId>{5C22544A-7EE6-4342-B048-85BDC9FD1C3A}</a:tableStyleId>
                  </a:tblPr>
                  <a:tblGrid>
                    <a:gridCol w="2657573">
                      <a:extLst>
                        <a:ext uri="{9D8B030D-6E8A-4147-A177-3AD203B41FA5}">
                          <a16:colId xmlns:a16="http://schemas.microsoft.com/office/drawing/2014/main" val="2315100919"/>
                        </a:ext>
                      </a:extLst>
                    </a:gridCol>
                    <a:gridCol w="2209800">
                      <a:extLst>
                        <a:ext uri="{9D8B030D-6E8A-4147-A177-3AD203B41FA5}">
                          <a16:colId xmlns:a16="http://schemas.microsoft.com/office/drawing/2014/main" val="1435142262"/>
                        </a:ext>
                      </a:extLst>
                    </a:gridCol>
                    <a:gridCol w="3276601">
                      <a:extLst>
                        <a:ext uri="{9D8B030D-6E8A-4147-A177-3AD203B41FA5}">
                          <a16:colId xmlns:a16="http://schemas.microsoft.com/office/drawing/2014/main" val="3332636430"/>
                        </a:ext>
                      </a:extLst>
                    </a:gridCol>
                  </a:tblGrid>
                  <a:tr h="370840">
                    <a:tc>
                      <a:txBody>
                        <a:bodyPr/>
                        <a:lstStyle/>
                        <a:p>
                          <a:endParaRPr lang="en-US" dirty="0"/>
                        </a:p>
                      </a:txBody>
                      <a:tcPr/>
                    </a:tc>
                    <a:tc>
                      <a:txBody>
                        <a:bodyPr/>
                        <a:lstStyle/>
                        <a:p>
                          <a:pPr algn="ctr"/>
                          <a:r>
                            <a:rPr lang="en-US" dirty="0"/>
                            <a:t>Heavy</a:t>
                          </a:r>
                        </a:p>
                      </a:txBody>
                      <a:tcPr/>
                    </a:tc>
                    <a:tc>
                      <a:txBody>
                        <a:bodyPr/>
                        <a:lstStyle/>
                        <a:p>
                          <a:pPr algn="ctr"/>
                          <a:r>
                            <a:rPr lang="en-US" dirty="0"/>
                            <a:t>Light</a:t>
                          </a:r>
                        </a:p>
                      </a:txBody>
                      <a:tcPr/>
                    </a:tc>
                    <a:extLst>
                      <a:ext uri="{0D108BD9-81ED-4DB2-BD59-A6C34878D82A}">
                        <a16:rowId xmlns:a16="http://schemas.microsoft.com/office/drawing/2014/main" val="1096361294"/>
                      </a:ext>
                    </a:extLst>
                  </a:tr>
                  <a:tr h="370840">
                    <a:tc>
                      <a:txBody>
                        <a:bodyPr/>
                        <a:lstStyle/>
                        <a:p>
                          <a:r>
                            <a:rPr lang="en-US" dirty="0"/>
                            <a:t>Typically referred to as</a:t>
                          </a:r>
                        </a:p>
                      </a:txBody>
                      <a:tcPr/>
                    </a:tc>
                    <a:tc>
                      <a:txBody>
                        <a:bodyPr/>
                        <a:lstStyle/>
                        <a:p>
                          <a:pPr algn="ctr"/>
                          <a:r>
                            <a:rPr lang="en-US" dirty="0"/>
                            <a:t>WIMP Dark Matter</a:t>
                          </a:r>
                        </a:p>
                      </a:txBody>
                      <a:tcPr/>
                    </a:tc>
                    <a:tc>
                      <a:txBody>
                        <a:bodyPr/>
                        <a:lstStyle/>
                        <a:p>
                          <a:pPr algn="ctr"/>
                          <a:r>
                            <a:rPr lang="en-US" baseline="0" dirty="0"/>
                            <a:t>Dark Sectors</a:t>
                          </a:r>
                        </a:p>
                      </a:txBody>
                      <a:tcPr/>
                    </a:tc>
                    <a:extLst>
                      <a:ext uri="{0D108BD9-81ED-4DB2-BD59-A6C34878D82A}">
                        <a16:rowId xmlns:a16="http://schemas.microsoft.com/office/drawing/2014/main" val="1614248301"/>
                      </a:ext>
                    </a:extLst>
                  </a:tr>
                  <a:tr h="370840">
                    <a:tc>
                      <a:txBody>
                        <a:bodyPr/>
                        <a:lstStyle/>
                        <a:p>
                          <a:r>
                            <a:rPr lang="en-US" dirty="0"/>
                            <a:t>Typical coupling</a:t>
                          </a:r>
                        </a:p>
                      </a:txBody>
                      <a:tcPr/>
                    </a:tc>
                    <a:tc>
                      <a:txBody>
                        <a:bodyPr/>
                        <a:lstStyle/>
                        <a:p>
                          <a:pPr algn="ctr"/>
                          <a:r>
                            <a:rPr lang="en-US" dirty="0"/>
                            <a:t>~1</a:t>
                          </a:r>
                        </a:p>
                      </a:txBody>
                      <a:tcPr/>
                    </a:tc>
                    <a:tc>
                      <a:txBody>
                        <a:bodyPr/>
                        <a:lstStyle/>
                        <a:p>
                          <a:pPr algn="ctr"/>
                          <a:r>
                            <a:rPr lang="en-US" dirty="0"/>
                            <a:t>~</a:t>
                          </a:r>
                          <a14:m>
                            <m:oMath xmlns:m="http://schemas.openxmlformats.org/officeDocument/2006/math">
                              <m:sSup>
                                <m:sSupPr>
                                  <m:ctrlPr>
                                    <a:rPr lang="en-US" sz="1800" i="1" smtClean="0">
                                      <a:latin typeface="Cambria Math" panose="02040503050406030204" pitchFamily="18" charset="0"/>
                                    </a:rPr>
                                  </m:ctrlPr>
                                </m:sSupPr>
                                <m:e>
                                  <m:r>
                                    <a:rPr lang="en-US" sz="1800" i="1">
                                      <a:latin typeface="Cambria Math" panose="02040503050406030204" pitchFamily="18" charset="0"/>
                                    </a:rPr>
                                    <m:t>10</m:t>
                                  </m:r>
                                </m:e>
                                <m:sup>
                                  <m:r>
                                    <a:rPr lang="en-US" sz="1800" i="1">
                                      <a:latin typeface="Cambria Math" panose="02040503050406030204" pitchFamily="18" charset="0"/>
                                    </a:rPr>
                                    <m:t>−</m:t>
                                  </m:r>
                                  <m:r>
                                    <a:rPr lang="en-US" sz="1800" b="0" i="1" smtClean="0">
                                      <a:latin typeface="Cambria Math" panose="02040503050406030204" pitchFamily="18" charset="0"/>
                                    </a:rPr>
                                    <m:t>6</m:t>
                                  </m:r>
                                </m:sup>
                              </m:sSup>
                            </m:oMath>
                          </a14:m>
                          <a:r>
                            <a:rPr lang="en-US" sz="1800" dirty="0">
                              <a:latin typeface="Arial" charset="0"/>
                            </a:rPr>
                            <a:t> to </a:t>
                          </a:r>
                          <a14:m>
                            <m:oMath xmlns:m="http://schemas.openxmlformats.org/officeDocument/2006/math">
                              <m:sSup>
                                <m:sSupPr>
                                  <m:ctrlPr>
                                    <a:rPr lang="en-US" sz="1800" i="1">
                                      <a:latin typeface="Cambria Math" panose="02040503050406030204" pitchFamily="18" charset="0"/>
                                    </a:rPr>
                                  </m:ctrlPr>
                                </m:sSupPr>
                                <m:e>
                                  <m:r>
                                    <a:rPr lang="en-US" sz="1800" i="1">
                                      <a:latin typeface="Cambria Math" panose="02040503050406030204" pitchFamily="18" charset="0"/>
                                    </a:rPr>
                                    <m:t>10</m:t>
                                  </m:r>
                                </m:e>
                                <m:sup>
                                  <m:r>
                                    <a:rPr lang="en-US" sz="1800" i="1">
                                      <a:latin typeface="Cambria Math" panose="02040503050406030204" pitchFamily="18" charset="0"/>
                                    </a:rPr>
                                    <m:t>−3</m:t>
                                  </m:r>
                                </m:sup>
                              </m:sSup>
                            </m:oMath>
                          </a14:m>
                          <a:endParaRPr lang="en-US" baseline="30000" dirty="0"/>
                        </a:p>
                      </a:txBody>
                      <a:tcPr/>
                    </a:tc>
                    <a:extLst>
                      <a:ext uri="{0D108BD9-81ED-4DB2-BD59-A6C34878D82A}">
                        <a16:rowId xmlns:a16="http://schemas.microsoft.com/office/drawing/2014/main" val="2164011690"/>
                      </a:ext>
                    </a:extLst>
                  </a:tr>
                  <a:tr h="370840">
                    <a:tc>
                      <a:txBody>
                        <a:bodyPr/>
                        <a:lstStyle/>
                        <a:p>
                          <a:r>
                            <a:rPr lang="en-US" dirty="0"/>
                            <a:t>Typical mass range</a:t>
                          </a:r>
                        </a:p>
                      </a:txBody>
                      <a:tcPr/>
                    </a:tc>
                    <a:tc>
                      <a:txBody>
                        <a:bodyPr/>
                        <a:lstStyle/>
                        <a:p>
                          <a:pPr algn="ctr"/>
                          <a:r>
                            <a:rPr lang="en-US" dirty="0"/>
                            <a:t>100 GeV to </a:t>
                          </a:r>
                          <a:r>
                            <a:rPr lang="en-US" dirty="0" err="1"/>
                            <a:t>TeV</a:t>
                          </a:r>
                          <a:endParaRPr lang="en-US" dirty="0"/>
                        </a:p>
                      </a:txBody>
                      <a:tcPr/>
                    </a:tc>
                    <a:tc>
                      <a:txBody>
                        <a:bodyPr/>
                        <a:lstStyle/>
                        <a:p>
                          <a:pPr algn="ctr"/>
                          <a:r>
                            <a:rPr lang="en-US" dirty="0"/>
                            <a:t>MeV to GeV</a:t>
                          </a:r>
                        </a:p>
                      </a:txBody>
                      <a:tcPr/>
                    </a:tc>
                    <a:extLst>
                      <a:ext uri="{0D108BD9-81ED-4DB2-BD59-A6C34878D82A}">
                        <a16:rowId xmlns:a16="http://schemas.microsoft.com/office/drawing/2014/main" val="341432296"/>
                      </a:ext>
                    </a:extLst>
                  </a:tr>
                  <a:tr h="370840">
                    <a:tc>
                      <a:txBody>
                        <a:bodyPr/>
                        <a:lstStyle/>
                        <a:p>
                          <a:r>
                            <a:rPr lang="en-US" dirty="0"/>
                            <a:t>Typically probed at the</a:t>
                          </a:r>
                        </a:p>
                      </a:txBody>
                      <a:tcPr/>
                    </a:tc>
                    <a:tc>
                      <a:txBody>
                        <a:bodyPr/>
                        <a:lstStyle/>
                        <a:p>
                          <a:pPr algn="ctr"/>
                          <a:r>
                            <a:rPr lang="en-US" dirty="0"/>
                            <a:t>Energy Frontier</a:t>
                          </a:r>
                        </a:p>
                      </a:txBody>
                      <a:tcPr/>
                    </a:tc>
                    <a:tc>
                      <a:txBody>
                        <a:bodyPr/>
                        <a:lstStyle/>
                        <a:p>
                          <a:pPr algn="ctr"/>
                          <a:r>
                            <a:rPr lang="en-US" dirty="0"/>
                            <a:t>Intensity and Energy Frontiers</a:t>
                          </a:r>
                        </a:p>
                      </a:txBody>
                      <a:tcPr/>
                    </a:tc>
                    <a:extLst>
                      <a:ext uri="{0D108BD9-81ED-4DB2-BD59-A6C34878D82A}">
                        <a16:rowId xmlns:a16="http://schemas.microsoft.com/office/drawing/2014/main" val="125837537"/>
                      </a:ext>
                    </a:extLst>
                  </a:tr>
                </a:tbl>
              </a:graphicData>
            </a:graphic>
          </p:graphicFrame>
        </mc:Choice>
        <mc:Fallback xmlns="">
          <p:graphicFrame>
            <p:nvGraphicFramePr>
              <p:cNvPr id="2" name="Table 2">
                <a:extLst>
                  <a:ext uri="{FF2B5EF4-FFF2-40B4-BE49-F238E27FC236}">
                    <a16:creationId xmlns:a16="http://schemas.microsoft.com/office/drawing/2014/main" id="{1ECA3CC5-8777-4E47-9E33-405CEB2DE062}"/>
                  </a:ext>
                </a:extLst>
              </p:cNvPr>
              <p:cNvGraphicFramePr>
                <a:graphicFrameLocks noGrp="1"/>
              </p:cNvGraphicFramePr>
              <p:nvPr>
                <p:extLst>
                  <p:ext uri="{D42A27DB-BD31-4B8C-83A1-F6EECF244321}">
                    <p14:modId xmlns:p14="http://schemas.microsoft.com/office/powerpoint/2010/main" val="1337733132"/>
                  </p:ext>
                </p:extLst>
              </p:nvPr>
            </p:nvGraphicFramePr>
            <p:xfrm>
              <a:off x="500013" y="3454924"/>
              <a:ext cx="8143974" cy="1854200"/>
            </p:xfrm>
            <a:graphic>
              <a:graphicData uri="http://schemas.openxmlformats.org/drawingml/2006/table">
                <a:tbl>
                  <a:tblPr firstRow="1" bandRow="1">
                    <a:tableStyleId>{5C22544A-7EE6-4342-B048-85BDC9FD1C3A}</a:tableStyleId>
                  </a:tblPr>
                  <a:tblGrid>
                    <a:gridCol w="2657573">
                      <a:extLst>
                        <a:ext uri="{9D8B030D-6E8A-4147-A177-3AD203B41FA5}">
                          <a16:colId xmlns:a16="http://schemas.microsoft.com/office/drawing/2014/main" val="2315100919"/>
                        </a:ext>
                      </a:extLst>
                    </a:gridCol>
                    <a:gridCol w="2209800">
                      <a:extLst>
                        <a:ext uri="{9D8B030D-6E8A-4147-A177-3AD203B41FA5}">
                          <a16:colId xmlns:a16="http://schemas.microsoft.com/office/drawing/2014/main" val="1435142262"/>
                        </a:ext>
                      </a:extLst>
                    </a:gridCol>
                    <a:gridCol w="3276601">
                      <a:extLst>
                        <a:ext uri="{9D8B030D-6E8A-4147-A177-3AD203B41FA5}">
                          <a16:colId xmlns:a16="http://schemas.microsoft.com/office/drawing/2014/main" val="3332636430"/>
                        </a:ext>
                      </a:extLst>
                    </a:gridCol>
                  </a:tblGrid>
                  <a:tr h="370840">
                    <a:tc>
                      <a:txBody>
                        <a:bodyPr/>
                        <a:lstStyle/>
                        <a:p>
                          <a:endParaRPr lang="en-US" dirty="0"/>
                        </a:p>
                      </a:txBody>
                      <a:tcPr/>
                    </a:tc>
                    <a:tc>
                      <a:txBody>
                        <a:bodyPr/>
                        <a:lstStyle/>
                        <a:p>
                          <a:pPr algn="ctr"/>
                          <a:r>
                            <a:rPr lang="en-US" dirty="0"/>
                            <a:t>Heavy</a:t>
                          </a:r>
                        </a:p>
                      </a:txBody>
                      <a:tcPr/>
                    </a:tc>
                    <a:tc>
                      <a:txBody>
                        <a:bodyPr/>
                        <a:lstStyle/>
                        <a:p>
                          <a:pPr algn="ctr"/>
                          <a:r>
                            <a:rPr lang="en-US" dirty="0"/>
                            <a:t>Light</a:t>
                          </a:r>
                        </a:p>
                      </a:txBody>
                      <a:tcPr/>
                    </a:tc>
                    <a:extLst>
                      <a:ext uri="{0D108BD9-81ED-4DB2-BD59-A6C34878D82A}">
                        <a16:rowId xmlns:a16="http://schemas.microsoft.com/office/drawing/2014/main" val="1096361294"/>
                      </a:ext>
                    </a:extLst>
                  </a:tr>
                  <a:tr h="370840">
                    <a:tc>
                      <a:txBody>
                        <a:bodyPr/>
                        <a:lstStyle/>
                        <a:p>
                          <a:r>
                            <a:rPr lang="en-US" dirty="0"/>
                            <a:t>Typically referred to as</a:t>
                          </a:r>
                        </a:p>
                      </a:txBody>
                      <a:tcPr/>
                    </a:tc>
                    <a:tc>
                      <a:txBody>
                        <a:bodyPr/>
                        <a:lstStyle/>
                        <a:p>
                          <a:pPr algn="ctr"/>
                          <a:r>
                            <a:rPr lang="en-US" dirty="0"/>
                            <a:t>WIMP Dark Matter</a:t>
                          </a:r>
                        </a:p>
                      </a:txBody>
                      <a:tcPr/>
                    </a:tc>
                    <a:tc>
                      <a:txBody>
                        <a:bodyPr/>
                        <a:lstStyle/>
                        <a:p>
                          <a:pPr algn="ctr"/>
                          <a:r>
                            <a:rPr lang="en-US" baseline="0" dirty="0"/>
                            <a:t>Dark Sectors</a:t>
                          </a:r>
                        </a:p>
                      </a:txBody>
                      <a:tcPr/>
                    </a:tc>
                    <a:extLst>
                      <a:ext uri="{0D108BD9-81ED-4DB2-BD59-A6C34878D82A}">
                        <a16:rowId xmlns:a16="http://schemas.microsoft.com/office/drawing/2014/main" val="1614248301"/>
                      </a:ext>
                    </a:extLst>
                  </a:tr>
                  <a:tr h="370840">
                    <a:tc>
                      <a:txBody>
                        <a:bodyPr/>
                        <a:lstStyle/>
                        <a:p>
                          <a:r>
                            <a:rPr lang="en-US" dirty="0"/>
                            <a:t>Typical coupling</a:t>
                          </a:r>
                        </a:p>
                      </a:txBody>
                      <a:tcPr/>
                    </a:tc>
                    <a:tc>
                      <a:txBody>
                        <a:bodyPr/>
                        <a:lstStyle/>
                        <a:p>
                          <a:pPr algn="ctr"/>
                          <a:r>
                            <a:rPr lang="en-US" dirty="0"/>
                            <a:t>~1</a:t>
                          </a:r>
                        </a:p>
                      </a:txBody>
                      <a:tcPr/>
                    </a:tc>
                    <a:tc>
                      <a:txBody>
                        <a:bodyPr/>
                        <a:lstStyle/>
                        <a:p>
                          <a:endParaRPr lang="en-US"/>
                        </a:p>
                      </a:txBody>
                      <a:tcPr>
                        <a:blipFill>
                          <a:blip r:embed="rId2"/>
                          <a:stretch>
                            <a:fillRect l="-149225" t="-213793" r="-775" b="-224138"/>
                          </a:stretch>
                        </a:blipFill>
                      </a:tcPr>
                    </a:tc>
                    <a:extLst>
                      <a:ext uri="{0D108BD9-81ED-4DB2-BD59-A6C34878D82A}">
                        <a16:rowId xmlns:a16="http://schemas.microsoft.com/office/drawing/2014/main" val="2164011690"/>
                      </a:ext>
                    </a:extLst>
                  </a:tr>
                  <a:tr h="370840">
                    <a:tc>
                      <a:txBody>
                        <a:bodyPr/>
                        <a:lstStyle/>
                        <a:p>
                          <a:r>
                            <a:rPr lang="en-US" dirty="0"/>
                            <a:t>Typical mass range</a:t>
                          </a:r>
                        </a:p>
                      </a:txBody>
                      <a:tcPr/>
                    </a:tc>
                    <a:tc>
                      <a:txBody>
                        <a:bodyPr/>
                        <a:lstStyle/>
                        <a:p>
                          <a:pPr algn="ctr"/>
                          <a:r>
                            <a:rPr lang="en-US" dirty="0"/>
                            <a:t>100 GeV to </a:t>
                          </a:r>
                          <a:r>
                            <a:rPr lang="en-US" dirty="0" err="1"/>
                            <a:t>TeV</a:t>
                          </a:r>
                          <a:endParaRPr lang="en-US" dirty="0"/>
                        </a:p>
                      </a:txBody>
                      <a:tcPr/>
                    </a:tc>
                    <a:tc>
                      <a:txBody>
                        <a:bodyPr/>
                        <a:lstStyle/>
                        <a:p>
                          <a:pPr algn="ctr"/>
                          <a:r>
                            <a:rPr lang="en-US" dirty="0"/>
                            <a:t>MeV to GeV</a:t>
                          </a:r>
                        </a:p>
                      </a:txBody>
                      <a:tcPr/>
                    </a:tc>
                    <a:extLst>
                      <a:ext uri="{0D108BD9-81ED-4DB2-BD59-A6C34878D82A}">
                        <a16:rowId xmlns:a16="http://schemas.microsoft.com/office/drawing/2014/main" val="341432296"/>
                      </a:ext>
                    </a:extLst>
                  </a:tr>
                  <a:tr h="370840">
                    <a:tc>
                      <a:txBody>
                        <a:bodyPr/>
                        <a:lstStyle/>
                        <a:p>
                          <a:r>
                            <a:rPr lang="en-US" dirty="0"/>
                            <a:t>Typically probed at the</a:t>
                          </a:r>
                        </a:p>
                      </a:txBody>
                      <a:tcPr/>
                    </a:tc>
                    <a:tc>
                      <a:txBody>
                        <a:bodyPr/>
                        <a:lstStyle/>
                        <a:p>
                          <a:pPr algn="ctr"/>
                          <a:r>
                            <a:rPr lang="en-US" dirty="0"/>
                            <a:t>Energy Frontier</a:t>
                          </a:r>
                        </a:p>
                      </a:txBody>
                      <a:tcPr/>
                    </a:tc>
                    <a:tc>
                      <a:txBody>
                        <a:bodyPr/>
                        <a:lstStyle/>
                        <a:p>
                          <a:pPr algn="ctr"/>
                          <a:r>
                            <a:rPr lang="en-US" dirty="0"/>
                            <a:t>Intensity and Energy Frontiers</a:t>
                          </a:r>
                        </a:p>
                      </a:txBody>
                      <a:tcPr/>
                    </a:tc>
                    <a:extLst>
                      <a:ext uri="{0D108BD9-81ED-4DB2-BD59-A6C34878D82A}">
                        <a16:rowId xmlns:a16="http://schemas.microsoft.com/office/drawing/2014/main" val="125837537"/>
                      </a:ext>
                    </a:extLst>
                  </a:tr>
                </a:tbl>
              </a:graphicData>
            </a:graphic>
          </p:graphicFrame>
        </mc:Fallback>
      </mc:AlternateContent>
    </p:spTree>
    <p:extLst>
      <p:ext uri="{BB962C8B-B14F-4D97-AF65-F5344CB8AC3E}">
        <p14:creationId xmlns:p14="http://schemas.microsoft.com/office/powerpoint/2010/main" val="2010616822"/>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F7ED161-A18E-2A46-BCAF-3E92620BE098}"/>
              </a:ext>
            </a:extLst>
          </p:cNvPr>
          <p:cNvSpPr/>
          <p:nvPr/>
        </p:nvSpPr>
        <p:spPr>
          <a:xfrm>
            <a:off x="1193259" y="2895600"/>
            <a:ext cx="6757481" cy="1066800"/>
          </a:xfrm>
          <a:prstGeom prst="rect">
            <a:avLst/>
          </a:prstGeom>
          <a:solidFill>
            <a:srgbClr val="FF0000"/>
          </a:solidFill>
          <a:ln w="38100">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a:t>II: Heavy Dark Sectors at Accelerators</a:t>
            </a:r>
          </a:p>
        </p:txBody>
      </p:sp>
      <p:sp>
        <p:nvSpPr>
          <p:cNvPr id="9" name="Rectangle 8">
            <a:extLst>
              <a:ext uri="{FF2B5EF4-FFF2-40B4-BE49-F238E27FC236}">
                <a16:creationId xmlns:a16="http://schemas.microsoft.com/office/drawing/2014/main" id="{BA3A740D-F856-3C4B-BAEC-DB5B8A058476}"/>
              </a:ext>
            </a:extLst>
          </p:cNvPr>
          <p:cNvSpPr>
            <a:spLocks noChangeArrowheads="1"/>
          </p:cNvSpPr>
          <p:nvPr/>
        </p:nvSpPr>
        <p:spPr bwMode="auto">
          <a:xfrm>
            <a:off x="304800" y="6211888"/>
            <a:ext cx="8458200" cy="46037"/>
          </a:xfrm>
          <a:prstGeom prst="rect">
            <a:avLst/>
          </a:prstGeom>
          <a:solidFill>
            <a:srgbClr val="0000FF"/>
          </a:solidFill>
          <a:ln>
            <a:noFill/>
          </a:ln>
          <a:effectLst/>
          <a:extLs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a:defRPr/>
            </a:pPr>
            <a:endParaRPr lang="en-US">
              <a:solidFill>
                <a:schemeClr val="lt1"/>
              </a:solidFill>
              <a:latin typeface="+mn-lt"/>
              <a:ea typeface="+mn-ea"/>
              <a:cs typeface="+mn-cs"/>
            </a:endParaRPr>
          </a:p>
        </p:txBody>
      </p:sp>
      <p:sp>
        <p:nvSpPr>
          <p:cNvPr id="4" name="Rectangle 3">
            <a:extLst>
              <a:ext uri="{FF2B5EF4-FFF2-40B4-BE49-F238E27FC236}">
                <a16:creationId xmlns:a16="http://schemas.microsoft.com/office/drawing/2014/main" id="{6D20E1CC-018D-B945-AA33-B26AE772A65A}"/>
              </a:ext>
            </a:extLst>
          </p:cNvPr>
          <p:cNvSpPr>
            <a:spLocks noChangeArrowheads="1"/>
          </p:cNvSpPr>
          <p:nvPr/>
        </p:nvSpPr>
        <p:spPr bwMode="auto">
          <a:xfrm>
            <a:off x="304800" y="6211887"/>
            <a:ext cx="8458200" cy="54864"/>
          </a:xfrm>
          <a:prstGeom prst="rect">
            <a:avLst/>
          </a:prstGeom>
          <a:solidFill>
            <a:srgbClr val="1919C8"/>
          </a:solidFill>
          <a:ln>
            <a:noFill/>
          </a:ln>
          <a:effectLst/>
          <a:extLs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a:defRPr/>
            </a:pPr>
            <a:endParaRPr lang="en-US">
              <a:solidFill>
                <a:schemeClr val="lt1"/>
              </a:solidFill>
              <a:latin typeface="+mn-lt"/>
              <a:ea typeface="+mn-ea"/>
              <a:cs typeface="+mn-cs"/>
            </a:endParaRPr>
          </a:p>
        </p:txBody>
      </p:sp>
    </p:spTree>
    <p:extLst>
      <p:ext uri="{BB962C8B-B14F-4D97-AF65-F5344CB8AC3E}">
        <p14:creationId xmlns:p14="http://schemas.microsoft.com/office/powerpoint/2010/main" val="900499880"/>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685800" y="104775"/>
            <a:ext cx="7772400" cy="733425"/>
          </a:xfrm>
        </p:spPr>
        <p:txBody>
          <a:bodyPr/>
          <a:lstStyle/>
          <a:p>
            <a:pPr eaLnBrk="1" hangingPunct="1"/>
            <a:r>
              <a:rPr lang="en-US" dirty="0">
                <a:latin typeface="Arial" charset="0"/>
              </a:rPr>
              <a:t>PARTICLE COLLIDERS</a:t>
            </a:r>
          </a:p>
        </p:txBody>
      </p:sp>
      <p:sp>
        <p:nvSpPr>
          <p:cNvPr id="5123" name="Content Placeholder 2"/>
          <p:cNvSpPr>
            <a:spLocks noGrp="1"/>
          </p:cNvSpPr>
          <p:nvPr>
            <p:ph idx="1"/>
          </p:nvPr>
        </p:nvSpPr>
        <p:spPr>
          <a:xfrm>
            <a:off x="228600" y="1066800"/>
            <a:ext cx="8382000" cy="5103812"/>
          </a:xfrm>
        </p:spPr>
        <p:txBody>
          <a:bodyPr/>
          <a:lstStyle/>
          <a:p>
            <a:pPr eaLnBrk="1" hangingPunct="1"/>
            <a:r>
              <a:rPr lang="en-US" sz="2000" dirty="0">
                <a:latin typeface="Arial" charset="0"/>
              </a:rPr>
              <a:t>If dark matter particles (and other particles associated with dark matter) have masses in the 100 GeV to </a:t>
            </a:r>
            <a:r>
              <a:rPr lang="en-US" sz="2000" dirty="0" err="1">
                <a:latin typeface="Arial" charset="0"/>
              </a:rPr>
              <a:t>TeV</a:t>
            </a:r>
            <a:r>
              <a:rPr lang="en-US" sz="2000" dirty="0">
                <a:latin typeface="Arial" charset="0"/>
              </a:rPr>
              <a:t> range, they are not easy to make.  Two options:</a:t>
            </a:r>
          </a:p>
        </p:txBody>
      </p:sp>
      <p:pic>
        <p:nvPicPr>
          <p:cNvPr id="4" name="Picture 3">
            <a:extLst>
              <a:ext uri="{FF2B5EF4-FFF2-40B4-BE49-F238E27FC236}">
                <a16:creationId xmlns:a16="http://schemas.microsoft.com/office/drawing/2014/main" id="{0B31BA47-A539-6C41-B684-D6E3B6A07044}"/>
              </a:ext>
            </a:extLst>
          </p:cNvPr>
          <p:cNvPicPr>
            <a:picLocks noChangeAspect="1"/>
          </p:cNvPicPr>
          <p:nvPr/>
        </p:nvPicPr>
        <p:blipFill>
          <a:blip r:embed="rId2"/>
          <a:stretch>
            <a:fillRect/>
          </a:stretch>
        </p:blipFill>
        <p:spPr>
          <a:xfrm>
            <a:off x="4401088" y="2743200"/>
            <a:ext cx="3994150" cy="2794000"/>
          </a:xfrm>
          <a:prstGeom prst="rect">
            <a:avLst/>
          </a:prstGeom>
        </p:spPr>
      </p:pic>
      <p:sp>
        <p:nvSpPr>
          <p:cNvPr id="7" name="Content Placeholder 2">
            <a:extLst>
              <a:ext uri="{FF2B5EF4-FFF2-40B4-BE49-F238E27FC236}">
                <a16:creationId xmlns:a16="http://schemas.microsoft.com/office/drawing/2014/main" id="{CB85E56E-EEDF-4A47-8441-D9A470069912}"/>
              </a:ext>
            </a:extLst>
          </p:cNvPr>
          <p:cNvSpPr txBox="1">
            <a:spLocks/>
          </p:cNvSpPr>
          <p:nvPr/>
        </p:nvSpPr>
        <p:spPr bwMode="auto">
          <a:xfrm>
            <a:off x="228600" y="2516188"/>
            <a:ext cx="3429000" cy="38846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dirty="0">
                <a:latin typeface="Arial" charset="0"/>
              </a:rPr>
              <a:t>Use nature to make them (e.g., in the Big Bang)</a:t>
            </a:r>
          </a:p>
          <a:p>
            <a:pPr lvl="1"/>
            <a:r>
              <a:rPr lang="en-US" sz="1800" dirty="0">
                <a:latin typeface="Arial" charset="0"/>
              </a:rPr>
              <a:t>Indirect Detection</a:t>
            </a:r>
          </a:p>
          <a:p>
            <a:pPr lvl="1"/>
            <a:r>
              <a:rPr lang="en-US" sz="1800" dirty="0">
                <a:solidFill>
                  <a:srgbClr val="00B050"/>
                </a:solidFill>
                <a:latin typeface="Arial" charset="0"/>
              </a:rPr>
              <a:t>Direct Detection</a:t>
            </a:r>
          </a:p>
          <a:p>
            <a:pPr lvl="1"/>
            <a:r>
              <a:rPr lang="en-US" sz="1800" dirty="0">
                <a:solidFill>
                  <a:srgbClr val="000000"/>
                </a:solidFill>
                <a:latin typeface="Arial" charset="0"/>
              </a:rPr>
              <a:t>UHE Cosmic Rays</a:t>
            </a:r>
          </a:p>
          <a:p>
            <a:endParaRPr lang="en-US" sz="2000" dirty="0">
              <a:latin typeface="Arial" charset="0"/>
            </a:endParaRPr>
          </a:p>
          <a:p>
            <a:r>
              <a:rPr lang="en-US" sz="2000" dirty="0">
                <a:solidFill>
                  <a:srgbClr val="FF0000"/>
                </a:solidFill>
                <a:latin typeface="Arial" charset="0"/>
              </a:rPr>
              <a:t>Use particle colliders (not just accelerators, fixed target experiments), to reach the highest possible center-of-mass energies.</a:t>
            </a:r>
          </a:p>
        </p:txBody>
      </p:sp>
      <p:sp>
        <p:nvSpPr>
          <p:cNvPr id="8" name="TextBox 7">
            <a:extLst>
              <a:ext uri="{FF2B5EF4-FFF2-40B4-BE49-F238E27FC236}">
                <a16:creationId xmlns:a16="http://schemas.microsoft.com/office/drawing/2014/main" id="{F04AE473-9140-F14F-9139-CED02FDFCF42}"/>
              </a:ext>
            </a:extLst>
          </p:cNvPr>
          <p:cNvSpPr txBox="1"/>
          <p:nvPr/>
        </p:nvSpPr>
        <p:spPr>
          <a:xfrm>
            <a:off x="4952998" y="5669604"/>
            <a:ext cx="2976136" cy="369332"/>
          </a:xfrm>
          <a:prstGeom prst="rect">
            <a:avLst/>
          </a:prstGeom>
          <a:solidFill>
            <a:srgbClr val="FFFF00"/>
          </a:solidFill>
          <a:ln>
            <a:solidFill>
              <a:srgbClr val="FFFF00"/>
            </a:solidFill>
          </a:ln>
        </p:spPr>
        <p:txBody>
          <a:bodyPr wrap="none" rtlCol="0">
            <a:spAutoFit/>
          </a:bodyPr>
          <a:lstStyle/>
          <a:p>
            <a:r>
              <a:rPr lang="en-US" dirty="0">
                <a:highlight>
                  <a:srgbClr val="FFFF00"/>
                </a:highlight>
              </a:rPr>
              <a:t>See Jodi Cooley’s Lectures</a:t>
            </a:r>
          </a:p>
        </p:txBody>
      </p:sp>
      <p:sp>
        <p:nvSpPr>
          <p:cNvPr id="9" name="TextBox 8">
            <a:extLst>
              <a:ext uri="{FF2B5EF4-FFF2-40B4-BE49-F238E27FC236}">
                <a16:creationId xmlns:a16="http://schemas.microsoft.com/office/drawing/2014/main" id="{12814DF5-DDB7-7742-8A35-5A9BCF22E923}"/>
              </a:ext>
            </a:extLst>
          </p:cNvPr>
          <p:cNvSpPr txBox="1"/>
          <p:nvPr/>
        </p:nvSpPr>
        <p:spPr>
          <a:xfrm rot="5400000">
            <a:off x="2507938" y="3816662"/>
            <a:ext cx="3125856" cy="369332"/>
          </a:xfrm>
          <a:prstGeom prst="rect">
            <a:avLst/>
          </a:prstGeom>
          <a:solidFill>
            <a:srgbClr val="FFFF00"/>
          </a:solidFill>
          <a:ln>
            <a:solidFill>
              <a:srgbClr val="FFFF00"/>
            </a:solidFill>
          </a:ln>
        </p:spPr>
        <p:txBody>
          <a:bodyPr wrap="none" rtlCol="0">
            <a:spAutoFit/>
          </a:bodyPr>
          <a:lstStyle/>
          <a:p>
            <a:r>
              <a:rPr lang="en-US" dirty="0">
                <a:highlight>
                  <a:srgbClr val="FFFF00"/>
                </a:highlight>
              </a:rPr>
              <a:t>See Tracy </a:t>
            </a:r>
            <a:r>
              <a:rPr lang="en-US" dirty="0" err="1">
                <a:highlight>
                  <a:srgbClr val="FFFF00"/>
                </a:highlight>
              </a:rPr>
              <a:t>Slatyer’s</a:t>
            </a:r>
            <a:r>
              <a:rPr lang="en-US" dirty="0">
                <a:highlight>
                  <a:srgbClr val="FFFF00"/>
                </a:highlight>
              </a:rPr>
              <a:t> Lectures</a:t>
            </a:r>
          </a:p>
        </p:txBody>
      </p:sp>
      <p:sp>
        <p:nvSpPr>
          <p:cNvPr id="10" name="TextBox 9">
            <a:extLst>
              <a:ext uri="{FF2B5EF4-FFF2-40B4-BE49-F238E27FC236}">
                <a16:creationId xmlns:a16="http://schemas.microsoft.com/office/drawing/2014/main" id="{0F3E1AEF-A043-F24E-B091-23D411463A0F}"/>
              </a:ext>
            </a:extLst>
          </p:cNvPr>
          <p:cNvSpPr txBox="1"/>
          <p:nvPr/>
        </p:nvSpPr>
        <p:spPr>
          <a:xfrm rot="16200000">
            <a:off x="7373673" y="3768040"/>
            <a:ext cx="2561727" cy="369332"/>
          </a:xfrm>
          <a:prstGeom prst="rect">
            <a:avLst/>
          </a:prstGeom>
          <a:solidFill>
            <a:srgbClr val="FFFF00"/>
          </a:solidFill>
          <a:ln>
            <a:solidFill>
              <a:srgbClr val="FFFF00"/>
            </a:solidFill>
          </a:ln>
        </p:spPr>
        <p:txBody>
          <a:bodyPr wrap="none" rtlCol="0">
            <a:spAutoFit/>
          </a:bodyPr>
          <a:lstStyle/>
          <a:p>
            <a:r>
              <a:rPr lang="en-US" dirty="0">
                <a:highlight>
                  <a:srgbClr val="FFFF00"/>
                </a:highlight>
              </a:rPr>
              <a:t>See Tim Tait’s Lectures</a:t>
            </a:r>
          </a:p>
        </p:txBody>
      </p:sp>
    </p:spTree>
    <p:extLst>
      <p:ext uri="{BB962C8B-B14F-4D97-AF65-F5344CB8AC3E}">
        <p14:creationId xmlns:p14="http://schemas.microsoft.com/office/powerpoint/2010/main" val="1155867098"/>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84994" name="Title 1"/>
              <p:cNvSpPr>
                <a:spLocks noGrp="1"/>
              </p:cNvSpPr>
              <p:nvPr>
                <p:ph type="title"/>
              </p:nvPr>
            </p:nvSpPr>
            <p:spPr>
              <a:xfrm>
                <a:off x="457200" y="244475"/>
                <a:ext cx="8229600" cy="441325"/>
              </a:xfrm>
            </p:spPr>
            <p:txBody>
              <a:bodyPr/>
              <a:lstStyle/>
              <a:p>
                <a:pPr eaLnBrk="1" hangingPunct="1"/>
                <a:r>
                  <a:rPr lang="en-US" dirty="0">
                    <a:latin typeface="Arial" charset="0"/>
                  </a:rPr>
                  <a:t>MISSING </a:t>
                </a:r>
                <a14:m>
                  <m:oMath xmlns:m="http://schemas.openxmlformats.org/officeDocument/2006/math">
                    <m:r>
                      <a:rPr lang="en-US" b="1" i="1" dirty="0" smtClean="0">
                        <a:latin typeface="Cambria Math" panose="02040503050406030204" pitchFamily="18" charset="0"/>
                      </a:rPr>
                      <m:t>𝑬</m:t>
                    </m:r>
                    <m:r>
                      <a:rPr lang="en-US" b="1" i="1" baseline="-25000" dirty="0">
                        <a:latin typeface="Cambria Math" panose="02040503050406030204" pitchFamily="18" charset="0"/>
                      </a:rPr>
                      <m:t>𝑻</m:t>
                    </m:r>
                  </m:oMath>
                </a14:m>
                <a:endParaRPr lang="en-US" dirty="0">
                  <a:latin typeface="Arial" charset="0"/>
                </a:endParaRPr>
              </a:p>
            </p:txBody>
          </p:sp>
        </mc:Choice>
        <mc:Fallback xmlns="">
          <p:sp>
            <p:nvSpPr>
              <p:cNvPr id="84994" name="Title 1"/>
              <p:cNvSpPr>
                <a:spLocks noGrp="1" noRot="1" noChangeAspect="1" noMove="1" noResize="1" noEditPoints="1" noAdjustHandles="1" noChangeArrowheads="1" noChangeShapeType="1" noTextEdit="1"/>
              </p:cNvSpPr>
              <p:nvPr>
                <p:ph type="title"/>
              </p:nvPr>
            </p:nvSpPr>
            <p:spPr>
              <a:xfrm>
                <a:off x="457200" y="244475"/>
                <a:ext cx="8229600" cy="441325"/>
              </a:xfrm>
              <a:blipFill>
                <a:blip r:embed="rId3"/>
                <a:stretch>
                  <a:fillRect t="-22857" b="-45714"/>
                </a:stretch>
              </a:blipFill>
            </p:spPr>
            <p:txBody>
              <a:bodyPr/>
              <a:lstStyle/>
              <a:p>
                <a:r>
                  <a:rPr lang="en-US">
                    <a:noFill/>
                  </a:rPr>
                  <a:t> </a:t>
                </a:r>
              </a:p>
            </p:txBody>
          </p:sp>
        </mc:Fallback>
      </mc:AlternateContent>
      <p:pic>
        <p:nvPicPr>
          <p:cNvPr id="84996" name="Picture 2" descr="C:\Users\jlf\Desktop\CMSevent.gif"/>
          <p:cNvPicPr>
            <a:picLocks noChangeAspect="1" noChangeArrowheads="1"/>
          </p:cNvPicPr>
          <p:nvPr/>
        </p:nvPicPr>
        <p:blipFill>
          <a:blip r:embed="rId4">
            <a:extLst>
              <a:ext uri="{28A0092B-C50C-407E-A947-70E740481C1C}">
                <a14:useLocalDpi xmlns:a14="http://schemas.microsoft.com/office/drawing/2010/main" val="0"/>
              </a:ext>
            </a:extLst>
          </a:blip>
          <a:srcRect r="53984"/>
          <a:stretch>
            <a:fillRect/>
          </a:stretch>
        </p:blipFill>
        <p:spPr bwMode="auto">
          <a:xfrm>
            <a:off x="5181600" y="2380643"/>
            <a:ext cx="2829566" cy="33444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4998" name="Picture 2" descr="C:\Users\jlf\Desktop\pmssm-model-spectrum-healthy.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4400" y="2057400"/>
            <a:ext cx="3581400" cy="410655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8" name="Content Placeholder 2">
                <a:extLst>
                  <a:ext uri="{FF2B5EF4-FFF2-40B4-BE49-F238E27FC236}">
                    <a16:creationId xmlns:a16="http://schemas.microsoft.com/office/drawing/2014/main" id="{D82DFC8E-604F-9B4F-89BD-4C74CAD7637E}"/>
                  </a:ext>
                </a:extLst>
              </p:cNvPr>
              <p:cNvSpPr>
                <a:spLocks noGrp="1"/>
              </p:cNvSpPr>
              <p:nvPr>
                <p:ph idx="1"/>
              </p:nvPr>
            </p:nvSpPr>
            <p:spPr>
              <a:xfrm>
                <a:off x="152400" y="877094"/>
                <a:ext cx="8382000" cy="5103812"/>
              </a:xfrm>
            </p:spPr>
            <p:txBody>
              <a:bodyPr/>
              <a:lstStyle/>
              <a:p>
                <a:pPr eaLnBrk="1" hangingPunct="1"/>
                <a:r>
                  <a:rPr lang="en-US" sz="2000" dirty="0">
                    <a:latin typeface="Arial" charset="0"/>
                  </a:rPr>
                  <a:t>Consider full models (e.g., SUSY), or simplified models.  Produce other particles that decay to DM, look for missing </a:t>
                </a:r>
                <a14:m>
                  <m:oMath xmlns:m="http://schemas.openxmlformats.org/officeDocument/2006/math">
                    <m:r>
                      <a:rPr lang="en-US" sz="2000" i="1" dirty="0" smtClean="0">
                        <a:latin typeface="Cambria Math" panose="02040503050406030204" pitchFamily="18" charset="0"/>
                      </a:rPr>
                      <m:t>𝐸</m:t>
                    </m:r>
                    <m:r>
                      <a:rPr lang="en-US" sz="2000" i="1" baseline="-25000" dirty="0">
                        <a:latin typeface="Cambria Math" panose="02040503050406030204" pitchFamily="18" charset="0"/>
                      </a:rPr>
                      <m:t>𝑇</m:t>
                    </m:r>
                  </m:oMath>
                </a14:m>
                <a:r>
                  <a:rPr lang="en-US" sz="2000" dirty="0">
                    <a:latin typeface="Arial" charset="0"/>
                  </a:rPr>
                  <a:t> signatures.</a:t>
                </a:r>
              </a:p>
            </p:txBody>
          </p:sp>
        </mc:Choice>
        <mc:Fallback xmlns="">
          <p:sp>
            <p:nvSpPr>
              <p:cNvPr id="8" name="Content Placeholder 2">
                <a:extLst>
                  <a:ext uri="{FF2B5EF4-FFF2-40B4-BE49-F238E27FC236}">
                    <a16:creationId xmlns:a16="http://schemas.microsoft.com/office/drawing/2014/main" id="{D82DFC8E-604F-9B4F-89BD-4C74CAD7637E}"/>
                  </a:ext>
                </a:extLst>
              </p:cNvPr>
              <p:cNvSpPr>
                <a:spLocks noGrp="1" noRot="1" noChangeAspect="1" noMove="1" noResize="1" noEditPoints="1" noAdjustHandles="1" noChangeArrowheads="1" noChangeShapeType="1" noTextEdit="1"/>
              </p:cNvSpPr>
              <p:nvPr>
                <p:ph idx="1"/>
              </p:nvPr>
            </p:nvSpPr>
            <p:spPr>
              <a:xfrm>
                <a:off x="152400" y="877094"/>
                <a:ext cx="8382000" cy="5103812"/>
              </a:xfrm>
              <a:blipFill>
                <a:blip r:embed="rId6"/>
                <a:stretch>
                  <a:fillRect l="-606" t="-748"/>
                </a:stretch>
              </a:blipFill>
            </p:spPr>
            <p:txBody>
              <a:bodyPr/>
              <a:lstStyle/>
              <a:p>
                <a:r>
                  <a:rPr lang="en-US">
                    <a:noFill/>
                  </a:rPr>
                  <a:t> </a:t>
                </a:r>
              </a:p>
            </p:txBody>
          </p:sp>
        </mc:Fallback>
      </mc:AlternateContent>
    </p:spTree>
    <p:extLst>
      <p:ext uri="{BB962C8B-B14F-4D97-AF65-F5344CB8AC3E}">
        <p14:creationId xmlns:p14="http://schemas.microsoft.com/office/powerpoint/2010/main" val="44852971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20" name="Content Placeholder 3"/>
          <p:cNvSpPr txBox="1">
            <a:spLocks/>
          </p:cNvSpPr>
          <p:nvPr/>
        </p:nvSpPr>
        <p:spPr bwMode="auto">
          <a:xfrm>
            <a:off x="4495800" y="1256506"/>
            <a:ext cx="4191000" cy="5153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342900" indent="-342900">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algn="ctr" eaLnBrk="0" fontAlgn="base" hangingPunct="0">
              <a:spcBef>
                <a:spcPct val="0"/>
              </a:spcBef>
              <a:spcAft>
                <a:spcPct val="0"/>
              </a:spcAft>
              <a:defRPr>
                <a:solidFill>
                  <a:schemeClr val="tx1"/>
                </a:solidFill>
                <a:latin typeface="Arial" charset="0"/>
                <a:ea typeface="ＭＳ Ｐゴシック" charset="0"/>
              </a:defRPr>
            </a:lvl6pPr>
            <a:lvl7pPr marL="2971800" indent="-228600" algn="ctr" eaLnBrk="0" fontAlgn="base" hangingPunct="0">
              <a:spcBef>
                <a:spcPct val="0"/>
              </a:spcBef>
              <a:spcAft>
                <a:spcPct val="0"/>
              </a:spcAft>
              <a:defRPr>
                <a:solidFill>
                  <a:schemeClr val="tx1"/>
                </a:solidFill>
                <a:latin typeface="Arial" charset="0"/>
                <a:ea typeface="ＭＳ Ｐゴシック" charset="0"/>
              </a:defRPr>
            </a:lvl7pPr>
            <a:lvl8pPr marL="3429000" indent="-228600" algn="ctr" eaLnBrk="0" fontAlgn="base" hangingPunct="0">
              <a:spcBef>
                <a:spcPct val="0"/>
              </a:spcBef>
              <a:spcAft>
                <a:spcPct val="0"/>
              </a:spcAft>
              <a:defRPr>
                <a:solidFill>
                  <a:schemeClr val="tx1"/>
                </a:solidFill>
                <a:latin typeface="Arial" charset="0"/>
                <a:ea typeface="ＭＳ Ｐゴシック" charset="0"/>
              </a:defRPr>
            </a:lvl8pPr>
            <a:lvl9pPr marL="3886200" indent="-228600" algn="ctr" eaLnBrk="0" fontAlgn="base" hangingPunct="0">
              <a:spcBef>
                <a:spcPct val="0"/>
              </a:spcBef>
              <a:spcAft>
                <a:spcPct val="0"/>
              </a:spcAft>
              <a:defRPr>
                <a:solidFill>
                  <a:schemeClr val="tx1"/>
                </a:solidFill>
                <a:latin typeface="Arial" charset="0"/>
                <a:ea typeface="ＭＳ Ｐゴシック" charset="0"/>
              </a:defRPr>
            </a:lvl9pPr>
          </a:lstStyle>
          <a:p>
            <a:pPr>
              <a:spcBef>
                <a:spcPct val="20000"/>
              </a:spcBef>
              <a:buFont typeface="Arial" charset="0"/>
              <a:buChar char="•"/>
            </a:pPr>
            <a:endParaRPr lang="en-US" sz="2000" b="1"/>
          </a:p>
          <a:p>
            <a:pPr>
              <a:spcBef>
                <a:spcPct val="20000"/>
              </a:spcBef>
              <a:buFont typeface="Arial" charset="0"/>
              <a:buChar char="•"/>
            </a:pPr>
            <a:endParaRPr lang="en-US" sz="2000" b="1"/>
          </a:p>
        </p:txBody>
      </p:sp>
      <p:pic>
        <p:nvPicPr>
          <p:cNvPr id="86022" name="Picture 2" descr="C:\Users\Jonathan\Desktop\fig_mono-jet.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96645" y="2704306"/>
            <a:ext cx="2672516" cy="24835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6026"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06734" y="2323306"/>
            <a:ext cx="2149475" cy="33469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6028" name="TextBox 27"/>
          <p:cNvSpPr txBox="1">
            <a:spLocks noChangeArrowheads="1"/>
          </p:cNvSpPr>
          <p:nvPr/>
        </p:nvSpPr>
        <p:spPr bwMode="auto">
          <a:xfrm>
            <a:off x="4492334" y="5822630"/>
            <a:ext cx="381476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algn="ctr" eaLnBrk="0" fontAlgn="base" hangingPunct="0">
              <a:spcBef>
                <a:spcPct val="0"/>
              </a:spcBef>
              <a:spcAft>
                <a:spcPct val="0"/>
              </a:spcAft>
              <a:defRPr>
                <a:solidFill>
                  <a:schemeClr val="tx1"/>
                </a:solidFill>
                <a:latin typeface="Arial" charset="0"/>
                <a:ea typeface="ＭＳ Ｐゴシック" charset="0"/>
              </a:defRPr>
            </a:lvl6pPr>
            <a:lvl7pPr marL="2971800" indent="-228600" algn="ctr" eaLnBrk="0" fontAlgn="base" hangingPunct="0">
              <a:spcBef>
                <a:spcPct val="0"/>
              </a:spcBef>
              <a:spcAft>
                <a:spcPct val="0"/>
              </a:spcAft>
              <a:defRPr>
                <a:solidFill>
                  <a:schemeClr val="tx1"/>
                </a:solidFill>
                <a:latin typeface="Arial" charset="0"/>
                <a:ea typeface="ＭＳ Ｐゴシック" charset="0"/>
              </a:defRPr>
            </a:lvl7pPr>
            <a:lvl8pPr marL="3429000" indent="-228600" algn="ctr" eaLnBrk="0" fontAlgn="base" hangingPunct="0">
              <a:spcBef>
                <a:spcPct val="0"/>
              </a:spcBef>
              <a:spcAft>
                <a:spcPct val="0"/>
              </a:spcAft>
              <a:defRPr>
                <a:solidFill>
                  <a:schemeClr val="tx1"/>
                </a:solidFill>
                <a:latin typeface="Arial" charset="0"/>
                <a:ea typeface="ＭＳ Ｐゴシック" charset="0"/>
              </a:defRPr>
            </a:lvl8pPr>
            <a:lvl9pPr marL="3886200" indent="-228600" algn="ctr" eaLnBrk="0" fontAlgn="base" hangingPunct="0">
              <a:spcBef>
                <a:spcPct val="0"/>
              </a:spcBef>
              <a:spcAft>
                <a:spcPct val="0"/>
              </a:spcAft>
              <a:defRPr>
                <a:solidFill>
                  <a:schemeClr val="tx1"/>
                </a:solidFill>
                <a:latin typeface="Arial" charset="0"/>
                <a:ea typeface="ＭＳ Ｐゴシック" charset="0"/>
              </a:defRPr>
            </a:lvl9pPr>
          </a:lstStyle>
          <a:p>
            <a:pPr algn="r"/>
            <a:r>
              <a:rPr lang="en-US" baseline="-25000" dirty="0"/>
              <a:t>Goodman, </a:t>
            </a:r>
            <a:r>
              <a:rPr lang="en-US" baseline="-25000" dirty="0" err="1"/>
              <a:t>Ibe</a:t>
            </a:r>
            <a:r>
              <a:rPr lang="en-US" baseline="-25000" dirty="0"/>
              <a:t>, </a:t>
            </a:r>
            <a:r>
              <a:rPr lang="en-US" baseline="-25000" dirty="0" err="1"/>
              <a:t>Rajaraman</a:t>
            </a:r>
            <a:r>
              <a:rPr lang="en-US" baseline="-25000" dirty="0"/>
              <a:t>, Shepherd, </a:t>
            </a:r>
            <a:r>
              <a:rPr lang="en-US" baseline="-25000" dirty="0" err="1"/>
              <a:t>Tait</a:t>
            </a:r>
            <a:r>
              <a:rPr lang="en-US" baseline="-25000" dirty="0"/>
              <a:t>, Yu (2010)</a:t>
            </a:r>
          </a:p>
          <a:p>
            <a:pPr algn="r"/>
            <a:r>
              <a:rPr lang="en-US" baseline="-25000" dirty="0" err="1"/>
              <a:t>Bai</a:t>
            </a:r>
            <a:r>
              <a:rPr lang="en-US" baseline="-25000" dirty="0"/>
              <a:t>, Fox, </a:t>
            </a:r>
            <a:r>
              <a:rPr lang="en-US" baseline="-25000" dirty="0" err="1"/>
              <a:t>Harnik</a:t>
            </a:r>
            <a:r>
              <a:rPr lang="en-US" baseline="-25000" dirty="0"/>
              <a:t> (2010)</a:t>
            </a:r>
          </a:p>
        </p:txBody>
      </p:sp>
      <p:sp>
        <p:nvSpPr>
          <p:cNvPr id="86029" name="TextBox 28"/>
          <p:cNvSpPr txBox="1">
            <a:spLocks noChangeArrowheads="1"/>
          </p:cNvSpPr>
          <p:nvPr/>
        </p:nvSpPr>
        <p:spPr bwMode="auto">
          <a:xfrm>
            <a:off x="1391146" y="5836530"/>
            <a:ext cx="2653716"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algn="ctr" eaLnBrk="0" fontAlgn="base" hangingPunct="0">
              <a:spcBef>
                <a:spcPct val="0"/>
              </a:spcBef>
              <a:spcAft>
                <a:spcPct val="0"/>
              </a:spcAft>
              <a:defRPr>
                <a:solidFill>
                  <a:schemeClr val="tx1"/>
                </a:solidFill>
                <a:latin typeface="Arial" charset="0"/>
                <a:ea typeface="ＭＳ Ｐゴシック" charset="0"/>
              </a:defRPr>
            </a:lvl6pPr>
            <a:lvl7pPr marL="2971800" indent="-228600" algn="ctr" eaLnBrk="0" fontAlgn="base" hangingPunct="0">
              <a:spcBef>
                <a:spcPct val="0"/>
              </a:spcBef>
              <a:spcAft>
                <a:spcPct val="0"/>
              </a:spcAft>
              <a:defRPr>
                <a:solidFill>
                  <a:schemeClr val="tx1"/>
                </a:solidFill>
                <a:latin typeface="Arial" charset="0"/>
                <a:ea typeface="ＭＳ Ｐゴシック" charset="0"/>
              </a:defRPr>
            </a:lvl7pPr>
            <a:lvl8pPr marL="3429000" indent="-228600" algn="ctr" eaLnBrk="0" fontAlgn="base" hangingPunct="0">
              <a:spcBef>
                <a:spcPct val="0"/>
              </a:spcBef>
              <a:spcAft>
                <a:spcPct val="0"/>
              </a:spcAft>
              <a:defRPr>
                <a:solidFill>
                  <a:schemeClr val="tx1"/>
                </a:solidFill>
                <a:latin typeface="Arial" charset="0"/>
                <a:ea typeface="ＭＳ Ｐゴシック" charset="0"/>
              </a:defRPr>
            </a:lvl8pPr>
            <a:lvl9pPr marL="3886200" indent="-228600" algn="ctr" eaLnBrk="0" fontAlgn="base" hangingPunct="0">
              <a:spcBef>
                <a:spcPct val="0"/>
              </a:spcBef>
              <a:spcAft>
                <a:spcPct val="0"/>
              </a:spcAft>
              <a:defRPr>
                <a:solidFill>
                  <a:schemeClr val="tx1"/>
                </a:solidFill>
                <a:latin typeface="Arial" charset="0"/>
                <a:ea typeface="ＭＳ Ｐゴシック" charset="0"/>
              </a:defRPr>
            </a:lvl9pPr>
          </a:lstStyle>
          <a:p>
            <a:pPr algn="r"/>
            <a:r>
              <a:rPr lang="en-US" baseline="-25000" dirty="0" err="1"/>
              <a:t>Birkedal</a:t>
            </a:r>
            <a:r>
              <a:rPr lang="en-US" baseline="-25000" dirty="0"/>
              <a:t>, </a:t>
            </a:r>
            <a:r>
              <a:rPr lang="en-US" baseline="-25000" dirty="0" err="1"/>
              <a:t>Matchev</a:t>
            </a:r>
            <a:r>
              <a:rPr lang="en-US" baseline="-25000" dirty="0"/>
              <a:t>, </a:t>
            </a:r>
            <a:r>
              <a:rPr lang="en-US" baseline="-25000" dirty="0" err="1"/>
              <a:t>Perelstein</a:t>
            </a:r>
            <a:r>
              <a:rPr lang="en-US" baseline="-25000" dirty="0"/>
              <a:t> (2004)</a:t>
            </a:r>
          </a:p>
        </p:txBody>
      </p:sp>
      <mc:AlternateContent xmlns:mc="http://schemas.openxmlformats.org/markup-compatibility/2006" xmlns:a14="http://schemas.microsoft.com/office/drawing/2010/main">
        <mc:Choice Requires="a14">
          <p:sp>
            <p:nvSpPr>
              <p:cNvPr id="16" name="Title 1">
                <a:extLst>
                  <a:ext uri="{FF2B5EF4-FFF2-40B4-BE49-F238E27FC236}">
                    <a16:creationId xmlns:a16="http://schemas.microsoft.com/office/drawing/2014/main" id="{8906F69C-41D0-2048-ADD2-7932A475F430}"/>
                  </a:ext>
                </a:extLst>
              </p:cNvPr>
              <p:cNvSpPr txBox="1">
                <a:spLocks/>
              </p:cNvSpPr>
              <p:nvPr/>
            </p:nvSpPr>
            <p:spPr bwMode="auto">
              <a:xfrm>
                <a:off x="457200" y="244475"/>
                <a:ext cx="8229600" cy="441325"/>
              </a:xfrm>
              <a:prstGeom prst="rect">
                <a:avLst/>
              </a:prstGeom>
              <a:noFill/>
              <a:ln>
                <a:noFill/>
              </a:ln>
              <a:extLst>
                <a:ext uri="{909E8E84-426E-40dd-AFC4-6F175D3DCCD1}">
                  <a14:hiddenFill xmlns="">
                    <a:solidFill>
                      <a:srgbClr val="FFFFFF"/>
                    </a:solidFill>
                  </a14:hiddenFill>
                </a:ext>
                <a:ext uri="{91240B29-F687-4f45-9708-019B960494DF}">
                  <a14:hiddenLine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defTabSz="457200" rtl="0" fontAlgn="base">
                  <a:spcBef>
                    <a:spcPct val="0"/>
                  </a:spcBef>
                  <a:spcAft>
                    <a:spcPct val="0"/>
                  </a:spcAft>
                  <a:defRPr sz="2800" b="1" kern="1200">
                    <a:solidFill>
                      <a:srgbClr val="000000"/>
                    </a:solidFill>
                    <a:latin typeface="+mj-lt"/>
                    <a:ea typeface="ＭＳ Ｐゴシック" charset="0"/>
                    <a:cs typeface="+mj-cs"/>
                  </a:defRPr>
                </a:lvl1pPr>
                <a:lvl2pPr algn="ctr" defTabSz="457200" rtl="0" fontAlgn="base">
                  <a:spcBef>
                    <a:spcPct val="0"/>
                  </a:spcBef>
                  <a:spcAft>
                    <a:spcPct val="0"/>
                  </a:spcAft>
                  <a:defRPr sz="2800" b="1">
                    <a:solidFill>
                      <a:srgbClr val="000000"/>
                    </a:solidFill>
                    <a:latin typeface="Arial" charset="0"/>
                    <a:ea typeface="ＭＳ Ｐゴシック" charset="0"/>
                  </a:defRPr>
                </a:lvl2pPr>
                <a:lvl3pPr algn="ctr" defTabSz="457200" rtl="0" fontAlgn="base">
                  <a:spcBef>
                    <a:spcPct val="0"/>
                  </a:spcBef>
                  <a:spcAft>
                    <a:spcPct val="0"/>
                  </a:spcAft>
                  <a:defRPr sz="2800" b="1">
                    <a:solidFill>
                      <a:srgbClr val="000000"/>
                    </a:solidFill>
                    <a:latin typeface="Arial" charset="0"/>
                    <a:ea typeface="ＭＳ Ｐゴシック" charset="0"/>
                  </a:defRPr>
                </a:lvl3pPr>
                <a:lvl4pPr algn="ctr" defTabSz="457200" rtl="0" fontAlgn="base">
                  <a:spcBef>
                    <a:spcPct val="0"/>
                  </a:spcBef>
                  <a:spcAft>
                    <a:spcPct val="0"/>
                  </a:spcAft>
                  <a:defRPr sz="2800" b="1">
                    <a:solidFill>
                      <a:srgbClr val="000000"/>
                    </a:solidFill>
                    <a:latin typeface="Arial" charset="0"/>
                    <a:ea typeface="ＭＳ Ｐゴシック" charset="0"/>
                  </a:defRPr>
                </a:lvl4pPr>
                <a:lvl5pPr algn="ctr" defTabSz="457200" rtl="0" fontAlgn="base">
                  <a:spcBef>
                    <a:spcPct val="0"/>
                  </a:spcBef>
                  <a:spcAft>
                    <a:spcPct val="0"/>
                  </a:spcAft>
                  <a:defRPr sz="2800" b="1">
                    <a:solidFill>
                      <a:srgbClr val="000000"/>
                    </a:solidFill>
                    <a:latin typeface="Arial" charset="0"/>
                    <a:ea typeface="ＭＳ Ｐゴシック"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latin typeface="Arial" charset="0"/>
                  </a:rPr>
                  <a:t>MONO-</a:t>
                </a:r>
                <a14:m>
                  <m:oMath xmlns:m="http://schemas.openxmlformats.org/officeDocument/2006/math">
                    <m:r>
                      <a:rPr lang="en-US" b="1" i="1" dirty="0">
                        <a:latin typeface="Cambria Math" panose="02040503050406030204" pitchFamily="18" charset="0"/>
                      </a:rPr>
                      <m:t>𝑿</m:t>
                    </m:r>
                  </m:oMath>
                </a14:m>
                <a:endParaRPr lang="en-US" baseline="-25000" dirty="0">
                  <a:latin typeface="Arial" charset="0"/>
                </a:endParaRPr>
              </a:p>
            </p:txBody>
          </p:sp>
        </mc:Choice>
        <mc:Fallback xmlns="">
          <p:sp>
            <p:nvSpPr>
              <p:cNvPr id="16" name="Title 1">
                <a:extLst>
                  <a:ext uri="{FF2B5EF4-FFF2-40B4-BE49-F238E27FC236}">
                    <a16:creationId xmlns:a16="http://schemas.microsoft.com/office/drawing/2014/main" id="{8906F69C-41D0-2048-ADD2-7932A475F430}"/>
                  </a:ext>
                </a:extLst>
              </p:cNvPr>
              <p:cNvSpPr txBox="1">
                <a:spLocks noRot="1" noChangeAspect="1" noMove="1" noResize="1" noEditPoints="1" noAdjustHandles="1" noChangeArrowheads="1" noChangeShapeType="1" noTextEdit="1"/>
              </p:cNvSpPr>
              <p:nvPr/>
            </p:nvSpPr>
            <p:spPr bwMode="auto">
              <a:xfrm>
                <a:off x="457200" y="244475"/>
                <a:ext cx="8229600" cy="441325"/>
              </a:xfrm>
              <a:prstGeom prst="rect">
                <a:avLst/>
              </a:prstGeom>
              <a:blipFill>
                <a:blip r:embed="rId5"/>
                <a:stretch>
                  <a:fillRect t="-22857" b="-45714"/>
                </a:stretch>
              </a:blip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Content Placeholder 2">
                <a:extLst>
                  <a:ext uri="{FF2B5EF4-FFF2-40B4-BE49-F238E27FC236}">
                    <a16:creationId xmlns:a16="http://schemas.microsoft.com/office/drawing/2014/main" id="{28C733F3-5F38-F740-82E4-B4B861012D8D}"/>
                  </a:ext>
                </a:extLst>
              </p:cNvPr>
              <p:cNvSpPr>
                <a:spLocks noGrp="1"/>
              </p:cNvSpPr>
              <p:nvPr>
                <p:ph idx="1"/>
              </p:nvPr>
            </p:nvSpPr>
            <p:spPr>
              <a:xfrm>
                <a:off x="457200" y="990600"/>
                <a:ext cx="8229600" cy="5103812"/>
              </a:xfrm>
            </p:spPr>
            <p:txBody>
              <a:bodyPr/>
              <a:lstStyle/>
              <a:p>
                <a:r>
                  <a:rPr lang="en-US" sz="2000" dirty="0">
                    <a:latin typeface="Arial" charset="0"/>
                  </a:rPr>
                  <a:t>Alternatively, produce the DM directly, but in association with something else that can be seen.  Model the blob as an effective operator, look for </a:t>
                </a:r>
                <a:r>
                  <a:rPr lang="en-US" sz="2000" dirty="0">
                    <a:latin typeface="+mj-lt"/>
                  </a:rPr>
                  <a:t>mono-</a:t>
                </a:r>
                <a14:m>
                  <m:oMath xmlns:m="http://schemas.openxmlformats.org/officeDocument/2006/math">
                    <m:r>
                      <a:rPr lang="en-US" sz="2000" i="1" dirty="0" smtClean="0">
                        <a:latin typeface="Cambria Math" panose="02040503050406030204" pitchFamily="18" charset="0"/>
                      </a:rPr>
                      <m:t>𝑋</m:t>
                    </m:r>
                  </m:oMath>
                </a14:m>
                <a:r>
                  <a:rPr lang="en-US" sz="2000" dirty="0">
                    <a:latin typeface="+mj-lt"/>
                  </a:rPr>
                  <a:t>, where </a:t>
                </a:r>
                <a14:m>
                  <m:oMath xmlns:m="http://schemas.openxmlformats.org/officeDocument/2006/math">
                    <m:r>
                      <a:rPr lang="en-US" sz="2000" i="1" dirty="0" smtClean="0">
                        <a:latin typeface="Cambria Math" panose="02040503050406030204" pitchFamily="18" charset="0"/>
                      </a:rPr>
                      <m:t>𝑋</m:t>
                    </m:r>
                    <m:r>
                      <a:rPr lang="en-US" sz="2000" i="1" dirty="0" smtClean="0">
                        <a:latin typeface="Cambria Math" panose="02040503050406030204" pitchFamily="18" charset="0"/>
                      </a:rPr>
                      <m:t>=</m:t>
                    </m:r>
                  </m:oMath>
                </a14:m>
                <a:r>
                  <a:rPr lang="en-US" sz="2000" dirty="0">
                    <a:latin typeface="+mj-lt"/>
                  </a:rPr>
                  <a:t> </a:t>
                </a:r>
                <a:r>
                  <a:rPr lang="en-US" sz="2000" b="0" i="0" dirty="0">
                    <a:latin typeface="+mj-lt"/>
                  </a:rPr>
                  <a:t>photon</a:t>
                </a:r>
                <a:r>
                  <a:rPr lang="en-US" sz="2000" dirty="0">
                    <a:latin typeface="Symbol" charset="0"/>
                  </a:rPr>
                  <a:t>, </a:t>
                </a:r>
                <a:r>
                  <a:rPr lang="en-US" sz="2000" dirty="0"/>
                  <a:t>jet, </a:t>
                </a:r>
                <a14:m>
                  <m:oMath xmlns:m="http://schemas.openxmlformats.org/officeDocument/2006/math">
                    <m:r>
                      <a:rPr lang="en-US" sz="2000" i="1" dirty="0" smtClean="0">
                        <a:latin typeface="Cambria Math" panose="02040503050406030204" pitchFamily="18" charset="0"/>
                      </a:rPr>
                      <m:t>𝑊</m:t>
                    </m:r>
                    <m:r>
                      <a:rPr lang="en-US" sz="2000" i="1" dirty="0" smtClean="0">
                        <a:latin typeface="Cambria Math" panose="02040503050406030204" pitchFamily="18" charset="0"/>
                      </a:rPr>
                      <m:t>, </m:t>
                    </m:r>
                    <m:r>
                      <a:rPr lang="en-US" sz="2000" i="1" dirty="0" smtClean="0">
                        <a:latin typeface="Cambria Math" panose="02040503050406030204" pitchFamily="18" charset="0"/>
                      </a:rPr>
                      <m:t>𝑍</m:t>
                    </m:r>
                    <m:r>
                      <a:rPr lang="en-US" sz="2000" i="1" dirty="0" smtClean="0">
                        <a:latin typeface="Cambria Math" panose="02040503050406030204" pitchFamily="18" charset="0"/>
                      </a:rPr>
                      <m:t>, </m:t>
                    </m:r>
                    <m:r>
                      <a:rPr lang="en-US" sz="2000" i="1" dirty="0" smtClean="0">
                        <a:latin typeface="Cambria Math" panose="02040503050406030204" pitchFamily="18" charset="0"/>
                      </a:rPr>
                      <m:t>h</m:t>
                    </m:r>
                    <m:r>
                      <a:rPr lang="en-US" sz="2000" i="1" dirty="0" smtClean="0">
                        <a:latin typeface="Cambria Math" panose="02040503050406030204" pitchFamily="18" charset="0"/>
                      </a:rPr>
                      <m:t>, </m:t>
                    </m:r>
                    <m:r>
                      <a:rPr lang="en-US" sz="2000" i="1" dirty="0" smtClean="0">
                        <a:latin typeface="Cambria Math" panose="02040503050406030204" pitchFamily="18" charset="0"/>
                      </a:rPr>
                      <m:t>𝑏</m:t>
                    </m:r>
                    <m:r>
                      <a:rPr lang="en-US" sz="2000" i="1" dirty="0" smtClean="0">
                        <a:latin typeface="Cambria Math" panose="02040503050406030204" pitchFamily="18" charset="0"/>
                      </a:rPr>
                      <m:t>, </m:t>
                    </m:r>
                    <m:r>
                      <a:rPr lang="en-US" sz="2000" i="1" dirty="0" smtClean="0">
                        <a:latin typeface="Cambria Math" panose="02040503050406030204" pitchFamily="18" charset="0"/>
                      </a:rPr>
                      <m:t>𝑡</m:t>
                    </m:r>
                  </m:oMath>
                </a14:m>
                <a:r>
                  <a:rPr lang="en-US" sz="2000" dirty="0"/>
                  <a:t>, ….</a:t>
                </a:r>
              </a:p>
            </p:txBody>
          </p:sp>
        </mc:Choice>
        <mc:Fallback xmlns="">
          <p:sp>
            <p:nvSpPr>
              <p:cNvPr id="17" name="Content Placeholder 2">
                <a:extLst>
                  <a:ext uri="{FF2B5EF4-FFF2-40B4-BE49-F238E27FC236}">
                    <a16:creationId xmlns:a16="http://schemas.microsoft.com/office/drawing/2014/main" id="{28C733F3-5F38-F740-82E4-B4B861012D8D}"/>
                  </a:ext>
                </a:extLst>
              </p:cNvPr>
              <p:cNvSpPr>
                <a:spLocks noGrp="1" noRot="1" noChangeAspect="1" noMove="1" noResize="1" noEditPoints="1" noAdjustHandles="1" noChangeArrowheads="1" noChangeShapeType="1" noTextEdit="1"/>
              </p:cNvSpPr>
              <p:nvPr>
                <p:ph idx="1"/>
              </p:nvPr>
            </p:nvSpPr>
            <p:spPr>
              <a:xfrm>
                <a:off x="457200" y="990600"/>
                <a:ext cx="8229600" cy="5103812"/>
              </a:xfrm>
              <a:blipFill>
                <a:blip r:embed="rId6"/>
                <a:stretch>
                  <a:fillRect l="-617" t="-746"/>
                </a:stretch>
              </a:blipFill>
            </p:spPr>
            <p:txBody>
              <a:bodyPr/>
              <a:lstStyle/>
              <a:p>
                <a:r>
                  <a:rPr lang="en-US">
                    <a:noFill/>
                  </a:rPr>
                  <a:t> </a:t>
                </a:r>
              </a:p>
            </p:txBody>
          </p:sp>
        </mc:Fallback>
      </mc:AlternateContent>
    </p:spTree>
    <p:extLst>
      <p:ext uri="{BB962C8B-B14F-4D97-AF65-F5344CB8AC3E}">
        <p14:creationId xmlns:p14="http://schemas.microsoft.com/office/powerpoint/2010/main" val="2748729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F7ED161-A18E-2A46-BCAF-3E92620BE098}"/>
              </a:ext>
            </a:extLst>
          </p:cNvPr>
          <p:cNvSpPr/>
          <p:nvPr/>
        </p:nvSpPr>
        <p:spPr>
          <a:xfrm>
            <a:off x="1193259" y="2895600"/>
            <a:ext cx="6757481" cy="1066800"/>
          </a:xfrm>
          <a:prstGeom prst="rect">
            <a:avLst/>
          </a:prstGeom>
          <a:noFill/>
          <a:ln w="381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600" b="1" dirty="0">
                <a:solidFill>
                  <a:schemeClr val="tx1"/>
                </a:solidFill>
              </a:rPr>
              <a:t>LECTURE 1</a:t>
            </a:r>
          </a:p>
        </p:txBody>
      </p:sp>
      <p:sp>
        <p:nvSpPr>
          <p:cNvPr id="3" name="Rectangle 2">
            <a:extLst>
              <a:ext uri="{FF2B5EF4-FFF2-40B4-BE49-F238E27FC236}">
                <a16:creationId xmlns:a16="http://schemas.microsoft.com/office/drawing/2014/main" id="{A1D4B414-462A-3C4D-8D4E-3672AFB52D08}"/>
              </a:ext>
            </a:extLst>
          </p:cNvPr>
          <p:cNvSpPr>
            <a:spLocks noChangeArrowheads="1"/>
          </p:cNvSpPr>
          <p:nvPr/>
        </p:nvSpPr>
        <p:spPr bwMode="auto">
          <a:xfrm>
            <a:off x="304800" y="6211887"/>
            <a:ext cx="8458200" cy="54864"/>
          </a:xfrm>
          <a:prstGeom prst="rect">
            <a:avLst/>
          </a:prstGeom>
          <a:solidFill>
            <a:srgbClr val="1919C8"/>
          </a:solidFill>
          <a:ln>
            <a:noFill/>
          </a:ln>
          <a:effectLst/>
          <a:extLs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a:defRPr/>
            </a:pPr>
            <a:endParaRPr lang="en-US">
              <a:solidFill>
                <a:schemeClr val="lt1"/>
              </a:solidFill>
              <a:latin typeface="+mn-lt"/>
              <a:ea typeface="+mn-ea"/>
              <a:cs typeface="+mn-cs"/>
            </a:endParaRPr>
          </a:p>
        </p:txBody>
      </p:sp>
    </p:spTree>
    <p:extLst>
      <p:ext uri="{BB962C8B-B14F-4D97-AF65-F5344CB8AC3E}">
        <p14:creationId xmlns:p14="http://schemas.microsoft.com/office/powerpoint/2010/main" val="4182161038"/>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57699" name="Rectangle 4">
                <a:extLst>
                  <a:ext uri="{FF2B5EF4-FFF2-40B4-BE49-F238E27FC236}">
                    <a16:creationId xmlns:a16="http://schemas.microsoft.com/office/drawing/2014/main" id="{BD540B0C-4DFE-C24B-8F2F-B8CE72B1ACFE}"/>
                  </a:ext>
                </a:extLst>
              </p:cNvPr>
              <p:cNvSpPr>
                <a:spLocks noChangeArrowheads="1"/>
              </p:cNvSpPr>
              <p:nvPr/>
            </p:nvSpPr>
            <p:spPr bwMode="auto">
              <a:xfrm>
                <a:off x="128588" y="914400"/>
                <a:ext cx="8939212" cy="5175250"/>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lstStyle>
                <a:lvl1pPr marL="342900" indent="-342900">
                  <a:defRPr baseline="-25000">
                    <a:solidFill>
                      <a:schemeClr val="tx1"/>
                    </a:solidFill>
                    <a:latin typeface="Arial" panose="020B0604020202020204" pitchFamily="34" charset="0"/>
                  </a:defRPr>
                </a:lvl1pPr>
                <a:lvl2pPr marL="742950" indent="-285750">
                  <a:defRPr baseline="-25000">
                    <a:solidFill>
                      <a:schemeClr val="tx1"/>
                    </a:solidFill>
                    <a:latin typeface="Arial" panose="020B0604020202020204" pitchFamily="34" charset="0"/>
                  </a:defRPr>
                </a:lvl2pPr>
                <a:lvl3pPr marL="1143000" indent="-228600">
                  <a:defRPr baseline="-25000">
                    <a:solidFill>
                      <a:schemeClr val="tx1"/>
                    </a:solidFill>
                    <a:latin typeface="Arial" panose="020B0604020202020204" pitchFamily="34" charset="0"/>
                  </a:defRPr>
                </a:lvl3pPr>
                <a:lvl4pPr marL="1600200" indent="-228600">
                  <a:defRPr baseline="-25000">
                    <a:solidFill>
                      <a:schemeClr val="tx1"/>
                    </a:solidFill>
                    <a:latin typeface="Arial" panose="020B0604020202020204" pitchFamily="34" charset="0"/>
                  </a:defRPr>
                </a:lvl4pPr>
                <a:lvl5pPr marL="2057400" indent="-228600">
                  <a:defRPr baseline="-25000">
                    <a:solidFill>
                      <a:schemeClr val="tx1"/>
                    </a:solidFill>
                    <a:latin typeface="Arial" panose="020B0604020202020204" pitchFamily="34" charset="0"/>
                  </a:defRPr>
                </a:lvl5pPr>
                <a:lvl6pPr marL="2514600" indent="-228600" algn="ctr" eaLnBrk="0" fontAlgn="base" hangingPunct="0">
                  <a:spcBef>
                    <a:spcPct val="0"/>
                  </a:spcBef>
                  <a:spcAft>
                    <a:spcPct val="0"/>
                  </a:spcAft>
                  <a:defRPr baseline="-25000">
                    <a:solidFill>
                      <a:schemeClr val="tx1"/>
                    </a:solidFill>
                    <a:latin typeface="Arial" panose="020B0604020202020204" pitchFamily="34" charset="0"/>
                  </a:defRPr>
                </a:lvl6pPr>
                <a:lvl7pPr marL="2971800" indent="-228600" algn="ctr" eaLnBrk="0" fontAlgn="base" hangingPunct="0">
                  <a:spcBef>
                    <a:spcPct val="0"/>
                  </a:spcBef>
                  <a:spcAft>
                    <a:spcPct val="0"/>
                  </a:spcAft>
                  <a:defRPr baseline="-25000">
                    <a:solidFill>
                      <a:schemeClr val="tx1"/>
                    </a:solidFill>
                    <a:latin typeface="Arial" panose="020B0604020202020204" pitchFamily="34" charset="0"/>
                  </a:defRPr>
                </a:lvl7pPr>
                <a:lvl8pPr marL="3429000" indent="-228600" algn="ctr" eaLnBrk="0" fontAlgn="base" hangingPunct="0">
                  <a:spcBef>
                    <a:spcPct val="0"/>
                  </a:spcBef>
                  <a:spcAft>
                    <a:spcPct val="0"/>
                  </a:spcAft>
                  <a:defRPr baseline="-25000">
                    <a:solidFill>
                      <a:schemeClr val="tx1"/>
                    </a:solidFill>
                    <a:latin typeface="Arial" panose="020B0604020202020204" pitchFamily="34" charset="0"/>
                  </a:defRPr>
                </a:lvl8pPr>
                <a:lvl9pPr marL="3886200" indent="-228600" algn="ctr" eaLnBrk="0" fontAlgn="base" hangingPunct="0">
                  <a:spcBef>
                    <a:spcPct val="0"/>
                  </a:spcBef>
                  <a:spcAft>
                    <a:spcPct val="0"/>
                  </a:spcAft>
                  <a:defRPr baseline="-25000">
                    <a:solidFill>
                      <a:schemeClr val="tx1"/>
                    </a:solidFill>
                    <a:latin typeface="Arial" panose="020B0604020202020204" pitchFamily="34" charset="0"/>
                  </a:defRPr>
                </a:lvl9pPr>
              </a:lstStyle>
              <a:p>
                <a:pPr algn="l" eaLnBrk="1" hangingPunct="1">
                  <a:spcBef>
                    <a:spcPct val="20000"/>
                  </a:spcBef>
                  <a:buFontTx/>
                  <a:buChar char="•"/>
                </a:pPr>
                <a:r>
                  <a:rPr lang="en-US" altLang="en-US" sz="2000" baseline="0" dirty="0"/>
                  <a:t>Although missing </a:t>
                </a:r>
                <a14:m>
                  <m:oMath xmlns:m="http://schemas.openxmlformats.org/officeDocument/2006/math">
                    <m:r>
                      <a:rPr lang="en-US" altLang="en-US" sz="2000" i="1" baseline="0" dirty="0" smtClean="0">
                        <a:latin typeface="Cambria Math" panose="02040503050406030204" pitchFamily="18" charset="0"/>
                      </a:rPr>
                      <m:t>𝐸</m:t>
                    </m:r>
                    <m:r>
                      <a:rPr lang="en-US" altLang="en-US" sz="2000" i="1" dirty="0" smtClean="0">
                        <a:latin typeface="Cambria Math" panose="02040503050406030204" pitchFamily="18" charset="0"/>
                      </a:rPr>
                      <m:t>𝑇</m:t>
                    </m:r>
                  </m:oMath>
                </a14:m>
                <a:r>
                  <a:rPr lang="en-US" altLang="en-US" sz="2000" baseline="0" dirty="0"/>
                  <a:t> and mono-</a:t>
                </a:r>
                <a14:m>
                  <m:oMath xmlns:m="http://schemas.openxmlformats.org/officeDocument/2006/math">
                    <m:r>
                      <a:rPr lang="en-US" altLang="en-US" sz="2000" i="1" baseline="0" dirty="0" smtClean="0">
                        <a:latin typeface="Cambria Math" panose="02040503050406030204" pitchFamily="18" charset="0"/>
                      </a:rPr>
                      <m:t>𝑋</m:t>
                    </m:r>
                  </m:oMath>
                </a14:m>
                <a:r>
                  <a:rPr lang="en-US" altLang="en-US" sz="2000" baseline="0" dirty="0"/>
                  <a:t> are by far the most-studied signatures of DM, there are actually many others. To give a flavor of these, and to prepare us for the wonderful zoo of interesting signatures to be discussed next for light dark sectors, let’s give a few examples. </a:t>
                </a:r>
              </a:p>
              <a:p>
                <a:pPr algn="l" eaLnBrk="1" hangingPunct="1">
                  <a:spcBef>
                    <a:spcPct val="20000"/>
                  </a:spcBef>
                  <a:buFontTx/>
                  <a:buChar char="•"/>
                </a:pPr>
                <a:endParaRPr lang="en-US" altLang="en-US" sz="1200" baseline="0" dirty="0"/>
              </a:p>
              <a:p>
                <a:pPr algn="l" eaLnBrk="1" hangingPunct="1">
                  <a:spcBef>
                    <a:spcPct val="20000"/>
                  </a:spcBef>
                  <a:buFontTx/>
                  <a:buChar char="•"/>
                </a:pPr>
                <a:r>
                  <a:rPr lang="en-US" altLang="en-US" sz="2000" baseline="0" dirty="0"/>
                  <a:t>DM may be the neutral Wino, the SUSY partner of an SU(2) gauge boson.</a:t>
                </a:r>
              </a:p>
              <a:p>
                <a:pPr algn="r" eaLnBrk="1" hangingPunct="1">
                  <a:spcBef>
                    <a:spcPct val="20000"/>
                  </a:spcBef>
                  <a:buFont typeface="Arial" panose="020B0604020202020204" pitchFamily="34" charset="0"/>
                  <a:buNone/>
                </a:pPr>
                <a:endParaRPr lang="en-US" altLang="en-US" sz="1200" baseline="0" dirty="0"/>
              </a:p>
            </p:txBody>
          </p:sp>
        </mc:Choice>
        <mc:Fallback xmlns="">
          <p:sp>
            <p:nvSpPr>
              <p:cNvPr id="157699" name="Rectangle 4">
                <a:extLst>
                  <a:ext uri="{FF2B5EF4-FFF2-40B4-BE49-F238E27FC236}">
                    <a16:creationId xmlns:a16="http://schemas.microsoft.com/office/drawing/2014/main" id="{BD540B0C-4DFE-C24B-8F2F-B8CE72B1ACFE}"/>
                  </a:ext>
                </a:extLst>
              </p:cNvPr>
              <p:cNvSpPr>
                <a:spLocks noRot="1" noChangeAspect="1" noMove="1" noResize="1" noEditPoints="1" noAdjustHandles="1" noChangeArrowheads="1" noChangeShapeType="1" noTextEdit="1"/>
              </p:cNvSpPr>
              <p:nvPr/>
            </p:nvSpPr>
            <p:spPr bwMode="auto">
              <a:xfrm>
                <a:off x="128588" y="914400"/>
                <a:ext cx="8939212" cy="5175250"/>
              </a:xfrm>
              <a:prstGeom prst="rect">
                <a:avLst/>
              </a:prstGeom>
              <a:blipFill>
                <a:blip r:embed="rId3"/>
                <a:stretch>
                  <a:fillRect l="-568" t="-737" r="-568"/>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
        <p:nvSpPr>
          <p:cNvPr id="13" name="Title 1">
            <a:extLst>
              <a:ext uri="{FF2B5EF4-FFF2-40B4-BE49-F238E27FC236}">
                <a16:creationId xmlns:a16="http://schemas.microsoft.com/office/drawing/2014/main" id="{0C224671-F616-FD4F-BA9D-BFE251869605}"/>
              </a:ext>
            </a:extLst>
          </p:cNvPr>
          <p:cNvSpPr txBox="1">
            <a:spLocks/>
          </p:cNvSpPr>
          <p:nvPr/>
        </p:nvSpPr>
        <p:spPr>
          <a:xfrm>
            <a:off x="685800" y="228600"/>
            <a:ext cx="7772400" cy="733425"/>
          </a:xfrm>
          <a:prstGeom prst="rect">
            <a:avLst/>
          </a:prstGeom>
        </p:spPr>
        <p:txBody>
          <a:bodyPr/>
          <a:lstStyle>
            <a:lvl1pPr algn="ctr" defTabSz="457200" rtl="0" fontAlgn="base">
              <a:spcBef>
                <a:spcPct val="0"/>
              </a:spcBef>
              <a:spcAft>
                <a:spcPct val="0"/>
              </a:spcAft>
              <a:defRPr sz="2800" b="1" kern="1200">
                <a:solidFill>
                  <a:srgbClr val="000000"/>
                </a:solidFill>
                <a:latin typeface="+mj-lt"/>
                <a:ea typeface="ＭＳ Ｐゴシック" charset="0"/>
                <a:cs typeface="+mj-cs"/>
              </a:defRPr>
            </a:lvl1pPr>
            <a:lvl2pPr algn="ctr" defTabSz="457200" rtl="0" fontAlgn="base">
              <a:spcBef>
                <a:spcPct val="0"/>
              </a:spcBef>
              <a:spcAft>
                <a:spcPct val="0"/>
              </a:spcAft>
              <a:defRPr sz="2800" b="1">
                <a:solidFill>
                  <a:srgbClr val="000000"/>
                </a:solidFill>
                <a:latin typeface="Arial" charset="0"/>
                <a:ea typeface="ＭＳ Ｐゴシック" charset="0"/>
              </a:defRPr>
            </a:lvl2pPr>
            <a:lvl3pPr algn="ctr" defTabSz="457200" rtl="0" fontAlgn="base">
              <a:spcBef>
                <a:spcPct val="0"/>
              </a:spcBef>
              <a:spcAft>
                <a:spcPct val="0"/>
              </a:spcAft>
              <a:defRPr sz="2800" b="1">
                <a:solidFill>
                  <a:srgbClr val="000000"/>
                </a:solidFill>
                <a:latin typeface="Arial" charset="0"/>
                <a:ea typeface="ＭＳ Ｐゴシック" charset="0"/>
              </a:defRPr>
            </a:lvl3pPr>
            <a:lvl4pPr algn="ctr" defTabSz="457200" rtl="0" fontAlgn="base">
              <a:spcBef>
                <a:spcPct val="0"/>
              </a:spcBef>
              <a:spcAft>
                <a:spcPct val="0"/>
              </a:spcAft>
              <a:defRPr sz="2800" b="1">
                <a:solidFill>
                  <a:srgbClr val="000000"/>
                </a:solidFill>
                <a:latin typeface="Arial" charset="0"/>
                <a:ea typeface="ＭＳ Ｐゴシック" charset="0"/>
              </a:defRPr>
            </a:lvl4pPr>
            <a:lvl5pPr algn="ctr" defTabSz="457200" rtl="0" fontAlgn="base">
              <a:spcBef>
                <a:spcPct val="0"/>
              </a:spcBef>
              <a:spcAft>
                <a:spcPct val="0"/>
              </a:spcAft>
              <a:defRPr sz="2800" b="1">
                <a:solidFill>
                  <a:srgbClr val="000000"/>
                </a:solidFill>
                <a:latin typeface="Arial" charset="0"/>
                <a:ea typeface="ＭＳ Ｐゴシック"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latin typeface="Arial" charset="0"/>
              </a:rPr>
              <a:t>WINO DM AND DISAPPEARING TRACKS</a:t>
            </a:r>
          </a:p>
        </p:txBody>
      </p:sp>
      <p:sp>
        <p:nvSpPr>
          <p:cNvPr id="10" name="Rectangle 10">
            <a:extLst>
              <a:ext uri="{FF2B5EF4-FFF2-40B4-BE49-F238E27FC236}">
                <a16:creationId xmlns:a16="http://schemas.microsoft.com/office/drawing/2014/main" id="{4426A28A-6676-BB4A-A426-8D30CEF780FE}"/>
              </a:ext>
            </a:extLst>
          </p:cNvPr>
          <p:cNvSpPr>
            <a:spLocks noChangeArrowheads="1"/>
          </p:cNvSpPr>
          <p:nvPr/>
        </p:nvSpPr>
        <p:spPr bwMode="auto">
          <a:xfrm rot="5400000">
            <a:off x="7070705" y="4660106"/>
            <a:ext cx="305198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baseline="-25000">
                <a:solidFill>
                  <a:schemeClr val="tx1"/>
                </a:solidFill>
                <a:latin typeface="Arial" panose="020B0604020202020204" pitchFamily="34" charset="0"/>
              </a:defRPr>
            </a:lvl1pPr>
            <a:lvl2pPr marL="742950" indent="-285750">
              <a:defRPr baseline="-25000">
                <a:solidFill>
                  <a:schemeClr val="tx1"/>
                </a:solidFill>
                <a:latin typeface="Arial" panose="020B0604020202020204" pitchFamily="34" charset="0"/>
              </a:defRPr>
            </a:lvl2pPr>
            <a:lvl3pPr marL="1143000" indent="-228600">
              <a:defRPr baseline="-25000">
                <a:solidFill>
                  <a:schemeClr val="tx1"/>
                </a:solidFill>
                <a:latin typeface="Arial" panose="020B0604020202020204" pitchFamily="34" charset="0"/>
              </a:defRPr>
            </a:lvl3pPr>
            <a:lvl4pPr marL="1600200" indent="-228600">
              <a:defRPr baseline="-25000">
                <a:solidFill>
                  <a:schemeClr val="tx1"/>
                </a:solidFill>
                <a:latin typeface="Arial" panose="020B0604020202020204" pitchFamily="34" charset="0"/>
              </a:defRPr>
            </a:lvl4pPr>
            <a:lvl5pPr marL="2057400" indent="-228600">
              <a:defRPr baseline="-25000">
                <a:solidFill>
                  <a:schemeClr val="tx1"/>
                </a:solidFill>
                <a:latin typeface="Arial" panose="020B0604020202020204" pitchFamily="34" charset="0"/>
              </a:defRPr>
            </a:lvl5pPr>
            <a:lvl6pPr marL="2514600" indent="-228600" algn="ctr" eaLnBrk="0" fontAlgn="base" hangingPunct="0">
              <a:spcBef>
                <a:spcPct val="0"/>
              </a:spcBef>
              <a:spcAft>
                <a:spcPct val="0"/>
              </a:spcAft>
              <a:defRPr baseline="-25000">
                <a:solidFill>
                  <a:schemeClr val="tx1"/>
                </a:solidFill>
                <a:latin typeface="Arial" panose="020B0604020202020204" pitchFamily="34" charset="0"/>
              </a:defRPr>
            </a:lvl6pPr>
            <a:lvl7pPr marL="2971800" indent="-228600" algn="ctr" eaLnBrk="0" fontAlgn="base" hangingPunct="0">
              <a:spcBef>
                <a:spcPct val="0"/>
              </a:spcBef>
              <a:spcAft>
                <a:spcPct val="0"/>
              </a:spcAft>
              <a:defRPr baseline="-25000">
                <a:solidFill>
                  <a:schemeClr val="tx1"/>
                </a:solidFill>
                <a:latin typeface="Arial" panose="020B0604020202020204" pitchFamily="34" charset="0"/>
              </a:defRPr>
            </a:lvl7pPr>
            <a:lvl8pPr marL="3429000" indent="-228600" algn="ctr" eaLnBrk="0" fontAlgn="base" hangingPunct="0">
              <a:spcBef>
                <a:spcPct val="0"/>
              </a:spcBef>
              <a:spcAft>
                <a:spcPct val="0"/>
              </a:spcAft>
              <a:defRPr baseline="-25000">
                <a:solidFill>
                  <a:schemeClr val="tx1"/>
                </a:solidFill>
                <a:latin typeface="Arial" panose="020B0604020202020204" pitchFamily="34" charset="0"/>
              </a:defRPr>
            </a:lvl8pPr>
            <a:lvl9pPr marL="3886200" indent="-228600" algn="ctr" eaLnBrk="0" fontAlgn="base" hangingPunct="0">
              <a:spcBef>
                <a:spcPct val="0"/>
              </a:spcBef>
              <a:spcAft>
                <a:spcPct val="0"/>
              </a:spcAft>
              <a:defRPr baseline="-25000">
                <a:solidFill>
                  <a:schemeClr val="tx1"/>
                </a:solidFill>
                <a:latin typeface="Arial" panose="020B0604020202020204" pitchFamily="34" charset="0"/>
              </a:defRPr>
            </a:lvl9pPr>
          </a:lstStyle>
          <a:p>
            <a:pPr algn="r"/>
            <a:r>
              <a:rPr lang="en-US" altLang="en-US" sz="1200" baseline="0" dirty="0"/>
              <a:t>Feng, </a:t>
            </a:r>
            <a:r>
              <a:rPr lang="en-US" altLang="en-US" sz="1200" baseline="0" dirty="0" err="1"/>
              <a:t>Moroi</a:t>
            </a:r>
            <a:r>
              <a:rPr lang="en-US" altLang="en-US" sz="1200" baseline="0" dirty="0"/>
              <a:t>, Randall, </a:t>
            </a:r>
            <a:r>
              <a:rPr lang="en-US" altLang="en-US" sz="1200" baseline="0" dirty="0" err="1"/>
              <a:t>Strassler</a:t>
            </a:r>
            <a:r>
              <a:rPr lang="en-US" altLang="en-US" sz="1200" baseline="0" dirty="0"/>
              <a:t>, Su (1999)</a:t>
            </a:r>
          </a:p>
        </p:txBody>
      </p:sp>
      <mc:AlternateContent xmlns:mc="http://schemas.openxmlformats.org/markup-compatibility/2006" xmlns:a14="http://schemas.microsoft.com/office/drawing/2010/main">
        <mc:Choice Requires="a14">
          <p:sp>
            <p:nvSpPr>
              <p:cNvPr id="9" name="Content Placeholder 2">
                <a:extLst>
                  <a:ext uri="{FF2B5EF4-FFF2-40B4-BE49-F238E27FC236}">
                    <a16:creationId xmlns:a16="http://schemas.microsoft.com/office/drawing/2014/main" id="{1EBF548D-4845-EA43-A49B-ABCBB6F2C7B3}"/>
                  </a:ext>
                </a:extLst>
              </p:cNvPr>
              <p:cNvSpPr txBox="1">
                <a:spLocks/>
              </p:cNvSpPr>
              <p:nvPr/>
            </p:nvSpPr>
            <p:spPr>
              <a:xfrm>
                <a:off x="128588" y="3124200"/>
                <a:ext cx="4170234" cy="3245057"/>
              </a:xfrm>
              <a:prstGeom prst="rect">
                <a:avLst/>
              </a:prstGeom>
            </p:spPr>
            <p:txBody>
              <a:bodyPr/>
              <a:lst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1919C8"/>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1919C8"/>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dirty="0">
                    <a:latin typeface="Arial" charset="0"/>
                  </a:rPr>
                  <a:t>The neutral Wino is part of an SU(2) triplet (</a:t>
                </a:r>
                <a14:m>
                  <m:oMath xmlns:m="http://schemas.openxmlformats.org/officeDocument/2006/math">
                    <m:sSup>
                      <m:sSupPr>
                        <m:ctrlPr>
                          <a:rPr lang="en-US" altLang="en-US" sz="2000" i="1" dirty="0">
                            <a:latin typeface="Cambria Math" panose="02040503050406030204" pitchFamily="18" charset="0"/>
                          </a:rPr>
                        </m:ctrlPr>
                      </m:sSupPr>
                      <m:e>
                        <m:acc>
                          <m:accPr>
                            <m:chr m:val="̃"/>
                            <m:ctrlPr>
                              <a:rPr lang="en-US" altLang="en-US" sz="2000" i="1" dirty="0">
                                <a:latin typeface="Cambria Math" panose="02040503050406030204" pitchFamily="18" charset="0"/>
                              </a:rPr>
                            </m:ctrlPr>
                          </m:accPr>
                          <m:e>
                            <m:r>
                              <a:rPr lang="en-US" altLang="en-US" sz="2000" i="1" dirty="0">
                                <a:latin typeface="Cambria Math" panose="02040503050406030204" pitchFamily="18" charset="0"/>
                              </a:rPr>
                              <m:t>𝑊</m:t>
                            </m:r>
                          </m:e>
                        </m:acc>
                      </m:e>
                      <m:sup>
                        <m:r>
                          <a:rPr lang="en-US" altLang="en-US" sz="2000" i="1" dirty="0">
                            <a:latin typeface="Cambria Math" panose="02040503050406030204" pitchFamily="18" charset="0"/>
                          </a:rPr>
                          <m:t>−</m:t>
                        </m:r>
                      </m:sup>
                    </m:sSup>
                  </m:oMath>
                </a14:m>
                <a:r>
                  <a:rPr lang="en-US" altLang="en-US" sz="2000" dirty="0"/>
                  <a:t>, </a:t>
                </a:r>
                <a14:m>
                  <m:oMath xmlns:m="http://schemas.openxmlformats.org/officeDocument/2006/math">
                    <m:sSup>
                      <m:sSupPr>
                        <m:ctrlPr>
                          <a:rPr lang="en-US" altLang="en-US" sz="2000" i="1" dirty="0">
                            <a:latin typeface="Cambria Math" panose="02040503050406030204" pitchFamily="18" charset="0"/>
                          </a:rPr>
                        </m:ctrlPr>
                      </m:sSupPr>
                      <m:e>
                        <m:acc>
                          <m:accPr>
                            <m:chr m:val="̃"/>
                            <m:ctrlPr>
                              <a:rPr lang="en-US" altLang="en-US" sz="2000" i="1" dirty="0">
                                <a:latin typeface="Cambria Math" panose="02040503050406030204" pitchFamily="18" charset="0"/>
                              </a:rPr>
                            </m:ctrlPr>
                          </m:accPr>
                          <m:e>
                            <m:r>
                              <a:rPr lang="en-US" altLang="en-US" sz="2000" i="1" dirty="0">
                                <a:latin typeface="Cambria Math" panose="02040503050406030204" pitchFamily="18" charset="0"/>
                              </a:rPr>
                              <m:t>𝑊</m:t>
                            </m:r>
                          </m:e>
                        </m:acc>
                      </m:e>
                      <m:sup>
                        <m:r>
                          <a:rPr lang="en-US" altLang="en-US" sz="2000" i="1" dirty="0">
                            <a:latin typeface="Cambria Math" panose="02040503050406030204" pitchFamily="18" charset="0"/>
                          </a:rPr>
                          <m:t>0</m:t>
                        </m:r>
                      </m:sup>
                    </m:sSup>
                  </m:oMath>
                </a14:m>
                <a:r>
                  <a:rPr lang="en-US" altLang="en-US" sz="2000" dirty="0"/>
                  <a:t>, </a:t>
                </a:r>
                <a14:m>
                  <m:oMath xmlns:m="http://schemas.openxmlformats.org/officeDocument/2006/math">
                    <m:sSup>
                      <m:sSupPr>
                        <m:ctrlPr>
                          <a:rPr lang="en-US" altLang="en-US" sz="2000" i="1" dirty="0">
                            <a:latin typeface="Cambria Math" panose="02040503050406030204" pitchFamily="18" charset="0"/>
                          </a:rPr>
                        </m:ctrlPr>
                      </m:sSupPr>
                      <m:e>
                        <m:acc>
                          <m:accPr>
                            <m:chr m:val="̃"/>
                            <m:ctrlPr>
                              <a:rPr lang="en-US" altLang="en-US" sz="2000" i="1" dirty="0">
                                <a:latin typeface="Cambria Math" panose="02040503050406030204" pitchFamily="18" charset="0"/>
                              </a:rPr>
                            </m:ctrlPr>
                          </m:accPr>
                          <m:e>
                            <m:r>
                              <a:rPr lang="en-US" altLang="en-US" sz="2000" i="1" dirty="0">
                                <a:latin typeface="Cambria Math" panose="02040503050406030204" pitchFamily="18" charset="0"/>
                              </a:rPr>
                              <m:t>𝑊</m:t>
                            </m:r>
                          </m:e>
                        </m:acc>
                      </m:e>
                      <m:sup>
                        <m:r>
                          <a:rPr lang="en-US" altLang="en-US" sz="2000" i="1" dirty="0">
                            <a:latin typeface="Cambria Math" panose="02040503050406030204" pitchFamily="18" charset="0"/>
                          </a:rPr>
                          <m:t>+</m:t>
                        </m:r>
                      </m:sup>
                    </m:sSup>
                  </m:oMath>
                </a14:m>
                <a:r>
                  <a:rPr lang="en-US" altLang="en-US" sz="2000" dirty="0"/>
                  <a:t>)</a:t>
                </a:r>
                <a:endParaRPr lang="en-US" sz="2000" dirty="0">
                  <a:latin typeface="Arial" charset="0"/>
                </a:endParaRPr>
              </a:p>
              <a:p>
                <a:pPr lvl="1"/>
                <a:r>
                  <a:rPr lang="en-US" sz="1800" dirty="0">
                    <a:latin typeface="Arial" charset="0"/>
                  </a:rPr>
                  <a:t>SU(2) symmetry: complete degeneracy</a:t>
                </a:r>
              </a:p>
              <a:p>
                <a:pPr lvl="1"/>
                <a:r>
                  <a:rPr lang="en-US" sz="1800" dirty="0">
                    <a:latin typeface="Arial" charset="0"/>
                  </a:rPr>
                  <a:t>SU(2) breaking: </a:t>
                </a:r>
                <a14:m>
                  <m:oMath xmlns:m="http://schemas.openxmlformats.org/officeDocument/2006/math">
                    <m:r>
                      <a:rPr lang="en-US" sz="1800" i="1" dirty="0" smtClean="0">
                        <a:latin typeface="Cambria Math" panose="02040503050406030204" pitchFamily="18" charset="0"/>
                        <a:ea typeface="Cambria Math" panose="02040503050406030204" pitchFamily="18" charset="0"/>
                      </a:rPr>
                      <m:t>∆</m:t>
                    </m:r>
                    <m:r>
                      <a:rPr lang="en-US" sz="1800" b="0" i="1" dirty="0" smtClean="0">
                        <a:latin typeface="Cambria Math" panose="02040503050406030204" pitchFamily="18" charset="0"/>
                        <a:ea typeface="Cambria Math" panose="02040503050406030204" pitchFamily="18" charset="0"/>
                      </a:rPr>
                      <m:t>𝑚</m:t>
                    </m:r>
                  </m:oMath>
                </a14:m>
                <a:r>
                  <a:rPr lang="en-US" sz="1800" dirty="0">
                    <a:latin typeface="Arial" charset="0"/>
                  </a:rPr>
                  <a:t> ~ 160 MeV</a:t>
                </a:r>
              </a:p>
              <a:p>
                <a:pPr lvl="1"/>
                <a:r>
                  <a:rPr lang="en-US" sz="1800" dirty="0">
                    <a:latin typeface="Arial" charset="0"/>
                  </a:rPr>
                  <a:t>Leading decay is </a:t>
                </a:r>
                <a14:m>
                  <m:oMath xmlns:m="http://schemas.openxmlformats.org/officeDocument/2006/math">
                    <m:sSup>
                      <m:sSupPr>
                        <m:ctrlPr>
                          <a:rPr lang="en-US" altLang="en-US" sz="1800" i="1" dirty="0">
                            <a:latin typeface="Cambria Math" panose="02040503050406030204" pitchFamily="18" charset="0"/>
                          </a:rPr>
                        </m:ctrlPr>
                      </m:sSupPr>
                      <m:e>
                        <m:acc>
                          <m:accPr>
                            <m:chr m:val="̃"/>
                            <m:ctrlPr>
                              <a:rPr lang="en-US" altLang="en-US" sz="1800" i="1" dirty="0">
                                <a:latin typeface="Cambria Math" panose="02040503050406030204" pitchFamily="18" charset="0"/>
                              </a:rPr>
                            </m:ctrlPr>
                          </m:accPr>
                          <m:e>
                            <m:r>
                              <a:rPr lang="en-US" altLang="en-US" sz="1800" i="1" dirty="0">
                                <a:latin typeface="Cambria Math" panose="02040503050406030204" pitchFamily="18" charset="0"/>
                              </a:rPr>
                              <m:t>𝑊</m:t>
                            </m:r>
                          </m:e>
                        </m:acc>
                      </m:e>
                      <m:sup>
                        <m:r>
                          <a:rPr lang="en-US" altLang="en-US" sz="1800" i="1" dirty="0" smtClean="0">
                            <a:latin typeface="Cambria Math" panose="02040503050406030204" pitchFamily="18" charset="0"/>
                            <a:ea typeface="Cambria Math" panose="02040503050406030204" pitchFamily="18" charset="0"/>
                          </a:rPr>
                          <m:t>±</m:t>
                        </m:r>
                      </m:sup>
                    </m:sSup>
                  </m:oMath>
                </a14:m>
                <a:r>
                  <a:rPr lang="en-US" sz="1800" dirty="0">
                    <a:latin typeface="Arial" charset="0"/>
                  </a:rPr>
                  <a:t> </a:t>
                </a:r>
                <a14:m>
                  <m:oMath xmlns:m="http://schemas.openxmlformats.org/officeDocument/2006/math">
                    <m:r>
                      <a:rPr lang="en-US" sz="1800" i="1" dirty="0" smtClean="0">
                        <a:latin typeface="Cambria Math" panose="02040503050406030204" pitchFamily="18" charset="0"/>
                        <a:ea typeface="Cambria Math" panose="02040503050406030204" pitchFamily="18" charset="0"/>
                      </a:rPr>
                      <m:t>→</m:t>
                    </m:r>
                  </m:oMath>
                </a14:m>
                <a:r>
                  <a:rPr lang="en-US" sz="1800" dirty="0">
                    <a:latin typeface="Arial" charset="0"/>
                  </a:rPr>
                  <a:t> </a:t>
                </a:r>
                <a14:m>
                  <m:oMath xmlns:m="http://schemas.openxmlformats.org/officeDocument/2006/math">
                    <m:sSup>
                      <m:sSupPr>
                        <m:ctrlPr>
                          <a:rPr lang="en-US" altLang="en-US" sz="1800" i="1" dirty="0">
                            <a:latin typeface="Cambria Math" panose="02040503050406030204" pitchFamily="18" charset="0"/>
                          </a:rPr>
                        </m:ctrlPr>
                      </m:sSupPr>
                      <m:e>
                        <m:acc>
                          <m:accPr>
                            <m:chr m:val="̃"/>
                            <m:ctrlPr>
                              <a:rPr lang="en-US" altLang="en-US" sz="1800" i="1" dirty="0">
                                <a:latin typeface="Cambria Math" panose="02040503050406030204" pitchFamily="18" charset="0"/>
                              </a:rPr>
                            </m:ctrlPr>
                          </m:accPr>
                          <m:e>
                            <m:r>
                              <a:rPr lang="en-US" altLang="en-US" sz="1800" i="1" dirty="0">
                                <a:latin typeface="Cambria Math" panose="02040503050406030204" pitchFamily="18" charset="0"/>
                              </a:rPr>
                              <m:t>𝑊</m:t>
                            </m:r>
                          </m:e>
                        </m:acc>
                      </m:e>
                      <m:sup>
                        <m:r>
                          <a:rPr lang="en-US" altLang="en-US" sz="1800" i="1" dirty="0">
                            <a:latin typeface="Cambria Math" panose="02040503050406030204" pitchFamily="18" charset="0"/>
                          </a:rPr>
                          <m:t>0</m:t>
                        </m:r>
                      </m:sup>
                    </m:sSup>
                    <m:r>
                      <a:rPr lang="en-US" altLang="en-US" sz="1800" b="0" i="0" dirty="0" smtClean="0">
                        <a:latin typeface="Cambria Math" panose="02040503050406030204" pitchFamily="18" charset="0"/>
                      </a:rPr>
                      <m:t> </m:t>
                    </m:r>
                    <m:sSup>
                      <m:sSupPr>
                        <m:ctrlPr>
                          <a:rPr lang="en-US" altLang="en-US" sz="1800" i="1" dirty="0" smtClean="0">
                            <a:latin typeface="Cambria Math" panose="02040503050406030204" pitchFamily="18" charset="0"/>
                          </a:rPr>
                        </m:ctrlPr>
                      </m:sSupPr>
                      <m:e>
                        <m:r>
                          <a:rPr lang="en-US" sz="1800" i="1" dirty="0">
                            <a:latin typeface="Cambria Math" panose="02040503050406030204" pitchFamily="18" charset="0"/>
                            <a:ea typeface="Cambria Math" panose="02040503050406030204" pitchFamily="18" charset="0"/>
                          </a:rPr>
                          <m:t>𝜋</m:t>
                        </m:r>
                      </m:e>
                      <m:sup>
                        <m:r>
                          <a:rPr lang="en-US" altLang="en-US" sz="1800" i="1" dirty="0">
                            <a:latin typeface="Cambria Math" panose="02040503050406030204" pitchFamily="18" charset="0"/>
                            <a:ea typeface="Cambria Math" panose="02040503050406030204" pitchFamily="18" charset="0"/>
                          </a:rPr>
                          <m:t>±</m:t>
                        </m:r>
                      </m:sup>
                    </m:sSup>
                  </m:oMath>
                </a14:m>
                <a:r>
                  <a:rPr lang="en-US" sz="1800" dirty="0">
                    <a:latin typeface="Arial" charset="0"/>
                  </a:rPr>
                  <a:t> with a long decay length </a:t>
                </a:r>
                <a14:m>
                  <m:oMath xmlns:m="http://schemas.openxmlformats.org/officeDocument/2006/math">
                    <m:r>
                      <a:rPr lang="en-US" sz="1800" i="1" dirty="0" smtClean="0">
                        <a:latin typeface="Cambria Math" panose="02040503050406030204" pitchFamily="18" charset="0"/>
                      </a:rPr>
                      <m:t>𝑐</m:t>
                    </m:r>
                    <m:r>
                      <a:rPr lang="en-US" sz="1800" i="1" dirty="0" smtClean="0">
                        <a:latin typeface="Cambria Math" panose="02040503050406030204" pitchFamily="18" charset="0"/>
                        <a:ea typeface="Cambria Math" panose="02040503050406030204" pitchFamily="18" charset="0"/>
                      </a:rPr>
                      <m:t>𝜏</m:t>
                    </m:r>
                  </m:oMath>
                </a14:m>
                <a:endParaRPr lang="en-US" sz="1800" dirty="0">
                  <a:latin typeface="Arial" charset="0"/>
                </a:endParaRPr>
              </a:p>
              <a:p>
                <a:pPr lvl="1"/>
                <a:r>
                  <a:rPr lang="en-US" sz="1800" dirty="0">
                    <a:latin typeface="Arial" charset="0"/>
                  </a:rPr>
                  <a:t>Signature: the charged Wino is produced, but then decays to DM and an extremely soft pion, so “disappears” after ~10 cm</a:t>
                </a:r>
              </a:p>
            </p:txBody>
          </p:sp>
        </mc:Choice>
        <mc:Fallback xmlns="">
          <p:sp>
            <p:nvSpPr>
              <p:cNvPr id="9" name="Content Placeholder 2">
                <a:extLst>
                  <a:ext uri="{FF2B5EF4-FFF2-40B4-BE49-F238E27FC236}">
                    <a16:creationId xmlns:a16="http://schemas.microsoft.com/office/drawing/2014/main" id="{1EBF548D-4845-EA43-A49B-ABCBB6F2C7B3}"/>
                  </a:ext>
                </a:extLst>
              </p:cNvPr>
              <p:cNvSpPr txBox="1">
                <a:spLocks noRot="1" noChangeAspect="1" noMove="1" noResize="1" noEditPoints="1" noAdjustHandles="1" noChangeArrowheads="1" noChangeShapeType="1" noTextEdit="1"/>
              </p:cNvSpPr>
              <p:nvPr/>
            </p:nvSpPr>
            <p:spPr>
              <a:xfrm>
                <a:off x="128588" y="3124200"/>
                <a:ext cx="4170234" cy="3245057"/>
              </a:xfrm>
              <a:prstGeom prst="rect">
                <a:avLst/>
              </a:prstGeom>
              <a:blipFill>
                <a:blip r:embed="rId4"/>
                <a:stretch>
                  <a:fillRect l="-1220" t="-1176" r="-915" b="-7843"/>
                </a:stretch>
              </a:blipFill>
            </p:spPr>
            <p:txBody>
              <a:bodyPr/>
              <a:lstStyle/>
              <a:p>
                <a:r>
                  <a:rPr lang="en-US">
                    <a:noFill/>
                  </a:rPr>
                  <a:t> </a:t>
                </a:r>
              </a:p>
            </p:txBody>
          </p:sp>
        </mc:Fallback>
      </mc:AlternateContent>
      <p:pic>
        <p:nvPicPr>
          <p:cNvPr id="5" name="Picture 4">
            <a:extLst>
              <a:ext uri="{FF2B5EF4-FFF2-40B4-BE49-F238E27FC236}">
                <a16:creationId xmlns:a16="http://schemas.microsoft.com/office/drawing/2014/main" id="{EF616695-5A4B-D245-ABFB-D157D55F3759}"/>
              </a:ext>
            </a:extLst>
          </p:cNvPr>
          <p:cNvPicPr>
            <a:picLocks noChangeAspect="1"/>
          </p:cNvPicPr>
          <p:nvPr/>
        </p:nvPicPr>
        <p:blipFill>
          <a:blip r:embed="rId5"/>
          <a:stretch>
            <a:fillRect/>
          </a:stretch>
        </p:blipFill>
        <p:spPr>
          <a:xfrm>
            <a:off x="4572000" y="3128302"/>
            <a:ext cx="3917820" cy="3348698"/>
          </a:xfrm>
          <a:prstGeom prst="rect">
            <a:avLst/>
          </a:prstGeom>
        </p:spPr>
      </p:pic>
    </p:spTree>
    <p:extLst>
      <p:ext uri="{BB962C8B-B14F-4D97-AF65-F5344CB8AC3E}">
        <p14:creationId xmlns:p14="http://schemas.microsoft.com/office/powerpoint/2010/main" val="131568393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0" y="104775"/>
            <a:ext cx="9144000" cy="733425"/>
          </a:xfrm>
        </p:spPr>
        <p:txBody>
          <a:bodyPr/>
          <a:lstStyle/>
          <a:p>
            <a:r>
              <a:rPr lang="en-US" dirty="0">
                <a:latin typeface="Arial" charset="0"/>
              </a:rPr>
              <a:t>GRAVITINO DM AND LONG-LIVED PARTICLES</a:t>
            </a:r>
          </a:p>
        </p:txBody>
      </p:sp>
      <mc:AlternateContent xmlns:mc="http://schemas.openxmlformats.org/markup-compatibility/2006" xmlns:a14="http://schemas.microsoft.com/office/drawing/2010/main">
        <mc:Choice Requires="a14">
          <p:sp>
            <p:nvSpPr>
              <p:cNvPr id="5123" name="Content Placeholder 2"/>
              <p:cNvSpPr>
                <a:spLocks noGrp="1"/>
              </p:cNvSpPr>
              <p:nvPr>
                <p:ph idx="1"/>
              </p:nvPr>
            </p:nvSpPr>
            <p:spPr>
              <a:xfrm>
                <a:off x="152401" y="990600"/>
                <a:ext cx="8839199" cy="4224071"/>
              </a:xfrm>
            </p:spPr>
            <p:txBody>
              <a:bodyPr/>
              <a:lstStyle/>
              <a:p>
                <a:r>
                  <a:rPr lang="en-US" altLang="en-US" sz="2000" dirty="0">
                    <a:sym typeface="Wingdings" pitchFamily="2" charset="2"/>
                  </a:rPr>
                  <a:t>In all supersymmetric models, the graviton has a </a:t>
                </a:r>
                <a:r>
                  <a:rPr lang="en-US" altLang="en-US" sz="2000" dirty="0" err="1">
                    <a:sym typeface="Wingdings" pitchFamily="2" charset="2"/>
                  </a:rPr>
                  <a:t>superpartner</a:t>
                </a:r>
                <a:r>
                  <a:rPr lang="en-US" altLang="en-US" sz="2000" dirty="0">
                    <a:sym typeface="Wingdings" pitchFamily="2" charset="2"/>
                  </a:rPr>
                  <a:t>, the gravitino </a:t>
                </a:r>
                <a14:m>
                  <m:oMath xmlns:m="http://schemas.openxmlformats.org/officeDocument/2006/math">
                    <m:acc>
                      <m:accPr>
                        <m:chr m:val="̃"/>
                        <m:ctrlPr>
                          <a:rPr lang="en-US" altLang="en-US" sz="2000" i="1" smtClean="0">
                            <a:latin typeface="Cambria Math" panose="02040503050406030204" pitchFamily="18" charset="0"/>
                            <a:sym typeface="Wingdings" pitchFamily="2" charset="2"/>
                          </a:rPr>
                        </m:ctrlPr>
                      </m:accPr>
                      <m:e>
                        <m:r>
                          <a:rPr lang="en-US" altLang="en-US" sz="2000" b="0" i="1" smtClean="0">
                            <a:latin typeface="Cambria Math" panose="02040503050406030204" pitchFamily="18" charset="0"/>
                            <a:sym typeface="Wingdings" pitchFamily="2" charset="2"/>
                          </a:rPr>
                          <m:t>𝐺</m:t>
                        </m:r>
                      </m:e>
                    </m:acc>
                  </m:oMath>
                </a14:m>
                <a:r>
                  <a:rPr lang="en-US" altLang="en-US" sz="2000" dirty="0">
                    <a:sym typeface="Wingdings" pitchFamily="2" charset="2"/>
                  </a:rPr>
                  <a:t>.  Its mass can be anything from eV to </a:t>
                </a:r>
                <a:r>
                  <a:rPr lang="en-US" altLang="en-US" sz="2000" dirty="0" err="1">
                    <a:sym typeface="Wingdings" pitchFamily="2" charset="2"/>
                  </a:rPr>
                  <a:t>PeV</a:t>
                </a:r>
                <a:r>
                  <a:rPr lang="en-US" altLang="en-US" sz="2000" dirty="0">
                    <a:sym typeface="Wingdings" pitchFamily="2" charset="2"/>
                  </a:rPr>
                  <a:t>, but its couplings are typically extremely weak (as expected for the graviton’s partner). </a:t>
                </a:r>
                <a:endParaRPr lang="en-US" sz="2000" dirty="0">
                  <a:latin typeface="Arial" charset="0"/>
                  <a:sym typeface="Wingdings"/>
                </a:endParaRPr>
              </a:p>
            </p:txBody>
          </p:sp>
        </mc:Choice>
        <mc:Fallback xmlns="">
          <p:sp>
            <p:nvSpPr>
              <p:cNvPr id="5123" name="Content Placeholder 2"/>
              <p:cNvSpPr>
                <a:spLocks noGrp="1" noRot="1" noChangeAspect="1" noMove="1" noResize="1" noEditPoints="1" noAdjustHandles="1" noChangeArrowheads="1" noChangeShapeType="1" noTextEdit="1"/>
              </p:cNvSpPr>
              <p:nvPr>
                <p:ph idx="1"/>
              </p:nvPr>
            </p:nvSpPr>
            <p:spPr>
              <a:xfrm>
                <a:off x="152401" y="990600"/>
                <a:ext cx="8839199" cy="4224071"/>
              </a:xfrm>
              <a:blipFill>
                <a:blip r:embed="rId2"/>
                <a:stretch>
                  <a:fillRect l="-575" t="-904"/>
                </a:stretch>
              </a:blipFill>
            </p:spPr>
            <p:txBody>
              <a:bodyPr/>
              <a:lstStyle/>
              <a:p>
                <a:r>
                  <a:rPr lang="en-US">
                    <a:noFill/>
                  </a:rPr>
                  <a:t> </a:t>
                </a:r>
              </a:p>
            </p:txBody>
          </p:sp>
        </mc:Fallback>
      </mc:AlternateContent>
      <p:grpSp>
        <p:nvGrpSpPr>
          <p:cNvPr id="20" name="Group 3">
            <a:extLst>
              <a:ext uri="{FF2B5EF4-FFF2-40B4-BE49-F238E27FC236}">
                <a16:creationId xmlns:a16="http://schemas.microsoft.com/office/drawing/2014/main" id="{E203FCD4-84B9-DE4F-B395-4B3C24D90C4E}"/>
              </a:ext>
            </a:extLst>
          </p:cNvPr>
          <p:cNvGrpSpPr>
            <a:grpSpLocks/>
          </p:cNvGrpSpPr>
          <p:nvPr/>
        </p:nvGrpSpPr>
        <p:grpSpPr bwMode="auto">
          <a:xfrm>
            <a:off x="231775" y="2438400"/>
            <a:ext cx="4035425" cy="3303587"/>
            <a:chOff x="144" y="1990"/>
            <a:chExt cx="2542" cy="2081"/>
          </a:xfrm>
        </p:grpSpPr>
        <mc:AlternateContent xmlns:mc="http://schemas.openxmlformats.org/markup-compatibility/2006" xmlns:a14="http://schemas.microsoft.com/office/drawing/2010/main">
          <mc:Choice Requires="a14">
            <p:sp>
              <p:nvSpPr>
                <p:cNvPr id="21" name="Rectangle 4">
                  <a:extLst>
                    <a:ext uri="{FF2B5EF4-FFF2-40B4-BE49-F238E27FC236}">
                      <a16:creationId xmlns:a16="http://schemas.microsoft.com/office/drawing/2014/main" id="{704C0896-63C7-D54F-AF32-0DF23724096A}"/>
                    </a:ext>
                  </a:extLst>
                </p:cNvPr>
                <p:cNvSpPr>
                  <a:spLocks noChangeArrowheads="1"/>
                </p:cNvSpPr>
                <p:nvPr/>
              </p:nvSpPr>
              <p:spPr bwMode="auto">
                <a:xfrm>
                  <a:off x="144" y="1990"/>
                  <a:ext cx="2542" cy="2081"/>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lstStyle>
                  <a:lvl1pPr marL="342900" indent="-342900">
                    <a:defRPr baseline="-25000">
                      <a:solidFill>
                        <a:schemeClr val="tx1"/>
                      </a:solidFill>
                      <a:latin typeface="Arial" panose="020B0604020202020204" pitchFamily="34" charset="0"/>
                    </a:defRPr>
                  </a:lvl1pPr>
                  <a:lvl2pPr marL="742950" indent="-285750">
                    <a:defRPr baseline="-25000">
                      <a:solidFill>
                        <a:schemeClr val="tx1"/>
                      </a:solidFill>
                      <a:latin typeface="Arial" panose="020B0604020202020204" pitchFamily="34" charset="0"/>
                    </a:defRPr>
                  </a:lvl2pPr>
                  <a:lvl3pPr marL="1143000" indent="-228600">
                    <a:defRPr baseline="-25000">
                      <a:solidFill>
                        <a:schemeClr val="tx1"/>
                      </a:solidFill>
                      <a:latin typeface="Arial" panose="020B0604020202020204" pitchFamily="34" charset="0"/>
                    </a:defRPr>
                  </a:lvl3pPr>
                  <a:lvl4pPr marL="1600200" indent="-228600">
                    <a:defRPr baseline="-25000">
                      <a:solidFill>
                        <a:schemeClr val="tx1"/>
                      </a:solidFill>
                      <a:latin typeface="Arial" panose="020B0604020202020204" pitchFamily="34" charset="0"/>
                    </a:defRPr>
                  </a:lvl4pPr>
                  <a:lvl5pPr marL="2057400" indent="-228600">
                    <a:defRPr baseline="-25000">
                      <a:solidFill>
                        <a:schemeClr val="tx1"/>
                      </a:solidFill>
                      <a:latin typeface="Arial" panose="020B0604020202020204" pitchFamily="34" charset="0"/>
                    </a:defRPr>
                  </a:lvl5pPr>
                  <a:lvl6pPr marL="2514600" indent="-228600" algn="ctr" eaLnBrk="0" fontAlgn="base" hangingPunct="0">
                    <a:spcBef>
                      <a:spcPct val="0"/>
                    </a:spcBef>
                    <a:spcAft>
                      <a:spcPct val="0"/>
                    </a:spcAft>
                    <a:defRPr baseline="-25000">
                      <a:solidFill>
                        <a:schemeClr val="tx1"/>
                      </a:solidFill>
                      <a:latin typeface="Arial" panose="020B0604020202020204" pitchFamily="34" charset="0"/>
                    </a:defRPr>
                  </a:lvl6pPr>
                  <a:lvl7pPr marL="2971800" indent="-228600" algn="ctr" eaLnBrk="0" fontAlgn="base" hangingPunct="0">
                    <a:spcBef>
                      <a:spcPct val="0"/>
                    </a:spcBef>
                    <a:spcAft>
                      <a:spcPct val="0"/>
                    </a:spcAft>
                    <a:defRPr baseline="-25000">
                      <a:solidFill>
                        <a:schemeClr val="tx1"/>
                      </a:solidFill>
                      <a:latin typeface="Arial" panose="020B0604020202020204" pitchFamily="34" charset="0"/>
                    </a:defRPr>
                  </a:lvl7pPr>
                  <a:lvl8pPr marL="3429000" indent="-228600" algn="ctr" eaLnBrk="0" fontAlgn="base" hangingPunct="0">
                    <a:spcBef>
                      <a:spcPct val="0"/>
                    </a:spcBef>
                    <a:spcAft>
                      <a:spcPct val="0"/>
                    </a:spcAft>
                    <a:defRPr baseline="-25000">
                      <a:solidFill>
                        <a:schemeClr val="tx1"/>
                      </a:solidFill>
                      <a:latin typeface="Arial" panose="020B0604020202020204" pitchFamily="34" charset="0"/>
                    </a:defRPr>
                  </a:lvl8pPr>
                  <a:lvl9pPr marL="3886200" indent="-228600" algn="ctr" eaLnBrk="0" fontAlgn="base" hangingPunct="0">
                    <a:spcBef>
                      <a:spcPct val="0"/>
                    </a:spcBef>
                    <a:spcAft>
                      <a:spcPct val="0"/>
                    </a:spcAft>
                    <a:defRPr baseline="-25000">
                      <a:solidFill>
                        <a:schemeClr val="tx1"/>
                      </a:solidFill>
                      <a:latin typeface="Arial" panose="020B0604020202020204" pitchFamily="34" charset="0"/>
                    </a:defRPr>
                  </a:lvl9pPr>
                </a:lstStyle>
                <a:p>
                  <a:pPr algn="l" eaLnBrk="1" hangingPunct="1">
                    <a:spcBef>
                      <a:spcPct val="20000"/>
                    </a:spcBef>
                    <a:buFontTx/>
                    <a:buChar char="•"/>
                  </a:pPr>
                  <a14:m>
                    <m:oMath xmlns:m="http://schemas.openxmlformats.org/officeDocument/2006/math">
                      <m:r>
                        <a:rPr lang="en-US" altLang="en-US" sz="2000" i="1" baseline="0" dirty="0" smtClean="0">
                          <a:solidFill>
                            <a:srgbClr val="00BE00"/>
                          </a:solidFill>
                          <a:latin typeface="Cambria Math" panose="02040503050406030204" pitchFamily="18" charset="0"/>
                          <a:sym typeface="Wingdings" pitchFamily="2" charset="2"/>
                        </a:rPr>
                        <m:t>𝐺</m:t>
                      </m:r>
                    </m:oMath>
                  </a14:m>
                  <a:r>
                    <a:rPr lang="en-US" altLang="en-US" sz="2000" baseline="0" dirty="0">
                      <a:solidFill>
                        <a:srgbClr val="00BE00"/>
                      </a:solidFill>
                      <a:cs typeface="Arial" panose="020B0604020202020204" pitchFamily="34" charset="0"/>
                      <a:sym typeface="Wingdings" pitchFamily="2" charset="2"/>
                    </a:rPr>
                    <a:t>̃ not LSP</a:t>
                  </a:r>
                </a:p>
                <a:p>
                  <a:pPr algn="l" eaLnBrk="1" hangingPunct="1">
                    <a:spcBef>
                      <a:spcPct val="20000"/>
                    </a:spcBef>
                    <a:buFontTx/>
                    <a:buChar char="•"/>
                  </a:pPr>
                  <a:endParaRPr lang="en-US" altLang="en-US" sz="2400" baseline="0" dirty="0">
                    <a:solidFill>
                      <a:srgbClr val="00BE00"/>
                    </a:solidFill>
                    <a:cs typeface="Arial" panose="020B0604020202020204" pitchFamily="34" charset="0"/>
                    <a:sym typeface="Wingdings" pitchFamily="2" charset="2"/>
                  </a:endParaRPr>
                </a:p>
                <a:p>
                  <a:pPr algn="l" eaLnBrk="1" hangingPunct="1">
                    <a:spcBef>
                      <a:spcPct val="20000"/>
                    </a:spcBef>
                    <a:buFontTx/>
                    <a:buChar char="•"/>
                  </a:pPr>
                  <a:endParaRPr lang="en-US" altLang="en-US" sz="2400" baseline="0" dirty="0">
                    <a:solidFill>
                      <a:srgbClr val="00BE00"/>
                    </a:solidFill>
                    <a:cs typeface="Arial" panose="020B0604020202020204" pitchFamily="34" charset="0"/>
                    <a:sym typeface="Wingdings" pitchFamily="2" charset="2"/>
                  </a:endParaRPr>
                </a:p>
                <a:p>
                  <a:pPr algn="l" eaLnBrk="1" hangingPunct="1">
                    <a:spcBef>
                      <a:spcPct val="20000"/>
                    </a:spcBef>
                    <a:buFontTx/>
                    <a:buChar char="•"/>
                  </a:pPr>
                  <a:endParaRPr lang="en-US" altLang="en-US" sz="2400" baseline="0" dirty="0">
                    <a:solidFill>
                      <a:srgbClr val="00BE00"/>
                    </a:solidFill>
                    <a:cs typeface="Arial" panose="020B0604020202020204" pitchFamily="34" charset="0"/>
                    <a:sym typeface="Wingdings" pitchFamily="2" charset="2"/>
                  </a:endParaRPr>
                </a:p>
                <a:p>
                  <a:pPr algn="l" eaLnBrk="1" hangingPunct="1">
                    <a:spcBef>
                      <a:spcPct val="20000"/>
                    </a:spcBef>
                    <a:buFontTx/>
                    <a:buChar char="•"/>
                  </a:pPr>
                  <a:endParaRPr lang="en-US" altLang="en-US" sz="2400" baseline="0" dirty="0">
                    <a:solidFill>
                      <a:srgbClr val="00BE00"/>
                    </a:solidFill>
                    <a:cs typeface="Arial" panose="020B0604020202020204" pitchFamily="34" charset="0"/>
                    <a:sym typeface="Wingdings" pitchFamily="2" charset="2"/>
                  </a:endParaRPr>
                </a:p>
                <a:p>
                  <a:pPr algn="l" eaLnBrk="1" hangingPunct="1">
                    <a:spcBef>
                      <a:spcPct val="20000"/>
                    </a:spcBef>
                    <a:buFontTx/>
                    <a:buChar char="•"/>
                  </a:pPr>
                  <a:endParaRPr lang="en-US" altLang="en-US" sz="1000" baseline="0" dirty="0">
                    <a:solidFill>
                      <a:srgbClr val="00BE00"/>
                    </a:solidFill>
                    <a:cs typeface="Arial" panose="020B0604020202020204" pitchFamily="34" charset="0"/>
                    <a:sym typeface="Wingdings" pitchFamily="2" charset="2"/>
                  </a:endParaRPr>
                </a:p>
                <a:p>
                  <a:pPr algn="l" eaLnBrk="1" hangingPunct="1">
                    <a:spcBef>
                      <a:spcPct val="20000"/>
                    </a:spcBef>
                    <a:buFontTx/>
                    <a:buChar char="•"/>
                  </a:pPr>
                  <a:r>
                    <a:rPr lang="en-US" altLang="en-US" sz="2000" baseline="0" dirty="0">
                      <a:solidFill>
                        <a:srgbClr val="00BE00"/>
                      </a:solidFill>
                      <a:cs typeface="Arial" panose="020B0604020202020204" pitchFamily="34" charset="0"/>
                      <a:sym typeface="Wingdings" pitchFamily="2" charset="2"/>
                    </a:rPr>
                    <a:t>Assumption of most of literature</a:t>
                  </a:r>
                  <a:endParaRPr lang="en-US" altLang="en-US" sz="2000" baseline="0" dirty="0">
                    <a:solidFill>
                      <a:srgbClr val="00BE00"/>
                    </a:solidFill>
                    <a:sym typeface="Wingdings" pitchFamily="2" charset="2"/>
                  </a:endParaRPr>
                </a:p>
              </p:txBody>
            </p:sp>
          </mc:Choice>
          <mc:Fallback xmlns="">
            <p:sp>
              <p:nvSpPr>
                <p:cNvPr id="21" name="Rectangle 4">
                  <a:extLst>
                    <a:ext uri="{FF2B5EF4-FFF2-40B4-BE49-F238E27FC236}">
                      <a16:creationId xmlns:a16="http://schemas.microsoft.com/office/drawing/2014/main" id="{704C0896-63C7-D54F-AF32-0DF23724096A}"/>
                    </a:ext>
                  </a:extLst>
                </p:cNvPr>
                <p:cNvSpPr>
                  <a:spLocks noRot="1" noChangeAspect="1" noMove="1" noResize="1" noEditPoints="1" noAdjustHandles="1" noChangeArrowheads="1" noChangeShapeType="1" noTextEdit="1"/>
                </p:cNvSpPr>
                <p:nvPr/>
              </p:nvSpPr>
              <p:spPr bwMode="auto">
                <a:xfrm>
                  <a:off x="144" y="1990"/>
                  <a:ext cx="2542" cy="2081"/>
                </a:xfrm>
                <a:prstGeom prst="rect">
                  <a:avLst/>
                </a:prstGeom>
                <a:blipFill>
                  <a:blip r:embed="rId3"/>
                  <a:stretch>
                    <a:fillRect l="-1258" t="-1154"/>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grpSp>
          <p:nvGrpSpPr>
            <p:cNvPr id="22" name="Group 5">
              <a:extLst>
                <a:ext uri="{FF2B5EF4-FFF2-40B4-BE49-F238E27FC236}">
                  <a16:creationId xmlns:a16="http://schemas.microsoft.com/office/drawing/2014/main" id="{F8518B75-729C-9446-91D7-14320D42C9C9}"/>
                </a:ext>
              </a:extLst>
            </p:cNvPr>
            <p:cNvGrpSpPr>
              <a:grpSpLocks/>
            </p:cNvGrpSpPr>
            <p:nvPr/>
          </p:nvGrpSpPr>
          <p:grpSpPr bwMode="auto">
            <a:xfrm>
              <a:off x="437" y="2378"/>
              <a:ext cx="1790" cy="917"/>
              <a:chOff x="437" y="2112"/>
              <a:chExt cx="1790" cy="1034"/>
            </a:xfrm>
          </p:grpSpPr>
          <p:sp>
            <p:nvSpPr>
              <p:cNvPr id="24" name="Line 6">
                <a:extLst>
                  <a:ext uri="{FF2B5EF4-FFF2-40B4-BE49-F238E27FC236}">
                    <a16:creationId xmlns:a16="http://schemas.microsoft.com/office/drawing/2014/main" id="{66770B95-EBC8-9C4D-8734-FA2106AF6D76}"/>
                  </a:ext>
                </a:extLst>
              </p:cNvPr>
              <p:cNvSpPr>
                <a:spLocks noChangeShapeType="1"/>
              </p:cNvSpPr>
              <p:nvPr/>
            </p:nvSpPr>
            <p:spPr bwMode="auto">
              <a:xfrm>
                <a:off x="775" y="2233"/>
                <a:ext cx="557" cy="0"/>
              </a:xfrm>
              <a:prstGeom prst="line">
                <a:avLst/>
              </a:prstGeom>
              <a:noFill/>
              <a:ln w="38100">
                <a:solidFill>
                  <a:srgbClr val="00BE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0" name="Line 7">
                <a:extLst>
                  <a:ext uri="{FF2B5EF4-FFF2-40B4-BE49-F238E27FC236}">
                    <a16:creationId xmlns:a16="http://schemas.microsoft.com/office/drawing/2014/main" id="{D1BA2B42-5E2B-014F-A78B-083D7AF91C46}"/>
                  </a:ext>
                </a:extLst>
              </p:cNvPr>
              <p:cNvSpPr>
                <a:spLocks noChangeShapeType="1"/>
              </p:cNvSpPr>
              <p:nvPr/>
            </p:nvSpPr>
            <p:spPr bwMode="auto">
              <a:xfrm>
                <a:off x="872" y="3007"/>
                <a:ext cx="557" cy="0"/>
              </a:xfrm>
              <a:prstGeom prst="line">
                <a:avLst/>
              </a:prstGeom>
              <a:noFill/>
              <a:ln w="38100">
                <a:solidFill>
                  <a:srgbClr val="00BE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1" name="Line 8">
                <a:extLst>
                  <a:ext uri="{FF2B5EF4-FFF2-40B4-BE49-F238E27FC236}">
                    <a16:creationId xmlns:a16="http://schemas.microsoft.com/office/drawing/2014/main" id="{CF85EC32-445E-6E46-A1A7-7145D84D3D8D}"/>
                  </a:ext>
                </a:extLst>
              </p:cNvPr>
              <p:cNvSpPr>
                <a:spLocks noChangeShapeType="1"/>
              </p:cNvSpPr>
              <p:nvPr/>
            </p:nvSpPr>
            <p:spPr bwMode="auto">
              <a:xfrm>
                <a:off x="1670" y="2765"/>
                <a:ext cx="557" cy="0"/>
              </a:xfrm>
              <a:prstGeom prst="line">
                <a:avLst/>
              </a:prstGeom>
              <a:noFill/>
              <a:ln w="38100">
                <a:solidFill>
                  <a:srgbClr val="00BE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 name="Text Box 9">
                <a:extLst>
                  <a:ext uri="{FF2B5EF4-FFF2-40B4-BE49-F238E27FC236}">
                    <a16:creationId xmlns:a16="http://schemas.microsoft.com/office/drawing/2014/main" id="{EC5EF6FF-0D02-8A47-AB7B-E9A2DF2FC8E2}"/>
                  </a:ext>
                </a:extLst>
              </p:cNvPr>
              <p:cNvSpPr txBox="1">
                <a:spLocks noChangeArrowheads="1"/>
              </p:cNvSpPr>
              <p:nvPr/>
            </p:nvSpPr>
            <p:spPr bwMode="auto">
              <a:xfrm>
                <a:off x="437" y="2112"/>
                <a:ext cx="332" cy="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baseline="-25000">
                    <a:solidFill>
                      <a:schemeClr val="tx1"/>
                    </a:solidFill>
                    <a:latin typeface="Arial" panose="020B0604020202020204" pitchFamily="34" charset="0"/>
                  </a:defRPr>
                </a:lvl1pPr>
                <a:lvl2pPr marL="742950" indent="-285750">
                  <a:defRPr baseline="-25000">
                    <a:solidFill>
                      <a:schemeClr val="tx1"/>
                    </a:solidFill>
                    <a:latin typeface="Arial" panose="020B0604020202020204" pitchFamily="34" charset="0"/>
                  </a:defRPr>
                </a:lvl2pPr>
                <a:lvl3pPr marL="1143000" indent="-228600">
                  <a:defRPr baseline="-25000">
                    <a:solidFill>
                      <a:schemeClr val="tx1"/>
                    </a:solidFill>
                    <a:latin typeface="Arial" panose="020B0604020202020204" pitchFamily="34" charset="0"/>
                  </a:defRPr>
                </a:lvl3pPr>
                <a:lvl4pPr marL="1600200" indent="-228600">
                  <a:defRPr baseline="-25000">
                    <a:solidFill>
                      <a:schemeClr val="tx1"/>
                    </a:solidFill>
                    <a:latin typeface="Arial" panose="020B0604020202020204" pitchFamily="34" charset="0"/>
                  </a:defRPr>
                </a:lvl4pPr>
                <a:lvl5pPr marL="2057400" indent="-228600">
                  <a:defRPr baseline="-25000">
                    <a:solidFill>
                      <a:schemeClr val="tx1"/>
                    </a:solidFill>
                    <a:latin typeface="Arial" panose="020B0604020202020204" pitchFamily="34" charset="0"/>
                  </a:defRPr>
                </a:lvl5pPr>
                <a:lvl6pPr marL="2514600" indent="-228600" algn="ctr" eaLnBrk="0" fontAlgn="base" hangingPunct="0">
                  <a:spcBef>
                    <a:spcPct val="0"/>
                  </a:spcBef>
                  <a:spcAft>
                    <a:spcPct val="0"/>
                  </a:spcAft>
                  <a:defRPr baseline="-25000">
                    <a:solidFill>
                      <a:schemeClr val="tx1"/>
                    </a:solidFill>
                    <a:latin typeface="Arial" panose="020B0604020202020204" pitchFamily="34" charset="0"/>
                  </a:defRPr>
                </a:lvl6pPr>
                <a:lvl7pPr marL="2971800" indent="-228600" algn="ctr" eaLnBrk="0" fontAlgn="base" hangingPunct="0">
                  <a:spcBef>
                    <a:spcPct val="0"/>
                  </a:spcBef>
                  <a:spcAft>
                    <a:spcPct val="0"/>
                  </a:spcAft>
                  <a:defRPr baseline="-25000">
                    <a:solidFill>
                      <a:schemeClr val="tx1"/>
                    </a:solidFill>
                    <a:latin typeface="Arial" panose="020B0604020202020204" pitchFamily="34" charset="0"/>
                  </a:defRPr>
                </a:lvl7pPr>
                <a:lvl8pPr marL="3429000" indent="-228600" algn="ctr" eaLnBrk="0" fontAlgn="base" hangingPunct="0">
                  <a:spcBef>
                    <a:spcPct val="0"/>
                  </a:spcBef>
                  <a:spcAft>
                    <a:spcPct val="0"/>
                  </a:spcAft>
                  <a:defRPr baseline="-25000">
                    <a:solidFill>
                      <a:schemeClr val="tx1"/>
                    </a:solidFill>
                    <a:latin typeface="Arial" panose="020B0604020202020204" pitchFamily="34" charset="0"/>
                  </a:defRPr>
                </a:lvl8pPr>
                <a:lvl9pPr marL="3886200" indent="-228600" algn="ctr" eaLnBrk="0" fontAlgn="base" hangingPunct="0">
                  <a:spcBef>
                    <a:spcPct val="0"/>
                  </a:spcBef>
                  <a:spcAft>
                    <a:spcPct val="0"/>
                  </a:spcAft>
                  <a:defRPr baseline="-25000">
                    <a:solidFill>
                      <a:schemeClr val="tx1"/>
                    </a:solidFill>
                    <a:latin typeface="Arial" panose="020B0604020202020204" pitchFamily="34" charset="0"/>
                  </a:defRPr>
                </a:lvl9pPr>
              </a:lstStyle>
              <a:p>
                <a:r>
                  <a:rPr lang="en-US" altLang="en-US" baseline="0">
                    <a:solidFill>
                      <a:srgbClr val="00BE00"/>
                    </a:solidFill>
                  </a:rPr>
                  <a:t>SM</a:t>
                </a:r>
              </a:p>
            </p:txBody>
          </p:sp>
          <p:sp>
            <p:nvSpPr>
              <p:cNvPr id="43" name="Text Box 10">
                <a:extLst>
                  <a:ext uri="{FF2B5EF4-FFF2-40B4-BE49-F238E27FC236}">
                    <a16:creationId xmlns:a16="http://schemas.microsoft.com/office/drawing/2014/main" id="{0A103A05-BC1D-1F41-A6D7-B428E637C18C}"/>
                  </a:ext>
                </a:extLst>
              </p:cNvPr>
              <p:cNvSpPr txBox="1">
                <a:spLocks noChangeArrowheads="1"/>
              </p:cNvSpPr>
              <p:nvPr/>
            </p:nvSpPr>
            <p:spPr bwMode="auto">
              <a:xfrm>
                <a:off x="485" y="2886"/>
                <a:ext cx="388" cy="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baseline="-25000">
                    <a:solidFill>
                      <a:schemeClr val="tx1"/>
                    </a:solidFill>
                    <a:latin typeface="Arial" panose="020B0604020202020204" pitchFamily="34" charset="0"/>
                  </a:defRPr>
                </a:lvl1pPr>
                <a:lvl2pPr marL="742950" indent="-285750">
                  <a:defRPr baseline="-25000">
                    <a:solidFill>
                      <a:schemeClr val="tx1"/>
                    </a:solidFill>
                    <a:latin typeface="Arial" panose="020B0604020202020204" pitchFamily="34" charset="0"/>
                  </a:defRPr>
                </a:lvl2pPr>
                <a:lvl3pPr marL="1143000" indent="-228600">
                  <a:defRPr baseline="-25000">
                    <a:solidFill>
                      <a:schemeClr val="tx1"/>
                    </a:solidFill>
                    <a:latin typeface="Arial" panose="020B0604020202020204" pitchFamily="34" charset="0"/>
                  </a:defRPr>
                </a:lvl3pPr>
                <a:lvl4pPr marL="1600200" indent="-228600">
                  <a:defRPr baseline="-25000">
                    <a:solidFill>
                      <a:schemeClr val="tx1"/>
                    </a:solidFill>
                    <a:latin typeface="Arial" panose="020B0604020202020204" pitchFamily="34" charset="0"/>
                  </a:defRPr>
                </a:lvl4pPr>
                <a:lvl5pPr marL="2057400" indent="-228600">
                  <a:defRPr baseline="-25000">
                    <a:solidFill>
                      <a:schemeClr val="tx1"/>
                    </a:solidFill>
                    <a:latin typeface="Arial" panose="020B0604020202020204" pitchFamily="34" charset="0"/>
                  </a:defRPr>
                </a:lvl5pPr>
                <a:lvl6pPr marL="2514600" indent="-228600" algn="ctr" eaLnBrk="0" fontAlgn="base" hangingPunct="0">
                  <a:spcBef>
                    <a:spcPct val="0"/>
                  </a:spcBef>
                  <a:spcAft>
                    <a:spcPct val="0"/>
                  </a:spcAft>
                  <a:defRPr baseline="-25000">
                    <a:solidFill>
                      <a:schemeClr val="tx1"/>
                    </a:solidFill>
                    <a:latin typeface="Arial" panose="020B0604020202020204" pitchFamily="34" charset="0"/>
                  </a:defRPr>
                </a:lvl6pPr>
                <a:lvl7pPr marL="2971800" indent="-228600" algn="ctr" eaLnBrk="0" fontAlgn="base" hangingPunct="0">
                  <a:spcBef>
                    <a:spcPct val="0"/>
                  </a:spcBef>
                  <a:spcAft>
                    <a:spcPct val="0"/>
                  </a:spcAft>
                  <a:defRPr baseline="-25000">
                    <a:solidFill>
                      <a:schemeClr val="tx1"/>
                    </a:solidFill>
                    <a:latin typeface="Arial" panose="020B0604020202020204" pitchFamily="34" charset="0"/>
                  </a:defRPr>
                </a:lvl7pPr>
                <a:lvl8pPr marL="3429000" indent="-228600" algn="ctr" eaLnBrk="0" fontAlgn="base" hangingPunct="0">
                  <a:spcBef>
                    <a:spcPct val="0"/>
                  </a:spcBef>
                  <a:spcAft>
                    <a:spcPct val="0"/>
                  </a:spcAft>
                  <a:defRPr baseline="-25000">
                    <a:solidFill>
                      <a:schemeClr val="tx1"/>
                    </a:solidFill>
                    <a:latin typeface="Arial" panose="020B0604020202020204" pitchFamily="34" charset="0"/>
                  </a:defRPr>
                </a:lvl8pPr>
                <a:lvl9pPr marL="3886200" indent="-228600" algn="ctr" eaLnBrk="0" fontAlgn="base" hangingPunct="0">
                  <a:spcBef>
                    <a:spcPct val="0"/>
                  </a:spcBef>
                  <a:spcAft>
                    <a:spcPct val="0"/>
                  </a:spcAft>
                  <a:defRPr baseline="-25000">
                    <a:solidFill>
                      <a:schemeClr val="tx1"/>
                    </a:solidFill>
                    <a:latin typeface="Arial" panose="020B0604020202020204" pitchFamily="34" charset="0"/>
                  </a:defRPr>
                </a:lvl9pPr>
              </a:lstStyle>
              <a:p>
                <a:r>
                  <a:rPr lang="en-US" altLang="en-US" baseline="0">
                    <a:solidFill>
                      <a:srgbClr val="00BE00"/>
                    </a:solidFill>
                  </a:rPr>
                  <a:t>LSP</a:t>
                </a:r>
              </a:p>
            </p:txBody>
          </p:sp>
          <mc:AlternateContent xmlns:mc="http://schemas.openxmlformats.org/markup-compatibility/2006" xmlns:a14="http://schemas.microsoft.com/office/drawing/2010/main">
            <mc:Choice Requires="a14">
              <p:sp>
                <p:nvSpPr>
                  <p:cNvPr id="44" name="Text Box 11">
                    <a:extLst>
                      <a:ext uri="{FF2B5EF4-FFF2-40B4-BE49-F238E27FC236}">
                        <a16:creationId xmlns:a16="http://schemas.microsoft.com/office/drawing/2014/main" id="{38A4B3DC-16D0-2042-9E76-9071499CD846}"/>
                      </a:ext>
                    </a:extLst>
                  </p:cNvPr>
                  <p:cNvSpPr txBox="1">
                    <a:spLocks noChangeArrowheads="1"/>
                  </p:cNvSpPr>
                  <p:nvPr/>
                </p:nvSpPr>
                <p:spPr bwMode="auto">
                  <a:xfrm>
                    <a:off x="1992" y="2776"/>
                    <a:ext cx="215" cy="26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none">
                    <a:spAutoFit/>
                  </a:bodyPr>
                  <a:lstStyle>
                    <a:lvl1pPr>
                      <a:defRPr baseline="-25000">
                        <a:solidFill>
                          <a:schemeClr val="tx1"/>
                        </a:solidFill>
                        <a:latin typeface="Arial" panose="020B0604020202020204" pitchFamily="34" charset="0"/>
                      </a:defRPr>
                    </a:lvl1pPr>
                    <a:lvl2pPr marL="742950" indent="-285750">
                      <a:defRPr baseline="-25000">
                        <a:solidFill>
                          <a:schemeClr val="tx1"/>
                        </a:solidFill>
                        <a:latin typeface="Arial" panose="020B0604020202020204" pitchFamily="34" charset="0"/>
                      </a:defRPr>
                    </a:lvl2pPr>
                    <a:lvl3pPr marL="1143000" indent="-228600">
                      <a:defRPr baseline="-25000">
                        <a:solidFill>
                          <a:schemeClr val="tx1"/>
                        </a:solidFill>
                        <a:latin typeface="Arial" panose="020B0604020202020204" pitchFamily="34" charset="0"/>
                      </a:defRPr>
                    </a:lvl3pPr>
                    <a:lvl4pPr marL="1600200" indent="-228600">
                      <a:defRPr baseline="-25000">
                        <a:solidFill>
                          <a:schemeClr val="tx1"/>
                        </a:solidFill>
                        <a:latin typeface="Arial" panose="020B0604020202020204" pitchFamily="34" charset="0"/>
                      </a:defRPr>
                    </a:lvl4pPr>
                    <a:lvl5pPr marL="2057400" indent="-228600">
                      <a:defRPr baseline="-25000">
                        <a:solidFill>
                          <a:schemeClr val="tx1"/>
                        </a:solidFill>
                        <a:latin typeface="Arial" panose="020B0604020202020204" pitchFamily="34" charset="0"/>
                      </a:defRPr>
                    </a:lvl5pPr>
                    <a:lvl6pPr marL="2514600" indent="-228600" algn="ctr" eaLnBrk="0" fontAlgn="base" hangingPunct="0">
                      <a:spcBef>
                        <a:spcPct val="0"/>
                      </a:spcBef>
                      <a:spcAft>
                        <a:spcPct val="0"/>
                      </a:spcAft>
                      <a:defRPr baseline="-25000">
                        <a:solidFill>
                          <a:schemeClr val="tx1"/>
                        </a:solidFill>
                        <a:latin typeface="Arial" panose="020B0604020202020204" pitchFamily="34" charset="0"/>
                      </a:defRPr>
                    </a:lvl6pPr>
                    <a:lvl7pPr marL="2971800" indent="-228600" algn="ctr" eaLnBrk="0" fontAlgn="base" hangingPunct="0">
                      <a:spcBef>
                        <a:spcPct val="0"/>
                      </a:spcBef>
                      <a:spcAft>
                        <a:spcPct val="0"/>
                      </a:spcAft>
                      <a:defRPr baseline="-25000">
                        <a:solidFill>
                          <a:schemeClr val="tx1"/>
                        </a:solidFill>
                        <a:latin typeface="Arial" panose="020B0604020202020204" pitchFamily="34" charset="0"/>
                      </a:defRPr>
                    </a:lvl7pPr>
                    <a:lvl8pPr marL="3429000" indent="-228600" algn="ctr" eaLnBrk="0" fontAlgn="base" hangingPunct="0">
                      <a:spcBef>
                        <a:spcPct val="0"/>
                      </a:spcBef>
                      <a:spcAft>
                        <a:spcPct val="0"/>
                      </a:spcAft>
                      <a:defRPr baseline="-25000">
                        <a:solidFill>
                          <a:schemeClr val="tx1"/>
                        </a:solidFill>
                        <a:latin typeface="Arial" panose="020B0604020202020204" pitchFamily="34" charset="0"/>
                      </a:defRPr>
                    </a:lvl8pPr>
                    <a:lvl9pPr marL="3886200" indent="-228600" algn="ctr" eaLnBrk="0" fontAlgn="base" hangingPunct="0">
                      <a:spcBef>
                        <a:spcPct val="0"/>
                      </a:spcBef>
                      <a:spcAft>
                        <a:spcPct val="0"/>
                      </a:spcAft>
                      <a:defRPr baseline="-25000">
                        <a:solidFill>
                          <a:schemeClr val="tx1"/>
                        </a:solidFill>
                        <a:latin typeface="Arial" panose="020B0604020202020204" pitchFamily="34" charset="0"/>
                      </a:defRPr>
                    </a:lvl9pPr>
                  </a:lstStyle>
                  <a:p>
                    <a14:m>
                      <m:oMath xmlns:m="http://schemas.openxmlformats.org/officeDocument/2006/math">
                        <m:r>
                          <a:rPr lang="en-US" altLang="en-US" i="1" baseline="0" dirty="0" smtClean="0">
                            <a:solidFill>
                              <a:srgbClr val="00BE00"/>
                            </a:solidFill>
                            <a:latin typeface="Cambria Math" panose="02040503050406030204" pitchFamily="18" charset="0"/>
                            <a:sym typeface="Wingdings" pitchFamily="2" charset="2"/>
                          </a:rPr>
                          <m:t>𝐺</m:t>
                        </m:r>
                      </m:oMath>
                    </a14:m>
                    <a:r>
                      <a:rPr lang="en-US" altLang="en-US" baseline="0" dirty="0">
                        <a:solidFill>
                          <a:srgbClr val="00BE00"/>
                        </a:solidFill>
                        <a:sym typeface="Wingdings" pitchFamily="2" charset="2"/>
                      </a:rPr>
                      <a:t>̃</a:t>
                    </a:r>
                  </a:p>
                </p:txBody>
              </p:sp>
            </mc:Choice>
            <mc:Fallback xmlns="">
              <p:sp>
                <p:nvSpPr>
                  <p:cNvPr id="44" name="Text Box 11">
                    <a:extLst>
                      <a:ext uri="{FF2B5EF4-FFF2-40B4-BE49-F238E27FC236}">
                        <a16:creationId xmlns:a16="http://schemas.microsoft.com/office/drawing/2014/main" id="{38A4B3DC-16D0-2042-9E76-9071499CD846}"/>
                      </a:ext>
                    </a:extLst>
                  </p:cNvPr>
                  <p:cNvSpPr txBox="1">
                    <a:spLocks noRot="1" noChangeAspect="1" noMove="1" noResize="1" noEditPoints="1" noAdjustHandles="1" noChangeArrowheads="1" noChangeShapeType="1" noTextEdit="1"/>
                  </p:cNvSpPr>
                  <p:nvPr/>
                </p:nvSpPr>
                <p:spPr bwMode="auto">
                  <a:xfrm>
                    <a:off x="1992" y="2776"/>
                    <a:ext cx="215" cy="262"/>
                  </a:xfrm>
                  <a:prstGeom prst="rect">
                    <a:avLst/>
                  </a:prstGeom>
                  <a:blipFill>
                    <a:blip r:embed="rId4"/>
                    <a:stretch>
                      <a:fillRect t="-3333" r="-11111" b="-2333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
            <p:nvSpPr>
              <p:cNvPr id="45" name="Line 12">
                <a:extLst>
                  <a:ext uri="{FF2B5EF4-FFF2-40B4-BE49-F238E27FC236}">
                    <a16:creationId xmlns:a16="http://schemas.microsoft.com/office/drawing/2014/main" id="{EE76E8EE-2B99-5442-8A53-BDB7FC8FE5F2}"/>
                  </a:ext>
                </a:extLst>
              </p:cNvPr>
              <p:cNvSpPr>
                <a:spLocks noChangeShapeType="1"/>
              </p:cNvSpPr>
              <p:nvPr/>
            </p:nvSpPr>
            <p:spPr bwMode="auto">
              <a:xfrm>
                <a:off x="1041" y="2305"/>
                <a:ext cx="97" cy="653"/>
              </a:xfrm>
              <a:prstGeom prst="line">
                <a:avLst/>
              </a:prstGeom>
              <a:noFill/>
              <a:ln w="38100">
                <a:solidFill>
                  <a:srgbClr val="00BE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grpSp>
      </p:grpSp>
      <p:grpSp>
        <p:nvGrpSpPr>
          <p:cNvPr id="46" name="Group 13">
            <a:extLst>
              <a:ext uri="{FF2B5EF4-FFF2-40B4-BE49-F238E27FC236}">
                <a16:creationId xmlns:a16="http://schemas.microsoft.com/office/drawing/2014/main" id="{3A034833-58D0-E84B-8E13-CD1C7D50D257}"/>
              </a:ext>
            </a:extLst>
          </p:cNvPr>
          <p:cNvGrpSpPr>
            <a:grpSpLocks/>
          </p:cNvGrpSpPr>
          <p:nvPr/>
        </p:nvGrpSpPr>
        <p:grpSpPr bwMode="auto">
          <a:xfrm>
            <a:off x="4705351" y="2476500"/>
            <a:ext cx="4133851" cy="3263900"/>
            <a:chOff x="2962" y="2015"/>
            <a:chExt cx="2604" cy="2056"/>
          </a:xfrm>
        </p:grpSpPr>
        <mc:AlternateContent xmlns:mc="http://schemas.openxmlformats.org/markup-compatibility/2006" xmlns:a14="http://schemas.microsoft.com/office/drawing/2010/main">
          <mc:Choice Requires="a14">
            <p:sp>
              <p:nvSpPr>
                <p:cNvPr id="47" name="Rectangle 14">
                  <a:extLst>
                    <a:ext uri="{FF2B5EF4-FFF2-40B4-BE49-F238E27FC236}">
                      <a16:creationId xmlns:a16="http://schemas.microsoft.com/office/drawing/2014/main" id="{039A3798-D32A-9343-8506-AF58B2BA15E6}"/>
                    </a:ext>
                  </a:extLst>
                </p:cNvPr>
                <p:cNvSpPr>
                  <a:spLocks noChangeArrowheads="1"/>
                </p:cNvSpPr>
                <p:nvPr/>
              </p:nvSpPr>
              <p:spPr bwMode="auto">
                <a:xfrm>
                  <a:off x="2962" y="2015"/>
                  <a:ext cx="2604" cy="2056"/>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lstStyle>
                  <a:lvl1pPr marL="342900" indent="-342900">
                    <a:defRPr baseline="-25000">
                      <a:solidFill>
                        <a:schemeClr val="tx1"/>
                      </a:solidFill>
                      <a:latin typeface="Arial" panose="020B0604020202020204" pitchFamily="34" charset="0"/>
                    </a:defRPr>
                  </a:lvl1pPr>
                  <a:lvl2pPr marL="742950" indent="-285750">
                    <a:defRPr baseline="-25000">
                      <a:solidFill>
                        <a:schemeClr val="tx1"/>
                      </a:solidFill>
                      <a:latin typeface="Arial" panose="020B0604020202020204" pitchFamily="34" charset="0"/>
                    </a:defRPr>
                  </a:lvl2pPr>
                  <a:lvl3pPr marL="1143000" indent="-228600">
                    <a:defRPr baseline="-25000">
                      <a:solidFill>
                        <a:schemeClr val="tx1"/>
                      </a:solidFill>
                      <a:latin typeface="Arial" panose="020B0604020202020204" pitchFamily="34" charset="0"/>
                    </a:defRPr>
                  </a:lvl3pPr>
                  <a:lvl4pPr marL="1600200" indent="-228600">
                    <a:defRPr baseline="-25000">
                      <a:solidFill>
                        <a:schemeClr val="tx1"/>
                      </a:solidFill>
                      <a:latin typeface="Arial" panose="020B0604020202020204" pitchFamily="34" charset="0"/>
                    </a:defRPr>
                  </a:lvl4pPr>
                  <a:lvl5pPr marL="2057400" indent="-228600">
                    <a:defRPr baseline="-25000">
                      <a:solidFill>
                        <a:schemeClr val="tx1"/>
                      </a:solidFill>
                      <a:latin typeface="Arial" panose="020B0604020202020204" pitchFamily="34" charset="0"/>
                    </a:defRPr>
                  </a:lvl5pPr>
                  <a:lvl6pPr marL="2514600" indent="-228600" algn="ctr" eaLnBrk="0" fontAlgn="base" hangingPunct="0">
                    <a:spcBef>
                      <a:spcPct val="0"/>
                    </a:spcBef>
                    <a:spcAft>
                      <a:spcPct val="0"/>
                    </a:spcAft>
                    <a:defRPr baseline="-25000">
                      <a:solidFill>
                        <a:schemeClr val="tx1"/>
                      </a:solidFill>
                      <a:latin typeface="Arial" panose="020B0604020202020204" pitchFamily="34" charset="0"/>
                    </a:defRPr>
                  </a:lvl6pPr>
                  <a:lvl7pPr marL="2971800" indent="-228600" algn="ctr" eaLnBrk="0" fontAlgn="base" hangingPunct="0">
                    <a:spcBef>
                      <a:spcPct val="0"/>
                    </a:spcBef>
                    <a:spcAft>
                      <a:spcPct val="0"/>
                    </a:spcAft>
                    <a:defRPr baseline="-25000">
                      <a:solidFill>
                        <a:schemeClr val="tx1"/>
                      </a:solidFill>
                      <a:latin typeface="Arial" panose="020B0604020202020204" pitchFamily="34" charset="0"/>
                    </a:defRPr>
                  </a:lvl7pPr>
                  <a:lvl8pPr marL="3429000" indent="-228600" algn="ctr" eaLnBrk="0" fontAlgn="base" hangingPunct="0">
                    <a:spcBef>
                      <a:spcPct val="0"/>
                    </a:spcBef>
                    <a:spcAft>
                      <a:spcPct val="0"/>
                    </a:spcAft>
                    <a:defRPr baseline="-25000">
                      <a:solidFill>
                        <a:schemeClr val="tx1"/>
                      </a:solidFill>
                      <a:latin typeface="Arial" panose="020B0604020202020204" pitchFamily="34" charset="0"/>
                    </a:defRPr>
                  </a:lvl8pPr>
                  <a:lvl9pPr marL="3886200" indent="-228600" algn="ctr" eaLnBrk="0" fontAlgn="base" hangingPunct="0">
                    <a:spcBef>
                      <a:spcPct val="0"/>
                    </a:spcBef>
                    <a:spcAft>
                      <a:spcPct val="0"/>
                    </a:spcAft>
                    <a:defRPr baseline="-25000">
                      <a:solidFill>
                        <a:schemeClr val="tx1"/>
                      </a:solidFill>
                      <a:latin typeface="Arial" panose="020B0604020202020204" pitchFamily="34" charset="0"/>
                    </a:defRPr>
                  </a:lvl9pPr>
                </a:lstStyle>
                <a:p>
                  <a:pPr algn="l" eaLnBrk="1" hangingPunct="1">
                    <a:spcBef>
                      <a:spcPct val="20000"/>
                    </a:spcBef>
                    <a:buFontTx/>
                    <a:buChar char="•"/>
                  </a:pPr>
                  <a14:m>
                    <m:oMath xmlns:m="http://schemas.openxmlformats.org/officeDocument/2006/math">
                      <m:r>
                        <a:rPr lang="en-US" altLang="en-US" sz="2000" i="1" baseline="0" dirty="0" smtClean="0">
                          <a:solidFill>
                            <a:srgbClr val="FF0000"/>
                          </a:solidFill>
                          <a:latin typeface="Cambria Math" panose="02040503050406030204" pitchFamily="18" charset="0"/>
                          <a:sym typeface="Wingdings" pitchFamily="2" charset="2"/>
                        </a:rPr>
                        <m:t>𝐺</m:t>
                      </m:r>
                    </m:oMath>
                  </a14:m>
                  <a:r>
                    <a:rPr lang="en-US" altLang="en-US" sz="2000" baseline="0" dirty="0">
                      <a:solidFill>
                        <a:srgbClr val="FF0000"/>
                      </a:solidFill>
                      <a:cs typeface="Arial" panose="020B0604020202020204" pitchFamily="34" charset="0"/>
                      <a:sym typeface="Wingdings" pitchFamily="2" charset="2"/>
                    </a:rPr>
                    <a:t>̃ LSP</a:t>
                  </a:r>
                </a:p>
                <a:p>
                  <a:pPr algn="l" eaLnBrk="1" hangingPunct="1">
                    <a:spcBef>
                      <a:spcPct val="20000"/>
                    </a:spcBef>
                    <a:buFontTx/>
                    <a:buChar char="•"/>
                  </a:pPr>
                  <a:endParaRPr lang="en-US" altLang="en-US" sz="2400" baseline="0" dirty="0">
                    <a:solidFill>
                      <a:srgbClr val="FF0000"/>
                    </a:solidFill>
                    <a:cs typeface="Arial" panose="020B0604020202020204" pitchFamily="34" charset="0"/>
                    <a:sym typeface="Wingdings" pitchFamily="2" charset="2"/>
                  </a:endParaRPr>
                </a:p>
                <a:p>
                  <a:pPr algn="l" eaLnBrk="1" hangingPunct="1">
                    <a:spcBef>
                      <a:spcPct val="20000"/>
                    </a:spcBef>
                    <a:buFontTx/>
                    <a:buChar char="•"/>
                  </a:pPr>
                  <a:endParaRPr lang="en-US" altLang="en-US" sz="2400" baseline="0" dirty="0">
                    <a:solidFill>
                      <a:srgbClr val="FF0000"/>
                    </a:solidFill>
                    <a:cs typeface="Arial" panose="020B0604020202020204" pitchFamily="34" charset="0"/>
                    <a:sym typeface="Wingdings" pitchFamily="2" charset="2"/>
                  </a:endParaRPr>
                </a:p>
                <a:p>
                  <a:pPr algn="l" eaLnBrk="1" hangingPunct="1">
                    <a:spcBef>
                      <a:spcPct val="20000"/>
                    </a:spcBef>
                  </a:pPr>
                  <a:endParaRPr lang="en-US" altLang="en-US" sz="2400" baseline="0" dirty="0">
                    <a:solidFill>
                      <a:srgbClr val="FF0000"/>
                    </a:solidFill>
                    <a:cs typeface="Arial" panose="020B0604020202020204" pitchFamily="34" charset="0"/>
                    <a:sym typeface="Wingdings" pitchFamily="2" charset="2"/>
                  </a:endParaRPr>
                </a:p>
                <a:p>
                  <a:pPr algn="l" eaLnBrk="1" hangingPunct="1">
                    <a:spcBef>
                      <a:spcPct val="20000"/>
                    </a:spcBef>
                    <a:buFontTx/>
                    <a:buChar char="•"/>
                  </a:pPr>
                  <a:endParaRPr lang="en-US" altLang="en-US" sz="2400" baseline="0" dirty="0">
                    <a:solidFill>
                      <a:srgbClr val="FF0000"/>
                    </a:solidFill>
                    <a:cs typeface="Arial" panose="020B0604020202020204" pitchFamily="34" charset="0"/>
                    <a:sym typeface="Wingdings" pitchFamily="2" charset="2"/>
                  </a:endParaRPr>
                </a:p>
                <a:p>
                  <a:pPr algn="l" eaLnBrk="1" hangingPunct="1">
                    <a:spcBef>
                      <a:spcPct val="20000"/>
                    </a:spcBef>
                    <a:buFontTx/>
                    <a:buChar char="•"/>
                  </a:pPr>
                  <a:endParaRPr lang="en-US" altLang="en-US" sz="1000" baseline="0" dirty="0">
                    <a:solidFill>
                      <a:srgbClr val="FF0000"/>
                    </a:solidFill>
                    <a:cs typeface="Arial" panose="020B0604020202020204" pitchFamily="34" charset="0"/>
                    <a:sym typeface="Wingdings" pitchFamily="2" charset="2"/>
                  </a:endParaRPr>
                </a:p>
                <a:p>
                  <a:pPr algn="l" eaLnBrk="1" hangingPunct="1">
                    <a:spcBef>
                      <a:spcPct val="20000"/>
                    </a:spcBef>
                    <a:buFontTx/>
                    <a:buChar char="•"/>
                  </a:pPr>
                  <a:r>
                    <a:rPr lang="en-US" altLang="en-US" sz="2000" baseline="0" dirty="0">
                      <a:solidFill>
                        <a:srgbClr val="FF0000"/>
                      </a:solidFill>
                      <a:cs typeface="Arial" panose="020B0604020202020204" pitchFamily="34" charset="0"/>
                      <a:sym typeface="Wingdings" pitchFamily="2" charset="2"/>
                    </a:rPr>
                    <a:t>Completely different cosmology and particle physics</a:t>
                  </a:r>
                  <a:endParaRPr lang="en-US" altLang="en-US" sz="2000" baseline="0" dirty="0">
                    <a:solidFill>
                      <a:srgbClr val="FF0000"/>
                    </a:solidFill>
                    <a:sym typeface="Wingdings" pitchFamily="2" charset="2"/>
                  </a:endParaRPr>
                </a:p>
              </p:txBody>
            </p:sp>
          </mc:Choice>
          <mc:Fallback xmlns="">
            <p:sp>
              <p:nvSpPr>
                <p:cNvPr id="47" name="Rectangle 14">
                  <a:extLst>
                    <a:ext uri="{FF2B5EF4-FFF2-40B4-BE49-F238E27FC236}">
                      <a16:creationId xmlns:a16="http://schemas.microsoft.com/office/drawing/2014/main" id="{039A3798-D32A-9343-8506-AF58B2BA15E6}"/>
                    </a:ext>
                  </a:extLst>
                </p:cNvPr>
                <p:cNvSpPr>
                  <a:spLocks noRot="1" noChangeAspect="1" noMove="1" noResize="1" noEditPoints="1" noAdjustHandles="1" noChangeArrowheads="1" noChangeShapeType="1" noTextEdit="1"/>
                </p:cNvSpPr>
                <p:nvPr/>
              </p:nvSpPr>
              <p:spPr bwMode="auto">
                <a:xfrm>
                  <a:off x="2962" y="2015"/>
                  <a:ext cx="2604" cy="2056"/>
                </a:xfrm>
                <a:prstGeom prst="rect">
                  <a:avLst/>
                </a:prstGeom>
                <a:blipFill>
                  <a:blip r:embed="rId5"/>
                  <a:stretch>
                    <a:fillRect l="-1227" t="-775" r="-1534"/>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grpSp>
          <p:nvGrpSpPr>
            <p:cNvPr id="48" name="Group 15">
              <a:extLst>
                <a:ext uri="{FF2B5EF4-FFF2-40B4-BE49-F238E27FC236}">
                  <a16:creationId xmlns:a16="http://schemas.microsoft.com/office/drawing/2014/main" id="{46897AF0-D6DE-5E4F-A19B-4CD9B5300AB2}"/>
                </a:ext>
              </a:extLst>
            </p:cNvPr>
            <p:cNvGrpSpPr>
              <a:grpSpLocks/>
            </p:cNvGrpSpPr>
            <p:nvPr/>
          </p:nvGrpSpPr>
          <p:grpSpPr bwMode="auto">
            <a:xfrm>
              <a:off x="3186" y="2379"/>
              <a:ext cx="1823" cy="1163"/>
              <a:chOff x="3065" y="2112"/>
              <a:chExt cx="1823" cy="1163"/>
            </a:xfrm>
          </p:grpSpPr>
          <p:sp>
            <p:nvSpPr>
              <p:cNvPr id="49" name="Line 16">
                <a:extLst>
                  <a:ext uri="{FF2B5EF4-FFF2-40B4-BE49-F238E27FC236}">
                    <a16:creationId xmlns:a16="http://schemas.microsoft.com/office/drawing/2014/main" id="{3D8E94CE-B349-A94C-B11B-ACBBDDF8F493}"/>
                  </a:ext>
                </a:extLst>
              </p:cNvPr>
              <p:cNvSpPr>
                <a:spLocks noChangeShapeType="1"/>
              </p:cNvSpPr>
              <p:nvPr/>
            </p:nvSpPr>
            <p:spPr bwMode="auto">
              <a:xfrm>
                <a:off x="3436" y="2233"/>
                <a:ext cx="557"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0" name="Line 17">
                <a:extLst>
                  <a:ext uri="{FF2B5EF4-FFF2-40B4-BE49-F238E27FC236}">
                    <a16:creationId xmlns:a16="http://schemas.microsoft.com/office/drawing/2014/main" id="{552928E0-8E49-3440-B36C-F8D682BBD099}"/>
                  </a:ext>
                </a:extLst>
              </p:cNvPr>
              <p:cNvSpPr>
                <a:spLocks noChangeShapeType="1"/>
              </p:cNvSpPr>
              <p:nvPr/>
            </p:nvSpPr>
            <p:spPr bwMode="auto">
              <a:xfrm>
                <a:off x="3533" y="2765"/>
                <a:ext cx="557"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1" name="Line 18">
                <a:extLst>
                  <a:ext uri="{FF2B5EF4-FFF2-40B4-BE49-F238E27FC236}">
                    <a16:creationId xmlns:a16="http://schemas.microsoft.com/office/drawing/2014/main" id="{B1CDB7C2-FD8A-BE46-A634-D73DC4E59826}"/>
                  </a:ext>
                </a:extLst>
              </p:cNvPr>
              <p:cNvSpPr>
                <a:spLocks noChangeShapeType="1"/>
              </p:cNvSpPr>
              <p:nvPr/>
            </p:nvSpPr>
            <p:spPr bwMode="auto">
              <a:xfrm>
                <a:off x="4331" y="3007"/>
                <a:ext cx="557"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2" name="Text Box 19">
                <a:extLst>
                  <a:ext uri="{FF2B5EF4-FFF2-40B4-BE49-F238E27FC236}">
                    <a16:creationId xmlns:a16="http://schemas.microsoft.com/office/drawing/2014/main" id="{2476D136-E9D9-5A4F-B738-56512854B620}"/>
                  </a:ext>
                </a:extLst>
              </p:cNvPr>
              <p:cNvSpPr txBox="1">
                <a:spLocks noChangeArrowheads="1"/>
              </p:cNvSpPr>
              <p:nvPr/>
            </p:nvSpPr>
            <p:spPr bwMode="auto">
              <a:xfrm>
                <a:off x="3098" y="2112"/>
                <a:ext cx="33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baseline="-25000">
                    <a:solidFill>
                      <a:schemeClr val="tx1"/>
                    </a:solidFill>
                    <a:latin typeface="Arial" panose="020B0604020202020204" pitchFamily="34" charset="0"/>
                  </a:defRPr>
                </a:lvl1pPr>
                <a:lvl2pPr marL="742950" indent="-285750">
                  <a:defRPr baseline="-25000">
                    <a:solidFill>
                      <a:schemeClr val="tx1"/>
                    </a:solidFill>
                    <a:latin typeface="Arial" panose="020B0604020202020204" pitchFamily="34" charset="0"/>
                  </a:defRPr>
                </a:lvl2pPr>
                <a:lvl3pPr marL="1143000" indent="-228600">
                  <a:defRPr baseline="-25000">
                    <a:solidFill>
                      <a:schemeClr val="tx1"/>
                    </a:solidFill>
                    <a:latin typeface="Arial" panose="020B0604020202020204" pitchFamily="34" charset="0"/>
                  </a:defRPr>
                </a:lvl3pPr>
                <a:lvl4pPr marL="1600200" indent="-228600">
                  <a:defRPr baseline="-25000">
                    <a:solidFill>
                      <a:schemeClr val="tx1"/>
                    </a:solidFill>
                    <a:latin typeface="Arial" panose="020B0604020202020204" pitchFamily="34" charset="0"/>
                  </a:defRPr>
                </a:lvl4pPr>
                <a:lvl5pPr marL="2057400" indent="-228600">
                  <a:defRPr baseline="-25000">
                    <a:solidFill>
                      <a:schemeClr val="tx1"/>
                    </a:solidFill>
                    <a:latin typeface="Arial" panose="020B0604020202020204" pitchFamily="34" charset="0"/>
                  </a:defRPr>
                </a:lvl5pPr>
                <a:lvl6pPr marL="2514600" indent="-228600" algn="ctr" eaLnBrk="0" fontAlgn="base" hangingPunct="0">
                  <a:spcBef>
                    <a:spcPct val="0"/>
                  </a:spcBef>
                  <a:spcAft>
                    <a:spcPct val="0"/>
                  </a:spcAft>
                  <a:defRPr baseline="-25000">
                    <a:solidFill>
                      <a:schemeClr val="tx1"/>
                    </a:solidFill>
                    <a:latin typeface="Arial" panose="020B0604020202020204" pitchFamily="34" charset="0"/>
                  </a:defRPr>
                </a:lvl6pPr>
                <a:lvl7pPr marL="2971800" indent="-228600" algn="ctr" eaLnBrk="0" fontAlgn="base" hangingPunct="0">
                  <a:spcBef>
                    <a:spcPct val="0"/>
                  </a:spcBef>
                  <a:spcAft>
                    <a:spcPct val="0"/>
                  </a:spcAft>
                  <a:defRPr baseline="-25000">
                    <a:solidFill>
                      <a:schemeClr val="tx1"/>
                    </a:solidFill>
                    <a:latin typeface="Arial" panose="020B0604020202020204" pitchFamily="34" charset="0"/>
                  </a:defRPr>
                </a:lvl7pPr>
                <a:lvl8pPr marL="3429000" indent="-228600" algn="ctr" eaLnBrk="0" fontAlgn="base" hangingPunct="0">
                  <a:spcBef>
                    <a:spcPct val="0"/>
                  </a:spcBef>
                  <a:spcAft>
                    <a:spcPct val="0"/>
                  </a:spcAft>
                  <a:defRPr baseline="-25000">
                    <a:solidFill>
                      <a:schemeClr val="tx1"/>
                    </a:solidFill>
                    <a:latin typeface="Arial" panose="020B0604020202020204" pitchFamily="34" charset="0"/>
                  </a:defRPr>
                </a:lvl8pPr>
                <a:lvl9pPr marL="3886200" indent="-228600" algn="ctr" eaLnBrk="0" fontAlgn="base" hangingPunct="0">
                  <a:spcBef>
                    <a:spcPct val="0"/>
                  </a:spcBef>
                  <a:spcAft>
                    <a:spcPct val="0"/>
                  </a:spcAft>
                  <a:defRPr baseline="-25000">
                    <a:solidFill>
                      <a:schemeClr val="tx1"/>
                    </a:solidFill>
                    <a:latin typeface="Arial" panose="020B0604020202020204" pitchFamily="34" charset="0"/>
                  </a:defRPr>
                </a:lvl9pPr>
              </a:lstStyle>
              <a:p>
                <a:r>
                  <a:rPr lang="en-US" altLang="en-US" baseline="0">
                    <a:solidFill>
                      <a:srgbClr val="FF0000"/>
                    </a:solidFill>
                  </a:rPr>
                  <a:t>SM</a:t>
                </a:r>
              </a:p>
            </p:txBody>
          </p:sp>
          <p:sp>
            <p:nvSpPr>
              <p:cNvPr id="53" name="Text Box 20">
                <a:extLst>
                  <a:ext uri="{FF2B5EF4-FFF2-40B4-BE49-F238E27FC236}">
                    <a16:creationId xmlns:a16="http://schemas.microsoft.com/office/drawing/2014/main" id="{EF4EA0DD-BB8A-B34C-8F73-B41E8776B749}"/>
                  </a:ext>
                </a:extLst>
              </p:cNvPr>
              <p:cNvSpPr txBox="1">
                <a:spLocks noChangeArrowheads="1"/>
              </p:cNvSpPr>
              <p:nvPr/>
            </p:nvSpPr>
            <p:spPr bwMode="auto">
              <a:xfrm>
                <a:off x="3065" y="2644"/>
                <a:ext cx="49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baseline="-25000">
                    <a:solidFill>
                      <a:schemeClr val="tx1"/>
                    </a:solidFill>
                    <a:latin typeface="Arial" panose="020B0604020202020204" pitchFamily="34" charset="0"/>
                  </a:defRPr>
                </a:lvl1pPr>
                <a:lvl2pPr marL="742950" indent="-285750">
                  <a:defRPr baseline="-25000">
                    <a:solidFill>
                      <a:schemeClr val="tx1"/>
                    </a:solidFill>
                    <a:latin typeface="Arial" panose="020B0604020202020204" pitchFamily="34" charset="0"/>
                  </a:defRPr>
                </a:lvl2pPr>
                <a:lvl3pPr marL="1143000" indent="-228600">
                  <a:defRPr baseline="-25000">
                    <a:solidFill>
                      <a:schemeClr val="tx1"/>
                    </a:solidFill>
                    <a:latin typeface="Arial" panose="020B0604020202020204" pitchFamily="34" charset="0"/>
                  </a:defRPr>
                </a:lvl3pPr>
                <a:lvl4pPr marL="1600200" indent="-228600">
                  <a:defRPr baseline="-25000">
                    <a:solidFill>
                      <a:schemeClr val="tx1"/>
                    </a:solidFill>
                    <a:latin typeface="Arial" panose="020B0604020202020204" pitchFamily="34" charset="0"/>
                  </a:defRPr>
                </a:lvl4pPr>
                <a:lvl5pPr marL="2057400" indent="-228600">
                  <a:defRPr baseline="-25000">
                    <a:solidFill>
                      <a:schemeClr val="tx1"/>
                    </a:solidFill>
                    <a:latin typeface="Arial" panose="020B0604020202020204" pitchFamily="34" charset="0"/>
                  </a:defRPr>
                </a:lvl5pPr>
                <a:lvl6pPr marL="2514600" indent="-228600" algn="ctr" eaLnBrk="0" fontAlgn="base" hangingPunct="0">
                  <a:spcBef>
                    <a:spcPct val="0"/>
                  </a:spcBef>
                  <a:spcAft>
                    <a:spcPct val="0"/>
                  </a:spcAft>
                  <a:defRPr baseline="-25000">
                    <a:solidFill>
                      <a:schemeClr val="tx1"/>
                    </a:solidFill>
                    <a:latin typeface="Arial" panose="020B0604020202020204" pitchFamily="34" charset="0"/>
                  </a:defRPr>
                </a:lvl6pPr>
                <a:lvl7pPr marL="2971800" indent="-228600" algn="ctr" eaLnBrk="0" fontAlgn="base" hangingPunct="0">
                  <a:spcBef>
                    <a:spcPct val="0"/>
                  </a:spcBef>
                  <a:spcAft>
                    <a:spcPct val="0"/>
                  </a:spcAft>
                  <a:defRPr baseline="-25000">
                    <a:solidFill>
                      <a:schemeClr val="tx1"/>
                    </a:solidFill>
                    <a:latin typeface="Arial" panose="020B0604020202020204" pitchFamily="34" charset="0"/>
                  </a:defRPr>
                </a:lvl7pPr>
                <a:lvl8pPr marL="3429000" indent="-228600" algn="ctr" eaLnBrk="0" fontAlgn="base" hangingPunct="0">
                  <a:spcBef>
                    <a:spcPct val="0"/>
                  </a:spcBef>
                  <a:spcAft>
                    <a:spcPct val="0"/>
                  </a:spcAft>
                  <a:defRPr baseline="-25000">
                    <a:solidFill>
                      <a:schemeClr val="tx1"/>
                    </a:solidFill>
                    <a:latin typeface="Arial" panose="020B0604020202020204" pitchFamily="34" charset="0"/>
                  </a:defRPr>
                </a:lvl8pPr>
                <a:lvl9pPr marL="3886200" indent="-228600" algn="ctr" eaLnBrk="0" fontAlgn="base" hangingPunct="0">
                  <a:spcBef>
                    <a:spcPct val="0"/>
                  </a:spcBef>
                  <a:spcAft>
                    <a:spcPct val="0"/>
                  </a:spcAft>
                  <a:defRPr baseline="-25000">
                    <a:solidFill>
                      <a:schemeClr val="tx1"/>
                    </a:solidFill>
                    <a:latin typeface="Arial" panose="020B0604020202020204" pitchFamily="34" charset="0"/>
                  </a:defRPr>
                </a:lvl9pPr>
              </a:lstStyle>
              <a:p>
                <a:r>
                  <a:rPr lang="en-US" altLang="en-US" baseline="0">
                    <a:solidFill>
                      <a:srgbClr val="FF0000"/>
                    </a:solidFill>
                  </a:rPr>
                  <a:t>NLSP</a:t>
                </a:r>
              </a:p>
            </p:txBody>
          </p:sp>
          <mc:AlternateContent xmlns:mc="http://schemas.openxmlformats.org/markup-compatibility/2006" xmlns:a14="http://schemas.microsoft.com/office/drawing/2010/main">
            <mc:Choice Requires="a14">
              <p:sp>
                <p:nvSpPr>
                  <p:cNvPr id="54" name="Text Box 21">
                    <a:extLst>
                      <a:ext uri="{FF2B5EF4-FFF2-40B4-BE49-F238E27FC236}">
                        <a16:creationId xmlns:a16="http://schemas.microsoft.com/office/drawing/2014/main" id="{634EA436-99C3-4C40-8185-1DD88FD8FCA4}"/>
                      </a:ext>
                    </a:extLst>
                  </p:cNvPr>
                  <p:cNvSpPr txBox="1">
                    <a:spLocks noChangeArrowheads="1"/>
                  </p:cNvSpPr>
                  <p:nvPr/>
                </p:nvSpPr>
                <p:spPr bwMode="auto">
                  <a:xfrm>
                    <a:off x="4653" y="3042"/>
                    <a:ext cx="215" cy="233"/>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none">
                    <a:spAutoFit/>
                  </a:bodyPr>
                  <a:lstStyle>
                    <a:lvl1pPr>
                      <a:defRPr baseline="-25000">
                        <a:solidFill>
                          <a:schemeClr val="tx1"/>
                        </a:solidFill>
                        <a:latin typeface="Arial" panose="020B0604020202020204" pitchFamily="34" charset="0"/>
                      </a:defRPr>
                    </a:lvl1pPr>
                    <a:lvl2pPr marL="742950" indent="-285750">
                      <a:defRPr baseline="-25000">
                        <a:solidFill>
                          <a:schemeClr val="tx1"/>
                        </a:solidFill>
                        <a:latin typeface="Arial" panose="020B0604020202020204" pitchFamily="34" charset="0"/>
                      </a:defRPr>
                    </a:lvl2pPr>
                    <a:lvl3pPr marL="1143000" indent="-228600">
                      <a:defRPr baseline="-25000">
                        <a:solidFill>
                          <a:schemeClr val="tx1"/>
                        </a:solidFill>
                        <a:latin typeface="Arial" panose="020B0604020202020204" pitchFamily="34" charset="0"/>
                      </a:defRPr>
                    </a:lvl3pPr>
                    <a:lvl4pPr marL="1600200" indent="-228600">
                      <a:defRPr baseline="-25000">
                        <a:solidFill>
                          <a:schemeClr val="tx1"/>
                        </a:solidFill>
                        <a:latin typeface="Arial" panose="020B0604020202020204" pitchFamily="34" charset="0"/>
                      </a:defRPr>
                    </a:lvl4pPr>
                    <a:lvl5pPr marL="2057400" indent="-228600">
                      <a:defRPr baseline="-25000">
                        <a:solidFill>
                          <a:schemeClr val="tx1"/>
                        </a:solidFill>
                        <a:latin typeface="Arial" panose="020B0604020202020204" pitchFamily="34" charset="0"/>
                      </a:defRPr>
                    </a:lvl5pPr>
                    <a:lvl6pPr marL="2514600" indent="-228600" algn="ctr" eaLnBrk="0" fontAlgn="base" hangingPunct="0">
                      <a:spcBef>
                        <a:spcPct val="0"/>
                      </a:spcBef>
                      <a:spcAft>
                        <a:spcPct val="0"/>
                      </a:spcAft>
                      <a:defRPr baseline="-25000">
                        <a:solidFill>
                          <a:schemeClr val="tx1"/>
                        </a:solidFill>
                        <a:latin typeface="Arial" panose="020B0604020202020204" pitchFamily="34" charset="0"/>
                      </a:defRPr>
                    </a:lvl6pPr>
                    <a:lvl7pPr marL="2971800" indent="-228600" algn="ctr" eaLnBrk="0" fontAlgn="base" hangingPunct="0">
                      <a:spcBef>
                        <a:spcPct val="0"/>
                      </a:spcBef>
                      <a:spcAft>
                        <a:spcPct val="0"/>
                      </a:spcAft>
                      <a:defRPr baseline="-25000">
                        <a:solidFill>
                          <a:schemeClr val="tx1"/>
                        </a:solidFill>
                        <a:latin typeface="Arial" panose="020B0604020202020204" pitchFamily="34" charset="0"/>
                      </a:defRPr>
                    </a:lvl7pPr>
                    <a:lvl8pPr marL="3429000" indent="-228600" algn="ctr" eaLnBrk="0" fontAlgn="base" hangingPunct="0">
                      <a:spcBef>
                        <a:spcPct val="0"/>
                      </a:spcBef>
                      <a:spcAft>
                        <a:spcPct val="0"/>
                      </a:spcAft>
                      <a:defRPr baseline="-25000">
                        <a:solidFill>
                          <a:schemeClr val="tx1"/>
                        </a:solidFill>
                        <a:latin typeface="Arial" panose="020B0604020202020204" pitchFamily="34" charset="0"/>
                      </a:defRPr>
                    </a:lvl8pPr>
                    <a:lvl9pPr marL="3886200" indent="-228600" algn="ctr" eaLnBrk="0" fontAlgn="base" hangingPunct="0">
                      <a:spcBef>
                        <a:spcPct val="0"/>
                      </a:spcBef>
                      <a:spcAft>
                        <a:spcPct val="0"/>
                      </a:spcAft>
                      <a:defRPr baseline="-25000">
                        <a:solidFill>
                          <a:schemeClr val="tx1"/>
                        </a:solidFill>
                        <a:latin typeface="Arial" panose="020B0604020202020204" pitchFamily="34" charset="0"/>
                      </a:defRPr>
                    </a:lvl9pPr>
                  </a:lstStyle>
                  <a:p>
                    <a14:m>
                      <m:oMath xmlns:m="http://schemas.openxmlformats.org/officeDocument/2006/math">
                        <m:r>
                          <a:rPr lang="en-US" altLang="en-US" i="1" baseline="0" dirty="0" smtClean="0">
                            <a:solidFill>
                              <a:srgbClr val="FF0000"/>
                            </a:solidFill>
                            <a:latin typeface="Cambria Math" panose="02040503050406030204" pitchFamily="18" charset="0"/>
                            <a:sym typeface="Wingdings" pitchFamily="2" charset="2"/>
                          </a:rPr>
                          <m:t>𝐺</m:t>
                        </m:r>
                      </m:oMath>
                    </a14:m>
                    <a:r>
                      <a:rPr lang="en-US" altLang="en-US" baseline="0" dirty="0">
                        <a:solidFill>
                          <a:srgbClr val="FF0000"/>
                        </a:solidFill>
                        <a:sym typeface="Wingdings" pitchFamily="2" charset="2"/>
                      </a:rPr>
                      <a:t>̃</a:t>
                    </a:r>
                  </a:p>
                </p:txBody>
              </p:sp>
            </mc:Choice>
            <mc:Fallback xmlns="">
              <p:sp>
                <p:nvSpPr>
                  <p:cNvPr id="54" name="Text Box 21">
                    <a:extLst>
                      <a:ext uri="{FF2B5EF4-FFF2-40B4-BE49-F238E27FC236}">
                        <a16:creationId xmlns:a16="http://schemas.microsoft.com/office/drawing/2014/main" id="{634EA436-99C3-4C40-8185-1DD88FD8FCA4}"/>
                      </a:ext>
                    </a:extLst>
                  </p:cNvPr>
                  <p:cNvSpPr txBox="1">
                    <a:spLocks noRot="1" noChangeAspect="1" noMove="1" noResize="1" noEditPoints="1" noAdjustHandles="1" noChangeArrowheads="1" noChangeShapeType="1" noTextEdit="1"/>
                  </p:cNvSpPr>
                  <p:nvPr/>
                </p:nvSpPr>
                <p:spPr bwMode="auto">
                  <a:xfrm>
                    <a:off x="4653" y="3042"/>
                    <a:ext cx="215" cy="233"/>
                  </a:xfrm>
                  <a:prstGeom prst="rect">
                    <a:avLst/>
                  </a:prstGeom>
                  <a:blipFill>
                    <a:blip r:embed="rId6"/>
                    <a:stretch>
                      <a:fillRect t="-6897" r="-11111" b="-27586"/>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
            <p:nvSpPr>
              <p:cNvPr id="55" name="Line 22">
                <a:extLst>
                  <a:ext uri="{FF2B5EF4-FFF2-40B4-BE49-F238E27FC236}">
                    <a16:creationId xmlns:a16="http://schemas.microsoft.com/office/drawing/2014/main" id="{984E0D1C-CE93-5040-AF38-16D04BBFF488}"/>
                  </a:ext>
                </a:extLst>
              </p:cNvPr>
              <p:cNvSpPr>
                <a:spLocks noChangeShapeType="1"/>
              </p:cNvSpPr>
              <p:nvPr/>
            </p:nvSpPr>
            <p:spPr bwMode="auto">
              <a:xfrm>
                <a:off x="3703" y="2281"/>
                <a:ext cx="96" cy="46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56" name="Line 23">
                <a:extLst>
                  <a:ext uri="{FF2B5EF4-FFF2-40B4-BE49-F238E27FC236}">
                    <a16:creationId xmlns:a16="http://schemas.microsoft.com/office/drawing/2014/main" id="{7792FD10-5B83-504B-BA59-6207BC46FD62}"/>
                  </a:ext>
                </a:extLst>
              </p:cNvPr>
              <p:cNvSpPr>
                <a:spLocks noChangeShapeType="1"/>
              </p:cNvSpPr>
              <p:nvPr/>
            </p:nvSpPr>
            <p:spPr bwMode="auto">
              <a:xfrm>
                <a:off x="3775" y="2801"/>
                <a:ext cx="854" cy="182"/>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grpSp>
      </p:grpSp>
      <p:sp>
        <p:nvSpPr>
          <p:cNvPr id="25" name="Rectangle 10">
            <a:extLst>
              <a:ext uri="{FF2B5EF4-FFF2-40B4-BE49-F238E27FC236}">
                <a16:creationId xmlns:a16="http://schemas.microsoft.com/office/drawing/2014/main" id="{0C350C60-801E-9C47-9B8B-1188E15317D1}"/>
              </a:ext>
            </a:extLst>
          </p:cNvPr>
          <p:cNvSpPr>
            <a:spLocks noChangeArrowheads="1"/>
          </p:cNvSpPr>
          <p:nvPr/>
        </p:nvSpPr>
        <p:spPr bwMode="auto">
          <a:xfrm>
            <a:off x="923409" y="6048573"/>
            <a:ext cx="668484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baseline="-25000">
                <a:solidFill>
                  <a:schemeClr val="tx1"/>
                </a:solidFill>
                <a:latin typeface="Arial" panose="020B0604020202020204" pitchFamily="34" charset="0"/>
              </a:defRPr>
            </a:lvl1pPr>
            <a:lvl2pPr marL="742950" indent="-285750">
              <a:defRPr baseline="-25000">
                <a:solidFill>
                  <a:schemeClr val="tx1"/>
                </a:solidFill>
                <a:latin typeface="Arial" panose="020B0604020202020204" pitchFamily="34" charset="0"/>
              </a:defRPr>
            </a:lvl2pPr>
            <a:lvl3pPr marL="1143000" indent="-228600">
              <a:defRPr baseline="-25000">
                <a:solidFill>
                  <a:schemeClr val="tx1"/>
                </a:solidFill>
                <a:latin typeface="Arial" panose="020B0604020202020204" pitchFamily="34" charset="0"/>
              </a:defRPr>
            </a:lvl3pPr>
            <a:lvl4pPr marL="1600200" indent="-228600">
              <a:defRPr baseline="-25000">
                <a:solidFill>
                  <a:schemeClr val="tx1"/>
                </a:solidFill>
                <a:latin typeface="Arial" panose="020B0604020202020204" pitchFamily="34" charset="0"/>
              </a:defRPr>
            </a:lvl4pPr>
            <a:lvl5pPr marL="2057400" indent="-228600">
              <a:defRPr baseline="-25000">
                <a:solidFill>
                  <a:schemeClr val="tx1"/>
                </a:solidFill>
                <a:latin typeface="Arial" panose="020B0604020202020204" pitchFamily="34" charset="0"/>
              </a:defRPr>
            </a:lvl5pPr>
            <a:lvl6pPr marL="2514600" indent="-228600" algn="ctr" eaLnBrk="0" fontAlgn="base" hangingPunct="0">
              <a:spcBef>
                <a:spcPct val="0"/>
              </a:spcBef>
              <a:spcAft>
                <a:spcPct val="0"/>
              </a:spcAft>
              <a:defRPr baseline="-25000">
                <a:solidFill>
                  <a:schemeClr val="tx1"/>
                </a:solidFill>
                <a:latin typeface="Arial" panose="020B0604020202020204" pitchFamily="34" charset="0"/>
              </a:defRPr>
            </a:lvl6pPr>
            <a:lvl7pPr marL="2971800" indent="-228600" algn="ctr" eaLnBrk="0" fontAlgn="base" hangingPunct="0">
              <a:spcBef>
                <a:spcPct val="0"/>
              </a:spcBef>
              <a:spcAft>
                <a:spcPct val="0"/>
              </a:spcAft>
              <a:defRPr baseline="-25000">
                <a:solidFill>
                  <a:schemeClr val="tx1"/>
                </a:solidFill>
                <a:latin typeface="Arial" panose="020B0604020202020204" pitchFamily="34" charset="0"/>
              </a:defRPr>
            </a:lvl7pPr>
            <a:lvl8pPr marL="3429000" indent="-228600" algn="ctr" eaLnBrk="0" fontAlgn="base" hangingPunct="0">
              <a:spcBef>
                <a:spcPct val="0"/>
              </a:spcBef>
              <a:spcAft>
                <a:spcPct val="0"/>
              </a:spcAft>
              <a:defRPr baseline="-25000">
                <a:solidFill>
                  <a:schemeClr val="tx1"/>
                </a:solidFill>
                <a:latin typeface="Arial" panose="020B0604020202020204" pitchFamily="34" charset="0"/>
              </a:defRPr>
            </a:lvl8pPr>
            <a:lvl9pPr marL="3886200" indent="-228600" algn="ctr" eaLnBrk="0" fontAlgn="base" hangingPunct="0">
              <a:spcBef>
                <a:spcPct val="0"/>
              </a:spcBef>
              <a:spcAft>
                <a:spcPct val="0"/>
              </a:spcAft>
              <a:defRPr baseline="-25000">
                <a:solidFill>
                  <a:schemeClr val="tx1"/>
                </a:solidFill>
                <a:latin typeface="Arial" panose="020B0604020202020204" pitchFamily="34" charset="0"/>
              </a:defRPr>
            </a:lvl9pPr>
          </a:lstStyle>
          <a:p>
            <a:pPr algn="r"/>
            <a:r>
              <a:rPr lang="en-US" altLang="en-US" sz="1400" baseline="0" dirty="0"/>
              <a:t>Dine, Nelson, Nir, </a:t>
            </a:r>
            <a:r>
              <a:rPr lang="en-US" altLang="en-US" sz="1400" baseline="0" dirty="0" err="1"/>
              <a:t>Shirman</a:t>
            </a:r>
            <a:r>
              <a:rPr lang="en-US" altLang="en-US" sz="1400" baseline="0" dirty="0"/>
              <a:t> (1994, 1995); </a:t>
            </a:r>
            <a:r>
              <a:rPr lang="en-US" altLang="en-US" sz="1400" baseline="0" dirty="0" err="1"/>
              <a:t>Dimopoulos</a:t>
            </a:r>
            <a:r>
              <a:rPr lang="en-US" altLang="en-US" sz="1400" baseline="0" dirty="0"/>
              <a:t>, Dine, Raby, Thomas (1996)</a:t>
            </a:r>
          </a:p>
        </p:txBody>
      </p:sp>
    </p:spTree>
    <p:extLst>
      <p:ext uri="{BB962C8B-B14F-4D97-AF65-F5344CB8AC3E}">
        <p14:creationId xmlns:p14="http://schemas.microsoft.com/office/powerpoint/2010/main" val="803817619"/>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685800" y="104775"/>
            <a:ext cx="7772400" cy="733425"/>
          </a:xfrm>
        </p:spPr>
        <p:txBody>
          <a:bodyPr/>
          <a:lstStyle/>
          <a:p>
            <a:pPr eaLnBrk="1" hangingPunct="1"/>
            <a:r>
              <a:rPr lang="en-US" dirty="0">
                <a:latin typeface="Arial" charset="0"/>
              </a:rPr>
              <a:t>SUPERWIMP DARK MATTER</a:t>
            </a:r>
          </a:p>
        </p:txBody>
      </p:sp>
      <mc:AlternateContent xmlns:mc="http://schemas.openxmlformats.org/markup-compatibility/2006" xmlns:a14="http://schemas.microsoft.com/office/drawing/2010/main">
        <mc:Choice Requires="a14">
          <p:sp>
            <p:nvSpPr>
              <p:cNvPr id="5123" name="Content Placeholder 2"/>
              <p:cNvSpPr>
                <a:spLocks noGrp="1"/>
              </p:cNvSpPr>
              <p:nvPr>
                <p:ph idx="1"/>
              </p:nvPr>
            </p:nvSpPr>
            <p:spPr>
              <a:xfrm>
                <a:off x="152401" y="914400"/>
                <a:ext cx="8839199" cy="4224071"/>
              </a:xfrm>
            </p:spPr>
            <p:txBody>
              <a:bodyPr/>
              <a:lstStyle/>
              <a:p>
                <a:pPr>
                  <a:buFontTx/>
                  <a:buChar char="•"/>
                </a:pPr>
                <a:r>
                  <a:rPr lang="en-US" altLang="en-US" sz="2000" dirty="0">
                    <a:sym typeface="Wingdings" pitchFamily="2" charset="2"/>
                  </a:rPr>
                  <a:t>In gravity-mediated SUSY, the </a:t>
                </a:r>
                <a14:m>
                  <m:oMath xmlns:m="http://schemas.openxmlformats.org/officeDocument/2006/math">
                    <m:acc>
                      <m:accPr>
                        <m:chr m:val="̃"/>
                        <m:ctrlPr>
                          <a:rPr lang="en-US" altLang="en-US" sz="2000" i="1">
                            <a:latin typeface="Cambria Math" panose="02040503050406030204" pitchFamily="18" charset="0"/>
                            <a:sym typeface="Wingdings" pitchFamily="2" charset="2"/>
                          </a:rPr>
                        </m:ctrlPr>
                      </m:accPr>
                      <m:e>
                        <m:r>
                          <a:rPr lang="en-US" altLang="en-US" sz="2000" i="1">
                            <a:latin typeface="Cambria Math" panose="02040503050406030204" pitchFamily="18" charset="0"/>
                            <a:sym typeface="Wingdings" pitchFamily="2" charset="2"/>
                          </a:rPr>
                          <m:t>𝐺</m:t>
                        </m:r>
                      </m:e>
                    </m:acc>
                  </m:oMath>
                </a14:m>
                <a:r>
                  <a:rPr lang="en-US" altLang="en-US" sz="2000" dirty="0">
                    <a:sym typeface="Wingdings" pitchFamily="2" charset="2"/>
                  </a:rPr>
                  <a:t> has mass ~ 100 GeV, but extremely weak couplings</a:t>
                </a:r>
                <a14:m>
                  <m:oMath xmlns:m="http://schemas.openxmlformats.org/officeDocument/2006/math">
                    <m:sSub>
                      <m:sSubPr>
                        <m:ctrlPr>
                          <a:rPr lang="en-US" altLang="en-US" sz="2000" i="1">
                            <a:latin typeface="Cambria Math" panose="02040503050406030204" pitchFamily="18" charset="0"/>
                          </a:rPr>
                        </m:ctrlPr>
                      </m:sSubPr>
                      <m:e>
                        <m:r>
                          <a:rPr lang="en-US" altLang="en-US" sz="2000" b="0" i="1" smtClean="0">
                            <a:latin typeface="Cambria Math" panose="02040503050406030204" pitchFamily="18" charset="0"/>
                          </a:rPr>
                          <m:t> </m:t>
                        </m:r>
                        <m:r>
                          <a:rPr lang="en-US" altLang="en-US" sz="2000" b="0" i="1" smtClean="0">
                            <a:latin typeface="Cambria Math" panose="02040503050406030204" pitchFamily="18" charset="0"/>
                          </a:rPr>
                          <m:t>𝑀</m:t>
                        </m:r>
                      </m:e>
                      <m:sub>
                        <m:r>
                          <a:rPr lang="en-US" altLang="en-US" sz="2000" b="0" i="1" smtClean="0">
                            <a:latin typeface="Cambria Math" panose="02040503050406030204" pitchFamily="18" charset="0"/>
                          </a:rPr>
                          <m:t>𝑊</m:t>
                        </m:r>
                      </m:sub>
                    </m:sSub>
                  </m:oMath>
                </a14:m>
                <a:r>
                  <a:rPr lang="en-US" altLang="en-US" sz="2000" dirty="0"/>
                  <a:t>/</a:t>
                </a:r>
                <a14:m>
                  <m:oMath xmlns:m="http://schemas.openxmlformats.org/officeDocument/2006/math">
                    <m:sSub>
                      <m:sSubPr>
                        <m:ctrlPr>
                          <a:rPr lang="en-US" altLang="en-US" sz="2000" i="1" smtClean="0">
                            <a:latin typeface="Cambria Math" panose="02040503050406030204" pitchFamily="18" charset="0"/>
                          </a:rPr>
                        </m:ctrlPr>
                      </m:sSubPr>
                      <m:e>
                        <m:r>
                          <a:rPr lang="en-US" altLang="en-US" sz="2000" b="0" i="1" smtClean="0">
                            <a:latin typeface="Cambria Math" panose="02040503050406030204" pitchFamily="18" charset="0"/>
                          </a:rPr>
                          <m:t>𝑀</m:t>
                        </m:r>
                      </m:e>
                      <m:sub>
                        <m:r>
                          <m:rPr>
                            <m:sty m:val="p"/>
                          </m:rPr>
                          <a:rPr lang="en-US" altLang="en-US" sz="2000" b="0" i="0" smtClean="0">
                            <a:latin typeface="Cambria Math" panose="02040503050406030204" pitchFamily="18" charset="0"/>
                          </a:rPr>
                          <m:t>Pl</m:t>
                        </m:r>
                      </m:sub>
                    </m:sSub>
                  </m:oMath>
                </a14:m>
                <a:r>
                  <a:rPr lang="en-US" altLang="en-US" sz="2000" dirty="0"/>
                  <a:t> ~ </a:t>
                </a:r>
                <a14:m>
                  <m:oMath xmlns:m="http://schemas.openxmlformats.org/officeDocument/2006/math">
                    <m:sSup>
                      <m:sSupPr>
                        <m:ctrlPr>
                          <a:rPr lang="en-US" altLang="en-US" sz="2000" i="1" smtClean="0">
                            <a:latin typeface="Cambria Math" panose="02040503050406030204" pitchFamily="18" charset="0"/>
                          </a:rPr>
                        </m:ctrlPr>
                      </m:sSupPr>
                      <m:e>
                        <m:r>
                          <a:rPr lang="en-US" altLang="en-US" sz="2000" b="0" i="1" smtClean="0">
                            <a:latin typeface="Cambria Math" panose="02040503050406030204" pitchFamily="18" charset="0"/>
                          </a:rPr>
                          <m:t>10</m:t>
                        </m:r>
                      </m:e>
                      <m:sup>
                        <m:r>
                          <a:rPr lang="en-US" altLang="en-US" sz="2000" b="0" i="1" smtClean="0">
                            <a:latin typeface="Cambria Math" panose="02040503050406030204" pitchFamily="18" charset="0"/>
                          </a:rPr>
                          <m:t>−16</m:t>
                        </m:r>
                      </m:sup>
                    </m:sSup>
                  </m:oMath>
                </a14:m>
                <a:r>
                  <a:rPr lang="en-US" altLang="en-US" sz="2000" dirty="0">
                    <a:sym typeface="Wingdings" pitchFamily="2" charset="2"/>
                  </a:rPr>
                  <a:t>. If the </a:t>
                </a:r>
                <a14:m>
                  <m:oMath xmlns:m="http://schemas.openxmlformats.org/officeDocument/2006/math">
                    <m:acc>
                      <m:accPr>
                        <m:chr m:val="̃"/>
                        <m:ctrlPr>
                          <a:rPr lang="en-US" altLang="en-US" sz="2000" i="1">
                            <a:latin typeface="Cambria Math" panose="02040503050406030204" pitchFamily="18" charset="0"/>
                            <a:sym typeface="Wingdings" pitchFamily="2" charset="2"/>
                          </a:rPr>
                        </m:ctrlPr>
                      </m:accPr>
                      <m:e>
                        <m:r>
                          <a:rPr lang="en-US" altLang="en-US" sz="2000" i="1">
                            <a:latin typeface="Cambria Math" panose="02040503050406030204" pitchFamily="18" charset="0"/>
                            <a:sym typeface="Wingdings" pitchFamily="2" charset="2"/>
                          </a:rPr>
                          <m:t>𝐺</m:t>
                        </m:r>
                      </m:e>
                    </m:acc>
                  </m:oMath>
                </a14:m>
                <a:r>
                  <a:rPr lang="en-US" altLang="en-US" sz="2000" dirty="0">
                    <a:sym typeface="Wingdings" pitchFamily="2" charset="2"/>
                  </a:rPr>
                  <a:t> is the LSP, WIMPs freeze out as usual, but then decay to </a:t>
                </a:r>
                <a14:m>
                  <m:oMath xmlns:m="http://schemas.openxmlformats.org/officeDocument/2006/math">
                    <m:acc>
                      <m:accPr>
                        <m:chr m:val="̃"/>
                        <m:ctrlPr>
                          <a:rPr lang="en-US" altLang="en-US" sz="2000" i="1">
                            <a:latin typeface="Cambria Math" panose="02040503050406030204" pitchFamily="18" charset="0"/>
                            <a:sym typeface="Wingdings" pitchFamily="2" charset="2"/>
                          </a:rPr>
                        </m:ctrlPr>
                      </m:accPr>
                      <m:e>
                        <m:r>
                          <a:rPr lang="en-US" altLang="en-US" sz="2000" i="1">
                            <a:latin typeface="Cambria Math" panose="02040503050406030204" pitchFamily="18" charset="0"/>
                            <a:sym typeface="Wingdings" pitchFamily="2" charset="2"/>
                          </a:rPr>
                          <m:t>𝐺</m:t>
                        </m:r>
                      </m:e>
                    </m:acc>
                  </m:oMath>
                </a14:m>
                <a:r>
                  <a:rPr lang="en-US" altLang="en-US" sz="2000" dirty="0">
                    <a:sym typeface="Wingdings" pitchFamily="2" charset="2"/>
                  </a:rPr>
                  <a:t> after </a:t>
                </a:r>
                <a14:m>
                  <m:oMath xmlns:m="http://schemas.openxmlformats.org/officeDocument/2006/math">
                    <m:r>
                      <a:rPr lang="en-US" altLang="en-US" sz="2000" i="1" dirty="0" smtClean="0">
                        <a:latin typeface="Cambria Math" panose="02040503050406030204" pitchFamily="18" charset="0"/>
                        <a:sym typeface="Wingdings" pitchFamily="2" charset="2"/>
                      </a:rPr>
                      <m:t>𝑡</m:t>
                    </m:r>
                    <m:r>
                      <a:rPr lang="en-US" altLang="en-US" sz="2000" i="1" dirty="0" smtClean="0">
                        <a:latin typeface="Cambria Math" panose="02040503050406030204" pitchFamily="18" charset="0"/>
                        <a:sym typeface="Wingdings" pitchFamily="2" charset="2"/>
                      </a:rPr>
                      <m:t> ~ </m:t>
                    </m:r>
                    <m:sSubSup>
                      <m:sSubSupPr>
                        <m:ctrlPr>
                          <a:rPr lang="en-US" altLang="en-US" sz="2000" i="1" smtClean="0">
                            <a:latin typeface="Cambria Math" panose="02040503050406030204" pitchFamily="18" charset="0"/>
                            <a:sym typeface="Wingdings" pitchFamily="2" charset="2"/>
                          </a:rPr>
                        </m:ctrlPr>
                      </m:sSubSupPr>
                      <m:e>
                        <m:r>
                          <a:rPr lang="en-US" altLang="en-US" sz="2000" b="0" i="1" smtClean="0">
                            <a:latin typeface="Cambria Math" panose="02040503050406030204" pitchFamily="18" charset="0"/>
                            <a:sym typeface="Wingdings" pitchFamily="2" charset="2"/>
                          </a:rPr>
                          <m:t>𝑀</m:t>
                        </m:r>
                      </m:e>
                      <m:sub>
                        <m:r>
                          <m:rPr>
                            <m:sty m:val="p"/>
                          </m:rPr>
                          <a:rPr lang="en-US" altLang="en-US" sz="2000" b="0" i="0" smtClean="0">
                            <a:latin typeface="Cambria Math" panose="02040503050406030204" pitchFamily="18" charset="0"/>
                            <a:sym typeface="Wingdings" pitchFamily="2" charset="2"/>
                          </a:rPr>
                          <m:t>Pl</m:t>
                        </m:r>
                      </m:sub>
                      <m:sup>
                        <m:r>
                          <a:rPr lang="en-US" altLang="en-US" sz="2000" b="0" i="1" smtClean="0">
                            <a:latin typeface="Cambria Math" panose="02040503050406030204" pitchFamily="18" charset="0"/>
                            <a:sym typeface="Wingdings" pitchFamily="2" charset="2"/>
                          </a:rPr>
                          <m:t>2</m:t>
                        </m:r>
                      </m:sup>
                    </m:sSubSup>
                  </m:oMath>
                </a14:m>
                <a:r>
                  <a:rPr lang="en-US" altLang="en-US" sz="2000" dirty="0"/>
                  <a:t> /</a:t>
                </a:r>
                <a14:m>
                  <m:oMath xmlns:m="http://schemas.openxmlformats.org/officeDocument/2006/math">
                    <m:sSubSup>
                      <m:sSubSupPr>
                        <m:ctrlPr>
                          <a:rPr lang="en-US" altLang="en-US" sz="2000" i="1">
                            <a:latin typeface="Cambria Math" panose="02040503050406030204" pitchFamily="18" charset="0"/>
                            <a:sym typeface="Wingdings" pitchFamily="2" charset="2"/>
                          </a:rPr>
                        </m:ctrlPr>
                      </m:sSubSupPr>
                      <m:e>
                        <m:r>
                          <a:rPr lang="en-US" altLang="en-US" sz="2000" b="0" i="1" smtClean="0">
                            <a:latin typeface="Cambria Math" panose="02040503050406030204" pitchFamily="18" charset="0"/>
                            <a:sym typeface="Wingdings" pitchFamily="2" charset="2"/>
                          </a:rPr>
                          <m:t> </m:t>
                        </m:r>
                        <m:r>
                          <a:rPr lang="en-US" altLang="en-US" sz="2000" i="1">
                            <a:latin typeface="Cambria Math" panose="02040503050406030204" pitchFamily="18" charset="0"/>
                            <a:sym typeface="Wingdings" pitchFamily="2" charset="2"/>
                          </a:rPr>
                          <m:t>𝑀</m:t>
                        </m:r>
                      </m:e>
                      <m:sub>
                        <m:r>
                          <a:rPr lang="en-US" altLang="en-US" sz="2000" b="0" i="1" smtClean="0">
                            <a:latin typeface="Cambria Math" panose="02040503050406030204" pitchFamily="18" charset="0"/>
                            <a:sym typeface="Wingdings" pitchFamily="2" charset="2"/>
                          </a:rPr>
                          <m:t>𝑊</m:t>
                        </m:r>
                      </m:sub>
                      <m:sup>
                        <m:r>
                          <a:rPr lang="en-US" altLang="en-US" sz="2000" b="0" i="1" smtClean="0">
                            <a:latin typeface="Cambria Math" panose="02040503050406030204" pitchFamily="18" charset="0"/>
                            <a:sym typeface="Wingdings" pitchFamily="2" charset="2"/>
                          </a:rPr>
                          <m:t>3</m:t>
                        </m:r>
                      </m:sup>
                    </m:sSubSup>
                  </m:oMath>
                </a14:m>
                <a:r>
                  <a:rPr lang="en-US" altLang="en-US" sz="2000" dirty="0"/>
                  <a:t> ~ seconds to months.</a:t>
                </a:r>
              </a:p>
              <a:p>
                <a:pPr>
                  <a:buFontTx/>
                  <a:buChar char="•"/>
                </a:pPr>
                <a:endParaRPr lang="en-US" altLang="en-US" dirty="0"/>
              </a:p>
              <a:p>
                <a:pPr>
                  <a:buFontTx/>
                  <a:buChar char="•"/>
                </a:pPr>
                <a:endParaRPr lang="en-US" altLang="en-US" dirty="0"/>
              </a:p>
              <a:p>
                <a:pPr>
                  <a:buFontTx/>
                  <a:buChar char="•"/>
                </a:pPr>
                <a:endParaRPr lang="en-US" altLang="en-US" dirty="0"/>
              </a:p>
              <a:p>
                <a:pPr>
                  <a:buFontTx/>
                  <a:buChar char="•"/>
                </a:pPr>
                <a:endParaRPr lang="en-US" altLang="en-US" dirty="0"/>
              </a:p>
              <a:p>
                <a:pPr>
                  <a:buFontTx/>
                  <a:buChar char="•"/>
                </a:pPr>
                <a:endParaRPr lang="en-US" altLang="en-US" dirty="0"/>
              </a:p>
              <a:p>
                <a:pPr>
                  <a:buFontTx/>
                  <a:buChar char="•"/>
                </a:pPr>
                <a:endParaRPr lang="en-US" altLang="en-US" dirty="0"/>
              </a:p>
              <a:p>
                <a:pPr>
                  <a:buFontTx/>
                  <a:buChar char="•"/>
                </a:pPr>
                <a:endParaRPr lang="en-US" altLang="en-US" dirty="0"/>
              </a:p>
              <a:p>
                <a:pPr marL="0" indent="0">
                  <a:buNone/>
                </a:pPr>
                <a:endParaRPr lang="en-US" altLang="en-US" dirty="0"/>
              </a:p>
              <a:p>
                <a:pPr>
                  <a:buFontTx/>
                  <a:buChar char="•"/>
                </a:pPr>
                <a:r>
                  <a:rPr lang="en-US" altLang="en-US" sz="2000" dirty="0"/>
                  <a:t>The gravitino is </a:t>
                </a:r>
                <a:r>
                  <a:rPr lang="en-US" altLang="en-US" sz="2000" dirty="0" err="1"/>
                  <a:t>superWIMP</a:t>
                </a:r>
                <a:r>
                  <a:rPr lang="en-US" altLang="en-US" sz="2000" dirty="0"/>
                  <a:t> DM, naturally has the right relic density.  But now the WIMP can be charged, e.g., a </a:t>
                </a:r>
                <a:r>
                  <a:rPr lang="en-US" altLang="en-US" sz="2000" dirty="0" err="1"/>
                  <a:t>slepton</a:t>
                </a:r>
                <a:r>
                  <a:rPr lang="en-US" altLang="en-US" sz="2000" dirty="0"/>
                  <a:t> or a </a:t>
                </a:r>
                <a:r>
                  <a:rPr lang="en-US" altLang="en-US" sz="2000" dirty="0" err="1"/>
                  <a:t>chargino</a:t>
                </a:r>
                <a:r>
                  <a:rPr lang="en-US" altLang="en-US" sz="2000" dirty="0"/>
                  <a:t>, implying metastable charged LLPs at colliders.</a:t>
                </a:r>
              </a:p>
            </p:txBody>
          </p:sp>
        </mc:Choice>
        <mc:Fallback xmlns="">
          <p:sp>
            <p:nvSpPr>
              <p:cNvPr id="5123" name="Content Placeholder 2"/>
              <p:cNvSpPr>
                <a:spLocks noGrp="1" noRot="1" noChangeAspect="1" noMove="1" noResize="1" noEditPoints="1" noAdjustHandles="1" noChangeArrowheads="1" noChangeShapeType="1" noTextEdit="1"/>
              </p:cNvSpPr>
              <p:nvPr>
                <p:ph idx="1"/>
              </p:nvPr>
            </p:nvSpPr>
            <p:spPr>
              <a:xfrm>
                <a:off x="152401" y="914400"/>
                <a:ext cx="8839199" cy="4224071"/>
              </a:xfrm>
              <a:blipFill>
                <a:blip r:embed="rId2"/>
                <a:stretch>
                  <a:fillRect l="-575" t="-602" r="-287" b="-33735"/>
                </a:stretch>
              </a:blipFill>
            </p:spPr>
            <p:txBody>
              <a:bodyPr/>
              <a:lstStyle/>
              <a:p>
                <a:r>
                  <a:rPr lang="en-US">
                    <a:noFill/>
                  </a:rPr>
                  <a:t> </a:t>
                </a:r>
              </a:p>
            </p:txBody>
          </p:sp>
        </mc:Fallback>
      </mc:AlternateContent>
      <p:pic>
        <p:nvPicPr>
          <p:cNvPr id="25" name="Picture 2">
            <a:extLst>
              <a:ext uri="{FF2B5EF4-FFF2-40B4-BE49-F238E27FC236}">
                <a16:creationId xmlns:a16="http://schemas.microsoft.com/office/drawing/2014/main" id="{8D8380B1-F745-984B-B432-926EC2D3DB4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2133600"/>
            <a:ext cx="8294687" cy="30810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TextBox 15">
            <a:extLst>
              <a:ext uri="{FF2B5EF4-FFF2-40B4-BE49-F238E27FC236}">
                <a16:creationId xmlns:a16="http://schemas.microsoft.com/office/drawing/2014/main" id="{C35F181E-A8EF-8C43-A775-166EC4B351EC}"/>
              </a:ext>
            </a:extLst>
          </p:cNvPr>
          <p:cNvSpPr txBox="1">
            <a:spLocks noChangeArrowheads="1"/>
          </p:cNvSpPr>
          <p:nvPr/>
        </p:nvSpPr>
        <p:spPr bwMode="auto">
          <a:xfrm>
            <a:off x="1447800" y="4419600"/>
            <a:ext cx="263726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baseline="-25000">
                <a:solidFill>
                  <a:schemeClr val="tx1"/>
                </a:solidFill>
                <a:latin typeface="Arial" panose="020B0604020202020204" pitchFamily="34" charset="0"/>
              </a:defRPr>
            </a:lvl1pPr>
            <a:lvl2pPr marL="742950" indent="-285750">
              <a:defRPr baseline="-25000">
                <a:solidFill>
                  <a:schemeClr val="tx1"/>
                </a:solidFill>
                <a:latin typeface="Arial" panose="020B0604020202020204" pitchFamily="34" charset="0"/>
              </a:defRPr>
            </a:lvl2pPr>
            <a:lvl3pPr marL="1143000" indent="-228600">
              <a:defRPr baseline="-25000">
                <a:solidFill>
                  <a:schemeClr val="tx1"/>
                </a:solidFill>
                <a:latin typeface="Arial" panose="020B0604020202020204" pitchFamily="34" charset="0"/>
              </a:defRPr>
            </a:lvl3pPr>
            <a:lvl4pPr marL="1600200" indent="-228600">
              <a:defRPr baseline="-25000">
                <a:solidFill>
                  <a:schemeClr val="tx1"/>
                </a:solidFill>
                <a:latin typeface="Arial" panose="020B0604020202020204" pitchFamily="34" charset="0"/>
              </a:defRPr>
            </a:lvl4pPr>
            <a:lvl5pPr marL="2057400" indent="-228600">
              <a:defRPr baseline="-25000">
                <a:solidFill>
                  <a:schemeClr val="tx1"/>
                </a:solidFill>
                <a:latin typeface="Arial" panose="020B0604020202020204" pitchFamily="34" charset="0"/>
              </a:defRPr>
            </a:lvl5pPr>
            <a:lvl6pPr marL="2514600" indent="-228600" algn="ctr" eaLnBrk="0" fontAlgn="base" hangingPunct="0">
              <a:spcBef>
                <a:spcPct val="0"/>
              </a:spcBef>
              <a:spcAft>
                <a:spcPct val="0"/>
              </a:spcAft>
              <a:defRPr baseline="-25000">
                <a:solidFill>
                  <a:schemeClr val="tx1"/>
                </a:solidFill>
                <a:latin typeface="Arial" panose="020B0604020202020204" pitchFamily="34" charset="0"/>
              </a:defRPr>
            </a:lvl6pPr>
            <a:lvl7pPr marL="2971800" indent="-228600" algn="ctr" eaLnBrk="0" fontAlgn="base" hangingPunct="0">
              <a:spcBef>
                <a:spcPct val="0"/>
              </a:spcBef>
              <a:spcAft>
                <a:spcPct val="0"/>
              </a:spcAft>
              <a:defRPr baseline="-25000">
                <a:solidFill>
                  <a:schemeClr val="tx1"/>
                </a:solidFill>
                <a:latin typeface="Arial" panose="020B0604020202020204" pitchFamily="34" charset="0"/>
              </a:defRPr>
            </a:lvl7pPr>
            <a:lvl8pPr marL="3429000" indent="-228600" algn="ctr" eaLnBrk="0" fontAlgn="base" hangingPunct="0">
              <a:spcBef>
                <a:spcPct val="0"/>
              </a:spcBef>
              <a:spcAft>
                <a:spcPct val="0"/>
              </a:spcAft>
              <a:defRPr baseline="-25000">
                <a:solidFill>
                  <a:schemeClr val="tx1"/>
                </a:solidFill>
                <a:latin typeface="Arial" panose="020B0604020202020204" pitchFamily="34" charset="0"/>
              </a:defRPr>
            </a:lvl8pPr>
            <a:lvl9pPr marL="3886200" indent="-228600" algn="ctr" eaLnBrk="0" fontAlgn="base" hangingPunct="0">
              <a:spcBef>
                <a:spcPct val="0"/>
              </a:spcBef>
              <a:spcAft>
                <a:spcPct val="0"/>
              </a:spcAft>
              <a:defRPr baseline="-25000">
                <a:solidFill>
                  <a:schemeClr val="tx1"/>
                </a:solidFill>
                <a:latin typeface="Arial" panose="020B0604020202020204" pitchFamily="34" charset="0"/>
              </a:defRPr>
            </a:lvl9pPr>
          </a:lstStyle>
          <a:p>
            <a:r>
              <a:rPr lang="en-US" altLang="en-US" dirty="0"/>
              <a:t>Feng, </a:t>
            </a:r>
            <a:r>
              <a:rPr lang="en-US" altLang="en-US" dirty="0" err="1"/>
              <a:t>Rajaraman</a:t>
            </a:r>
            <a:r>
              <a:rPr lang="en-US" altLang="en-US" dirty="0"/>
              <a:t>, </a:t>
            </a:r>
            <a:r>
              <a:rPr lang="en-US" altLang="en-US" dirty="0" err="1"/>
              <a:t>Takayama</a:t>
            </a:r>
            <a:r>
              <a:rPr lang="en-US" altLang="en-US" dirty="0"/>
              <a:t> (2003)</a:t>
            </a:r>
          </a:p>
        </p:txBody>
      </p:sp>
    </p:spTree>
    <p:extLst>
      <p:ext uri="{BB962C8B-B14F-4D97-AF65-F5344CB8AC3E}">
        <p14:creationId xmlns:p14="http://schemas.microsoft.com/office/powerpoint/2010/main" val="99887663"/>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9" name="Rectangle 4">
            <a:extLst>
              <a:ext uri="{FF2B5EF4-FFF2-40B4-BE49-F238E27FC236}">
                <a16:creationId xmlns:a16="http://schemas.microsoft.com/office/drawing/2014/main" id="{BD540B0C-4DFE-C24B-8F2F-B8CE72B1ACFE}"/>
              </a:ext>
            </a:extLst>
          </p:cNvPr>
          <p:cNvSpPr>
            <a:spLocks noChangeArrowheads="1"/>
          </p:cNvSpPr>
          <p:nvPr/>
        </p:nvSpPr>
        <p:spPr bwMode="auto">
          <a:xfrm>
            <a:off x="204787" y="1073150"/>
            <a:ext cx="5053013" cy="517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baseline="-25000">
                <a:solidFill>
                  <a:schemeClr val="tx1"/>
                </a:solidFill>
                <a:latin typeface="Arial" panose="020B0604020202020204" pitchFamily="34" charset="0"/>
              </a:defRPr>
            </a:lvl1pPr>
            <a:lvl2pPr marL="742950" indent="-285750">
              <a:defRPr baseline="-25000">
                <a:solidFill>
                  <a:schemeClr val="tx1"/>
                </a:solidFill>
                <a:latin typeface="Arial" panose="020B0604020202020204" pitchFamily="34" charset="0"/>
              </a:defRPr>
            </a:lvl2pPr>
            <a:lvl3pPr marL="1143000" indent="-228600">
              <a:defRPr baseline="-25000">
                <a:solidFill>
                  <a:schemeClr val="tx1"/>
                </a:solidFill>
                <a:latin typeface="Arial" panose="020B0604020202020204" pitchFamily="34" charset="0"/>
              </a:defRPr>
            </a:lvl3pPr>
            <a:lvl4pPr marL="1600200" indent="-228600">
              <a:defRPr baseline="-25000">
                <a:solidFill>
                  <a:schemeClr val="tx1"/>
                </a:solidFill>
                <a:latin typeface="Arial" panose="020B0604020202020204" pitchFamily="34" charset="0"/>
              </a:defRPr>
            </a:lvl4pPr>
            <a:lvl5pPr marL="2057400" indent="-228600">
              <a:defRPr baseline="-25000">
                <a:solidFill>
                  <a:schemeClr val="tx1"/>
                </a:solidFill>
                <a:latin typeface="Arial" panose="020B0604020202020204" pitchFamily="34" charset="0"/>
              </a:defRPr>
            </a:lvl5pPr>
            <a:lvl6pPr marL="2514600" indent="-228600" algn="ctr" eaLnBrk="0" fontAlgn="base" hangingPunct="0">
              <a:spcBef>
                <a:spcPct val="0"/>
              </a:spcBef>
              <a:spcAft>
                <a:spcPct val="0"/>
              </a:spcAft>
              <a:defRPr baseline="-25000">
                <a:solidFill>
                  <a:schemeClr val="tx1"/>
                </a:solidFill>
                <a:latin typeface="Arial" panose="020B0604020202020204" pitchFamily="34" charset="0"/>
              </a:defRPr>
            </a:lvl6pPr>
            <a:lvl7pPr marL="2971800" indent="-228600" algn="ctr" eaLnBrk="0" fontAlgn="base" hangingPunct="0">
              <a:spcBef>
                <a:spcPct val="0"/>
              </a:spcBef>
              <a:spcAft>
                <a:spcPct val="0"/>
              </a:spcAft>
              <a:defRPr baseline="-25000">
                <a:solidFill>
                  <a:schemeClr val="tx1"/>
                </a:solidFill>
                <a:latin typeface="Arial" panose="020B0604020202020204" pitchFamily="34" charset="0"/>
              </a:defRPr>
            </a:lvl7pPr>
            <a:lvl8pPr marL="3429000" indent="-228600" algn="ctr" eaLnBrk="0" fontAlgn="base" hangingPunct="0">
              <a:spcBef>
                <a:spcPct val="0"/>
              </a:spcBef>
              <a:spcAft>
                <a:spcPct val="0"/>
              </a:spcAft>
              <a:defRPr baseline="-25000">
                <a:solidFill>
                  <a:schemeClr val="tx1"/>
                </a:solidFill>
                <a:latin typeface="Arial" panose="020B0604020202020204" pitchFamily="34" charset="0"/>
              </a:defRPr>
            </a:lvl8pPr>
            <a:lvl9pPr marL="3886200" indent="-228600" algn="ctr" eaLnBrk="0" fontAlgn="base" hangingPunct="0">
              <a:spcBef>
                <a:spcPct val="0"/>
              </a:spcBef>
              <a:spcAft>
                <a:spcPct val="0"/>
              </a:spcAft>
              <a:defRPr baseline="-25000">
                <a:solidFill>
                  <a:schemeClr val="tx1"/>
                </a:solidFill>
                <a:latin typeface="Arial" panose="020B0604020202020204" pitchFamily="34" charset="0"/>
              </a:defRPr>
            </a:lvl9pPr>
          </a:lstStyle>
          <a:p>
            <a:pPr algn="l" eaLnBrk="1" hangingPunct="1">
              <a:spcBef>
                <a:spcPct val="20000"/>
              </a:spcBef>
              <a:buFontTx/>
              <a:buChar char="•"/>
            </a:pPr>
            <a:r>
              <a:rPr lang="en-US" altLang="en-US" sz="2000" baseline="0" dirty="0"/>
              <a:t>If we see long-lived charged particles, e.g., </a:t>
            </a:r>
            <a:r>
              <a:rPr lang="en-US" altLang="en-US" sz="2000" baseline="0" dirty="0" err="1"/>
              <a:t>sleptons</a:t>
            </a:r>
            <a:r>
              <a:rPr lang="en-US" altLang="en-US" sz="2000" baseline="0" dirty="0"/>
              <a:t>, we know they can’t be DM, must decay.</a:t>
            </a:r>
          </a:p>
          <a:p>
            <a:pPr algn="l" eaLnBrk="1" hangingPunct="1">
              <a:spcBef>
                <a:spcPct val="20000"/>
              </a:spcBef>
              <a:buFontTx/>
              <a:buChar char="•"/>
            </a:pPr>
            <a:endParaRPr lang="en-US" altLang="en-US" sz="1200" baseline="0" dirty="0"/>
          </a:p>
          <a:p>
            <a:pPr algn="l" eaLnBrk="1" hangingPunct="1">
              <a:spcBef>
                <a:spcPct val="20000"/>
              </a:spcBef>
              <a:buFontTx/>
              <a:buChar char="•"/>
            </a:pPr>
            <a:r>
              <a:rPr lang="en-US" altLang="en-US" sz="2000" baseline="0" dirty="0"/>
              <a:t>We can collect these particles and study their decays.</a:t>
            </a:r>
          </a:p>
          <a:p>
            <a:pPr algn="r" eaLnBrk="1" hangingPunct="1">
              <a:spcBef>
                <a:spcPct val="20000"/>
              </a:spcBef>
            </a:pPr>
            <a:endParaRPr lang="en-US" altLang="en-US" sz="1200" baseline="0" dirty="0"/>
          </a:p>
          <a:p>
            <a:pPr algn="l" eaLnBrk="1" hangingPunct="1">
              <a:spcBef>
                <a:spcPct val="20000"/>
              </a:spcBef>
              <a:buFontTx/>
              <a:buChar char="•"/>
            </a:pPr>
            <a:r>
              <a:rPr lang="en-US" altLang="en-US" sz="2000" baseline="0" dirty="0"/>
              <a:t>Several ideas have been proposed</a:t>
            </a:r>
          </a:p>
          <a:p>
            <a:pPr lvl="1" algn="l" eaLnBrk="1" hangingPunct="1">
              <a:spcBef>
                <a:spcPct val="20000"/>
              </a:spcBef>
              <a:buFont typeface="Arial" panose="020B0604020202020204" pitchFamily="34" charset="0"/>
              <a:buChar char="‒"/>
            </a:pPr>
            <a:endParaRPr lang="en-US" altLang="en-US" sz="1200" baseline="0" dirty="0"/>
          </a:p>
          <a:p>
            <a:pPr lvl="1" algn="l" eaLnBrk="1" hangingPunct="1">
              <a:spcBef>
                <a:spcPct val="20000"/>
              </a:spcBef>
              <a:buFont typeface="Arial" panose="020B0604020202020204" pitchFamily="34" charset="0"/>
              <a:buChar char="‒"/>
            </a:pPr>
            <a:r>
              <a:rPr lang="en-US" altLang="en-US" baseline="0" dirty="0">
                <a:solidFill>
                  <a:srgbClr val="1919C8"/>
                </a:solidFill>
              </a:rPr>
              <a:t>Trap </a:t>
            </a:r>
            <a:r>
              <a:rPr lang="en-US" altLang="en-US" baseline="0" dirty="0" err="1">
                <a:solidFill>
                  <a:srgbClr val="1919C8"/>
                </a:solidFill>
              </a:rPr>
              <a:t>sleptons</a:t>
            </a:r>
            <a:r>
              <a:rPr lang="en-US" altLang="en-US" baseline="0" dirty="0">
                <a:solidFill>
                  <a:srgbClr val="1919C8"/>
                </a:solidFill>
              </a:rPr>
              <a:t> a 1m thick water tank (a supplementary detector!) and then move them to a quiet place to observe their decays</a:t>
            </a:r>
            <a:r>
              <a:rPr lang="en-US" altLang="en-US" baseline="0" dirty="0"/>
              <a:t>        </a:t>
            </a:r>
            <a:r>
              <a:rPr lang="en-US" altLang="en-US" sz="2000" dirty="0"/>
              <a:t>Feng, Smith (2004)</a:t>
            </a:r>
          </a:p>
          <a:p>
            <a:pPr lvl="1" algn="l" eaLnBrk="1" hangingPunct="1">
              <a:spcBef>
                <a:spcPct val="20000"/>
              </a:spcBef>
              <a:buFont typeface="Arial" panose="020B0604020202020204" pitchFamily="34" charset="0"/>
              <a:buChar char="‒"/>
            </a:pPr>
            <a:endParaRPr lang="en-US" altLang="en-US" sz="1200" baseline="0" dirty="0"/>
          </a:p>
          <a:p>
            <a:pPr lvl="1" algn="l" eaLnBrk="1" hangingPunct="1">
              <a:spcBef>
                <a:spcPct val="20000"/>
              </a:spcBef>
              <a:buFont typeface="Arial" panose="020B0604020202020204" pitchFamily="34" charset="0"/>
              <a:buChar char="‒"/>
            </a:pPr>
            <a:r>
              <a:rPr lang="en-US" altLang="en-US" baseline="0" dirty="0">
                <a:solidFill>
                  <a:srgbClr val="1919C8"/>
                </a:solidFill>
              </a:rPr>
              <a:t>Catch </a:t>
            </a:r>
            <a:r>
              <a:rPr lang="en-US" altLang="en-US" baseline="0" dirty="0" err="1">
                <a:solidFill>
                  <a:srgbClr val="1919C8"/>
                </a:solidFill>
              </a:rPr>
              <a:t>sleptons</a:t>
            </a:r>
            <a:r>
              <a:rPr lang="en-US" altLang="en-US" baseline="0" dirty="0">
                <a:solidFill>
                  <a:srgbClr val="1919C8"/>
                </a:solidFill>
              </a:rPr>
              <a:t> in LHC detectors</a:t>
            </a:r>
          </a:p>
          <a:p>
            <a:pPr algn="r" eaLnBrk="1" hangingPunct="1">
              <a:spcBef>
                <a:spcPct val="20000"/>
              </a:spcBef>
              <a:buFont typeface="Arial" panose="020B0604020202020204" pitchFamily="34" charset="0"/>
              <a:buNone/>
            </a:pPr>
            <a:r>
              <a:rPr lang="en-US" altLang="en-US" sz="2000" dirty="0" err="1"/>
              <a:t>Hamaguchi</a:t>
            </a:r>
            <a:r>
              <a:rPr lang="en-US" altLang="en-US" sz="2000" dirty="0"/>
              <a:t>, </a:t>
            </a:r>
            <a:r>
              <a:rPr lang="en-US" altLang="en-US" sz="2000" dirty="0" err="1"/>
              <a:t>Kuno</a:t>
            </a:r>
            <a:r>
              <a:rPr lang="en-US" altLang="en-US" sz="2000" dirty="0"/>
              <a:t>, Nakawa, </a:t>
            </a:r>
            <a:r>
              <a:rPr lang="en-US" altLang="en-US" sz="2000" dirty="0" err="1"/>
              <a:t>Nojiri</a:t>
            </a:r>
            <a:r>
              <a:rPr lang="en-US" altLang="en-US" sz="2000" dirty="0"/>
              <a:t> (2004)</a:t>
            </a:r>
          </a:p>
          <a:p>
            <a:pPr lvl="1" algn="l" eaLnBrk="1" hangingPunct="1">
              <a:spcBef>
                <a:spcPct val="20000"/>
              </a:spcBef>
              <a:buFont typeface="Arial" panose="020B0604020202020204" pitchFamily="34" charset="0"/>
              <a:buChar char="‒"/>
            </a:pPr>
            <a:endParaRPr lang="en-US" altLang="en-US" sz="1200" baseline="0" dirty="0"/>
          </a:p>
          <a:p>
            <a:pPr lvl="1" algn="l" eaLnBrk="1" hangingPunct="1">
              <a:spcBef>
                <a:spcPct val="20000"/>
              </a:spcBef>
              <a:buFont typeface="Arial" panose="020B0604020202020204" pitchFamily="34" charset="0"/>
              <a:buChar char="‒"/>
            </a:pPr>
            <a:r>
              <a:rPr lang="en-US" altLang="en-US" baseline="0" dirty="0">
                <a:solidFill>
                  <a:srgbClr val="1919C8"/>
                </a:solidFill>
              </a:rPr>
              <a:t>Dig </a:t>
            </a:r>
            <a:r>
              <a:rPr lang="en-US" altLang="en-US" baseline="0" dirty="0" err="1">
                <a:solidFill>
                  <a:srgbClr val="1919C8"/>
                </a:solidFill>
              </a:rPr>
              <a:t>sleptons</a:t>
            </a:r>
            <a:r>
              <a:rPr lang="en-US" altLang="en-US" baseline="0" dirty="0">
                <a:solidFill>
                  <a:srgbClr val="1919C8"/>
                </a:solidFill>
              </a:rPr>
              <a:t> out of detector hall walls</a:t>
            </a:r>
          </a:p>
          <a:p>
            <a:pPr algn="r" eaLnBrk="1" hangingPunct="1">
              <a:spcBef>
                <a:spcPct val="20000"/>
              </a:spcBef>
              <a:buFont typeface="Arial" panose="020B0604020202020204" pitchFamily="34" charset="0"/>
              <a:buNone/>
            </a:pPr>
            <a:r>
              <a:rPr lang="en-US" altLang="en-US" sz="2000" dirty="0"/>
              <a:t>De </a:t>
            </a:r>
            <a:r>
              <a:rPr lang="en-US" altLang="en-US" sz="2000" dirty="0" err="1"/>
              <a:t>Roeck</a:t>
            </a:r>
            <a:r>
              <a:rPr lang="en-US" altLang="en-US" sz="2000" dirty="0"/>
              <a:t>, Ellis, </a:t>
            </a:r>
            <a:r>
              <a:rPr lang="en-US" altLang="en-US" sz="2000" dirty="0" err="1"/>
              <a:t>Gianotti</a:t>
            </a:r>
            <a:r>
              <a:rPr lang="en-US" altLang="en-US" sz="2000" dirty="0"/>
              <a:t>, </a:t>
            </a:r>
            <a:r>
              <a:rPr lang="en-US" altLang="en-US" sz="2000" dirty="0" err="1"/>
              <a:t>Moortgat</a:t>
            </a:r>
            <a:r>
              <a:rPr lang="en-US" altLang="en-US" sz="2000" dirty="0"/>
              <a:t>, Olive, Pape (2005)</a:t>
            </a:r>
          </a:p>
          <a:p>
            <a:pPr algn="r" eaLnBrk="1" hangingPunct="1">
              <a:spcBef>
                <a:spcPct val="20000"/>
              </a:spcBef>
              <a:buFont typeface="Arial" panose="020B0604020202020204" pitchFamily="34" charset="0"/>
              <a:buNone/>
            </a:pPr>
            <a:endParaRPr lang="en-US" altLang="en-US" sz="2000" baseline="0" dirty="0"/>
          </a:p>
          <a:p>
            <a:pPr algn="r" eaLnBrk="1" hangingPunct="1">
              <a:spcBef>
                <a:spcPct val="20000"/>
              </a:spcBef>
              <a:buFont typeface="Arial" panose="020B0604020202020204" pitchFamily="34" charset="0"/>
              <a:buNone/>
            </a:pPr>
            <a:endParaRPr lang="en-US" altLang="en-US" sz="1200" baseline="0" dirty="0"/>
          </a:p>
        </p:txBody>
      </p:sp>
      <p:grpSp>
        <p:nvGrpSpPr>
          <p:cNvPr id="157700" name="Group 4">
            <a:extLst>
              <a:ext uri="{FF2B5EF4-FFF2-40B4-BE49-F238E27FC236}">
                <a16:creationId xmlns:a16="http://schemas.microsoft.com/office/drawing/2014/main" id="{D94663F7-6AEA-8141-B469-92F0CBA7B378}"/>
              </a:ext>
            </a:extLst>
          </p:cNvPr>
          <p:cNvGrpSpPr>
            <a:grpSpLocks/>
          </p:cNvGrpSpPr>
          <p:nvPr/>
        </p:nvGrpSpPr>
        <p:grpSpPr bwMode="auto">
          <a:xfrm>
            <a:off x="5711825" y="1528763"/>
            <a:ext cx="3082925" cy="4491037"/>
            <a:chOff x="3598" y="1043"/>
            <a:chExt cx="1942" cy="2829"/>
          </a:xfrm>
        </p:grpSpPr>
        <p:sp>
          <p:nvSpPr>
            <p:cNvPr id="157701" name="Line 8">
              <a:extLst>
                <a:ext uri="{FF2B5EF4-FFF2-40B4-BE49-F238E27FC236}">
                  <a16:creationId xmlns:a16="http://schemas.microsoft.com/office/drawing/2014/main" id="{98D4BEDC-1CCD-8E44-9379-9119CC9468F3}"/>
                </a:ext>
              </a:extLst>
            </p:cNvPr>
            <p:cNvSpPr>
              <a:spLocks noChangeShapeType="1"/>
            </p:cNvSpPr>
            <p:nvPr/>
          </p:nvSpPr>
          <p:spPr bwMode="auto">
            <a:xfrm flipH="1">
              <a:off x="4312" y="1780"/>
              <a:ext cx="314" cy="808"/>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57702" name="AutoShape 6">
              <a:extLst>
                <a:ext uri="{FF2B5EF4-FFF2-40B4-BE49-F238E27FC236}">
                  <a16:creationId xmlns:a16="http://schemas.microsoft.com/office/drawing/2014/main" id="{7E7F073D-3388-F545-A674-AE63A45B87BF}"/>
                </a:ext>
              </a:extLst>
            </p:cNvPr>
            <p:cNvSpPr>
              <a:spLocks noChangeArrowheads="1"/>
            </p:cNvSpPr>
            <p:nvPr/>
          </p:nvSpPr>
          <p:spPr bwMode="auto">
            <a:xfrm rot="10102950" flipV="1">
              <a:off x="3598" y="2372"/>
              <a:ext cx="1917" cy="331"/>
            </a:xfrm>
            <a:prstGeom prst="cube">
              <a:avLst>
                <a:gd name="adj" fmla="val 74963"/>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7703" name="Freeform 2">
              <a:extLst>
                <a:ext uri="{FF2B5EF4-FFF2-40B4-BE49-F238E27FC236}">
                  <a16:creationId xmlns:a16="http://schemas.microsoft.com/office/drawing/2014/main" id="{FD1FB2E6-39D7-3141-9DC7-E1C6B5DCBA00}"/>
                </a:ext>
              </a:extLst>
            </p:cNvPr>
            <p:cNvSpPr>
              <a:spLocks/>
            </p:cNvSpPr>
            <p:nvPr/>
          </p:nvSpPr>
          <p:spPr bwMode="auto">
            <a:xfrm rot="-818569">
              <a:off x="3632" y="2863"/>
              <a:ext cx="337" cy="658"/>
            </a:xfrm>
            <a:custGeom>
              <a:avLst/>
              <a:gdLst>
                <a:gd name="T0" fmla="*/ 2147483647 w 1028"/>
                <a:gd name="T1" fmla="*/ 0 h 1959"/>
                <a:gd name="T2" fmla="*/ 2147483647 w 1028"/>
                <a:gd name="T3" fmla="*/ 2147483647 h 1959"/>
                <a:gd name="T4" fmla="*/ 2147483647 w 1028"/>
                <a:gd name="T5" fmla="*/ 2147483647 h 1959"/>
                <a:gd name="T6" fmla="*/ 2147483647 w 1028"/>
                <a:gd name="T7" fmla="*/ 2147483647 h 1959"/>
                <a:gd name="T8" fmla="*/ 0 60000 65536"/>
                <a:gd name="T9" fmla="*/ 0 60000 65536"/>
                <a:gd name="T10" fmla="*/ 0 60000 65536"/>
                <a:gd name="T11" fmla="*/ 0 60000 65536"/>
                <a:gd name="T12" fmla="*/ 0 w 1028"/>
                <a:gd name="T13" fmla="*/ 0 h 1959"/>
                <a:gd name="T14" fmla="*/ 1028 w 1028"/>
                <a:gd name="T15" fmla="*/ 1959 h 1959"/>
              </a:gdLst>
              <a:ahLst/>
              <a:cxnLst>
                <a:cxn ang="T8">
                  <a:pos x="T0" y="T1"/>
                </a:cxn>
                <a:cxn ang="T9">
                  <a:pos x="T2" y="T3"/>
                </a:cxn>
                <a:cxn ang="T10">
                  <a:pos x="T4" y="T5"/>
                </a:cxn>
                <a:cxn ang="T11">
                  <a:pos x="T6" y="T7"/>
                </a:cxn>
              </a:cxnLst>
              <a:rect l="T12" t="T13" r="T14" b="T15"/>
              <a:pathLst>
                <a:path w="1028" h="1959">
                  <a:moveTo>
                    <a:pt x="1028" y="0"/>
                  </a:moveTo>
                  <a:cubicBezTo>
                    <a:pt x="705" y="14"/>
                    <a:pt x="383" y="28"/>
                    <a:pt x="230" y="290"/>
                  </a:cubicBezTo>
                  <a:cubicBezTo>
                    <a:pt x="77" y="552"/>
                    <a:pt x="0" y="1294"/>
                    <a:pt x="109" y="1572"/>
                  </a:cubicBezTo>
                  <a:cubicBezTo>
                    <a:pt x="218" y="1850"/>
                    <a:pt x="550" y="1904"/>
                    <a:pt x="883" y="1959"/>
                  </a:cubicBezTo>
                </a:path>
              </a:pathLst>
            </a:cu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pic>
          <p:nvPicPr>
            <p:cNvPr id="157704" name="Picture 6" descr="Detector">
              <a:extLst>
                <a:ext uri="{FF2B5EF4-FFF2-40B4-BE49-F238E27FC236}">
                  <a16:creationId xmlns:a16="http://schemas.microsoft.com/office/drawing/2014/main" id="{13D0C484-F91C-804A-BE33-957946457D4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81" y="1043"/>
              <a:ext cx="1800" cy="16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7705" name="Text Box 9">
              <a:extLst>
                <a:ext uri="{FF2B5EF4-FFF2-40B4-BE49-F238E27FC236}">
                  <a16:creationId xmlns:a16="http://schemas.microsoft.com/office/drawing/2014/main" id="{E58239BB-451C-C247-93D4-9065D8D890B6}"/>
                </a:ext>
              </a:extLst>
            </p:cNvPr>
            <p:cNvSpPr txBox="1">
              <a:spLocks noChangeArrowheads="1"/>
            </p:cNvSpPr>
            <p:nvPr/>
          </p:nvSpPr>
          <p:spPr bwMode="auto">
            <a:xfrm rot="-658608">
              <a:off x="3831" y="2662"/>
              <a:ext cx="1709"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aseline="-25000">
                  <a:solidFill>
                    <a:schemeClr val="tx1"/>
                  </a:solidFill>
                  <a:latin typeface="Arial" panose="020B0604020202020204" pitchFamily="34" charset="0"/>
                </a:defRPr>
              </a:lvl1pPr>
              <a:lvl2pPr marL="742950" indent="-285750">
                <a:defRPr baseline="-25000">
                  <a:solidFill>
                    <a:schemeClr val="tx1"/>
                  </a:solidFill>
                  <a:latin typeface="Arial" panose="020B0604020202020204" pitchFamily="34" charset="0"/>
                </a:defRPr>
              </a:lvl2pPr>
              <a:lvl3pPr marL="1143000" indent="-228600">
                <a:defRPr baseline="-25000">
                  <a:solidFill>
                    <a:schemeClr val="tx1"/>
                  </a:solidFill>
                  <a:latin typeface="Arial" panose="020B0604020202020204" pitchFamily="34" charset="0"/>
                </a:defRPr>
              </a:lvl3pPr>
              <a:lvl4pPr marL="1600200" indent="-228600">
                <a:defRPr baseline="-25000">
                  <a:solidFill>
                    <a:schemeClr val="tx1"/>
                  </a:solidFill>
                  <a:latin typeface="Arial" panose="020B0604020202020204" pitchFamily="34" charset="0"/>
                </a:defRPr>
              </a:lvl4pPr>
              <a:lvl5pPr marL="2057400" indent="-228600">
                <a:defRPr baseline="-25000">
                  <a:solidFill>
                    <a:schemeClr val="tx1"/>
                  </a:solidFill>
                  <a:latin typeface="Arial" panose="020B0604020202020204" pitchFamily="34" charset="0"/>
                </a:defRPr>
              </a:lvl5pPr>
              <a:lvl6pPr marL="2514600" indent="-228600" algn="ctr" eaLnBrk="0" fontAlgn="base" hangingPunct="0">
                <a:spcBef>
                  <a:spcPct val="0"/>
                </a:spcBef>
                <a:spcAft>
                  <a:spcPct val="0"/>
                </a:spcAft>
                <a:defRPr baseline="-25000">
                  <a:solidFill>
                    <a:schemeClr val="tx1"/>
                  </a:solidFill>
                  <a:latin typeface="Arial" panose="020B0604020202020204" pitchFamily="34" charset="0"/>
                </a:defRPr>
              </a:lvl6pPr>
              <a:lvl7pPr marL="2971800" indent="-228600" algn="ctr" eaLnBrk="0" fontAlgn="base" hangingPunct="0">
                <a:spcBef>
                  <a:spcPct val="0"/>
                </a:spcBef>
                <a:spcAft>
                  <a:spcPct val="0"/>
                </a:spcAft>
                <a:defRPr baseline="-25000">
                  <a:solidFill>
                    <a:schemeClr val="tx1"/>
                  </a:solidFill>
                  <a:latin typeface="Arial" panose="020B0604020202020204" pitchFamily="34" charset="0"/>
                </a:defRPr>
              </a:lvl7pPr>
              <a:lvl8pPr marL="3429000" indent="-228600" algn="ctr" eaLnBrk="0" fontAlgn="base" hangingPunct="0">
                <a:spcBef>
                  <a:spcPct val="0"/>
                </a:spcBef>
                <a:spcAft>
                  <a:spcPct val="0"/>
                </a:spcAft>
                <a:defRPr baseline="-25000">
                  <a:solidFill>
                    <a:schemeClr val="tx1"/>
                  </a:solidFill>
                  <a:latin typeface="Arial" panose="020B0604020202020204" pitchFamily="34" charset="0"/>
                </a:defRPr>
              </a:lvl8pPr>
              <a:lvl9pPr marL="3886200" indent="-228600" algn="ctr" eaLnBrk="0" fontAlgn="base" hangingPunct="0">
                <a:spcBef>
                  <a:spcPct val="0"/>
                </a:spcBef>
                <a:spcAft>
                  <a:spcPct val="0"/>
                </a:spcAft>
                <a:defRPr baseline="-25000">
                  <a:solidFill>
                    <a:schemeClr val="tx1"/>
                  </a:solidFill>
                  <a:latin typeface="Arial" panose="020B0604020202020204" pitchFamily="34" charset="0"/>
                </a:defRPr>
              </a:lvl9pPr>
            </a:lstStyle>
            <a:p>
              <a:r>
                <a:rPr lang="en-US" altLang="en-US" baseline="0"/>
                <a:t>Charged particle trap</a:t>
              </a:r>
            </a:p>
          </p:txBody>
        </p:sp>
        <p:sp>
          <p:nvSpPr>
            <p:cNvPr id="157706" name="AutoShape 10">
              <a:extLst>
                <a:ext uri="{FF2B5EF4-FFF2-40B4-BE49-F238E27FC236}">
                  <a16:creationId xmlns:a16="http://schemas.microsoft.com/office/drawing/2014/main" id="{61F148C5-ED06-C24A-BDF7-A933C9482419}"/>
                </a:ext>
              </a:extLst>
            </p:cNvPr>
            <p:cNvSpPr>
              <a:spLocks noChangeArrowheads="1"/>
            </p:cNvSpPr>
            <p:nvPr/>
          </p:nvSpPr>
          <p:spPr bwMode="auto">
            <a:xfrm>
              <a:off x="3939" y="3301"/>
              <a:ext cx="605" cy="571"/>
            </a:xfrm>
            <a:prstGeom prst="cube">
              <a:avLst>
                <a:gd name="adj" fmla="val 25000"/>
              </a:avLst>
            </a:prstGeom>
            <a:solidFill>
              <a:schemeClr val="accent1"/>
            </a:solidFill>
            <a:ln w="9525">
              <a:solidFill>
                <a:schemeClr val="tx1"/>
              </a:solidFill>
              <a:miter lim="800000"/>
              <a:headEnd/>
              <a:tailEnd/>
            </a:ln>
          </p:spPr>
          <p:txBody>
            <a:bodyPr wrap="none" anchor="ctr"/>
            <a:lstStyle>
              <a:lvl1pPr>
                <a:defRPr baseline="-25000">
                  <a:solidFill>
                    <a:schemeClr val="tx1"/>
                  </a:solidFill>
                  <a:latin typeface="Arial" panose="020B0604020202020204" pitchFamily="34" charset="0"/>
                </a:defRPr>
              </a:lvl1pPr>
              <a:lvl2pPr marL="742950" indent="-285750">
                <a:defRPr baseline="-25000">
                  <a:solidFill>
                    <a:schemeClr val="tx1"/>
                  </a:solidFill>
                  <a:latin typeface="Arial" panose="020B0604020202020204" pitchFamily="34" charset="0"/>
                </a:defRPr>
              </a:lvl2pPr>
              <a:lvl3pPr marL="1143000" indent="-228600">
                <a:defRPr baseline="-25000">
                  <a:solidFill>
                    <a:schemeClr val="tx1"/>
                  </a:solidFill>
                  <a:latin typeface="Arial" panose="020B0604020202020204" pitchFamily="34" charset="0"/>
                </a:defRPr>
              </a:lvl3pPr>
              <a:lvl4pPr marL="1600200" indent="-228600">
                <a:defRPr baseline="-25000">
                  <a:solidFill>
                    <a:schemeClr val="tx1"/>
                  </a:solidFill>
                  <a:latin typeface="Arial" panose="020B0604020202020204" pitchFamily="34" charset="0"/>
                </a:defRPr>
              </a:lvl4pPr>
              <a:lvl5pPr marL="2057400" indent="-228600">
                <a:defRPr baseline="-25000">
                  <a:solidFill>
                    <a:schemeClr val="tx1"/>
                  </a:solidFill>
                  <a:latin typeface="Arial" panose="020B0604020202020204" pitchFamily="34" charset="0"/>
                </a:defRPr>
              </a:lvl5pPr>
              <a:lvl6pPr marL="2514600" indent="-228600" algn="ctr" eaLnBrk="0" fontAlgn="base" hangingPunct="0">
                <a:spcBef>
                  <a:spcPct val="0"/>
                </a:spcBef>
                <a:spcAft>
                  <a:spcPct val="0"/>
                </a:spcAft>
                <a:defRPr baseline="-25000">
                  <a:solidFill>
                    <a:schemeClr val="tx1"/>
                  </a:solidFill>
                  <a:latin typeface="Arial" panose="020B0604020202020204" pitchFamily="34" charset="0"/>
                </a:defRPr>
              </a:lvl6pPr>
              <a:lvl7pPr marL="2971800" indent="-228600" algn="ctr" eaLnBrk="0" fontAlgn="base" hangingPunct="0">
                <a:spcBef>
                  <a:spcPct val="0"/>
                </a:spcBef>
                <a:spcAft>
                  <a:spcPct val="0"/>
                </a:spcAft>
                <a:defRPr baseline="-25000">
                  <a:solidFill>
                    <a:schemeClr val="tx1"/>
                  </a:solidFill>
                  <a:latin typeface="Arial" panose="020B0604020202020204" pitchFamily="34" charset="0"/>
                </a:defRPr>
              </a:lvl7pPr>
              <a:lvl8pPr marL="3429000" indent="-228600" algn="ctr" eaLnBrk="0" fontAlgn="base" hangingPunct="0">
                <a:spcBef>
                  <a:spcPct val="0"/>
                </a:spcBef>
                <a:spcAft>
                  <a:spcPct val="0"/>
                </a:spcAft>
                <a:defRPr baseline="-25000">
                  <a:solidFill>
                    <a:schemeClr val="tx1"/>
                  </a:solidFill>
                  <a:latin typeface="Arial" panose="020B0604020202020204" pitchFamily="34" charset="0"/>
                </a:defRPr>
              </a:lvl8pPr>
              <a:lvl9pPr marL="3886200" indent="-228600" algn="ctr" eaLnBrk="0" fontAlgn="base" hangingPunct="0">
                <a:spcBef>
                  <a:spcPct val="0"/>
                </a:spcBef>
                <a:spcAft>
                  <a:spcPct val="0"/>
                </a:spcAft>
                <a:defRPr baseline="-25000">
                  <a:solidFill>
                    <a:schemeClr val="tx1"/>
                  </a:solidFill>
                  <a:latin typeface="Arial" panose="020B0604020202020204" pitchFamily="34" charset="0"/>
                </a:defRPr>
              </a:lvl9pPr>
            </a:lstStyle>
            <a:p>
              <a:endParaRPr lang="en-US" altLang="en-US" sz="1800" baseline="0"/>
            </a:p>
          </p:txBody>
        </p:sp>
        <p:sp>
          <p:nvSpPr>
            <p:cNvPr id="157707" name="Text Box 11">
              <a:extLst>
                <a:ext uri="{FF2B5EF4-FFF2-40B4-BE49-F238E27FC236}">
                  <a16:creationId xmlns:a16="http://schemas.microsoft.com/office/drawing/2014/main" id="{D3D8CF4E-EBCB-294E-97C2-1AA2FB8D3B95}"/>
                </a:ext>
              </a:extLst>
            </p:cNvPr>
            <p:cNvSpPr txBox="1">
              <a:spLocks noChangeArrowheads="1"/>
            </p:cNvSpPr>
            <p:nvPr/>
          </p:nvSpPr>
          <p:spPr bwMode="auto">
            <a:xfrm>
              <a:off x="4584" y="3403"/>
              <a:ext cx="801"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baseline="-25000">
                  <a:solidFill>
                    <a:schemeClr val="tx1"/>
                  </a:solidFill>
                  <a:latin typeface="Arial" panose="020B0604020202020204" pitchFamily="34" charset="0"/>
                </a:defRPr>
              </a:lvl1pPr>
              <a:lvl2pPr marL="742950" indent="-285750">
                <a:defRPr baseline="-25000">
                  <a:solidFill>
                    <a:schemeClr val="tx1"/>
                  </a:solidFill>
                  <a:latin typeface="Arial" panose="020B0604020202020204" pitchFamily="34" charset="0"/>
                </a:defRPr>
              </a:lvl2pPr>
              <a:lvl3pPr marL="1143000" indent="-228600">
                <a:defRPr baseline="-25000">
                  <a:solidFill>
                    <a:schemeClr val="tx1"/>
                  </a:solidFill>
                  <a:latin typeface="Arial" panose="020B0604020202020204" pitchFamily="34" charset="0"/>
                </a:defRPr>
              </a:lvl3pPr>
              <a:lvl4pPr marL="1600200" indent="-228600">
                <a:defRPr baseline="-25000">
                  <a:solidFill>
                    <a:schemeClr val="tx1"/>
                  </a:solidFill>
                  <a:latin typeface="Arial" panose="020B0604020202020204" pitchFamily="34" charset="0"/>
                </a:defRPr>
              </a:lvl4pPr>
              <a:lvl5pPr marL="2057400" indent="-228600">
                <a:defRPr baseline="-25000">
                  <a:solidFill>
                    <a:schemeClr val="tx1"/>
                  </a:solidFill>
                  <a:latin typeface="Arial" panose="020B0604020202020204" pitchFamily="34" charset="0"/>
                </a:defRPr>
              </a:lvl5pPr>
              <a:lvl6pPr marL="2514600" indent="-228600" algn="ctr" eaLnBrk="0" fontAlgn="base" hangingPunct="0">
                <a:spcBef>
                  <a:spcPct val="0"/>
                </a:spcBef>
                <a:spcAft>
                  <a:spcPct val="0"/>
                </a:spcAft>
                <a:defRPr baseline="-25000">
                  <a:solidFill>
                    <a:schemeClr val="tx1"/>
                  </a:solidFill>
                  <a:latin typeface="Arial" panose="020B0604020202020204" pitchFamily="34" charset="0"/>
                </a:defRPr>
              </a:lvl6pPr>
              <a:lvl7pPr marL="2971800" indent="-228600" algn="ctr" eaLnBrk="0" fontAlgn="base" hangingPunct="0">
                <a:spcBef>
                  <a:spcPct val="0"/>
                </a:spcBef>
                <a:spcAft>
                  <a:spcPct val="0"/>
                </a:spcAft>
                <a:defRPr baseline="-25000">
                  <a:solidFill>
                    <a:schemeClr val="tx1"/>
                  </a:solidFill>
                  <a:latin typeface="Arial" panose="020B0604020202020204" pitchFamily="34" charset="0"/>
                </a:defRPr>
              </a:lvl7pPr>
              <a:lvl8pPr marL="3429000" indent="-228600" algn="ctr" eaLnBrk="0" fontAlgn="base" hangingPunct="0">
                <a:spcBef>
                  <a:spcPct val="0"/>
                </a:spcBef>
                <a:spcAft>
                  <a:spcPct val="0"/>
                </a:spcAft>
                <a:defRPr baseline="-25000">
                  <a:solidFill>
                    <a:schemeClr val="tx1"/>
                  </a:solidFill>
                  <a:latin typeface="Arial" panose="020B0604020202020204" pitchFamily="34" charset="0"/>
                </a:defRPr>
              </a:lvl8pPr>
              <a:lvl9pPr marL="3886200" indent="-228600" algn="ctr" eaLnBrk="0" fontAlgn="base" hangingPunct="0">
                <a:spcBef>
                  <a:spcPct val="0"/>
                </a:spcBef>
                <a:spcAft>
                  <a:spcPct val="0"/>
                </a:spcAft>
                <a:defRPr baseline="-25000">
                  <a:solidFill>
                    <a:schemeClr val="tx1"/>
                  </a:solidFill>
                  <a:latin typeface="Arial" panose="020B0604020202020204" pitchFamily="34" charset="0"/>
                </a:defRPr>
              </a:lvl9pPr>
            </a:lstStyle>
            <a:p>
              <a:r>
                <a:rPr lang="en-US" altLang="en-US" baseline="0"/>
                <a:t>Reservoir</a:t>
              </a:r>
            </a:p>
          </p:txBody>
        </p:sp>
      </p:grpSp>
      <p:sp>
        <p:nvSpPr>
          <p:cNvPr id="13" name="Title 1">
            <a:extLst>
              <a:ext uri="{FF2B5EF4-FFF2-40B4-BE49-F238E27FC236}">
                <a16:creationId xmlns:a16="http://schemas.microsoft.com/office/drawing/2014/main" id="{0C224671-F616-FD4F-BA9D-BFE251869605}"/>
              </a:ext>
            </a:extLst>
          </p:cNvPr>
          <p:cNvSpPr txBox="1">
            <a:spLocks/>
          </p:cNvSpPr>
          <p:nvPr/>
        </p:nvSpPr>
        <p:spPr>
          <a:xfrm>
            <a:off x="685800" y="228600"/>
            <a:ext cx="7772400" cy="733425"/>
          </a:xfrm>
          <a:prstGeom prst="rect">
            <a:avLst/>
          </a:prstGeom>
        </p:spPr>
        <p:txBody>
          <a:bodyPr/>
          <a:lstStyle>
            <a:lvl1pPr algn="ctr" defTabSz="457200" rtl="0" fontAlgn="base">
              <a:spcBef>
                <a:spcPct val="0"/>
              </a:spcBef>
              <a:spcAft>
                <a:spcPct val="0"/>
              </a:spcAft>
              <a:defRPr sz="2800" b="1" kern="1200">
                <a:solidFill>
                  <a:srgbClr val="000000"/>
                </a:solidFill>
                <a:latin typeface="+mj-lt"/>
                <a:ea typeface="ＭＳ Ｐゴシック" charset="0"/>
                <a:cs typeface="+mj-cs"/>
              </a:defRPr>
            </a:lvl1pPr>
            <a:lvl2pPr algn="ctr" defTabSz="457200" rtl="0" fontAlgn="base">
              <a:spcBef>
                <a:spcPct val="0"/>
              </a:spcBef>
              <a:spcAft>
                <a:spcPct val="0"/>
              </a:spcAft>
              <a:defRPr sz="2800" b="1">
                <a:solidFill>
                  <a:srgbClr val="000000"/>
                </a:solidFill>
                <a:latin typeface="Arial" charset="0"/>
                <a:ea typeface="ＭＳ Ｐゴシック" charset="0"/>
              </a:defRPr>
            </a:lvl2pPr>
            <a:lvl3pPr algn="ctr" defTabSz="457200" rtl="0" fontAlgn="base">
              <a:spcBef>
                <a:spcPct val="0"/>
              </a:spcBef>
              <a:spcAft>
                <a:spcPct val="0"/>
              </a:spcAft>
              <a:defRPr sz="2800" b="1">
                <a:solidFill>
                  <a:srgbClr val="000000"/>
                </a:solidFill>
                <a:latin typeface="Arial" charset="0"/>
                <a:ea typeface="ＭＳ Ｐゴシック" charset="0"/>
              </a:defRPr>
            </a:lvl3pPr>
            <a:lvl4pPr algn="ctr" defTabSz="457200" rtl="0" fontAlgn="base">
              <a:spcBef>
                <a:spcPct val="0"/>
              </a:spcBef>
              <a:spcAft>
                <a:spcPct val="0"/>
              </a:spcAft>
              <a:defRPr sz="2800" b="1">
                <a:solidFill>
                  <a:srgbClr val="000000"/>
                </a:solidFill>
                <a:latin typeface="Arial" charset="0"/>
                <a:ea typeface="ＭＳ Ｐゴシック" charset="0"/>
              </a:defRPr>
            </a:lvl4pPr>
            <a:lvl5pPr algn="ctr" defTabSz="457200" rtl="0" fontAlgn="base">
              <a:spcBef>
                <a:spcPct val="0"/>
              </a:spcBef>
              <a:spcAft>
                <a:spcPct val="0"/>
              </a:spcAft>
              <a:defRPr sz="2800" b="1">
                <a:solidFill>
                  <a:srgbClr val="000000"/>
                </a:solidFill>
                <a:latin typeface="Arial" charset="0"/>
                <a:ea typeface="ＭＳ Ｐゴシック"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latin typeface="Arial" charset="0"/>
              </a:rPr>
              <a:t>METASTABLE CHARGED PARTICLES</a:t>
            </a:r>
          </a:p>
        </p:txBody>
      </p:sp>
    </p:spTree>
    <p:extLst>
      <p:ext uri="{BB962C8B-B14F-4D97-AF65-F5344CB8AC3E}">
        <p14:creationId xmlns:p14="http://schemas.microsoft.com/office/powerpoint/2010/main" val="99436983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685800" y="104775"/>
            <a:ext cx="7772400" cy="733425"/>
          </a:xfrm>
        </p:spPr>
        <p:txBody>
          <a:bodyPr/>
          <a:lstStyle/>
          <a:p>
            <a:pPr eaLnBrk="1" hangingPunct="1"/>
            <a:r>
              <a:rPr lang="en-US" dirty="0">
                <a:latin typeface="Arial" charset="0"/>
              </a:rPr>
              <a:t>II. SUMMARY</a:t>
            </a:r>
          </a:p>
        </p:txBody>
      </p:sp>
      <mc:AlternateContent xmlns:mc="http://schemas.openxmlformats.org/markup-compatibility/2006" xmlns:a14="http://schemas.microsoft.com/office/drawing/2010/main">
        <mc:Choice Requires="a14">
          <p:sp>
            <p:nvSpPr>
              <p:cNvPr id="5123" name="Content Placeholder 2"/>
              <p:cNvSpPr>
                <a:spLocks noGrp="1"/>
              </p:cNvSpPr>
              <p:nvPr>
                <p:ph idx="1"/>
              </p:nvPr>
            </p:nvSpPr>
            <p:spPr>
              <a:xfrm>
                <a:off x="495300" y="1295400"/>
                <a:ext cx="8153400" cy="4953000"/>
              </a:xfrm>
            </p:spPr>
            <p:txBody>
              <a:bodyPr/>
              <a:lstStyle/>
              <a:p>
                <a:r>
                  <a:rPr lang="en-US" altLang="en-US" sz="2000" dirty="0"/>
                  <a:t>Heavy dark matter leads to many interesting signals at colliders.</a:t>
                </a:r>
                <a:endParaRPr lang="en-US" sz="2000" dirty="0">
                  <a:latin typeface="Arial" charset="0"/>
                </a:endParaRPr>
              </a:p>
              <a:p>
                <a:pPr eaLnBrk="1" hangingPunct="1"/>
                <a:endParaRPr lang="en-US" sz="2000" dirty="0">
                  <a:latin typeface="Arial" charset="0"/>
                </a:endParaRPr>
              </a:p>
              <a:p>
                <a:pPr>
                  <a:buFontTx/>
                  <a:buChar char="•"/>
                </a:pPr>
                <a:r>
                  <a:rPr lang="en-US" altLang="en-US" sz="2000" dirty="0"/>
                  <a:t>Classic signatures: missing </a:t>
                </a:r>
                <a14:m>
                  <m:oMath xmlns:m="http://schemas.openxmlformats.org/officeDocument/2006/math">
                    <m:r>
                      <a:rPr lang="en-US" altLang="en-US" sz="2000" i="1" dirty="0" smtClean="0">
                        <a:latin typeface="Cambria Math" panose="02040503050406030204" pitchFamily="18" charset="0"/>
                      </a:rPr>
                      <m:t>𝐸</m:t>
                    </m:r>
                    <m:r>
                      <a:rPr lang="en-US" altLang="en-US" sz="2000" i="1" baseline="-25000" dirty="0">
                        <a:latin typeface="Cambria Math" panose="02040503050406030204" pitchFamily="18" charset="0"/>
                      </a:rPr>
                      <m:t>𝑇</m:t>
                    </m:r>
                  </m:oMath>
                </a14:m>
                <a:r>
                  <a:rPr lang="en-US" altLang="en-US" sz="2000" dirty="0"/>
                  <a:t> and mono-</a:t>
                </a:r>
                <a14:m>
                  <m:oMath xmlns:m="http://schemas.openxmlformats.org/officeDocument/2006/math">
                    <m:r>
                      <a:rPr lang="en-US" altLang="en-US" sz="2000" i="1" dirty="0" smtClean="0">
                        <a:latin typeface="Cambria Math" panose="02040503050406030204" pitchFamily="18" charset="0"/>
                      </a:rPr>
                      <m:t>𝑋</m:t>
                    </m:r>
                  </m:oMath>
                </a14:m>
                <a:r>
                  <a:rPr lang="en-US" altLang="en-US" sz="2000" dirty="0"/>
                  <a:t>.</a:t>
                </a:r>
              </a:p>
              <a:p>
                <a:pPr eaLnBrk="1" hangingPunct="1"/>
                <a:endParaRPr lang="en-US" sz="2000" dirty="0">
                  <a:latin typeface="Arial" charset="0"/>
                </a:endParaRPr>
              </a:p>
              <a:p>
                <a:pPr>
                  <a:buFontTx/>
                  <a:buChar char="•"/>
                </a:pPr>
                <a:r>
                  <a:rPr lang="en-US" altLang="en-US" sz="2000" dirty="0"/>
                  <a:t>But ”exotic” signatures are also well-motivated.  Some examples</a:t>
                </a:r>
              </a:p>
              <a:p>
                <a:pPr lvl="1"/>
                <a:r>
                  <a:rPr lang="en-US" sz="1800" dirty="0">
                    <a:latin typeface="Arial" charset="0"/>
                  </a:rPr>
                  <a:t>Wino DM: disappearing tracks</a:t>
                </a:r>
              </a:p>
              <a:p>
                <a:pPr lvl="1"/>
                <a:r>
                  <a:rPr lang="en-US" sz="1800" dirty="0">
                    <a:latin typeface="Arial" charset="0"/>
                  </a:rPr>
                  <a:t>Gravitino DM: metastable charged particles</a:t>
                </a:r>
              </a:p>
              <a:p>
                <a:pPr lvl="1"/>
                <a:endParaRPr lang="en-US" dirty="0">
                  <a:latin typeface="Arial" charset="0"/>
                </a:endParaRPr>
              </a:p>
              <a:p>
                <a:r>
                  <a:rPr lang="en-US" sz="2000" dirty="0">
                    <a:latin typeface="Arial" charset="0"/>
                  </a:rPr>
                  <a:t>Dark matter does not simply motivate missing </a:t>
                </a:r>
                <a14:m>
                  <m:oMath xmlns:m="http://schemas.openxmlformats.org/officeDocument/2006/math">
                    <m:r>
                      <a:rPr lang="en-US" altLang="en-US" sz="2000" i="1" dirty="0">
                        <a:latin typeface="Cambria Math" panose="02040503050406030204" pitchFamily="18" charset="0"/>
                      </a:rPr>
                      <m:t>𝐸</m:t>
                    </m:r>
                    <m:r>
                      <a:rPr lang="en-US" altLang="en-US" sz="2000" i="1" baseline="-25000" dirty="0">
                        <a:latin typeface="Cambria Math" panose="02040503050406030204" pitchFamily="18" charset="0"/>
                      </a:rPr>
                      <m:t>𝑇</m:t>
                    </m:r>
                  </m:oMath>
                </a14:m>
                <a:r>
                  <a:rPr lang="en-US" sz="2000" dirty="0">
                    <a:latin typeface="Arial" charset="0"/>
                  </a:rPr>
                  <a:t> at colliders.  The interplay of cosmology and particle physics is far richer than that, and we should be on the lookout for qualitatively new signatures and opportunities at accelerators and colliders.</a:t>
                </a:r>
              </a:p>
              <a:p>
                <a:pPr marL="0" indent="0" eaLnBrk="1" hangingPunct="1">
                  <a:buNone/>
                </a:pPr>
                <a:endParaRPr lang="en-US" sz="2000" dirty="0">
                  <a:latin typeface="Arial" charset="0"/>
                </a:endParaRPr>
              </a:p>
            </p:txBody>
          </p:sp>
        </mc:Choice>
        <mc:Fallback xmlns="">
          <p:sp>
            <p:nvSpPr>
              <p:cNvPr id="5123" name="Content Placeholder 2"/>
              <p:cNvSpPr>
                <a:spLocks noGrp="1" noRot="1" noChangeAspect="1" noMove="1" noResize="1" noEditPoints="1" noAdjustHandles="1" noChangeArrowheads="1" noChangeShapeType="1" noTextEdit="1"/>
              </p:cNvSpPr>
              <p:nvPr>
                <p:ph idx="1"/>
              </p:nvPr>
            </p:nvSpPr>
            <p:spPr>
              <a:xfrm>
                <a:off x="495300" y="1295400"/>
                <a:ext cx="8153400" cy="4953000"/>
              </a:xfrm>
              <a:blipFill>
                <a:blip r:embed="rId2"/>
                <a:stretch>
                  <a:fillRect l="-467" t="-769"/>
                </a:stretch>
              </a:blipFill>
            </p:spPr>
            <p:txBody>
              <a:bodyPr/>
              <a:lstStyle/>
              <a:p>
                <a:r>
                  <a:rPr lang="en-US">
                    <a:noFill/>
                  </a:rPr>
                  <a:t> </a:t>
                </a:r>
              </a:p>
            </p:txBody>
          </p:sp>
        </mc:Fallback>
      </mc:AlternateContent>
    </p:spTree>
    <p:extLst>
      <p:ext uri="{BB962C8B-B14F-4D97-AF65-F5344CB8AC3E}">
        <p14:creationId xmlns:p14="http://schemas.microsoft.com/office/powerpoint/2010/main" val="3069920112"/>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A3A740D-F856-3C4B-BAEC-DB5B8A058476}"/>
              </a:ext>
            </a:extLst>
          </p:cNvPr>
          <p:cNvSpPr>
            <a:spLocks noChangeArrowheads="1"/>
          </p:cNvSpPr>
          <p:nvPr/>
        </p:nvSpPr>
        <p:spPr bwMode="auto">
          <a:xfrm>
            <a:off x="304800" y="6211888"/>
            <a:ext cx="8458200" cy="46037"/>
          </a:xfrm>
          <a:prstGeom prst="rect">
            <a:avLst/>
          </a:prstGeom>
          <a:solidFill>
            <a:srgbClr val="0000FF"/>
          </a:solidFill>
          <a:ln>
            <a:noFill/>
          </a:ln>
          <a:effectLst/>
          <a:extLs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a:defRPr/>
            </a:pPr>
            <a:endParaRPr lang="en-US">
              <a:solidFill>
                <a:schemeClr val="lt1"/>
              </a:solidFill>
              <a:latin typeface="+mn-lt"/>
              <a:ea typeface="+mn-ea"/>
              <a:cs typeface="+mn-cs"/>
            </a:endParaRPr>
          </a:p>
        </p:txBody>
      </p:sp>
      <p:sp>
        <p:nvSpPr>
          <p:cNvPr id="4" name="Rectangle 3">
            <a:extLst>
              <a:ext uri="{FF2B5EF4-FFF2-40B4-BE49-F238E27FC236}">
                <a16:creationId xmlns:a16="http://schemas.microsoft.com/office/drawing/2014/main" id="{6D20E1CC-018D-B945-AA33-B26AE772A65A}"/>
              </a:ext>
            </a:extLst>
          </p:cNvPr>
          <p:cNvSpPr>
            <a:spLocks noChangeArrowheads="1"/>
          </p:cNvSpPr>
          <p:nvPr/>
        </p:nvSpPr>
        <p:spPr bwMode="auto">
          <a:xfrm>
            <a:off x="304800" y="6211887"/>
            <a:ext cx="8458200" cy="54864"/>
          </a:xfrm>
          <a:prstGeom prst="rect">
            <a:avLst/>
          </a:prstGeom>
          <a:solidFill>
            <a:srgbClr val="1919C8"/>
          </a:solidFill>
          <a:ln>
            <a:noFill/>
          </a:ln>
          <a:effectLst/>
          <a:extLs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a:defRPr/>
            </a:pPr>
            <a:endParaRPr lang="en-US">
              <a:solidFill>
                <a:schemeClr val="lt1"/>
              </a:solidFill>
              <a:latin typeface="+mn-lt"/>
              <a:ea typeface="+mn-ea"/>
              <a:cs typeface="+mn-cs"/>
            </a:endParaRPr>
          </a:p>
        </p:txBody>
      </p:sp>
      <p:sp>
        <p:nvSpPr>
          <p:cNvPr id="5" name="Rectangle 4">
            <a:extLst>
              <a:ext uri="{FF2B5EF4-FFF2-40B4-BE49-F238E27FC236}">
                <a16:creationId xmlns:a16="http://schemas.microsoft.com/office/drawing/2014/main" id="{37373988-09EB-E04D-9414-E523489CB19A}"/>
              </a:ext>
            </a:extLst>
          </p:cNvPr>
          <p:cNvSpPr/>
          <p:nvPr/>
        </p:nvSpPr>
        <p:spPr>
          <a:xfrm>
            <a:off x="1193260" y="2895600"/>
            <a:ext cx="6757480" cy="1066800"/>
          </a:xfrm>
          <a:prstGeom prst="rect">
            <a:avLst/>
          </a:prstGeom>
          <a:solidFill>
            <a:srgbClr val="1919C8"/>
          </a:solidFill>
          <a:ln w="38100">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a:t>III: Light Dark Sectors at Accelerators</a:t>
            </a:r>
          </a:p>
        </p:txBody>
      </p:sp>
    </p:spTree>
    <p:extLst>
      <p:ext uri="{BB962C8B-B14F-4D97-AF65-F5344CB8AC3E}">
        <p14:creationId xmlns:p14="http://schemas.microsoft.com/office/powerpoint/2010/main" val="951760349"/>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685800" y="104775"/>
            <a:ext cx="7772400" cy="733425"/>
          </a:xfrm>
        </p:spPr>
        <p:txBody>
          <a:bodyPr/>
          <a:lstStyle/>
          <a:p>
            <a:pPr eaLnBrk="1" hangingPunct="1"/>
            <a:r>
              <a:rPr lang="en-US" dirty="0">
                <a:latin typeface="Arial" charset="0"/>
              </a:rPr>
              <a:t>DARK SECTORS</a:t>
            </a:r>
          </a:p>
        </p:txBody>
      </p:sp>
      <p:sp>
        <p:nvSpPr>
          <p:cNvPr id="5123" name="Content Placeholder 2"/>
          <p:cNvSpPr>
            <a:spLocks noGrp="1"/>
          </p:cNvSpPr>
          <p:nvPr>
            <p:ph idx="1"/>
          </p:nvPr>
        </p:nvSpPr>
        <p:spPr>
          <a:xfrm>
            <a:off x="271463" y="1144588"/>
            <a:ext cx="8415337" cy="4494212"/>
          </a:xfrm>
        </p:spPr>
        <p:txBody>
          <a:bodyPr/>
          <a:lstStyle/>
          <a:p>
            <a:pPr eaLnBrk="1" hangingPunct="1"/>
            <a:r>
              <a:rPr lang="en-US" sz="2000" dirty="0">
                <a:latin typeface="Arial" charset="0"/>
              </a:rPr>
              <a:t>This is how we have traditionally thought about dark matter:</a:t>
            </a:r>
          </a:p>
          <a:p>
            <a:pPr eaLnBrk="1" hangingPunct="1"/>
            <a:endParaRPr lang="en-US" sz="2000" dirty="0">
              <a:latin typeface="Arial" charset="0"/>
            </a:endParaRPr>
          </a:p>
          <a:p>
            <a:pPr eaLnBrk="1" hangingPunct="1"/>
            <a:endParaRPr lang="en-US" sz="2000" dirty="0">
              <a:latin typeface="Arial" charset="0"/>
            </a:endParaRPr>
          </a:p>
          <a:p>
            <a:pPr eaLnBrk="1" hangingPunct="1"/>
            <a:endParaRPr lang="en-US" sz="2000" dirty="0">
              <a:latin typeface="Arial" charset="0"/>
            </a:endParaRPr>
          </a:p>
          <a:p>
            <a:pPr marL="0" indent="0" eaLnBrk="1" hangingPunct="1">
              <a:buNone/>
            </a:pPr>
            <a:endParaRPr lang="en-US" sz="2000" dirty="0">
              <a:latin typeface="Arial" charset="0"/>
            </a:endParaRPr>
          </a:p>
          <a:p>
            <a:pPr eaLnBrk="1" hangingPunct="1"/>
            <a:endParaRPr lang="en-US" sz="1000" dirty="0">
              <a:latin typeface="Arial" charset="0"/>
            </a:endParaRPr>
          </a:p>
          <a:p>
            <a:pPr eaLnBrk="1" hangingPunct="1"/>
            <a:r>
              <a:rPr lang="en-US" sz="2000" dirty="0">
                <a:latin typeface="Arial" charset="0"/>
              </a:rPr>
              <a:t>But this is probably closer to the truth:</a:t>
            </a:r>
          </a:p>
          <a:p>
            <a:pPr eaLnBrk="1" hangingPunct="1"/>
            <a:endParaRPr lang="en-US" sz="2000" dirty="0">
              <a:latin typeface="Arial" charset="0"/>
            </a:endParaRPr>
          </a:p>
          <a:p>
            <a:pPr eaLnBrk="1" hangingPunct="1"/>
            <a:endParaRPr lang="en-US" sz="2000" dirty="0">
              <a:latin typeface="Arial" charset="0"/>
            </a:endParaRPr>
          </a:p>
          <a:p>
            <a:pPr eaLnBrk="1" hangingPunct="1"/>
            <a:endParaRPr lang="en-US" sz="2000" dirty="0">
              <a:latin typeface="Arial" charset="0"/>
            </a:endParaRPr>
          </a:p>
          <a:p>
            <a:pPr eaLnBrk="1" hangingPunct="1"/>
            <a:endParaRPr lang="en-US" sz="2000" dirty="0">
              <a:latin typeface="Arial" charset="0"/>
            </a:endParaRPr>
          </a:p>
          <a:p>
            <a:pPr eaLnBrk="1" hangingPunct="1"/>
            <a:endParaRPr lang="en-US" sz="2000" dirty="0">
              <a:latin typeface="Arial" charset="0"/>
            </a:endParaRPr>
          </a:p>
          <a:p>
            <a:pPr eaLnBrk="1" hangingPunct="1"/>
            <a:r>
              <a:rPr lang="en-US" sz="2000" dirty="0">
                <a:latin typeface="Arial" charset="0"/>
              </a:rPr>
              <a:t>What are the consequences of a dark sector containing dark matter, but also additional matter and forces?</a:t>
            </a:r>
          </a:p>
        </p:txBody>
      </p:sp>
      <p:sp>
        <p:nvSpPr>
          <p:cNvPr id="5124" name="Rectangle 5"/>
          <p:cNvSpPr>
            <a:spLocks noChangeArrowheads="1"/>
          </p:cNvSpPr>
          <p:nvPr/>
        </p:nvSpPr>
        <p:spPr bwMode="auto">
          <a:xfrm>
            <a:off x="714054" y="1752600"/>
            <a:ext cx="3429000" cy="990601"/>
          </a:xfrm>
          <a:prstGeom prst="rect">
            <a:avLst/>
          </a:prstGeom>
          <a:gradFill>
            <a:gsLst>
              <a:gs pos="0">
                <a:srgbClr val="FF0000"/>
              </a:gs>
              <a:gs pos="24000">
                <a:srgbClr val="FFC000"/>
              </a:gs>
              <a:gs pos="77000">
                <a:schemeClr val="tx2">
                  <a:lumMod val="60000"/>
                  <a:lumOff val="40000"/>
                </a:schemeClr>
              </a:gs>
              <a:gs pos="59000">
                <a:srgbClr val="00B050"/>
              </a:gs>
              <a:gs pos="40000">
                <a:srgbClr val="FFFF00">
                  <a:lumMod val="98000"/>
                  <a:lumOff val="2000"/>
                </a:srgbClr>
              </a:gs>
              <a:gs pos="93000">
                <a:schemeClr val="accent4">
                  <a:lumMod val="75000"/>
                </a:schemeClr>
              </a:gs>
            </a:gsLst>
            <a:lin ang="3000000" scaled="0"/>
          </a:gradFill>
          <a:ln w="38100">
            <a:solidFill>
              <a:schemeClr val="tx1"/>
            </a:solidFill>
            <a:round/>
            <a:headEnd/>
            <a:tailEnd/>
          </a:ln>
        </p:spPr>
        <p:txBody>
          <a:bodyPr wrap="none" anchor="ctr"/>
          <a:lstStyle/>
          <a:p>
            <a:pPr algn="ctr"/>
            <a:r>
              <a:rPr lang="en-US" sz="2400" dirty="0"/>
              <a:t>Standard Model</a:t>
            </a:r>
          </a:p>
        </p:txBody>
      </p:sp>
      <p:sp>
        <p:nvSpPr>
          <p:cNvPr id="5125" name="Rectangle 6"/>
          <p:cNvSpPr>
            <a:spLocks noChangeArrowheads="1"/>
          </p:cNvSpPr>
          <p:nvPr/>
        </p:nvSpPr>
        <p:spPr bwMode="auto">
          <a:xfrm>
            <a:off x="4795517" y="1752600"/>
            <a:ext cx="3429000" cy="990601"/>
          </a:xfrm>
          <a:prstGeom prst="rect">
            <a:avLst/>
          </a:prstGeom>
          <a:solidFill>
            <a:schemeClr val="tx1"/>
          </a:solidFill>
          <a:ln w="38100">
            <a:solidFill>
              <a:schemeClr val="tx1"/>
            </a:solidFill>
            <a:round/>
            <a:headEnd/>
            <a:tailEnd/>
          </a:ln>
        </p:spPr>
        <p:txBody>
          <a:bodyPr wrap="none" anchor="ctr"/>
          <a:lstStyle/>
          <a:p>
            <a:pPr algn="ctr"/>
            <a:r>
              <a:rPr lang="en-US" sz="2400" dirty="0">
                <a:solidFill>
                  <a:schemeClr val="bg1"/>
                </a:solidFill>
              </a:rPr>
              <a:t>Dark Matter</a:t>
            </a:r>
          </a:p>
        </p:txBody>
      </p:sp>
      <p:sp>
        <p:nvSpPr>
          <p:cNvPr id="6" name="Rectangle 5">
            <a:extLst>
              <a:ext uri="{FF2B5EF4-FFF2-40B4-BE49-F238E27FC236}">
                <a16:creationId xmlns:a16="http://schemas.microsoft.com/office/drawing/2014/main" id="{2CAF22FB-A4E4-8346-A06B-A9094C235BC1}"/>
              </a:ext>
            </a:extLst>
          </p:cNvPr>
          <p:cNvSpPr>
            <a:spLocks noChangeArrowheads="1"/>
          </p:cNvSpPr>
          <p:nvPr/>
        </p:nvSpPr>
        <p:spPr bwMode="auto">
          <a:xfrm>
            <a:off x="673813" y="3886200"/>
            <a:ext cx="3429000" cy="990601"/>
          </a:xfrm>
          <a:prstGeom prst="rect">
            <a:avLst/>
          </a:prstGeom>
          <a:gradFill>
            <a:gsLst>
              <a:gs pos="0">
                <a:srgbClr val="FF0000"/>
              </a:gs>
              <a:gs pos="24000">
                <a:srgbClr val="FFC000"/>
              </a:gs>
              <a:gs pos="77000">
                <a:schemeClr val="tx2">
                  <a:lumMod val="60000"/>
                  <a:lumOff val="40000"/>
                </a:schemeClr>
              </a:gs>
              <a:gs pos="59000">
                <a:srgbClr val="00B050"/>
              </a:gs>
              <a:gs pos="40000">
                <a:srgbClr val="FFFF00">
                  <a:lumMod val="98000"/>
                  <a:lumOff val="2000"/>
                </a:srgbClr>
              </a:gs>
              <a:gs pos="93000">
                <a:schemeClr val="accent4">
                  <a:lumMod val="75000"/>
                </a:schemeClr>
              </a:gs>
            </a:gsLst>
            <a:lin ang="3000000" scaled="0"/>
          </a:gradFill>
          <a:ln w="38100">
            <a:solidFill>
              <a:schemeClr val="tx1"/>
            </a:solidFill>
            <a:round/>
            <a:headEnd/>
            <a:tailEnd/>
          </a:ln>
        </p:spPr>
        <p:txBody>
          <a:bodyPr wrap="none" anchor="ctr"/>
          <a:lstStyle/>
          <a:p>
            <a:pPr algn="ctr"/>
            <a:r>
              <a:rPr lang="en-US" sz="2400" dirty="0"/>
              <a:t>Visible Sector</a:t>
            </a:r>
          </a:p>
          <a:p>
            <a:pPr algn="ctr"/>
            <a:r>
              <a:rPr lang="en-US" sz="2400" dirty="0"/>
              <a:t>Standard Model</a:t>
            </a:r>
          </a:p>
        </p:txBody>
      </p:sp>
      <p:sp>
        <p:nvSpPr>
          <p:cNvPr id="7" name="Rectangle 6">
            <a:extLst>
              <a:ext uri="{FF2B5EF4-FFF2-40B4-BE49-F238E27FC236}">
                <a16:creationId xmlns:a16="http://schemas.microsoft.com/office/drawing/2014/main" id="{A0FB09BB-15DA-AA48-A1A4-08D3DC76F11F}"/>
              </a:ext>
            </a:extLst>
          </p:cNvPr>
          <p:cNvSpPr>
            <a:spLocks noChangeArrowheads="1"/>
          </p:cNvSpPr>
          <p:nvPr/>
        </p:nvSpPr>
        <p:spPr bwMode="auto">
          <a:xfrm>
            <a:off x="4755276" y="3886200"/>
            <a:ext cx="3429000" cy="990601"/>
          </a:xfrm>
          <a:prstGeom prst="rect">
            <a:avLst/>
          </a:prstGeom>
          <a:gradFill>
            <a:gsLst>
              <a:gs pos="0">
                <a:srgbClr val="FF0000"/>
              </a:gs>
              <a:gs pos="24000">
                <a:srgbClr val="FFC000"/>
              </a:gs>
              <a:gs pos="77000">
                <a:schemeClr val="tx2">
                  <a:lumMod val="60000"/>
                  <a:lumOff val="40000"/>
                </a:schemeClr>
              </a:gs>
              <a:gs pos="59000">
                <a:srgbClr val="00B050"/>
              </a:gs>
              <a:gs pos="40000">
                <a:srgbClr val="FFFF00">
                  <a:lumMod val="98000"/>
                  <a:lumOff val="2000"/>
                </a:srgbClr>
              </a:gs>
              <a:gs pos="93000">
                <a:schemeClr val="accent4">
                  <a:lumMod val="75000"/>
                </a:schemeClr>
              </a:gs>
            </a:gsLst>
            <a:lin ang="3000000" scaled="0"/>
          </a:gradFill>
          <a:ln w="38100">
            <a:solidFill>
              <a:schemeClr val="tx1"/>
            </a:solidFill>
            <a:round/>
            <a:headEnd/>
            <a:tailEnd/>
          </a:ln>
        </p:spPr>
        <p:txBody>
          <a:bodyPr wrap="none" anchor="ctr"/>
          <a:lstStyle/>
          <a:p>
            <a:pPr algn="ctr"/>
            <a:r>
              <a:rPr lang="en-US" sz="2400" dirty="0"/>
              <a:t>Dark Sector</a:t>
            </a:r>
          </a:p>
          <a:p>
            <a:pPr algn="ctr"/>
            <a:r>
              <a:rPr lang="en-US" sz="2400" dirty="0"/>
              <a:t>DM + Other Particles</a:t>
            </a:r>
          </a:p>
        </p:txBody>
      </p:sp>
    </p:spTree>
    <p:extLst>
      <p:ext uri="{BB962C8B-B14F-4D97-AF65-F5344CB8AC3E}">
        <p14:creationId xmlns:p14="http://schemas.microsoft.com/office/powerpoint/2010/main" val="135432885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123">
                                            <p:txEl>
                                              <p:pRg st="6" end="6"/>
                                            </p:txEl>
                                          </p:spTgt>
                                        </p:tgtEl>
                                        <p:attrNameLst>
                                          <p:attrName>style.visibility</p:attrName>
                                        </p:attrNameLst>
                                      </p:cBhvr>
                                      <p:to>
                                        <p:strVal val="visible"/>
                                      </p:to>
                                    </p:set>
                                    <p:animEffect transition="in" filter="dissolve">
                                      <p:cBhvr>
                                        <p:cTn id="7" dur="500"/>
                                        <p:tgtEl>
                                          <p:spTgt spid="5123">
                                            <p:txEl>
                                              <p:pRg st="6" end="6"/>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5123">
                                            <p:txEl>
                                              <p:pRg st="12" end="12"/>
                                            </p:txEl>
                                          </p:spTgt>
                                        </p:tgtEl>
                                        <p:attrNameLst>
                                          <p:attrName>style.visibility</p:attrName>
                                        </p:attrNameLst>
                                      </p:cBhvr>
                                      <p:to>
                                        <p:strVal val="visible"/>
                                      </p:to>
                                    </p:set>
                                    <p:animEffect transition="in" filter="dissolve">
                                      <p:cBhvr>
                                        <p:cTn id="10" dur="500"/>
                                        <p:tgtEl>
                                          <p:spTgt spid="5123">
                                            <p:txEl>
                                              <p:pRg st="12" end="12"/>
                                            </p:txEl>
                                          </p:spTgt>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dissolve">
                                      <p:cBhvr>
                                        <p:cTn id="13" dur="500"/>
                                        <p:tgtEl>
                                          <p:spTgt spid="6"/>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dissolve">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685800" y="104775"/>
            <a:ext cx="7772400" cy="733425"/>
          </a:xfrm>
        </p:spPr>
        <p:txBody>
          <a:bodyPr/>
          <a:lstStyle/>
          <a:p>
            <a:pPr eaLnBrk="1" hangingPunct="1"/>
            <a:r>
              <a:rPr lang="en-US" dirty="0">
                <a:latin typeface="Arial" charset="0"/>
              </a:rPr>
              <a:t>DARK PHOTONS</a:t>
            </a:r>
          </a:p>
        </p:txBody>
      </p:sp>
      <mc:AlternateContent xmlns:mc="http://schemas.openxmlformats.org/markup-compatibility/2006" xmlns:a14="http://schemas.microsoft.com/office/drawing/2010/main">
        <mc:Choice Requires="a14">
          <p:sp>
            <p:nvSpPr>
              <p:cNvPr id="5123" name="Content Placeholder 2"/>
              <p:cNvSpPr>
                <a:spLocks noGrp="1"/>
              </p:cNvSpPr>
              <p:nvPr>
                <p:ph idx="1"/>
              </p:nvPr>
            </p:nvSpPr>
            <p:spPr>
              <a:xfrm>
                <a:off x="76200" y="762000"/>
                <a:ext cx="8991600" cy="5562600"/>
              </a:xfrm>
            </p:spPr>
            <p:txBody>
              <a:bodyPr/>
              <a:lstStyle/>
              <a:p>
                <a:pPr eaLnBrk="1" hangingPunct="1"/>
                <a:r>
                  <a:rPr lang="en-US" sz="2000" dirty="0">
                    <a:latin typeface="Arial" charset="0"/>
                  </a:rPr>
                  <a:t>A dark sector need not interact with us, except through gravity. But if it does, what are the most likely non-gravitational interactions? </a:t>
                </a:r>
              </a:p>
              <a:p>
                <a:pPr eaLnBrk="1" hangingPunct="1"/>
                <a:endParaRPr lang="en-US" sz="1200" dirty="0">
                  <a:latin typeface="Arial" charset="0"/>
                </a:endParaRPr>
              </a:p>
              <a:p>
                <a:pPr eaLnBrk="1" hangingPunct="1"/>
                <a:r>
                  <a:rPr lang="en-US" sz="2000" dirty="0">
                    <a:latin typeface="Arial" charset="0"/>
                  </a:rPr>
                  <a:t>Suppose the dark sector has its own electromagnetism. There are infinitely many possible SM-dark sector interactions, but one is special:</a:t>
                </a:r>
              </a:p>
              <a:p>
                <a:pPr eaLnBrk="1" hangingPunct="1"/>
                <a:endParaRPr lang="en-US" dirty="0">
                  <a:latin typeface="Arial" charset="0"/>
                </a:endParaRPr>
              </a:p>
              <a:p>
                <a:pPr eaLnBrk="1" hangingPunct="1"/>
                <a:endParaRPr lang="en-US" dirty="0">
                  <a:latin typeface="Arial" charset="0"/>
                </a:endParaRPr>
              </a:p>
              <a:p>
                <a:pPr eaLnBrk="1" hangingPunct="1"/>
                <a:endParaRPr lang="en-US" dirty="0">
                  <a:latin typeface="Arial" charset="0"/>
                </a:endParaRPr>
              </a:p>
              <a:p>
                <a:pPr marL="0" indent="0" eaLnBrk="1" hangingPunct="1">
                  <a:buNone/>
                </a:pPr>
                <a:endParaRPr lang="en-US" dirty="0">
                  <a:latin typeface="Arial" charset="0"/>
                </a:endParaRPr>
              </a:p>
              <a:p>
                <a:pPr eaLnBrk="1" hangingPunct="1"/>
                <a:endParaRPr lang="en-US" sz="1200" dirty="0">
                  <a:latin typeface="Arial" charset="0"/>
                </a:endParaRPr>
              </a:p>
              <a:p>
                <a:pPr eaLnBrk="1" hangingPunct="1"/>
                <a:r>
                  <a:rPr lang="en-US" sz="2000" dirty="0">
                    <a:latin typeface="Arial" charset="0"/>
                  </a:rPr>
                  <a:t>This term is allowed by all symmetries, and loop-induced by mediators. </a:t>
                </a:r>
              </a:p>
              <a:p>
                <a:pPr eaLnBrk="1" hangingPunct="1"/>
                <a:endParaRPr lang="en-US" sz="1200" dirty="0">
                  <a:latin typeface="Arial" charset="0"/>
                </a:endParaRPr>
              </a:p>
              <a:p>
                <a:pPr eaLnBrk="1" hangingPunct="1"/>
                <a:r>
                  <a:rPr lang="en-US" sz="2000" dirty="0">
                    <a:latin typeface="Arial" charset="0"/>
                  </a:rPr>
                  <a:t>Moreover, it has mass dim 4, and so is non-decoupling.  Cf.               . </a:t>
                </a:r>
              </a:p>
              <a:p>
                <a:pPr marL="0" indent="0" eaLnBrk="1" hangingPunct="1">
                  <a:buNone/>
                </a:pPr>
                <a:r>
                  <a:rPr lang="en-US" sz="2000" dirty="0">
                    <a:latin typeface="Arial" charset="0"/>
                  </a:rPr>
                  <a:t>     It is “most likely” because it is induced even by heavy mediators.</a:t>
                </a:r>
              </a:p>
              <a:p>
                <a:pPr marL="0" indent="0" eaLnBrk="1" hangingPunct="1">
                  <a:buNone/>
                </a:pPr>
                <a:endParaRPr lang="en-US" sz="1200" dirty="0">
                  <a:latin typeface="Arial" charset="0"/>
                </a:endParaRPr>
              </a:p>
              <a:p>
                <a:r>
                  <a:rPr lang="en-US" sz="2000" dirty="0">
                    <a:latin typeface="Arial" charset="0"/>
                  </a:rPr>
                  <a:t>Since it is loop-induced, we expect </a:t>
                </a:r>
                <a14:m>
                  <m:oMath xmlns:m="http://schemas.openxmlformats.org/officeDocument/2006/math">
                    <m:r>
                      <a:rPr lang="en-US" sz="2000" i="1">
                        <a:latin typeface="Cambria Math" panose="02040503050406030204" pitchFamily="18" charset="0"/>
                        <a:ea typeface="Cambria Math" panose="02040503050406030204" pitchFamily="18" charset="0"/>
                      </a:rPr>
                      <m:t>𝜖</m:t>
                    </m:r>
                  </m:oMath>
                </a14:m>
                <a:r>
                  <a:rPr lang="en-US" sz="2000" dirty="0">
                    <a:latin typeface="Arial" charset="0"/>
                  </a:rPr>
                  <a:t> ~ 10</a:t>
                </a:r>
                <a:r>
                  <a:rPr lang="en-US" sz="2000" baseline="30000" dirty="0">
                    <a:latin typeface="Arial" charset="0"/>
                  </a:rPr>
                  <a:t>-3</a:t>
                </a:r>
                <a:r>
                  <a:rPr lang="en-US" sz="2000" dirty="0">
                    <a:latin typeface="Arial" charset="0"/>
                  </a:rPr>
                  <a:t> or smaller.</a:t>
                </a:r>
              </a:p>
              <a:p>
                <a:pPr eaLnBrk="1" hangingPunct="1"/>
                <a:endParaRPr lang="en-US" sz="2000" dirty="0">
                  <a:latin typeface="Arial" charset="0"/>
                </a:endParaRPr>
              </a:p>
            </p:txBody>
          </p:sp>
        </mc:Choice>
        <mc:Fallback xmlns="">
          <p:sp>
            <p:nvSpPr>
              <p:cNvPr id="5123" name="Content Placeholder 2"/>
              <p:cNvSpPr>
                <a:spLocks noGrp="1" noRot="1" noChangeAspect="1" noMove="1" noResize="1" noEditPoints="1" noAdjustHandles="1" noChangeArrowheads="1" noChangeShapeType="1" noTextEdit="1"/>
              </p:cNvSpPr>
              <p:nvPr>
                <p:ph idx="1"/>
              </p:nvPr>
            </p:nvSpPr>
            <p:spPr>
              <a:xfrm>
                <a:off x="76200" y="762000"/>
                <a:ext cx="8991600" cy="5562600"/>
              </a:xfrm>
              <a:blipFill>
                <a:blip r:embed="rId2"/>
                <a:stretch>
                  <a:fillRect l="-706" t="-685" r="-565" b="-228"/>
                </a:stretch>
              </a:blipFill>
            </p:spPr>
            <p:txBody>
              <a:bodyPr/>
              <a:lstStyle/>
              <a:p>
                <a:r>
                  <a:rPr lang="en-US">
                    <a:noFill/>
                  </a:rPr>
                  <a:t> </a:t>
                </a:r>
              </a:p>
            </p:txBody>
          </p:sp>
        </mc:Fallback>
      </mc:AlternateContent>
      <p:pic>
        <p:nvPicPr>
          <p:cNvPr id="10" name="Picture 9">
            <a:extLst>
              <a:ext uri="{FF2B5EF4-FFF2-40B4-BE49-F238E27FC236}">
                <a16:creationId xmlns:a16="http://schemas.microsoft.com/office/drawing/2014/main" id="{38ED48AA-1842-384D-A050-10B38A8B8D74}"/>
              </a:ext>
            </a:extLst>
          </p:cNvPr>
          <p:cNvPicPr>
            <a:picLocks noChangeAspect="1"/>
          </p:cNvPicPr>
          <p:nvPr/>
        </p:nvPicPr>
        <p:blipFill>
          <a:blip r:embed="rId3"/>
          <a:stretch>
            <a:fillRect/>
          </a:stretch>
        </p:blipFill>
        <p:spPr>
          <a:xfrm>
            <a:off x="7258050" y="4876800"/>
            <a:ext cx="971550" cy="430189"/>
          </a:xfrm>
          <a:prstGeom prst="rect">
            <a:avLst/>
          </a:prstGeom>
        </p:spPr>
      </p:pic>
      <p:sp>
        <p:nvSpPr>
          <p:cNvPr id="2" name="TextBox 1">
            <a:extLst>
              <a:ext uri="{FF2B5EF4-FFF2-40B4-BE49-F238E27FC236}">
                <a16:creationId xmlns:a16="http://schemas.microsoft.com/office/drawing/2014/main" id="{3C3809C6-269A-1C4F-8C5D-A1EEED5EEF3A}"/>
              </a:ext>
            </a:extLst>
          </p:cNvPr>
          <p:cNvSpPr txBox="1"/>
          <p:nvPr/>
        </p:nvSpPr>
        <p:spPr>
          <a:xfrm>
            <a:off x="4376978" y="6321623"/>
            <a:ext cx="4538422" cy="307777"/>
          </a:xfrm>
          <a:prstGeom prst="rect">
            <a:avLst/>
          </a:prstGeom>
          <a:noFill/>
        </p:spPr>
        <p:txBody>
          <a:bodyPr wrap="none" rtlCol="0">
            <a:spAutoFit/>
          </a:bodyPr>
          <a:lstStyle/>
          <a:p>
            <a:r>
              <a:rPr lang="en-US" sz="1400" dirty="0"/>
              <a:t>Okun (1982), </a:t>
            </a:r>
            <a:r>
              <a:rPr lang="en-US" sz="1400" dirty="0" err="1"/>
              <a:t>Galison</a:t>
            </a:r>
            <a:r>
              <a:rPr lang="en-US" sz="1400" dirty="0"/>
              <a:t>, Manohar (1984), </a:t>
            </a:r>
            <a:r>
              <a:rPr lang="en-US" sz="1400" dirty="0" err="1"/>
              <a:t>Holdom</a:t>
            </a:r>
            <a:r>
              <a:rPr lang="en-US" sz="1400" dirty="0"/>
              <a:t> (1986)</a:t>
            </a:r>
          </a:p>
        </p:txBody>
      </p:sp>
      <p:sp>
        <p:nvSpPr>
          <p:cNvPr id="15" name="Rectangle 14">
            <a:extLst>
              <a:ext uri="{FF2B5EF4-FFF2-40B4-BE49-F238E27FC236}">
                <a16:creationId xmlns:a16="http://schemas.microsoft.com/office/drawing/2014/main" id="{397721CC-ACFC-454D-B52A-8095C6CDE298}"/>
              </a:ext>
            </a:extLst>
          </p:cNvPr>
          <p:cNvSpPr>
            <a:spLocks noChangeArrowheads="1"/>
          </p:cNvSpPr>
          <p:nvPr/>
        </p:nvSpPr>
        <p:spPr bwMode="auto">
          <a:xfrm>
            <a:off x="762000" y="2514599"/>
            <a:ext cx="2221787" cy="838201"/>
          </a:xfrm>
          <a:prstGeom prst="rect">
            <a:avLst/>
          </a:prstGeom>
          <a:solidFill>
            <a:srgbClr val="4A7EBB"/>
          </a:solidFill>
          <a:ln w="38100">
            <a:solidFill>
              <a:schemeClr val="tx1"/>
            </a:solidFill>
            <a:round/>
            <a:headEnd/>
            <a:tailEnd/>
          </a:ln>
        </p:spPr>
        <p:txBody>
          <a:bodyPr wrap="none" anchor="ctr"/>
          <a:lstStyle/>
          <a:p>
            <a:pPr algn="ctr"/>
            <a:r>
              <a:rPr lang="en-US" sz="2000" dirty="0"/>
              <a:t>Visible Sector</a:t>
            </a:r>
          </a:p>
          <a:p>
            <a:pPr algn="ctr"/>
            <a:r>
              <a:rPr lang="en-US" sz="2000" dirty="0"/>
              <a:t>SM, U(1)</a:t>
            </a:r>
            <a:r>
              <a:rPr lang="en-US" sz="2000" baseline="-25000" dirty="0"/>
              <a:t>EM</a:t>
            </a:r>
          </a:p>
        </p:txBody>
      </p:sp>
      <p:sp>
        <p:nvSpPr>
          <p:cNvPr id="16" name="Rectangle 15">
            <a:extLst>
              <a:ext uri="{FF2B5EF4-FFF2-40B4-BE49-F238E27FC236}">
                <a16:creationId xmlns:a16="http://schemas.microsoft.com/office/drawing/2014/main" id="{5E67B0C4-112F-4D43-AE76-D4348A2958B1}"/>
              </a:ext>
            </a:extLst>
          </p:cNvPr>
          <p:cNvSpPr>
            <a:spLocks noChangeArrowheads="1"/>
          </p:cNvSpPr>
          <p:nvPr/>
        </p:nvSpPr>
        <p:spPr bwMode="auto">
          <a:xfrm>
            <a:off x="5955587" y="2514599"/>
            <a:ext cx="2316876" cy="838201"/>
          </a:xfrm>
          <a:prstGeom prst="rect">
            <a:avLst/>
          </a:prstGeom>
          <a:solidFill>
            <a:srgbClr val="4A7EBB"/>
          </a:solidFill>
          <a:ln w="38100">
            <a:solidFill>
              <a:schemeClr val="tx1"/>
            </a:solidFill>
            <a:round/>
            <a:headEnd/>
            <a:tailEnd/>
          </a:ln>
        </p:spPr>
        <p:txBody>
          <a:bodyPr wrap="none" anchor="ctr"/>
          <a:lstStyle/>
          <a:p>
            <a:pPr algn="ctr"/>
            <a:r>
              <a:rPr lang="en-US" sz="2000" dirty="0"/>
              <a:t>Dark Sector</a:t>
            </a:r>
          </a:p>
          <a:p>
            <a:pPr algn="ctr"/>
            <a:r>
              <a:rPr lang="en-US" sz="2000" dirty="0"/>
              <a:t>DM, U(1)</a:t>
            </a:r>
            <a:r>
              <a:rPr lang="en-US" sz="2000" baseline="-25000" dirty="0"/>
              <a:t>D</a:t>
            </a:r>
          </a:p>
        </p:txBody>
      </p:sp>
      <p:grpSp>
        <p:nvGrpSpPr>
          <p:cNvPr id="12" name="Group 11">
            <a:extLst>
              <a:ext uri="{FF2B5EF4-FFF2-40B4-BE49-F238E27FC236}">
                <a16:creationId xmlns:a16="http://schemas.microsoft.com/office/drawing/2014/main" id="{C83B73E8-F9F6-D841-8FA7-2FACEA120D64}"/>
              </a:ext>
            </a:extLst>
          </p:cNvPr>
          <p:cNvGrpSpPr/>
          <p:nvPr/>
        </p:nvGrpSpPr>
        <p:grpSpPr>
          <a:xfrm>
            <a:off x="2983787" y="2933697"/>
            <a:ext cx="2971800" cy="1257303"/>
            <a:chOff x="2983787" y="2933700"/>
            <a:chExt cx="2971800" cy="1257303"/>
          </a:xfrm>
        </p:grpSpPr>
        <p:pic>
          <p:nvPicPr>
            <p:cNvPr id="3" name="Picture 2">
              <a:extLst>
                <a:ext uri="{FF2B5EF4-FFF2-40B4-BE49-F238E27FC236}">
                  <a16:creationId xmlns:a16="http://schemas.microsoft.com/office/drawing/2014/main" id="{E1217516-39B6-E046-8519-678BF6B92FEC}"/>
                </a:ext>
              </a:extLst>
            </p:cNvPr>
            <p:cNvPicPr>
              <a:picLocks noChangeAspect="1"/>
            </p:cNvPicPr>
            <p:nvPr/>
          </p:nvPicPr>
          <p:blipFill>
            <a:blip r:embed="rId4"/>
            <a:stretch>
              <a:fillRect/>
            </a:stretch>
          </p:blipFill>
          <p:spPr>
            <a:xfrm>
              <a:off x="3657600" y="3352801"/>
              <a:ext cx="1608833" cy="838202"/>
            </a:xfrm>
            <a:prstGeom prst="rect">
              <a:avLst/>
            </a:prstGeom>
          </p:spPr>
        </p:pic>
        <p:sp>
          <p:nvSpPr>
            <p:cNvPr id="11" name="TextBox 10">
              <a:extLst>
                <a:ext uri="{FF2B5EF4-FFF2-40B4-BE49-F238E27FC236}">
                  <a16:creationId xmlns:a16="http://schemas.microsoft.com/office/drawing/2014/main" id="{2E5462C5-ACA2-1C48-B7BB-914073AB9FF2}"/>
                </a:ext>
              </a:extLst>
            </p:cNvPr>
            <p:cNvSpPr txBox="1"/>
            <p:nvPr/>
          </p:nvSpPr>
          <p:spPr>
            <a:xfrm>
              <a:off x="4267200" y="3429000"/>
              <a:ext cx="377026" cy="369332"/>
            </a:xfrm>
            <a:prstGeom prst="rect">
              <a:avLst/>
            </a:prstGeom>
            <a:noFill/>
          </p:spPr>
          <p:txBody>
            <a:bodyPr wrap="none" rtlCol="0">
              <a:spAutoFit/>
            </a:bodyPr>
            <a:lstStyle/>
            <a:p>
              <a:r>
                <a:rPr lang="en-US" i="1" dirty="0"/>
                <a:t>M</a:t>
              </a:r>
            </a:p>
          </p:txBody>
        </p:sp>
        <p:cxnSp>
          <p:nvCxnSpPr>
            <p:cNvPr id="17" name="Straight Connector 16">
              <a:extLst>
                <a:ext uri="{FF2B5EF4-FFF2-40B4-BE49-F238E27FC236}">
                  <a16:creationId xmlns:a16="http://schemas.microsoft.com/office/drawing/2014/main" id="{C1C5A2AC-ED9F-224F-9F90-A0C6ABD7824D}"/>
                </a:ext>
              </a:extLst>
            </p:cNvPr>
            <p:cNvCxnSpPr>
              <a:cxnSpLocks/>
              <a:stCxn id="15" idx="3"/>
              <a:endCxn id="16" idx="1"/>
            </p:cNvCxnSpPr>
            <p:nvPr/>
          </p:nvCxnSpPr>
          <p:spPr>
            <a:xfrm>
              <a:off x="2983787" y="2933700"/>
              <a:ext cx="2971800" cy="0"/>
            </a:xfrm>
            <a:prstGeom prst="line">
              <a:avLst/>
            </a:prstGeom>
            <a:ln w="38100" cmpd="sng">
              <a:prstDash val="dash"/>
            </a:ln>
          </p:spPr>
          <p:style>
            <a:lnRef idx="2">
              <a:schemeClr val="accent1"/>
            </a:lnRef>
            <a:fillRef idx="0">
              <a:schemeClr val="accent1"/>
            </a:fillRef>
            <a:effectRef idx="1">
              <a:schemeClr val="accent1"/>
            </a:effectRef>
            <a:fontRef idx="minor">
              <a:schemeClr val="tx1"/>
            </a:fontRef>
          </p:style>
        </p:cxnSp>
      </p:grpSp>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73F94E97-552F-DA4C-B0B4-0AB3491AC403}"/>
                  </a:ext>
                </a:extLst>
              </p:cNvPr>
              <p:cNvSpPr txBox="1"/>
              <p:nvPr/>
            </p:nvSpPr>
            <p:spPr>
              <a:xfrm>
                <a:off x="3784089" y="2590800"/>
                <a:ext cx="1549911" cy="668516"/>
              </a:xfrm>
              <a:prstGeom prst="rect">
                <a:avLst/>
              </a:prstGeom>
              <a:solidFill>
                <a:schemeClr val="bg1"/>
              </a:solidFill>
            </p:spPr>
            <p:txBody>
              <a:bodyPr wrap="none" rtlCol="0">
                <a:spAutoFit/>
              </a:bodyPr>
              <a:lstStyle/>
              <a:p>
                <a:pPr/>
                <a14:m>
                  <m:oMathPara xmlns:m="http://schemas.openxmlformats.org/officeDocument/2006/math">
                    <m:oMathParaPr>
                      <m:jc m:val="centerGroup"/>
                    </m:oMathParaPr>
                    <m:oMath xmlns:m="http://schemas.openxmlformats.org/officeDocument/2006/math">
                      <m:f>
                        <m:fPr>
                          <m:ctrlPr>
                            <a:rPr lang="en-US" sz="2000" i="1">
                              <a:latin typeface="Cambria Math" panose="02040503050406030204" pitchFamily="18" charset="0"/>
                            </a:rPr>
                          </m:ctrlPr>
                        </m:fPr>
                        <m:num>
                          <m:r>
                            <a:rPr lang="en-US" sz="2000" i="1">
                              <a:latin typeface="Cambria Math" panose="02040503050406030204" pitchFamily="18" charset="0"/>
                            </a:rPr>
                            <m:t>1</m:t>
                          </m:r>
                        </m:num>
                        <m:den>
                          <m:r>
                            <a:rPr lang="en-US" sz="2000" i="1">
                              <a:latin typeface="Cambria Math" panose="02040503050406030204" pitchFamily="18" charset="0"/>
                            </a:rPr>
                            <m:t>2</m:t>
                          </m:r>
                        </m:den>
                      </m:f>
                      <m:sSub>
                        <m:sSubPr>
                          <m:ctrlPr>
                            <a:rPr lang="en-US" sz="2000" i="1">
                              <a:latin typeface="Cambria Math" panose="02040503050406030204" pitchFamily="18" charset="0"/>
                            </a:rPr>
                          </m:ctrlPr>
                        </m:sSubPr>
                        <m:e>
                          <m:r>
                            <a:rPr lang="en-US" sz="2000" i="1">
                              <a:latin typeface="Cambria Math" panose="02040503050406030204" pitchFamily="18" charset="0"/>
                            </a:rPr>
                            <m:t> </m:t>
                          </m:r>
                          <m:r>
                            <a:rPr lang="en-US" sz="2000" i="1">
                              <a:latin typeface="Cambria Math" panose="02040503050406030204" pitchFamily="18" charset="0"/>
                              <a:ea typeface="Cambria Math" panose="02040503050406030204" pitchFamily="18" charset="0"/>
                            </a:rPr>
                            <m:t>𝜖</m:t>
                          </m:r>
                          <m:sSup>
                            <m:sSupPr>
                              <m:ctrlPr>
                                <a:rPr lang="en-US" sz="2000" i="1">
                                  <a:latin typeface="Cambria Math" panose="02040503050406030204" pitchFamily="18" charset="0"/>
                                </a:rPr>
                              </m:ctrlPr>
                            </m:sSupPr>
                            <m:e>
                              <m:r>
                                <a:rPr lang="en-US" sz="2000" i="1">
                                  <a:latin typeface="Cambria Math" panose="02040503050406030204" pitchFamily="18" charset="0"/>
                                </a:rPr>
                                <m:t> </m:t>
                              </m:r>
                              <m:r>
                                <a:rPr lang="en-US" sz="2000" i="1">
                                  <a:latin typeface="Cambria Math" panose="02040503050406030204" pitchFamily="18" charset="0"/>
                                </a:rPr>
                                <m:t>𝐹</m:t>
                              </m:r>
                            </m:e>
                            <m:sup>
                              <m:r>
                                <a:rPr lang="en-US" sz="2000" i="1">
                                  <a:latin typeface="Cambria Math" panose="02040503050406030204" pitchFamily="18" charset="0"/>
                                  <a:ea typeface="Cambria Math" panose="02040503050406030204" pitchFamily="18" charset="0"/>
                                </a:rPr>
                                <m:t>𝜇𝜈</m:t>
                              </m:r>
                            </m:sup>
                          </m:sSup>
                          <m:r>
                            <a:rPr lang="en-US" sz="2000" i="1">
                              <a:latin typeface="Cambria Math" panose="02040503050406030204" pitchFamily="18" charset="0"/>
                            </a:rPr>
                            <m:t>𝐹</m:t>
                          </m:r>
                        </m:e>
                        <m:sub>
                          <m:r>
                            <a:rPr lang="en-US" sz="2000" i="1">
                              <a:latin typeface="Cambria Math" panose="02040503050406030204" pitchFamily="18" charset="0"/>
                            </a:rPr>
                            <m:t>𝐷</m:t>
                          </m:r>
                          <m:r>
                            <a:rPr lang="en-US" sz="2000" i="1">
                              <a:latin typeface="Cambria Math" panose="02040503050406030204" pitchFamily="18" charset="0"/>
                              <a:ea typeface="Cambria Math" panose="02040503050406030204" pitchFamily="18" charset="0"/>
                            </a:rPr>
                            <m:t>𝜇𝜈</m:t>
                          </m:r>
                        </m:sub>
                      </m:sSub>
                    </m:oMath>
                  </m:oMathPara>
                </a14:m>
                <a:endParaRPr lang="en-US" sz="2000" dirty="0"/>
              </a:p>
            </p:txBody>
          </p:sp>
        </mc:Choice>
        <mc:Fallback xmlns="">
          <p:sp>
            <p:nvSpPr>
              <p:cNvPr id="18" name="TextBox 17">
                <a:extLst>
                  <a:ext uri="{FF2B5EF4-FFF2-40B4-BE49-F238E27FC236}">
                    <a16:creationId xmlns:a16="http://schemas.microsoft.com/office/drawing/2014/main" id="{73F94E97-552F-DA4C-B0B4-0AB3491AC403}"/>
                  </a:ext>
                </a:extLst>
              </p:cNvPr>
              <p:cNvSpPr txBox="1">
                <a:spLocks noRot="1" noChangeAspect="1" noMove="1" noResize="1" noEditPoints="1" noAdjustHandles="1" noChangeArrowheads="1" noChangeShapeType="1" noTextEdit="1"/>
              </p:cNvSpPr>
              <p:nvPr/>
            </p:nvSpPr>
            <p:spPr>
              <a:xfrm>
                <a:off x="3784089" y="2590800"/>
                <a:ext cx="1549911" cy="668516"/>
              </a:xfrm>
              <a:prstGeom prst="rect">
                <a:avLst/>
              </a:prstGeom>
              <a:blipFill>
                <a:blip r:embed="rId5"/>
                <a:stretch>
                  <a:fillRect b="-7692"/>
                </a:stretch>
              </a:blipFill>
            </p:spPr>
            <p:txBody>
              <a:bodyPr/>
              <a:lstStyle/>
              <a:p>
                <a:r>
                  <a:rPr lang="en-US">
                    <a:noFill/>
                  </a:rPr>
                  <a:t> </a:t>
                </a:r>
              </a:p>
            </p:txBody>
          </p:sp>
        </mc:Fallback>
      </mc:AlternateContent>
    </p:spTree>
    <p:extLst>
      <p:ext uri="{BB962C8B-B14F-4D97-AF65-F5344CB8AC3E}">
        <p14:creationId xmlns:p14="http://schemas.microsoft.com/office/powerpoint/2010/main" val="1082786459"/>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685800" y="104775"/>
            <a:ext cx="7772400" cy="733425"/>
          </a:xfrm>
        </p:spPr>
        <p:txBody>
          <a:bodyPr/>
          <a:lstStyle/>
          <a:p>
            <a:pPr eaLnBrk="1" hangingPunct="1"/>
            <a:r>
              <a:rPr lang="en-US" dirty="0">
                <a:latin typeface="Arial" charset="0"/>
              </a:rPr>
              <a:t>DARK PHOTONS</a:t>
            </a:r>
          </a:p>
        </p:txBody>
      </p:sp>
      <mc:AlternateContent xmlns:mc="http://schemas.openxmlformats.org/markup-compatibility/2006" xmlns:a14="http://schemas.microsoft.com/office/drawing/2010/main">
        <mc:Choice Requires="a14">
          <p:sp>
            <p:nvSpPr>
              <p:cNvPr id="5123" name="Content Placeholder 2"/>
              <p:cNvSpPr>
                <a:spLocks noGrp="1"/>
              </p:cNvSpPr>
              <p:nvPr>
                <p:ph idx="1"/>
              </p:nvPr>
            </p:nvSpPr>
            <p:spPr>
              <a:xfrm>
                <a:off x="119063" y="914399"/>
                <a:ext cx="8872537" cy="5641777"/>
              </a:xfrm>
            </p:spPr>
            <p:txBody>
              <a:bodyPr/>
              <a:lstStyle/>
              <a:p>
                <a:pPr eaLnBrk="1" hangingPunct="1"/>
                <a:r>
                  <a:rPr lang="en-US" sz="2000" dirty="0">
                    <a:latin typeface="Arial" charset="0"/>
                  </a:rPr>
                  <a:t>In more detail, suppose the Dark Sector contains a massive U(1) gauge boson, and the SM-dark sector interaction is generated as noted before:</a:t>
                </a:r>
              </a:p>
              <a:p>
                <a:pPr eaLnBrk="1" hangingPunct="1"/>
                <a:endParaRPr lang="en-US" sz="2000" i="1" dirty="0">
                  <a:latin typeface="Arial" charset="0"/>
                </a:endParaRPr>
              </a:p>
              <a:p>
                <a:pPr eaLnBrk="1" hangingPunct="1"/>
                <a:endParaRPr lang="en-US" sz="2000" i="1" dirty="0">
                  <a:latin typeface="Arial" charset="0"/>
                </a:endParaRPr>
              </a:p>
              <a:p>
                <a:pPr eaLnBrk="1" hangingPunct="1"/>
                <a:endParaRPr lang="en-US" sz="2000" i="1" dirty="0">
                  <a:latin typeface="Arial" charset="0"/>
                </a:endParaRPr>
              </a:p>
              <a:p>
                <a:pPr marL="0" indent="0" algn="ctr" eaLnBrk="1" hangingPunct="1">
                  <a:buNone/>
                </a:pPr>
                <a:r>
                  <a:rPr lang="en-US" sz="2000" dirty="0"/>
                  <a:t>      </a:t>
                </a:r>
                <a14:m>
                  <m:oMath xmlns:m="http://schemas.openxmlformats.org/officeDocument/2006/math">
                    <m:r>
                      <a:rPr lang="en-US" sz="2000" i="1" dirty="0" smtClean="0">
                        <a:latin typeface="Cambria Math" panose="02040503050406030204" pitchFamily="18" charset="0"/>
                      </a:rPr>
                      <m:t>−</m:t>
                    </m:r>
                  </m:oMath>
                </a14:m>
                <a:r>
                  <a:rPr lang="en-US" sz="2000" dirty="0"/>
                  <a:t> </a:t>
                </a:r>
                <a14:m>
                  <m:oMath xmlns:m="http://schemas.openxmlformats.org/officeDocument/2006/math">
                    <m:sSup>
                      <m:sSupPr>
                        <m:ctrlPr>
                          <a:rPr lang="en-US" sz="2000" i="1" smtClean="0">
                            <a:latin typeface="Cambria Math" panose="02040503050406030204" pitchFamily="18" charset="0"/>
                          </a:rPr>
                        </m:ctrlPr>
                      </m:sSupPr>
                      <m:e>
                        <m:f>
                          <m:fPr>
                            <m:ctrlPr>
                              <a:rPr lang="en-US" sz="2000" i="1" smtClean="0">
                                <a:latin typeface="Cambria Math" panose="02040503050406030204" pitchFamily="18" charset="0"/>
                              </a:rPr>
                            </m:ctrlPr>
                          </m:fPr>
                          <m:num>
                            <m:r>
                              <a:rPr lang="en-US" sz="2000" b="0" i="1" smtClean="0">
                                <a:latin typeface="Cambria Math" panose="02040503050406030204" pitchFamily="18" charset="0"/>
                              </a:rPr>
                              <m:t>1</m:t>
                            </m:r>
                          </m:num>
                          <m:den>
                            <m:r>
                              <a:rPr lang="en-US" sz="2000" b="0" i="1" smtClean="0">
                                <a:latin typeface="Cambria Math" panose="02040503050406030204" pitchFamily="18" charset="0"/>
                              </a:rPr>
                              <m:t>4</m:t>
                            </m:r>
                          </m:den>
                        </m:f>
                        <m:r>
                          <a:rPr lang="en-US" sz="2000" b="0" i="1" smtClean="0">
                            <a:latin typeface="Cambria Math" panose="02040503050406030204" pitchFamily="18" charset="0"/>
                          </a:rPr>
                          <m:t>𝐹</m:t>
                        </m:r>
                      </m:e>
                      <m:sup>
                        <m:r>
                          <a:rPr lang="en-US" sz="2000" b="0" i="1" smtClean="0">
                            <a:latin typeface="Cambria Math" panose="02040503050406030204" pitchFamily="18" charset="0"/>
                            <a:ea typeface="Cambria Math" panose="02040503050406030204" pitchFamily="18" charset="0"/>
                          </a:rPr>
                          <m:t>𝜇𝜈</m:t>
                        </m:r>
                      </m:sup>
                    </m:sSup>
                    <m:sSub>
                      <m:sSubPr>
                        <m:ctrlPr>
                          <a:rPr lang="en-US" sz="2000" i="1" smtClean="0">
                            <a:latin typeface="Cambria Math" panose="02040503050406030204" pitchFamily="18" charset="0"/>
                          </a:rPr>
                        </m:ctrlPr>
                      </m:sSubPr>
                      <m:e>
                        <m:r>
                          <a:rPr lang="en-US" sz="2000" b="0" i="1" smtClean="0">
                            <a:latin typeface="Cambria Math" panose="02040503050406030204" pitchFamily="18" charset="0"/>
                          </a:rPr>
                          <m:t>𝐹</m:t>
                        </m:r>
                      </m:e>
                      <m:sub>
                        <m:r>
                          <a:rPr lang="en-US" sz="2000" i="1">
                            <a:latin typeface="Cambria Math" panose="02040503050406030204" pitchFamily="18" charset="0"/>
                            <a:ea typeface="Cambria Math" panose="02040503050406030204" pitchFamily="18" charset="0"/>
                          </a:rPr>
                          <m:t>𝜇𝜈</m:t>
                        </m:r>
                      </m:sub>
                    </m:sSub>
                    <m:r>
                      <a:rPr lang="en-US" sz="2000" b="0" i="0" smtClean="0">
                        <a:latin typeface="Cambria Math" panose="02040503050406030204" pitchFamily="18" charset="0"/>
                      </a:rPr>
                      <m:t>                                                              </m:t>
                    </m:r>
                  </m:oMath>
                </a14:m>
                <a:r>
                  <a:rPr lang="en-US" dirty="0"/>
                  <a:t> </a:t>
                </a:r>
                <a14:m>
                  <m:oMath xmlns:m="http://schemas.openxmlformats.org/officeDocument/2006/math">
                    <m:r>
                      <a:rPr lang="en-US" sz="2000" i="1" dirty="0">
                        <a:latin typeface="Cambria Math" panose="02040503050406030204" pitchFamily="18" charset="0"/>
                      </a:rPr>
                      <m:t>−</m:t>
                    </m:r>
                  </m:oMath>
                </a14:m>
                <a:r>
                  <a:rPr lang="en-US" sz="2000" dirty="0"/>
                  <a:t> </a:t>
                </a:r>
                <a14:m>
                  <m:oMath xmlns:m="http://schemas.openxmlformats.org/officeDocument/2006/math">
                    <m:f>
                      <m:fPr>
                        <m:ctrlPr>
                          <a:rPr lang="en-US" sz="2000" i="1" smtClean="0">
                            <a:latin typeface="Cambria Math" panose="02040503050406030204" pitchFamily="18" charset="0"/>
                          </a:rPr>
                        </m:ctrlPr>
                      </m:fPr>
                      <m:num>
                        <m:r>
                          <a:rPr lang="en-US" sz="2000" b="0" i="1" smtClean="0">
                            <a:latin typeface="Cambria Math" panose="02040503050406030204" pitchFamily="18" charset="0"/>
                          </a:rPr>
                          <m:t>1</m:t>
                        </m:r>
                      </m:num>
                      <m:den>
                        <m:r>
                          <a:rPr lang="en-US" sz="2000" b="0" i="1" smtClean="0">
                            <a:latin typeface="Cambria Math" panose="02040503050406030204" pitchFamily="18" charset="0"/>
                          </a:rPr>
                          <m:t>4</m:t>
                        </m:r>
                      </m:den>
                    </m:f>
                    <m:sSub>
                      <m:sSubPr>
                        <m:ctrlPr>
                          <a:rPr lang="en-US" sz="2000" i="1" smtClean="0">
                            <a:latin typeface="Cambria Math" panose="02040503050406030204" pitchFamily="18" charset="0"/>
                          </a:rPr>
                        </m:ctrlPr>
                      </m:sSubPr>
                      <m:e>
                        <m:sSubSup>
                          <m:sSubSupPr>
                            <m:ctrlPr>
                              <a:rPr lang="en-US" sz="2000" i="1" smtClean="0">
                                <a:latin typeface="Cambria Math" panose="02040503050406030204" pitchFamily="18" charset="0"/>
                              </a:rPr>
                            </m:ctrlPr>
                          </m:sSubSupPr>
                          <m:e>
                            <m:r>
                              <a:rPr lang="en-US" sz="2000" i="1">
                                <a:latin typeface="Cambria Math" panose="02040503050406030204" pitchFamily="18" charset="0"/>
                              </a:rPr>
                              <m:t>𝐹</m:t>
                            </m:r>
                          </m:e>
                          <m:sub>
                            <m:r>
                              <a:rPr lang="en-US" sz="2000" i="1">
                                <a:latin typeface="Cambria Math" panose="02040503050406030204" pitchFamily="18" charset="0"/>
                              </a:rPr>
                              <m:t>𝐷</m:t>
                            </m:r>
                          </m:sub>
                          <m:sup>
                            <m:r>
                              <a:rPr lang="en-US" sz="2000" i="1">
                                <a:latin typeface="Cambria Math" panose="02040503050406030204" pitchFamily="18" charset="0"/>
                                <a:ea typeface="Cambria Math" panose="02040503050406030204" pitchFamily="18" charset="0"/>
                              </a:rPr>
                              <m:t>𝜇𝜈</m:t>
                            </m:r>
                          </m:sup>
                        </m:sSubSup>
                        <m:r>
                          <a:rPr lang="en-US" sz="2000" i="1">
                            <a:latin typeface="Cambria Math" panose="02040503050406030204" pitchFamily="18" charset="0"/>
                          </a:rPr>
                          <m:t>𝐹</m:t>
                        </m:r>
                      </m:e>
                      <m:sub>
                        <m:r>
                          <a:rPr lang="en-US" sz="2000" b="0" i="1" smtClean="0">
                            <a:latin typeface="Cambria Math" panose="02040503050406030204" pitchFamily="18" charset="0"/>
                          </a:rPr>
                          <m:t>𝐷</m:t>
                        </m:r>
                        <m:r>
                          <a:rPr lang="en-US" sz="2000" i="1">
                            <a:latin typeface="Cambria Math" panose="02040503050406030204" pitchFamily="18" charset="0"/>
                            <a:ea typeface="Cambria Math" panose="02040503050406030204" pitchFamily="18" charset="0"/>
                          </a:rPr>
                          <m:t>𝜇𝜈</m:t>
                        </m:r>
                      </m:sub>
                    </m:sSub>
                  </m:oMath>
                </a14:m>
                <a:r>
                  <a:rPr lang="en-US" sz="2000" dirty="0">
                    <a:latin typeface="Arial" charset="0"/>
                  </a:rPr>
                  <a:t> </a:t>
                </a:r>
                <a14:m>
                  <m:oMath xmlns:m="http://schemas.openxmlformats.org/officeDocument/2006/math">
                    <m:r>
                      <a:rPr lang="en-US" sz="2000" i="1" dirty="0" smtClean="0">
                        <a:latin typeface="Cambria Math" panose="02040503050406030204" pitchFamily="18" charset="0"/>
                      </a:rPr>
                      <m:t>+ </m:t>
                    </m:r>
                    <m:r>
                      <a:rPr lang="en-US" sz="2000" i="1" dirty="0" smtClean="0">
                        <a:latin typeface="Cambria Math" panose="02040503050406030204" pitchFamily="18" charset="0"/>
                      </a:rPr>
                      <m:t>𝑚</m:t>
                    </m:r>
                    <m:sSub>
                      <m:sSubPr>
                        <m:ctrlPr>
                          <a:rPr lang="en-US" sz="2000" i="1">
                            <a:latin typeface="Cambria Math" panose="02040503050406030204" pitchFamily="18" charset="0"/>
                          </a:rPr>
                        </m:ctrlPr>
                      </m:sSubPr>
                      <m:e>
                        <m:sSubSup>
                          <m:sSubSupPr>
                            <m:ctrlPr>
                              <a:rPr lang="en-US" sz="2000" i="1">
                                <a:latin typeface="Cambria Math" panose="02040503050406030204" pitchFamily="18" charset="0"/>
                              </a:rPr>
                            </m:ctrlPr>
                          </m:sSubSupPr>
                          <m:e>
                            <m:r>
                              <a:rPr lang="en-US" sz="2000" b="0" i="1" smtClean="0">
                                <a:latin typeface="Cambria Math" panose="02040503050406030204" pitchFamily="18" charset="0"/>
                              </a:rPr>
                              <m:t>𝐴</m:t>
                            </m:r>
                          </m:e>
                          <m:sub>
                            <m:r>
                              <a:rPr lang="en-US" sz="2000" i="1">
                                <a:latin typeface="Cambria Math" panose="02040503050406030204" pitchFamily="18" charset="0"/>
                              </a:rPr>
                              <m:t>𝐷</m:t>
                            </m:r>
                          </m:sub>
                          <m:sup>
                            <m:r>
                              <a:rPr lang="en-US" sz="2000" i="1">
                                <a:latin typeface="Cambria Math" panose="02040503050406030204" pitchFamily="18" charset="0"/>
                                <a:ea typeface="Cambria Math" panose="02040503050406030204" pitchFamily="18" charset="0"/>
                              </a:rPr>
                              <m:t>𝜇</m:t>
                            </m:r>
                          </m:sup>
                        </m:sSubSup>
                        <m:r>
                          <a:rPr lang="en-US" sz="2000" b="0" i="1" smtClean="0">
                            <a:latin typeface="Cambria Math" panose="02040503050406030204" pitchFamily="18" charset="0"/>
                            <a:ea typeface="Cambria Math" panose="02040503050406030204" pitchFamily="18" charset="0"/>
                          </a:rPr>
                          <m:t>𝐴</m:t>
                        </m:r>
                      </m:e>
                      <m:sub>
                        <m:r>
                          <a:rPr lang="en-US" sz="2000" i="1">
                            <a:latin typeface="Cambria Math" panose="02040503050406030204" pitchFamily="18" charset="0"/>
                          </a:rPr>
                          <m:t>𝐷</m:t>
                        </m:r>
                        <m:r>
                          <a:rPr lang="en-US" sz="2000" i="1">
                            <a:latin typeface="Cambria Math" panose="02040503050406030204" pitchFamily="18" charset="0"/>
                            <a:ea typeface="Cambria Math" panose="02040503050406030204" pitchFamily="18" charset="0"/>
                          </a:rPr>
                          <m:t>𝜇</m:t>
                        </m:r>
                      </m:sub>
                    </m:sSub>
                  </m:oMath>
                </a14:m>
                <a:endParaRPr lang="en-US" sz="2000" dirty="0">
                  <a:latin typeface="Arial" charset="0"/>
                </a:endParaRPr>
              </a:p>
              <a:p>
                <a:pPr>
                  <a:buFontTx/>
                  <a:buChar char="•"/>
                </a:pPr>
                <a:r>
                  <a:rPr lang="en-US" sz="2000" dirty="0"/>
                  <a:t>We can eliminate the mixing term by redefining fields: </a:t>
                </a:r>
                <a:r>
                  <a:rPr lang="en-US" sz="2000" dirty="0">
                    <a:solidFill>
                      <a:srgbClr val="FF0000"/>
                    </a:solidFill>
                  </a:rPr>
                  <a:t>Try it! </a:t>
                </a:r>
                <a:r>
                  <a:rPr lang="en-US" sz="2000" dirty="0"/>
                  <a:t>(For help, see the appendix of </a:t>
                </a:r>
                <a:r>
                  <a:rPr lang="en-US" sz="2000" dirty="0">
                    <a:hlinkClick r:id="rId2"/>
                  </a:rPr>
                  <a:t>1602.01465</a:t>
                </a:r>
                <a:r>
                  <a:rPr lang="en-US" sz="2000" dirty="0"/>
                  <a:t>.)  You will find that in the end, the physical states are the massless SM photon </a:t>
                </a:r>
                <a14:m>
                  <m:oMath xmlns:m="http://schemas.openxmlformats.org/officeDocument/2006/math">
                    <m:r>
                      <m:rPr>
                        <m:sty m:val="p"/>
                      </m:rPr>
                      <a:rPr lang="en-US" sz="2000" i="0" smtClean="0">
                        <a:latin typeface="Cambria Math" panose="02040503050406030204" pitchFamily="18" charset="0"/>
                        <a:ea typeface="Cambria Math" panose="02040503050406030204" pitchFamily="18" charset="0"/>
                      </a:rPr>
                      <m:t>γ</m:t>
                    </m:r>
                  </m:oMath>
                </a14:m>
                <a:r>
                  <a:rPr lang="en-US" sz="2000" dirty="0"/>
                  <a:t> and a massive “dark photon” </a:t>
                </a:r>
                <a14:m>
                  <m:oMath xmlns:m="http://schemas.openxmlformats.org/officeDocument/2006/math">
                    <m:r>
                      <a:rPr lang="en-US" sz="2000" i="1" dirty="0" smtClean="0">
                        <a:latin typeface="Cambria Math" panose="02040503050406030204" pitchFamily="18" charset="0"/>
                      </a:rPr>
                      <m:t>𝐴</m:t>
                    </m:r>
                    <m:r>
                      <a:rPr lang="en-US" sz="2000" i="1" dirty="0" smtClean="0">
                        <a:latin typeface="Cambria Math" panose="02040503050406030204" pitchFamily="18" charset="0"/>
                      </a:rPr>
                      <m:t>’</m:t>
                    </m:r>
                  </m:oMath>
                </a14:m>
                <a:r>
                  <a:rPr lang="en-US" sz="2000" dirty="0"/>
                  <a:t>.</a:t>
                </a:r>
              </a:p>
              <a:p>
                <a:pPr>
                  <a:buFontTx/>
                  <a:buChar char="•"/>
                </a:pPr>
                <a:endParaRPr lang="en-US" sz="1100" dirty="0"/>
              </a:p>
              <a:p>
                <a:pPr>
                  <a:buFontTx/>
                  <a:buChar char="•"/>
                </a:pPr>
                <a:r>
                  <a:rPr lang="en-US" sz="2000" dirty="0"/>
                  <a:t>The </a:t>
                </a:r>
                <a14:m>
                  <m:oMath xmlns:m="http://schemas.openxmlformats.org/officeDocument/2006/math">
                    <m:r>
                      <m:rPr>
                        <m:sty m:val="p"/>
                      </m:rPr>
                      <a:rPr lang="en-US" sz="2000">
                        <a:latin typeface="Cambria Math" panose="02040503050406030204" pitchFamily="18" charset="0"/>
                        <a:ea typeface="Cambria Math" panose="02040503050406030204" pitchFamily="18" charset="0"/>
                      </a:rPr>
                      <m:t>γ</m:t>
                    </m:r>
                    <m:r>
                      <a:rPr lang="en-US" sz="2000" i="1">
                        <a:latin typeface="Cambria Math" panose="02040503050406030204" pitchFamily="18" charset="0"/>
                        <a:ea typeface="Cambria Math" panose="02040503050406030204" pitchFamily="18" charset="0"/>
                      </a:rPr>
                      <m:t> </m:t>
                    </m:r>
                  </m:oMath>
                </a14:m>
                <a:r>
                  <a:rPr lang="en-US" sz="2000" dirty="0"/>
                  <a:t>does not couple to dark sector particles.  The </a:t>
                </a:r>
                <a14:m>
                  <m:oMath xmlns:m="http://schemas.openxmlformats.org/officeDocument/2006/math">
                    <m:r>
                      <a:rPr lang="en-US" sz="2000" i="1" dirty="0">
                        <a:latin typeface="Cambria Math" panose="02040503050406030204" pitchFamily="18" charset="0"/>
                      </a:rPr>
                      <m:t>𝐴</m:t>
                    </m:r>
                    <m:r>
                      <a:rPr lang="en-US" sz="2000" i="1" dirty="0">
                        <a:latin typeface="Cambria Math" panose="02040503050406030204" pitchFamily="18" charset="0"/>
                      </a:rPr>
                      <m:t>’</m:t>
                    </m:r>
                  </m:oMath>
                </a14:m>
                <a:r>
                  <a:rPr lang="en-US" sz="2000" dirty="0"/>
                  <a:t> couples to SM particles proportional to their SM charges, but suppressed by </a:t>
                </a:r>
                <a14:m>
                  <m:oMath xmlns:m="http://schemas.openxmlformats.org/officeDocument/2006/math">
                    <m:r>
                      <a:rPr lang="en-US" i="1" dirty="0" smtClean="0">
                        <a:solidFill>
                          <a:schemeClr val="tx1"/>
                        </a:solidFill>
                        <a:latin typeface="Cambria Math" panose="02040503050406030204" pitchFamily="18" charset="0"/>
                        <a:ea typeface="Cambria Math" panose="02040503050406030204" pitchFamily="18" charset="0"/>
                      </a:rPr>
                      <m:t>𝜀</m:t>
                    </m:r>
                  </m:oMath>
                </a14:m>
                <a:r>
                  <a:rPr lang="en-US" sz="2000" dirty="0"/>
                  <a:t>.</a:t>
                </a:r>
              </a:p>
              <a:p>
                <a:pPr eaLnBrk="1" hangingPunct="1"/>
                <a:endParaRPr lang="en-US" sz="2000" dirty="0">
                  <a:latin typeface="Arial" charset="0"/>
                </a:endParaRPr>
              </a:p>
            </p:txBody>
          </p:sp>
        </mc:Choice>
        <mc:Fallback xmlns="">
          <p:sp>
            <p:nvSpPr>
              <p:cNvPr id="5123" name="Content Placeholder 2"/>
              <p:cNvSpPr>
                <a:spLocks noGrp="1" noRot="1" noChangeAspect="1" noMove="1" noResize="1" noEditPoints="1" noAdjustHandles="1" noChangeArrowheads="1" noChangeShapeType="1" noTextEdit="1"/>
              </p:cNvSpPr>
              <p:nvPr>
                <p:ph idx="1"/>
              </p:nvPr>
            </p:nvSpPr>
            <p:spPr>
              <a:xfrm>
                <a:off x="119063" y="914399"/>
                <a:ext cx="8872537" cy="5641777"/>
              </a:xfrm>
              <a:blipFill>
                <a:blip r:embed="rId3"/>
                <a:stretch>
                  <a:fillRect l="-572" t="-676" r="-1288"/>
                </a:stretch>
              </a:blipFill>
            </p:spPr>
            <p:txBody>
              <a:bodyPr/>
              <a:lstStyle/>
              <a:p>
                <a:r>
                  <a:rPr lang="en-US">
                    <a:noFill/>
                  </a:rPr>
                  <a:t> </a:t>
                </a:r>
              </a:p>
            </p:txBody>
          </p:sp>
        </mc:Fallback>
      </mc:AlternateContent>
      <p:sp>
        <p:nvSpPr>
          <p:cNvPr id="6" name="Rectangle 5">
            <a:extLst>
              <a:ext uri="{FF2B5EF4-FFF2-40B4-BE49-F238E27FC236}">
                <a16:creationId xmlns:a16="http://schemas.microsoft.com/office/drawing/2014/main" id="{2CAF22FB-A4E4-8346-A06B-A9094C235BC1}"/>
              </a:ext>
            </a:extLst>
          </p:cNvPr>
          <p:cNvSpPr>
            <a:spLocks noChangeArrowheads="1"/>
          </p:cNvSpPr>
          <p:nvPr/>
        </p:nvSpPr>
        <p:spPr bwMode="auto">
          <a:xfrm>
            <a:off x="762000" y="1828800"/>
            <a:ext cx="2221787" cy="838201"/>
          </a:xfrm>
          <a:prstGeom prst="rect">
            <a:avLst/>
          </a:prstGeom>
          <a:solidFill>
            <a:srgbClr val="4A7EBB"/>
          </a:solidFill>
          <a:ln w="38100">
            <a:solidFill>
              <a:schemeClr val="tx1"/>
            </a:solidFill>
            <a:round/>
            <a:headEnd/>
            <a:tailEnd/>
          </a:ln>
        </p:spPr>
        <p:txBody>
          <a:bodyPr wrap="none" anchor="ctr"/>
          <a:lstStyle/>
          <a:p>
            <a:pPr algn="ctr"/>
            <a:r>
              <a:rPr lang="en-US" sz="2000" dirty="0"/>
              <a:t>Visible Sector</a:t>
            </a:r>
          </a:p>
          <a:p>
            <a:pPr algn="ctr"/>
            <a:r>
              <a:rPr lang="en-US" sz="2000" dirty="0"/>
              <a:t>SM, U(1)</a:t>
            </a:r>
            <a:r>
              <a:rPr lang="en-US" sz="2000" baseline="-25000" dirty="0"/>
              <a:t>EM</a:t>
            </a:r>
          </a:p>
        </p:txBody>
      </p:sp>
      <p:sp>
        <p:nvSpPr>
          <p:cNvPr id="7" name="Rectangle 6">
            <a:extLst>
              <a:ext uri="{FF2B5EF4-FFF2-40B4-BE49-F238E27FC236}">
                <a16:creationId xmlns:a16="http://schemas.microsoft.com/office/drawing/2014/main" id="{A0FB09BB-15DA-AA48-A1A4-08D3DC76F11F}"/>
              </a:ext>
            </a:extLst>
          </p:cNvPr>
          <p:cNvSpPr>
            <a:spLocks noChangeArrowheads="1"/>
          </p:cNvSpPr>
          <p:nvPr/>
        </p:nvSpPr>
        <p:spPr bwMode="auto">
          <a:xfrm>
            <a:off x="5955587" y="1828800"/>
            <a:ext cx="2316876" cy="838201"/>
          </a:xfrm>
          <a:prstGeom prst="rect">
            <a:avLst/>
          </a:prstGeom>
          <a:solidFill>
            <a:srgbClr val="4A7EBB"/>
          </a:solidFill>
          <a:ln w="38100">
            <a:solidFill>
              <a:schemeClr val="tx1"/>
            </a:solidFill>
            <a:round/>
            <a:headEnd/>
            <a:tailEnd/>
          </a:ln>
        </p:spPr>
        <p:txBody>
          <a:bodyPr wrap="none" anchor="ctr"/>
          <a:lstStyle/>
          <a:p>
            <a:pPr algn="ctr"/>
            <a:r>
              <a:rPr lang="en-US" sz="2000" dirty="0"/>
              <a:t>Dark Sector</a:t>
            </a:r>
          </a:p>
          <a:p>
            <a:pPr algn="ctr"/>
            <a:r>
              <a:rPr lang="en-US" sz="2000" dirty="0"/>
              <a:t>DM, U(1)</a:t>
            </a:r>
            <a:r>
              <a:rPr lang="en-US" sz="2000" baseline="-25000" dirty="0"/>
              <a:t>D</a:t>
            </a:r>
          </a:p>
        </p:txBody>
      </p:sp>
      <p:cxnSp>
        <p:nvCxnSpPr>
          <p:cNvPr id="15" name="Straight Connector 14">
            <a:extLst>
              <a:ext uri="{FF2B5EF4-FFF2-40B4-BE49-F238E27FC236}">
                <a16:creationId xmlns:a16="http://schemas.microsoft.com/office/drawing/2014/main" id="{355AD263-0270-B841-9FBC-317EF64810FA}"/>
              </a:ext>
            </a:extLst>
          </p:cNvPr>
          <p:cNvCxnSpPr>
            <a:cxnSpLocks/>
            <a:stCxn id="6" idx="3"/>
            <a:endCxn id="7" idx="1"/>
          </p:cNvCxnSpPr>
          <p:nvPr/>
        </p:nvCxnSpPr>
        <p:spPr>
          <a:xfrm>
            <a:off x="2983787" y="2247901"/>
            <a:ext cx="2971800" cy="0"/>
          </a:xfrm>
          <a:prstGeom prst="line">
            <a:avLst/>
          </a:prstGeom>
          <a:ln w="38100" cmpd="sng">
            <a:prstDash val="dash"/>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1D89C80D-6FC3-7B4F-BB1C-CEBBA0760DE1}"/>
                  </a:ext>
                </a:extLst>
              </p:cNvPr>
              <p:cNvSpPr txBox="1"/>
              <p:nvPr/>
            </p:nvSpPr>
            <p:spPr>
              <a:xfrm>
                <a:off x="3784089" y="1913642"/>
                <a:ext cx="1549911" cy="668516"/>
              </a:xfrm>
              <a:prstGeom prst="rect">
                <a:avLst/>
              </a:prstGeom>
              <a:solidFill>
                <a:schemeClr val="bg1"/>
              </a:solidFill>
            </p:spPr>
            <p:txBody>
              <a:bodyPr wrap="none" rtlCol="0">
                <a:spAutoFit/>
              </a:bodyPr>
              <a:lstStyle/>
              <a:p>
                <a:pPr/>
                <a14:m>
                  <m:oMathPara xmlns:m="http://schemas.openxmlformats.org/officeDocument/2006/math">
                    <m:oMathParaPr>
                      <m:jc m:val="centerGroup"/>
                    </m:oMathParaPr>
                    <m:oMath xmlns:m="http://schemas.openxmlformats.org/officeDocument/2006/math">
                      <m:f>
                        <m:fPr>
                          <m:ctrlPr>
                            <a:rPr lang="en-US" sz="2000" i="1">
                              <a:latin typeface="Cambria Math" panose="02040503050406030204" pitchFamily="18" charset="0"/>
                            </a:rPr>
                          </m:ctrlPr>
                        </m:fPr>
                        <m:num>
                          <m:r>
                            <a:rPr lang="en-US" sz="2000" i="1">
                              <a:latin typeface="Cambria Math" panose="02040503050406030204" pitchFamily="18" charset="0"/>
                            </a:rPr>
                            <m:t>1</m:t>
                          </m:r>
                        </m:num>
                        <m:den>
                          <m:r>
                            <a:rPr lang="en-US" sz="2000" i="1">
                              <a:latin typeface="Cambria Math" panose="02040503050406030204" pitchFamily="18" charset="0"/>
                            </a:rPr>
                            <m:t>2</m:t>
                          </m:r>
                        </m:den>
                      </m:f>
                      <m:sSub>
                        <m:sSubPr>
                          <m:ctrlPr>
                            <a:rPr lang="en-US" sz="2000" i="1">
                              <a:latin typeface="Cambria Math" panose="02040503050406030204" pitchFamily="18" charset="0"/>
                            </a:rPr>
                          </m:ctrlPr>
                        </m:sSubPr>
                        <m:e>
                          <m:r>
                            <a:rPr lang="en-US" sz="2000" i="1">
                              <a:latin typeface="Cambria Math" panose="02040503050406030204" pitchFamily="18" charset="0"/>
                            </a:rPr>
                            <m:t> </m:t>
                          </m:r>
                          <m:r>
                            <a:rPr lang="en-US" sz="2000" i="1">
                              <a:latin typeface="Cambria Math" panose="02040503050406030204" pitchFamily="18" charset="0"/>
                              <a:ea typeface="Cambria Math" panose="02040503050406030204" pitchFamily="18" charset="0"/>
                            </a:rPr>
                            <m:t>𝜖</m:t>
                          </m:r>
                          <m:sSup>
                            <m:sSupPr>
                              <m:ctrlPr>
                                <a:rPr lang="en-US" sz="2000" i="1">
                                  <a:latin typeface="Cambria Math" panose="02040503050406030204" pitchFamily="18" charset="0"/>
                                </a:rPr>
                              </m:ctrlPr>
                            </m:sSupPr>
                            <m:e>
                              <m:r>
                                <a:rPr lang="en-US" sz="2000" i="1">
                                  <a:latin typeface="Cambria Math" panose="02040503050406030204" pitchFamily="18" charset="0"/>
                                </a:rPr>
                                <m:t> </m:t>
                              </m:r>
                              <m:r>
                                <a:rPr lang="en-US" sz="2000" i="1">
                                  <a:latin typeface="Cambria Math" panose="02040503050406030204" pitchFamily="18" charset="0"/>
                                </a:rPr>
                                <m:t>𝐹</m:t>
                              </m:r>
                            </m:e>
                            <m:sup>
                              <m:r>
                                <a:rPr lang="en-US" sz="2000" i="1">
                                  <a:latin typeface="Cambria Math" panose="02040503050406030204" pitchFamily="18" charset="0"/>
                                  <a:ea typeface="Cambria Math" panose="02040503050406030204" pitchFamily="18" charset="0"/>
                                </a:rPr>
                                <m:t>𝜇𝜈</m:t>
                              </m:r>
                            </m:sup>
                          </m:sSup>
                          <m:r>
                            <a:rPr lang="en-US" sz="2000" i="1">
                              <a:latin typeface="Cambria Math" panose="02040503050406030204" pitchFamily="18" charset="0"/>
                            </a:rPr>
                            <m:t>𝐹</m:t>
                          </m:r>
                        </m:e>
                        <m:sub>
                          <m:r>
                            <a:rPr lang="en-US" sz="2000" i="1">
                              <a:latin typeface="Cambria Math" panose="02040503050406030204" pitchFamily="18" charset="0"/>
                            </a:rPr>
                            <m:t>𝐷</m:t>
                          </m:r>
                          <m:r>
                            <a:rPr lang="en-US" sz="2000" i="1">
                              <a:latin typeface="Cambria Math" panose="02040503050406030204" pitchFamily="18" charset="0"/>
                              <a:ea typeface="Cambria Math" panose="02040503050406030204" pitchFamily="18" charset="0"/>
                            </a:rPr>
                            <m:t>𝜇𝜈</m:t>
                          </m:r>
                        </m:sub>
                      </m:sSub>
                    </m:oMath>
                  </m:oMathPara>
                </a14:m>
                <a:endParaRPr lang="en-US" sz="2000" dirty="0"/>
              </a:p>
            </p:txBody>
          </p:sp>
        </mc:Choice>
        <mc:Fallback xmlns="">
          <p:sp>
            <p:nvSpPr>
              <p:cNvPr id="12" name="TextBox 11">
                <a:extLst>
                  <a:ext uri="{FF2B5EF4-FFF2-40B4-BE49-F238E27FC236}">
                    <a16:creationId xmlns:a16="http://schemas.microsoft.com/office/drawing/2014/main" id="{1D89C80D-6FC3-7B4F-BB1C-CEBBA0760DE1}"/>
                  </a:ext>
                </a:extLst>
              </p:cNvPr>
              <p:cNvSpPr txBox="1">
                <a:spLocks noRot="1" noChangeAspect="1" noMove="1" noResize="1" noEditPoints="1" noAdjustHandles="1" noChangeArrowheads="1" noChangeShapeType="1" noTextEdit="1"/>
              </p:cNvSpPr>
              <p:nvPr/>
            </p:nvSpPr>
            <p:spPr>
              <a:xfrm>
                <a:off x="3784089" y="1913642"/>
                <a:ext cx="1549911" cy="668516"/>
              </a:xfrm>
              <a:prstGeom prst="rect">
                <a:avLst/>
              </a:prstGeom>
              <a:blipFill>
                <a:blip r:embed="rId4"/>
                <a:stretch>
                  <a:fillRect b="-5660"/>
                </a:stretch>
              </a:blipFill>
            </p:spPr>
            <p:txBody>
              <a:bodyPr/>
              <a:lstStyle/>
              <a:p>
                <a:r>
                  <a:rPr lang="en-US">
                    <a:noFill/>
                  </a:rPr>
                  <a:t> </a:t>
                </a:r>
              </a:p>
            </p:txBody>
          </p:sp>
        </mc:Fallback>
      </mc:AlternateContent>
      <p:grpSp>
        <p:nvGrpSpPr>
          <p:cNvPr id="20" name="Group 19">
            <a:extLst>
              <a:ext uri="{FF2B5EF4-FFF2-40B4-BE49-F238E27FC236}">
                <a16:creationId xmlns:a16="http://schemas.microsoft.com/office/drawing/2014/main" id="{7F93A30A-157A-9440-B065-3CA91BF1C862}"/>
              </a:ext>
            </a:extLst>
          </p:cNvPr>
          <p:cNvGrpSpPr/>
          <p:nvPr/>
        </p:nvGrpSpPr>
        <p:grpSpPr>
          <a:xfrm>
            <a:off x="1549415" y="5105400"/>
            <a:ext cx="2672186" cy="1447800"/>
            <a:chOff x="4901966" y="4381476"/>
            <a:chExt cx="2672186" cy="2169553"/>
          </a:xfrm>
        </p:grpSpPr>
        <p:pic>
          <p:nvPicPr>
            <p:cNvPr id="21" name="Picture 20" descr="QEDvertex.png">
              <a:extLst>
                <a:ext uri="{FF2B5EF4-FFF2-40B4-BE49-F238E27FC236}">
                  <a16:creationId xmlns:a16="http://schemas.microsoft.com/office/drawing/2014/main" id="{C6F678B6-E87E-3848-8E87-60D6E8A402D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5119961" y="4618522"/>
              <a:ext cx="2209800" cy="1875137"/>
            </a:xfrm>
            <a:prstGeom prst="rect">
              <a:avLst/>
            </a:prstGeom>
          </p:spPr>
        </p:pic>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C9C17CE3-1513-B642-91DD-273BF57120E2}"/>
                    </a:ext>
                  </a:extLst>
                </p:cNvPr>
                <p:cNvSpPr txBox="1"/>
                <p:nvPr/>
              </p:nvSpPr>
              <p:spPr>
                <a:xfrm>
                  <a:off x="4901966" y="5181717"/>
                  <a:ext cx="417101" cy="691813"/>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m:rPr>
                            <m:sty m:val="p"/>
                          </m:rPr>
                          <a:rPr lang="en-US" sz="2400" i="0">
                            <a:latin typeface="Cambria Math" panose="02040503050406030204" pitchFamily="18" charset="0"/>
                            <a:ea typeface="Cambria Math" panose="02040503050406030204" pitchFamily="18" charset="0"/>
                          </a:rPr>
                          <m:t>γ</m:t>
                        </m:r>
                      </m:oMath>
                    </m:oMathPara>
                  </a14:m>
                  <a:endParaRPr lang="en-US" sz="2400" dirty="0">
                    <a:latin typeface="Symbol" charset="2"/>
                    <a:cs typeface="Symbol" charset="2"/>
                  </a:endParaRPr>
                </a:p>
              </p:txBody>
            </p:sp>
          </mc:Choice>
          <mc:Fallback xmlns="">
            <p:sp>
              <p:nvSpPr>
                <p:cNvPr id="22" name="TextBox 21">
                  <a:extLst>
                    <a:ext uri="{FF2B5EF4-FFF2-40B4-BE49-F238E27FC236}">
                      <a16:creationId xmlns:a16="http://schemas.microsoft.com/office/drawing/2014/main" id="{C9C17CE3-1513-B642-91DD-273BF57120E2}"/>
                    </a:ext>
                  </a:extLst>
                </p:cNvPr>
                <p:cNvSpPr txBox="1">
                  <a:spLocks noRot="1" noChangeAspect="1" noMove="1" noResize="1" noEditPoints="1" noAdjustHandles="1" noChangeArrowheads="1" noChangeShapeType="1" noTextEdit="1"/>
                </p:cNvSpPr>
                <p:nvPr/>
              </p:nvSpPr>
              <p:spPr>
                <a:xfrm>
                  <a:off x="4901966" y="5181717"/>
                  <a:ext cx="417101" cy="691813"/>
                </a:xfrm>
                <a:prstGeom prst="rect">
                  <a:avLst/>
                </a:prstGeom>
                <a:blipFill>
                  <a:blip r:embed="rId6"/>
                  <a:stretch>
                    <a:fillRect b="-1111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4FA8615D-28A9-9841-B97D-DD0D66C1E2D2}"/>
                    </a:ext>
                  </a:extLst>
                </p:cNvPr>
                <p:cNvSpPr txBox="1"/>
                <p:nvPr/>
              </p:nvSpPr>
              <p:spPr>
                <a:xfrm>
                  <a:off x="7010151" y="5968424"/>
                  <a:ext cx="564001" cy="58260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i="1" dirty="0">
                            <a:latin typeface="Cambria Math" panose="02040503050406030204" pitchFamily="18" charset="0"/>
                          </a:rPr>
                          <m:t>𝑓</m:t>
                        </m:r>
                        <m:r>
                          <a:rPr lang="en-US" sz="2400" i="1" baseline="-25000" dirty="0" err="1">
                            <a:latin typeface="Cambria Math" panose="02040503050406030204" pitchFamily="18" charset="0"/>
                          </a:rPr>
                          <m:t>𝐷</m:t>
                        </m:r>
                      </m:oMath>
                    </m:oMathPara>
                  </a14:m>
                  <a:endParaRPr lang="en-US" sz="2400" baseline="-25000" dirty="0"/>
                </a:p>
              </p:txBody>
            </p:sp>
          </mc:Choice>
          <mc:Fallback xmlns="">
            <p:sp>
              <p:nvSpPr>
                <p:cNvPr id="23" name="TextBox 22">
                  <a:extLst>
                    <a:ext uri="{FF2B5EF4-FFF2-40B4-BE49-F238E27FC236}">
                      <a16:creationId xmlns:a16="http://schemas.microsoft.com/office/drawing/2014/main" id="{4FA8615D-28A9-9841-B97D-DD0D66C1E2D2}"/>
                    </a:ext>
                  </a:extLst>
                </p:cNvPr>
                <p:cNvSpPr txBox="1">
                  <a:spLocks noRot="1" noChangeAspect="1" noMove="1" noResize="1" noEditPoints="1" noAdjustHandles="1" noChangeArrowheads="1" noChangeShapeType="1" noTextEdit="1"/>
                </p:cNvSpPr>
                <p:nvPr/>
              </p:nvSpPr>
              <p:spPr>
                <a:xfrm>
                  <a:off x="7010151" y="5968424"/>
                  <a:ext cx="564001" cy="582605"/>
                </a:xfrm>
                <a:prstGeom prst="rect">
                  <a:avLst/>
                </a:prstGeom>
                <a:blipFill>
                  <a:blip r:embed="rId7"/>
                  <a:stretch>
                    <a:fillRect l="-4545" b="-3871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0B13C4F6-A6CA-E24F-B430-ACCCFFD497C3}"/>
                    </a:ext>
                  </a:extLst>
                </p:cNvPr>
                <p:cNvSpPr txBox="1"/>
                <p:nvPr/>
              </p:nvSpPr>
              <p:spPr>
                <a:xfrm>
                  <a:off x="7010151" y="4381476"/>
                  <a:ext cx="564001" cy="58260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i="1" dirty="0" smtClean="0">
                            <a:latin typeface="Cambria Math" panose="02040503050406030204" pitchFamily="18" charset="0"/>
                          </a:rPr>
                          <m:t>𝑓</m:t>
                        </m:r>
                        <m:r>
                          <a:rPr lang="en-US" sz="2400" i="1" baseline="-25000" dirty="0" err="1" smtClean="0">
                            <a:latin typeface="Cambria Math" panose="02040503050406030204" pitchFamily="18" charset="0"/>
                          </a:rPr>
                          <m:t>𝐷</m:t>
                        </m:r>
                      </m:oMath>
                    </m:oMathPara>
                  </a14:m>
                  <a:endParaRPr lang="en-US" sz="2400" baseline="-25000" dirty="0"/>
                </a:p>
              </p:txBody>
            </p:sp>
          </mc:Choice>
          <mc:Fallback xmlns="">
            <p:sp>
              <p:nvSpPr>
                <p:cNvPr id="24" name="TextBox 23">
                  <a:extLst>
                    <a:ext uri="{FF2B5EF4-FFF2-40B4-BE49-F238E27FC236}">
                      <a16:creationId xmlns:a16="http://schemas.microsoft.com/office/drawing/2014/main" id="{0B13C4F6-A6CA-E24F-B430-ACCCFFD497C3}"/>
                    </a:ext>
                  </a:extLst>
                </p:cNvPr>
                <p:cNvSpPr txBox="1">
                  <a:spLocks noRot="1" noChangeAspect="1" noMove="1" noResize="1" noEditPoints="1" noAdjustHandles="1" noChangeArrowheads="1" noChangeShapeType="1" noTextEdit="1"/>
                </p:cNvSpPr>
                <p:nvPr/>
              </p:nvSpPr>
              <p:spPr>
                <a:xfrm>
                  <a:off x="7010151" y="4381476"/>
                  <a:ext cx="564001" cy="582605"/>
                </a:xfrm>
                <a:prstGeom prst="rect">
                  <a:avLst/>
                </a:prstGeom>
                <a:blipFill>
                  <a:blip r:embed="rId8"/>
                  <a:stretch>
                    <a:fillRect l="-4545" b="-40000"/>
                  </a:stretch>
                </a:blipFill>
              </p:spPr>
              <p:txBody>
                <a:bodyPr/>
                <a:lstStyle/>
                <a:p>
                  <a:r>
                    <a:rPr lang="en-US">
                      <a:noFill/>
                    </a:rPr>
                    <a:t> </a:t>
                  </a:r>
                </a:p>
              </p:txBody>
            </p:sp>
          </mc:Fallback>
        </mc:AlternateContent>
      </p:grpSp>
      <p:sp>
        <p:nvSpPr>
          <p:cNvPr id="18" name="TextBox 17">
            <a:extLst>
              <a:ext uri="{FF2B5EF4-FFF2-40B4-BE49-F238E27FC236}">
                <a16:creationId xmlns:a16="http://schemas.microsoft.com/office/drawing/2014/main" id="{DA065447-8B08-2E4E-A3DB-4AD3726ECA7B}"/>
              </a:ext>
            </a:extLst>
          </p:cNvPr>
          <p:cNvSpPr txBox="1"/>
          <p:nvPr/>
        </p:nvSpPr>
        <p:spPr>
          <a:xfrm>
            <a:off x="2804672" y="5334000"/>
            <a:ext cx="356188" cy="461665"/>
          </a:xfrm>
          <a:prstGeom prst="rect">
            <a:avLst/>
          </a:prstGeom>
          <a:noFill/>
        </p:spPr>
        <p:txBody>
          <a:bodyPr wrap="none" rtlCol="0">
            <a:spAutoFit/>
          </a:bodyPr>
          <a:lstStyle/>
          <a:p>
            <a:r>
              <a:rPr lang="en-US" sz="2400" dirty="0">
                <a:solidFill>
                  <a:srgbClr val="FF0000"/>
                </a:solidFill>
              </a:rPr>
              <a:t>0</a:t>
            </a:r>
          </a:p>
        </p:txBody>
      </p:sp>
      <p:grpSp>
        <p:nvGrpSpPr>
          <p:cNvPr id="2" name="Group 1">
            <a:extLst>
              <a:ext uri="{FF2B5EF4-FFF2-40B4-BE49-F238E27FC236}">
                <a16:creationId xmlns:a16="http://schemas.microsoft.com/office/drawing/2014/main" id="{602FF062-0780-154A-9B2B-F551728C86D2}"/>
              </a:ext>
            </a:extLst>
          </p:cNvPr>
          <p:cNvGrpSpPr/>
          <p:nvPr/>
        </p:nvGrpSpPr>
        <p:grpSpPr>
          <a:xfrm>
            <a:off x="4572000" y="5105401"/>
            <a:ext cx="2594660" cy="1512150"/>
            <a:chOff x="4572000" y="5105401"/>
            <a:chExt cx="2594660" cy="1512150"/>
          </a:xfrm>
        </p:grpSpPr>
        <p:grpSp>
          <p:nvGrpSpPr>
            <p:cNvPr id="25" name="Group 24">
              <a:extLst>
                <a:ext uri="{FF2B5EF4-FFF2-40B4-BE49-F238E27FC236}">
                  <a16:creationId xmlns:a16="http://schemas.microsoft.com/office/drawing/2014/main" id="{DC97F7D3-F632-0248-8E17-15F28CE6A3F4}"/>
                </a:ext>
              </a:extLst>
            </p:cNvPr>
            <p:cNvGrpSpPr/>
            <p:nvPr/>
          </p:nvGrpSpPr>
          <p:grpSpPr>
            <a:xfrm>
              <a:off x="4572000" y="5105401"/>
              <a:ext cx="2594660" cy="1512150"/>
              <a:chOff x="4836825" y="4381476"/>
              <a:chExt cx="2594660" cy="2265982"/>
            </a:xfrm>
          </p:grpSpPr>
          <p:pic>
            <p:nvPicPr>
              <p:cNvPr id="26" name="Picture 25" descr="QEDvertex.png">
                <a:extLst>
                  <a:ext uri="{FF2B5EF4-FFF2-40B4-BE49-F238E27FC236}">
                    <a16:creationId xmlns:a16="http://schemas.microsoft.com/office/drawing/2014/main" id="{06599E98-F2E9-8B4C-8B86-F7F979BF70C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5119961" y="4618522"/>
                <a:ext cx="2209800" cy="1875137"/>
              </a:xfrm>
              <a:prstGeom prst="rect">
                <a:avLst/>
              </a:prstGeom>
            </p:spPr>
          </p:pic>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5BA87C41-3890-A240-B35D-64279DE10588}"/>
                      </a:ext>
                    </a:extLst>
                  </p:cNvPr>
                  <p:cNvSpPr txBox="1"/>
                  <p:nvPr/>
                </p:nvSpPr>
                <p:spPr>
                  <a:xfrm>
                    <a:off x="4836825" y="5180785"/>
                    <a:ext cx="532518" cy="691813"/>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i="1" dirty="0">
                              <a:latin typeface="Cambria Math" panose="02040503050406030204" pitchFamily="18" charset="0"/>
                            </a:rPr>
                            <m:t>𝐴</m:t>
                          </m:r>
                          <m:r>
                            <a:rPr lang="en-US" sz="2400" i="1" dirty="0">
                              <a:latin typeface="Cambria Math" panose="02040503050406030204" pitchFamily="18" charset="0"/>
                            </a:rPr>
                            <m:t>’</m:t>
                          </m:r>
                        </m:oMath>
                      </m:oMathPara>
                    </a14:m>
                    <a:endParaRPr lang="en-US" sz="2400" dirty="0">
                      <a:cs typeface="Symbol" charset="2"/>
                    </a:endParaRPr>
                  </a:p>
                </p:txBody>
              </p:sp>
            </mc:Choice>
            <mc:Fallback xmlns="">
              <p:sp>
                <p:nvSpPr>
                  <p:cNvPr id="27" name="TextBox 26">
                    <a:extLst>
                      <a:ext uri="{FF2B5EF4-FFF2-40B4-BE49-F238E27FC236}">
                        <a16:creationId xmlns:a16="http://schemas.microsoft.com/office/drawing/2014/main" id="{5BA87C41-3890-A240-B35D-64279DE10588}"/>
                      </a:ext>
                    </a:extLst>
                  </p:cNvPr>
                  <p:cNvSpPr txBox="1">
                    <a:spLocks noRot="1" noChangeAspect="1" noMove="1" noResize="1" noEditPoints="1" noAdjustHandles="1" noChangeArrowheads="1" noChangeShapeType="1" noTextEdit="1"/>
                  </p:cNvSpPr>
                  <p:nvPr/>
                </p:nvSpPr>
                <p:spPr>
                  <a:xfrm>
                    <a:off x="4836825" y="5180785"/>
                    <a:ext cx="532518" cy="691813"/>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TextBox 33">
                    <a:extLst>
                      <a:ext uri="{FF2B5EF4-FFF2-40B4-BE49-F238E27FC236}">
                        <a16:creationId xmlns:a16="http://schemas.microsoft.com/office/drawing/2014/main" id="{4322B829-AB7A-3E42-BBBC-23CF30AE91FF}"/>
                      </a:ext>
                    </a:extLst>
                  </p:cNvPr>
                  <p:cNvSpPr txBox="1"/>
                  <p:nvPr/>
                </p:nvSpPr>
                <p:spPr>
                  <a:xfrm>
                    <a:off x="7010151" y="5968424"/>
                    <a:ext cx="421334" cy="67903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i="1" dirty="0">
                              <a:latin typeface="Cambria Math" panose="02040503050406030204" pitchFamily="18" charset="0"/>
                            </a:rPr>
                            <m:t>𝑓</m:t>
                          </m:r>
                        </m:oMath>
                      </m:oMathPara>
                    </a14:m>
                    <a:endParaRPr lang="en-US" sz="2400" baseline="-25000" dirty="0"/>
                  </a:p>
                </p:txBody>
              </p:sp>
            </mc:Choice>
            <mc:Fallback xmlns="">
              <p:sp>
                <p:nvSpPr>
                  <p:cNvPr id="34" name="TextBox 33">
                    <a:extLst>
                      <a:ext uri="{FF2B5EF4-FFF2-40B4-BE49-F238E27FC236}">
                        <a16:creationId xmlns:a16="http://schemas.microsoft.com/office/drawing/2014/main" id="{4322B829-AB7A-3E42-BBBC-23CF30AE91FF}"/>
                      </a:ext>
                    </a:extLst>
                  </p:cNvPr>
                  <p:cNvSpPr txBox="1">
                    <a:spLocks noRot="1" noChangeAspect="1" noMove="1" noResize="1" noEditPoints="1" noAdjustHandles="1" noChangeArrowheads="1" noChangeShapeType="1" noTextEdit="1"/>
                  </p:cNvSpPr>
                  <p:nvPr/>
                </p:nvSpPr>
                <p:spPr>
                  <a:xfrm>
                    <a:off x="7010151" y="5968424"/>
                    <a:ext cx="421334" cy="679034"/>
                  </a:xfrm>
                  <a:prstGeom prst="rect">
                    <a:avLst/>
                  </a:prstGeom>
                  <a:blipFill>
                    <a:blip r:embed="rId10"/>
                    <a:stretch>
                      <a:fillRect l="-6061" r="-3030" b="-1944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5" name="TextBox 34">
                    <a:extLst>
                      <a:ext uri="{FF2B5EF4-FFF2-40B4-BE49-F238E27FC236}">
                        <a16:creationId xmlns:a16="http://schemas.microsoft.com/office/drawing/2014/main" id="{D1B2C67E-4619-A84C-B326-BA60EA5C3C28}"/>
                      </a:ext>
                    </a:extLst>
                  </p:cNvPr>
                  <p:cNvSpPr txBox="1"/>
                  <p:nvPr/>
                </p:nvSpPr>
                <p:spPr>
                  <a:xfrm>
                    <a:off x="7010151" y="4381476"/>
                    <a:ext cx="421334" cy="67903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i="1" dirty="0" smtClean="0">
                              <a:latin typeface="Cambria Math" panose="02040503050406030204" pitchFamily="18" charset="0"/>
                            </a:rPr>
                            <m:t>𝑓</m:t>
                          </m:r>
                        </m:oMath>
                      </m:oMathPara>
                    </a14:m>
                    <a:endParaRPr lang="en-US" sz="2400" baseline="-25000" dirty="0"/>
                  </a:p>
                </p:txBody>
              </p:sp>
            </mc:Choice>
            <mc:Fallback xmlns="">
              <p:sp>
                <p:nvSpPr>
                  <p:cNvPr id="35" name="TextBox 34">
                    <a:extLst>
                      <a:ext uri="{FF2B5EF4-FFF2-40B4-BE49-F238E27FC236}">
                        <a16:creationId xmlns:a16="http://schemas.microsoft.com/office/drawing/2014/main" id="{D1B2C67E-4619-A84C-B326-BA60EA5C3C28}"/>
                      </a:ext>
                    </a:extLst>
                  </p:cNvPr>
                  <p:cNvSpPr txBox="1">
                    <a:spLocks noRot="1" noChangeAspect="1" noMove="1" noResize="1" noEditPoints="1" noAdjustHandles="1" noChangeArrowheads="1" noChangeShapeType="1" noTextEdit="1"/>
                  </p:cNvSpPr>
                  <p:nvPr/>
                </p:nvSpPr>
                <p:spPr>
                  <a:xfrm>
                    <a:off x="7010151" y="4381476"/>
                    <a:ext cx="421334" cy="679034"/>
                  </a:xfrm>
                  <a:prstGeom prst="rect">
                    <a:avLst/>
                  </a:prstGeom>
                  <a:blipFill>
                    <a:blip r:embed="rId11"/>
                    <a:stretch>
                      <a:fillRect l="-6061" r="-3030" b="-20000"/>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36" name="TextBox 35">
                  <a:extLst>
                    <a:ext uri="{FF2B5EF4-FFF2-40B4-BE49-F238E27FC236}">
                      <a16:creationId xmlns:a16="http://schemas.microsoft.com/office/drawing/2014/main" id="{89DE2672-6B83-3C4C-B8B7-892781A74FDF}"/>
                    </a:ext>
                  </a:extLst>
                </p:cNvPr>
                <p:cNvSpPr txBox="1"/>
                <p:nvPr/>
              </p:nvSpPr>
              <p:spPr>
                <a:xfrm>
                  <a:off x="5565069" y="5280406"/>
                  <a:ext cx="903837" cy="373636"/>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i="1" dirty="0" smtClean="0">
                            <a:solidFill>
                              <a:srgbClr val="FF0000"/>
                            </a:solidFill>
                            <a:latin typeface="Cambria Math" panose="02040503050406030204" pitchFamily="18" charset="0"/>
                            <a:ea typeface="Cambria Math" panose="02040503050406030204" pitchFamily="18" charset="0"/>
                          </a:rPr>
                          <m:t>𝜀</m:t>
                        </m:r>
                        <m:r>
                          <a:rPr lang="en-US" sz="2400" i="1" dirty="0" smtClean="0">
                            <a:solidFill>
                              <a:srgbClr val="FF0000"/>
                            </a:solidFill>
                            <a:latin typeface="Cambria Math" panose="02040503050406030204" pitchFamily="18" charset="0"/>
                          </a:rPr>
                          <m:t>𝑒𝑄</m:t>
                        </m:r>
                        <m:r>
                          <a:rPr lang="en-US" sz="2400" i="1" baseline="-25000" dirty="0" err="1">
                            <a:solidFill>
                              <a:srgbClr val="FF0000"/>
                            </a:solidFill>
                            <a:latin typeface="Cambria Math" panose="02040503050406030204" pitchFamily="18" charset="0"/>
                          </a:rPr>
                          <m:t>𝑓</m:t>
                        </m:r>
                      </m:oMath>
                    </m:oMathPara>
                  </a14:m>
                  <a:endParaRPr lang="en-US" sz="2400" dirty="0">
                    <a:solidFill>
                      <a:srgbClr val="FF0000"/>
                    </a:solidFill>
                  </a:endParaRPr>
                </a:p>
              </p:txBody>
            </p:sp>
          </mc:Choice>
          <mc:Fallback xmlns="">
            <p:sp>
              <p:nvSpPr>
                <p:cNvPr id="36" name="TextBox 35">
                  <a:extLst>
                    <a:ext uri="{FF2B5EF4-FFF2-40B4-BE49-F238E27FC236}">
                      <a16:creationId xmlns:a16="http://schemas.microsoft.com/office/drawing/2014/main" id="{89DE2672-6B83-3C4C-B8B7-892781A74FDF}"/>
                    </a:ext>
                  </a:extLst>
                </p:cNvPr>
                <p:cNvSpPr txBox="1">
                  <a:spLocks noRot="1" noChangeAspect="1" noMove="1" noResize="1" noEditPoints="1" noAdjustHandles="1" noChangeArrowheads="1" noChangeShapeType="1" noTextEdit="1"/>
                </p:cNvSpPr>
                <p:nvPr/>
              </p:nvSpPr>
              <p:spPr>
                <a:xfrm>
                  <a:off x="5565069" y="5280406"/>
                  <a:ext cx="903837" cy="373636"/>
                </a:xfrm>
                <a:prstGeom prst="rect">
                  <a:avLst/>
                </a:prstGeom>
                <a:blipFill>
                  <a:blip r:embed="rId12"/>
                  <a:stretch>
                    <a:fillRect b="-40000"/>
                  </a:stretch>
                </a:blipFill>
              </p:spPr>
              <p:txBody>
                <a:bodyPr/>
                <a:lstStyle/>
                <a:p>
                  <a:r>
                    <a:rPr lang="en-US">
                      <a:noFill/>
                    </a:rPr>
                    <a:t> </a:t>
                  </a:r>
                </a:p>
              </p:txBody>
            </p:sp>
          </mc:Fallback>
        </mc:AlternateContent>
      </p:grpSp>
    </p:spTree>
    <p:extLst>
      <p:ext uri="{BB962C8B-B14F-4D97-AF65-F5344CB8AC3E}">
        <p14:creationId xmlns:p14="http://schemas.microsoft.com/office/powerpoint/2010/main" val="3202207411"/>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0" y="104775"/>
            <a:ext cx="9144000" cy="733425"/>
          </a:xfrm>
        </p:spPr>
        <p:txBody>
          <a:bodyPr/>
          <a:lstStyle/>
          <a:p>
            <a:pPr eaLnBrk="1" hangingPunct="1"/>
            <a:r>
              <a:rPr lang="en-US" dirty="0">
                <a:latin typeface="Arial" charset="0"/>
              </a:rPr>
              <a:t>PORTALS</a:t>
            </a:r>
          </a:p>
        </p:txBody>
      </p:sp>
      <mc:AlternateContent xmlns:mc="http://schemas.openxmlformats.org/markup-compatibility/2006" xmlns:a14="http://schemas.microsoft.com/office/drawing/2010/main">
        <mc:Choice Requires="a14">
          <p:sp>
            <p:nvSpPr>
              <p:cNvPr id="5123" name="Content Placeholder 2"/>
              <p:cNvSpPr>
                <a:spLocks noGrp="1"/>
              </p:cNvSpPr>
              <p:nvPr>
                <p:ph idx="1"/>
              </p:nvPr>
            </p:nvSpPr>
            <p:spPr>
              <a:xfrm>
                <a:off x="152400" y="838200"/>
                <a:ext cx="8763000" cy="5562600"/>
              </a:xfrm>
            </p:spPr>
            <p:txBody>
              <a:bodyPr/>
              <a:lstStyle/>
              <a:p>
                <a:pPr eaLnBrk="1" hangingPunct="1"/>
                <a:r>
                  <a:rPr lang="en-US" sz="2000" dirty="0">
                    <a:latin typeface="Arial" charset="0"/>
                  </a:rPr>
                  <a:t>The dark photon is a “portal” particle, connecting the SM and dark sector.  We can look for other dim 4 interactions.  There are only a few options:</a:t>
                </a:r>
              </a:p>
              <a:p>
                <a:pPr eaLnBrk="1" hangingPunct="1"/>
                <a:endParaRPr lang="en-US" sz="2000" dirty="0">
                  <a:latin typeface="Arial" charset="0"/>
                </a:endParaRPr>
              </a:p>
              <a:p>
                <a:pPr eaLnBrk="1" hangingPunct="1"/>
                <a:r>
                  <a:rPr lang="en-US" sz="2000" dirty="0">
                    <a:solidFill>
                      <a:srgbClr val="FF0000"/>
                    </a:solidFill>
                    <a:latin typeface="Arial" charset="0"/>
                  </a:rPr>
                  <a:t>Spin 1</a:t>
                </a:r>
              </a:p>
              <a:p>
                <a:pPr eaLnBrk="1" hangingPunct="1"/>
                <a:endParaRPr lang="en-US" sz="2000" dirty="0">
                  <a:latin typeface="Arial" charset="0"/>
                  <a:sym typeface="Wingdings" pitchFamily="2" charset="2"/>
                </a:endParaRPr>
              </a:p>
              <a:p>
                <a:pPr marL="0" indent="0">
                  <a:buNone/>
                </a:pPr>
                <a:r>
                  <a:rPr lang="en-US" sz="2000" dirty="0">
                    <a:latin typeface="Arial" charset="0"/>
                    <a:sym typeface="Wingdings" pitchFamily="2" charset="2"/>
                  </a:rPr>
                  <a:t> </a:t>
                </a:r>
                <a:r>
                  <a:rPr lang="en-US" sz="2000" dirty="0">
                    <a:solidFill>
                      <a:srgbClr val="FF0000"/>
                    </a:solidFill>
                    <a:latin typeface="Arial" charset="0"/>
                    <a:sym typeface="Wingdings" pitchFamily="2" charset="2"/>
                  </a:rPr>
                  <a:t>dark photon</a:t>
                </a:r>
                <a:r>
                  <a:rPr lang="en-US" sz="2000" dirty="0">
                    <a:latin typeface="Arial" charset="0"/>
                    <a:sym typeface="Wingdings" pitchFamily="2" charset="2"/>
                  </a:rPr>
                  <a:t>, couples to SM fermions with suppressed couplings proportional to charge: </a:t>
                </a:r>
                <a14:m>
                  <m:oMath xmlns:m="http://schemas.openxmlformats.org/officeDocument/2006/math">
                    <m:r>
                      <a:rPr lang="en-US" sz="2000" i="1" dirty="0" smtClean="0">
                        <a:solidFill>
                          <a:schemeClr val="tx1"/>
                        </a:solidFill>
                        <a:latin typeface="Cambria Math" panose="02040503050406030204" pitchFamily="18" charset="0"/>
                        <a:ea typeface="Cambria Math" panose="02040503050406030204" pitchFamily="18" charset="0"/>
                      </a:rPr>
                      <m:t>𝜀</m:t>
                    </m:r>
                    <m:r>
                      <a:rPr lang="en-US" sz="2000" i="1" dirty="0">
                        <a:solidFill>
                          <a:schemeClr val="tx1"/>
                        </a:solidFill>
                        <a:latin typeface="Cambria Math" panose="02040503050406030204" pitchFamily="18" charset="0"/>
                      </a:rPr>
                      <m:t>𝑒𝑄</m:t>
                    </m:r>
                    <m:r>
                      <a:rPr lang="en-US" sz="2000" i="1" baseline="-25000" dirty="0" err="1">
                        <a:solidFill>
                          <a:schemeClr val="tx1"/>
                        </a:solidFill>
                        <a:latin typeface="Cambria Math" panose="02040503050406030204" pitchFamily="18" charset="0"/>
                      </a:rPr>
                      <m:t>𝑓</m:t>
                    </m:r>
                  </m:oMath>
                </a14:m>
                <a:r>
                  <a:rPr lang="en-US" sz="2000" dirty="0">
                    <a:latin typeface="Arial" charset="0"/>
                    <a:sym typeface="Wingdings" pitchFamily="2" charset="2"/>
                  </a:rPr>
                  <a:t>.    </a:t>
                </a:r>
                <a:r>
                  <a:rPr lang="en-US" sz="2000" baseline="-25000" dirty="0" err="1">
                    <a:latin typeface="Arial" charset="0"/>
                    <a:sym typeface="Wingdings" pitchFamily="2" charset="2"/>
                  </a:rPr>
                  <a:t>Holdom</a:t>
                </a:r>
                <a:r>
                  <a:rPr lang="en-US" sz="2000" baseline="-25000" dirty="0">
                    <a:latin typeface="Arial" charset="0"/>
                    <a:sym typeface="Wingdings" pitchFamily="2" charset="2"/>
                  </a:rPr>
                  <a:t> (1986)</a:t>
                </a:r>
              </a:p>
              <a:p>
                <a:pPr marL="0" indent="0" eaLnBrk="1" hangingPunct="1">
                  <a:buNone/>
                </a:pPr>
                <a:endParaRPr lang="en-US" sz="2000" dirty="0">
                  <a:latin typeface="Arial" charset="0"/>
                </a:endParaRPr>
              </a:p>
              <a:p>
                <a:pPr eaLnBrk="1" hangingPunct="1"/>
                <a:r>
                  <a:rPr lang="en-US" sz="2000" dirty="0">
                    <a:solidFill>
                      <a:srgbClr val="FF0000"/>
                    </a:solidFill>
                    <a:latin typeface="Arial" charset="0"/>
                  </a:rPr>
                  <a:t>Spin 0</a:t>
                </a:r>
              </a:p>
              <a:p>
                <a:pPr eaLnBrk="1" hangingPunct="1"/>
                <a:endParaRPr lang="en-US" sz="2000" dirty="0">
                  <a:latin typeface="Arial" charset="0"/>
                  <a:sym typeface="Wingdings" pitchFamily="2" charset="2"/>
                </a:endParaRPr>
              </a:p>
              <a:p>
                <a:pPr marL="0" indent="0" eaLnBrk="1" hangingPunct="1">
                  <a:buNone/>
                </a:pPr>
                <a:r>
                  <a:rPr lang="en-US" sz="2000" dirty="0">
                    <a:latin typeface="Arial" charset="0"/>
                    <a:sym typeface="Wingdings" pitchFamily="2" charset="2"/>
                  </a:rPr>
                  <a:t> </a:t>
                </a:r>
                <a:r>
                  <a:rPr lang="en-US" sz="2000" dirty="0">
                    <a:solidFill>
                      <a:srgbClr val="FF0000"/>
                    </a:solidFill>
                    <a:latin typeface="Arial" charset="0"/>
                    <a:sym typeface="Wingdings" pitchFamily="2" charset="2"/>
                  </a:rPr>
                  <a:t>dark Higgs boson</a:t>
                </a:r>
                <a:r>
                  <a:rPr lang="en-US" sz="2000" dirty="0">
                    <a:latin typeface="Arial" charset="0"/>
                    <a:sym typeface="Wingdings" pitchFamily="2" charset="2"/>
                  </a:rPr>
                  <a:t>, couples to SM fermions with suppressed coupling proportional to mass: </a:t>
                </a:r>
                <a14:m>
                  <m:oMath xmlns:m="http://schemas.openxmlformats.org/officeDocument/2006/math">
                    <m:r>
                      <m:rPr>
                        <m:sty m:val="p"/>
                      </m:rPr>
                      <a:rPr lang="en-US" sz="2000" i="1" dirty="0" smtClean="0">
                        <a:latin typeface="Cambria Math" panose="02040503050406030204" pitchFamily="18" charset="0"/>
                        <a:sym typeface="Wingdings" pitchFamily="2" charset="2"/>
                      </a:rPr>
                      <m:t>sin</m:t>
                    </m:r>
                    <m:r>
                      <a:rPr lang="en-US" sz="2000" i="1" dirty="0" smtClean="0">
                        <a:latin typeface="Cambria Math" panose="02040503050406030204" pitchFamily="18" charset="0"/>
                        <a:ea typeface="Cambria Math" panose="02040503050406030204" pitchFamily="18" charset="0"/>
                        <a:sym typeface="Wingdings" pitchFamily="2" charset="2"/>
                      </a:rPr>
                      <m:t>𝜃</m:t>
                    </m:r>
                    <m:r>
                      <a:rPr lang="en-US" sz="2000" i="1" dirty="0" smtClean="0">
                        <a:latin typeface="Cambria Math" panose="02040503050406030204" pitchFamily="18" charset="0"/>
                        <a:sym typeface="Wingdings" pitchFamily="2" charset="2"/>
                      </a:rPr>
                      <m:t> </m:t>
                    </m:r>
                    <m:r>
                      <a:rPr lang="en-US" sz="2000" i="1" dirty="0">
                        <a:latin typeface="Cambria Math" panose="02040503050406030204" pitchFamily="18" charset="0"/>
                        <a:cs typeface="Arial" panose="020B0604020202020204" pitchFamily="34" charset="0"/>
                        <a:sym typeface="Wingdings" pitchFamily="2" charset="2"/>
                      </a:rPr>
                      <m:t>𝑚</m:t>
                    </m:r>
                    <m:r>
                      <a:rPr lang="en-US" sz="2000" i="1" baseline="-25000" dirty="0">
                        <a:latin typeface="Cambria Math" panose="02040503050406030204" pitchFamily="18" charset="0"/>
                        <a:cs typeface="Arial" panose="020B0604020202020204" pitchFamily="34" charset="0"/>
                        <a:sym typeface="Wingdings" pitchFamily="2" charset="2"/>
                      </a:rPr>
                      <m:t>𝑓</m:t>
                    </m:r>
                  </m:oMath>
                </a14:m>
                <a:r>
                  <a:rPr lang="en-US" sz="2000" dirty="0">
                    <a:latin typeface="Symbol" pitchFamily="2" charset="2"/>
                    <a:sym typeface="Wingdings" pitchFamily="2" charset="2"/>
                  </a:rPr>
                  <a:t>.</a:t>
                </a:r>
                <a:r>
                  <a:rPr lang="en-US" sz="2000" dirty="0">
                    <a:latin typeface="Arial" charset="0"/>
                    <a:sym typeface="Wingdings" pitchFamily="2" charset="2"/>
                  </a:rPr>
                  <a:t>    </a:t>
                </a:r>
                <a:r>
                  <a:rPr lang="en-US" sz="2000" baseline="-25000" dirty="0" err="1">
                    <a:latin typeface="Arial" charset="0"/>
                    <a:sym typeface="Wingdings" pitchFamily="2" charset="2"/>
                  </a:rPr>
                  <a:t>Patt</a:t>
                </a:r>
                <a:r>
                  <a:rPr lang="en-US" sz="2000" baseline="-25000" dirty="0">
                    <a:latin typeface="Arial" charset="0"/>
                    <a:sym typeface="Wingdings" pitchFamily="2" charset="2"/>
                  </a:rPr>
                  <a:t>, </a:t>
                </a:r>
                <a:r>
                  <a:rPr lang="en-US" sz="2000" baseline="-25000" dirty="0" err="1">
                    <a:latin typeface="Arial" charset="0"/>
                    <a:sym typeface="Wingdings" pitchFamily="2" charset="2"/>
                  </a:rPr>
                  <a:t>Wilczek</a:t>
                </a:r>
                <a:r>
                  <a:rPr lang="en-US" sz="2000" baseline="-25000" dirty="0">
                    <a:latin typeface="Arial" charset="0"/>
                    <a:sym typeface="Wingdings" pitchFamily="2" charset="2"/>
                  </a:rPr>
                  <a:t> (2006)</a:t>
                </a:r>
                <a:endParaRPr lang="en-US" sz="2000" dirty="0">
                  <a:latin typeface="Arial" charset="0"/>
                  <a:sym typeface="Wingdings" pitchFamily="2" charset="2"/>
                </a:endParaRPr>
              </a:p>
              <a:p>
                <a:pPr algn="ctr" eaLnBrk="1" hangingPunct="1">
                  <a:buFont typeface="Wingdings" pitchFamily="2" charset="2"/>
                  <a:buChar char="à"/>
                </a:pPr>
                <a:endParaRPr lang="en-US" sz="2000" dirty="0">
                  <a:latin typeface="Arial" charset="0"/>
                  <a:sym typeface="Wingdings" pitchFamily="2" charset="2"/>
                </a:endParaRPr>
              </a:p>
              <a:p>
                <a:pPr eaLnBrk="1" hangingPunct="1"/>
                <a:r>
                  <a:rPr lang="en-US" sz="2000" dirty="0">
                    <a:solidFill>
                      <a:srgbClr val="FF0000"/>
                    </a:solidFill>
                    <a:latin typeface="Arial" charset="0"/>
                  </a:rPr>
                  <a:t>Spin 1/2</a:t>
                </a:r>
              </a:p>
              <a:p>
                <a:pPr eaLnBrk="1" hangingPunct="1"/>
                <a:endParaRPr lang="en-US" sz="2000" dirty="0">
                  <a:latin typeface="Arial" charset="0"/>
                </a:endParaRPr>
              </a:p>
              <a:p>
                <a:pPr marL="0" indent="0" eaLnBrk="1" hangingPunct="1">
                  <a:buNone/>
                </a:pPr>
                <a:r>
                  <a:rPr lang="en-US" sz="2000" dirty="0">
                    <a:latin typeface="Arial" charset="0"/>
                    <a:sym typeface="Wingdings" pitchFamily="2" charset="2"/>
                  </a:rPr>
                  <a:t> </a:t>
                </a:r>
                <a:r>
                  <a:rPr lang="en-US" sz="2000" dirty="0">
                    <a:solidFill>
                      <a:srgbClr val="FF0000"/>
                    </a:solidFill>
                    <a:latin typeface="Arial" charset="0"/>
                    <a:sym typeface="Wingdings" pitchFamily="2" charset="2"/>
                  </a:rPr>
                  <a:t>sterile neutrino</a:t>
                </a:r>
                <a:r>
                  <a:rPr lang="en-US" sz="2000" dirty="0">
                    <a:latin typeface="Arial" charset="0"/>
                    <a:sym typeface="Wingdings" pitchFamily="2" charset="2"/>
                  </a:rPr>
                  <a:t>, mixes with SM neutrinos with suppressed mixing </a:t>
                </a:r>
                <a14:m>
                  <m:oMath xmlns:m="http://schemas.openxmlformats.org/officeDocument/2006/math">
                    <m:r>
                      <m:rPr>
                        <m:sty m:val="p"/>
                      </m:rPr>
                      <a:rPr lang="en-US" sz="2000" i="1" dirty="0">
                        <a:latin typeface="Cambria Math" panose="02040503050406030204" pitchFamily="18" charset="0"/>
                        <a:sym typeface="Wingdings" pitchFamily="2" charset="2"/>
                      </a:rPr>
                      <m:t>sin</m:t>
                    </m:r>
                    <m:r>
                      <a:rPr lang="en-US" sz="2000" i="1" dirty="0">
                        <a:latin typeface="Cambria Math" panose="02040503050406030204" pitchFamily="18" charset="0"/>
                        <a:ea typeface="Cambria Math" panose="02040503050406030204" pitchFamily="18" charset="0"/>
                        <a:sym typeface="Wingdings" pitchFamily="2" charset="2"/>
                      </a:rPr>
                      <m:t>𝜃</m:t>
                    </m:r>
                  </m:oMath>
                </a14:m>
                <a:r>
                  <a:rPr lang="en-US" sz="2000" dirty="0">
                    <a:latin typeface="Arial" charset="0"/>
                    <a:sym typeface="Wingdings" pitchFamily="2" charset="2"/>
                  </a:rPr>
                  <a:t>.</a:t>
                </a:r>
                <a:endParaRPr lang="en-US" dirty="0">
                  <a:latin typeface="Arial" charset="0"/>
                </a:endParaRPr>
              </a:p>
              <a:p>
                <a:pPr eaLnBrk="1" hangingPunct="1"/>
                <a:endParaRPr lang="en-US" sz="1200" dirty="0">
                  <a:latin typeface="Arial" charset="0"/>
                </a:endParaRPr>
              </a:p>
            </p:txBody>
          </p:sp>
        </mc:Choice>
        <mc:Fallback xmlns="">
          <p:sp>
            <p:nvSpPr>
              <p:cNvPr id="5123" name="Content Placeholder 2"/>
              <p:cNvSpPr>
                <a:spLocks noGrp="1" noRot="1" noChangeAspect="1" noMove="1" noResize="1" noEditPoints="1" noAdjustHandles="1" noChangeArrowheads="1" noChangeShapeType="1" noTextEdit="1"/>
              </p:cNvSpPr>
              <p:nvPr>
                <p:ph idx="1"/>
              </p:nvPr>
            </p:nvSpPr>
            <p:spPr>
              <a:xfrm>
                <a:off x="152400" y="838200"/>
                <a:ext cx="8763000" cy="5562600"/>
              </a:xfrm>
              <a:blipFill>
                <a:blip r:embed="rId2"/>
                <a:stretch>
                  <a:fillRect l="-725" t="-685" r="-1739" b="-4338"/>
                </a:stretch>
              </a:blipFill>
            </p:spPr>
            <p:txBody>
              <a:bodyPr/>
              <a:lstStyle/>
              <a:p>
                <a:r>
                  <a:rPr lang="en-US">
                    <a:noFill/>
                  </a:rPr>
                  <a:t> </a:t>
                </a:r>
              </a:p>
            </p:txBody>
          </p:sp>
        </mc:Fallback>
      </mc:AlternateContent>
      <p:sp>
        <p:nvSpPr>
          <p:cNvPr id="5124" name="Rectangle 5"/>
          <p:cNvSpPr>
            <a:spLocks noChangeArrowheads="1"/>
          </p:cNvSpPr>
          <p:nvPr/>
        </p:nvSpPr>
        <p:spPr bwMode="auto">
          <a:xfrm>
            <a:off x="1828800" y="1676400"/>
            <a:ext cx="1447800" cy="838200"/>
          </a:xfrm>
          <a:prstGeom prst="rect">
            <a:avLst/>
          </a:prstGeom>
          <a:solidFill>
            <a:schemeClr val="accent1"/>
          </a:solidFill>
          <a:ln w="28575">
            <a:solidFill>
              <a:schemeClr val="tx1"/>
            </a:solidFill>
            <a:round/>
            <a:headEnd/>
            <a:tailEnd/>
          </a:ln>
        </p:spPr>
        <p:txBody>
          <a:bodyPr wrap="none" anchor="ctr"/>
          <a:lstStyle/>
          <a:p>
            <a:pPr algn="ctr"/>
            <a:r>
              <a:rPr lang="en-US" sz="3200" dirty="0"/>
              <a:t>SM</a:t>
            </a:r>
          </a:p>
        </p:txBody>
      </p:sp>
      <p:sp>
        <p:nvSpPr>
          <p:cNvPr id="5125" name="Rectangle 6"/>
          <p:cNvSpPr>
            <a:spLocks noChangeArrowheads="1"/>
          </p:cNvSpPr>
          <p:nvPr/>
        </p:nvSpPr>
        <p:spPr bwMode="auto">
          <a:xfrm>
            <a:off x="7162800" y="1676400"/>
            <a:ext cx="1447800" cy="838200"/>
          </a:xfrm>
          <a:prstGeom prst="rect">
            <a:avLst/>
          </a:prstGeom>
          <a:solidFill>
            <a:schemeClr val="accent1"/>
          </a:solidFill>
          <a:ln w="28575">
            <a:solidFill>
              <a:schemeClr val="tx1"/>
            </a:solidFill>
            <a:round/>
            <a:headEnd/>
            <a:tailEnd/>
          </a:ln>
        </p:spPr>
        <p:txBody>
          <a:bodyPr wrap="none" anchor="ctr"/>
          <a:lstStyle/>
          <a:p>
            <a:pPr algn="ctr"/>
            <a:r>
              <a:rPr lang="en-US" sz="2400" dirty="0"/>
              <a:t>Dark</a:t>
            </a:r>
          </a:p>
          <a:p>
            <a:pPr algn="ctr"/>
            <a:r>
              <a:rPr lang="en-US" sz="2400" dirty="0"/>
              <a:t>Force</a:t>
            </a:r>
          </a:p>
        </p:txBody>
      </p:sp>
      <p:cxnSp>
        <p:nvCxnSpPr>
          <p:cNvPr id="6" name="Straight Connector 5"/>
          <p:cNvCxnSpPr>
            <a:stCxn id="5124" idx="3"/>
            <a:endCxn id="5125" idx="1"/>
          </p:cNvCxnSpPr>
          <p:nvPr/>
        </p:nvCxnSpPr>
        <p:spPr>
          <a:xfrm>
            <a:off x="3276600" y="2095500"/>
            <a:ext cx="3886200" cy="0"/>
          </a:xfrm>
          <a:prstGeom prst="line">
            <a:avLst/>
          </a:prstGeom>
          <a:ln w="38100" cmpd="sng">
            <a:prstDash val="dash"/>
          </a:ln>
        </p:spPr>
        <p:style>
          <a:lnRef idx="2">
            <a:schemeClr val="accent1"/>
          </a:lnRef>
          <a:fillRef idx="0">
            <a:schemeClr val="accent1"/>
          </a:fillRef>
          <a:effectRef idx="1">
            <a:schemeClr val="accent1"/>
          </a:effectRef>
          <a:fontRef idx="minor">
            <a:schemeClr val="tx1"/>
          </a:fontRef>
        </p:style>
      </p:cxnSp>
      <p:pic>
        <p:nvPicPr>
          <p:cNvPr id="8" name="Picture 7">
            <a:extLst>
              <a:ext uri="{FF2B5EF4-FFF2-40B4-BE49-F238E27FC236}">
                <a16:creationId xmlns:a16="http://schemas.microsoft.com/office/drawing/2014/main" id="{D0E9BD9C-6665-CC43-B2F6-202148651240}"/>
              </a:ext>
            </a:extLst>
          </p:cNvPr>
          <p:cNvPicPr>
            <a:picLocks noChangeAspect="1"/>
          </p:cNvPicPr>
          <p:nvPr/>
        </p:nvPicPr>
        <p:blipFill>
          <a:blip r:embed="rId3"/>
          <a:stretch>
            <a:fillRect/>
          </a:stretch>
        </p:blipFill>
        <p:spPr>
          <a:xfrm>
            <a:off x="4409659" y="1828799"/>
            <a:ext cx="1478378" cy="553062"/>
          </a:xfrm>
          <a:prstGeom prst="rect">
            <a:avLst/>
          </a:prstGeom>
        </p:spPr>
      </p:pic>
      <p:sp>
        <p:nvSpPr>
          <p:cNvPr id="9" name="Rectangle 5">
            <a:extLst>
              <a:ext uri="{FF2B5EF4-FFF2-40B4-BE49-F238E27FC236}">
                <a16:creationId xmlns:a16="http://schemas.microsoft.com/office/drawing/2014/main" id="{FCDA67FA-6497-2442-9151-A04EAA517A4A}"/>
              </a:ext>
            </a:extLst>
          </p:cNvPr>
          <p:cNvSpPr>
            <a:spLocks noChangeArrowheads="1"/>
          </p:cNvSpPr>
          <p:nvPr/>
        </p:nvSpPr>
        <p:spPr bwMode="auto">
          <a:xfrm>
            <a:off x="1828800" y="3429000"/>
            <a:ext cx="1447800" cy="838200"/>
          </a:xfrm>
          <a:prstGeom prst="rect">
            <a:avLst/>
          </a:prstGeom>
          <a:solidFill>
            <a:schemeClr val="accent1"/>
          </a:solidFill>
          <a:ln w="28575">
            <a:solidFill>
              <a:schemeClr val="tx1"/>
            </a:solidFill>
            <a:round/>
            <a:headEnd/>
            <a:tailEnd/>
          </a:ln>
        </p:spPr>
        <p:txBody>
          <a:bodyPr wrap="none" anchor="ctr"/>
          <a:lstStyle/>
          <a:p>
            <a:pPr algn="ctr"/>
            <a:r>
              <a:rPr lang="en-US" sz="3200" dirty="0"/>
              <a:t>SM</a:t>
            </a:r>
          </a:p>
        </p:txBody>
      </p:sp>
      <p:sp>
        <p:nvSpPr>
          <p:cNvPr id="10" name="Rectangle 6">
            <a:extLst>
              <a:ext uri="{FF2B5EF4-FFF2-40B4-BE49-F238E27FC236}">
                <a16:creationId xmlns:a16="http://schemas.microsoft.com/office/drawing/2014/main" id="{AC187D7D-7C02-4544-83E4-BEEFC840BB90}"/>
              </a:ext>
            </a:extLst>
          </p:cNvPr>
          <p:cNvSpPr>
            <a:spLocks noChangeArrowheads="1"/>
          </p:cNvSpPr>
          <p:nvPr/>
        </p:nvSpPr>
        <p:spPr bwMode="auto">
          <a:xfrm>
            <a:off x="7162800" y="3429000"/>
            <a:ext cx="1447800" cy="838200"/>
          </a:xfrm>
          <a:prstGeom prst="rect">
            <a:avLst/>
          </a:prstGeom>
          <a:solidFill>
            <a:schemeClr val="accent1"/>
          </a:solidFill>
          <a:ln w="28575">
            <a:solidFill>
              <a:schemeClr val="tx1"/>
            </a:solidFill>
            <a:round/>
            <a:headEnd/>
            <a:tailEnd/>
          </a:ln>
        </p:spPr>
        <p:txBody>
          <a:bodyPr wrap="none" anchor="ctr"/>
          <a:lstStyle/>
          <a:p>
            <a:pPr algn="ctr"/>
            <a:r>
              <a:rPr lang="en-US" sz="2400" dirty="0"/>
              <a:t>Dark</a:t>
            </a:r>
          </a:p>
          <a:p>
            <a:pPr algn="ctr"/>
            <a:r>
              <a:rPr lang="en-US" sz="2400" dirty="0"/>
              <a:t>Scalar</a:t>
            </a:r>
          </a:p>
        </p:txBody>
      </p:sp>
      <p:cxnSp>
        <p:nvCxnSpPr>
          <p:cNvPr id="11" name="Straight Connector 10">
            <a:extLst>
              <a:ext uri="{FF2B5EF4-FFF2-40B4-BE49-F238E27FC236}">
                <a16:creationId xmlns:a16="http://schemas.microsoft.com/office/drawing/2014/main" id="{BFB409FF-6256-9E41-8BFA-7B12C09E8B27}"/>
              </a:ext>
            </a:extLst>
          </p:cNvPr>
          <p:cNvCxnSpPr>
            <a:stCxn id="9" idx="3"/>
            <a:endCxn id="10" idx="1"/>
          </p:cNvCxnSpPr>
          <p:nvPr/>
        </p:nvCxnSpPr>
        <p:spPr>
          <a:xfrm>
            <a:off x="3276600" y="3848100"/>
            <a:ext cx="3886200" cy="0"/>
          </a:xfrm>
          <a:prstGeom prst="line">
            <a:avLst/>
          </a:prstGeom>
          <a:ln w="38100" cmpd="sng">
            <a:prstDash val="dash"/>
          </a:ln>
        </p:spPr>
        <p:style>
          <a:lnRef idx="2">
            <a:schemeClr val="accent1"/>
          </a:lnRef>
          <a:fillRef idx="0">
            <a:schemeClr val="accent1"/>
          </a:fillRef>
          <a:effectRef idx="1">
            <a:schemeClr val="accent1"/>
          </a:effectRef>
          <a:fontRef idx="minor">
            <a:schemeClr val="tx1"/>
          </a:fontRef>
        </p:style>
      </p:cxnSp>
      <p:sp>
        <p:nvSpPr>
          <p:cNvPr id="13" name="Rectangle 5">
            <a:extLst>
              <a:ext uri="{FF2B5EF4-FFF2-40B4-BE49-F238E27FC236}">
                <a16:creationId xmlns:a16="http://schemas.microsoft.com/office/drawing/2014/main" id="{37414C79-49CD-1A4A-B488-1D33939E637F}"/>
              </a:ext>
            </a:extLst>
          </p:cNvPr>
          <p:cNvSpPr>
            <a:spLocks noChangeArrowheads="1"/>
          </p:cNvSpPr>
          <p:nvPr/>
        </p:nvSpPr>
        <p:spPr bwMode="auto">
          <a:xfrm>
            <a:off x="1828800" y="5205368"/>
            <a:ext cx="1447800" cy="838200"/>
          </a:xfrm>
          <a:prstGeom prst="rect">
            <a:avLst/>
          </a:prstGeom>
          <a:solidFill>
            <a:schemeClr val="accent1"/>
          </a:solidFill>
          <a:ln w="28575">
            <a:solidFill>
              <a:schemeClr val="tx1"/>
            </a:solidFill>
            <a:round/>
            <a:headEnd/>
            <a:tailEnd/>
          </a:ln>
        </p:spPr>
        <p:txBody>
          <a:bodyPr wrap="none" anchor="ctr"/>
          <a:lstStyle/>
          <a:p>
            <a:pPr algn="ctr"/>
            <a:r>
              <a:rPr lang="en-US" sz="3200" dirty="0"/>
              <a:t>SM</a:t>
            </a:r>
          </a:p>
        </p:txBody>
      </p:sp>
      <p:sp>
        <p:nvSpPr>
          <p:cNvPr id="14" name="Rectangle 6">
            <a:extLst>
              <a:ext uri="{FF2B5EF4-FFF2-40B4-BE49-F238E27FC236}">
                <a16:creationId xmlns:a16="http://schemas.microsoft.com/office/drawing/2014/main" id="{62F233FA-6063-7249-A33F-0A5516FBECD7}"/>
              </a:ext>
            </a:extLst>
          </p:cNvPr>
          <p:cNvSpPr>
            <a:spLocks noChangeArrowheads="1"/>
          </p:cNvSpPr>
          <p:nvPr/>
        </p:nvSpPr>
        <p:spPr bwMode="auto">
          <a:xfrm>
            <a:off x="7162800" y="5205368"/>
            <a:ext cx="1447800" cy="838200"/>
          </a:xfrm>
          <a:prstGeom prst="rect">
            <a:avLst/>
          </a:prstGeom>
          <a:solidFill>
            <a:schemeClr val="accent1"/>
          </a:solidFill>
          <a:ln w="28575">
            <a:solidFill>
              <a:schemeClr val="tx1"/>
            </a:solidFill>
            <a:round/>
            <a:headEnd/>
            <a:tailEnd/>
          </a:ln>
        </p:spPr>
        <p:txBody>
          <a:bodyPr wrap="none" anchor="ctr"/>
          <a:lstStyle/>
          <a:p>
            <a:pPr algn="ctr"/>
            <a:r>
              <a:rPr lang="en-US" sz="2400" dirty="0"/>
              <a:t>Dark</a:t>
            </a:r>
          </a:p>
          <a:p>
            <a:pPr algn="ctr"/>
            <a:r>
              <a:rPr lang="en-US" sz="2400" dirty="0"/>
              <a:t>Fermion</a:t>
            </a:r>
          </a:p>
        </p:txBody>
      </p:sp>
      <p:cxnSp>
        <p:nvCxnSpPr>
          <p:cNvPr id="15" name="Straight Connector 14">
            <a:extLst>
              <a:ext uri="{FF2B5EF4-FFF2-40B4-BE49-F238E27FC236}">
                <a16:creationId xmlns:a16="http://schemas.microsoft.com/office/drawing/2014/main" id="{21B271DF-7C5E-8748-8531-927E4ECD3D20}"/>
              </a:ext>
            </a:extLst>
          </p:cNvPr>
          <p:cNvCxnSpPr>
            <a:stCxn id="13" idx="3"/>
            <a:endCxn id="14" idx="1"/>
          </p:cNvCxnSpPr>
          <p:nvPr/>
        </p:nvCxnSpPr>
        <p:spPr>
          <a:xfrm>
            <a:off x="3276600" y="5624468"/>
            <a:ext cx="3886200" cy="0"/>
          </a:xfrm>
          <a:prstGeom prst="line">
            <a:avLst/>
          </a:prstGeom>
          <a:ln w="38100" cmpd="sng">
            <a:prstDash val="dash"/>
          </a:ln>
        </p:spPr>
        <p:style>
          <a:lnRef idx="2">
            <a:schemeClr val="accent1"/>
          </a:lnRef>
          <a:fillRef idx="0">
            <a:schemeClr val="accent1"/>
          </a:fillRef>
          <a:effectRef idx="1">
            <a:schemeClr val="accent1"/>
          </a:effectRef>
          <a:fontRef idx="minor">
            <a:schemeClr val="tx1"/>
          </a:fontRef>
        </p:style>
      </p:cxnSp>
      <p:pic>
        <p:nvPicPr>
          <p:cNvPr id="3" name="Picture 2">
            <a:extLst>
              <a:ext uri="{FF2B5EF4-FFF2-40B4-BE49-F238E27FC236}">
                <a16:creationId xmlns:a16="http://schemas.microsoft.com/office/drawing/2014/main" id="{0F932EE3-EB65-DE43-AAB6-58FC28C4FC51}"/>
              </a:ext>
            </a:extLst>
          </p:cNvPr>
          <p:cNvPicPr>
            <a:picLocks noChangeAspect="1"/>
          </p:cNvPicPr>
          <p:nvPr/>
        </p:nvPicPr>
        <p:blipFill>
          <a:blip r:embed="rId4"/>
          <a:stretch>
            <a:fillRect/>
          </a:stretch>
        </p:blipFill>
        <p:spPr>
          <a:xfrm>
            <a:off x="4362450" y="5336196"/>
            <a:ext cx="1384300" cy="558800"/>
          </a:xfrm>
          <a:prstGeom prst="rect">
            <a:avLst/>
          </a:prstGeom>
        </p:spPr>
      </p:pic>
      <p:pic>
        <p:nvPicPr>
          <p:cNvPr id="4" name="Picture 3">
            <a:extLst>
              <a:ext uri="{FF2B5EF4-FFF2-40B4-BE49-F238E27FC236}">
                <a16:creationId xmlns:a16="http://schemas.microsoft.com/office/drawing/2014/main" id="{7B95164E-A699-334A-AEC8-88BDC3F3CA77}"/>
              </a:ext>
            </a:extLst>
          </p:cNvPr>
          <p:cNvPicPr>
            <a:picLocks noChangeAspect="1"/>
          </p:cNvPicPr>
          <p:nvPr/>
        </p:nvPicPr>
        <p:blipFill>
          <a:blip r:embed="rId5"/>
          <a:stretch>
            <a:fillRect/>
          </a:stretch>
        </p:blipFill>
        <p:spPr>
          <a:xfrm>
            <a:off x="4043948" y="3459728"/>
            <a:ext cx="2209800" cy="698500"/>
          </a:xfrm>
          <a:prstGeom prst="rect">
            <a:avLst/>
          </a:prstGeom>
        </p:spPr>
      </p:pic>
    </p:spTree>
    <p:extLst>
      <p:ext uri="{BB962C8B-B14F-4D97-AF65-F5344CB8AC3E}">
        <p14:creationId xmlns:p14="http://schemas.microsoft.com/office/powerpoint/2010/main" val="4090966135"/>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685800" y="104775"/>
            <a:ext cx="7772400" cy="733425"/>
          </a:xfrm>
        </p:spPr>
        <p:txBody>
          <a:bodyPr/>
          <a:lstStyle/>
          <a:p>
            <a:pPr eaLnBrk="1" hangingPunct="1"/>
            <a:r>
              <a:rPr lang="en-US" dirty="0">
                <a:latin typeface="Arial" charset="0"/>
              </a:rPr>
              <a:t>INTRODUCTION</a:t>
            </a:r>
          </a:p>
        </p:txBody>
      </p:sp>
      <p:sp>
        <p:nvSpPr>
          <p:cNvPr id="5123" name="Content Placeholder 2"/>
          <p:cNvSpPr>
            <a:spLocks noGrp="1"/>
          </p:cNvSpPr>
          <p:nvPr>
            <p:ph idx="1"/>
          </p:nvPr>
        </p:nvSpPr>
        <p:spPr>
          <a:xfrm>
            <a:off x="152400" y="838200"/>
            <a:ext cx="8763000" cy="5638800"/>
          </a:xfrm>
        </p:spPr>
        <p:txBody>
          <a:bodyPr/>
          <a:lstStyle/>
          <a:p>
            <a:pPr eaLnBrk="1" hangingPunct="1"/>
            <a:r>
              <a:rPr lang="en-US" sz="2000" dirty="0">
                <a:latin typeface="Arial" charset="0"/>
                <a:sym typeface="Wingdings"/>
              </a:rPr>
              <a:t>Before we begin, we should acknowledge the temerity of the title of these two lectures: “Accelerator Searches for the Dark Sector.”</a:t>
            </a:r>
          </a:p>
          <a:p>
            <a:pPr marL="0" indent="0" eaLnBrk="1" hangingPunct="1">
              <a:buNone/>
            </a:pPr>
            <a:endParaRPr lang="en-US" sz="1000" dirty="0">
              <a:latin typeface="Arial" charset="0"/>
              <a:sym typeface="Wingdings"/>
            </a:endParaRPr>
          </a:p>
          <a:p>
            <a:pPr eaLnBrk="1" hangingPunct="1"/>
            <a:r>
              <a:rPr lang="en-US" sz="2000" dirty="0">
                <a:latin typeface="Arial" charset="0"/>
                <a:sym typeface="Wingdings"/>
              </a:rPr>
              <a:t>Why should these completely human-made experiments on Earth have any hope of telling us about what the universe looks like a </a:t>
            </a:r>
            <a:r>
              <a:rPr lang="en-US" sz="2000" dirty="0" err="1">
                <a:latin typeface="Arial" charset="0"/>
                <a:sym typeface="Wingdings"/>
              </a:rPr>
              <a:t>Gpc</a:t>
            </a:r>
            <a:r>
              <a:rPr lang="en-US" sz="2000" dirty="0">
                <a:latin typeface="Arial" charset="0"/>
                <a:sym typeface="Wingdings"/>
              </a:rPr>
              <a:t> away?</a:t>
            </a:r>
          </a:p>
          <a:p>
            <a:pPr eaLnBrk="1" hangingPunct="1"/>
            <a:endParaRPr lang="en-US" sz="2000" dirty="0">
              <a:latin typeface="Arial" charset="0"/>
              <a:sym typeface="Wingdings"/>
            </a:endParaRPr>
          </a:p>
          <a:p>
            <a:pPr eaLnBrk="1" hangingPunct="1"/>
            <a:endParaRPr lang="en-US" sz="2000" dirty="0">
              <a:latin typeface="Arial" charset="0"/>
              <a:sym typeface="Wingdings"/>
            </a:endParaRPr>
          </a:p>
          <a:p>
            <a:pPr eaLnBrk="1" hangingPunct="1"/>
            <a:endParaRPr lang="en-US" sz="2000" dirty="0">
              <a:latin typeface="Arial" charset="0"/>
              <a:sym typeface="Wingdings"/>
            </a:endParaRPr>
          </a:p>
          <a:p>
            <a:pPr marL="0" indent="0" eaLnBrk="1" hangingPunct="1">
              <a:buNone/>
            </a:pPr>
            <a:endParaRPr lang="en-US" sz="1000" dirty="0">
              <a:latin typeface="Arial" charset="0"/>
              <a:sym typeface="Wingdings"/>
            </a:endParaRPr>
          </a:p>
          <a:p>
            <a:pPr marL="0" indent="0" eaLnBrk="1" hangingPunct="1">
              <a:buNone/>
            </a:pPr>
            <a:endParaRPr lang="en-US" sz="2000" dirty="0">
              <a:latin typeface="Arial" charset="0"/>
              <a:sym typeface="Wingdings"/>
            </a:endParaRPr>
          </a:p>
          <a:p>
            <a:pPr marL="0" indent="0" eaLnBrk="1" hangingPunct="1">
              <a:buNone/>
            </a:pPr>
            <a:endParaRPr lang="en-US" sz="2000" dirty="0">
              <a:latin typeface="Arial" charset="0"/>
              <a:sym typeface="Wingdings"/>
            </a:endParaRPr>
          </a:p>
          <a:p>
            <a:pPr eaLnBrk="1" hangingPunct="1"/>
            <a:r>
              <a:rPr lang="en-US" sz="2000" dirty="0">
                <a:latin typeface="Arial" charset="0"/>
                <a:sym typeface="Wingdings"/>
              </a:rPr>
              <a:t>In fact, it is one of the great wonders of our field that there are reasons for optimism.  </a:t>
            </a:r>
          </a:p>
          <a:p>
            <a:pPr lvl="1"/>
            <a:r>
              <a:rPr lang="en-US" sz="1800" dirty="0">
                <a:latin typeface="Arial" charset="0"/>
                <a:sym typeface="Wingdings"/>
              </a:rPr>
              <a:t>The existence of the dark sector is now one of the strongest reasons to expect not only that new particles exists, but also that new particles will appear at the particle experiments we are now building.</a:t>
            </a:r>
          </a:p>
          <a:p>
            <a:pPr lvl="1"/>
            <a:r>
              <a:rPr lang="en-US" sz="1800" dirty="0">
                <a:latin typeface="Arial" charset="0"/>
                <a:sym typeface="Wingdings"/>
              </a:rPr>
              <a:t>General arguments have motivated a huge number of new ideas for experiments at accelerators and colliders in the coming years.</a:t>
            </a:r>
          </a:p>
        </p:txBody>
      </p:sp>
      <p:sp>
        <p:nvSpPr>
          <p:cNvPr id="2" name="Rectangle 1">
            <a:extLst>
              <a:ext uri="{FF2B5EF4-FFF2-40B4-BE49-F238E27FC236}">
                <a16:creationId xmlns:a16="http://schemas.microsoft.com/office/drawing/2014/main" id="{749716F4-1801-914F-8B53-D158F0E86A23}"/>
              </a:ext>
            </a:extLst>
          </p:cNvPr>
          <p:cNvSpPr/>
          <p:nvPr/>
        </p:nvSpPr>
        <p:spPr>
          <a:xfrm>
            <a:off x="1447800" y="2752928"/>
            <a:ext cx="2362200" cy="1209472"/>
          </a:xfrm>
          <a:prstGeom prst="rect">
            <a:avLst/>
          </a:prstGeom>
          <a:noFill/>
          <a:ln w="381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tx1"/>
                </a:solidFill>
              </a:rPr>
              <a:t>Accelerators</a:t>
            </a:r>
          </a:p>
          <a:p>
            <a:pPr algn="ctr"/>
            <a:r>
              <a:rPr lang="en-US" dirty="0">
                <a:solidFill>
                  <a:schemeClr val="tx1"/>
                </a:solidFill>
              </a:rPr>
              <a:t>Particle Physics</a:t>
            </a:r>
          </a:p>
          <a:p>
            <a:pPr algn="ctr"/>
            <a:r>
              <a:rPr lang="en-US" dirty="0">
                <a:solidFill>
                  <a:schemeClr val="tx1"/>
                </a:solidFill>
              </a:rPr>
              <a:t>L ~ 10</a:t>
            </a:r>
            <a:r>
              <a:rPr lang="en-US" baseline="30000" dirty="0">
                <a:solidFill>
                  <a:schemeClr val="tx1"/>
                </a:solidFill>
              </a:rPr>
              <a:t>-18</a:t>
            </a:r>
            <a:r>
              <a:rPr lang="en-US" dirty="0">
                <a:solidFill>
                  <a:schemeClr val="tx1"/>
                </a:solidFill>
              </a:rPr>
              <a:t> m</a:t>
            </a:r>
          </a:p>
        </p:txBody>
      </p:sp>
      <p:sp>
        <p:nvSpPr>
          <p:cNvPr id="7" name="Rectangle 6">
            <a:extLst>
              <a:ext uri="{FF2B5EF4-FFF2-40B4-BE49-F238E27FC236}">
                <a16:creationId xmlns:a16="http://schemas.microsoft.com/office/drawing/2014/main" id="{9F7ED161-A18E-2A46-BCAF-3E92620BE098}"/>
              </a:ext>
            </a:extLst>
          </p:cNvPr>
          <p:cNvSpPr/>
          <p:nvPr/>
        </p:nvSpPr>
        <p:spPr>
          <a:xfrm>
            <a:off x="5410200" y="2743200"/>
            <a:ext cx="2362200" cy="1219200"/>
          </a:xfrm>
          <a:prstGeom prst="rect">
            <a:avLst/>
          </a:prstGeom>
          <a:solidFill>
            <a:schemeClr val="tx1"/>
          </a:solidFill>
          <a:ln w="381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Dark Sector</a:t>
            </a:r>
          </a:p>
          <a:p>
            <a:pPr algn="ctr"/>
            <a:r>
              <a:rPr lang="en-US" dirty="0"/>
              <a:t>Cosmology</a:t>
            </a:r>
          </a:p>
          <a:p>
            <a:pPr algn="ctr"/>
            <a:r>
              <a:rPr lang="en-US" dirty="0"/>
              <a:t>L ~ 10</a:t>
            </a:r>
            <a:r>
              <a:rPr lang="en-US" baseline="30000" dirty="0"/>
              <a:t>25</a:t>
            </a:r>
            <a:r>
              <a:rPr lang="en-US" dirty="0"/>
              <a:t> m</a:t>
            </a:r>
          </a:p>
        </p:txBody>
      </p:sp>
    </p:spTree>
    <p:extLst>
      <p:ext uri="{BB962C8B-B14F-4D97-AF65-F5344CB8AC3E}">
        <p14:creationId xmlns:p14="http://schemas.microsoft.com/office/powerpoint/2010/main" val="2372004689"/>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F7ED161-A18E-2A46-BCAF-3E92620BE098}"/>
              </a:ext>
            </a:extLst>
          </p:cNvPr>
          <p:cNvSpPr/>
          <p:nvPr/>
        </p:nvSpPr>
        <p:spPr>
          <a:xfrm>
            <a:off x="1193259" y="2895600"/>
            <a:ext cx="6757481" cy="1066800"/>
          </a:xfrm>
          <a:prstGeom prst="rect">
            <a:avLst/>
          </a:prstGeom>
          <a:noFill/>
          <a:ln w="381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600" b="1" dirty="0">
                <a:solidFill>
                  <a:schemeClr val="tx1"/>
                </a:solidFill>
              </a:rPr>
              <a:t>LECTURE 2</a:t>
            </a:r>
          </a:p>
        </p:txBody>
      </p:sp>
      <p:sp>
        <p:nvSpPr>
          <p:cNvPr id="9" name="Rectangle 8">
            <a:extLst>
              <a:ext uri="{FF2B5EF4-FFF2-40B4-BE49-F238E27FC236}">
                <a16:creationId xmlns:a16="http://schemas.microsoft.com/office/drawing/2014/main" id="{542AB8DC-5122-7647-B8C3-107237BFAE7F}"/>
              </a:ext>
            </a:extLst>
          </p:cNvPr>
          <p:cNvSpPr>
            <a:spLocks noChangeArrowheads="1"/>
          </p:cNvSpPr>
          <p:nvPr/>
        </p:nvSpPr>
        <p:spPr bwMode="auto">
          <a:xfrm>
            <a:off x="304800" y="6211887"/>
            <a:ext cx="8458200" cy="54864"/>
          </a:xfrm>
          <a:prstGeom prst="rect">
            <a:avLst/>
          </a:prstGeom>
          <a:solidFill>
            <a:srgbClr val="1919C8"/>
          </a:solidFill>
          <a:ln>
            <a:noFill/>
          </a:ln>
          <a:effectLst/>
          <a:extLs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a:defRPr/>
            </a:pPr>
            <a:endParaRPr lang="en-US">
              <a:solidFill>
                <a:schemeClr val="lt1"/>
              </a:solidFill>
              <a:latin typeface="+mn-lt"/>
              <a:ea typeface="+mn-ea"/>
              <a:cs typeface="+mn-cs"/>
            </a:endParaRPr>
          </a:p>
        </p:txBody>
      </p:sp>
    </p:spTree>
    <p:extLst>
      <p:ext uri="{BB962C8B-B14F-4D97-AF65-F5344CB8AC3E}">
        <p14:creationId xmlns:p14="http://schemas.microsoft.com/office/powerpoint/2010/main" val="3917417526"/>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685800" y="104775"/>
            <a:ext cx="7772400" cy="733425"/>
          </a:xfrm>
        </p:spPr>
        <p:txBody>
          <a:bodyPr/>
          <a:lstStyle/>
          <a:p>
            <a:pPr eaLnBrk="1" hangingPunct="1"/>
            <a:r>
              <a:rPr lang="en-US" dirty="0">
                <a:latin typeface="Arial" charset="0"/>
              </a:rPr>
              <a:t>DARK PHOTON LAGRANGIAN</a:t>
            </a:r>
          </a:p>
        </p:txBody>
      </p:sp>
      <mc:AlternateContent xmlns:mc="http://schemas.openxmlformats.org/markup-compatibility/2006" xmlns:a14="http://schemas.microsoft.com/office/drawing/2010/main">
        <mc:Choice Requires="a14">
          <p:sp>
            <p:nvSpPr>
              <p:cNvPr id="5123" name="Content Placeholder 2"/>
              <p:cNvSpPr>
                <a:spLocks noGrp="1"/>
              </p:cNvSpPr>
              <p:nvPr>
                <p:ph idx="1"/>
              </p:nvPr>
            </p:nvSpPr>
            <p:spPr>
              <a:xfrm>
                <a:off x="76200" y="914400"/>
                <a:ext cx="8839200" cy="5638800"/>
              </a:xfrm>
            </p:spPr>
            <p:txBody>
              <a:bodyPr/>
              <a:lstStyle/>
              <a:p>
                <a:pPr eaLnBrk="1" hangingPunct="1"/>
                <a:r>
                  <a:rPr lang="en-US" sz="2000" dirty="0">
                    <a:latin typeface="Arial" charset="0"/>
                  </a:rPr>
                  <a:t>Define field strengths</a:t>
                </a:r>
              </a:p>
              <a:p>
                <a:pPr marL="0" indent="0" eaLnBrk="1" hangingPunct="1">
                  <a:buNone/>
                </a:pPr>
                <a:endParaRPr lang="en-US" sz="1200" dirty="0">
                  <a:latin typeface="Arial" charset="0"/>
                </a:endParaRPr>
              </a:p>
              <a:p>
                <a:pPr eaLnBrk="1" hangingPunct="1"/>
                <a:r>
                  <a:rPr lang="en-US" sz="2000" dirty="0">
                    <a:latin typeface="Arial" charset="0"/>
                  </a:rPr>
                  <a:t>The </a:t>
                </a:r>
                <a:r>
                  <a:rPr lang="en-US" sz="2000" dirty="0" err="1">
                    <a:latin typeface="Arial" charset="0"/>
                  </a:rPr>
                  <a:t>Lagrangian</a:t>
                </a:r>
                <a:r>
                  <a:rPr lang="en-US" sz="2000" dirty="0">
                    <a:latin typeface="Arial" charset="0"/>
                  </a:rPr>
                  <a:t> for the massless SM U(1) gauge boson </a:t>
                </a:r>
                <a14:m>
                  <m:oMath xmlns:m="http://schemas.openxmlformats.org/officeDocument/2006/math">
                    <m:r>
                      <a:rPr lang="en-US" sz="2000" i="1" dirty="0" smtClean="0">
                        <a:latin typeface="Cambria Math" panose="02040503050406030204" pitchFamily="18" charset="0"/>
                      </a:rPr>
                      <m:t>𝐶</m:t>
                    </m:r>
                  </m:oMath>
                </a14:m>
                <a:r>
                  <a:rPr lang="en-US" sz="2000" dirty="0">
                    <a:latin typeface="Arial" charset="0"/>
                  </a:rPr>
                  <a:t> and a massive dark sector U(1) gauge boson </a:t>
                </a:r>
                <a14:m>
                  <m:oMath xmlns:m="http://schemas.openxmlformats.org/officeDocument/2006/math">
                    <m:r>
                      <a:rPr lang="en-US" sz="2000" i="1" dirty="0" smtClean="0">
                        <a:latin typeface="Cambria Math" panose="02040503050406030204" pitchFamily="18" charset="0"/>
                      </a:rPr>
                      <m:t>𝐷</m:t>
                    </m:r>
                  </m:oMath>
                </a14:m>
                <a:r>
                  <a:rPr lang="en-US" sz="2000" dirty="0">
                    <a:latin typeface="Arial" charset="0"/>
                  </a:rPr>
                  <a:t>, including kinetic mixing, is</a:t>
                </a:r>
              </a:p>
              <a:p>
                <a:pPr eaLnBrk="1" hangingPunct="1"/>
                <a:endParaRPr lang="en-US" sz="2000" dirty="0">
                  <a:latin typeface="Arial" charset="0"/>
                </a:endParaRPr>
              </a:p>
              <a:p>
                <a:pPr eaLnBrk="1" hangingPunct="1"/>
                <a:endParaRPr lang="en-US" sz="2000" dirty="0">
                  <a:latin typeface="Arial" charset="0"/>
                </a:endParaRPr>
              </a:p>
              <a:p>
                <a:pPr eaLnBrk="1" hangingPunct="1"/>
                <a:r>
                  <a:rPr lang="en-US" sz="2000" dirty="0">
                    <a:latin typeface="Arial" charset="0"/>
                  </a:rPr>
                  <a:t>To remove the mixing and go to the physical basis, define</a:t>
                </a:r>
              </a:p>
              <a:p>
                <a:pPr marL="0" indent="0" eaLnBrk="1" hangingPunct="1">
                  <a:buNone/>
                </a:pPr>
                <a:endParaRPr lang="en-US" sz="2000" dirty="0">
                  <a:latin typeface="Arial" charset="0"/>
                </a:endParaRPr>
              </a:p>
              <a:p>
                <a:pPr eaLnBrk="1" hangingPunct="1"/>
                <a:endParaRPr lang="en-US" sz="2000" dirty="0">
                  <a:latin typeface="Arial" charset="0"/>
                </a:endParaRPr>
              </a:p>
              <a:p>
                <a:pPr eaLnBrk="1" hangingPunct="1"/>
                <a:r>
                  <a:rPr lang="en-US" sz="2000" dirty="0">
                    <a:latin typeface="Arial" charset="0"/>
                  </a:rPr>
                  <a:t>The resulting </a:t>
                </a:r>
                <a:r>
                  <a:rPr lang="en-US" sz="2000" dirty="0" err="1">
                    <a:latin typeface="Arial" charset="0"/>
                  </a:rPr>
                  <a:t>Lagrangian</a:t>
                </a:r>
                <a:r>
                  <a:rPr lang="en-US" sz="2000" dirty="0">
                    <a:latin typeface="Arial" charset="0"/>
                  </a:rPr>
                  <a:t> is</a:t>
                </a:r>
              </a:p>
              <a:p>
                <a:pPr eaLnBrk="1" hangingPunct="1"/>
                <a:endParaRPr lang="en-US" sz="2000" dirty="0">
                  <a:latin typeface="Arial" charset="0"/>
                </a:endParaRPr>
              </a:p>
              <a:p>
                <a:pPr eaLnBrk="1" hangingPunct="1"/>
                <a:endParaRPr lang="en-US" sz="2000" dirty="0">
                  <a:latin typeface="Arial" charset="0"/>
                </a:endParaRPr>
              </a:p>
              <a:p>
                <a:pPr marL="0" indent="0" eaLnBrk="1" hangingPunct="1">
                  <a:buNone/>
                </a:pPr>
                <a:r>
                  <a:rPr lang="en-US" sz="2000" dirty="0">
                    <a:latin typeface="Arial" charset="0"/>
                  </a:rPr>
                  <a:t>	where </a:t>
                </a:r>
                <a14:m>
                  <m:oMath xmlns:m="http://schemas.openxmlformats.org/officeDocument/2006/math">
                    <m:r>
                      <a:rPr lang="en-US" sz="2000" i="1" dirty="0" smtClean="0">
                        <a:latin typeface="Cambria Math" panose="02040503050406030204" pitchFamily="18" charset="0"/>
                      </a:rPr>
                      <m:t>𝐴</m:t>
                    </m:r>
                  </m:oMath>
                </a14:m>
                <a:r>
                  <a:rPr lang="en-US" sz="2000" dirty="0">
                    <a:latin typeface="Arial" charset="0"/>
                  </a:rPr>
                  <a:t> is the SM photon </a:t>
                </a:r>
                <a14:m>
                  <m:oMath xmlns:m="http://schemas.openxmlformats.org/officeDocument/2006/math">
                    <m:r>
                      <m:rPr>
                        <m:sty m:val="p"/>
                      </m:rPr>
                      <a:rPr lang="en-US" sz="2000" i="0" smtClean="0">
                        <a:latin typeface="Cambria Math" panose="02040503050406030204" pitchFamily="18" charset="0"/>
                        <a:ea typeface="Cambria Math" panose="02040503050406030204" pitchFamily="18" charset="0"/>
                      </a:rPr>
                      <m:t>γ</m:t>
                    </m:r>
                  </m:oMath>
                </a14:m>
                <a:r>
                  <a:rPr lang="en-US" sz="2000" dirty="0">
                    <a:latin typeface="Arial" charset="0"/>
                  </a:rPr>
                  <a:t>, and </a:t>
                </a:r>
                <a14:m>
                  <m:oMath xmlns:m="http://schemas.openxmlformats.org/officeDocument/2006/math">
                    <m:r>
                      <a:rPr lang="en-US" sz="2000" i="1" dirty="0" smtClean="0">
                        <a:latin typeface="Cambria Math" panose="02040503050406030204" pitchFamily="18" charset="0"/>
                      </a:rPr>
                      <m:t>𝐵</m:t>
                    </m:r>
                  </m:oMath>
                </a14:m>
                <a:r>
                  <a:rPr lang="en-US" sz="2000" dirty="0">
                    <a:latin typeface="Arial" charset="0"/>
                  </a:rPr>
                  <a:t> is the dark photon </a:t>
                </a:r>
                <a14:m>
                  <m:oMath xmlns:m="http://schemas.openxmlformats.org/officeDocument/2006/math">
                    <m:r>
                      <a:rPr lang="en-US" sz="2000" i="1" dirty="0" smtClean="0">
                        <a:latin typeface="Cambria Math" panose="02040503050406030204" pitchFamily="18" charset="0"/>
                      </a:rPr>
                      <m:t>𝐴</m:t>
                    </m:r>
                    <m:r>
                      <a:rPr lang="en-US" sz="2000" i="1" dirty="0" smtClean="0">
                        <a:latin typeface="Cambria Math" panose="02040503050406030204" pitchFamily="18" charset="0"/>
                      </a:rPr>
                      <m:t>’</m:t>
                    </m:r>
                  </m:oMath>
                </a14:m>
                <a:r>
                  <a:rPr lang="en-US" sz="2000" dirty="0">
                    <a:latin typeface="Arial" charset="0"/>
                  </a:rPr>
                  <a:t>.</a:t>
                </a:r>
              </a:p>
              <a:p>
                <a:endParaRPr lang="en-US" sz="1200" dirty="0">
                  <a:latin typeface="Arial" charset="0"/>
                </a:endParaRPr>
              </a:p>
              <a:p>
                <a:r>
                  <a:rPr lang="en-US" sz="2000" dirty="0">
                    <a:latin typeface="Arial" charset="0"/>
                  </a:rPr>
                  <a:t>Note that the photon is massless and doesn’t couple to the dark current. But the dark photon does couple to the SM current.</a:t>
                </a:r>
                <a:endParaRPr lang="en-US" sz="1600" dirty="0">
                  <a:latin typeface="Arial" charset="0"/>
                </a:endParaRPr>
              </a:p>
            </p:txBody>
          </p:sp>
        </mc:Choice>
        <mc:Fallback xmlns="">
          <p:sp>
            <p:nvSpPr>
              <p:cNvPr id="5123" name="Content Placeholder 2"/>
              <p:cNvSpPr>
                <a:spLocks noGrp="1" noRot="1" noChangeAspect="1" noMove="1" noResize="1" noEditPoints="1" noAdjustHandles="1" noChangeArrowheads="1" noChangeShapeType="1" noTextEdit="1"/>
              </p:cNvSpPr>
              <p:nvPr>
                <p:ph idx="1"/>
              </p:nvPr>
            </p:nvSpPr>
            <p:spPr>
              <a:xfrm>
                <a:off x="76200" y="914400"/>
                <a:ext cx="8839200" cy="5638800"/>
              </a:xfrm>
              <a:blipFill>
                <a:blip r:embed="rId2"/>
                <a:stretch>
                  <a:fillRect l="-718" t="-676"/>
                </a:stretch>
              </a:blipFill>
            </p:spPr>
            <p:txBody>
              <a:bodyPr/>
              <a:lstStyle/>
              <a:p>
                <a:r>
                  <a:rPr lang="en-US">
                    <a:noFill/>
                  </a:rPr>
                  <a:t> </a:t>
                </a:r>
              </a:p>
            </p:txBody>
          </p:sp>
        </mc:Fallback>
      </mc:AlternateContent>
      <p:pic>
        <p:nvPicPr>
          <p:cNvPr id="3" name="Picture 2">
            <a:extLst>
              <a:ext uri="{FF2B5EF4-FFF2-40B4-BE49-F238E27FC236}">
                <a16:creationId xmlns:a16="http://schemas.microsoft.com/office/drawing/2014/main" id="{E6DC059D-15CD-2949-8A52-F30CA1D345AF}"/>
              </a:ext>
            </a:extLst>
          </p:cNvPr>
          <p:cNvPicPr>
            <a:picLocks noChangeAspect="1"/>
          </p:cNvPicPr>
          <p:nvPr/>
        </p:nvPicPr>
        <p:blipFill>
          <a:blip r:embed="rId3"/>
          <a:stretch>
            <a:fillRect/>
          </a:stretch>
        </p:blipFill>
        <p:spPr>
          <a:xfrm>
            <a:off x="2895600" y="922421"/>
            <a:ext cx="4267200" cy="449179"/>
          </a:xfrm>
          <a:prstGeom prst="rect">
            <a:avLst/>
          </a:prstGeom>
        </p:spPr>
      </p:pic>
      <p:pic>
        <p:nvPicPr>
          <p:cNvPr id="5" name="Picture 4">
            <a:extLst>
              <a:ext uri="{FF2B5EF4-FFF2-40B4-BE49-F238E27FC236}">
                <a16:creationId xmlns:a16="http://schemas.microsoft.com/office/drawing/2014/main" id="{AD984DB0-3CA2-2A42-B87E-8950CE917632}"/>
              </a:ext>
            </a:extLst>
          </p:cNvPr>
          <p:cNvPicPr>
            <a:picLocks noChangeAspect="1"/>
          </p:cNvPicPr>
          <p:nvPr/>
        </p:nvPicPr>
        <p:blipFill>
          <a:blip r:embed="rId4"/>
          <a:stretch>
            <a:fillRect/>
          </a:stretch>
        </p:blipFill>
        <p:spPr>
          <a:xfrm>
            <a:off x="495300" y="2172794"/>
            <a:ext cx="8001000" cy="685125"/>
          </a:xfrm>
          <a:prstGeom prst="rect">
            <a:avLst/>
          </a:prstGeom>
        </p:spPr>
      </p:pic>
      <p:pic>
        <p:nvPicPr>
          <p:cNvPr id="7" name="Picture 6">
            <a:extLst>
              <a:ext uri="{FF2B5EF4-FFF2-40B4-BE49-F238E27FC236}">
                <a16:creationId xmlns:a16="http://schemas.microsoft.com/office/drawing/2014/main" id="{A7466ABE-704F-B24B-924D-DC7D12EC2861}"/>
              </a:ext>
            </a:extLst>
          </p:cNvPr>
          <p:cNvPicPr>
            <a:picLocks noChangeAspect="1"/>
          </p:cNvPicPr>
          <p:nvPr/>
        </p:nvPicPr>
        <p:blipFill>
          <a:blip r:embed="rId5"/>
          <a:stretch>
            <a:fillRect/>
          </a:stretch>
        </p:blipFill>
        <p:spPr>
          <a:xfrm>
            <a:off x="2914650" y="3344146"/>
            <a:ext cx="3162300" cy="558800"/>
          </a:xfrm>
          <a:prstGeom prst="rect">
            <a:avLst/>
          </a:prstGeom>
        </p:spPr>
      </p:pic>
      <p:pic>
        <p:nvPicPr>
          <p:cNvPr id="9" name="Picture 8">
            <a:extLst>
              <a:ext uri="{FF2B5EF4-FFF2-40B4-BE49-F238E27FC236}">
                <a16:creationId xmlns:a16="http://schemas.microsoft.com/office/drawing/2014/main" id="{EC9C745F-4177-5E4B-A93B-B8ADDD596E50}"/>
              </a:ext>
            </a:extLst>
          </p:cNvPr>
          <p:cNvPicPr>
            <a:picLocks noChangeAspect="1"/>
          </p:cNvPicPr>
          <p:nvPr/>
        </p:nvPicPr>
        <p:blipFill>
          <a:blip r:embed="rId6"/>
          <a:stretch>
            <a:fillRect/>
          </a:stretch>
        </p:blipFill>
        <p:spPr>
          <a:xfrm>
            <a:off x="609600" y="4419600"/>
            <a:ext cx="7924800" cy="582805"/>
          </a:xfrm>
          <a:prstGeom prst="rect">
            <a:avLst/>
          </a:prstGeom>
        </p:spPr>
      </p:pic>
    </p:spTree>
    <p:extLst>
      <p:ext uri="{BB962C8B-B14F-4D97-AF65-F5344CB8AC3E}">
        <p14:creationId xmlns:p14="http://schemas.microsoft.com/office/powerpoint/2010/main" val="1223123333"/>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685800" y="104775"/>
            <a:ext cx="7772400" cy="733425"/>
          </a:xfrm>
        </p:spPr>
        <p:txBody>
          <a:bodyPr/>
          <a:lstStyle/>
          <a:p>
            <a:pPr eaLnBrk="1" hangingPunct="1"/>
            <a:r>
              <a:rPr lang="en-US" dirty="0">
                <a:latin typeface="Arial" charset="0"/>
              </a:rPr>
              <a:t>PORTAL PARAMETER SPACE</a:t>
            </a:r>
          </a:p>
        </p:txBody>
      </p:sp>
      <mc:AlternateContent xmlns:mc="http://schemas.openxmlformats.org/markup-compatibility/2006" xmlns:a14="http://schemas.microsoft.com/office/drawing/2010/main">
        <mc:Choice Requires="a14">
          <p:sp>
            <p:nvSpPr>
              <p:cNvPr id="5123" name="Content Placeholder 2"/>
              <p:cNvSpPr>
                <a:spLocks noGrp="1"/>
              </p:cNvSpPr>
              <p:nvPr>
                <p:ph idx="1"/>
              </p:nvPr>
            </p:nvSpPr>
            <p:spPr>
              <a:xfrm>
                <a:off x="228600" y="990600"/>
                <a:ext cx="8387803" cy="5184576"/>
              </a:xfrm>
            </p:spPr>
            <p:txBody>
              <a:bodyPr/>
              <a:lstStyle/>
              <a:p>
                <a:pPr eaLnBrk="1" hangingPunct="1"/>
                <a:r>
                  <a:rPr lang="en-US" sz="2000" dirty="0">
                    <a:latin typeface="Arial" charset="0"/>
                  </a:rPr>
                  <a:t>By focusing on the renormalizable interactions between the SM and the dark sector, we now have identified 3 favored portal particles</a:t>
                </a:r>
              </a:p>
              <a:p>
                <a:pPr lvl="1"/>
                <a:r>
                  <a:rPr lang="en-US" sz="1800" dirty="0">
                    <a:latin typeface="Arial" charset="0"/>
                  </a:rPr>
                  <a:t>Dark photons</a:t>
                </a:r>
              </a:p>
              <a:p>
                <a:pPr lvl="1"/>
                <a:r>
                  <a:rPr lang="en-US" sz="1800" dirty="0">
                    <a:latin typeface="Arial" charset="0"/>
                  </a:rPr>
                  <a:t>Dark Higgs bosons</a:t>
                </a:r>
              </a:p>
              <a:p>
                <a:pPr lvl="1"/>
                <a:r>
                  <a:rPr lang="en-US" sz="1800" dirty="0">
                    <a:latin typeface="Arial" charset="0"/>
                  </a:rPr>
                  <a:t>Dark fermions (sterile neutrinos, heavy neutral leptons)  </a:t>
                </a:r>
              </a:p>
              <a:p>
                <a:pPr eaLnBrk="1" hangingPunct="1"/>
                <a:endParaRPr lang="en-US" sz="1200" dirty="0">
                  <a:latin typeface="Arial" charset="0"/>
                </a:endParaRPr>
              </a:p>
              <a:p>
                <a:pPr eaLnBrk="1" hangingPunct="1"/>
                <a:r>
                  <a:rPr lang="en-US" sz="2000" dirty="0">
                    <a:latin typeface="Arial" charset="0"/>
                  </a:rPr>
                  <a:t>Each is very simply characterized by only two new parameters</a:t>
                </a:r>
              </a:p>
              <a:p>
                <a:pPr lvl="1"/>
                <a14:m>
                  <m:oMath xmlns:m="http://schemas.openxmlformats.org/officeDocument/2006/math">
                    <m:r>
                      <a:rPr lang="en-US" sz="1800" i="1" dirty="0" smtClean="0">
                        <a:latin typeface="Cambria Math" panose="02040503050406030204" pitchFamily="18" charset="0"/>
                      </a:rPr>
                      <m:t>𝑚</m:t>
                    </m:r>
                  </m:oMath>
                </a14:m>
                <a:r>
                  <a:rPr lang="en-US" sz="1800" dirty="0">
                    <a:latin typeface="Arial" charset="0"/>
                  </a:rPr>
                  <a:t>, the new particle’s mass</a:t>
                </a:r>
              </a:p>
              <a:p>
                <a:pPr lvl="1"/>
                <a14:m>
                  <m:oMath xmlns:m="http://schemas.openxmlformats.org/officeDocument/2006/math">
                    <m:r>
                      <a:rPr lang="en-US" sz="1800" i="1" dirty="0" smtClean="0">
                        <a:latin typeface="Cambria Math" panose="02040503050406030204" pitchFamily="18" charset="0"/>
                        <a:ea typeface="Cambria Math" panose="02040503050406030204" pitchFamily="18" charset="0"/>
                      </a:rPr>
                      <m:t>𝜀</m:t>
                    </m:r>
                  </m:oMath>
                </a14:m>
                <a:r>
                  <a:rPr lang="en-US" sz="1800" dirty="0">
                    <a:latin typeface="Arial" charset="0"/>
                  </a:rPr>
                  <a:t> (or </a:t>
                </a:r>
                <a14:m>
                  <m:oMath xmlns:m="http://schemas.openxmlformats.org/officeDocument/2006/math">
                    <m:r>
                      <m:rPr>
                        <m:sty m:val="p"/>
                      </m:rPr>
                      <a:rPr lang="en-US" sz="1800" i="1" dirty="0">
                        <a:latin typeface="Cambria Math" panose="02040503050406030204" pitchFamily="18" charset="0"/>
                        <a:sym typeface="Wingdings" pitchFamily="2" charset="2"/>
                      </a:rPr>
                      <m:t>sin</m:t>
                    </m:r>
                    <m:r>
                      <a:rPr lang="en-US" sz="1800" i="1" dirty="0">
                        <a:latin typeface="Cambria Math" panose="02040503050406030204" pitchFamily="18" charset="0"/>
                        <a:ea typeface="Cambria Math" panose="02040503050406030204" pitchFamily="18" charset="0"/>
                        <a:sym typeface="Wingdings" pitchFamily="2" charset="2"/>
                      </a:rPr>
                      <m:t>𝜃</m:t>
                    </m:r>
                  </m:oMath>
                </a14:m>
                <a:r>
                  <a:rPr lang="en-US" sz="1800" dirty="0">
                    <a:latin typeface="Arial" charset="0"/>
                  </a:rPr>
                  <a:t>), the new particle’s coupling / interaction strength</a:t>
                </a:r>
              </a:p>
              <a:p>
                <a:pPr eaLnBrk="1" hangingPunct="1"/>
                <a:endParaRPr lang="en-US" sz="1200" dirty="0">
                  <a:latin typeface="Arial" charset="0"/>
                </a:endParaRPr>
              </a:p>
              <a:p>
                <a:r>
                  <a:rPr lang="en-US" sz="2000" dirty="0">
                    <a:latin typeface="Arial" charset="0"/>
                  </a:rPr>
                  <a:t>Before discussing the many possible accelerator probes, let’s get oriented in this parameter space by discussing some of the well-known targets for future experiments</a:t>
                </a:r>
              </a:p>
              <a:p>
                <a:pPr lvl="1"/>
                <a:r>
                  <a:rPr lang="en-US" sz="1800" dirty="0">
                    <a:latin typeface="Arial" charset="0"/>
                  </a:rPr>
                  <a:t>Muon g-2 anomaly</a:t>
                </a:r>
              </a:p>
              <a:p>
                <a:pPr lvl="1"/>
                <a:r>
                  <a:rPr lang="en-US" sz="1800" dirty="0">
                    <a:latin typeface="Arial" charset="0"/>
                  </a:rPr>
                  <a:t>The </a:t>
                </a:r>
                <a:r>
                  <a:rPr lang="en-US" sz="1800" baseline="30000" dirty="0">
                    <a:latin typeface="Arial" charset="0"/>
                  </a:rPr>
                  <a:t>8</a:t>
                </a:r>
                <a:r>
                  <a:rPr lang="en-US" sz="1800" dirty="0">
                    <a:latin typeface="Arial" charset="0"/>
                  </a:rPr>
                  <a:t>Be and </a:t>
                </a:r>
                <a:r>
                  <a:rPr lang="en-US" sz="1800" baseline="30000" dirty="0">
                    <a:latin typeface="Arial" charset="0"/>
                  </a:rPr>
                  <a:t>4</a:t>
                </a:r>
                <a:r>
                  <a:rPr lang="en-US" sz="1800" dirty="0">
                    <a:latin typeface="Arial" charset="0"/>
                  </a:rPr>
                  <a:t>He ATOMKI anomalies</a:t>
                </a:r>
              </a:p>
              <a:p>
                <a:pPr lvl="1"/>
                <a:r>
                  <a:rPr lang="en-US" sz="1800" dirty="0">
                    <a:latin typeface="Arial" charset="0"/>
                  </a:rPr>
                  <a:t>Self-interacting dark matter</a:t>
                </a:r>
              </a:p>
              <a:p>
                <a:pPr lvl="1"/>
                <a:r>
                  <a:rPr lang="en-US" sz="1800" dirty="0">
                    <a:latin typeface="Arial" charset="0"/>
                  </a:rPr>
                  <a:t>The thermal relic density</a:t>
                </a:r>
              </a:p>
              <a:p>
                <a:pPr lvl="1"/>
                <a:endParaRPr lang="en-US" sz="1600" dirty="0">
                  <a:latin typeface="Arial" charset="0"/>
                </a:endParaRPr>
              </a:p>
            </p:txBody>
          </p:sp>
        </mc:Choice>
        <mc:Fallback xmlns="">
          <p:sp>
            <p:nvSpPr>
              <p:cNvPr id="5123" name="Content Placeholder 2"/>
              <p:cNvSpPr>
                <a:spLocks noGrp="1" noRot="1" noChangeAspect="1" noMove="1" noResize="1" noEditPoints="1" noAdjustHandles="1" noChangeArrowheads="1" noChangeShapeType="1" noTextEdit="1"/>
              </p:cNvSpPr>
              <p:nvPr>
                <p:ph idx="1"/>
              </p:nvPr>
            </p:nvSpPr>
            <p:spPr>
              <a:xfrm>
                <a:off x="228600" y="990600"/>
                <a:ext cx="8387803" cy="5184576"/>
              </a:xfrm>
              <a:blipFill>
                <a:blip r:embed="rId2"/>
                <a:stretch>
                  <a:fillRect l="-758" t="-735" b="-6618"/>
                </a:stretch>
              </a:blipFill>
            </p:spPr>
            <p:txBody>
              <a:bodyPr/>
              <a:lstStyle/>
              <a:p>
                <a:r>
                  <a:rPr lang="en-US">
                    <a:noFill/>
                  </a:rPr>
                  <a:t> </a:t>
                </a:r>
              </a:p>
            </p:txBody>
          </p:sp>
        </mc:Fallback>
      </mc:AlternateContent>
    </p:spTree>
    <p:extLst>
      <p:ext uri="{BB962C8B-B14F-4D97-AF65-F5344CB8AC3E}">
        <p14:creationId xmlns:p14="http://schemas.microsoft.com/office/powerpoint/2010/main" val="1882812353"/>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6" name="Group 65"/>
          <p:cNvGrpSpPr/>
          <p:nvPr/>
        </p:nvGrpSpPr>
        <p:grpSpPr>
          <a:xfrm>
            <a:off x="461797" y="1313698"/>
            <a:ext cx="8157126" cy="4696225"/>
            <a:chOff x="461797" y="1313698"/>
            <a:chExt cx="8157126" cy="4696225"/>
          </a:xfrm>
        </p:grpSpPr>
        <p:cxnSp>
          <p:nvCxnSpPr>
            <p:cNvPr id="11" name="Straight Connector 10"/>
            <p:cNvCxnSpPr/>
            <p:nvPr/>
          </p:nvCxnSpPr>
          <p:spPr>
            <a:xfrm>
              <a:off x="461797" y="1313698"/>
              <a:ext cx="0" cy="4696225"/>
            </a:xfrm>
            <a:prstGeom prst="line">
              <a:avLst/>
            </a:prstGeom>
            <a:ln w="6350" cmpd="sng">
              <a:solidFill>
                <a:schemeClr val="bg1">
                  <a:lumMod val="75000"/>
                </a:schemeClr>
              </a:solidFill>
              <a:prstDash val="dot"/>
            </a:ln>
          </p:spPr>
          <p:style>
            <a:lnRef idx="2">
              <a:schemeClr val="accent1"/>
            </a:lnRef>
            <a:fillRef idx="0">
              <a:schemeClr val="accent1"/>
            </a:fillRef>
            <a:effectRef idx="1">
              <a:schemeClr val="accent1"/>
            </a:effectRef>
            <a:fontRef idx="minor">
              <a:schemeClr val="tx1"/>
            </a:fontRef>
          </p:style>
        </p:cxnSp>
        <p:cxnSp>
          <p:nvCxnSpPr>
            <p:cNvPr id="167" name="Straight Connector 166"/>
            <p:cNvCxnSpPr/>
            <p:nvPr/>
          </p:nvCxnSpPr>
          <p:spPr>
            <a:xfrm>
              <a:off x="916342" y="1313698"/>
              <a:ext cx="0" cy="4696225"/>
            </a:xfrm>
            <a:prstGeom prst="line">
              <a:avLst/>
            </a:prstGeom>
            <a:ln w="6350" cmpd="sng">
              <a:solidFill>
                <a:schemeClr val="bg1">
                  <a:lumMod val="75000"/>
                </a:schemeClr>
              </a:solidFill>
              <a:prstDash val="dot"/>
            </a:ln>
          </p:spPr>
          <p:style>
            <a:lnRef idx="2">
              <a:schemeClr val="accent1"/>
            </a:lnRef>
            <a:fillRef idx="0">
              <a:schemeClr val="accent1"/>
            </a:fillRef>
            <a:effectRef idx="1">
              <a:schemeClr val="accent1"/>
            </a:effectRef>
            <a:fontRef idx="minor">
              <a:schemeClr val="tx1"/>
            </a:fontRef>
          </p:style>
        </p:cxnSp>
        <p:cxnSp>
          <p:nvCxnSpPr>
            <p:cNvPr id="168" name="Straight Connector 167"/>
            <p:cNvCxnSpPr/>
            <p:nvPr/>
          </p:nvCxnSpPr>
          <p:spPr>
            <a:xfrm>
              <a:off x="3189067" y="1313698"/>
              <a:ext cx="0" cy="4696225"/>
            </a:xfrm>
            <a:prstGeom prst="line">
              <a:avLst/>
            </a:prstGeom>
            <a:ln w="6350" cmpd="sng">
              <a:solidFill>
                <a:schemeClr val="bg1">
                  <a:lumMod val="75000"/>
                </a:schemeClr>
              </a:solidFill>
              <a:prstDash val="dot"/>
            </a:ln>
          </p:spPr>
          <p:style>
            <a:lnRef idx="2">
              <a:schemeClr val="accent1"/>
            </a:lnRef>
            <a:fillRef idx="0">
              <a:schemeClr val="accent1"/>
            </a:fillRef>
            <a:effectRef idx="1">
              <a:schemeClr val="accent1"/>
            </a:effectRef>
            <a:fontRef idx="minor">
              <a:schemeClr val="tx1"/>
            </a:fontRef>
          </p:style>
        </p:cxnSp>
        <p:cxnSp>
          <p:nvCxnSpPr>
            <p:cNvPr id="169" name="Straight Connector 168"/>
            <p:cNvCxnSpPr/>
            <p:nvPr/>
          </p:nvCxnSpPr>
          <p:spPr>
            <a:xfrm>
              <a:off x="3643615" y="1313698"/>
              <a:ext cx="0" cy="4696225"/>
            </a:xfrm>
            <a:prstGeom prst="line">
              <a:avLst/>
            </a:prstGeom>
            <a:ln w="6350" cmpd="sng">
              <a:solidFill>
                <a:schemeClr val="bg1">
                  <a:lumMod val="75000"/>
                </a:schemeClr>
              </a:solidFill>
              <a:prstDash val="dot"/>
            </a:ln>
          </p:spPr>
          <p:style>
            <a:lnRef idx="2">
              <a:schemeClr val="accent1"/>
            </a:lnRef>
            <a:fillRef idx="0">
              <a:schemeClr val="accent1"/>
            </a:fillRef>
            <a:effectRef idx="1">
              <a:schemeClr val="accent1"/>
            </a:effectRef>
            <a:fontRef idx="minor">
              <a:schemeClr val="tx1"/>
            </a:fontRef>
          </p:style>
        </p:cxnSp>
        <p:cxnSp>
          <p:nvCxnSpPr>
            <p:cNvPr id="170" name="Straight Connector 169"/>
            <p:cNvCxnSpPr/>
            <p:nvPr/>
          </p:nvCxnSpPr>
          <p:spPr>
            <a:xfrm flipH="1">
              <a:off x="4504168" y="1313698"/>
              <a:ext cx="122" cy="4696225"/>
            </a:xfrm>
            <a:prstGeom prst="line">
              <a:avLst/>
            </a:prstGeom>
            <a:ln w="6350" cmpd="sng">
              <a:solidFill>
                <a:schemeClr val="bg1">
                  <a:lumMod val="75000"/>
                </a:schemeClr>
              </a:solidFill>
              <a:prstDash val="dot"/>
            </a:ln>
          </p:spPr>
          <p:style>
            <a:lnRef idx="2">
              <a:schemeClr val="accent1"/>
            </a:lnRef>
            <a:fillRef idx="0">
              <a:schemeClr val="accent1"/>
            </a:fillRef>
            <a:effectRef idx="1">
              <a:schemeClr val="accent1"/>
            </a:effectRef>
            <a:fontRef idx="minor">
              <a:schemeClr val="tx1"/>
            </a:fontRef>
          </p:style>
        </p:cxnSp>
        <p:cxnSp>
          <p:nvCxnSpPr>
            <p:cNvPr id="171" name="Straight Connector 170"/>
            <p:cNvCxnSpPr/>
            <p:nvPr/>
          </p:nvCxnSpPr>
          <p:spPr>
            <a:xfrm>
              <a:off x="5363193" y="1313698"/>
              <a:ext cx="1269" cy="4696225"/>
            </a:xfrm>
            <a:prstGeom prst="line">
              <a:avLst/>
            </a:prstGeom>
            <a:ln w="6350" cmpd="sng">
              <a:solidFill>
                <a:schemeClr val="bg1">
                  <a:lumMod val="75000"/>
                </a:schemeClr>
              </a:solidFill>
              <a:prstDash val="dot"/>
            </a:ln>
          </p:spPr>
          <p:style>
            <a:lnRef idx="2">
              <a:schemeClr val="accent1"/>
            </a:lnRef>
            <a:fillRef idx="0">
              <a:schemeClr val="accent1"/>
            </a:fillRef>
            <a:effectRef idx="1">
              <a:schemeClr val="accent1"/>
            </a:effectRef>
            <a:fontRef idx="minor">
              <a:schemeClr val="tx1"/>
            </a:fontRef>
          </p:style>
        </p:cxnSp>
        <p:cxnSp>
          <p:nvCxnSpPr>
            <p:cNvPr id="172" name="Straight Connector 171"/>
            <p:cNvCxnSpPr/>
            <p:nvPr/>
          </p:nvCxnSpPr>
          <p:spPr>
            <a:xfrm>
              <a:off x="6225274" y="1313698"/>
              <a:ext cx="0" cy="4696225"/>
            </a:xfrm>
            <a:prstGeom prst="line">
              <a:avLst/>
            </a:prstGeom>
            <a:ln w="6350" cmpd="sng">
              <a:solidFill>
                <a:schemeClr val="bg1">
                  <a:lumMod val="75000"/>
                </a:schemeClr>
              </a:solidFill>
              <a:prstDash val="dot"/>
            </a:ln>
          </p:spPr>
          <p:style>
            <a:lnRef idx="2">
              <a:schemeClr val="accent1"/>
            </a:lnRef>
            <a:fillRef idx="0">
              <a:schemeClr val="accent1"/>
            </a:fillRef>
            <a:effectRef idx="1">
              <a:schemeClr val="accent1"/>
            </a:effectRef>
            <a:fontRef idx="minor">
              <a:schemeClr val="tx1"/>
            </a:fontRef>
          </p:style>
        </p:cxnSp>
        <p:cxnSp>
          <p:nvCxnSpPr>
            <p:cNvPr id="173" name="Straight Connector 172"/>
            <p:cNvCxnSpPr/>
            <p:nvPr/>
          </p:nvCxnSpPr>
          <p:spPr>
            <a:xfrm flipH="1">
              <a:off x="7085822" y="1313698"/>
              <a:ext cx="493" cy="4696225"/>
            </a:xfrm>
            <a:prstGeom prst="line">
              <a:avLst/>
            </a:prstGeom>
            <a:ln w="6350" cmpd="sng">
              <a:solidFill>
                <a:schemeClr val="bg1">
                  <a:lumMod val="75000"/>
                </a:schemeClr>
              </a:solidFill>
              <a:prstDash val="dot"/>
            </a:ln>
          </p:spPr>
          <p:style>
            <a:lnRef idx="2">
              <a:schemeClr val="accent1"/>
            </a:lnRef>
            <a:fillRef idx="0">
              <a:schemeClr val="accent1"/>
            </a:fillRef>
            <a:effectRef idx="1">
              <a:schemeClr val="accent1"/>
            </a:effectRef>
            <a:fontRef idx="minor">
              <a:schemeClr val="tx1"/>
            </a:fontRef>
          </p:style>
        </p:cxnSp>
        <p:cxnSp>
          <p:nvCxnSpPr>
            <p:cNvPr id="174" name="Straight Connector 173"/>
            <p:cNvCxnSpPr/>
            <p:nvPr/>
          </p:nvCxnSpPr>
          <p:spPr>
            <a:xfrm>
              <a:off x="7945026" y="1313698"/>
              <a:ext cx="0" cy="4696225"/>
            </a:xfrm>
            <a:prstGeom prst="line">
              <a:avLst/>
            </a:prstGeom>
            <a:ln w="6350" cmpd="sng">
              <a:solidFill>
                <a:schemeClr val="bg1">
                  <a:lumMod val="75000"/>
                </a:schemeClr>
              </a:solidFill>
              <a:prstDash val="dot"/>
            </a:ln>
          </p:spPr>
          <p:style>
            <a:lnRef idx="2">
              <a:schemeClr val="accent1"/>
            </a:lnRef>
            <a:fillRef idx="0">
              <a:schemeClr val="accent1"/>
            </a:fillRef>
            <a:effectRef idx="1">
              <a:schemeClr val="accent1"/>
            </a:effectRef>
            <a:fontRef idx="minor">
              <a:schemeClr val="tx1"/>
            </a:fontRef>
          </p:style>
        </p:cxnSp>
        <p:cxnSp>
          <p:nvCxnSpPr>
            <p:cNvPr id="175" name="Straight Connector 174"/>
            <p:cNvCxnSpPr/>
            <p:nvPr/>
          </p:nvCxnSpPr>
          <p:spPr>
            <a:xfrm flipH="1">
              <a:off x="8609575" y="1313698"/>
              <a:ext cx="9348" cy="4696225"/>
            </a:xfrm>
            <a:prstGeom prst="line">
              <a:avLst/>
            </a:prstGeom>
            <a:ln w="6350" cmpd="sng">
              <a:solidFill>
                <a:schemeClr val="bg1">
                  <a:lumMod val="75000"/>
                </a:schemeClr>
              </a:solidFill>
              <a:prstDash val="dot"/>
            </a:ln>
          </p:spPr>
          <p:style>
            <a:lnRef idx="2">
              <a:schemeClr val="accent1"/>
            </a:lnRef>
            <a:fillRef idx="0">
              <a:schemeClr val="accent1"/>
            </a:fillRef>
            <a:effectRef idx="1">
              <a:schemeClr val="accent1"/>
            </a:effectRef>
            <a:fontRef idx="minor">
              <a:schemeClr val="tx1"/>
            </a:fontRef>
          </p:style>
        </p:cxnSp>
        <p:cxnSp>
          <p:nvCxnSpPr>
            <p:cNvPr id="176" name="Straight Connector 175"/>
            <p:cNvCxnSpPr/>
            <p:nvPr/>
          </p:nvCxnSpPr>
          <p:spPr>
            <a:xfrm>
              <a:off x="1370887" y="1313698"/>
              <a:ext cx="0" cy="4696225"/>
            </a:xfrm>
            <a:prstGeom prst="line">
              <a:avLst/>
            </a:prstGeom>
            <a:ln w="6350" cmpd="sng">
              <a:solidFill>
                <a:schemeClr val="bg1">
                  <a:lumMod val="75000"/>
                </a:schemeClr>
              </a:solidFill>
              <a:prstDash val="dot"/>
            </a:ln>
          </p:spPr>
          <p:style>
            <a:lnRef idx="2">
              <a:schemeClr val="accent1"/>
            </a:lnRef>
            <a:fillRef idx="0">
              <a:schemeClr val="accent1"/>
            </a:fillRef>
            <a:effectRef idx="1">
              <a:schemeClr val="accent1"/>
            </a:effectRef>
            <a:fontRef idx="minor">
              <a:schemeClr val="tx1"/>
            </a:fontRef>
          </p:style>
        </p:cxnSp>
        <p:cxnSp>
          <p:nvCxnSpPr>
            <p:cNvPr id="177" name="Straight Connector 176"/>
            <p:cNvCxnSpPr/>
            <p:nvPr/>
          </p:nvCxnSpPr>
          <p:spPr>
            <a:xfrm>
              <a:off x="1818907" y="1313698"/>
              <a:ext cx="0" cy="4696225"/>
            </a:xfrm>
            <a:prstGeom prst="line">
              <a:avLst/>
            </a:prstGeom>
            <a:ln w="6350" cmpd="sng">
              <a:solidFill>
                <a:schemeClr val="bg1">
                  <a:lumMod val="75000"/>
                </a:schemeClr>
              </a:solidFill>
              <a:prstDash val="dot"/>
            </a:ln>
          </p:spPr>
          <p:style>
            <a:lnRef idx="2">
              <a:schemeClr val="accent1"/>
            </a:lnRef>
            <a:fillRef idx="0">
              <a:schemeClr val="accent1"/>
            </a:fillRef>
            <a:effectRef idx="1">
              <a:schemeClr val="accent1"/>
            </a:effectRef>
            <a:fontRef idx="minor">
              <a:schemeClr val="tx1"/>
            </a:fontRef>
          </p:style>
        </p:cxnSp>
        <p:cxnSp>
          <p:nvCxnSpPr>
            <p:cNvPr id="178" name="Straight Connector 177"/>
            <p:cNvCxnSpPr/>
            <p:nvPr/>
          </p:nvCxnSpPr>
          <p:spPr>
            <a:xfrm>
              <a:off x="2279977" y="1313698"/>
              <a:ext cx="0" cy="4696225"/>
            </a:xfrm>
            <a:prstGeom prst="line">
              <a:avLst/>
            </a:prstGeom>
            <a:ln w="6350" cmpd="sng">
              <a:solidFill>
                <a:schemeClr val="bg1">
                  <a:lumMod val="75000"/>
                </a:schemeClr>
              </a:solidFill>
              <a:prstDash val="dot"/>
            </a:ln>
          </p:spPr>
          <p:style>
            <a:lnRef idx="2">
              <a:schemeClr val="accent1"/>
            </a:lnRef>
            <a:fillRef idx="0">
              <a:schemeClr val="accent1"/>
            </a:fillRef>
            <a:effectRef idx="1">
              <a:schemeClr val="accent1"/>
            </a:effectRef>
            <a:fontRef idx="minor">
              <a:schemeClr val="tx1"/>
            </a:fontRef>
          </p:style>
        </p:cxnSp>
        <p:cxnSp>
          <p:nvCxnSpPr>
            <p:cNvPr id="179" name="Straight Connector 178"/>
            <p:cNvCxnSpPr/>
            <p:nvPr/>
          </p:nvCxnSpPr>
          <p:spPr>
            <a:xfrm>
              <a:off x="2729503" y="1313698"/>
              <a:ext cx="6961" cy="4696225"/>
            </a:xfrm>
            <a:prstGeom prst="line">
              <a:avLst/>
            </a:prstGeom>
            <a:ln w="6350" cmpd="sng">
              <a:solidFill>
                <a:schemeClr val="bg1">
                  <a:lumMod val="75000"/>
                </a:schemeClr>
              </a:solidFill>
              <a:prstDash val="dot"/>
            </a:ln>
          </p:spPr>
          <p:style>
            <a:lnRef idx="2">
              <a:schemeClr val="accent1"/>
            </a:lnRef>
            <a:fillRef idx="0">
              <a:schemeClr val="accent1"/>
            </a:fillRef>
            <a:effectRef idx="1">
              <a:schemeClr val="accent1"/>
            </a:effectRef>
            <a:fontRef idx="minor">
              <a:schemeClr val="tx1"/>
            </a:fontRef>
          </p:style>
        </p:cxnSp>
      </p:grpSp>
      <p:grpSp>
        <p:nvGrpSpPr>
          <p:cNvPr id="41" name="Group 40"/>
          <p:cNvGrpSpPr/>
          <p:nvPr/>
        </p:nvGrpSpPr>
        <p:grpSpPr>
          <a:xfrm>
            <a:off x="4377095" y="2621125"/>
            <a:ext cx="1543457" cy="311402"/>
            <a:chOff x="4377095" y="2623346"/>
            <a:chExt cx="1543457" cy="311402"/>
          </a:xfrm>
        </p:grpSpPr>
        <p:cxnSp>
          <p:nvCxnSpPr>
            <p:cNvPr id="81" name="Straight Arrow Connector 80"/>
            <p:cNvCxnSpPr/>
            <p:nvPr/>
          </p:nvCxnSpPr>
          <p:spPr>
            <a:xfrm>
              <a:off x="5346362" y="2623346"/>
              <a:ext cx="574190" cy="0"/>
            </a:xfrm>
            <a:prstGeom prst="straightConnector1">
              <a:avLst/>
            </a:prstGeom>
            <a:ln>
              <a:solidFill>
                <a:srgbClr val="0000FF"/>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82" name="TextBox 81"/>
            <p:cNvSpPr txBox="1"/>
            <p:nvPr/>
          </p:nvSpPr>
          <p:spPr>
            <a:xfrm>
              <a:off x="4377095" y="2626971"/>
              <a:ext cx="1320619" cy="307777"/>
            </a:xfrm>
            <a:prstGeom prst="rect">
              <a:avLst/>
            </a:prstGeom>
            <a:noFill/>
          </p:spPr>
          <p:txBody>
            <a:bodyPr wrap="none" rtlCol="0">
              <a:spAutoFit/>
            </a:bodyPr>
            <a:lstStyle/>
            <a:p>
              <a:r>
                <a:rPr lang="en-US" sz="1400" dirty="0">
                  <a:solidFill>
                    <a:srgbClr val="0000FF"/>
                  </a:solidFill>
                </a:rPr>
                <a:t>SIMPs / ELDERS</a:t>
              </a:r>
            </a:p>
          </p:txBody>
        </p:sp>
      </p:grpSp>
      <p:grpSp>
        <p:nvGrpSpPr>
          <p:cNvPr id="37" name="Group 36"/>
          <p:cNvGrpSpPr/>
          <p:nvPr/>
        </p:nvGrpSpPr>
        <p:grpSpPr>
          <a:xfrm>
            <a:off x="293920" y="2133872"/>
            <a:ext cx="4210248" cy="307777"/>
            <a:chOff x="293920" y="2149082"/>
            <a:chExt cx="4210248" cy="307777"/>
          </a:xfrm>
        </p:grpSpPr>
        <p:cxnSp>
          <p:nvCxnSpPr>
            <p:cNvPr id="84" name="Straight Arrow Connector 83"/>
            <p:cNvCxnSpPr/>
            <p:nvPr/>
          </p:nvCxnSpPr>
          <p:spPr>
            <a:xfrm flipV="1">
              <a:off x="293920" y="2169723"/>
              <a:ext cx="4210248" cy="1338"/>
            </a:xfrm>
            <a:prstGeom prst="straightConnector1">
              <a:avLst/>
            </a:prstGeom>
            <a:ln>
              <a:solidFill>
                <a:srgbClr val="0000FF"/>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85" name="TextBox 84"/>
            <p:cNvSpPr txBox="1"/>
            <p:nvPr/>
          </p:nvSpPr>
          <p:spPr>
            <a:xfrm>
              <a:off x="1533338" y="2149082"/>
              <a:ext cx="1800493" cy="307777"/>
            </a:xfrm>
            <a:prstGeom prst="rect">
              <a:avLst/>
            </a:prstGeom>
            <a:noFill/>
          </p:spPr>
          <p:txBody>
            <a:bodyPr wrap="none" rtlCol="0">
              <a:spAutoFit/>
            </a:bodyPr>
            <a:lstStyle/>
            <a:p>
              <a:pPr algn="ctr"/>
              <a:r>
                <a:rPr lang="en-US" sz="1400" dirty="0" err="1">
                  <a:solidFill>
                    <a:srgbClr val="0000FF"/>
                  </a:solidFill>
                </a:rPr>
                <a:t>Ultralight</a:t>
              </a:r>
              <a:r>
                <a:rPr lang="en-US" sz="1400" dirty="0">
                  <a:solidFill>
                    <a:srgbClr val="0000FF"/>
                  </a:solidFill>
                </a:rPr>
                <a:t> Dark Matter</a:t>
              </a:r>
            </a:p>
          </p:txBody>
        </p:sp>
      </p:grpSp>
      <p:grpSp>
        <p:nvGrpSpPr>
          <p:cNvPr id="285" name="Group 284"/>
          <p:cNvGrpSpPr/>
          <p:nvPr/>
        </p:nvGrpSpPr>
        <p:grpSpPr>
          <a:xfrm>
            <a:off x="293920" y="4505280"/>
            <a:ext cx="3349695" cy="307777"/>
            <a:chOff x="293920" y="4504994"/>
            <a:chExt cx="3349695" cy="307777"/>
          </a:xfrm>
        </p:grpSpPr>
        <p:cxnSp>
          <p:nvCxnSpPr>
            <p:cNvPr id="101" name="Straight Arrow Connector 100"/>
            <p:cNvCxnSpPr/>
            <p:nvPr/>
          </p:nvCxnSpPr>
          <p:spPr>
            <a:xfrm>
              <a:off x="293920" y="4522868"/>
              <a:ext cx="3349695" cy="0"/>
            </a:xfrm>
            <a:prstGeom prst="straightConnector1">
              <a:avLst/>
            </a:prstGeom>
            <a:ln>
              <a:solidFill>
                <a:srgbClr val="008000"/>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102" name="TextBox 101"/>
            <p:cNvSpPr txBox="1"/>
            <p:nvPr/>
          </p:nvSpPr>
          <p:spPr>
            <a:xfrm>
              <a:off x="996242" y="4504994"/>
              <a:ext cx="1945051" cy="307777"/>
            </a:xfrm>
            <a:prstGeom prst="rect">
              <a:avLst/>
            </a:prstGeom>
            <a:noFill/>
          </p:spPr>
          <p:txBody>
            <a:bodyPr wrap="none" rtlCol="0">
              <a:spAutoFit/>
            </a:bodyPr>
            <a:lstStyle/>
            <a:p>
              <a:pPr algn="ctr"/>
              <a:r>
                <a:rPr lang="en-US" sz="1400" dirty="0">
                  <a:solidFill>
                    <a:srgbClr val="008000"/>
                  </a:solidFill>
                </a:rPr>
                <a:t>Coherent Field Searches</a:t>
              </a:r>
            </a:p>
          </p:txBody>
        </p:sp>
      </p:grpSp>
      <p:grpSp>
        <p:nvGrpSpPr>
          <p:cNvPr id="45" name="Group 44"/>
          <p:cNvGrpSpPr/>
          <p:nvPr/>
        </p:nvGrpSpPr>
        <p:grpSpPr>
          <a:xfrm>
            <a:off x="5196775" y="3556374"/>
            <a:ext cx="892555" cy="307777"/>
            <a:chOff x="5196775" y="3557076"/>
            <a:chExt cx="892555" cy="307777"/>
          </a:xfrm>
        </p:grpSpPr>
        <p:cxnSp>
          <p:nvCxnSpPr>
            <p:cNvPr id="129" name="Straight Arrow Connector 128"/>
            <p:cNvCxnSpPr/>
            <p:nvPr/>
          </p:nvCxnSpPr>
          <p:spPr>
            <a:xfrm>
              <a:off x="5355957" y="3572414"/>
              <a:ext cx="574190" cy="0"/>
            </a:xfrm>
            <a:prstGeom prst="straightConnector1">
              <a:avLst/>
            </a:prstGeom>
            <a:ln>
              <a:solidFill>
                <a:srgbClr val="FF0000"/>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130" name="TextBox 129"/>
            <p:cNvSpPr txBox="1"/>
            <p:nvPr/>
          </p:nvSpPr>
          <p:spPr>
            <a:xfrm>
              <a:off x="5196775" y="3557076"/>
              <a:ext cx="892555" cy="307777"/>
            </a:xfrm>
            <a:prstGeom prst="rect">
              <a:avLst/>
            </a:prstGeom>
            <a:noFill/>
          </p:spPr>
          <p:txBody>
            <a:bodyPr wrap="none" rtlCol="0">
              <a:spAutoFit/>
            </a:bodyPr>
            <a:lstStyle/>
            <a:p>
              <a:r>
                <a:rPr lang="en-US" sz="1400" dirty="0" err="1">
                  <a:solidFill>
                    <a:srgbClr val="FF0000"/>
                  </a:solidFill>
                </a:rPr>
                <a:t>Muon</a:t>
              </a:r>
              <a:r>
                <a:rPr lang="en-US" sz="1400" dirty="0">
                  <a:solidFill>
                    <a:srgbClr val="FF0000"/>
                  </a:solidFill>
                </a:rPr>
                <a:t> g-2</a:t>
              </a:r>
              <a:endParaRPr lang="en-US" sz="1400" baseline="-25000" dirty="0">
                <a:solidFill>
                  <a:srgbClr val="FF0000"/>
                </a:solidFill>
                <a:latin typeface="Symbol" charset="2"/>
                <a:cs typeface="Symbol" charset="2"/>
              </a:endParaRPr>
            </a:p>
          </p:txBody>
        </p:sp>
      </p:grpSp>
      <p:grpSp>
        <p:nvGrpSpPr>
          <p:cNvPr id="24" name="Group 23"/>
          <p:cNvGrpSpPr/>
          <p:nvPr/>
        </p:nvGrpSpPr>
        <p:grpSpPr>
          <a:xfrm>
            <a:off x="4787229" y="4030970"/>
            <a:ext cx="1736373" cy="307777"/>
            <a:chOff x="4787229" y="2808218"/>
            <a:chExt cx="1736373" cy="307777"/>
          </a:xfrm>
        </p:grpSpPr>
        <p:cxnSp>
          <p:nvCxnSpPr>
            <p:cNvPr id="131" name="Straight Arrow Connector 130"/>
            <p:cNvCxnSpPr/>
            <p:nvPr/>
          </p:nvCxnSpPr>
          <p:spPr>
            <a:xfrm>
              <a:off x="5364462" y="2822019"/>
              <a:ext cx="574190" cy="0"/>
            </a:xfrm>
            <a:prstGeom prst="straightConnector1">
              <a:avLst/>
            </a:prstGeom>
            <a:ln>
              <a:solidFill>
                <a:srgbClr val="FF0000"/>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132" name="TextBox 131"/>
            <p:cNvSpPr txBox="1"/>
            <p:nvPr/>
          </p:nvSpPr>
          <p:spPr>
            <a:xfrm>
              <a:off x="4787229" y="2808218"/>
              <a:ext cx="1736373" cy="307777"/>
            </a:xfrm>
            <a:prstGeom prst="rect">
              <a:avLst/>
            </a:prstGeom>
            <a:noFill/>
          </p:spPr>
          <p:txBody>
            <a:bodyPr wrap="none" rtlCol="0">
              <a:spAutoFit/>
            </a:bodyPr>
            <a:lstStyle/>
            <a:p>
              <a:r>
                <a:rPr lang="en-US" sz="1400" dirty="0">
                  <a:solidFill>
                    <a:srgbClr val="FF0000"/>
                  </a:solidFill>
                </a:rPr>
                <a:t>Small-Scale Structure</a:t>
              </a:r>
            </a:p>
          </p:txBody>
        </p:sp>
      </p:grpSp>
      <p:grpSp>
        <p:nvGrpSpPr>
          <p:cNvPr id="46" name="Group 45"/>
          <p:cNvGrpSpPr/>
          <p:nvPr/>
        </p:nvGrpSpPr>
        <p:grpSpPr>
          <a:xfrm>
            <a:off x="7937904" y="4505280"/>
            <a:ext cx="1127670" cy="307777"/>
            <a:chOff x="7915089" y="4504994"/>
            <a:chExt cx="1127670" cy="307777"/>
          </a:xfrm>
        </p:grpSpPr>
        <p:cxnSp>
          <p:nvCxnSpPr>
            <p:cNvPr id="140" name="Straight Arrow Connector 139"/>
            <p:cNvCxnSpPr/>
            <p:nvPr/>
          </p:nvCxnSpPr>
          <p:spPr>
            <a:xfrm>
              <a:off x="8435436" y="4522868"/>
              <a:ext cx="299917" cy="0"/>
            </a:xfrm>
            <a:prstGeom prst="straightConnector1">
              <a:avLst/>
            </a:prstGeom>
            <a:ln>
              <a:solidFill>
                <a:srgbClr val="008000"/>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141" name="TextBox 140"/>
            <p:cNvSpPr txBox="1"/>
            <p:nvPr/>
          </p:nvSpPr>
          <p:spPr>
            <a:xfrm>
              <a:off x="7915089" y="4504994"/>
              <a:ext cx="1127670" cy="307777"/>
            </a:xfrm>
            <a:prstGeom prst="rect">
              <a:avLst/>
            </a:prstGeom>
            <a:noFill/>
          </p:spPr>
          <p:txBody>
            <a:bodyPr wrap="none" rtlCol="0">
              <a:spAutoFit/>
            </a:bodyPr>
            <a:lstStyle/>
            <a:p>
              <a:r>
                <a:rPr lang="en-US" sz="1400" dirty="0" err="1">
                  <a:solidFill>
                    <a:srgbClr val="008000"/>
                  </a:solidFill>
                </a:rPr>
                <a:t>Microlensing</a:t>
              </a:r>
              <a:endParaRPr lang="en-US" sz="1400" dirty="0">
                <a:solidFill>
                  <a:srgbClr val="008000"/>
                </a:solidFill>
              </a:endParaRPr>
            </a:p>
          </p:txBody>
        </p:sp>
      </p:grpSp>
      <p:sp>
        <p:nvSpPr>
          <p:cNvPr id="17" name="TextBox 16"/>
          <p:cNvSpPr txBox="1"/>
          <p:nvPr/>
        </p:nvSpPr>
        <p:spPr>
          <a:xfrm>
            <a:off x="1" y="222794"/>
            <a:ext cx="9144000" cy="461665"/>
          </a:xfrm>
          <a:prstGeom prst="rect">
            <a:avLst/>
          </a:prstGeom>
          <a:noFill/>
        </p:spPr>
        <p:txBody>
          <a:bodyPr wrap="square" rtlCol="0">
            <a:spAutoFit/>
          </a:bodyPr>
          <a:lstStyle/>
          <a:p>
            <a:pPr algn="ctr"/>
            <a:r>
              <a:rPr lang="en-US" sz="2400" dirty="0">
                <a:solidFill>
                  <a:srgbClr val="0000FF"/>
                </a:solidFill>
              </a:rPr>
              <a:t>Dark Sector Candidates</a:t>
            </a:r>
            <a:r>
              <a:rPr lang="en-US" sz="2400" dirty="0"/>
              <a:t>, </a:t>
            </a:r>
            <a:r>
              <a:rPr lang="en-US" sz="2400" dirty="0">
                <a:solidFill>
                  <a:srgbClr val="FF0000"/>
                </a:solidFill>
              </a:rPr>
              <a:t>Anomalies</a:t>
            </a:r>
            <a:r>
              <a:rPr lang="en-US" sz="2400" dirty="0"/>
              <a:t>, and </a:t>
            </a:r>
            <a:r>
              <a:rPr lang="en-US" sz="2400" dirty="0">
                <a:solidFill>
                  <a:srgbClr val="008000"/>
                </a:solidFill>
              </a:rPr>
              <a:t>Search Techniques</a:t>
            </a:r>
          </a:p>
        </p:txBody>
      </p:sp>
      <p:grpSp>
        <p:nvGrpSpPr>
          <p:cNvPr id="38" name="Group 37"/>
          <p:cNvGrpSpPr/>
          <p:nvPr/>
        </p:nvGrpSpPr>
        <p:grpSpPr>
          <a:xfrm>
            <a:off x="4521290" y="2132588"/>
            <a:ext cx="3180376" cy="307777"/>
            <a:chOff x="4521290" y="2149082"/>
            <a:chExt cx="3180376" cy="307777"/>
          </a:xfrm>
        </p:grpSpPr>
        <p:cxnSp>
          <p:nvCxnSpPr>
            <p:cNvPr id="181" name="Straight Arrow Connector 180"/>
            <p:cNvCxnSpPr/>
            <p:nvPr/>
          </p:nvCxnSpPr>
          <p:spPr>
            <a:xfrm flipV="1">
              <a:off x="4521290" y="2169687"/>
              <a:ext cx="3180376" cy="1411"/>
            </a:xfrm>
            <a:prstGeom prst="straightConnector1">
              <a:avLst/>
            </a:prstGeom>
            <a:ln>
              <a:solidFill>
                <a:srgbClr val="0000FF"/>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182" name="TextBox 181"/>
            <p:cNvSpPr txBox="1"/>
            <p:nvPr/>
          </p:nvSpPr>
          <p:spPr>
            <a:xfrm>
              <a:off x="4613664" y="2149082"/>
              <a:ext cx="2988168" cy="307777"/>
            </a:xfrm>
            <a:prstGeom prst="rect">
              <a:avLst/>
            </a:prstGeom>
            <a:noFill/>
          </p:spPr>
          <p:txBody>
            <a:bodyPr wrap="none" rtlCol="0">
              <a:spAutoFit/>
            </a:bodyPr>
            <a:lstStyle/>
            <a:p>
              <a:pPr algn="ctr"/>
              <a:r>
                <a:rPr lang="en-US" sz="1400" dirty="0">
                  <a:solidFill>
                    <a:srgbClr val="0000FF"/>
                  </a:solidFill>
                </a:rPr>
                <a:t>Hidden Thermal Relics / </a:t>
              </a:r>
              <a:r>
                <a:rPr lang="en-US" sz="1400" dirty="0" err="1">
                  <a:solidFill>
                    <a:srgbClr val="0000FF"/>
                  </a:solidFill>
                </a:rPr>
                <a:t>WIMPless</a:t>
              </a:r>
              <a:r>
                <a:rPr lang="en-US" sz="1400" dirty="0">
                  <a:solidFill>
                    <a:srgbClr val="0000FF"/>
                  </a:solidFill>
                </a:rPr>
                <a:t> DM</a:t>
              </a:r>
            </a:p>
          </p:txBody>
        </p:sp>
      </p:grpSp>
      <p:grpSp>
        <p:nvGrpSpPr>
          <p:cNvPr id="60" name="Group 59"/>
          <p:cNvGrpSpPr/>
          <p:nvPr/>
        </p:nvGrpSpPr>
        <p:grpSpPr>
          <a:xfrm>
            <a:off x="4149645" y="4505280"/>
            <a:ext cx="2191475" cy="307777"/>
            <a:chOff x="4149645" y="4504994"/>
            <a:chExt cx="2191475" cy="307777"/>
          </a:xfrm>
        </p:grpSpPr>
        <p:cxnSp>
          <p:nvCxnSpPr>
            <p:cNvPr id="187" name="Straight Arrow Connector 186"/>
            <p:cNvCxnSpPr/>
            <p:nvPr/>
          </p:nvCxnSpPr>
          <p:spPr>
            <a:xfrm flipV="1">
              <a:off x="4769193" y="4521321"/>
              <a:ext cx="952378" cy="3094"/>
            </a:xfrm>
            <a:prstGeom prst="straightConnector1">
              <a:avLst/>
            </a:prstGeom>
            <a:ln>
              <a:solidFill>
                <a:srgbClr val="008000"/>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188" name="TextBox 187"/>
            <p:cNvSpPr txBox="1"/>
            <p:nvPr/>
          </p:nvSpPr>
          <p:spPr>
            <a:xfrm>
              <a:off x="4149645" y="4504994"/>
              <a:ext cx="2191475" cy="307777"/>
            </a:xfrm>
            <a:prstGeom prst="rect">
              <a:avLst/>
            </a:prstGeom>
            <a:noFill/>
          </p:spPr>
          <p:txBody>
            <a:bodyPr wrap="none" rtlCol="0">
              <a:spAutoFit/>
            </a:bodyPr>
            <a:lstStyle/>
            <a:p>
              <a:r>
                <a:rPr lang="en-US" sz="1400" dirty="0">
                  <a:solidFill>
                    <a:srgbClr val="008000"/>
                  </a:solidFill>
                </a:rPr>
                <a:t>Nuclear and Atomic Physics</a:t>
              </a:r>
            </a:p>
          </p:txBody>
        </p:sp>
      </p:grpSp>
      <p:grpSp>
        <p:nvGrpSpPr>
          <p:cNvPr id="286" name="Group 285"/>
          <p:cNvGrpSpPr/>
          <p:nvPr/>
        </p:nvGrpSpPr>
        <p:grpSpPr>
          <a:xfrm>
            <a:off x="2924937" y="4980162"/>
            <a:ext cx="4149543" cy="307777"/>
            <a:chOff x="2924937" y="4968502"/>
            <a:chExt cx="4149543" cy="307777"/>
          </a:xfrm>
        </p:grpSpPr>
        <p:cxnSp>
          <p:nvCxnSpPr>
            <p:cNvPr id="190" name="Straight Arrow Connector 189"/>
            <p:cNvCxnSpPr/>
            <p:nvPr/>
          </p:nvCxnSpPr>
          <p:spPr>
            <a:xfrm flipV="1">
              <a:off x="3170787" y="4983712"/>
              <a:ext cx="3627423" cy="8689"/>
            </a:xfrm>
            <a:prstGeom prst="straightConnector1">
              <a:avLst/>
            </a:prstGeom>
            <a:ln>
              <a:solidFill>
                <a:srgbClr val="008000"/>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191" name="TextBox 190"/>
            <p:cNvSpPr txBox="1"/>
            <p:nvPr/>
          </p:nvSpPr>
          <p:spPr>
            <a:xfrm>
              <a:off x="2924937" y="4968502"/>
              <a:ext cx="4149543" cy="307777"/>
            </a:xfrm>
            <a:prstGeom prst="rect">
              <a:avLst/>
            </a:prstGeom>
            <a:noFill/>
          </p:spPr>
          <p:txBody>
            <a:bodyPr wrap="none" rtlCol="0">
              <a:spAutoFit/>
            </a:bodyPr>
            <a:lstStyle/>
            <a:p>
              <a:r>
                <a:rPr lang="en-US" sz="1400" dirty="0">
                  <a:solidFill>
                    <a:srgbClr val="008000"/>
                  </a:solidFill>
                </a:rPr>
                <a:t>Direct Detection (Low-Threshold and Spin-Dependent)</a:t>
              </a:r>
            </a:p>
          </p:txBody>
        </p:sp>
      </p:grpSp>
      <p:grpSp>
        <p:nvGrpSpPr>
          <p:cNvPr id="287" name="Group 286"/>
          <p:cNvGrpSpPr/>
          <p:nvPr/>
        </p:nvGrpSpPr>
        <p:grpSpPr>
          <a:xfrm>
            <a:off x="4504168" y="5454757"/>
            <a:ext cx="1766768" cy="307777"/>
            <a:chOff x="4504168" y="5454757"/>
            <a:chExt cx="1766768" cy="307777"/>
          </a:xfrm>
        </p:grpSpPr>
        <p:cxnSp>
          <p:nvCxnSpPr>
            <p:cNvPr id="193" name="Straight Arrow Connector 192"/>
            <p:cNvCxnSpPr/>
            <p:nvPr/>
          </p:nvCxnSpPr>
          <p:spPr>
            <a:xfrm>
              <a:off x="4504168" y="5478447"/>
              <a:ext cx="1766768" cy="0"/>
            </a:xfrm>
            <a:prstGeom prst="straightConnector1">
              <a:avLst/>
            </a:prstGeom>
            <a:ln>
              <a:solidFill>
                <a:srgbClr val="008000"/>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194" name="TextBox 193"/>
            <p:cNvSpPr txBox="1"/>
            <p:nvPr/>
          </p:nvSpPr>
          <p:spPr>
            <a:xfrm>
              <a:off x="4839321" y="5454757"/>
              <a:ext cx="1096462" cy="307777"/>
            </a:xfrm>
            <a:prstGeom prst="rect">
              <a:avLst/>
            </a:prstGeom>
            <a:noFill/>
          </p:spPr>
          <p:txBody>
            <a:bodyPr wrap="none" rtlCol="0">
              <a:spAutoFit/>
            </a:bodyPr>
            <a:lstStyle/>
            <a:p>
              <a:r>
                <a:rPr lang="en-US" sz="1400" dirty="0">
                  <a:solidFill>
                    <a:srgbClr val="008000"/>
                  </a:solidFill>
                </a:rPr>
                <a:t>Accelerators</a:t>
              </a:r>
            </a:p>
          </p:txBody>
        </p:sp>
      </p:grpSp>
      <p:grpSp>
        <p:nvGrpSpPr>
          <p:cNvPr id="40" name="Group 39"/>
          <p:cNvGrpSpPr/>
          <p:nvPr/>
        </p:nvGrpSpPr>
        <p:grpSpPr>
          <a:xfrm>
            <a:off x="5926987" y="2609404"/>
            <a:ext cx="1464413" cy="307777"/>
            <a:chOff x="5926987" y="2609404"/>
            <a:chExt cx="1464413" cy="307777"/>
          </a:xfrm>
        </p:grpSpPr>
        <p:cxnSp>
          <p:nvCxnSpPr>
            <p:cNvPr id="250" name="Straight Arrow Connector 249"/>
            <p:cNvCxnSpPr/>
            <p:nvPr/>
          </p:nvCxnSpPr>
          <p:spPr>
            <a:xfrm>
              <a:off x="5926987" y="2623346"/>
              <a:ext cx="574190" cy="0"/>
            </a:xfrm>
            <a:prstGeom prst="straightConnector1">
              <a:avLst/>
            </a:prstGeom>
            <a:ln>
              <a:solidFill>
                <a:srgbClr val="0000FF"/>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251" name="TextBox 250"/>
            <p:cNvSpPr txBox="1"/>
            <p:nvPr/>
          </p:nvSpPr>
          <p:spPr>
            <a:xfrm>
              <a:off x="6030806" y="2609404"/>
              <a:ext cx="1360594" cy="307777"/>
            </a:xfrm>
            <a:prstGeom prst="rect">
              <a:avLst/>
            </a:prstGeom>
            <a:noFill/>
          </p:spPr>
          <p:txBody>
            <a:bodyPr wrap="none" rtlCol="0">
              <a:spAutoFit/>
            </a:bodyPr>
            <a:lstStyle/>
            <a:p>
              <a:r>
                <a:rPr lang="en-US" sz="1400" dirty="0">
                  <a:solidFill>
                    <a:srgbClr val="0000FF"/>
                  </a:solidFill>
                </a:rPr>
                <a:t>Asymmetric DM</a:t>
              </a:r>
            </a:p>
          </p:txBody>
        </p:sp>
      </p:grpSp>
      <p:grpSp>
        <p:nvGrpSpPr>
          <p:cNvPr id="239" name="Group 238"/>
          <p:cNvGrpSpPr/>
          <p:nvPr/>
        </p:nvGrpSpPr>
        <p:grpSpPr>
          <a:xfrm>
            <a:off x="216332" y="802702"/>
            <a:ext cx="8838278" cy="382134"/>
            <a:chOff x="205554" y="788272"/>
            <a:chExt cx="8838278" cy="382134"/>
          </a:xfrm>
        </p:grpSpPr>
        <p:sp>
          <p:nvSpPr>
            <p:cNvPr id="47" name="TextBox 46"/>
            <p:cNvSpPr txBox="1"/>
            <p:nvPr/>
          </p:nvSpPr>
          <p:spPr>
            <a:xfrm>
              <a:off x="5935520" y="790150"/>
              <a:ext cx="576112" cy="369332"/>
            </a:xfrm>
            <a:prstGeom prst="rect">
              <a:avLst/>
            </a:prstGeom>
            <a:noFill/>
          </p:spPr>
          <p:txBody>
            <a:bodyPr wrap="none" rtlCol="0">
              <a:spAutoFit/>
            </a:bodyPr>
            <a:lstStyle/>
            <a:p>
              <a:r>
                <a:rPr lang="en-US" dirty="0" err="1"/>
                <a:t>GeV</a:t>
              </a:r>
              <a:endParaRPr lang="en-US" dirty="0"/>
            </a:p>
          </p:txBody>
        </p:sp>
        <p:sp>
          <p:nvSpPr>
            <p:cNvPr id="48" name="TextBox 47"/>
            <p:cNvSpPr txBox="1"/>
            <p:nvPr/>
          </p:nvSpPr>
          <p:spPr>
            <a:xfrm>
              <a:off x="6816095" y="790150"/>
              <a:ext cx="543739" cy="369332"/>
            </a:xfrm>
            <a:prstGeom prst="rect">
              <a:avLst/>
            </a:prstGeom>
            <a:noFill/>
          </p:spPr>
          <p:txBody>
            <a:bodyPr wrap="none" rtlCol="0">
              <a:spAutoFit/>
            </a:bodyPr>
            <a:lstStyle/>
            <a:p>
              <a:r>
                <a:rPr lang="en-US" dirty="0" err="1"/>
                <a:t>TeV</a:t>
              </a:r>
              <a:endParaRPr lang="en-US" dirty="0"/>
            </a:p>
          </p:txBody>
        </p:sp>
        <p:sp>
          <p:nvSpPr>
            <p:cNvPr id="49" name="TextBox 48"/>
            <p:cNvSpPr txBox="1"/>
            <p:nvPr/>
          </p:nvSpPr>
          <p:spPr>
            <a:xfrm>
              <a:off x="4246868" y="790150"/>
              <a:ext cx="535423" cy="369332"/>
            </a:xfrm>
            <a:prstGeom prst="rect">
              <a:avLst/>
            </a:prstGeom>
            <a:noFill/>
          </p:spPr>
          <p:txBody>
            <a:bodyPr wrap="none" rtlCol="0">
              <a:spAutoFit/>
            </a:bodyPr>
            <a:lstStyle/>
            <a:p>
              <a:r>
                <a:rPr lang="en-US" dirty="0" err="1"/>
                <a:t>keV</a:t>
              </a:r>
              <a:endParaRPr lang="en-US" dirty="0"/>
            </a:p>
          </p:txBody>
        </p:sp>
        <p:sp>
          <p:nvSpPr>
            <p:cNvPr id="50" name="TextBox 49"/>
            <p:cNvSpPr txBox="1"/>
            <p:nvPr/>
          </p:nvSpPr>
          <p:spPr>
            <a:xfrm>
              <a:off x="3428370" y="790150"/>
              <a:ext cx="430489" cy="369332"/>
            </a:xfrm>
            <a:prstGeom prst="rect">
              <a:avLst/>
            </a:prstGeom>
            <a:noFill/>
          </p:spPr>
          <p:txBody>
            <a:bodyPr wrap="none" rtlCol="0">
              <a:spAutoFit/>
            </a:bodyPr>
            <a:lstStyle/>
            <a:p>
              <a:r>
                <a:rPr lang="en-US" dirty="0" err="1"/>
                <a:t>eV</a:t>
              </a:r>
              <a:endParaRPr lang="en-US" dirty="0"/>
            </a:p>
          </p:txBody>
        </p:sp>
        <p:sp>
          <p:nvSpPr>
            <p:cNvPr id="51" name="TextBox 50"/>
            <p:cNvSpPr txBox="1"/>
            <p:nvPr/>
          </p:nvSpPr>
          <p:spPr>
            <a:xfrm>
              <a:off x="1966276" y="801074"/>
              <a:ext cx="551766" cy="369332"/>
            </a:xfrm>
            <a:prstGeom prst="rect">
              <a:avLst/>
            </a:prstGeom>
            <a:noFill/>
          </p:spPr>
          <p:txBody>
            <a:bodyPr wrap="none" rtlCol="0">
              <a:spAutoFit/>
            </a:bodyPr>
            <a:lstStyle/>
            <a:p>
              <a:r>
                <a:rPr lang="en-US" dirty="0" err="1"/>
                <a:t>neV</a:t>
              </a:r>
              <a:endParaRPr lang="en-US" dirty="0"/>
            </a:p>
          </p:txBody>
        </p:sp>
        <p:sp>
          <p:nvSpPr>
            <p:cNvPr id="52" name="TextBox 51"/>
            <p:cNvSpPr txBox="1"/>
            <p:nvPr/>
          </p:nvSpPr>
          <p:spPr>
            <a:xfrm>
              <a:off x="1092271" y="801074"/>
              <a:ext cx="500933" cy="369332"/>
            </a:xfrm>
            <a:prstGeom prst="rect">
              <a:avLst/>
            </a:prstGeom>
            <a:noFill/>
          </p:spPr>
          <p:txBody>
            <a:bodyPr wrap="none" rtlCol="0">
              <a:spAutoFit/>
            </a:bodyPr>
            <a:lstStyle/>
            <a:p>
              <a:r>
                <a:rPr lang="en-US" dirty="0" err="1"/>
                <a:t>feV</a:t>
              </a:r>
              <a:endParaRPr lang="en-US" dirty="0"/>
            </a:p>
          </p:txBody>
        </p:sp>
        <p:sp>
          <p:nvSpPr>
            <p:cNvPr id="53" name="TextBox 52"/>
            <p:cNvSpPr txBox="1"/>
            <p:nvPr/>
          </p:nvSpPr>
          <p:spPr>
            <a:xfrm>
              <a:off x="205554" y="801074"/>
              <a:ext cx="521672" cy="369332"/>
            </a:xfrm>
            <a:prstGeom prst="rect">
              <a:avLst/>
            </a:prstGeom>
            <a:noFill/>
          </p:spPr>
          <p:txBody>
            <a:bodyPr wrap="none" rtlCol="0">
              <a:spAutoFit/>
            </a:bodyPr>
            <a:lstStyle/>
            <a:p>
              <a:r>
                <a:rPr lang="en-US" dirty="0" err="1"/>
                <a:t>zeV</a:t>
              </a:r>
              <a:endParaRPr lang="en-US" dirty="0"/>
            </a:p>
          </p:txBody>
        </p:sp>
        <p:sp>
          <p:nvSpPr>
            <p:cNvPr id="54" name="TextBox 53"/>
            <p:cNvSpPr txBox="1"/>
            <p:nvPr/>
          </p:nvSpPr>
          <p:spPr>
            <a:xfrm>
              <a:off x="5053337" y="790150"/>
              <a:ext cx="627846" cy="369332"/>
            </a:xfrm>
            <a:prstGeom prst="rect">
              <a:avLst/>
            </a:prstGeom>
            <a:noFill/>
          </p:spPr>
          <p:txBody>
            <a:bodyPr wrap="none" rtlCol="0">
              <a:spAutoFit/>
            </a:bodyPr>
            <a:lstStyle/>
            <a:p>
              <a:r>
                <a:rPr lang="en-US" dirty="0"/>
                <a:t>MeV</a:t>
              </a:r>
            </a:p>
          </p:txBody>
        </p:sp>
        <p:sp>
          <p:nvSpPr>
            <p:cNvPr id="55" name="TextBox 54"/>
            <p:cNvSpPr txBox="1"/>
            <p:nvPr/>
          </p:nvSpPr>
          <p:spPr>
            <a:xfrm>
              <a:off x="637879" y="801074"/>
              <a:ext cx="543739" cy="369332"/>
            </a:xfrm>
            <a:prstGeom prst="rect">
              <a:avLst/>
            </a:prstGeom>
            <a:noFill/>
          </p:spPr>
          <p:txBody>
            <a:bodyPr wrap="none" rtlCol="0">
              <a:spAutoFit/>
            </a:bodyPr>
            <a:lstStyle/>
            <a:p>
              <a:r>
                <a:rPr lang="en-US" dirty="0" err="1"/>
                <a:t>aeV</a:t>
              </a:r>
              <a:endParaRPr lang="en-US" dirty="0"/>
            </a:p>
          </p:txBody>
        </p:sp>
        <p:sp>
          <p:nvSpPr>
            <p:cNvPr id="57" name="TextBox 56"/>
            <p:cNvSpPr txBox="1"/>
            <p:nvPr/>
          </p:nvSpPr>
          <p:spPr>
            <a:xfrm>
              <a:off x="1503857" y="801074"/>
              <a:ext cx="551766" cy="369332"/>
            </a:xfrm>
            <a:prstGeom prst="rect">
              <a:avLst/>
            </a:prstGeom>
            <a:noFill/>
          </p:spPr>
          <p:txBody>
            <a:bodyPr wrap="none" rtlCol="0">
              <a:spAutoFit/>
            </a:bodyPr>
            <a:lstStyle/>
            <a:p>
              <a:r>
                <a:rPr lang="en-US" dirty="0" err="1"/>
                <a:t>peV</a:t>
              </a:r>
              <a:endParaRPr lang="en-US" dirty="0"/>
            </a:p>
          </p:txBody>
        </p:sp>
        <p:sp>
          <p:nvSpPr>
            <p:cNvPr id="58" name="TextBox 57"/>
            <p:cNvSpPr txBox="1"/>
            <p:nvPr/>
          </p:nvSpPr>
          <p:spPr>
            <a:xfrm>
              <a:off x="2428695" y="801074"/>
              <a:ext cx="563488" cy="369332"/>
            </a:xfrm>
            <a:prstGeom prst="rect">
              <a:avLst/>
            </a:prstGeom>
            <a:noFill/>
          </p:spPr>
          <p:txBody>
            <a:bodyPr wrap="none" rtlCol="0">
              <a:spAutoFit/>
            </a:bodyPr>
            <a:lstStyle/>
            <a:p>
              <a:r>
                <a:rPr lang="en-US" dirty="0" err="1">
                  <a:latin typeface="Symbol" charset="2"/>
                  <a:cs typeface="Symbol" charset="2"/>
                </a:rPr>
                <a:t>m</a:t>
              </a:r>
              <a:r>
                <a:rPr lang="en-US" dirty="0" err="1"/>
                <a:t>eV</a:t>
              </a:r>
              <a:endParaRPr lang="en-US" dirty="0"/>
            </a:p>
          </p:txBody>
        </p:sp>
        <p:sp>
          <p:nvSpPr>
            <p:cNvPr id="61" name="TextBox 60"/>
            <p:cNvSpPr txBox="1"/>
            <p:nvPr/>
          </p:nvSpPr>
          <p:spPr>
            <a:xfrm>
              <a:off x="2902836" y="801074"/>
              <a:ext cx="614884" cy="369332"/>
            </a:xfrm>
            <a:prstGeom prst="rect">
              <a:avLst/>
            </a:prstGeom>
            <a:noFill/>
          </p:spPr>
          <p:txBody>
            <a:bodyPr wrap="none" rtlCol="0">
              <a:spAutoFit/>
            </a:bodyPr>
            <a:lstStyle/>
            <a:p>
              <a:r>
                <a:rPr lang="en-US" dirty="0" err="1"/>
                <a:t>meV</a:t>
              </a:r>
              <a:endParaRPr lang="en-US" dirty="0"/>
            </a:p>
          </p:txBody>
        </p:sp>
        <p:sp>
          <p:nvSpPr>
            <p:cNvPr id="62" name="TextBox 61"/>
            <p:cNvSpPr txBox="1"/>
            <p:nvPr/>
          </p:nvSpPr>
          <p:spPr>
            <a:xfrm>
              <a:off x="7666100" y="790150"/>
              <a:ext cx="549737" cy="369332"/>
            </a:xfrm>
            <a:prstGeom prst="rect">
              <a:avLst/>
            </a:prstGeom>
            <a:noFill/>
          </p:spPr>
          <p:txBody>
            <a:bodyPr wrap="none" rtlCol="0">
              <a:spAutoFit/>
            </a:bodyPr>
            <a:lstStyle/>
            <a:p>
              <a:r>
                <a:rPr lang="en-US" dirty="0" err="1"/>
                <a:t>PeV</a:t>
              </a:r>
              <a:endParaRPr lang="en-US" dirty="0"/>
            </a:p>
          </p:txBody>
        </p:sp>
        <p:sp>
          <p:nvSpPr>
            <p:cNvPr id="63" name="TextBox 62"/>
            <p:cNvSpPr txBox="1"/>
            <p:nvPr/>
          </p:nvSpPr>
          <p:spPr>
            <a:xfrm>
              <a:off x="8273932" y="788272"/>
              <a:ext cx="769900" cy="369332"/>
            </a:xfrm>
            <a:prstGeom prst="rect">
              <a:avLst/>
            </a:prstGeom>
            <a:noFill/>
          </p:spPr>
          <p:txBody>
            <a:bodyPr wrap="none" rtlCol="0">
              <a:spAutoFit/>
            </a:bodyPr>
            <a:lstStyle/>
            <a:p>
              <a:r>
                <a:rPr lang="en-US" dirty="0"/>
                <a:t>30M</a:t>
              </a:r>
              <a:r>
                <a:rPr lang="en-US" baseline="-25000" dirty="0"/>
                <a:t>☉</a:t>
              </a:r>
            </a:p>
          </p:txBody>
        </p:sp>
      </p:grpSp>
      <p:grpSp>
        <p:nvGrpSpPr>
          <p:cNvPr id="35" name="Group 34"/>
          <p:cNvGrpSpPr/>
          <p:nvPr/>
        </p:nvGrpSpPr>
        <p:grpSpPr>
          <a:xfrm>
            <a:off x="6449819" y="1657993"/>
            <a:ext cx="816099" cy="307777"/>
            <a:chOff x="6449819" y="1657993"/>
            <a:chExt cx="816099" cy="307777"/>
          </a:xfrm>
        </p:grpSpPr>
        <p:sp>
          <p:nvSpPr>
            <p:cNvPr id="59" name="TextBox 58"/>
            <p:cNvSpPr txBox="1"/>
            <p:nvPr/>
          </p:nvSpPr>
          <p:spPr>
            <a:xfrm>
              <a:off x="6504822" y="1657993"/>
              <a:ext cx="706093" cy="307777"/>
            </a:xfrm>
            <a:prstGeom prst="rect">
              <a:avLst/>
            </a:prstGeom>
            <a:noFill/>
          </p:spPr>
          <p:txBody>
            <a:bodyPr wrap="none" rtlCol="0">
              <a:spAutoFit/>
            </a:bodyPr>
            <a:lstStyle/>
            <a:p>
              <a:r>
                <a:rPr lang="en-US" sz="1400" dirty="0">
                  <a:solidFill>
                    <a:srgbClr val="0000FF"/>
                  </a:solidFill>
                </a:rPr>
                <a:t>WIMPs</a:t>
              </a:r>
            </a:p>
          </p:txBody>
        </p:sp>
        <p:cxnSp>
          <p:nvCxnSpPr>
            <p:cNvPr id="56" name="Straight Arrow Connector 55"/>
            <p:cNvCxnSpPr/>
            <p:nvPr/>
          </p:nvCxnSpPr>
          <p:spPr>
            <a:xfrm>
              <a:off x="6449819" y="1678207"/>
              <a:ext cx="816099" cy="0"/>
            </a:xfrm>
            <a:prstGeom prst="straightConnector1">
              <a:avLst/>
            </a:prstGeom>
            <a:ln>
              <a:solidFill>
                <a:srgbClr val="0000FF"/>
              </a:solidFill>
              <a:headEnd type="arrow"/>
              <a:tailEnd type="arrow"/>
            </a:ln>
          </p:spPr>
          <p:style>
            <a:lnRef idx="2">
              <a:schemeClr val="accent1"/>
            </a:lnRef>
            <a:fillRef idx="0">
              <a:schemeClr val="accent1"/>
            </a:fillRef>
            <a:effectRef idx="1">
              <a:schemeClr val="accent1"/>
            </a:effectRef>
            <a:fontRef idx="minor">
              <a:schemeClr val="tx1"/>
            </a:fontRef>
          </p:style>
        </p:cxnSp>
      </p:grpSp>
      <p:grpSp>
        <p:nvGrpSpPr>
          <p:cNvPr id="34" name="Group 33"/>
          <p:cNvGrpSpPr/>
          <p:nvPr/>
        </p:nvGrpSpPr>
        <p:grpSpPr>
          <a:xfrm>
            <a:off x="4145262" y="1657993"/>
            <a:ext cx="1344025" cy="307777"/>
            <a:chOff x="4145262" y="1657993"/>
            <a:chExt cx="1344025" cy="307777"/>
          </a:xfrm>
        </p:grpSpPr>
        <p:sp>
          <p:nvSpPr>
            <p:cNvPr id="88" name="TextBox 87"/>
            <p:cNvSpPr txBox="1"/>
            <p:nvPr/>
          </p:nvSpPr>
          <p:spPr>
            <a:xfrm>
              <a:off x="4145262" y="1657993"/>
              <a:ext cx="1344025" cy="307777"/>
            </a:xfrm>
            <a:prstGeom prst="rect">
              <a:avLst/>
            </a:prstGeom>
            <a:noFill/>
          </p:spPr>
          <p:txBody>
            <a:bodyPr wrap="none" rtlCol="0">
              <a:spAutoFit/>
            </a:bodyPr>
            <a:lstStyle/>
            <a:p>
              <a:r>
                <a:rPr lang="en-US" sz="1400" dirty="0">
                  <a:solidFill>
                    <a:srgbClr val="0000FF"/>
                  </a:solidFill>
                </a:rPr>
                <a:t>Sterile</a:t>
              </a:r>
              <a:r>
                <a:rPr lang="en-US" sz="1400" dirty="0">
                  <a:solidFill>
                    <a:srgbClr val="0000FF"/>
                  </a:solidFill>
                  <a:cs typeface="Symbol" charset="2"/>
                </a:rPr>
                <a:t> Neutrino</a:t>
              </a:r>
            </a:p>
          </p:txBody>
        </p:sp>
        <p:cxnSp>
          <p:nvCxnSpPr>
            <p:cNvPr id="87" name="Straight Arrow Connector 86"/>
            <p:cNvCxnSpPr/>
            <p:nvPr/>
          </p:nvCxnSpPr>
          <p:spPr>
            <a:xfrm>
              <a:off x="4566135" y="1678207"/>
              <a:ext cx="538234" cy="1"/>
            </a:xfrm>
            <a:prstGeom prst="straightConnector1">
              <a:avLst/>
            </a:prstGeom>
            <a:ln>
              <a:solidFill>
                <a:srgbClr val="0000FF"/>
              </a:solidFill>
              <a:headEnd type="arrow"/>
              <a:tailEnd type="arrow"/>
            </a:ln>
          </p:spPr>
          <p:style>
            <a:lnRef idx="2">
              <a:schemeClr val="accent1"/>
            </a:lnRef>
            <a:fillRef idx="0">
              <a:schemeClr val="accent1"/>
            </a:fillRef>
            <a:effectRef idx="1">
              <a:schemeClr val="accent1"/>
            </a:effectRef>
            <a:fontRef idx="minor">
              <a:schemeClr val="tx1"/>
            </a:fontRef>
          </p:style>
        </p:cxnSp>
      </p:grpSp>
      <p:grpSp>
        <p:nvGrpSpPr>
          <p:cNvPr id="33" name="Group 32"/>
          <p:cNvGrpSpPr/>
          <p:nvPr/>
        </p:nvGrpSpPr>
        <p:grpSpPr>
          <a:xfrm>
            <a:off x="1818907" y="1657993"/>
            <a:ext cx="1514924" cy="307777"/>
            <a:chOff x="1818907" y="1657993"/>
            <a:chExt cx="1514924" cy="307777"/>
          </a:xfrm>
        </p:grpSpPr>
        <p:sp>
          <p:nvSpPr>
            <p:cNvPr id="91" name="TextBox 90"/>
            <p:cNvSpPr txBox="1"/>
            <p:nvPr/>
          </p:nvSpPr>
          <p:spPr>
            <a:xfrm>
              <a:off x="2098917" y="1657993"/>
              <a:ext cx="964089" cy="307777"/>
            </a:xfrm>
            <a:prstGeom prst="rect">
              <a:avLst/>
            </a:prstGeom>
            <a:noFill/>
          </p:spPr>
          <p:txBody>
            <a:bodyPr wrap="none" rtlCol="0">
              <a:spAutoFit/>
            </a:bodyPr>
            <a:lstStyle/>
            <a:p>
              <a:pPr algn="ctr"/>
              <a:r>
                <a:rPr lang="en-US" sz="1400" dirty="0">
                  <a:solidFill>
                    <a:srgbClr val="0000FF"/>
                  </a:solidFill>
                </a:rPr>
                <a:t>QCD </a:t>
              </a:r>
              <a:r>
                <a:rPr lang="en-US" sz="1400" dirty="0" err="1">
                  <a:solidFill>
                    <a:srgbClr val="0000FF"/>
                  </a:solidFill>
                </a:rPr>
                <a:t>Axion</a:t>
              </a:r>
              <a:endParaRPr lang="en-US" sz="1400" dirty="0">
                <a:solidFill>
                  <a:srgbClr val="0000FF"/>
                </a:solidFill>
              </a:endParaRPr>
            </a:p>
          </p:txBody>
        </p:sp>
        <p:cxnSp>
          <p:nvCxnSpPr>
            <p:cNvPr id="90" name="Straight Arrow Connector 89"/>
            <p:cNvCxnSpPr/>
            <p:nvPr/>
          </p:nvCxnSpPr>
          <p:spPr>
            <a:xfrm>
              <a:off x="1818907" y="1672908"/>
              <a:ext cx="1514924" cy="10598"/>
            </a:xfrm>
            <a:prstGeom prst="straightConnector1">
              <a:avLst/>
            </a:prstGeom>
            <a:ln>
              <a:solidFill>
                <a:srgbClr val="0000FF"/>
              </a:solidFill>
              <a:headEnd type="arrow"/>
              <a:tailEnd type="arrow"/>
            </a:ln>
          </p:spPr>
          <p:style>
            <a:lnRef idx="2">
              <a:schemeClr val="accent1"/>
            </a:lnRef>
            <a:fillRef idx="0">
              <a:schemeClr val="accent1"/>
            </a:fillRef>
            <a:effectRef idx="1">
              <a:schemeClr val="accent1"/>
            </a:effectRef>
            <a:fontRef idx="minor">
              <a:schemeClr val="tx1"/>
            </a:fontRef>
          </p:style>
        </p:cxnSp>
      </p:grpSp>
      <p:grpSp>
        <p:nvGrpSpPr>
          <p:cNvPr id="28" name="Group 27"/>
          <p:cNvGrpSpPr/>
          <p:nvPr/>
        </p:nvGrpSpPr>
        <p:grpSpPr>
          <a:xfrm>
            <a:off x="129881" y="1101751"/>
            <a:ext cx="8889649" cy="441146"/>
            <a:chOff x="129881" y="1101751"/>
            <a:chExt cx="8889649" cy="441146"/>
          </a:xfrm>
        </p:grpSpPr>
        <p:cxnSp>
          <p:nvCxnSpPr>
            <p:cNvPr id="5" name="Straight Arrow Connector 4"/>
            <p:cNvCxnSpPr/>
            <p:nvPr/>
          </p:nvCxnSpPr>
          <p:spPr>
            <a:xfrm>
              <a:off x="129881" y="1313699"/>
              <a:ext cx="8889649" cy="0"/>
            </a:xfrm>
            <a:prstGeom prst="straightConnector1">
              <a:avLst/>
            </a:prstGeom>
            <a:ln>
              <a:solidFill>
                <a:schemeClr val="tx1"/>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461797" y="1162181"/>
              <a:ext cx="0" cy="303037"/>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1825432" y="1162181"/>
              <a:ext cx="0" cy="303037"/>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a:off x="2734522" y="1162181"/>
              <a:ext cx="0" cy="303037"/>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a:off x="4504290" y="1162181"/>
              <a:ext cx="0" cy="303037"/>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a:off x="7086315" y="1162181"/>
              <a:ext cx="0" cy="303037"/>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916342" y="1162181"/>
              <a:ext cx="0" cy="303037"/>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a:off x="2279977" y="1162181"/>
              <a:ext cx="0" cy="303037"/>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a:off x="3643615" y="1162181"/>
              <a:ext cx="0" cy="303037"/>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a:off x="6225640" y="1162181"/>
              <a:ext cx="0" cy="303037"/>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a:off x="1370887" y="1162181"/>
              <a:ext cx="0" cy="303037"/>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a:off x="3189067" y="1162181"/>
              <a:ext cx="0" cy="303037"/>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a:off x="5364965" y="1162181"/>
              <a:ext cx="0" cy="303037"/>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4" name="Straight Connector 63"/>
            <p:cNvCxnSpPr/>
            <p:nvPr/>
          </p:nvCxnSpPr>
          <p:spPr>
            <a:xfrm>
              <a:off x="8618922" y="1181540"/>
              <a:ext cx="0" cy="303037"/>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nvGrpSpPr>
            <p:cNvPr id="10" name="Group 9"/>
            <p:cNvGrpSpPr/>
            <p:nvPr/>
          </p:nvGrpSpPr>
          <p:grpSpPr>
            <a:xfrm>
              <a:off x="7874226" y="1101751"/>
              <a:ext cx="646331" cy="441146"/>
              <a:chOff x="6936794" y="1668196"/>
              <a:chExt cx="646331" cy="441146"/>
            </a:xfrm>
          </p:grpSpPr>
          <p:sp>
            <p:nvSpPr>
              <p:cNvPr id="8" name="Rectangle 7"/>
              <p:cNvSpPr/>
              <p:nvPr/>
            </p:nvSpPr>
            <p:spPr>
              <a:xfrm>
                <a:off x="7308721" y="1745954"/>
                <a:ext cx="51113" cy="33404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rot="16200000">
                <a:off x="7039387" y="1565603"/>
                <a:ext cx="441146" cy="646331"/>
              </a:xfrm>
              <a:prstGeom prst="rect">
                <a:avLst/>
              </a:prstGeom>
              <a:noFill/>
            </p:spPr>
            <p:txBody>
              <a:bodyPr wrap="none" rtlCol="0">
                <a:spAutoFit/>
              </a:bodyPr>
              <a:lstStyle/>
              <a:p>
                <a:r>
                  <a:rPr lang="en-US" sz="3600" dirty="0">
                    <a:latin typeface="Symbol" charset="2"/>
                    <a:cs typeface="Symbol" charset="2"/>
                  </a:rPr>
                  <a:t>≈</a:t>
                </a:r>
              </a:p>
            </p:txBody>
          </p:sp>
        </p:grpSp>
        <p:cxnSp>
          <p:nvCxnSpPr>
            <p:cNvPr id="185" name="Straight Connector 184"/>
            <p:cNvCxnSpPr/>
            <p:nvPr/>
          </p:nvCxnSpPr>
          <p:spPr>
            <a:xfrm>
              <a:off x="7947016" y="1162179"/>
              <a:ext cx="0" cy="303037"/>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nvGrpSpPr>
            <p:cNvPr id="19" name="Group 18"/>
            <p:cNvGrpSpPr/>
            <p:nvPr/>
          </p:nvGrpSpPr>
          <p:grpSpPr>
            <a:xfrm>
              <a:off x="3643615" y="1246834"/>
              <a:ext cx="4016062" cy="145647"/>
              <a:chOff x="3643615" y="1246834"/>
              <a:chExt cx="4016062" cy="145647"/>
            </a:xfrm>
          </p:grpSpPr>
          <p:cxnSp>
            <p:nvCxnSpPr>
              <p:cNvPr id="65" name="Straight Connector 64"/>
              <p:cNvCxnSpPr/>
              <p:nvPr/>
            </p:nvCxnSpPr>
            <p:spPr>
              <a:xfrm>
                <a:off x="3643615" y="1246836"/>
                <a:ext cx="0" cy="145645"/>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7" name="Straight Connector 66"/>
              <p:cNvCxnSpPr/>
              <p:nvPr/>
            </p:nvCxnSpPr>
            <p:spPr>
              <a:xfrm>
                <a:off x="3930466" y="1246836"/>
                <a:ext cx="0" cy="145645"/>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8" name="Straight Connector 67"/>
              <p:cNvCxnSpPr/>
              <p:nvPr/>
            </p:nvCxnSpPr>
            <p:spPr>
              <a:xfrm>
                <a:off x="4217317" y="1246836"/>
                <a:ext cx="0" cy="145645"/>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9" name="Straight Connector 68"/>
              <p:cNvCxnSpPr/>
              <p:nvPr/>
            </p:nvCxnSpPr>
            <p:spPr>
              <a:xfrm>
                <a:off x="4504168" y="1246836"/>
                <a:ext cx="0" cy="145645"/>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0" name="Straight Connector 69"/>
              <p:cNvCxnSpPr/>
              <p:nvPr/>
            </p:nvCxnSpPr>
            <p:spPr>
              <a:xfrm>
                <a:off x="4791019" y="1246836"/>
                <a:ext cx="0" cy="145645"/>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1" name="Straight Connector 70"/>
              <p:cNvCxnSpPr/>
              <p:nvPr/>
            </p:nvCxnSpPr>
            <p:spPr>
              <a:xfrm>
                <a:off x="5077870" y="1246836"/>
                <a:ext cx="0" cy="145645"/>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2" name="Straight Connector 71"/>
              <p:cNvCxnSpPr/>
              <p:nvPr/>
            </p:nvCxnSpPr>
            <p:spPr>
              <a:xfrm>
                <a:off x="5364721" y="1246836"/>
                <a:ext cx="0" cy="145645"/>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3" name="Straight Connector 72"/>
              <p:cNvCxnSpPr/>
              <p:nvPr/>
            </p:nvCxnSpPr>
            <p:spPr>
              <a:xfrm>
                <a:off x="5651572" y="1246836"/>
                <a:ext cx="0" cy="145645"/>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4" name="Straight Connector 73"/>
              <p:cNvCxnSpPr/>
              <p:nvPr/>
            </p:nvCxnSpPr>
            <p:spPr>
              <a:xfrm>
                <a:off x="5938423" y="1246836"/>
                <a:ext cx="0" cy="145645"/>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5" name="Straight Connector 74"/>
              <p:cNvCxnSpPr/>
              <p:nvPr/>
            </p:nvCxnSpPr>
            <p:spPr>
              <a:xfrm>
                <a:off x="6225274" y="1246836"/>
                <a:ext cx="0" cy="145645"/>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6" name="Straight Connector 75"/>
              <p:cNvCxnSpPr/>
              <p:nvPr/>
            </p:nvCxnSpPr>
            <p:spPr>
              <a:xfrm>
                <a:off x="6512125" y="1246836"/>
                <a:ext cx="0" cy="145645"/>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7" name="Straight Connector 76"/>
              <p:cNvCxnSpPr/>
              <p:nvPr/>
            </p:nvCxnSpPr>
            <p:spPr>
              <a:xfrm>
                <a:off x="7085822" y="1246836"/>
                <a:ext cx="0" cy="145645"/>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8" name="Straight Connector 77"/>
              <p:cNvCxnSpPr/>
              <p:nvPr/>
            </p:nvCxnSpPr>
            <p:spPr>
              <a:xfrm>
                <a:off x="6798976" y="1246836"/>
                <a:ext cx="0" cy="145645"/>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86" name="Straight Connector 185"/>
              <p:cNvCxnSpPr/>
              <p:nvPr/>
            </p:nvCxnSpPr>
            <p:spPr>
              <a:xfrm>
                <a:off x="7085975" y="1246834"/>
                <a:ext cx="0" cy="145645"/>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89" name="Straight Connector 188"/>
              <p:cNvCxnSpPr/>
              <p:nvPr/>
            </p:nvCxnSpPr>
            <p:spPr>
              <a:xfrm>
                <a:off x="7372826" y="1246834"/>
                <a:ext cx="0" cy="145645"/>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2" name="Straight Connector 191"/>
              <p:cNvCxnSpPr/>
              <p:nvPr/>
            </p:nvCxnSpPr>
            <p:spPr>
              <a:xfrm>
                <a:off x="7659677" y="1246834"/>
                <a:ext cx="0" cy="145645"/>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grpSp>
      <p:grpSp>
        <p:nvGrpSpPr>
          <p:cNvPr id="195" name="Group 194"/>
          <p:cNvGrpSpPr/>
          <p:nvPr/>
        </p:nvGrpSpPr>
        <p:grpSpPr>
          <a:xfrm>
            <a:off x="216332" y="6104538"/>
            <a:ext cx="8838278" cy="380256"/>
            <a:chOff x="205554" y="790150"/>
            <a:chExt cx="8838278" cy="380256"/>
          </a:xfrm>
        </p:grpSpPr>
        <p:sp>
          <p:nvSpPr>
            <p:cNvPr id="196" name="TextBox 195"/>
            <p:cNvSpPr txBox="1"/>
            <p:nvPr/>
          </p:nvSpPr>
          <p:spPr>
            <a:xfrm>
              <a:off x="5935520" y="790150"/>
              <a:ext cx="576112" cy="369332"/>
            </a:xfrm>
            <a:prstGeom prst="rect">
              <a:avLst/>
            </a:prstGeom>
            <a:noFill/>
          </p:spPr>
          <p:txBody>
            <a:bodyPr wrap="none" rtlCol="0">
              <a:spAutoFit/>
            </a:bodyPr>
            <a:lstStyle/>
            <a:p>
              <a:r>
                <a:rPr lang="en-US" dirty="0" err="1"/>
                <a:t>GeV</a:t>
              </a:r>
              <a:endParaRPr lang="en-US" dirty="0"/>
            </a:p>
          </p:txBody>
        </p:sp>
        <p:sp>
          <p:nvSpPr>
            <p:cNvPr id="197" name="TextBox 196"/>
            <p:cNvSpPr txBox="1"/>
            <p:nvPr/>
          </p:nvSpPr>
          <p:spPr>
            <a:xfrm>
              <a:off x="6816095" y="790150"/>
              <a:ext cx="543739" cy="369332"/>
            </a:xfrm>
            <a:prstGeom prst="rect">
              <a:avLst/>
            </a:prstGeom>
            <a:noFill/>
          </p:spPr>
          <p:txBody>
            <a:bodyPr wrap="none" rtlCol="0">
              <a:spAutoFit/>
            </a:bodyPr>
            <a:lstStyle/>
            <a:p>
              <a:r>
                <a:rPr lang="en-US" dirty="0" err="1"/>
                <a:t>TeV</a:t>
              </a:r>
              <a:endParaRPr lang="en-US" dirty="0"/>
            </a:p>
          </p:txBody>
        </p:sp>
        <p:sp>
          <p:nvSpPr>
            <p:cNvPr id="198" name="TextBox 197"/>
            <p:cNvSpPr txBox="1"/>
            <p:nvPr/>
          </p:nvSpPr>
          <p:spPr>
            <a:xfrm>
              <a:off x="4246868" y="790150"/>
              <a:ext cx="535423" cy="369332"/>
            </a:xfrm>
            <a:prstGeom prst="rect">
              <a:avLst/>
            </a:prstGeom>
            <a:noFill/>
          </p:spPr>
          <p:txBody>
            <a:bodyPr wrap="none" rtlCol="0">
              <a:spAutoFit/>
            </a:bodyPr>
            <a:lstStyle/>
            <a:p>
              <a:r>
                <a:rPr lang="en-US" dirty="0" err="1"/>
                <a:t>keV</a:t>
              </a:r>
              <a:endParaRPr lang="en-US" dirty="0"/>
            </a:p>
          </p:txBody>
        </p:sp>
        <p:sp>
          <p:nvSpPr>
            <p:cNvPr id="199" name="TextBox 198"/>
            <p:cNvSpPr txBox="1"/>
            <p:nvPr/>
          </p:nvSpPr>
          <p:spPr>
            <a:xfrm>
              <a:off x="3428370" y="790150"/>
              <a:ext cx="430489" cy="369332"/>
            </a:xfrm>
            <a:prstGeom prst="rect">
              <a:avLst/>
            </a:prstGeom>
            <a:noFill/>
          </p:spPr>
          <p:txBody>
            <a:bodyPr wrap="none" rtlCol="0">
              <a:spAutoFit/>
            </a:bodyPr>
            <a:lstStyle/>
            <a:p>
              <a:r>
                <a:rPr lang="en-US" dirty="0" err="1"/>
                <a:t>eV</a:t>
              </a:r>
              <a:endParaRPr lang="en-US" dirty="0"/>
            </a:p>
          </p:txBody>
        </p:sp>
        <p:sp>
          <p:nvSpPr>
            <p:cNvPr id="200" name="TextBox 199"/>
            <p:cNvSpPr txBox="1"/>
            <p:nvPr/>
          </p:nvSpPr>
          <p:spPr>
            <a:xfrm>
              <a:off x="1966276" y="801074"/>
              <a:ext cx="551766" cy="369332"/>
            </a:xfrm>
            <a:prstGeom prst="rect">
              <a:avLst/>
            </a:prstGeom>
            <a:noFill/>
          </p:spPr>
          <p:txBody>
            <a:bodyPr wrap="none" rtlCol="0">
              <a:spAutoFit/>
            </a:bodyPr>
            <a:lstStyle/>
            <a:p>
              <a:r>
                <a:rPr lang="en-US" dirty="0" err="1"/>
                <a:t>neV</a:t>
              </a:r>
              <a:endParaRPr lang="en-US" dirty="0"/>
            </a:p>
          </p:txBody>
        </p:sp>
        <p:sp>
          <p:nvSpPr>
            <p:cNvPr id="201" name="TextBox 200"/>
            <p:cNvSpPr txBox="1"/>
            <p:nvPr/>
          </p:nvSpPr>
          <p:spPr>
            <a:xfrm>
              <a:off x="1092271" y="801074"/>
              <a:ext cx="500933" cy="369332"/>
            </a:xfrm>
            <a:prstGeom prst="rect">
              <a:avLst/>
            </a:prstGeom>
            <a:noFill/>
          </p:spPr>
          <p:txBody>
            <a:bodyPr wrap="none" rtlCol="0">
              <a:spAutoFit/>
            </a:bodyPr>
            <a:lstStyle/>
            <a:p>
              <a:r>
                <a:rPr lang="en-US" dirty="0" err="1"/>
                <a:t>feV</a:t>
              </a:r>
              <a:endParaRPr lang="en-US" dirty="0"/>
            </a:p>
          </p:txBody>
        </p:sp>
        <p:sp>
          <p:nvSpPr>
            <p:cNvPr id="202" name="TextBox 201"/>
            <p:cNvSpPr txBox="1"/>
            <p:nvPr/>
          </p:nvSpPr>
          <p:spPr>
            <a:xfrm>
              <a:off x="205554" y="801074"/>
              <a:ext cx="521672" cy="369332"/>
            </a:xfrm>
            <a:prstGeom prst="rect">
              <a:avLst/>
            </a:prstGeom>
            <a:noFill/>
          </p:spPr>
          <p:txBody>
            <a:bodyPr wrap="none" rtlCol="0">
              <a:spAutoFit/>
            </a:bodyPr>
            <a:lstStyle/>
            <a:p>
              <a:r>
                <a:rPr lang="en-US" dirty="0" err="1"/>
                <a:t>zeV</a:t>
              </a:r>
              <a:endParaRPr lang="en-US" dirty="0"/>
            </a:p>
          </p:txBody>
        </p:sp>
        <p:sp>
          <p:nvSpPr>
            <p:cNvPr id="203" name="TextBox 202"/>
            <p:cNvSpPr txBox="1"/>
            <p:nvPr/>
          </p:nvSpPr>
          <p:spPr>
            <a:xfrm>
              <a:off x="5053337" y="790150"/>
              <a:ext cx="627846" cy="369332"/>
            </a:xfrm>
            <a:prstGeom prst="rect">
              <a:avLst/>
            </a:prstGeom>
            <a:noFill/>
          </p:spPr>
          <p:txBody>
            <a:bodyPr wrap="none" rtlCol="0">
              <a:spAutoFit/>
            </a:bodyPr>
            <a:lstStyle/>
            <a:p>
              <a:r>
                <a:rPr lang="en-US" dirty="0"/>
                <a:t>MeV</a:t>
              </a:r>
            </a:p>
          </p:txBody>
        </p:sp>
        <p:sp>
          <p:nvSpPr>
            <p:cNvPr id="204" name="TextBox 203"/>
            <p:cNvSpPr txBox="1"/>
            <p:nvPr/>
          </p:nvSpPr>
          <p:spPr>
            <a:xfrm>
              <a:off x="637879" y="801074"/>
              <a:ext cx="543739" cy="369332"/>
            </a:xfrm>
            <a:prstGeom prst="rect">
              <a:avLst/>
            </a:prstGeom>
            <a:noFill/>
          </p:spPr>
          <p:txBody>
            <a:bodyPr wrap="none" rtlCol="0">
              <a:spAutoFit/>
            </a:bodyPr>
            <a:lstStyle/>
            <a:p>
              <a:r>
                <a:rPr lang="en-US" dirty="0" err="1"/>
                <a:t>aeV</a:t>
              </a:r>
              <a:endParaRPr lang="en-US" dirty="0"/>
            </a:p>
          </p:txBody>
        </p:sp>
        <p:sp>
          <p:nvSpPr>
            <p:cNvPr id="205" name="TextBox 204"/>
            <p:cNvSpPr txBox="1"/>
            <p:nvPr/>
          </p:nvSpPr>
          <p:spPr>
            <a:xfrm>
              <a:off x="1503857" y="801074"/>
              <a:ext cx="551766" cy="369332"/>
            </a:xfrm>
            <a:prstGeom prst="rect">
              <a:avLst/>
            </a:prstGeom>
            <a:noFill/>
          </p:spPr>
          <p:txBody>
            <a:bodyPr wrap="none" rtlCol="0">
              <a:spAutoFit/>
            </a:bodyPr>
            <a:lstStyle/>
            <a:p>
              <a:r>
                <a:rPr lang="en-US" dirty="0" err="1"/>
                <a:t>peV</a:t>
              </a:r>
              <a:endParaRPr lang="en-US" dirty="0"/>
            </a:p>
          </p:txBody>
        </p:sp>
        <p:sp>
          <p:nvSpPr>
            <p:cNvPr id="206" name="TextBox 205"/>
            <p:cNvSpPr txBox="1"/>
            <p:nvPr/>
          </p:nvSpPr>
          <p:spPr>
            <a:xfrm>
              <a:off x="2428695" y="801074"/>
              <a:ext cx="563488" cy="369332"/>
            </a:xfrm>
            <a:prstGeom prst="rect">
              <a:avLst/>
            </a:prstGeom>
            <a:noFill/>
          </p:spPr>
          <p:txBody>
            <a:bodyPr wrap="none" rtlCol="0">
              <a:spAutoFit/>
            </a:bodyPr>
            <a:lstStyle/>
            <a:p>
              <a:r>
                <a:rPr lang="en-US" dirty="0" err="1">
                  <a:latin typeface="Symbol" charset="2"/>
                  <a:cs typeface="Symbol" charset="2"/>
                </a:rPr>
                <a:t>m</a:t>
              </a:r>
              <a:r>
                <a:rPr lang="en-US" dirty="0" err="1"/>
                <a:t>eV</a:t>
              </a:r>
              <a:endParaRPr lang="en-US" dirty="0"/>
            </a:p>
          </p:txBody>
        </p:sp>
        <p:sp>
          <p:nvSpPr>
            <p:cNvPr id="207" name="TextBox 206"/>
            <p:cNvSpPr txBox="1"/>
            <p:nvPr/>
          </p:nvSpPr>
          <p:spPr>
            <a:xfrm>
              <a:off x="2902836" y="801074"/>
              <a:ext cx="614884" cy="369332"/>
            </a:xfrm>
            <a:prstGeom prst="rect">
              <a:avLst/>
            </a:prstGeom>
            <a:noFill/>
          </p:spPr>
          <p:txBody>
            <a:bodyPr wrap="none" rtlCol="0">
              <a:spAutoFit/>
            </a:bodyPr>
            <a:lstStyle/>
            <a:p>
              <a:r>
                <a:rPr lang="en-US" dirty="0" err="1"/>
                <a:t>meV</a:t>
              </a:r>
              <a:endParaRPr lang="en-US" dirty="0"/>
            </a:p>
          </p:txBody>
        </p:sp>
        <p:sp>
          <p:nvSpPr>
            <p:cNvPr id="208" name="TextBox 207"/>
            <p:cNvSpPr txBox="1"/>
            <p:nvPr/>
          </p:nvSpPr>
          <p:spPr>
            <a:xfrm>
              <a:off x="7666100" y="790150"/>
              <a:ext cx="549737" cy="369332"/>
            </a:xfrm>
            <a:prstGeom prst="rect">
              <a:avLst/>
            </a:prstGeom>
            <a:noFill/>
          </p:spPr>
          <p:txBody>
            <a:bodyPr wrap="none" rtlCol="0">
              <a:spAutoFit/>
            </a:bodyPr>
            <a:lstStyle/>
            <a:p>
              <a:r>
                <a:rPr lang="en-US" dirty="0" err="1"/>
                <a:t>PeV</a:t>
              </a:r>
              <a:endParaRPr lang="en-US" dirty="0"/>
            </a:p>
          </p:txBody>
        </p:sp>
        <p:sp>
          <p:nvSpPr>
            <p:cNvPr id="213" name="TextBox 212"/>
            <p:cNvSpPr txBox="1"/>
            <p:nvPr/>
          </p:nvSpPr>
          <p:spPr>
            <a:xfrm>
              <a:off x="8273932" y="791447"/>
              <a:ext cx="769900" cy="369332"/>
            </a:xfrm>
            <a:prstGeom prst="rect">
              <a:avLst/>
            </a:prstGeom>
            <a:noFill/>
          </p:spPr>
          <p:txBody>
            <a:bodyPr wrap="none" rtlCol="0">
              <a:spAutoFit/>
            </a:bodyPr>
            <a:lstStyle/>
            <a:p>
              <a:r>
                <a:rPr lang="en-US" dirty="0"/>
                <a:t>30M</a:t>
              </a:r>
              <a:r>
                <a:rPr lang="en-US" baseline="-25000" dirty="0"/>
                <a:t>☉</a:t>
              </a:r>
            </a:p>
          </p:txBody>
        </p:sp>
      </p:grpSp>
      <p:grpSp>
        <p:nvGrpSpPr>
          <p:cNvPr id="86" name="Group 85"/>
          <p:cNvGrpSpPr/>
          <p:nvPr/>
        </p:nvGrpSpPr>
        <p:grpSpPr>
          <a:xfrm>
            <a:off x="129881" y="5800914"/>
            <a:ext cx="8889649" cy="441146"/>
            <a:chOff x="129881" y="5762889"/>
            <a:chExt cx="8889649" cy="441146"/>
          </a:xfrm>
        </p:grpSpPr>
        <p:cxnSp>
          <p:nvCxnSpPr>
            <p:cNvPr id="220" name="Straight Arrow Connector 219"/>
            <p:cNvCxnSpPr/>
            <p:nvPr/>
          </p:nvCxnSpPr>
          <p:spPr>
            <a:xfrm>
              <a:off x="129881" y="5974837"/>
              <a:ext cx="8889649" cy="0"/>
            </a:xfrm>
            <a:prstGeom prst="straightConnector1">
              <a:avLst/>
            </a:prstGeom>
            <a:ln>
              <a:solidFill>
                <a:schemeClr val="tx1"/>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221" name="Straight Connector 220"/>
            <p:cNvCxnSpPr/>
            <p:nvPr/>
          </p:nvCxnSpPr>
          <p:spPr>
            <a:xfrm>
              <a:off x="461797" y="5823319"/>
              <a:ext cx="0" cy="303037"/>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22" name="Straight Connector 221"/>
            <p:cNvCxnSpPr/>
            <p:nvPr/>
          </p:nvCxnSpPr>
          <p:spPr>
            <a:xfrm>
              <a:off x="1825432" y="5823319"/>
              <a:ext cx="0" cy="303037"/>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23" name="Straight Connector 222"/>
            <p:cNvCxnSpPr/>
            <p:nvPr/>
          </p:nvCxnSpPr>
          <p:spPr>
            <a:xfrm>
              <a:off x="2734522" y="5823319"/>
              <a:ext cx="0" cy="303037"/>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24" name="Straight Connector 223"/>
            <p:cNvCxnSpPr/>
            <p:nvPr/>
          </p:nvCxnSpPr>
          <p:spPr>
            <a:xfrm>
              <a:off x="4504290" y="5823319"/>
              <a:ext cx="0" cy="303037"/>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25" name="Straight Connector 224"/>
            <p:cNvCxnSpPr/>
            <p:nvPr/>
          </p:nvCxnSpPr>
          <p:spPr>
            <a:xfrm>
              <a:off x="7086315" y="5823319"/>
              <a:ext cx="0" cy="303037"/>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26" name="Straight Connector 225"/>
            <p:cNvCxnSpPr/>
            <p:nvPr/>
          </p:nvCxnSpPr>
          <p:spPr>
            <a:xfrm>
              <a:off x="916342" y="5823319"/>
              <a:ext cx="0" cy="303037"/>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0" name="Straight Connector 229"/>
            <p:cNvCxnSpPr/>
            <p:nvPr/>
          </p:nvCxnSpPr>
          <p:spPr>
            <a:xfrm>
              <a:off x="2279977" y="5823319"/>
              <a:ext cx="0" cy="303037"/>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1" name="Straight Connector 230"/>
            <p:cNvCxnSpPr/>
            <p:nvPr/>
          </p:nvCxnSpPr>
          <p:spPr>
            <a:xfrm>
              <a:off x="3643615" y="5823319"/>
              <a:ext cx="0" cy="303037"/>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2" name="Straight Connector 231"/>
            <p:cNvCxnSpPr/>
            <p:nvPr/>
          </p:nvCxnSpPr>
          <p:spPr>
            <a:xfrm>
              <a:off x="6225640" y="5823319"/>
              <a:ext cx="0" cy="303037"/>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42" name="Straight Connector 241"/>
            <p:cNvCxnSpPr/>
            <p:nvPr/>
          </p:nvCxnSpPr>
          <p:spPr>
            <a:xfrm>
              <a:off x="1370887" y="5823319"/>
              <a:ext cx="0" cy="303037"/>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43" name="Straight Connector 242"/>
            <p:cNvCxnSpPr/>
            <p:nvPr/>
          </p:nvCxnSpPr>
          <p:spPr>
            <a:xfrm>
              <a:off x="3189067" y="5823319"/>
              <a:ext cx="0" cy="303037"/>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44" name="Straight Connector 243"/>
            <p:cNvCxnSpPr/>
            <p:nvPr/>
          </p:nvCxnSpPr>
          <p:spPr>
            <a:xfrm>
              <a:off x="5364965" y="5823319"/>
              <a:ext cx="0" cy="303037"/>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45" name="Straight Connector 244"/>
            <p:cNvCxnSpPr/>
            <p:nvPr/>
          </p:nvCxnSpPr>
          <p:spPr>
            <a:xfrm>
              <a:off x="8618922" y="5842678"/>
              <a:ext cx="0" cy="303037"/>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nvGrpSpPr>
            <p:cNvPr id="246" name="Group 245"/>
            <p:cNvGrpSpPr/>
            <p:nvPr/>
          </p:nvGrpSpPr>
          <p:grpSpPr>
            <a:xfrm>
              <a:off x="7874226" y="5762889"/>
              <a:ext cx="646331" cy="441146"/>
              <a:chOff x="6936794" y="1668196"/>
              <a:chExt cx="646331" cy="441146"/>
            </a:xfrm>
          </p:grpSpPr>
          <p:sp>
            <p:nvSpPr>
              <p:cNvPr id="283" name="Rectangle 282"/>
              <p:cNvSpPr/>
              <p:nvPr/>
            </p:nvSpPr>
            <p:spPr>
              <a:xfrm>
                <a:off x="7308721" y="1745954"/>
                <a:ext cx="51113" cy="33404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4" name="TextBox 283"/>
              <p:cNvSpPr txBox="1"/>
              <p:nvPr/>
            </p:nvSpPr>
            <p:spPr>
              <a:xfrm rot="16200000">
                <a:off x="7039387" y="1565603"/>
                <a:ext cx="441146" cy="646331"/>
              </a:xfrm>
              <a:prstGeom prst="rect">
                <a:avLst/>
              </a:prstGeom>
              <a:noFill/>
            </p:spPr>
            <p:txBody>
              <a:bodyPr wrap="none" rtlCol="0">
                <a:spAutoFit/>
              </a:bodyPr>
              <a:lstStyle/>
              <a:p>
                <a:r>
                  <a:rPr lang="en-US" sz="3600" dirty="0">
                    <a:latin typeface="Symbol" charset="2"/>
                    <a:cs typeface="Symbol" charset="2"/>
                  </a:rPr>
                  <a:t>≈</a:t>
                </a:r>
              </a:p>
            </p:txBody>
          </p:sp>
        </p:grpSp>
        <p:cxnSp>
          <p:nvCxnSpPr>
            <p:cNvPr id="265" name="Straight Connector 264"/>
            <p:cNvCxnSpPr/>
            <p:nvPr/>
          </p:nvCxnSpPr>
          <p:spPr>
            <a:xfrm>
              <a:off x="7947016" y="5823317"/>
              <a:ext cx="0" cy="303037"/>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nvGrpSpPr>
            <p:cNvPr id="266" name="Group 265"/>
            <p:cNvGrpSpPr/>
            <p:nvPr/>
          </p:nvGrpSpPr>
          <p:grpSpPr>
            <a:xfrm>
              <a:off x="3643615" y="5907972"/>
              <a:ext cx="4016062" cy="145647"/>
              <a:chOff x="3643615" y="1246834"/>
              <a:chExt cx="4016062" cy="145647"/>
            </a:xfrm>
          </p:grpSpPr>
          <p:cxnSp>
            <p:nvCxnSpPr>
              <p:cNvPr id="267" name="Straight Connector 266"/>
              <p:cNvCxnSpPr/>
              <p:nvPr/>
            </p:nvCxnSpPr>
            <p:spPr>
              <a:xfrm>
                <a:off x="3643615" y="1246836"/>
                <a:ext cx="0" cy="145645"/>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68" name="Straight Connector 267"/>
              <p:cNvCxnSpPr/>
              <p:nvPr/>
            </p:nvCxnSpPr>
            <p:spPr>
              <a:xfrm>
                <a:off x="3930466" y="1246836"/>
                <a:ext cx="0" cy="145645"/>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69" name="Straight Connector 268"/>
              <p:cNvCxnSpPr/>
              <p:nvPr/>
            </p:nvCxnSpPr>
            <p:spPr>
              <a:xfrm>
                <a:off x="4217317" y="1246836"/>
                <a:ext cx="0" cy="145645"/>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70" name="Straight Connector 269"/>
              <p:cNvCxnSpPr/>
              <p:nvPr/>
            </p:nvCxnSpPr>
            <p:spPr>
              <a:xfrm>
                <a:off x="4504168" y="1246836"/>
                <a:ext cx="0" cy="145645"/>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71" name="Straight Connector 270"/>
              <p:cNvCxnSpPr/>
              <p:nvPr/>
            </p:nvCxnSpPr>
            <p:spPr>
              <a:xfrm>
                <a:off x="4791019" y="1246836"/>
                <a:ext cx="0" cy="145645"/>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72" name="Straight Connector 271"/>
              <p:cNvCxnSpPr/>
              <p:nvPr/>
            </p:nvCxnSpPr>
            <p:spPr>
              <a:xfrm>
                <a:off x="5077870" y="1246836"/>
                <a:ext cx="0" cy="145645"/>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73" name="Straight Connector 272"/>
              <p:cNvCxnSpPr/>
              <p:nvPr/>
            </p:nvCxnSpPr>
            <p:spPr>
              <a:xfrm>
                <a:off x="5364721" y="1246836"/>
                <a:ext cx="0" cy="145645"/>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74" name="Straight Connector 273"/>
              <p:cNvCxnSpPr/>
              <p:nvPr/>
            </p:nvCxnSpPr>
            <p:spPr>
              <a:xfrm>
                <a:off x="5651572" y="1246836"/>
                <a:ext cx="0" cy="145645"/>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75" name="Straight Connector 274"/>
              <p:cNvCxnSpPr/>
              <p:nvPr/>
            </p:nvCxnSpPr>
            <p:spPr>
              <a:xfrm>
                <a:off x="5938423" y="1246836"/>
                <a:ext cx="0" cy="145645"/>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76" name="Straight Connector 275"/>
              <p:cNvCxnSpPr/>
              <p:nvPr/>
            </p:nvCxnSpPr>
            <p:spPr>
              <a:xfrm>
                <a:off x="6225274" y="1246836"/>
                <a:ext cx="0" cy="145645"/>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77" name="Straight Connector 276"/>
              <p:cNvCxnSpPr/>
              <p:nvPr/>
            </p:nvCxnSpPr>
            <p:spPr>
              <a:xfrm>
                <a:off x="6512125" y="1246836"/>
                <a:ext cx="0" cy="145645"/>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78" name="Straight Connector 277"/>
              <p:cNvCxnSpPr/>
              <p:nvPr/>
            </p:nvCxnSpPr>
            <p:spPr>
              <a:xfrm>
                <a:off x="7085822" y="1246836"/>
                <a:ext cx="0" cy="145645"/>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79" name="Straight Connector 278"/>
              <p:cNvCxnSpPr/>
              <p:nvPr/>
            </p:nvCxnSpPr>
            <p:spPr>
              <a:xfrm>
                <a:off x="6798976" y="1246836"/>
                <a:ext cx="0" cy="145645"/>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80" name="Straight Connector 279"/>
              <p:cNvCxnSpPr/>
              <p:nvPr/>
            </p:nvCxnSpPr>
            <p:spPr>
              <a:xfrm>
                <a:off x="7085975" y="1246834"/>
                <a:ext cx="0" cy="145645"/>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81" name="Straight Connector 280"/>
              <p:cNvCxnSpPr/>
              <p:nvPr/>
            </p:nvCxnSpPr>
            <p:spPr>
              <a:xfrm>
                <a:off x="7372826" y="1246834"/>
                <a:ext cx="0" cy="145645"/>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82" name="Straight Connector 281"/>
              <p:cNvCxnSpPr/>
              <p:nvPr/>
            </p:nvCxnSpPr>
            <p:spPr>
              <a:xfrm>
                <a:off x="7659677" y="1246834"/>
                <a:ext cx="0" cy="145645"/>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grpSp>
      <p:grpSp>
        <p:nvGrpSpPr>
          <p:cNvPr id="93" name="Group 92"/>
          <p:cNvGrpSpPr/>
          <p:nvPr/>
        </p:nvGrpSpPr>
        <p:grpSpPr>
          <a:xfrm>
            <a:off x="4165643" y="3039896"/>
            <a:ext cx="903600" cy="352369"/>
            <a:chOff x="4165643" y="3039896"/>
            <a:chExt cx="903600" cy="352369"/>
          </a:xfrm>
        </p:grpSpPr>
        <p:sp>
          <p:nvSpPr>
            <p:cNvPr id="212" name="TextBox 211"/>
            <p:cNvSpPr txBox="1"/>
            <p:nvPr/>
          </p:nvSpPr>
          <p:spPr>
            <a:xfrm>
              <a:off x="4165643" y="3084488"/>
              <a:ext cx="903600" cy="307777"/>
            </a:xfrm>
            <a:prstGeom prst="rect">
              <a:avLst/>
            </a:prstGeom>
            <a:noFill/>
          </p:spPr>
          <p:txBody>
            <a:bodyPr wrap="none" rtlCol="0">
              <a:spAutoFit/>
            </a:bodyPr>
            <a:lstStyle/>
            <a:p>
              <a:r>
                <a:rPr lang="en-US" sz="1400" dirty="0">
                  <a:solidFill>
                    <a:srgbClr val="FF0000"/>
                  </a:solidFill>
                </a:rPr>
                <a:t>X-ray Line</a:t>
              </a:r>
            </a:p>
          </p:txBody>
        </p:sp>
        <p:grpSp>
          <p:nvGrpSpPr>
            <p:cNvPr id="92" name="Group 91"/>
            <p:cNvGrpSpPr/>
            <p:nvPr/>
          </p:nvGrpSpPr>
          <p:grpSpPr>
            <a:xfrm>
              <a:off x="4521670" y="3039896"/>
              <a:ext cx="214273" cy="106607"/>
              <a:chOff x="4521670" y="3039896"/>
              <a:chExt cx="214273" cy="106607"/>
            </a:xfrm>
          </p:grpSpPr>
          <p:cxnSp>
            <p:nvCxnSpPr>
              <p:cNvPr id="211" name="Straight Arrow Connector 210"/>
              <p:cNvCxnSpPr/>
              <p:nvPr/>
            </p:nvCxnSpPr>
            <p:spPr>
              <a:xfrm>
                <a:off x="4521670" y="3095187"/>
                <a:ext cx="214273" cy="0"/>
              </a:xfrm>
              <a:prstGeom prst="straightConnector1">
                <a:avLst/>
              </a:prstGeom>
              <a:ln>
                <a:solidFill>
                  <a:srgbClr val="FF0000"/>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89" name="Diamond 88"/>
              <p:cNvSpPr/>
              <p:nvPr/>
            </p:nvSpPr>
            <p:spPr>
              <a:xfrm>
                <a:off x="4566135" y="3039896"/>
                <a:ext cx="116825" cy="106607"/>
              </a:xfrm>
              <a:prstGeom prst="diamond">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grpSp>
        <p:nvGrpSpPr>
          <p:cNvPr id="95" name="Group 94"/>
          <p:cNvGrpSpPr/>
          <p:nvPr/>
        </p:nvGrpSpPr>
        <p:grpSpPr>
          <a:xfrm>
            <a:off x="5097615" y="3041883"/>
            <a:ext cx="1022824" cy="350382"/>
            <a:chOff x="5097615" y="3041883"/>
            <a:chExt cx="1022824" cy="350382"/>
          </a:xfrm>
        </p:grpSpPr>
        <p:sp>
          <p:nvSpPr>
            <p:cNvPr id="126" name="TextBox 125"/>
            <p:cNvSpPr txBox="1"/>
            <p:nvPr/>
          </p:nvSpPr>
          <p:spPr>
            <a:xfrm>
              <a:off x="5097615" y="3084488"/>
              <a:ext cx="1022824" cy="307777"/>
            </a:xfrm>
            <a:prstGeom prst="rect">
              <a:avLst/>
            </a:prstGeom>
            <a:noFill/>
          </p:spPr>
          <p:txBody>
            <a:bodyPr wrap="none" rtlCol="0">
              <a:spAutoFit/>
            </a:bodyPr>
            <a:lstStyle/>
            <a:p>
              <a:r>
                <a:rPr lang="en-US" sz="1400" dirty="0">
                  <a:solidFill>
                    <a:srgbClr val="FF0000"/>
                  </a:solidFill>
                </a:rPr>
                <a:t>Beryllium-8</a:t>
              </a:r>
            </a:p>
          </p:txBody>
        </p:sp>
        <p:grpSp>
          <p:nvGrpSpPr>
            <p:cNvPr id="94" name="Group 93"/>
            <p:cNvGrpSpPr/>
            <p:nvPr/>
          </p:nvGrpSpPr>
          <p:grpSpPr>
            <a:xfrm>
              <a:off x="5498150" y="3041883"/>
              <a:ext cx="214273" cy="106607"/>
              <a:chOff x="5498150" y="3041883"/>
              <a:chExt cx="214273" cy="106607"/>
            </a:xfrm>
          </p:grpSpPr>
          <p:cxnSp>
            <p:nvCxnSpPr>
              <p:cNvPr id="125" name="Straight Arrow Connector 124"/>
              <p:cNvCxnSpPr/>
              <p:nvPr/>
            </p:nvCxnSpPr>
            <p:spPr>
              <a:xfrm>
                <a:off x="5498150" y="3095187"/>
                <a:ext cx="214273" cy="0"/>
              </a:xfrm>
              <a:prstGeom prst="straightConnector1">
                <a:avLst/>
              </a:prstGeom>
              <a:ln>
                <a:solidFill>
                  <a:srgbClr val="FF0000"/>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290" name="Diamond 289"/>
              <p:cNvSpPr/>
              <p:nvPr/>
            </p:nvSpPr>
            <p:spPr>
              <a:xfrm>
                <a:off x="5548374" y="3041883"/>
                <a:ext cx="130459" cy="106607"/>
              </a:xfrm>
              <a:prstGeom prst="diamond">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grpSp>
        <p:nvGrpSpPr>
          <p:cNvPr id="293" name="Group 292"/>
          <p:cNvGrpSpPr/>
          <p:nvPr/>
        </p:nvGrpSpPr>
        <p:grpSpPr>
          <a:xfrm>
            <a:off x="8062717" y="2102547"/>
            <a:ext cx="1014934" cy="339102"/>
            <a:chOff x="8062717" y="2102547"/>
            <a:chExt cx="1014934" cy="339102"/>
          </a:xfrm>
        </p:grpSpPr>
        <p:sp>
          <p:nvSpPr>
            <p:cNvPr id="137" name="TextBox 136"/>
            <p:cNvSpPr txBox="1"/>
            <p:nvPr/>
          </p:nvSpPr>
          <p:spPr>
            <a:xfrm>
              <a:off x="8062717" y="2133872"/>
              <a:ext cx="1014934" cy="307777"/>
            </a:xfrm>
            <a:prstGeom prst="rect">
              <a:avLst/>
            </a:prstGeom>
            <a:noFill/>
          </p:spPr>
          <p:txBody>
            <a:bodyPr wrap="none" rtlCol="0">
              <a:spAutoFit/>
            </a:bodyPr>
            <a:lstStyle/>
            <a:p>
              <a:r>
                <a:rPr lang="en-US" sz="1400" dirty="0">
                  <a:solidFill>
                    <a:srgbClr val="0000FF"/>
                  </a:solidFill>
                </a:rPr>
                <a:t>Black Holes</a:t>
              </a:r>
            </a:p>
          </p:txBody>
        </p:sp>
        <p:grpSp>
          <p:nvGrpSpPr>
            <p:cNvPr id="292" name="Group 291"/>
            <p:cNvGrpSpPr/>
            <p:nvPr/>
          </p:nvGrpSpPr>
          <p:grpSpPr>
            <a:xfrm>
              <a:off x="8503484" y="2102547"/>
              <a:ext cx="214273" cy="106607"/>
              <a:chOff x="8503484" y="2102547"/>
              <a:chExt cx="214273" cy="106607"/>
            </a:xfrm>
          </p:grpSpPr>
          <p:cxnSp>
            <p:nvCxnSpPr>
              <p:cNvPr id="136" name="Straight Arrow Connector 135"/>
              <p:cNvCxnSpPr/>
              <p:nvPr/>
            </p:nvCxnSpPr>
            <p:spPr>
              <a:xfrm>
                <a:off x="8503484" y="2155182"/>
                <a:ext cx="214273" cy="0"/>
              </a:xfrm>
              <a:prstGeom prst="straightConnector1">
                <a:avLst/>
              </a:prstGeom>
              <a:ln>
                <a:solidFill>
                  <a:srgbClr val="0000FF"/>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291" name="Diamond 290"/>
              <p:cNvSpPr/>
              <p:nvPr/>
            </p:nvSpPr>
            <p:spPr>
              <a:xfrm>
                <a:off x="8542783" y="2102547"/>
                <a:ext cx="136459" cy="106607"/>
              </a:xfrm>
              <a:prstGeom prst="diamond">
                <a:avLst/>
              </a:prstGeom>
              <a:solidFill>
                <a:srgbClr val="0000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sp>
        <p:nvSpPr>
          <p:cNvPr id="2" name="TextBox 1">
            <a:extLst>
              <a:ext uri="{FF2B5EF4-FFF2-40B4-BE49-F238E27FC236}">
                <a16:creationId xmlns:a16="http://schemas.microsoft.com/office/drawing/2014/main" id="{D38091C2-3738-174A-9AD3-8B2EF9CA41F8}"/>
              </a:ext>
            </a:extLst>
          </p:cNvPr>
          <p:cNvSpPr txBox="1"/>
          <p:nvPr/>
        </p:nvSpPr>
        <p:spPr>
          <a:xfrm>
            <a:off x="2894472" y="6419994"/>
            <a:ext cx="3245440" cy="369332"/>
          </a:xfrm>
          <a:prstGeom prst="rect">
            <a:avLst/>
          </a:prstGeom>
          <a:noFill/>
        </p:spPr>
        <p:txBody>
          <a:bodyPr wrap="none" rtlCol="0">
            <a:spAutoFit/>
          </a:bodyPr>
          <a:lstStyle/>
          <a:p>
            <a:r>
              <a:rPr lang="en-US" dirty="0"/>
              <a:t>Cosmic Visions Report (2017)</a:t>
            </a:r>
          </a:p>
        </p:txBody>
      </p:sp>
      <p:sp>
        <p:nvSpPr>
          <p:cNvPr id="3" name="Oval 2">
            <a:extLst>
              <a:ext uri="{FF2B5EF4-FFF2-40B4-BE49-F238E27FC236}">
                <a16:creationId xmlns:a16="http://schemas.microsoft.com/office/drawing/2014/main" id="{4866DA7F-89CA-D043-B3FE-4758740C86CE}"/>
              </a:ext>
            </a:extLst>
          </p:cNvPr>
          <p:cNvSpPr/>
          <p:nvPr/>
        </p:nvSpPr>
        <p:spPr>
          <a:xfrm>
            <a:off x="4807091" y="1325430"/>
            <a:ext cx="1856151" cy="4555273"/>
          </a:xfrm>
          <a:prstGeom prst="ellipse">
            <a:avLst/>
          </a:prstGeom>
          <a:solidFill>
            <a:srgbClr val="FFFF00">
              <a:alpha val="30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15977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6174557" y="1983140"/>
            <a:ext cx="1599000" cy="1369660"/>
            <a:chOff x="914400" y="4820536"/>
            <a:chExt cx="1895094" cy="1742596"/>
          </a:xfrm>
        </p:grpSpPr>
        <p:pic>
          <p:nvPicPr>
            <p:cNvPr id="13" name="Picture 12" descr="fodor_g-2_03.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4400" y="4820536"/>
              <a:ext cx="1895094" cy="1478173"/>
            </a:xfrm>
            <a:prstGeom prst="rect">
              <a:avLst/>
            </a:prstGeom>
          </p:spPr>
        </p:pic>
        <mc:AlternateContent xmlns:mc="http://schemas.openxmlformats.org/markup-compatibility/2006" xmlns:a14="http://schemas.microsoft.com/office/drawing/2010/main">
          <mc:Choice Requires="a14">
            <p:sp>
              <p:nvSpPr>
                <p:cNvPr id="14" name="TextBox 13"/>
                <p:cNvSpPr txBox="1"/>
                <p:nvPr/>
              </p:nvSpPr>
              <p:spPr>
                <a:xfrm>
                  <a:off x="1600200" y="6093237"/>
                  <a:ext cx="769815" cy="469895"/>
                </a:xfrm>
                <a:prstGeom prst="rect">
                  <a:avLst/>
                </a:prstGeom>
                <a:solidFill>
                  <a:srgbClr val="FFFFFF"/>
                </a:solidFill>
              </p:spPr>
              <p:txBody>
                <a:bodyPr wrap="none" rtlCol="0">
                  <a:spAutoFit/>
                </a:bodyPr>
                <a:lstStyle/>
                <a:p>
                  <a:pPr/>
                  <a14:m>
                    <m:oMathPara xmlns:m="http://schemas.openxmlformats.org/officeDocument/2006/math">
                      <m:oMathParaPr>
                        <m:jc m:val="centerGroup"/>
                      </m:oMathParaPr>
                      <m:oMath xmlns:m="http://schemas.openxmlformats.org/officeDocument/2006/math">
                        <m:r>
                          <m:rPr>
                            <m:sty m:val="p"/>
                          </m:rPr>
                          <a:rPr lang="en-US" i="0" dirty="0" smtClean="0">
                            <a:latin typeface="Cambria Math" panose="02040503050406030204" pitchFamily="18" charset="0"/>
                            <a:ea typeface="Cambria Math" panose="02040503050406030204" pitchFamily="18" charset="0"/>
                            <a:cs typeface="Symbol" charset="2"/>
                          </a:rPr>
                          <m:t>γ</m:t>
                        </m:r>
                        <m:r>
                          <a:rPr lang="en-US" i="1" dirty="0">
                            <a:latin typeface="Cambria Math" panose="02040503050406030204" pitchFamily="18" charset="0"/>
                          </a:rPr>
                          <m:t>, </m:t>
                        </m:r>
                        <m:r>
                          <a:rPr lang="en-US" i="1" dirty="0">
                            <a:latin typeface="Cambria Math" panose="02040503050406030204" pitchFamily="18" charset="0"/>
                          </a:rPr>
                          <m:t>𝐴</m:t>
                        </m:r>
                        <m:r>
                          <a:rPr lang="en-US" i="1" dirty="0">
                            <a:latin typeface="Cambria Math" panose="02040503050406030204" pitchFamily="18" charset="0"/>
                          </a:rPr>
                          <m:t>’</m:t>
                        </m:r>
                      </m:oMath>
                    </m:oMathPara>
                  </a14:m>
                  <a:endParaRPr lang="en-US" dirty="0"/>
                </a:p>
              </p:txBody>
            </p:sp>
          </mc:Choice>
          <mc:Fallback xmlns="">
            <p:sp>
              <p:nvSpPr>
                <p:cNvPr id="14" name="TextBox 13"/>
                <p:cNvSpPr txBox="1">
                  <a:spLocks noRot="1" noChangeAspect="1" noMove="1" noResize="1" noEditPoints="1" noAdjustHandles="1" noChangeArrowheads="1" noChangeShapeType="1" noTextEdit="1"/>
                </p:cNvSpPr>
                <p:nvPr/>
              </p:nvSpPr>
              <p:spPr>
                <a:xfrm>
                  <a:off x="1600200" y="6093237"/>
                  <a:ext cx="769815" cy="469895"/>
                </a:xfrm>
                <a:prstGeom prst="rect">
                  <a:avLst/>
                </a:prstGeom>
                <a:blipFill>
                  <a:blip r:embed="rId3"/>
                  <a:stretch>
                    <a:fillRect b="-10000"/>
                  </a:stretch>
                </a:blipFill>
              </p:spPr>
              <p:txBody>
                <a:bodyPr/>
                <a:lstStyle/>
                <a:p>
                  <a:r>
                    <a:rPr lang="en-US">
                      <a:noFill/>
                    </a:rPr>
                    <a:t> </a:t>
                  </a:r>
                </a:p>
              </p:txBody>
            </p:sp>
          </mc:Fallback>
        </mc:AlternateContent>
      </p:grpSp>
      <p:sp>
        <p:nvSpPr>
          <p:cNvPr id="3074" name="Title 1"/>
          <p:cNvSpPr>
            <a:spLocks noGrp="1"/>
          </p:cNvSpPr>
          <p:nvPr>
            <p:ph type="title"/>
          </p:nvPr>
        </p:nvSpPr>
        <p:spPr>
          <a:xfrm>
            <a:off x="0" y="228985"/>
            <a:ext cx="9144000" cy="441325"/>
          </a:xfrm>
        </p:spPr>
        <p:txBody>
          <a:bodyPr/>
          <a:lstStyle/>
          <a:p>
            <a:r>
              <a:rPr lang="en-US" dirty="0">
                <a:latin typeface="Arial" charset="0"/>
              </a:rPr>
              <a:t>THE MUON’S ANOMALOUS MAGNETIC MOMENT</a:t>
            </a:r>
          </a:p>
        </p:txBody>
      </p:sp>
      <mc:AlternateContent xmlns:mc="http://schemas.openxmlformats.org/markup-compatibility/2006" xmlns:a14="http://schemas.microsoft.com/office/drawing/2010/main">
        <mc:Choice Requires="a14">
          <p:sp>
            <p:nvSpPr>
              <p:cNvPr id="11" name="Rectangle 3"/>
              <p:cNvSpPr txBox="1">
                <a:spLocks noChangeArrowheads="1"/>
              </p:cNvSpPr>
              <p:nvPr/>
            </p:nvSpPr>
            <p:spPr bwMode="auto">
              <a:xfrm>
                <a:off x="363275" y="908713"/>
                <a:ext cx="8348319" cy="1745387"/>
              </a:xfrm>
              <a:prstGeom prst="rect">
                <a:avLst/>
              </a:prstGeom>
              <a:noFill/>
              <a:ln>
                <a:noFill/>
              </a:ln>
              <a:extLst>
                <a:ext uri="{909E8E84-426E-40dd-AFC4-6F175D3DCCD1}">
                  <a14:hiddenFill xmlns="">
                    <a:solidFill>
                      <a:srgbClr val="FFFFFF"/>
                    </a:solidFill>
                  </a14:hiddenFill>
                </a:ext>
                <a:ext uri="{91240B29-F687-4f45-9708-019B960494DF}">
                  <a14:hiddenLine xmlns=""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dirty="0"/>
                  <a:t>The 3.7</a:t>
                </a:r>
                <a:r>
                  <a:rPr lang="en-US" sz="2000" dirty="0">
                    <a:latin typeface="Symbol" pitchFamily="2" charset="2"/>
                  </a:rPr>
                  <a:t>s</a:t>
                </a:r>
                <a:r>
                  <a:rPr lang="en-US" sz="2000" dirty="0"/>
                  <a:t> discrepancy between the SM and experiment can be resolved by MeV-GeV particles with </a:t>
                </a:r>
                <a14:m>
                  <m:oMath xmlns:m="http://schemas.openxmlformats.org/officeDocument/2006/math">
                    <m:r>
                      <a:rPr lang="en-US" sz="2000" i="1" dirty="0">
                        <a:latin typeface="Cambria Math" panose="02040503050406030204" pitchFamily="18" charset="0"/>
                        <a:ea typeface="Cambria Math" panose="02040503050406030204" pitchFamily="18" charset="0"/>
                      </a:rPr>
                      <m:t>𝜀</m:t>
                    </m:r>
                  </m:oMath>
                </a14:m>
                <a:r>
                  <a:rPr lang="en-US" sz="2000" dirty="0">
                    <a:latin typeface="Arial" charset="0"/>
                  </a:rPr>
                  <a:t> ~ </a:t>
                </a:r>
                <a14:m>
                  <m:oMath xmlns:m="http://schemas.openxmlformats.org/officeDocument/2006/math">
                    <m:sSup>
                      <m:sSupPr>
                        <m:ctrlPr>
                          <a:rPr lang="en-US" sz="2000" i="1" smtClean="0">
                            <a:latin typeface="Cambria Math" panose="02040503050406030204" pitchFamily="18" charset="0"/>
                          </a:rPr>
                        </m:ctrlPr>
                      </m:sSupPr>
                      <m:e>
                        <m:r>
                          <a:rPr lang="en-US" sz="2000" b="0" i="1" smtClean="0">
                            <a:latin typeface="Cambria Math" panose="02040503050406030204" pitchFamily="18" charset="0"/>
                          </a:rPr>
                          <m:t>10</m:t>
                        </m:r>
                      </m:e>
                      <m:sup>
                        <m:r>
                          <a:rPr lang="en-US" sz="2000" b="0" i="1" smtClean="0">
                            <a:latin typeface="Cambria Math" panose="02040503050406030204" pitchFamily="18" charset="0"/>
                          </a:rPr>
                          <m:t>−3</m:t>
                        </m:r>
                      </m:sup>
                    </m:sSup>
                  </m:oMath>
                </a14:m>
                <a:r>
                  <a:rPr lang="en-US" sz="2000" dirty="0">
                    <a:latin typeface="Arial" charset="0"/>
                  </a:rPr>
                  <a:t>.  The dark photon is no longer a viable solution, but other particles with similar masses and couplings are.</a:t>
                </a:r>
              </a:p>
              <a:p>
                <a:endParaRPr lang="en-US" sz="2000" dirty="0"/>
              </a:p>
              <a:p>
                <a:endParaRPr lang="en-US" sz="2000" dirty="0"/>
              </a:p>
              <a:p>
                <a:endParaRPr lang="en-US" sz="2000" dirty="0"/>
              </a:p>
              <a:p>
                <a:pPr marL="0" indent="0">
                  <a:buNone/>
                </a:pPr>
                <a:endParaRPr lang="en-US" sz="2000" dirty="0"/>
              </a:p>
              <a:p>
                <a:endParaRPr lang="en-US" sz="1200" dirty="0"/>
              </a:p>
              <a:p>
                <a:endParaRPr lang="en-US" sz="2000" dirty="0"/>
              </a:p>
              <a:p>
                <a:endParaRPr lang="en-US" sz="2000" dirty="0"/>
              </a:p>
              <a:p>
                <a:endParaRPr lang="en-US" sz="2000" dirty="0"/>
              </a:p>
            </p:txBody>
          </p:sp>
        </mc:Choice>
        <mc:Fallback xmlns="">
          <p:sp>
            <p:nvSpPr>
              <p:cNvPr id="11" name="Rectangle 3"/>
              <p:cNvSpPr txBox="1">
                <a:spLocks noRot="1" noChangeAspect="1" noMove="1" noResize="1" noEditPoints="1" noAdjustHandles="1" noChangeArrowheads="1" noChangeShapeType="1" noTextEdit="1"/>
              </p:cNvSpPr>
              <p:nvPr/>
            </p:nvSpPr>
            <p:spPr bwMode="auto">
              <a:xfrm>
                <a:off x="363275" y="908713"/>
                <a:ext cx="8348319" cy="1745387"/>
              </a:xfrm>
              <a:prstGeom prst="rect">
                <a:avLst/>
              </a:prstGeom>
              <a:blipFill>
                <a:blip r:embed="rId4"/>
                <a:stretch>
                  <a:fillRect l="-609" t="-2920"/>
                </a:stretch>
              </a:blip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r>
                  <a:rPr lang="en-US">
                    <a:noFill/>
                  </a:rPr>
                  <a:t> </a:t>
                </a:r>
              </a:p>
            </p:txBody>
          </p:sp>
        </mc:Fallback>
      </mc:AlternateContent>
      <p:sp>
        <p:nvSpPr>
          <p:cNvPr id="2" name="TextBox 1"/>
          <p:cNvSpPr txBox="1"/>
          <p:nvPr/>
        </p:nvSpPr>
        <p:spPr>
          <a:xfrm>
            <a:off x="5444353" y="6076283"/>
            <a:ext cx="3267241" cy="307777"/>
          </a:xfrm>
          <a:prstGeom prst="rect">
            <a:avLst/>
          </a:prstGeom>
          <a:noFill/>
        </p:spPr>
        <p:txBody>
          <a:bodyPr wrap="none" rtlCol="0">
            <a:spAutoFit/>
          </a:bodyPr>
          <a:lstStyle/>
          <a:p>
            <a:r>
              <a:rPr lang="en-US" sz="1400" dirty="0"/>
              <a:t>Boehm, </a:t>
            </a:r>
            <a:r>
              <a:rPr lang="en-US" sz="1400" dirty="0" err="1"/>
              <a:t>Fayet</a:t>
            </a:r>
            <a:r>
              <a:rPr lang="en-US" sz="1400" dirty="0"/>
              <a:t> (2003); </a:t>
            </a:r>
            <a:r>
              <a:rPr lang="en-US" sz="1400" dirty="0" err="1"/>
              <a:t>Pospelov</a:t>
            </a:r>
            <a:r>
              <a:rPr lang="en-US" sz="1400" dirty="0"/>
              <a:t> (2008)</a:t>
            </a:r>
          </a:p>
        </p:txBody>
      </p:sp>
      <p:pic>
        <p:nvPicPr>
          <p:cNvPr id="10" name="Picture 9"/>
          <p:cNvPicPr>
            <a:picLocks noChangeAspect="1"/>
          </p:cNvPicPr>
          <p:nvPr/>
        </p:nvPicPr>
        <p:blipFill>
          <a:blip r:embed="rId5"/>
          <a:stretch>
            <a:fillRect/>
          </a:stretch>
        </p:blipFill>
        <p:spPr>
          <a:xfrm>
            <a:off x="5221457" y="3293541"/>
            <a:ext cx="3505200" cy="2802459"/>
          </a:xfrm>
          <a:prstGeom prst="rect">
            <a:avLst/>
          </a:prstGeom>
        </p:spPr>
      </p:pic>
      <p:grpSp>
        <p:nvGrpSpPr>
          <p:cNvPr id="21" name="Group 20">
            <a:extLst>
              <a:ext uri="{FF2B5EF4-FFF2-40B4-BE49-F238E27FC236}">
                <a16:creationId xmlns:a16="http://schemas.microsoft.com/office/drawing/2014/main" id="{C2333735-C0F6-6B44-B36C-22D2FB773BA5}"/>
              </a:ext>
            </a:extLst>
          </p:cNvPr>
          <p:cNvGrpSpPr/>
          <p:nvPr/>
        </p:nvGrpSpPr>
        <p:grpSpPr>
          <a:xfrm>
            <a:off x="705793" y="2971800"/>
            <a:ext cx="3710397" cy="3261433"/>
            <a:chOff x="4747878" y="2067354"/>
            <a:chExt cx="3765018" cy="3759035"/>
          </a:xfrm>
        </p:grpSpPr>
        <p:pic>
          <p:nvPicPr>
            <p:cNvPr id="22" name="Picture 21">
              <a:extLst>
                <a:ext uri="{FF2B5EF4-FFF2-40B4-BE49-F238E27FC236}">
                  <a16:creationId xmlns:a16="http://schemas.microsoft.com/office/drawing/2014/main" id="{1B0972F1-E8D9-3C4C-8D06-3C544B209577}"/>
                </a:ext>
              </a:extLst>
            </p:cNvPr>
            <p:cNvPicPr>
              <a:picLocks noChangeAspect="1"/>
            </p:cNvPicPr>
            <p:nvPr/>
          </p:nvPicPr>
          <p:blipFill>
            <a:blip r:embed="rId6"/>
            <a:stretch>
              <a:fillRect/>
            </a:stretch>
          </p:blipFill>
          <p:spPr>
            <a:xfrm>
              <a:off x="4747878" y="2067354"/>
              <a:ext cx="3634122" cy="3352800"/>
            </a:xfrm>
            <a:prstGeom prst="rect">
              <a:avLst/>
            </a:prstGeom>
          </p:spPr>
        </p:pic>
        <p:sp>
          <p:nvSpPr>
            <p:cNvPr id="23" name="TextBox 22">
              <a:extLst>
                <a:ext uri="{FF2B5EF4-FFF2-40B4-BE49-F238E27FC236}">
                  <a16:creationId xmlns:a16="http://schemas.microsoft.com/office/drawing/2014/main" id="{C24F8ED4-ED5F-F240-88E4-A4BC463CA02D}"/>
                </a:ext>
              </a:extLst>
            </p:cNvPr>
            <p:cNvSpPr txBox="1"/>
            <p:nvPr/>
          </p:nvSpPr>
          <p:spPr>
            <a:xfrm>
              <a:off x="4763516" y="5471654"/>
              <a:ext cx="3749380" cy="354735"/>
            </a:xfrm>
            <a:prstGeom prst="rect">
              <a:avLst/>
            </a:prstGeom>
            <a:noFill/>
          </p:spPr>
          <p:txBody>
            <a:bodyPr wrap="none" rtlCol="0">
              <a:spAutoFit/>
            </a:bodyPr>
            <a:lstStyle/>
            <a:p>
              <a:r>
                <a:rPr lang="en-US" sz="1400" dirty="0"/>
                <a:t>Hagiwara et al. (2017); Aoyama et al. (2020)</a:t>
              </a:r>
            </a:p>
          </p:txBody>
        </p:sp>
      </p:grpSp>
    </p:spTree>
    <p:extLst>
      <p:ext uri="{BB962C8B-B14F-4D97-AF65-F5344CB8AC3E}">
        <p14:creationId xmlns:p14="http://schemas.microsoft.com/office/powerpoint/2010/main" val="71619545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0" y="228985"/>
            <a:ext cx="9144000" cy="441325"/>
          </a:xfrm>
        </p:spPr>
        <p:txBody>
          <a:bodyPr/>
          <a:lstStyle/>
          <a:p>
            <a:r>
              <a:rPr lang="en-US" dirty="0">
                <a:latin typeface="Arial" charset="0"/>
              </a:rPr>
              <a:t>THE </a:t>
            </a:r>
            <a:r>
              <a:rPr lang="en-US" baseline="30000" dirty="0">
                <a:latin typeface="Arial" charset="0"/>
              </a:rPr>
              <a:t>8</a:t>
            </a:r>
            <a:r>
              <a:rPr lang="en-US" dirty="0">
                <a:latin typeface="Arial" charset="0"/>
              </a:rPr>
              <a:t>Be and </a:t>
            </a:r>
            <a:r>
              <a:rPr lang="en-US" baseline="30000" dirty="0">
                <a:latin typeface="Arial" charset="0"/>
              </a:rPr>
              <a:t>4</a:t>
            </a:r>
            <a:r>
              <a:rPr lang="en-US" dirty="0">
                <a:latin typeface="Arial" charset="0"/>
              </a:rPr>
              <a:t>He ATOMKI ANOMALIES</a:t>
            </a:r>
          </a:p>
        </p:txBody>
      </p:sp>
      <p:sp>
        <p:nvSpPr>
          <p:cNvPr id="8" name="TextBox 7"/>
          <p:cNvSpPr txBox="1"/>
          <p:nvPr/>
        </p:nvSpPr>
        <p:spPr>
          <a:xfrm>
            <a:off x="144780" y="5583710"/>
            <a:ext cx="5045998" cy="738664"/>
          </a:xfrm>
          <a:prstGeom prst="rect">
            <a:avLst/>
          </a:prstGeom>
          <a:noFill/>
        </p:spPr>
        <p:txBody>
          <a:bodyPr wrap="none" rtlCol="0">
            <a:spAutoFit/>
          </a:bodyPr>
          <a:lstStyle/>
          <a:p>
            <a:r>
              <a:rPr lang="en-US" sz="1400" dirty="0" err="1"/>
              <a:t>Krasznahorkay</a:t>
            </a:r>
            <a:r>
              <a:rPr lang="en-US" sz="1400" dirty="0"/>
              <a:t> et al. (2015, 2019)</a:t>
            </a:r>
          </a:p>
          <a:p>
            <a:r>
              <a:rPr lang="en-US" sz="1400" dirty="0"/>
              <a:t>Feng, </a:t>
            </a:r>
            <a:r>
              <a:rPr lang="en-US" sz="1400" dirty="0" err="1"/>
              <a:t>Fornal</a:t>
            </a:r>
            <a:r>
              <a:rPr lang="en-US" sz="1400" dirty="0"/>
              <a:t>, </a:t>
            </a:r>
            <a:r>
              <a:rPr lang="en-US" sz="1400" dirty="0" err="1"/>
              <a:t>Galon</a:t>
            </a:r>
            <a:r>
              <a:rPr lang="en-US" sz="1400" dirty="0"/>
              <a:t>, Gardner, Smolinsky, </a:t>
            </a:r>
            <a:r>
              <a:rPr lang="en-US" sz="1400" dirty="0" err="1"/>
              <a:t>Tanedo</a:t>
            </a:r>
            <a:r>
              <a:rPr lang="en-US" sz="1400" dirty="0"/>
              <a:t>, Tait (2016)</a:t>
            </a:r>
          </a:p>
          <a:p>
            <a:r>
              <a:rPr lang="en-US" sz="1400" dirty="0"/>
              <a:t>Feng, Tait, </a:t>
            </a:r>
            <a:r>
              <a:rPr lang="en-US" sz="1400" dirty="0" err="1"/>
              <a:t>Verhaaren</a:t>
            </a:r>
            <a:r>
              <a:rPr lang="en-US" sz="1400" dirty="0"/>
              <a:t> (2020)</a:t>
            </a:r>
          </a:p>
        </p:txBody>
      </p:sp>
      <p:sp>
        <p:nvSpPr>
          <p:cNvPr id="21" name="Rectangle 3">
            <a:extLst>
              <a:ext uri="{FF2B5EF4-FFF2-40B4-BE49-F238E27FC236}">
                <a16:creationId xmlns:a16="http://schemas.microsoft.com/office/drawing/2014/main" id="{6DE34699-25EB-534D-A8C2-F03BEAEE77D0}"/>
              </a:ext>
            </a:extLst>
          </p:cNvPr>
          <p:cNvSpPr txBox="1">
            <a:spLocks noChangeArrowheads="1"/>
          </p:cNvSpPr>
          <p:nvPr/>
        </p:nvSpPr>
        <p:spPr bwMode="auto">
          <a:xfrm>
            <a:off x="363275" y="908713"/>
            <a:ext cx="8348319" cy="17453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dirty="0"/>
              <a:t>A 7</a:t>
            </a:r>
            <a:r>
              <a:rPr lang="en-US" sz="2000" dirty="0">
                <a:latin typeface="Symbol" pitchFamily="2" charset="2"/>
              </a:rPr>
              <a:t>s</a:t>
            </a:r>
            <a:r>
              <a:rPr lang="en-US" sz="2000" dirty="0"/>
              <a:t> anomaly in the decays of excited </a:t>
            </a:r>
            <a:r>
              <a:rPr lang="en-US" sz="2000" baseline="30000" dirty="0"/>
              <a:t>8</a:t>
            </a:r>
            <a:r>
              <a:rPr lang="en-US" sz="2000" dirty="0"/>
              <a:t>Be nuclei can be explained by a new particle with mass 17 MeV and couplings ~ 10</a:t>
            </a:r>
            <a:r>
              <a:rPr lang="en-US" sz="2000" baseline="30000" dirty="0"/>
              <a:t>-4 </a:t>
            </a:r>
            <a:r>
              <a:rPr lang="en-US" sz="2000" dirty="0"/>
              <a:t>- 10</a:t>
            </a:r>
            <a:r>
              <a:rPr lang="en-US" sz="2000" baseline="30000" dirty="0"/>
              <a:t>-3</a:t>
            </a:r>
            <a:r>
              <a:rPr lang="en-US" sz="2000" dirty="0"/>
              <a:t>.</a:t>
            </a:r>
          </a:p>
          <a:p>
            <a:r>
              <a:rPr lang="en-US" sz="2000" dirty="0"/>
              <a:t>A new 7</a:t>
            </a:r>
            <a:r>
              <a:rPr lang="en-US" sz="2000" dirty="0">
                <a:latin typeface="Symbol" pitchFamily="2" charset="2"/>
              </a:rPr>
              <a:t>s</a:t>
            </a:r>
            <a:r>
              <a:rPr lang="en-US" sz="2000" dirty="0"/>
              <a:t> anomaly in the decays of excited </a:t>
            </a:r>
            <a:r>
              <a:rPr lang="en-US" sz="2000" baseline="30000" dirty="0"/>
              <a:t>4</a:t>
            </a:r>
            <a:r>
              <a:rPr lang="en-US" sz="2000" dirty="0"/>
              <a:t>He nuclei can be explained by the same new particle.</a:t>
            </a:r>
          </a:p>
        </p:txBody>
      </p:sp>
      <p:grpSp>
        <p:nvGrpSpPr>
          <p:cNvPr id="4" name="Group 3">
            <a:extLst>
              <a:ext uri="{FF2B5EF4-FFF2-40B4-BE49-F238E27FC236}">
                <a16:creationId xmlns:a16="http://schemas.microsoft.com/office/drawing/2014/main" id="{8194CCC7-86B3-6A48-9761-A30FF57FF2C8}"/>
              </a:ext>
            </a:extLst>
          </p:cNvPr>
          <p:cNvGrpSpPr/>
          <p:nvPr/>
        </p:nvGrpSpPr>
        <p:grpSpPr>
          <a:xfrm>
            <a:off x="152400" y="2555167"/>
            <a:ext cx="5596767" cy="2612929"/>
            <a:chOff x="228600" y="3457074"/>
            <a:chExt cx="5596767" cy="2612929"/>
          </a:xfrm>
        </p:grpSpPr>
        <p:pic>
          <p:nvPicPr>
            <p:cNvPr id="9" name="Picture 8"/>
            <p:cNvPicPr>
              <a:picLocks noChangeAspect="1"/>
            </p:cNvPicPr>
            <p:nvPr/>
          </p:nvPicPr>
          <p:blipFill rotWithShape="1">
            <a:blip r:embed="rId2"/>
            <a:srcRect t="2875"/>
            <a:stretch/>
          </p:blipFill>
          <p:spPr>
            <a:xfrm>
              <a:off x="228600" y="3715628"/>
              <a:ext cx="4218303" cy="2354375"/>
            </a:xfrm>
            <a:prstGeom prst="rect">
              <a:avLst/>
            </a:prstGeom>
          </p:spPr>
        </p:pic>
        <p:grpSp>
          <p:nvGrpSpPr>
            <p:cNvPr id="17" name="Group 16"/>
            <p:cNvGrpSpPr/>
            <p:nvPr/>
          </p:nvGrpSpPr>
          <p:grpSpPr>
            <a:xfrm>
              <a:off x="3996567" y="3457074"/>
              <a:ext cx="1828800" cy="1201237"/>
              <a:chOff x="914400" y="1913461"/>
              <a:chExt cx="2667000" cy="1818837"/>
            </a:xfrm>
          </p:grpSpPr>
          <p:pic>
            <p:nvPicPr>
              <p:cNvPr id="18" name="Picture 17"/>
              <p:cNvPicPr>
                <a:picLocks noChangeAspect="1"/>
              </p:cNvPicPr>
              <p:nvPr/>
            </p:nvPicPr>
            <p:blipFill>
              <a:blip r:embed="rId3"/>
              <a:stretch>
                <a:fillRect/>
              </a:stretch>
            </p:blipFill>
            <p:spPr>
              <a:xfrm>
                <a:off x="914400" y="1913461"/>
                <a:ext cx="2667000" cy="1818837"/>
              </a:xfrm>
              <a:prstGeom prst="rect">
                <a:avLst/>
              </a:prstGeom>
            </p:spPr>
          </p:pic>
          <p:sp>
            <p:nvSpPr>
              <p:cNvPr id="19" name="Rectangle 18"/>
              <p:cNvSpPr/>
              <p:nvPr/>
            </p:nvSpPr>
            <p:spPr>
              <a:xfrm>
                <a:off x="2057400" y="1913461"/>
                <a:ext cx="381000" cy="448739"/>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20" name="TextBox 19"/>
              <p:cNvSpPr txBox="1"/>
              <p:nvPr/>
            </p:nvSpPr>
            <p:spPr>
              <a:xfrm>
                <a:off x="2192885" y="1957448"/>
                <a:ext cx="491029" cy="369331"/>
              </a:xfrm>
              <a:prstGeom prst="rect">
                <a:avLst/>
              </a:prstGeom>
              <a:noFill/>
            </p:spPr>
            <p:txBody>
              <a:bodyPr wrap="square" rtlCol="0">
                <a:spAutoFit/>
              </a:bodyPr>
              <a:lstStyle/>
              <a:p>
                <a:r>
                  <a:rPr lang="en-US" dirty="0"/>
                  <a:t>X</a:t>
                </a:r>
              </a:p>
            </p:txBody>
          </p:sp>
        </p:grpSp>
      </p:grpSp>
      <p:pic>
        <p:nvPicPr>
          <p:cNvPr id="3" name="Picture 2">
            <a:extLst>
              <a:ext uri="{FF2B5EF4-FFF2-40B4-BE49-F238E27FC236}">
                <a16:creationId xmlns:a16="http://schemas.microsoft.com/office/drawing/2014/main" id="{D9B3E175-14F3-1843-B8D6-6D44D6773B88}"/>
              </a:ext>
            </a:extLst>
          </p:cNvPr>
          <p:cNvPicPr>
            <a:picLocks noChangeAspect="1"/>
          </p:cNvPicPr>
          <p:nvPr/>
        </p:nvPicPr>
        <p:blipFill>
          <a:blip r:embed="rId4"/>
          <a:stretch>
            <a:fillRect/>
          </a:stretch>
        </p:blipFill>
        <p:spPr>
          <a:xfrm>
            <a:off x="5072867" y="3349724"/>
            <a:ext cx="3662789" cy="2566514"/>
          </a:xfrm>
          <a:prstGeom prst="rect">
            <a:avLst/>
          </a:prstGeom>
        </p:spPr>
      </p:pic>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35D4C50B-B6A9-4740-9934-5A7AFC610F9D}"/>
                  </a:ext>
                </a:extLst>
              </p:cNvPr>
              <p:cNvSpPr txBox="1"/>
              <p:nvPr/>
            </p:nvSpPr>
            <p:spPr>
              <a:xfrm>
                <a:off x="5374292" y="2759200"/>
                <a:ext cx="134331" cy="18466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200" i="1" smtClean="0">
                          <a:latin typeface="Cambria Math" panose="02040503050406030204" pitchFamily="18" charset="0"/>
                          <a:ea typeface="Cambria Math" panose="02040503050406030204" pitchFamily="18" charset="0"/>
                        </a:rPr>
                        <m:t>𝜃</m:t>
                      </m:r>
                    </m:oMath>
                  </m:oMathPara>
                </a14:m>
                <a:endParaRPr lang="en-US" sz="1200" dirty="0"/>
              </a:p>
            </p:txBody>
          </p:sp>
        </mc:Choice>
        <mc:Fallback xmlns="">
          <p:sp>
            <p:nvSpPr>
              <p:cNvPr id="5" name="TextBox 4">
                <a:extLst>
                  <a:ext uri="{FF2B5EF4-FFF2-40B4-BE49-F238E27FC236}">
                    <a16:creationId xmlns:a16="http://schemas.microsoft.com/office/drawing/2014/main" id="{35D4C50B-B6A9-4740-9934-5A7AFC610F9D}"/>
                  </a:ext>
                </a:extLst>
              </p:cNvPr>
              <p:cNvSpPr txBox="1">
                <a:spLocks noRot="1" noChangeAspect="1" noMove="1" noResize="1" noEditPoints="1" noAdjustHandles="1" noChangeArrowheads="1" noChangeShapeType="1" noTextEdit="1"/>
              </p:cNvSpPr>
              <p:nvPr/>
            </p:nvSpPr>
            <p:spPr>
              <a:xfrm>
                <a:off x="5374292" y="2759200"/>
                <a:ext cx="134331" cy="184666"/>
              </a:xfrm>
              <a:prstGeom prst="rect">
                <a:avLst/>
              </a:prstGeom>
              <a:blipFill>
                <a:blip r:embed="rId5"/>
                <a:stretch>
                  <a:fillRect l="-30000" r="-20000" b="-14286"/>
                </a:stretch>
              </a:blipFill>
            </p:spPr>
            <p:txBody>
              <a:bodyPr/>
              <a:lstStyle/>
              <a:p>
                <a:r>
                  <a:rPr lang="en-US">
                    <a:noFill/>
                  </a:rPr>
                  <a:t> </a:t>
                </a:r>
              </a:p>
            </p:txBody>
          </p:sp>
        </mc:Fallback>
      </mc:AlternateContent>
    </p:spTree>
    <p:extLst>
      <p:ext uri="{BB962C8B-B14F-4D97-AF65-F5344CB8AC3E}">
        <p14:creationId xmlns:p14="http://schemas.microsoft.com/office/powerpoint/2010/main" val="169307524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38" name="Picture 27">
            <a:extLst>
              <a:ext uri="{FF2B5EF4-FFF2-40B4-BE49-F238E27FC236}">
                <a16:creationId xmlns:a16="http://schemas.microsoft.com/office/drawing/2014/main" id="{6E4CA630-3DCC-A24F-8249-3FAE1E09C2D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23405" y="2909920"/>
            <a:ext cx="4313442" cy="2748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Rectangle 3">
            <a:extLst>
              <a:ext uri="{FF2B5EF4-FFF2-40B4-BE49-F238E27FC236}">
                <a16:creationId xmlns:a16="http://schemas.microsoft.com/office/drawing/2014/main" id="{4B18851C-6A22-3347-914F-CDC22736CE32}"/>
              </a:ext>
            </a:extLst>
          </p:cNvPr>
          <p:cNvSpPr txBox="1">
            <a:spLocks noChangeArrowheads="1"/>
          </p:cNvSpPr>
          <p:nvPr/>
        </p:nvSpPr>
        <p:spPr>
          <a:xfrm>
            <a:off x="123824" y="962025"/>
            <a:ext cx="8675687" cy="5707063"/>
          </a:xfrm>
          <a:prstGeom prst="rect">
            <a:avLst/>
          </a:prstGeom>
        </p:spPr>
        <p:txBody>
          <a:bodyPr/>
          <a:lstStyle/>
          <a:p>
            <a:pPr marL="342900" indent="-342900">
              <a:lnSpc>
                <a:spcPct val="90000"/>
              </a:lnSpc>
              <a:spcBef>
                <a:spcPct val="20000"/>
              </a:spcBef>
              <a:buFontTx/>
              <a:buChar char="•"/>
              <a:defRPr/>
            </a:pPr>
            <a:r>
              <a:rPr lang="en-US" sz="2000" kern="0" dirty="0">
                <a:latin typeface="+mn-lt"/>
              </a:rPr>
              <a:t>There are indications from small-scale structure that dark matter may be strongly self-interacting.  </a:t>
            </a:r>
          </a:p>
          <a:p>
            <a:pPr marL="342900" indent="-342900">
              <a:lnSpc>
                <a:spcPct val="90000"/>
              </a:lnSpc>
              <a:spcBef>
                <a:spcPct val="20000"/>
              </a:spcBef>
              <a:buFontTx/>
              <a:buChar char="•"/>
              <a:defRPr/>
            </a:pPr>
            <a:endParaRPr lang="en-US" sz="1200" kern="0" dirty="0">
              <a:latin typeface="+mn-lt"/>
            </a:endParaRPr>
          </a:p>
          <a:p>
            <a:pPr marL="342900" indent="-342900">
              <a:lnSpc>
                <a:spcPct val="90000"/>
              </a:lnSpc>
              <a:spcBef>
                <a:spcPct val="20000"/>
              </a:spcBef>
              <a:buFontTx/>
              <a:buChar char="•"/>
              <a:defRPr/>
            </a:pPr>
            <a:r>
              <a:rPr lang="en-US" sz="2000" kern="0" dirty="0"/>
              <a:t>For example, there appear to be halo profiles that are not as </a:t>
            </a:r>
            <a:r>
              <a:rPr lang="en-US" sz="2000" kern="0" dirty="0" err="1"/>
              <a:t>cuspy</a:t>
            </a:r>
            <a:r>
              <a:rPr lang="en-US" sz="2000" kern="0" dirty="0"/>
              <a:t> as predicted by standard cold dark matter.</a:t>
            </a:r>
          </a:p>
          <a:p>
            <a:pPr marL="285750" indent="-285750">
              <a:lnSpc>
                <a:spcPct val="90000"/>
              </a:lnSpc>
              <a:spcBef>
                <a:spcPct val="20000"/>
              </a:spcBef>
              <a:buFont typeface="Arial" pitchFamily="34" charset="0"/>
              <a:buChar char="•"/>
              <a:defRPr/>
            </a:pPr>
            <a:endParaRPr lang="en-US" sz="2000" kern="0" dirty="0"/>
          </a:p>
          <a:p>
            <a:pPr marL="342900" indent="-342900">
              <a:lnSpc>
                <a:spcPct val="90000"/>
              </a:lnSpc>
              <a:spcBef>
                <a:spcPct val="20000"/>
              </a:spcBef>
              <a:buFontTx/>
              <a:buChar char="•"/>
              <a:defRPr/>
            </a:pPr>
            <a:endParaRPr lang="en-US" sz="2000" kern="0" dirty="0">
              <a:latin typeface="Arial" charset="0"/>
            </a:endParaRPr>
          </a:p>
        </p:txBody>
      </p:sp>
      <p:sp>
        <p:nvSpPr>
          <p:cNvPr id="116741" name="Title 18">
            <a:extLst>
              <a:ext uri="{FF2B5EF4-FFF2-40B4-BE49-F238E27FC236}">
                <a16:creationId xmlns:a16="http://schemas.microsoft.com/office/drawing/2014/main" id="{5D070099-58FA-E048-B9D0-70A2DAE3894B}"/>
              </a:ext>
            </a:extLst>
          </p:cNvPr>
          <p:cNvSpPr>
            <a:spLocks noGrp="1"/>
          </p:cNvSpPr>
          <p:nvPr>
            <p:ph type="title" idx="4294967295"/>
          </p:nvPr>
        </p:nvSpPr>
        <p:spPr>
          <a:xfrm>
            <a:off x="0" y="111124"/>
            <a:ext cx="9144000" cy="727075"/>
          </a:xfrm>
        </p:spPr>
        <p:txBody>
          <a:bodyPr/>
          <a:lstStyle/>
          <a:p>
            <a:r>
              <a:rPr lang="en-US" altLang="en-US" dirty="0"/>
              <a:t>SELF-INTERACTING DARK MATTER</a:t>
            </a:r>
          </a:p>
        </p:txBody>
      </p:sp>
      <p:sp>
        <p:nvSpPr>
          <p:cNvPr id="116742" name="TextBox 16">
            <a:extLst>
              <a:ext uri="{FF2B5EF4-FFF2-40B4-BE49-F238E27FC236}">
                <a16:creationId xmlns:a16="http://schemas.microsoft.com/office/drawing/2014/main" id="{299922DA-8C75-5B4D-A80A-7E6963D04715}"/>
              </a:ext>
            </a:extLst>
          </p:cNvPr>
          <p:cNvSpPr txBox="1">
            <a:spLocks noChangeArrowheads="1"/>
          </p:cNvSpPr>
          <p:nvPr/>
        </p:nvSpPr>
        <p:spPr bwMode="auto">
          <a:xfrm>
            <a:off x="4419600" y="5678269"/>
            <a:ext cx="436721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r"/>
            <a:r>
              <a:rPr lang="en-US" altLang="en-US" sz="1200" dirty="0" err="1"/>
              <a:t>Tulin</a:t>
            </a:r>
            <a:r>
              <a:rPr lang="en-US" altLang="en-US" sz="1200" dirty="0"/>
              <a:t>, Yu (2017)</a:t>
            </a:r>
          </a:p>
          <a:p>
            <a:pPr algn="r"/>
            <a:r>
              <a:rPr lang="en-US" altLang="en-US" sz="1200" dirty="0"/>
              <a:t>Rocha et al. (2012), Peter et al. (2012); </a:t>
            </a:r>
          </a:p>
          <a:p>
            <a:pPr algn="r"/>
            <a:r>
              <a:rPr lang="en-US" altLang="en-US" sz="1200" dirty="0" err="1"/>
              <a:t>Vogelsberger</a:t>
            </a:r>
            <a:r>
              <a:rPr lang="en-US" altLang="en-US" sz="1200" dirty="0"/>
              <a:t> et al. (2012); Zavala et al. (2012) </a:t>
            </a:r>
          </a:p>
        </p:txBody>
      </p:sp>
      <p:grpSp>
        <p:nvGrpSpPr>
          <p:cNvPr id="11" name="Group 10">
            <a:extLst>
              <a:ext uri="{FF2B5EF4-FFF2-40B4-BE49-F238E27FC236}">
                <a16:creationId xmlns:a16="http://schemas.microsoft.com/office/drawing/2014/main" id="{C2D590BE-60D3-8844-9153-9FC0E8C5AB2E}"/>
              </a:ext>
            </a:extLst>
          </p:cNvPr>
          <p:cNvGrpSpPr/>
          <p:nvPr/>
        </p:nvGrpSpPr>
        <p:grpSpPr>
          <a:xfrm>
            <a:off x="990600" y="4267200"/>
            <a:ext cx="2438400" cy="1371600"/>
            <a:chOff x="3073196" y="7236337"/>
            <a:chExt cx="2351829" cy="1414644"/>
          </a:xfrm>
        </p:grpSpPr>
        <p:sp>
          <p:nvSpPr>
            <p:cNvPr id="12" name="Rectangle 11">
              <a:extLst>
                <a:ext uri="{FF2B5EF4-FFF2-40B4-BE49-F238E27FC236}">
                  <a16:creationId xmlns:a16="http://schemas.microsoft.com/office/drawing/2014/main" id="{6D544CE2-5FA3-244A-978A-84C32ED27136}"/>
                </a:ext>
              </a:extLst>
            </p:cNvPr>
            <p:cNvSpPr/>
            <p:nvPr/>
          </p:nvSpPr>
          <p:spPr>
            <a:xfrm>
              <a:off x="3073196" y="7236337"/>
              <a:ext cx="2197428" cy="141464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CBCC2640-93BE-1A4F-8789-7DF8DBF6F441}"/>
                </a:ext>
              </a:extLst>
            </p:cNvPr>
            <p:cNvGrpSpPr/>
            <p:nvPr/>
          </p:nvGrpSpPr>
          <p:grpSpPr>
            <a:xfrm>
              <a:off x="3109087" y="7263193"/>
              <a:ext cx="2315938" cy="1302080"/>
              <a:chOff x="5841408" y="2339401"/>
              <a:chExt cx="2880823" cy="1372961"/>
            </a:xfrm>
            <a:solidFill>
              <a:schemeClr val="bg1"/>
            </a:solidFill>
          </p:grpSpPr>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6A7DD76C-9207-894D-B407-E31FC0EE8A05}"/>
                      </a:ext>
                    </a:extLst>
                  </p:cNvPr>
                  <p:cNvSpPr txBox="1"/>
                  <p:nvPr/>
                </p:nvSpPr>
                <p:spPr>
                  <a:xfrm>
                    <a:off x="7962226" y="3329210"/>
                    <a:ext cx="750612" cy="383152"/>
                  </a:xfrm>
                  <a:prstGeom prst="rect">
                    <a:avLst/>
                  </a:prstGeom>
                  <a:grpFill/>
                </p:spPr>
                <p:txBody>
                  <a:bodyPr wrap="none" rtlCol="0">
                    <a:spAutoFit/>
                  </a:bodyPr>
                  <a:lstStyle/>
                  <a:p>
                    <a:pPr/>
                    <a14:m>
                      <m:oMathPara xmlns:m="http://schemas.openxmlformats.org/officeDocument/2006/math">
                        <m:oMathParaPr>
                          <m:jc m:val="centerGroup"/>
                        </m:oMathParaPr>
                        <m:oMath xmlns:m="http://schemas.openxmlformats.org/officeDocument/2006/math">
                          <m:r>
                            <m:rPr>
                              <m:nor/>
                            </m:rPr>
                            <a:rPr lang="en-US" dirty="0"/>
                            <m:t>DM</m:t>
                          </m:r>
                        </m:oMath>
                      </m:oMathPara>
                    </a14:m>
                    <a:endParaRPr lang="en-US" dirty="0"/>
                  </a:p>
                </p:txBody>
              </p:sp>
            </mc:Choice>
            <mc:Fallback xmlns="">
              <p:sp>
                <p:nvSpPr>
                  <p:cNvPr id="14" name="TextBox 13">
                    <a:extLst>
                      <a:ext uri="{FF2B5EF4-FFF2-40B4-BE49-F238E27FC236}">
                        <a16:creationId xmlns:a16="http://schemas.microsoft.com/office/drawing/2014/main" id="{6A7DD76C-9207-894D-B407-E31FC0EE8A05}"/>
                      </a:ext>
                    </a:extLst>
                  </p:cNvPr>
                  <p:cNvSpPr txBox="1">
                    <a:spLocks noRot="1" noChangeAspect="1" noMove="1" noResize="1" noEditPoints="1" noAdjustHandles="1" noChangeArrowheads="1" noChangeShapeType="1" noTextEdit="1"/>
                  </p:cNvSpPr>
                  <p:nvPr/>
                </p:nvSpPr>
                <p:spPr>
                  <a:xfrm>
                    <a:off x="7962226" y="3329210"/>
                    <a:ext cx="750612" cy="383152"/>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89FAC68B-44C3-6142-AF27-E1B152FB820A}"/>
                      </a:ext>
                    </a:extLst>
                  </p:cNvPr>
                  <p:cNvSpPr txBox="1"/>
                  <p:nvPr/>
                </p:nvSpPr>
                <p:spPr>
                  <a:xfrm>
                    <a:off x="7971619" y="2339401"/>
                    <a:ext cx="750612" cy="383152"/>
                  </a:xfrm>
                  <a:prstGeom prst="rect">
                    <a:avLst/>
                  </a:prstGeom>
                  <a:grpFill/>
                </p:spPr>
                <p:txBody>
                  <a:bodyPr wrap="none" rtlCol="0">
                    <a:spAutoFit/>
                  </a:bodyPr>
                  <a:lstStyle/>
                  <a:p>
                    <a:pPr/>
                    <a14:m>
                      <m:oMathPara xmlns:m="http://schemas.openxmlformats.org/officeDocument/2006/math">
                        <m:oMathParaPr>
                          <m:jc m:val="centerGroup"/>
                        </m:oMathParaPr>
                        <m:oMath xmlns:m="http://schemas.openxmlformats.org/officeDocument/2006/math">
                          <m:r>
                            <m:rPr>
                              <m:nor/>
                            </m:rPr>
                            <a:rPr lang="en-US" dirty="0"/>
                            <m:t>DM</m:t>
                          </m:r>
                        </m:oMath>
                      </m:oMathPara>
                    </a14:m>
                    <a:endParaRPr lang="en-US" dirty="0"/>
                  </a:p>
                </p:txBody>
              </p:sp>
            </mc:Choice>
            <mc:Fallback xmlns="">
              <p:sp>
                <p:nvSpPr>
                  <p:cNvPr id="15" name="TextBox 14">
                    <a:extLst>
                      <a:ext uri="{FF2B5EF4-FFF2-40B4-BE49-F238E27FC236}">
                        <a16:creationId xmlns:a16="http://schemas.microsoft.com/office/drawing/2014/main" id="{89FAC68B-44C3-6142-AF27-E1B152FB820A}"/>
                      </a:ext>
                    </a:extLst>
                  </p:cNvPr>
                  <p:cNvSpPr txBox="1">
                    <a:spLocks noRot="1" noChangeAspect="1" noMove="1" noResize="1" noEditPoints="1" noAdjustHandles="1" noChangeArrowheads="1" noChangeShapeType="1" noTextEdit="1"/>
                  </p:cNvSpPr>
                  <p:nvPr/>
                </p:nvSpPr>
                <p:spPr>
                  <a:xfrm>
                    <a:off x="7971619" y="2339401"/>
                    <a:ext cx="750612" cy="383152"/>
                  </a:xfrm>
                  <a:prstGeom prst="rect">
                    <a:avLst/>
                  </a:prstGeom>
                  <a:blipFill>
                    <a:blip r:embed="rId7"/>
                    <a:stretch>
                      <a:fillRect/>
                    </a:stretch>
                  </a:blipFill>
                </p:spPr>
                <p:txBody>
                  <a:bodyPr/>
                  <a:lstStyle/>
                  <a:p>
                    <a:r>
                      <a:rPr lang="en-US">
                        <a:noFill/>
                      </a:rPr>
                      <a:t> </a:t>
                    </a:r>
                  </a:p>
                </p:txBody>
              </p:sp>
            </mc:Fallback>
          </mc:AlternateContent>
          <p:grpSp>
            <p:nvGrpSpPr>
              <p:cNvPr id="17" name="Group 16">
                <a:extLst>
                  <a:ext uri="{FF2B5EF4-FFF2-40B4-BE49-F238E27FC236}">
                    <a16:creationId xmlns:a16="http://schemas.microsoft.com/office/drawing/2014/main" id="{928FB84B-DB8B-6742-9090-51013F10E4CF}"/>
                  </a:ext>
                </a:extLst>
              </p:cNvPr>
              <p:cNvGrpSpPr/>
              <p:nvPr/>
            </p:nvGrpSpPr>
            <p:grpSpPr>
              <a:xfrm>
                <a:off x="6400799" y="2537415"/>
                <a:ext cx="1653437" cy="1038988"/>
                <a:chOff x="3200400" y="2514600"/>
                <a:chExt cx="2743200" cy="1981200"/>
              </a:xfrm>
              <a:grpFill/>
            </p:grpSpPr>
            <p:pic>
              <p:nvPicPr>
                <p:cNvPr id="21" name="Picture 20">
                  <a:extLst>
                    <a:ext uri="{FF2B5EF4-FFF2-40B4-BE49-F238E27FC236}">
                      <a16:creationId xmlns:a16="http://schemas.microsoft.com/office/drawing/2014/main" id="{9F6B2F47-63C6-F345-8636-861EA7995D5C}"/>
                    </a:ext>
                  </a:extLst>
                </p:cNvPr>
                <p:cNvPicPr>
                  <a:picLocks noChangeAspect="1"/>
                </p:cNvPicPr>
                <p:nvPr/>
              </p:nvPicPr>
              <p:blipFill rotWithShape="1">
                <a:blip r:embed="rId8"/>
                <a:srcRect l="34765" t="23437" r="34766" b="20312"/>
                <a:stretch/>
              </p:blipFill>
              <p:spPr>
                <a:xfrm rot="16200000">
                  <a:off x="3581400" y="2133600"/>
                  <a:ext cx="1981200" cy="2743200"/>
                </a:xfrm>
                <a:prstGeom prst="rect">
                  <a:avLst/>
                </a:prstGeom>
                <a:grpFill/>
              </p:spPr>
            </p:pic>
            <p:sp>
              <p:nvSpPr>
                <p:cNvPr id="22" name="Rectangle 21">
                  <a:extLst>
                    <a:ext uri="{FF2B5EF4-FFF2-40B4-BE49-F238E27FC236}">
                      <a16:creationId xmlns:a16="http://schemas.microsoft.com/office/drawing/2014/main" id="{DE706B6C-1CC7-2741-9B8F-581B2E65D573}"/>
                    </a:ext>
                  </a:extLst>
                </p:cNvPr>
                <p:cNvSpPr/>
                <p:nvPr/>
              </p:nvSpPr>
              <p:spPr>
                <a:xfrm>
                  <a:off x="4267200" y="2590800"/>
                  <a:ext cx="609600" cy="7620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8" name="TextBox 17">
                <a:extLst>
                  <a:ext uri="{FF2B5EF4-FFF2-40B4-BE49-F238E27FC236}">
                    <a16:creationId xmlns:a16="http://schemas.microsoft.com/office/drawing/2014/main" id="{1863E07A-03C2-E044-AB8B-A43B7FFC321C}"/>
                  </a:ext>
                </a:extLst>
              </p:cNvPr>
              <p:cNvSpPr txBox="1"/>
              <p:nvPr/>
            </p:nvSpPr>
            <p:spPr>
              <a:xfrm>
                <a:off x="5841408" y="2346311"/>
                <a:ext cx="543740" cy="369332"/>
              </a:xfrm>
              <a:prstGeom prst="rect">
                <a:avLst/>
              </a:prstGeom>
              <a:grpFill/>
            </p:spPr>
            <p:txBody>
              <a:bodyPr wrap="none" rtlCol="0">
                <a:spAutoFit/>
              </a:bodyPr>
              <a:lstStyle/>
              <a:p>
                <a:r>
                  <a:rPr lang="en-US" dirty="0"/>
                  <a:t>DM</a:t>
                </a:r>
              </a:p>
            </p:txBody>
          </p:sp>
          <p:sp>
            <p:nvSpPr>
              <p:cNvPr id="19" name="TextBox 18">
                <a:extLst>
                  <a:ext uri="{FF2B5EF4-FFF2-40B4-BE49-F238E27FC236}">
                    <a16:creationId xmlns:a16="http://schemas.microsoft.com/office/drawing/2014/main" id="{959685CB-DCBC-CF40-8BC1-69D1395F4876}"/>
                  </a:ext>
                </a:extLst>
              </p:cNvPr>
              <p:cNvSpPr txBox="1"/>
              <p:nvPr/>
            </p:nvSpPr>
            <p:spPr>
              <a:xfrm>
                <a:off x="5841408" y="3336119"/>
                <a:ext cx="543740" cy="369332"/>
              </a:xfrm>
              <a:prstGeom prst="rect">
                <a:avLst/>
              </a:prstGeom>
              <a:grpFill/>
            </p:spPr>
            <p:txBody>
              <a:bodyPr wrap="none" rtlCol="0">
                <a:spAutoFit/>
              </a:bodyPr>
              <a:lstStyle/>
              <a:p>
                <a:r>
                  <a:rPr lang="en-US" dirty="0"/>
                  <a:t>DM</a:t>
                </a:r>
              </a:p>
            </p:txBody>
          </p:sp>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D8F47F8E-FE89-3648-8A24-E095C7087B73}"/>
                      </a:ext>
                    </a:extLst>
                  </p:cNvPr>
                  <p:cNvSpPr txBox="1"/>
                  <p:nvPr/>
                </p:nvSpPr>
                <p:spPr>
                  <a:xfrm>
                    <a:off x="6992830" y="2588203"/>
                    <a:ext cx="554729" cy="389437"/>
                  </a:xfrm>
                  <a:prstGeom prst="rect">
                    <a:avLst/>
                  </a:prstGeom>
                  <a:grp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i="1" dirty="0" smtClean="0">
                              <a:latin typeface="Cambria Math" panose="02040503050406030204" pitchFamily="18" charset="0"/>
                            </a:rPr>
                            <m:t>𝐴</m:t>
                          </m:r>
                          <m:r>
                            <a:rPr lang="en-US" i="1" dirty="0" smtClean="0">
                              <a:latin typeface="Cambria Math" panose="02040503050406030204" pitchFamily="18" charset="0"/>
                            </a:rPr>
                            <m:t>’</m:t>
                          </m:r>
                        </m:oMath>
                      </m:oMathPara>
                    </a14:m>
                    <a:endParaRPr lang="en-US" dirty="0"/>
                  </a:p>
                </p:txBody>
              </p:sp>
            </mc:Choice>
            <mc:Fallback xmlns="">
              <p:sp>
                <p:nvSpPr>
                  <p:cNvPr id="20" name="TextBox 19">
                    <a:extLst>
                      <a:ext uri="{FF2B5EF4-FFF2-40B4-BE49-F238E27FC236}">
                        <a16:creationId xmlns:a16="http://schemas.microsoft.com/office/drawing/2014/main" id="{D8F47F8E-FE89-3648-8A24-E095C7087B73}"/>
                      </a:ext>
                    </a:extLst>
                  </p:cNvPr>
                  <p:cNvSpPr txBox="1">
                    <a:spLocks noRot="1" noChangeAspect="1" noMove="1" noResize="1" noEditPoints="1" noAdjustHandles="1" noChangeArrowheads="1" noChangeShapeType="1" noTextEdit="1"/>
                  </p:cNvSpPr>
                  <p:nvPr/>
                </p:nvSpPr>
                <p:spPr>
                  <a:xfrm>
                    <a:off x="6992830" y="2588203"/>
                    <a:ext cx="554729" cy="389437"/>
                  </a:xfrm>
                  <a:prstGeom prst="rect">
                    <a:avLst/>
                  </a:prstGeom>
                  <a:blipFill>
                    <a:blip r:embed="rId9"/>
                    <a:stretch>
                      <a:fillRect/>
                    </a:stretch>
                  </a:blipFill>
                </p:spPr>
                <p:txBody>
                  <a:bodyPr/>
                  <a:lstStyle/>
                  <a:p>
                    <a:r>
                      <a:rPr lang="en-US">
                        <a:noFill/>
                      </a:rPr>
                      <a:t> </a:t>
                    </a:r>
                  </a:p>
                </p:txBody>
              </p:sp>
            </mc:Fallback>
          </mc:AlternateContent>
        </p:grpSp>
      </p:grpSp>
      <mc:AlternateContent xmlns:mc="http://schemas.openxmlformats.org/markup-compatibility/2006" xmlns:a14="http://schemas.microsoft.com/office/drawing/2010/main">
        <mc:Choice Requires="a14">
          <p:sp>
            <p:nvSpPr>
              <p:cNvPr id="23" name="Rectangle 3">
                <a:extLst>
                  <a:ext uri="{FF2B5EF4-FFF2-40B4-BE49-F238E27FC236}">
                    <a16:creationId xmlns:a16="http://schemas.microsoft.com/office/drawing/2014/main" id="{94676DD5-8A5A-D64B-A337-4324BB98DB2B}"/>
                  </a:ext>
                </a:extLst>
              </p:cNvPr>
              <p:cNvSpPr txBox="1">
                <a:spLocks noChangeArrowheads="1"/>
              </p:cNvSpPr>
              <p:nvPr/>
            </p:nvSpPr>
            <p:spPr>
              <a:xfrm>
                <a:off x="151777" y="2667000"/>
                <a:ext cx="4204262" cy="3352800"/>
              </a:xfrm>
              <a:prstGeom prst="rect">
                <a:avLst/>
              </a:prstGeom>
            </p:spPr>
            <p:txBody>
              <a:bodyPr/>
              <a:lstStyle/>
              <a:p>
                <a:pPr marL="285750" indent="-285750">
                  <a:lnSpc>
                    <a:spcPct val="90000"/>
                  </a:lnSpc>
                  <a:spcBef>
                    <a:spcPct val="20000"/>
                  </a:spcBef>
                  <a:buFont typeface="Arial" pitchFamily="34" charset="0"/>
                  <a:buChar char="•"/>
                  <a:defRPr/>
                </a:pPr>
                <a:r>
                  <a:rPr lang="en-US" sz="2000" kern="0" dirty="0"/>
                  <a:t>To make a difference, the </a:t>
                </a:r>
                <a:r>
                  <a:rPr lang="en-US" sz="2000" kern="0" dirty="0">
                    <a:latin typeface="Arial" charset="0"/>
                  </a:rPr>
                  <a:t>required self-interaction cross section is</a:t>
                </a:r>
              </a:p>
              <a:p>
                <a:pPr algn="ctr">
                  <a:lnSpc>
                    <a:spcPct val="90000"/>
                  </a:lnSpc>
                  <a:spcBef>
                    <a:spcPct val="20000"/>
                  </a:spcBef>
                  <a:defRPr/>
                </a:pPr>
                <a14:m>
                  <m:oMath xmlns:m="http://schemas.openxmlformats.org/officeDocument/2006/math">
                    <m:f>
                      <m:fPr>
                        <m:ctrlPr>
                          <a:rPr lang="en-US" sz="2400" i="1" kern="0" smtClean="0">
                            <a:latin typeface="Cambria Math" panose="02040503050406030204" pitchFamily="18" charset="0"/>
                          </a:rPr>
                        </m:ctrlPr>
                      </m:fPr>
                      <m:num>
                        <m:r>
                          <a:rPr lang="en-US" sz="2400" b="0" i="1" kern="0" smtClean="0">
                            <a:latin typeface="Cambria Math" panose="02040503050406030204" pitchFamily="18" charset="0"/>
                            <a:ea typeface="Cambria Math" panose="02040503050406030204" pitchFamily="18" charset="0"/>
                          </a:rPr>
                          <m:t>𝜎</m:t>
                        </m:r>
                      </m:num>
                      <m:den>
                        <m:r>
                          <a:rPr lang="en-US" sz="2400" b="0" i="1" kern="0" smtClean="0">
                            <a:latin typeface="Cambria Math" panose="02040503050406030204" pitchFamily="18" charset="0"/>
                          </a:rPr>
                          <m:t>𝑚</m:t>
                        </m:r>
                      </m:den>
                    </m:f>
                  </m:oMath>
                </a14:m>
                <a:r>
                  <a:rPr lang="en-US" sz="2400" kern="0" dirty="0"/>
                  <a:t> ~ </a:t>
                </a:r>
                <a14:m>
                  <m:oMath xmlns:m="http://schemas.openxmlformats.org/officeDocument/2006/math">
                    <m:f>
                      <m:fPr>
                        <m:ctrlPr>
                          <a:rPr lang="en-US" sz="2400" i="1" kern="0" smtClean="0">
                            <a:latin typeface="Cambria Math" panose="02040503050406030204" pitchFamily="18" charset="0"/>
                          </a:rPr>
                        </m:ctrlPr>
                      </m:fPr>
                      <m:num>
                        <m:sSup>
                          <m:sSupPr>
                            <m:ctrlPr>
                              <a:rPr lang="en-US" sz="2400" i="1" kern="0" smtClean="0">
                                <a:latin typeface="Cambria Math" panose="02040503050406030204" pitchFamily="18" charset="0"/>
                              </a:rPr>
                            </m:ctrlPr>
                          </m:sSupPr>
                          <m:e>
                            <m:r>
                              <m:rPr>
                                <m:sty m:val="p"/>
                              </m:rPr>
                              <a:rPr lang="en-US" sz="2400" b="0" i="0" kern="0" smtClean="0">
                                <a:latin typeface="Cambria Math" panose="02040503050406030204" pitchFamily="18" charset="0"/>
                              </a:rPr>
                              <m:t>cm</m:t>
                            </m:r>
                          </m:e>
                          <m:sup>
                            <m:r>
                              <a:rPr lang="en-US" sz="2400" b="0" i="1" kern="0" smtClean="0">
                                <a:latin typeface="Cambria Math" panose="02040503050406030204" pitchFamily="18" charset="0"/>
                              </a:rPr>
                              <m:t>2</m:t>
                            </m:r>
                          </m:sup>
                        </m:sSup>
                      </m:num>
                      <m:den>
                        <m:r>
                          <m:rPr>
                            <m:sty m:val="p"/>
                          </m:rPr>
                          <a:rPr lang="en-US" sz="2400" b="0" i="0" kern="0" smtClean="0">
                            <a:latin typeface="Cambria Math" panose="02040503050406030204" pitchFamily="18" charset="0"/>
                          </a:rPr>
                          <m:t>g</m:t>
                        </m:r>
                      </m:den>
                    </m:f>
                  </m:oMath>
                </a14:m>
                <a:r>
                  <a:rPr lang="en-US" sz="2400" kern="0" dirty="0"/>
                  <a:t> ~ </a:t>
                </a:r>
                <a14:m>
                  <m:oMath xmlns:m="http://schemas.openxmlformats.org/officeDocument/2006/math">
                    <m:f>
                      <m:fPr>
                        <m:ctrlPr>
                          <a:rPr lang="en-US" sz="2400" i="1" kern="0">
                            <a:latin typeface="Cambria Math" panose="02040503050406030204" pitchFamily="18" charset="0"/>
                          </a:rPr>
                        </m:ctrlPr>
                      </m:fPr>
                      <m:num>
                        <m:r>
                          <m:rPr>
                            <m:sty m:val="p"/>
                          </m:rPr>
                          <a:rPr lang="en-US" sz="2400" b="0" i="0" kern="0" smtClean="0">
                            <a:latin typeface="Cambria Math" panose="02040503050406030204" pitchFamily="18" charset="0"/>
                          </a:rPr>
                          <m:t>barn</m:t>
                        </m:r>
                      </m:num>
                      <m:den>
                        <m:r>
                          <m:rPr>
                            <m:sty m:val="p"/>
                          </m:rPr>
                          <a:rPr lang="en-US" sz="2400" b="0" i="0" kern="0" smtClean="0">
                            <a:latin typeface="Cambria Math" panose="02040503050406030204" pitchFamily="18" charset="0"/>
                          </a:rPr>
                          <m:t>GeV</m:t>
                        </m:r>
                      </m:den>
                    </m:f>
                  </m:oMath>
                </a14:m>
                <a:r>
                  <a:rPr lang="en-US" sz="2400" kern="0" dirty="0"/>
                  <a:t> ~ </a:t>
                </a:r>
                <a14:m>
                  <m:oMath xmlns:m="http://schemas.openxmlformats.org/officeDocument/2006/math">
                    <m:sSup>
                      <m:sSupPr>
                        <m:ctrlPr>
                          <a:rPr lang="en-US" sz="2400" i="1" kern="0" smtClean="0">
                            <a:latin typeface="Cambria Math" panose="02040503050406030204" pitchFamily="18" charset="0"/>
                          </a:rPr>
                        </m:ctrlPr>
                      </m:sSupPr>
                      <m:e>
                        <m:r>
                          <a:rPr lang="en-US" sz="2400" b="0" i="1" kern="0" smtClean="0">
                            <a:latin typeface="Cambria Math" panose="02040503050406030204" pitchFamily="18" charset="0"/>
                          </a:rPr>
                          <m:t>(100 </m:t>
                        </m:r>
                        <m:r>
                          <m:rPr>
                            <m:sty m:val="p"/>
                          </m:rPr>
                          <a:rPr lang="en-US" sz="2400" b="0" i="0" kern="0" smtClean="0">
                            <a:latin typeface="Cambria Math" panose="02040503050406030204" pitchFamily="18" charset="0"/>
                          </a:rPr>
                          <m:t>MeV</m:t>
                        </m:r>
                        <m:r>
                          <a:rPr lang="en-US" sz="2400" b="0" i="1" kern="0" smtClean="0">
                            <a:latin typeface="Cambria Math" panose="02040503050406030204" pitchFamily="18" charset="0"/>
                          </a:rPr>
                          <m:t>)</m:t>
                        </m:r>
                      </m:e>
                      <m:sup>
                        <m:r>
                          <a:rPr lang="en-US" sz="2400" b="0" i="1" kern="0" smtClean="0">
                            <a:latin typeface="Cambria Math" panose="02040503050406030204" pitchFamily="18" charset="0"/>
                          </a:rPr>
                          <m:t>−3</m:t>
                        </m:r>
                      </m:sup>
                    </m:sSup>
                  </m:oMath>
                </a14:m>
                <a:endParaRPr lang="en-US" sz="2400" kern="0" dirty="0"/>
              </a:p>
              <a:p>
                <a:pPr algn="ctr">
                  <a:lnSpc>
                    <a:spcPct val="90000"/>
                  </a:lnSpc>
                  <a:spcBef>
                    <a:spcPct val="20000"/>
                  </a:spcBef>
                  <a:defRPr/>
                </a:pPr>
                <a:endParaRPr lang="en-US" sz="2400" kern="0" dirty="0"/>
              </a:p>
              <a:p>
                <a:pPr>
                  <a:lnSpc>
                    <a:spcPct val="90000"/>
                  </a:lnSpc>
                  <a:spcBef>
                    <a:spcPct val="20000"/>
                  </a:spcBef>
                  <a:defRPr/>
                </a:pPr>
                <a:endParaRPr lang="en-US" sz="2000" kern="0" dirty="0"/>
              </a:p>
              <a:p>
                <a:pPr marL="342900" indent="-342900">
                  <a:lnSpc>
                    <a:spcPct val="90000"/>
                  </a:lnSpc>
                  <a:spcBef>
                    <a:spcPct val="20000"/>
                  </a:spcBef>
                  <a:buFont typeface="Arial" panose="020B0604020202020204" pitchFamily="34" charset="0"/>
                  <a:buChar char="•"/>
                  <a:defRPr/>
                </a:pPr>
                <a:endParaRPr lang="en-US" sz="2000" kern="0" dirty="0"/>
              </a:p>
              <a:p>
                <a:pPr>
                  <a:lnSpc>
                    <a:spcPct val="90000"/>
                  </a:lnSpc>
                  <a:spcBef>
                    <a:spcPct val="20000"/>
                  </a:spcBef>
                  <a:defRPr/>
                </a:pPr>
                <a:endParaRPr lang="en-US" sz="2000" kern="0" dirty="0"/>
              </a:p>
              <a:p>
                <a:pPr marL="342900" indent="-342900">
                  <a:lnSpc>
                    <a:spcPct val="90000"/>
                  </a:lnSpc>
                  <a:spcBef>
                    <a:spcPct val="20000"/>
                  </a:spcBef>
                  <a:buFont typeface="Arial" panose="020B0604020202020204" pitchFamily="34" charset="0"/>
                  <a:buChar char="•"/>
                  <a:defRPr/>
                </a:pPr>
                <a:r>
                  <a:rPr lang="en-US" sz="2000" kern="0" dirty="0"/>
                  <a:t>This can be explained by a characteristic dark sector mass scale of ~ 10-100 MeV.</a:t>
                </a:r>
              </a:p>
            </p:txBody>
          </p:sp>
        </mc:Choice>
        <mc:Fallback xmlns="">
          <p:sp>
            <p:nvSpPr>
              <p:cNvPr id="23" name="Rectangle 3">
                <a:extLst>
                  <a:ext uri="{FF2B5EF4-FFF2-40B4-BE49-F238E27FC236}">
                    <a16:creationId xmlns:a16="http://schemas.microsoft.com/office/drawing/2014/main" id="{94676DD5-8A5A-D64B-A337-4324BB98DB2B}"/>
                  </a:ext>
                </a:extLst>
              </p:cNvPr>
              <p:cNvSpPr txBox="1">
                <a:spLocks noRot="1" noChangeAspect="1" noMove="1" noResize="1" noEditPoints="1" noAdjustHandles="1" noChangeArrowheads="1" noChangeShapeType="1" noTextEdit="1"/>
              </p:cNvSpPr>
              <p:nvPr/>
            </p:nvSpPr>
            <p:spPr>
              <a:xfrm>
                <a:off x="151777" y="2667000"/>
                <a:ext cx="4204262" cy="3352800"/>
              </a:xfrm>
              <a:prstGeom prst="rect">
                <a:avLst/>
              </a:prstGeom>
              <a:blipFill>
                <a:blip r:embed="rId10"/>
                <a:stretch>
                  <a:fillRect l="-1511" t="-1894" b="-18939"/>
                </a:stretch>
              </a:blipFill>
            </p:spPr>
            <p:txBody>
              <a:bodyPr/>
              <a:lstStyle/>
              <a:p>
                <a:r>
                  <a:rPr lang="en-US">
                    <a:noFill/>
                  </a:rPr>
                  <a:t> </a:t>
                </a:r>
              </a:p>
            </p:txBody>
          </p:sp>
        </mc:Fallback>
      </mc:AlternateContent>
    </p:spTree>
    <p:extLst>
      <p:ext uri="{BB962C8B-B14F-4D97-AF65-F5344CB8AC3E}">
        <p14:creationId xmlns:p14="http://schemas.microsoft.com/office/powerpoint/2010/main" val="312567483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074" name="Title 1"/>
          <p:cNvSpPr>
            <a:spLocks noGrp="1"/>
          </p:cNvSpPr>
          <p:nvPr>
            <p:ph type="title"/>
          </p:nvPr>
        </p:nvSpPr>
        <p:spPr>
          <a:xfrm>
            <a:off x="0" y="228985"/>
            <a:ext cx="9144000" cy="441325"/>
          </a:xfrm>
        </p:spPr>
        <p:txBody>
          <a:bodyPr/>
          <a:lstStyle/>
          <a:p>
            <a:r>
              <a:rPr lang="en-US" dirty="0">
                <a:solidFill>
                  <a:schemeClr val="bg1"/>
                </a:solidFill>
                <a:latin typeface="Arial" charset="0"/>
              </a:rPr>
              <a:t>THE THERMAL RELIC LANDSCAPE</a:t>
            </a:r>
          </a:p>
        </p:txBody>
      </p:sp>
      <p:grpSp>
        <p:nvGrpSpPr>
          <p:cNvPr id="13" name="Group 12">
            <a:extLst>
              <a:ext uri="{FF2B5EF4-FFF2-40B4-BE49-F238E27FC236}">
                <a16:creationId xmlns:a16="http://schemas.microsoft.com/office/drawing/2014/main" id="{5F4E6C81-E638-4942-BF5C-7C1F1B1E5787}"/>
              </a:ext>
            </a:extLst>
          </p:cNvPr>
          <p:cNvGrpSpPr/>
          <p:nvPr/>
        </p:nvGrpSpPr>
        <p:grpSpPr>
          <a:xfrm>
            <a:off x="990600" y="833735"/>
            <a:ext cx="6629400" cy="5871865"/>
            <a:chOff x="990600" y="833735"/>
            <a:chExt cx="6629400" cy="5871865"/>
          </a:xfrm>
        </p:grpSpPr>
        <p:sp>
          <p:nvSpPr>
            <p:cNvPr id="15" name="TextBox 14"/>
            <p:cNvSpPr txBox="1"/>
            <p:nvPr/>
          </p:nvSpPr>
          <p:spPr>
            <a:xfrm>
              <a:off x="4261607" y="833735"/>
              <a:ext cx="919993" cy="461665"/>
            </a:xfrm>
            <a:prstGeom prst="rect">
              <a:avLst/>
            </a:prstGeom>
            <a:noFill/>
          </p:spPr>
          <p:txBody>
            <a:bodyPr wrap="none" rtlCol="0">
              <a:spAutoFit/>
            </a:bodyPr>
            <a:lstStyle/>
            <a:p>
              <a:r>
                <a:rPr lang="en-US" sz="2400" dirty="0">
                  <a:solidFill>
                    <a:schemeClr val="bg1"/>
                  </a:solidFill>
                </a:rPr>
                <a:t>Mass</a:t>
              </a:r>
            </a:p>
          </p:txBody>
        </p:sp>
        <p:sp>
          <p:nvSpPr>
            <p:cNvPr id="18" name="TextBox 17"/>
            <p:cNvSpPr txBox="1"/>
            <p:nvPr/>
          </p:nvSpPr>
          <p:spPr>
            <a:xfrm rot="16200000">
              <a:off x="-214217" y="3643217"/>
              <a:ext cx="2871299" cy="461665"/>
            </a:xfrm>
            <a:prstGeom prst="rect">
              <a:avLst/>
            </a:prstGeom>
            <a:noFill/>
          </p:spPr>
          <p:txBody>
            <a:bodyPr wrap="none" rtlCol="0">
              <a:spAutoFit/>
            </a:bodyPr>
            <a:lstStyle/>
            <a:p>
              <a:r>
                <a:rPr lang="en-US" sz="2400" dirty="0">
                  <a:solidFill>
                    <a:schemeClr val="bg1"/>
                  </a:solidFill>
                </a:rPr>
                <a:t>Interaction Strength</a:t>
              </a:r>
            </a:p>
          </p:txBody>
        </p:sp>
        <p:cxnSp>
          <p:nvCxnSpPr>
            <p:cNvPr id="3" name="Straight Arrow Connector 2"/>
            <p:cNvCxnSpPr>
              <a:cxnSpLocks/>
            </p:cNvCxnSpPr>
            <p:nvPr/>
          </p:nvCxnSpPr>
          <p:spPr>
            <a:xfrm flipV="1">
              <a:off x="1981200" y="1676400"/>
              <a:ext cx="5638800" cy="26016"/>
            </a:xfrm>
            <a:prstGeom prst="straightConnector1">
              <a:avLst/>
            </a:prstGeom>
            <a:ln w="38100" cmpd="sng">
              <a:solidFill>
                <a:schemeClr val="bg1"/>
              </a:solidFill>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a:cxnSpLocks/>
            </p:cNvCxnSpPr>
            <p:nvPr/>
          </p:nvCxnSpPr>
          <p:spPr>
            <a:xfrm flipV="1">
              <a:off x="1980824" y="1692266"/>
              <a:ext cx="0" cy="5013334"/>
            </a:xfrm>
            <a:prstGeom prst="straightConnector1">
              <a:avLst/>
            </a:prstGeom>
            <a:ln w="38100" cmpd="sng">
              <a:solidFill>
                <a:schemeClr val="bg1"/>
              </a:solidFill>
              <a:headEnd type="arrow" w="med" len="med"/>
              <a:tailEnd type="none" w="med" len="med"/>
            </a:ln>
          </p:spPr>
          <p:style>
            <a:lnRef idx="2">
              <a:schemeClr val="accent1"/>
            </a:lnRef>
            <a:fillRef idx="0">
              <a:schemeClr val="accent1"/>
            </a:fillRef>
            <a:effectRef idx="1">
              <a:schemeClr val="accent1"/>
            </a:effectRef>
            <a:fontRef idx="minor">
              <a:schemeClr val="tx1"/>
            </a:fontRef>
          </p:style>
        </p:cxnSp>
        <p:sp>
          <p:nvSpPr>
            <p:cNvPr id="23" name="TextBox 22"/>
            <p:cNvSpPr txBox="1"/>
            <p:nvPr/>
          </p:nvSpPr>
          <p:spPr>
            <a:xfrm>
              <a:off x="6351776" y="1295400"/>
              <a:ext cx="582424" cy="369332"/>
            </a:xfrm>
            <a:prstGeom prst="rect">
              <a:avLst/>
            </a:prstGeom>
            <a:noFill/>
          </p:spPr>
          <p:txBody>
            <a:bodyPr wrap="none" rtlCol="0">
              <a:spAutoFit/>
            </a:bodyPr>
            <a:lstStyle/>
            <a:p>
              <a:r>
                <a:rPr lang="en-US" dirty="0" err="1">
                  <a:solidFill>
                    <a:schemeClr val="bg1"/>
                  </a:solidFill>
                </a:rPr>
                <a:t>TeV</a:t>
              </a:r>
              <a:endParaRPr lang="en-US" dirty="0">
                <a:solidFill>
                  <a:schemeClr val="bg1"/>
                </a:solidFill>
              </a:endParaRPr>
            </a:p>
          </p:txBody>
        </p:sp>
        <p:sp>
          <p:nvSpPr>
            <p:cNvPr id="25" name="TextBox 24"/>
            <p:cNvSpPr txBox="1"/>
            <p:nvPr/>
          </p:nvSpPr>
          <p:spPr>
            <a:xfrm>
              <a:off x="2419896" y="1295400"/>
              <a:ext cx="659293" cy="369332"/>
            </a:xfrm>
            <a:prstGeom prst="rect">
              <a:avLst/>
            </a:prstGeom>
            <a:noFill/>
          </p:spPr>
          <p:txBody>
            <a:bodyPr wrap="none" rtlCol="0">
              <a:spAutoFit/>
            </a:bodyPr>
            <a:lstStyle/>
            <a:p>
              <a:r>
                <a:rPr lang="en-US" dirty="0">
                  <a:solidFill>
                    <a:schemeClr val="bg1"/>
                  </a:solidFill>
                </a:rPr>
                <a:t>MeV</a:t>
              </a:r>
            </a:p>
          </p:txBody>
        </p:sp>
        <p:sp>
          <p:nvSpPr>
            <p:cNvPr id="26" name="TextBox 25"/>
            <p:cNvSpPr txBox="1"/>
            <p:nvPr/>
          </p:nvSpPr>
          <p:spPr>
            <a:xfrm>
              <a:off x="4392205" y="1295400"/>
              <a:ext cx="646556" cy="369332"/>
            </a:xfrm>
            <a:prstGeom prst="rect">
              <a:avLst/>
            </a:prstGeom>
            <a:noFill/>
          </p:spPr>
          <p:txBody>
            <a:bodyPr wrap="none" rtlCol="0">
              <a:spAutoFit/>
            </a:bodyPr>
            <a:lstStyle/>
            <a:p>
              <a:r>
                <a:rPr lang="en-US" dirty="0" err="1">
                  <a:solidFill>
                    <a:schemeClr val="bg1"/>
                  </a:solidFill>
                </a:rPr>
                <a:t>GeV</a:t>
              </a:r>
              <a:endParaRPr lang="en-US" dirty="0">
                <a:solidFill>
                  <a:schemeClr val="bg1"/>
                </a:solidFill>
              </a:endParaRPr>
            </a:p>
          </p:txBody>
        </p:sp>
        <p:sp>
          <p:nvSpPr>
            <p:cNvPr id="27" name="TextBox 26"/>
            <p:cNvSpPr txBox="1"/>
            <p:nvPr/>
          </p:nvSpPr>
          <p:spPr>
            <a:xfrm>
              <a:off x="1540393" y="1981200"/>
              <a:ext cx="313044" cy="369332"/>
            </a:xfrm>
            <a:prstGeom prst="rect">
              <a:avLst/>
            </a:prstGeom>
            <a:noFill/>
          </p:spPr>
          <p:txBody>
            <a:bodyPr wrap="none" rtlCol="0">
              <a:spAutoFit/>
            </a:bodyPr>
            <a:lstStyle/>
            <a:p>
              <a:r>
                <a:rPr lang="en-US" dirty="0">
                  <a:solidFill>
                    <a:schemeClr val="bg1"/>
                  </a:solidFill>
                </a:rPr>
                <a:t>1</a:t>
              </a:r>
            </a:p>
          </p:txBody>
        </p:sp>
        <p:sp>
          <p:nvSpPr>
            <p:cNvPr id="28" name="TextBox 27"/>
            <p:cNvSpPr txBox="1"/>
            <p:nvPr/>
          </p:nvSpPr>
          <p:spPr>
            <a:xfrm>
              <a:off x="1407789" y="3657600"/>
              <a:ext cx="578253" cy="369332"/>
            </a:xfrm>
            <a:prstGeom prst="rect">
              <a:avLst/>
            </a:prstGeom>
            <a:noFill/>
          </p:spPr>
          <p:txBody>
            <a:bodyPr wrap="none" rtlCol="0">
              <a:spAutoFit/>
            </a:bodyPr>
            <a:lstStyle/>
            <a:p>
              <a:r>
                <a:rPr lang="en-US" dirty="0">
                  <a:solidFill>
                    <a:schemeClr val="bg1"/>
                  </a:solidFill>
                </a:rPr>
                <a:t>10</a:t>
              </a:r>
              <a:r>
                <a:rPr lang="en-US" baseline="30000" dirty="0">
                  <a:solidFill>
                    <a:schemeClr val="bg1"/>
                  </a:solidFill>
                </a:rPr>
                <a:t>-3</a:t>
              </a:r>
            </a:p>
          </p:txBody>
        </p:sp>
        <p:sp>
          <p:nvSpPr>
            <p:cNvPr id="29" name="TextBox 28"/>
            <p:cNvSpPr txBox="1"/>
            <p:nvPr/>
          </p:nvSpPr>
          <p:spPr>
            <a:xfrm>
              <a:off x="1407789" y="5390647"/>
              <a:ext cx="578253" cy="369332"/>
            </a:xfrm>
            <a:prstGeom prst="rect">
              <a:avLst/>
            </a:prstGeom>
            <a:noFill/>
          </p:spPr>
          <p:txBody>
            <a:bodyPr wrap="none" rtlCol="0">
              <a:spAutoFit/>
            </a:bodyPr>
            <a:lstStyle/>
            <a:p>
              <a:r>
                <a:rPr lang="en-US" dirty="0">
                  <a:solidFill>
                    <a:schemeClr val="bg1"/>
                  </a:solidFill>
                </a:rPr>
                <a:t>10</a:t>
              </a:r>
              <a:r>
                <a:rPr lang="en-US" baseline="30000" dirty="0">
                  <a:solidFill>
                    <a:schemeClr val="bg1"/>
                  </a:solidFill>
                </a:rPr>
                <a:t>-6</a:t>
              </a:r>
            </a:p>
          </p:txBody>
        </p:sp>
      </p:grpSp>
      <p:pic>
        <p:nvPicPr>
          <p:cNvPr id="10" name="Picture 9">
            <a:extLst>
              <a:ext uri="{FF2B5EF4-FFF2-40B4-BE49-F238E27FC236}">
                <a16:creationId xmlns:a16="http://schemas.microsoft.com/office/drawing/2014/main" id="{1DEBA128-577F-5348-A2F6-E767F9D39C4E}"/>
              </a:ext>
            </a:extLst>
          </p:cNvPr>
          <p:cNvPicPr>
            <a:picLocks noChangeAspect="1"/>
          </p:cNvPicPr>
          <p:nvPr/>
        </p:nvPicPr>
        <p:blipFill rotWithShape="1">
          <a:blip r:embed="rId2"/>
          <a:srcRect t="4414"/>
          <a:stretch/>
        </p:blipFill>
        <p:spPr>
          <a:xfrm>
            <a:off x="711525" y="42560"/>
            <a:ext cx="4851436" cy="4402466"/>
          </a:xfrm>
          <a:prstGeom prst="rect">
            <a:avLst/>
          </a:prstGeom>
        </p:spPr>
      </p:pic>
      <p:sp>
        <p:nvSpPr>
          <p:cNvPr id="17" name="TextBox 16">
            <a:extLst>
              <a:ext uri="{FF2B5EF4-FFF2-40B4-BE49-F238E27FC236}">
                <a16:creationId xmlns:a16="http://schemas.microsoft.com/office/drawing/2014/main" id="{AA09995B-3F52-3C4C-A3E5-CF7222EBEFED}"/>
              </a:ext>
            </a:extLst>
          </p:cNvPr>
          <p:cNvSpPr txBox="1"/>
          <p:nvPr/>
        </p:nvSpPr>
        <p:spPr>
          <a:xfrm rot="3089523">
            <a:off x="947972" y="311104"/>
            <a:ext cx="779381" cy="461665"/>
          </a:xfrm>
          <a:prstGeom prst="rect">
            <a:avLst/>
          </a:prstGeom>
          <a:noFill/>
          <a:ln>
            <a:noFill/>
          </a:ln>
        </p:spPr>
        <p:txBody>
          <a:bodyPr wrap="none" rtlCol="0">
            <a:spAutoFit/>
          </a:bodyPr>
          <a:lstStyle/>
          <a:p>
            <a:pPr algn="ctr"/>
            <a:r>
              <a:rPr lang="en-US" sz="1200" dirty="0"/>
              <a:t> Particle</a:t>
            </a:r>
          </a:p>
          <a:p>
            <a:pPr algn="ctr"/>
            <a:r>
              <a:rPr lang="en-US" sz="1200" dirty="0"/>
              <a:t>Colliders</a:t>
            </a:r>
          </a:p>
        </p:txBody>
      </p:sp>
      <p:sp>
        <p:nvSpPr>
          <p:cNvPr id="19" name="TextBox 18"/>
          <p:cNvSpPr txBox="1"/>
          <p:nvPr/>
        </p:nvSpPr>
        <p:spPr>
          <a:xfrm>
            <a:off x="2579775" y="2303502"/>
            <a:ext cx="1339279" cy="646331"/>
          </a:xfrm>
          <a:prstGeom prst="rect">
            <a:avLst/>
          </a:prstGeom>
          <a:noFill/>
        </p:spPr>
        <p:txBody>
          <a:bodyPr wrap="none" rtlCol="0">
            <a:spAutoFit/>
          </a:bodyPr>
          <a:lstStyle/>
          <a:p>
            <a:pPr algn="ctr"/>
            <a:r>
              <a:rPr lang="en-US" dirty="0"/>
              <a:t>Already</a:t>
            </a:r>
          </a:p>
          <a:p>
            <a:pPr algn="ctr"/>
            <a:r>
              <a:rPr lang="en-US" dirty="0"/>
              <a:t>Discovered</a:t>
            </a:r>
          </a:p>
        </p:txBody>
      </p:sp>
      <p:sp>
        <p:nvSpPr>
          <p:cNvPr id="22" name="TextBox 21"/>
          <p:cNvSpPr txBox="1"/>
          <p:nvPr/>
        </p:nvSpPr>
        <p:spPr>
          <a:xfrm>
            <a:off x="4867645" y="4797154"/>
            <a:ext cx="1608134" cy="646331"/>
          </a:xfrm>
          <a:prstGeom prst="rect">
            <a:avLst/>
          </a:prstGeom>
          <a:noFill/>
        </p:spPr>
        <p:txBody>
          <a:bodyPr wrap="none" rtlCol="0">
            <a:spAutoFit/>
          </a:bodyPr>
          <a:lstStyle/>
          <a:p>
            <a:pPr algn="ctr"/>
            <a:r>
              <a:rPr lang="en-US" dirty="0">
                <a:solidFill>
                  <a:schemeClr val="bg1"/>
                </a:solidFill>
              </a:rPr>
              <a:t>Impossible to </a:t>
            </a:r>
          </a:p>
          <a:p>
            <a:pPr algn="ctr"/>
            <a:r>
              <a:rPr lang="en-US" dirty="0">
                <a:solidFill>
                  <a:schemeClr val="bg1"/>
                </a:solidFill>
              </a:rPr>
              <a:t>Discover</a:t>
            </a:r>
          </a:p>
        </p:txBody>
      </p:sp>
      <p:sp>
        <p:nvSpPr>
          <p:cNvPr id="31" name="TextBox 30">
            <a:extLst>
              <a:ext uri="{FF2B5EF4-FFF2-40B4-BE49-F238E27FC236}">
                <a16:creationId xmlns:a16="http://schemas.microsoft.com/office/drawing/2014/main" id="{FE738B09-448A-E241-AA72-04A4B7F5334F}"/>
              </a:ext>
            </a:extLst>
          </p:cNvPr>
          <p:cNvSpPr txBox="1"/>
          <p:nvPr/>
        </p:nvSpPr>
        <p:spPr>
          <a:xfrm>
            <a:off x="2406843" y="2965697"/>
            <a:ext cx="1685141" cy="646331"/>
          </a:xfrm>
          <a:prstGeom prst="rect">
            <a:avLst/>
          </a:prstGeom>
          <a:noFill/>
        </p:spPr>
        <p:txBody>
          <a:bodyPr wrap="none" rtlCol="0">
            <a:spAutoFit/>
          </a:bodyPr>
          <a:lstStyle/>
          <a:p>
            <a:pPr algn="ctr"/>
            <a:r>
              <a:rPr lang="en-US" dirty="0">
                <a:solidFill>
                  <a:srgbClr val="FF0000"/>
                </a:solidFill>
              </a:rPr>
              <a:t>Too Little to be</a:t>
            </a:r>
          </a:p>
          <a:p>
            <a:pPr algn="ctr"/>
            <a:r>
              <a:rPr lang="en-US" dirty="0">
                <a:solidFill>
                  <a:srgbClr val="FF0000"/>
                </a:solidFill>
              </a:rPr>
              <a:t>Dark Matter</a:t>
            </a:r>
          </a:p>
        </p:txBody>
      </p:sp>
      <p:sp>
        <p:nvSpPr>
          <p:cNvPr id="32" name="TextBox 31">
            <a:extLst>
              <a:ext uri="{FF2B5EF4-FFF2-40B4-BE49-F238E27FC236}">
                <a16:creationId xmlns:a16="http://schemas.microsoft.com/office/drawing/2014/main" id="{17A3BD6D-4186-C643-8EBA-7972391D0856}"/>
              </a:ext>
            </a:extLst>
          </p:cNvPr>
          <p:cNvSpPr txBox="1"/>
          <p:nvPr/>
        </p:nvSpPr>
        <p:spPr>
          <a:xfrm>
            <a:off x="4562543" y="5490844"/>
            <a:ext cx="2195896" cy="669827"/>
          </a:xfrm>
          <a:prstGeom prst="rect">
            <a:avLst/>
          </a:prstGeom>
          <a:noFill/>
        </p:spPr>
        <p:txBody>
          <a:bodyPr wrap="square" rtlCol="0">
            <a:spAutoFit/>
          </a:bodyPr>
          <a:lstStyle/>
          <a:p>
            <a:pPr algn="ctr"/>
            <a:r>
              <a:rPr lang="en-US" dirty="0">
                <a:solidFill>
                  <a:srgbClr val="FF0000"/>
                </a:solidFill>
              </a:rPr>
              <a:t>Too Much to be</a:t>
            </a:r>
          </a:p>
          <a:p>
            <a:pPr algn="ctr"/>
            <a:r>
              <a:rPr lang="en-US" dirty="0">
                <a:solidFill>
                  <a:srgbClr val="FF0000"/>
                </a:solidFill>
              </a:rPr>
              <a:t>Dark Matter</a:t>
            </a:r>
          </a:p>
        </p:txBody>
      </p:sp>
      <p:grpSp>
        <p:nvGrpSpPr>
          <p:cNvPr id="37" name="Group 36">
            <a:extLst>
              <a:ext uri="{FF2B5EF4-FFF2-40B4-BE49-F238E27FC236}">
                <a16:creationId xmlns:a16="http://schemas.microsoft.com/office/drawing/2014/main" id="{7BA2D2B3-89CE-0548-902C-8407E5351171}"/>
              </a:ext>
            </a:extLst>
          </p:cNvPr>
          <p:cNvGrpSpPr/>
          <p:nvPr/>
        </p:nvGrpSpPr>
        <p:grpSpPr>
          <a:xfrm>
            <a:off x="2204583" y="1841087"/>
            <a:ext cx="4352402" cy="4315140"/>
            <a:chOff x="2204583" y="1841087"/>
            <a:chExt cx="4352402" cy="4315140"/>
          </a:xfrm>
        </p:grpSpPr>
        <p:sp>
          <p:nvSpPr>
            <p:cNvPr id="4" name="TextBox 3">
              <a:extLst>
                <a:ext uri="{FF2B5EF4-FFF2-40B4-BE49-F238E27FC236}">
                  <a16:creationId xmlns:a16="http://schemas.microsoft.com/office/drawing/2014/main" id="{6F85183C-88D4-4146-BE57-52E2815E79DB}"/>
                </a:ext>
              </a:extLst>
            </p:cNvPr>
            <p:cNvSpPr txBox="1"/>
            <p:nvPr/>
          </p:nvSpPr>
          <p:spPr>
            <a:xfrm rot="18841872">
              <a:off x="3691586" y="3520560"/>
              <a:ext cx="1800678" cy="646331"/>
            </a:xfrm>
            <a:prstGeom prst="rect">
              <a:avLst/>
            </a:prstGeom>
            <a:noFill/>
            <a:ln>
              <a:noFill/>
            </a:ln>
          </p:spPr>
          <p:txBody>
            <a:bodyPr wrap="square" rtlCol="0">
              <a:spAutoFit/>
            </a:bodyPr>
            <a:lstStyle/>
            <a:p>
              <a:pPr algn="ctr"/>
              <a:r>
                <a:rPr lang="en-US" dirty="0">
                  <a:solidFill>
                    <a:srgbClr val="00B050"/>
                  </a:solidFill>
                </a:rPr>
                <a:t>Just Right to </a:t>
              </a:r>
            </a:p>
            <a:p>
              <a:pPr algn="ctr"/>
              <a:r>
                <a:rPr lang="en-US" dirty="0">
                  <a:solidFill>
                    <a:srgbClr val="00B050"/>
                  </a:solidFill>
                </a:rPr>
                <a:t>be Dark Matter</a:t>
              </a:r>
            </a:p>
          </p:txBody>
        </p:sp>
        <p:cxnSp>
          <p:nvCxnSpPr>
            <p:cNvPr id="5" name="Straight Arrow Connector 4">
              <a:extLst>
                <a:ext uri="{FF2B5EF4-FFF2-40B4-BE49-F238E27FC236}">
                  <a16:creationId xmlns:a16="http://schemas.microsoft.com/office/drawing/2014/main" id="{1BCB9AF3-D2F7-3941-8E51-E3BBC6BF9FC9}"/>
                </a:ext>
              </a:extLst>
            </p:cNvPr>
            <p:cNvCxnSpPr>
              <a:cxnSpLocks/>
              <a:stCxn id="4" idx="1"/>
            </p:cNvCxnSpPr>
            <p:nvPr/>
          </p:nvCxnSpPr>
          <p:spPr>
            <a:xfrm flipH="1">
              <a:off x="2204583" y="4491035"/>
              <a:ext cx="1761562" cy="1665192"/>
            </a:xfrm>
            <a:prstGeom prst="straightConnector1">
              <a:avLst/>
            </a:prstGeom>
            <a:ln w="127000">
              <a:solidFill>
                <a:srgbClr val="00B050"/>
              </a:solidFill>
              <a:tailEnd type="triangle"/>
            </a:ln>
          </p:spPr>
          <p:style>
            <a:lnRef idx="2">
              <a:schemeClr val="accent1"/>
            </a:lnRef>
            <a:fillRef idx="0">
              <a:schemeClr val="accent1"/>
            </a:fillRef>
            <a:effectRef idx="1">
              <a:schemeClr val="accent1"/>
            </a:effectRef>
            <a:fontRef idx="minor">
              <a:schemeClr val="tx1"/>
            </a:fontRef>
          </p:style>
        </p:cxnSp>
        <p:cxnSp>
          <p:nvCxnSpPr>
            <p:cNvPr id="30" name="Straight Arrow Connector 29">
              <a:extLst>
                <a:ext uri="{FF2B5EF4-FFF2-40B4-BE49-F238E27FC236}">
                  <a16:creationId xmlns:a16="http://schemas.microsoft.com/office/drawing/2014/main" id="{5C267067-7A89-4049-A264-52F8ADB0DE4C}"/>
                </a:ext>
              </a:extLst>
            </p:cNvPr>
            <p:cNvCxnSpPr>
              <a:cxnSpLocks/>
              <a:stCxn id="4" idx="3"/>
            </p:cNvCxnSpPr>
            <p:nvPr/>
          </p:nvCxnSpPr>
          <p:spPr>
            <a:xfrm flipV="1">
              <a:off x="5217706" y="1841087"/>
              <a:ext cx="1339279" cy="1355330"/>
            </a:xfrm>
            <a:prstGeom prst="straightConnector1">
              <a:avLst/>
            </a:prstGeom>
            <a:ln w="127000">
              <a:solidFill>
                <a:srgbClr val="00B050"/>
              </a:solidFill>
              <a:tailEnd type="triangle"/>
            </a:ln>
          </p:spPr>
          <p:style>
            <a:lnRef idx="2">
              <a:schemeClr val="accent1"/>
            </a:lnRef>
            <a:fillRef idx="0">
              <a:schemeClr val="accent1"/>
            </a:fillRef>
            <a:effectRef idx="1">
              <a:schemeClr val="accent1"/>
            </a:effectRef>
            <a:fontRef idx="minor">
              <a:schemeClr val="tx1"/>
            </a:fontRef>
          </p:style>
        </p:cxnSp>
      </p:grpSp>
      <p:sp>
        <p:nvSpPr>
          <p:cNvPr id="21" name="TextBox 20"/>
          <p:cNvSpPr txBox="1"/>
          <p:nvPr/>
        </p:nvSpPr>
        <p:spPr>
          <a:xfrm>
            <a:off x="4584985" y="2303502"/>
            <a:ext cx="2173454" cy="646331"/>
          </a:xfrm>
          <a:prstGeom prst="rect">
            <a:avLst/>
          </a:prstGeom>
          <a:noFill/>
        </p:spPr>
        <p:txBody>
          <a:bodyPr wrap="none" rtlCol="0">
            <a:spAutoFit/>
          </a:bodyPr>
          <a:lstStyle/>
          <a:p>
            <a:pPr algn="ctr"/>
            <a:r>
              <a:rPr lang="en-US" dirty="0">
                <a:solidFill>
                  <a:schemeClr val="bg1"/>
                </a:solidFill>
              </a:rPr>
              <a:t>Strongly Interacting</a:t>
            </a:r>
          </a:p>
          <a:p>
            <a:pPr algn="ctr"/>
            <a:r>
              <a:rPr lang="en-US" dirty="0">
                <a:solidFill>
                  <a:schemeClr val="bg1"/>
                </a:solidFill>
              </a:rPr>
              <a:t>Heavy Particles</a:t>
            </a:r>
          </a:p>
        </p:txBody>
      </p:sp>
      <p:sp>
        <p:nvSpPr>
          <p:cNvPr id="20" name="TextBox 19"/>
          <p:cNvSpPr txBox="1"/>
          <p:nvPr/>
        </p:nvSpPr>
        <p:spPr>
          <a:xfrm>
            <a:off x="2209800" y="4797154"/>
            <a:ext cx="2079228" cy="646331"/>
          </a:xfrm>
          <a:prstGeom prst="rect">
            <a:avLst/>
          </a:prstGeom>
          <a:noFill/>
        </p:spPr>
        <p:txBody>
          <a:bodyPr wrap="none" rtlCol="0">
            <a:spAutoFit/>
          </a:bodyPr>
          <a:lstStyle/>
          <a:p>
            <a:pPr algn="ctr"/>
            <a:r>
              <a:rPr lang="en-US" dirty="0">
                <a:solidFill>
                  <a:schemeClr val="bg1"/>
                </a:solidFill>
              </a:rPr>
              <a:t>Weakly Interacting</a:t>
            </a:r>
          </a:p>
          <a:p>
            <a:pPr algn="ctr"/>
            <a:r>
              <a:rPr lang="en-US" dirty="0">
                <a:solidFill>
                  <a:schemeClr val="bg1"/>
                </a:solidFill>
              </a:rPr>
              <a:t>Light Particles</a:t>
            </a:r>
          </a:p>
        </p:txBody>
      </p:sp>
      <p:grpSp>
        <p:nvGrpSpPr>
          <p:cNvPr id="6" name="Group 5">
            <a:extLst>
              <a:ext uri="{FF2B5EF4-FFF2-40B4-BE49-F238E27FC236}">
                <a16:creationId xmlns:a16="http://schemas.microsoft.com/office/drawing/2014/main" id="{5C7C60B9-97EE-554B-8405-885DE18A98D8}"/>
              </a:ext>
            </a:extLst>
          </p:cNvPr>
          <p:cNvGrpSpPr/>
          <p:nvPr/>
        </p:nvGrpSpPr>
        <p:grpSpPr>
          <a:xfrm>
            <a:off x="6758438" y="3271856"/>
            <a:ext cx="2232130" cy="2279522"/>
            <a:chOff x="6758438" y="3271856"/>
            <a:chExt cx="2232130" cy="2279522"/>
          </a:xfrm>
        </p:grpSpPr>
        <p:grpSp>
          <p:nvGrpSpPr>
            <p:cNvPr id="9" name="Group 8">
              <a:extLst>
                <a:ext uri="{FF2B5EF4-FFF2-40B4-BE49-F238E27FC236}">
                  <a16:creationId xmlns:a16="http://schemas.microsoft.com/office/drawing/2014/main" id="{EB526E82-1DEA-854E-A151-40B38445B732}"/>
                </a:ext>
              </a:extLst>
            </p:cNvPr>
            <p:cNvGrpSpPr/>
            <p:nvPr/>
          </p:nvGrpSpPr>
          <p:grpSpPr>
            <a:xfrm>
              <a:off x="6758438" y="3271856"/>
              <a:ext cx="2232130" cy="1443795"/>
              <a:chOff x="3054763" y="7230486"/>
              <a:chExt cx="2215861" cy="1420495"/>
            </a:xfrm>
          </p:grpSpPr>
          <p:sp>
            <p:nvSpPr>
              <p:cNvPr id="2" name="Rectangle 1">
                <a:extLst>
                  <a:ext uri="{FF2B5EF4-FFF2-40B4-BE49-F238E27FC236}">
                    <a16:creationId xmlns:a16="http://schemas.microsoft.com/office/drawing/2014/main" id="{6360D50F-A2B6-5E49-A47D-BBB48D0BF2D2}"/>
                  </a:ext>
                </a:extLst>
              </p:cNvPr>
              <p:cNvSpPr/>
              <p:nvPr/>
            </p:nvSpPr>
            <p:spPr>
              <a:xfrm>
                <a:off x="3054763" y="7236337"/>
                <a:ext cx="2215861" cy="141464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33" name="Group 32">
                <a:extLst>
                  <a:ext uri="{FF2B5EF4-FFF2-40B4-BE49-F238E27FC236}">
                    <a16:creationId xmlns:a16="http://schemas.microsoft.com/office/drawing/2014/main" id="{F8E40D14-F775-B04A-B119-A41BF208F137}"/>
                  </a:ext>
                </a:extLst>
              </p:cNvPr>
              <p:cNvGrpSpPr/>
              <p:nvPr/>
            </p:nvGrpSpPr>
            <p:grpSpPr>
              <a:xfrm>
                <a:off x="3109088" y="7230486"/>
                <a:ext cx="2141153" cy="1414644"/>
                <a:chOff x="5841408" y="2304913"/>
                <a:chExt cx="2663406" cy="1491652"/>
              </a:xfrm>
              <a:solidFill>
                <a:schemeClr val="bg1"/>
              </a:solidFill>
            </p:grpSpPr>
            <mc:AlternateContent xmlns:mc="http://schemas.openxmlformats.org/markup-compatibility/2006" xmlns:a14="http://schemas.microsoft.com/office/drawing/2010/main">
              <mc:Choice Requires="a14">
                <p:sp>
                  <p:nvSpPr>
                    <p:cNvPr id="38" name="TextBox 37">
                      <a:extLst>
                        <a:ext uri="{FF2B5EF4-FFF2-40B4-BE49-F238E27FC236}">
                          <a16:creationId xmlns:a16="http://schemas.microsoft.com/office/drawing/2014/main" id="{C0C57E18-927C-C74A-A8CE-B5DDF0E5B8AB}"/>
                        </a:ext>
                      </a:extLst>
                    </p:cNvPr>
                    <p:cNvSpPr txBox="1"/>
                    <p:nvPr/>
                  </p:nvSpPr>
                  <p:spPr>
                    <a:xfrm>
                      <a:off x="7962225" y="3309769"/>
                      <a:ext cx="533194" cy="486796"/>
                    </a:xfrm>
                    <a:prstGeom prst="rect">
                      <a:avLst/>
                    </a:prstGeom>
                    <a:grp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i="1" dirty="0">
                                <a:latin typeface="Cambria Math" panose="02040503050406030204" pitchFamily="18" charset="0"/>
                              </a:rPr>
                              <m:t>𝑒</m:t>
                            </m:r>
                          </m:oMath>
                        </m:oMathPara>
                      </a14:m>
                      <a:endParaRPr lang="en-US" sz="2400" dirty="0"/>
                    </a:p>
                  </p:txBody>
                </p:sp>
              </mc:Choice>
              <mc:Fallback xmlns="">
                <p:sp>
                  <p:nvSpPr>
                    <p:cNvPr id="38" name="TextBox 37">
                      <a:extLst>
                        <a:ext uri="{FF2B5EF4-FFF2-40B4-BE49-F238E27FC236}">
                          <a16:creationId xmlns:a16="http://schemas.microsoft.com/office/drawing/2014/main" id="{C0C57E18-927C-C74A-A8CE-B5DDF0E5B8AB}"/>
                        </a:ext>
                      </a:extLst>
                    </p:cNvPr>
                    <p:cNvSpPr txBox="1">
                      <a:spLocks noRot="1" noChangeAspect="1" noMove="1" noResize="1" noEditPoints="1" noAdjustHandles="1" noChangeArrowheads="1" noChangeShapeType="1" noTextEdit="1"/>
                    </p:cNvSpPr>
                    <p:nvPr/>
                  </p:nvSpPr>
                  <p:spPr>
                    <a:xfrm>
                      <a:off x="7962225" y="3309769"/>
                      <a:ext cx="533194" cy="486796"/>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9" name="TextBox 38">
                      <a:extLst>
                        <a:ext uri="{FF2B5EF4-FFF2-40B4-BE49-F238E27FC236}">
                          <a16:creationId xmlns:a16="http://schemas.microsoft.com/office/drawing/2014/main" id="{3B6EBCB0-66CF-E845-B9E7-217FA41857C9}"/>
                        </a:ext>
                      </a:extLst>
                    </p:cNvPr>
                    <p:cNvSpPr txBox="1"/>
                    <p:nvPr/>
                  </p:nvSpPr>
                  <p:spPr>
                    <a:xfrm>
                      <a:off x="7971620" y="2304913"/>
                      <a:ext cx="533194" cy="486796"/>
                    </a:xfrm>
                    <a:prstGeom prst="rect">
                      <a:avLst/>
                    </a:prstGeom>
                    <a:grp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i="1" dirty="0" smtClean="0">
                                <a:latin typeface="Cambria Math" panose="02040503050406030204" pitchFamily="18" charset="0"/>
                              </a:rPr>
                              <m:t>𝑒</m:t>
                            </m:r>
                          </m:oMath>
                        </m:oMathPara>
                      </a14:m>
                      <a:endParaRPr lang="en-US" sz="2400" dirty="0"/>
                    </a:p>
                  </p:txBody>
                </p:sp>
              </mc:Choice>
              <mc:Fallback xmlns="">
                <p:sp>
                  <p:nvSpPr>
                    <p:cNvPr id="39" name="TextBox 38">
                      <a:extLst>
                        <a:ext uri="{FF2B5EF4-FFF2-40B4-BE49-F238E27FC236}">
                          <a16:creationId xmlns:a16="http://schemas.microsoft.com/office/drawing/2014/main" id="{3B6EBCB0-66CF-E845-B9E7-217FA41857C9}"/>
                        </a:ext>
                      </a:extLst>
                    </p:cNvPr>
                    <p:cNvSpPr txBox="1">
                      <a:spLocks noRot="1" noChangeAspect="1" noMove="1" noResize="1" noEditPoints="1" noAdjustHandles="1" noChangeArrowheads="1" noChangeShapeType="1" noTextEdit="1"/>
                    </p:cNvSpPr>
                    <p:nvPr/>
                  </p:nvSpPr>
                  <p:spPr>
                    <a:xfrm>
                      <a:off x="7971620" y="2304913"/>
                      <a:ext cx="533194" cy="486796"/>
                    </a:xfrm>
                    <a:prstGeom prst="rect">
                      <a:avLst/>
                    </a:prstGeom>
                    <a:blipFill>
                      <a:blip r:embed="rId4"/>
                      <a:stretch>
                        <a:fillRect/>
                      </a:stretch>
                    </a:blipFill>
                  </p:spPr>
                  <p:txBody>
                    <a:bodyPr/>
                    <a:lstStyle/>
                    <a:p>
                      <a:r>
                        <a:rPr lang="en-US">
                          <a:noFill/>
                        </a:rPr>
                        <a:t> </a:t>
                      </a:r>
                    </a:p>
                  </p:txBody>
                </p:sp>
              </mc:Fallback>
            </mc:AlternateContent>
            <p:grpSp>
              <p:nvGrpSpPr>
                <p:cNvPr id="34" name="Group 33">
                  <a:extLst>
                    <a:ext uri="{FF2B5EF4-FFF2-40B4-BE49-F238E27FC236}">
                      <a16:creationId xmlns:a16="http://schemas.microsoft.com/office/drawing/2014/main" id="{178ED8E9-0025-FD42-9426-040937A8DE7A}"/>
                    </a:ext>
                  </a:extLst>
                </p:cNvPr>
                <p:cNvGrpSpPr/>
                <p:nvPr/>
              </p:nvGrpSpPr>
              <p:grpSpPr>
                <a:xfrm>
                  <a:off x="6400799" y="2537415"/>
                  <a:ext cx="1653437" cy="1038988"/>
                  <a:chOff x="3200400" y="2514600"/>
                  <a:chExt cx="2743200" cy="1981200"/>
                </a:xfrm>
                <a:grpFill/>
              </p:grpSpPr>
              <p:pic>
                <p:nvPicPr>
                  <p:cNvPr id="41" name="Picture 40">
                    <a:extLst>
                      <a:ext uri="{FF2B5EF4-FFF2-40B4-BE49-F238E27FC236}">
                        <a16:creationId xmlns:a16="http://schemas.microsoft.com/office/drawing/2014/main" id="{A24F888E-4CE9-3B4D-A481-317D15D3702F}"/>
                      </a:ext>
                    </a:extLst>
                  </p:cNvPr>
                  <p:cNvPicPr>
                    <a:picLocks noChangeAspect="1"/>
                  </p:cNvPicPr>
                  <p:nvPr/>
                </p:nvPicPr>
                <p:blipFill rotWithShape="1">
                  <a:blip r:embed="rId5"/>
                  <a:srcRect l="34765" t="23437" r="34766" b="20312"/>
                  <a:stretch/>
                </p:blipFill>
                <p:spPr>
                  <a:xfrm rot="16200000">
                    <a:off x="3581400" y="2133600"/>
                    <a:ext cx="1981200" cy="2743200"/>
                  </a:xfrm>
                  <a:prstGeom prst="rect">
                    <a:avLst/>
                  </a:prstGeom>
                  <a:grpFill/>
                </p:spPr>
              </p:pic>
              <p:sp>
                <p:nvSpPr>
                  <p:cNvPr id="42" name="Rectangle 41">
                    <a:extLst>
                      <a:ext uri="{FF2B5EF4-FFF2-40B4-BE49-F238E27FC236}">
                        <a16:creationId xmlns:a16="http://schemas.microsoft.com/office/drawing/2014/main" id="{94DA3754-DBBC-AC42-88E1-F9CB85D8B5C0}"/>
                      </a:ext>
                    </a:extLst>
                  </p:cNvPr>
                  <p:cNvSpPr/>
                  <p:nvPr/>
                </p:nvSpPr>
                <p:spPr>
                  <a:xfrm>
                    <a:off x="4267200" y="2590800"/>
                    <a:ext cx="609600" cy="7620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5" name="TextBox 34">
                  <a:extLst>
                    <a:ext uri="{FF2B5EF4-FFF2-40B4-BE49-F238E27FC236}">
                      <a16:creationId xmlns:a16="http://schemas.microsoft.com/office/drawing/2014/main" id="{B2F8D943-515C-F748-8366-D59C7C5A1C19}"/>
                    </a:ext>
                  </a:extLst>
                </p:cNvPr>
                <p:cNvSpPr txBox="1"/>
                <p:nvPr/>
              </p:nvSpPr>
              <p:spPr>
                <a:xfrm>
                  <a:off x="5841408" y="2387711"/>
                  <a:ext cx="543739" cy="369332"/>
                </a:xfrm>
                <a:prstGeom prst="rect">
                  <a:avLst/>
                </a:prstGeom>
                <a:grpFill/>
              </p:spPr>
              <p:txBody>
                <a:bodyPr wrap="none" rtlCol="0">
                  <a:spAutoFit/>
                </a:bodyPr>
                <a:lstStyle/>
                <a:p>
                  <a:r>
                    <a:rPr lang="en-US" dirty="0"/>
                    <a:t>DM</a:t>
                  </a:r>
                </a:p>
              </p:txBody>
            </p:sp>
            <p:sp>
              <p:nvSpPr>
                <p:cNvPr id="36" name="TextBox 35">
                  <a:extLst>
                    <a:ext uri="{FF2B5EF4-FFF2-40B4-BE49-F238E27FC236}">
                      <a16:creationId xmlns:a16="http://schemas.microsoft.com/office/drawing/2014/main" id="{FC77512C-DB6C-3043-9347-9B42EB81F9D9}"/>
                    </a:ext>
                  </a:extLst>
                </p:cNvPr>
                <p:cNvSpPr txBox="1"/>
                <p:nvPr/>
              </p:nvSpPr>
              <p:spPr>
                <a:xfrm>
                  <a:off x="5841408" y="3362469"/>
                  <a:ext cx="543739" cy="369332"/>
                </a:xfrm>
                <a:prstGeom prst="rect">
                  <a:avLst/>
                </a:prstGeom>
                <a:grpFill/>
              </p:spPr>
              <p:txBody>
                <a:bodyPr wrap="none" rtlCol="0">
                  <a:spAutoFit/>
                </a:bodyPr>
                <a:lstStyle/>
                <a:p>
                  <a:r>
                    <a:rPr lang="en-US" dirty="0"/>
                    <a:t>DM</a:t>
                  </a:r>
                </a:p>
              </p:txBody>
            </p:sp>
            <mc:AlternateContent xmlns:mc="http://schemas.openxmlformats.org/markup-compatibility/2006" xmlns:a14="http://schemas.microsoft.com/office/drawing/2010/main">
              <mc:Choice Requires="a14">
                <p:sp>
                  <p:nvSpPr>
                    <p:cNvPr id="40" name="TextBox 39">
                      <a:extLst>
                        <a:ext uri="{FF2B5EF4-FFF2-40B4-BE49-F238E27FC236}">
                          <a16:creationId xmlns:a16="http://schemas.microsoft.com/office/drawing/2014/main" id="{2FA4ECCD-C861-DE4C-9F59-D151CA24AD11}"/>
                        </a:ext>
                      </a:extLst>
                    </p:cNvPr>
                    <p:cNvSpPr txBox="1"/>
                    <p:nvPr/>
                  </p:nvSpPr>
                  <p:spPr>
                    <a:xfrm>
                      <a:off x="6992830" y="2588203"/>
                      <a:ext cx="554729" cy="389437"/>
                    </a:xfrm>
                    <a:prstGeom prst="rect">
                      <a:avLst/>
                    </a:prstGeom>
                    <a:grp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i="1" dirty="0" smtClean="0">
                                <a:latin typeface="Cambria Math" panose="02040503050406030204" pitchFamily="18" charset="0"/>
                              </a:rPr>
                              <m:t>𝐴</m:t>
                            </m:r>
                            <m:r>
                              <a:rPr lang="en-US" i="1" dirty="0" smtClean="0">
                                <a:latin typeface="Cambria Math" panose="02040503050406030204" pitchFamily="18" charset="0"/>
                              </a:rPr>
                              <m:t>’</m:t>
                            </m:r>
                          </m:oMath>
                        </m:oMathPara>
                      </a14:m>
                      <a:endParaRPr lang="en-US" dirty="0"/>
                    </a:p>
                  </p:txBody>
                </p:sp>
              </mc:Choice>
              <mc:Fallback xmlns="">
                <p:sp>
                  <p:nvSpPr>
                    <p:cNvPr id="40" name="TextBox 39">
                      <a:extLst>
                        <a:ext uri="{FF2B5EF4-FFF2-40B4-BE49-F238E27FC236}">
                          <a16:creationId xmlns:a16="http://schemas.microsoft.com/office/drawing/2014/main" id="{2FA4ECCD-C861-DE4C-9F59-D151CA24AD11}"/>
                        </a:ext>
                      </a:extLst>
                    </p:cNvPr>
                    <p:cNvSpPr txBox="1">
                      <a:spLocks noRot="1" noChangeAspect="1" noMove="1" noResize="1" noEditPoints="1" noAdjustHandles="1" noChangeArrowheads="1" noChangeShapeType="1" noTextEdit="1"/>
                    </p:cNvSpPr>
                    <p:nvPr/>
                  </p:nvSpPr>
                  <p:spPr>
                    <a:xfrm>
                      <a:off x="6992830" y="2588203"/>
                      <a:ext cx="554729" cy="389437"/>
                    </a:xfrm>
                    <a:prstGeom prst="rect">
                      <a:avLst/>
                    </a:prstGeom>
                    <a:blipFill>
                      <a:blip r:embed="rId6"/>
                      <a:stretch>
                        <a:fillRect/>
                      </a:stretch>
                    </a:blipFill>
                  </p:spPr>
                  <p:txBody>
                    <a:bodyPr/>
                    <a:lstStyle/>
                    <a:p>
                      <a:r>
                        <a:rPr lang="en-US">
                          <a:noFill/>
                        </a:rPr>
                        <a:t> </a:t>
                      </a:r>
                    </a:p>
                  </p:txBody>
                </p:sp>
              </mc:Fallback>
            </mc:AlternateContent>
          </p:grpSp>
        </p:gr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022D72D5-4DF6-DD4B-A9C8-5839AB347467}"/>
                    </a:ext>
                  </a:extLst>
                </p:cNvPr>
                <p:cNvSpPr txBox="1"/>
                <p:nvPr/>
              </p:nvSpPr>
              <p:spPr>
                <a:xfrm>
                  <a:off x="6758439" y="4691341"/>
                  <a:ext cx="2227851" cy="860037"/>
                </a:xfrm>
                <a:prstGeom prst="rect">
                  <a:avLst/>
                </a:prstGeom>
                <a:solidFill>
                  <a:schemeClr val="bg1"/>
                </a:solidFill>
              </p:spPr>
              <p:txBody>
                <a:bodyPr wrap="square" rtlCol="0">
                  <a:spAutoFit/>
                </a:bodyPr>
                <a:lstStyle/>
                <a:p>
                  <a:pPr algn="ctr"/>
                  <a:r>
                    <a:rPr lang="en-US" sz="2800" dirty="0"/>
                    <a:t>&lt;</a:t>
                  </a:r>
                  <a14:m>
                    <m:oMath xmlns:m="http://schemas.openxmlformats.org/officeDocument/2006/math">
                      <m:r>
                        <a:rPr lang="en-US" sz="2800" i="1" dirty="0" smtClean="0">
                          <a:latin typeface="Cambria Math" panose="02040503050406030204" pitchFamily="18" charset="0"/>
                          <a:ea typeface="Cambria Math" panose="02040503050406030204" pitchFamily="18" charset="0"/>
                        </a:rPr>
                        <m:t>𝜎</m:t>
                      </m:r>
                      <m:r>
                        <a:rPr lang="en-US" sz="2800" i="1" dirty="0" smtClean="0">
                          <a:latin typeface="Cambria Math" panose="02040503050406030204" pitchFamily="18" charset="0"/>
                        </a:rPr>
                        <m:t>𝑣</m:t>
                      </m:r>
                    </m:oMath>
                  </a14:m>
                  <a:r>
                    <a:rPr lang="en-US" sz="2800" dirty="0"/>
                    <a:t>&gt; ~ </a:t>
                  </a:r>
                  <a14:m>
                    <m:oMath xmlns:m="http://schemas.openxmlformats.org/officeDocument/2006/math">
                      <m:f>
                        <m:fPr>
                          <m:ctrlPr>
                            <a:rPr lang="en-US" sz="2800" b="0" i="1" smtClean="0">
                              <a:latin typeface="Cambria Math" panose="02040503050406030204" pitchFamily="18" charset="0"/>
                            </a:rPr>
                          </m:ctrlPr>
                        </m:fPr>
                        <m:num>
                          <m:sSup>
                            <m:sSupPr>
                              <m:ctrlPr>
                                <a:rPr lang="en-US" sz="2800" b="0" i="1" smtClean="0">
                                  <a:latin typeface="Cambria Math" panose="02040503050406030204" pitchFamily="18" charset="0"/>
                                </a:rPr>
                              </m:ctrlPr>
                            </m:sSupPr>
                            <m:e>
                              <m:r>
                                <a:rPr lang="en-US" sz="2800" b="0" i="1" smtClean="0">
                                  <a:latin typeface="Cambria Math" panose="02040503050406030204" pitchFamily="18" charset="0"/>
                                  <a:ea typeface="Cambria Math" panose="02040503050406030204" pitchFamily="18" charset="0"/>
                                </a:rPr>
                                <m:t>𝜀</m:t>
                              </m:r>
                            </m:e>
                            <m:sup>
                              <m:r>
                                <a:rPr lang="en-US" sz="2800" b="0" i="1" smtClean="0">
                                  <a:latin typeface="Cambria Math" panose="02040503050406030204" pitchFamily="18" charset="0"/>
                                </a:rPr>
                                <m:t>2</m:t>
                              </m:r>
                            </m:sup>
                          </m:sSup>
                        </m:num>
                        <m:den>
                          <m:sSubSup>
                            <m:sSubSupPr>
                              <m:ctrlPr>
                                <a:rPr lang="en-US" sz="2800" b="0" i="1" smtClean="0">
                                  <a:latin typeface="Cambria Math" panose="02040503050406030204" pitchFamily="18" charset="0"/>
                                </a:rPr>
                              </m:ctrlPr>
                            </m:sSubSupPr>
                            <m:e>
                              <m:r>
                                <a:rPr lang="en-US" sz="2800" b="0" i="1" smtClean="0">
                                  <a:latin typeface="Cambria Math" panose="02040503050406030204" pitchFamily="18" charset="0"/>
                                </a:rPr>
                                <m:t>𝑚</m:t>
                              </m:r>
                            </m:e>
                            <m:sub>
                              <m:r>
                                <a:rPr lang="en-US" sz="2800" b="0" i="1" smtClean="0">
                                  <a:latin typeface="Cambria Math" panose="02040503050406030204" pitchFamily="18" charset="0"/>
                                </a:rPr>
                                <m:t>𝐴</m:t>
                              </m:r>
                              <m:r>
                                <a:rPr lang="en-US" sz="2800" b="0" i="1" smtClean="0">
                                  <a:latin typeface="Cambria Math" panose="02040503050406030204" pitchFamily="18" charset="0"/>
                                </a:rPr>
                                <m:t>′</m:t>
                              </m:r>
                            </m:sub>
                            <m:sup>
                              <m:r>
                                <a:rPr lang="en-US" sz="2800" b="0" i="1" smtClean="0">
                                  <a:latin typeface="Cambria Math" panose="02040503050406030204" pitchFamily="18" charset="0"/>
                                </a:rPr>
                                <m:t>2</m:t>
                              </m:r>
                            </m:sup>
                          </m:sSubSup>
                        </m:den>
                      </m:f>
                    </m:oMath>
                  </a14:m>
                  <a:endParaRPr lang="en-US" sz="2800" dirty="0"/>
                </a:p>
              </p:txBody>
            </p:sp>
          </mc:Choice>
          <mc:Fallback xmlns="">
            <p:sp>
              <p:nvSpPr>
                <p:cNvPr id="11" name="TextBox 10">
                  <a:extLst>
                    <a:ext uri="{FF2B5EF4-FFF2-40B4-BE49-F238E27FC236}">
                      <a16:creationId xmlns:a16="http://schemas.microsoft.com/office/drawing/2014/main" id="{022D72D5-4DF6-DD4B-A9C8-5839AB347467}"/>
                    </a:ext>
                  </a:extLst>
                </p:cNvPr>
                <p:cNvSpPr txBox="1">
                  <a:spLocks noRot="1" noChangeAspect="1" noMove="1" noResize="1" noEditPoints="1" noAdjustHandles="1" noChangeArrowheads="1" noChangeShapeType="1" noTextEdit="1"/>
                </p:cNvSpPr>
                <p:nvPr/>
              </p:nvSpPr>
              <p:spPr>
                <a:xfrm>
                  <a:off x="6758439" y="4691341"/>
                  <a:ext cx="2227851" cy="860037"/>
                </a:xfrm>
                <a:prstGeom prst="rect">
                  <a:avLst/>
                </a:prstGeom>
                <a:blipFill>
                  <a:blip r:embed="rId7"/>
                  <a:stretch>
                    <a:fillRect/>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CB275D31-3801-DB43-BCE6-19A0CF54C810}"/>
                  </a:ext>
                </a:extLst>
              </p:cNvPr>
              <p:cNvSpPr txBox="1"/>
              <p:nvPr/>
            </p:nvSpPr>
            <p:spPr>
              <a:xfrm>
                <a:off x="8165702" y="3505200"/>
                <a:ext cx="418833"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i="1" dirty="0" smtClean="0">
                          <a:latin typeface="Cambria Math" panose="02040503050406030204" pitchFamily="18" charset="0"/>
                          <a:ea typeface="Cambria Math" panose="02040503050406030204" pitchFamily="18" charset="0"/>
                        </a:rPr>
                        <m:t>𝜀</m:t>
                      </m:r>
                    </m:oMath>
                  </m:oMathPara>
                </a14:m>
                <a:endParaRPr lang="en-US" sz="2400" dirty="0"/>
              </a:p>
            </p:txBody>
          </p:sp>
        </mc:Choice>
        <mc:Fallback xmlns="">
          <p:sp>
            <p:nvSpPr>
              <p:cNvPr id="14" name="TextBox 13">
                <a:extLst>
                  <a:ext uri="{FF2B5EF4-FFF2-40B4-BE49-F238E27FC236}">
                    <a16:creationId xmlns:a16="http://schemas.microsoft.com/office/drawing/2014/main" id="{CB275D31-3801-DB43-BCE6-19A0CF54C810}"/>
                  </a:ext>
                </a:extLst>
              </p:cNvPr>
              <p:cNvSpPr txBox="1">
                <a:spLocks noRot="1" noChangeAspect="1" noMove="1" noResize="1" noEditPoints="1" noAdjustHandles="1" noChangeArrowheads="1" noChangeShapeType="1" noTextEdit="1"/>
              </p:cNvSpPr>
              <p:nvPr/>
            </p:nvSpPr>
            <p:spPr>
              <a:xfrm>
                <a:off x="8165702" y="3505200"/>
                <a:ext cx="418833" cy="461665"/>
              </a:xfrm>
              <a:prstGeom prst="rect">
                <a:avLst/>
              </a:prstGeom>
              <a:blipFill>
                <a:blip r:embed="rId8"/>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980120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0" y="104775"/>
            <a:ext cx="9144000" cy="733425"/>
          </a:xfrm>
        </p:spPr>
        <p:txBody>
          <a:bodyPr/>
          <a:lstStyle/>
          <a:p>
            <a:pPr eaLnBrk="1" hangingPunct="1"/>
            <a:r>
              <a:rPr lang="en-US" dirty="0">
                <a:latin typeface="Arial" charset="0"/>
              </a:rPr>
              <a:t>TARGETS IN DARK PHOTON PARAMETER SPACE</a:t>
            </a:r>
          </a:p>
        </p:txBody>
      </p:sp>
      <p:grpSp>
        <p:nvGrpSpPr>
          <p:cNvPr id="7" name="Group 6">
            <a:extLst>
              <a:ext uri="{FF2B5EF4-FFF2-40B4-BE49-F238E27FC236}">
                <a16:creationId xmlns:a16="http://schemas.microsoft.com/office/drawing/2014/main" id="{17C5BF22-248A-4840-A388-F9170F23314C}"/>
              </a:ext>
            </a:extLst>
          </p:cNvPr>
          <p:cNvGrpSpPr/>
          <p:nvPr/>
        </p:nvGrpSpPr>
        <p:grpSpPr>
          <a:xfrm>
            <a:off x="1676400" y="1066800"/>
            <a:ext cx="5362200" cy="5563721"/>
            <a:chOff x="1676400" y="1066800"/>
            <a:chExt cx="5362200" cy="5563721"/>
          </a:xfrm>
        </p:grpSpPr>
        <p:pic>
          <p:nvPicPr>
            <p:cNvPr id="5" name="Picture 4">
              <a:extLst>
                <a:ext uri="{FF2B5EF4-FFF2-40B4-BE49-F238E27FC236}">
                  <a16:creationId xmlns:a16="http://schemas.microsoft.com/office/drawing/2014/main" id="{4DEBDC86-590B-4E41-8889-D9F3D1F5BC4F}"/>
                </a:ext>
              </a:extLst>
            </p:cNvPr>
            <p:cNvPicPr>
              <a:picLocks noChangeAspect="1"/>
            </p:cNvPicPr>
            <p:nvPr/>
          </p:nvPicPr>
          <p:blipFill>
            <a:blip r:embed="rId2"/>
            <a:stretch>
              <a:fillRect/>
            </a:stretch>
          </p:blipFill>
          <p:spPr>
            <a:xfrm>
              <a:off x="1676400" y="1066800"/>
              <a:ext cx="5362200" cy="5563721"/>
            </a:xfrm>
            <a:prstGeom prst="rect">
              <a:avLst/>
            </a:prstGeom>
          </p:spPr>
        </p:pic>
        <p:sp>
          <p:nvSpPr>
            <p:cNvPr id="6" name="Rectangle 5">
              <a:extLst>
                <a:ext uri="{FF2B5EF4-FFF2-40B4-BE49-F238E27FC236}">
                  <a16:creationId xmlns:a16="http://schemas.microsoft.com/office/drawing/2014/main" id="{4CB1DDCB-D9E6-F745-B56C-4E8CE5FD0016}"/>
                </a:ext>
              </a:extLst>
            </p:cNvPr>
            <p:cNvSpPr/>
            <p:nvPr/>
          </p:nvSpPr>
          <p:spPr>
            <a:xfrm>
              <a:off x="6553200" y="6324600"/>
              <a:ext cx="228600" cy="2286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8" name="TextBox 7">
            <a:extLst>
              <a:ext uri="{FF2B5EF4-FFF2-40B4-BE49-F238E27FC236}">
                <a16:creationId xmlns:a16="http://schemas.microsoft.com/office/drawing/2014/main" id="{67D4B6A5-FFC9-4548-9913-4A764F40B736}"/>
              </a:ext>
            </a:extLst>
          </p:cNvPr>
          <p:cNvSpPr txBox="1"/>
          <p:nvPr/>
        </p:nvSpPr>
        <p:spPr>
          <a:xfrm>
            <a:off x="4572000" y="6345902"/>
            <a:ext cx="2618730" cy="276999"/>
          </a:xfrm>
          <a:prstGeom prst="rect">
            <a:avLst/>
          </a:prstGeom>
          <a:noFill/>
        </p:spPr>
        <p:txBody>
          <a:bodyPr wrap="none" rtlCol="0">
            <a:spAutoFit/>
          </a:bodyPr>
          <a:lstStyle/>
          <a:p>
            <a:r>
              <a:rPr lang="en-US" sz="1200" dirty="0"/>
              <a:t>Tim Nelson, Snowmass RP6 (2020)</a:t>
            </a:r>
          </a:p>
        </p:txBody>
      </p:sp>
      <p:grpSp>
        <p:nvGrpSpPr>
          <p:cNvPr id="22" name="Group 21">
            <a:extLst>
              <a:ext uri="{FF2B5EF4-FFF2-40B4-BE49-F238E27FC236}">
                <a16:creationId xmlns:a16="http://schemas.microsoft.com/office/drawing/2014/main" id="{82470905-7567-5043-B29E-E312D44EB493}"/>
              </a:ext>
            </a:extLst>
          </p:cNvPr>
          <p:cNvGrpSpPr/>
          <p:nvPr/>
        </p:nvGrpSpPr>
        <p:grpSpPr>
          <a:xfrm>
            <a:off x="440581" y="1628001"/>
            <a:ext cx="2912219" cy="923330"/>
            <a:chOff x="440581" y="1628001"/>
            <a:chExt cx="2912219" cy="923330"/>
          </a:xfrm>
        </p:grpSpPr>
        <p:sp>
          <p:nvSpPr>
            <p:cNvPr id="16" name="TextBox 15">
              <a:extLst>
                <a:ext uri="{FF2B5EF4-FFF2-40B4-BE49-F238E27FC236}">
                  <a16:creationId xmlns:a16="http://schemas.microsoft.com/office/drawing/2014/main" id="{23BAE1F6-B3D5-EA4B-981A-0475D5946FDA}"/>
                </a:ext>
              </a:extLst>
            </p:cNvPr>
            <p:cNvSpPr txBox="1"/>
            <p:nvPr/>
          </p:nvSpPr>
          <p:spPr>
            <a:xfrm>
              <a:off x="440581" y="1628001"/>
              <a:ext cx="1261884" cy="923330"/>
            </a:xfrm>
            <a:prstGeom prst="rect">
              <a:avLst/>
            </a:prstGeom>
            <a:solidFill>
              <a:srgbClr val="92D050">
                <a:alpha val="72000"/>
              </a:srgbClr>
            </a:solidFill>
            <a:ln>
              <a:noFill/>
            </a:ln>
          </p:spPr>
          <p:txBody>
            <a:bodyPr wrap="square" rtlCol="0">
              <a:spAutoFit/>
            </a:bodyPr>
            <a:lstStyle/>
            <a:p>
              <a:pPr algn="ctr"/>
              <a:r>
                <a:rPr lang="en-US" dirty="0"/>
                <a:t>Muon</a:t>
              </a:r>
            </a:p>
            <a:p>
              <a:pPr algn="ctr"/>
              <a:r>
                <a:rPr lang="en-US" dirty="0"/>
                <a:t>g-2 Anomaly</a:t>
              </a:r>
            </a:p>
          </p:txBody>
        </p:sp>
        <p:cxnSp>
          <p:nvCxnSpPr>
            <p:cNvPr id="17" name="Straight Arrow Connector 16">
              <a:extLst>
                <a:ext uri="{FF2B5EF4-FFF2-40B4-BE49-F238E27FC236}">
                  <a16:creationId xmlns:a16="http://schemas.microsoft.com/office/drawing/2014/main" id="{ED670AC4-716C-1145-89DB-F506EB821DE0}"/>
                </a:ext>
              </a:extLst>
            </p:cNvPr>
            <p:cNvCxnSpPr>
              <a:cxnSpLocks/>
            </p:cNvCxnSpPr>
            <p:nvPr/>
          </p:nvCxnSpPr>
          <p:spPr>
            <a:xfrm>
              <a:off x="1702465" y="2089666"/>
              <a:ext cx="1650335" cy="138500"/>
            </a:xfrm>
            <a:prstGeom prst="straightConnector1">
              <a:avLst/>
            </a:prstGeom>
            <a:ln>
              <a:solidFill>
                <a:srgbClr val="92D050"/>
              </a:solidFill>
              <a:tailEnd type="triangle"/>
            </a:ln>
          </p:spPr>
          <p:style>
            <a:lnRef idx="2">
              <a:schemeClr val="accent1"/>
            </a:lnRef>
            <a:fillRef idx="0">
              <a:schemeClr val="accent1"/>
            </a:fillRef>
            <a:effectRef idx="1">
              <a:schemeClr val="accent1"/>
            </a:effectRef>
            <a:fontRef idx="minor">
              <a:schemeClr val="tx1"/>
            </a:fontRef>
          </p:style>
        </p:cxnSp>
      </p:grpSp>
      <p:grpSp>
        <p:nvGrpSpPr>
          <p:cNvPr id="23" name="Group 22">
            <a:extLst>
              <a:ext uri="{FF2B5EF4-FFF2-40B4-BE49-F238E27FC236}">
                <a16:creationId xmlns:a16="http://schemas.microsoft.com/office/drawing/2014/main" id="{1BA00336-99B2-8C49-A63A-FED660E1BF71}"/>
              </a:ext>
            </a:extLst>
          </p:cNvPr>
          <p:cNvGrpSpPr/>
          <p:nvPr/>
        </p:nvGrpSpPr>
        <p:grpSpPr>
          <a:xfrm>
            <a:off x="3934200" y="1205131"/>
            <a:ext cx="5026730" cy="4281269"/>
            <a:chOff x="3934200" y="196165"/>
            <a:chExt cx="5026730" cy="4281269"/>
          </a:xfrm>
        </p:grpSpPr>
        <p:sp>
          <p:nvSpPr>
            <p:cNvPr id="24" name="Rectangle 23">
              <a:extLst>
                <a:ext uri="{FF2B5EF4-FFF2-40B4-BE49-F238E27FC236}">
                  <a16:creationId xmlns:a16="http://schemas.microsoft.com/office/drawing/2014/main" id="{4D3DBCDB-B643-2445-B734-6209E4D534D8}"/>
                </a:ext>
              </a:extLst>
            </p:cNvPr>
            <p:cNvSpPr/>
            <p:nvPr/>
          </p:nvSpPr>
          <p:spPr>
            <a:xfrm>
              <a:off x="3934200" y="196165"/>
              <a:ext cx="1323600" cy="4281269"/>
            </a:xfrm>
            <a:prstGeom prst="rect">
              <a:avLst/>
            </a:prstGeom>
            <a:solidFill>
              <a:srgbClr val="F2E9D7">
                <a:alpha val="5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07906954-03C4-B242-A622-68B59FB42C44}"/>
                </a:ext>
              </a:extLst>
            </p:cNvPr>
            <p:cNvSpPr txBox="1"/>
            <p:nvPr/>
          </p:nvSpPr>
          <p:spPr>
            <a:xfrm>
              <a:off x="7237381" y="3366129"/>
              <a:ext cx="1723549" cy="646331"/>
            </a:xfrm>
            <a:prstGeom prst="rect">
              <a:avLst/>
            </a:prstGeom>
            <a:solidFill>
              <a:srgbClr val="F2E9D7">
                <a:alpha val="72000"/>
              </a:srgbClr>
            </a:solidFill>
            <a:ln>
              <a:noFill/>
            </a:ln>
          </p:spPr>
          <p:txBody>
            <a:bodyPr wrap="none" rtlCol="0">
              <a:spAutoFit/>
            </a:bodyPr>
            <a:lstStyle/>
            <a:p>
              <a:pPr algn="ctr"/>
              <a:r>
                <a:rPr lang="en-US" dirty="0"/>
                <a:t>Self-interacting</a:t>
              </a:r>
            </a:p>
            <a:p>
              <a:pPr algn="ctr"/>
              <a:r>
                <a:rPr lang="en-US" dirty="0"/>
                <a:t>Dark Matter</a:t>
              </a:r>
            </a:p>
          </p:txBody>
        </p:sp>
        <p:cxnSp>
          <p:nvCxnSpPr>
            <p:cNvPr id="26" name="Straight Arrow Connector 25">
              <a:extLst>
                <a:ext uri="{FF2B5EF4-FFF2-40B4-BE49-F238E27FC236}">
                  <a16:creationId xmlns:a16="http://schemas.microsoft.com/office/drawing/2014/main" id="{2092E38B-A560-CA4C-AA39-06F580202002}"/>
                </a:ext>
              </a:extLst>
            </p:cNvPr>
            <p:cNvCxnSpPr>
              <a:cxnSpLocks/>
              <a:stCxn id="25" idx="1"/>
            </p:cNvCxnSpPr>
            <p:nvPr/>
          </p:nvCxnSpPr>
          <p:spPr>
            <a:xfrm flipH="1">
              <a:off x="5257800" y="3689295"/>
              <a:ext cx="1979581" cy="64239"/>
            </a:xfrm>
            <a:prstGeom prst="straightConnector1">
              <a:avLst/>
            </a:prstGeom>
            <a:ln>
              <a:solidFill>
                <a:srgbClr val="F2E9D7"/>
              </a:solidFill>
              <a:tailEnd type="triangle"/>
            </a:ln>
          </p:spPr>
          <p:style>
            <a:lnRef idx="2">
              <a:schemeClr val="accent1"/>
            </a:lnRef>
            <a:fillRef idx="0">
              <a:schemeClr val="accent1"/>
            </a:fillRef>
            <a:effectRef idx="1">
              <a:schemeClr val="accent1"/>
            </a:effectRef>
            <a:fontRef idx="minor">
              <a:schemeClr val="tx1"/>
            </a:fontRef>
          </p:style>
        </p:cxnSp>
      </p:grpSp>
      <p:grpSp>
        <p:nvGrpSpPr>
          <p:cNvPr id="13" name="Group 12">
            <a:extLst>
              <a:ext uri="{FF2B5EF4-FFF2-40B4-BE49-F238E27FC236}">
                <a16:creationId xmlns:a16="http://schemas.microsoft.com/office/drawing/2014/main" id="{5EF6C433-086A-5542-9AD2-27F8BC0583ED}"/>
              </a:ext>
            </a:extLst>
          </p:cNvPr>
          <p:cNvGrpSpPr/>
          <p:nvPr/>
        </p:nvGrpSpPr>
        <p:grpSpPr>
          <a:xfrm>
            <a:off x="4282195" y="1943100"/>
            <a:ext cx="4557006" cy="2819400"/>
            <a:chOff x="4267200" y="1905000"/>
            <a:chExt cx="4538484" cy="2819400"/>
          </a:xfrm>
        </p:grpSpPr>
        <p:sp>
          <p:nvSpPr>
            <p:cNvPr id="9" name="Rectangle 8">
              <a:extLst>
                <a:ext uri="{FF2B5EF4-FFF2-40B4-BE49-F238E27FC236}">
                  <a16:creationId xmlns:a16="http://schemas.microsoft.com/office/drawing/2014/main" id="{8A2545A7-E20B-1C41-B66F-482066E6116C}"/>
                </a:ext>
              </a:extLst>
            </p:cNvPr>
            <p:cNvSpPr/>
            <p:nvPr/>
          </p:nvSpPr>
          <p:spPr>
            <a:xfrm>
              <a:off x="4267200" y="1981200"/>
              <a:ext cx="76200" cy="2743200"/>
            </a:xfrm>
            <a:prstGeom prst="rect">
              <a:avLst/>
            </a:prstGeom>
            <a:solidFill>
              <a:srgbClr val="FFFF00">
                <a:alpha val="5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2AFD7E35-7104-0C4D-8A80-5B03148EFFEE}"/>
                </a:ext>
              </a:extLst>
            </p:cNvPr>
            <p:cNvSpPr txBox="1"/>
            <p:nvPr/>
          </p:nvSpPr>
          <p:spPr>
            <a:xfrm>
              <a:off x="7210375" y="1905000"/>
              <a:ext cx="1595309" cy="923330"/>
            </a:xfrm>
            <a:prstGeom prst="rect">
              <a:avLst/>
            </a:prstGeom>
            <a:solidFill>
              <a:srgbClr val="FFFF00">
                <a:alpha val="72000"/>
              </a:srgbClr>
            </a:solidFill>
            <a:ln>
              <a:noFill/>
            </a:ln>
          </p:spPr>
          <p:txBody>
            <a:bodyPr wrap="none" rtlCol="0">
              <a:spAutoFit/>
            </a:bodyPr>
            <a:lstStyle/>
            <a:p>
              <a:pPr algn="ctr"/>
              <a:r>
                <a:rPr lang="en-US" dirty="0"/>
                <a:t>8Be and 4He </a:t>
              </a:r>
            </a:p>
            <a:p>
              <a:pPr algn="ctr"/>
              <a:r>
                <a:rPr lang="en-US" dirty="0"/>
                <a:t>ATOMKI </a:t>
              </a:r>
            </a:p>
            <a:p>
              <a:pPr algn="ctr"/>
              <a:r>
                <a:rPr lang="en-US" dirty="0"/>
                <a:t>Anomalies</a:t>
              </a:r>
            </a:p>
          </p:txBody>
        </p:sp>
        <p:cxnSp>
          <p:nvCxnSpPr>
            <p:cNvPr id="12" name="Straight Arrow Connector 11">
              <a:extLst>
                <a:ext uri="{FF2B5EF4-FFF2-40B4-BE49-F238E27FC236}">
                  <a16:creationId xmlns:a16="http://schemas.microsoft.com/office/drawing/2014/main" id="{5EC54844-B9C7-1F4E-89BD-00CC57581EE0}"/>
                </a:ext>
              </a:extLst>
            </p:cNvPr>
            <p:cNvCxnSpPr>
              <a:cxnSpLocks/>
              <a:stCxn id="10" idx="1"/>
            </p:cNvCxnSpPr>
            <p:nvPr/>
          </p:nvCxnSpPr>
          <p:spPr>
            <a:xfrm flipH="1">
              <a:off x="4343400" y="2366665"/>
              <a:ext cx="2866976" cy="338435"/>
            </a:xfrm>
            <a:prstGeom prst="straightConnector1">
              <a:avLst/>
            </a:prstGeom>
            <a:ln>
              <a:solidFill>
                <a:srgbClr val="FFFF00"/>
              </a:solidFill>
              <a:tailEnd type="triangle"/>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25330420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dissolve">
                                      <p:cBhvr>
                                        <p:cTn id="7" dur="20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dissolve">
                                      <p:cBhvr>
                                        <p:cTn id="12" dur="20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dissolve">
                                      <p:cBhvr>
                                        <p:cTn id="17"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Content Placeholder 2">
            <a:extLst>
              <a:ext uri="{FF2B5EF4-FFF2-40B4-BE49-F238E27FC236}">
                <a16:creationId xmlns:a16="http://schemas.microsoft.com/office/drawing/2014/main" id="{96ADB308-312E-E049-BDD6-FA53AE40E736}"/>
              </a:ext>
            </a:extLst>
          </p:cNvPr>
          <p:cNvSpPr>
            <a:spLocks noGrp="1" noChangeArrowheads="1"/>
          </p:cNvSpPr>
          <p:nvPr>
            <p:ph sz="half" idx="4294967295"/>
          </p:nvPr>
        </p:nvSpPr>
        <p:spPr>
          <a:xfrm>
            <a:off x="152400" y="874105"/>
            <a:ext cx="8915400" cy="1107095"/>
          </a:xfrm>
        </p:spPr>
        <p:txBody>
          <a:bodyPr/>
          <a:lstStyle/>
          <a:p>
            <a:r>
              <a:rPr lang="en-US" altLang="en-US" sz="2000" dirty="0"/>
              <a:t>How can we look for portal particles at colliders? As an example, consider again the case of a dark photon.</a:t>
            </a:r>
          </a:p>
          <a:p>
            <a:endParaRPr lang="en-US" altLang="en-US" sz="1200" dirty="0"/>
          </a:p>
        </p:txBody>
      </p:sp>
      <p:sp>
        <p:nvSpPr>
          <p:cNvPr id="19" name="Title 1">
            <a:extLst>
              <a:ext uri="{FF2B5EF4-FFF2-40B4-BE49-F238E27FC236}">
                <a16:creationId xmlns:a16="http://schemas.microsoft.com/office/drawing/2014/main" id="{28105B7E-1C8D-A64E-9F00-14F16E625802}"/>
              </a:ext>
            </a:extLst>
          </p:cNvPr>
          <p:cNvSpPr txBox="1">
            <a:spLocks noChangeArrowheads="1"/>
          </p:cNvSpPr>
          <p:nvPr/>
        </p:nvSpPr>
        <p:spPr bwMode="auto">
          <a:xfrm>
            <a:off x="0" y="195263"/>
            <a:ext cx="9144000" cy="5667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defTabSz="457200" rtl="0" fontAlgn="base">
              <a:spcBef>
                <a:spcPct val="0"/>
              </a:spcBef>
              <a:spcAft>
                <a:spcPct val="0"/>
              </a:spcAft>
              <a:defRPr sz="2800" b="1" kern="1200">
                <a:solidFill>
                  <a:srgbClr val="000000"/>
                </a:solidFill>
                <a:latin typeface="+mj-lt"/>
                <a:ea typeface="ＭＳ Ｐゴシック" charset="0"/>
                <a:cs typeface="+mj-cs"/>
              </a:defRPr>
            </a:lvl1pPr>
            <a:lvl2pPr algn="ctr" defTabSz="457200" rtl="0" fontAlgn="base">
              <a:spcBef>
                <a:spcPct val="0"/>
              </a:spcBef>
              <a:spcAft>
                <a:spcPct val="0"/>
              </a:spcAft>
              <a:defRPr sz="2800" b="1">
                <a:solidFill>
                  <a:srgbClr val="000000"/>
                </a:solidFill>
                <a:latin typeface="Arial" charset="0"/>
                <a:ea typeface="ＭＳ Ｐゴシック" charset="0"/>
              </a:defRPr>
            </a:lvl2pPr>
            <a:lvl3pPr algn="ctr" defTabSz="457200" rtl="0" fontAlgn="base">
              <a:spcBef>
                <a:spcPct val="0"/>
              </a:spcBef>
              <a:spcAft>
                <a:spcPct val="0"/>
              </a:spcAft>
              <a:defRPr sz="2800" b="1">
                <a:solidFill>
                  <a:srgbClr val="000000"/>
                </a:solidFill>
                <a:latin typeface="Arial" charset="0"/>
                <a:ea typeface="ＭＳ Ｐゴシック" charset="0"/>
              </a:defRPr>
            </a:lvl3pPr>
            <a:lvl4pPr algn="ctr" defTabSz="457200" rtl="0" fontAlgn="base">
              <a:spcBef>
                <a:spcPct val="0"/>
              </a:spcBef>
              <a:spcAft>
                <a:spcPct val="0"/>
              </a:spcAft>
              <a:defRPr sz="2800" b="1">
                <a:solidFill>
                  <a:srgbClr val="000000"/>
                </a:solidFill>
                <a:latin typeface="Arial" charset="0"/>
                <a:ea typeface="ＭＳ Ｐゴシック" charset="0"/>
              </a:defRPr>
            </a:lvl4pPr>
            <a:lvl5pPr algn="ctr" defTabSz="457200" rtl="0" fontAlgn="base">
              <a:spcBef>
                <a:spcPct val="0"/>
              </a:spcBef>
              <a:spcAft>
                <a:spcPct val="0"/>
              </a:spcAft>
              <a:defRPr sz="2800" b="1">
                <a:solidFill>
                  <a:srgbClr val="000000"/>
                </a:solidFill>
                <a:latin typeface="Arial" charset="0"/>
                <a:ea typeface="ＭＳ Ｐゴシック"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altLang="en-US" dirty="0">
                <a:solidFill>
                  <a:schemeClr val="tx1"/>
                </a:solidFill>
              </a:rPr>
              <a:t>DARK PHOTON DECAY</a:t>
            </a:r>
          </a:p>
        </p:txBody>
      </p:sp>
      <p:pic>
        <p:nvPicPr>
          <p:cNvPr id="3" name="Picture 2">
            <a:extLst>
              <a:ext uri="{FF2B5EF4-FFF2-40B4-BE49-F238E27FC236}">
                <a16:creationId xmlns:a16="http://schemas.microsoft.com/office/drawing/2014/main" id="{402F2767-D6C9-E84C-8298-6CFAC80EE067}"/>
              </a:ext>
            </a:extLst>
          </p:cNvPr>
          <p:cNvPicPr>
            <a:picLocks noChangeAspect="1"/>
          </p:cNvPicPr>
          <p:nvPr/>
        </p:nvPicPr>
        <p:blipFill>
          <a:blip r:embed="rId2"/>
          <a:stretch>
            <a:fillRect/>
          </a:stretch>
        </p:blipFill>
        <p:spPr>
          <a:xfrm>
            <a:off x="1297781" y="5557337"/>
            <a:ext cx="6502400" cy="995863"/>
          </a:xfrm>
          <a:prstGeom prst="rect">
            <a:avLst/>
          </a:prstGeom>
        </p:spPr>
      </p:pic>
      <p:pic>
        <p:nvPicPr>
          <p:cNvPr id="5" name="Picture 4">
            <a:extLst>
              <a:ext uri="{FF2B5EF4-FFF2-40B4-BE49-F238E27FC236}">
                <a16:creationId xmlns:a16="http://schemas.microsoft.com/office/drawing/2014/main" id="{EA41C847-9E95-A74E-BD65-7049D34EB16C}"/>
              </a:ext>
            </a:extLst>
          </p:cNvPr>
          <p:cNvPicPr>
            <a:picLocks noChangeAspect="1"/>
          </p:cNvPicPr>
          <p:nvPr/>
        </p:nvPicPr>
        <p:blipFill>
          <a:blip r:embed="rId3"/>
          <a:stretch>
            <a:fillRect/>
          </a:stretch>
        </p:blipFill>
        <p:spPr>
          <a:xfrm>
            <a:off x="777081" y="4348675"/>
            <a:ext cx="1041400" cy="431800"/>
          </a:xfrm>
          <a:prstGeom prst="rect">
            <a:avLst/>
          </a:prstGeom>
        </p:spPr>
      </p:pic>
      <p:pic>
        <p:nvPicPr>
          <p:cNvPr id="7" name="Picture 6">
            <a:extLst>
              <a:ext uri="{FF2B5EF4-FFF2-40B4-BE49-F238E27FC236}">
                <a16:creationId xmlns:a16="http://schemas.microsoft.com/office/drawing/2014/main" id="{09B1962A-7023-7D40-AB19-2756CA3B5291}"/>
              </a:ext>
            </a:extLst>
          </p:cNvPr>
          <p:cNvPicPr>
            <a:picLocks noChangeAspect="1"/>
          </p:cNvPicPr>
          <p:nvPr/>
        </p:nvPicPr>
        <p:blipFill>
          <a:blip r:embed="rId4"/>
          <a:stretch>
            <a:fillRect/>
          </a:stretch>
        </p:blipFill>
        <p:spPr>
          <a:xfrm>
            <a:off x="6852058" y="4250030"/>
            <a:ext cx="844533" cy="629091"/>
          </a:xfrm>
          <a:prstGeom prst="rect">
            <a:avLst/>
          </a:prstGeom>
        </p:spPr>
      </p:pic>
      <p:pic>
        <p:nvPicPr>
          <p:cNvPr id="9" name="Picture 8">
            <a:extLst>
              <a:ext uri="{FF2B5EF4-FFF2-40B4-BE49-F238E27FC236}">
                <a16:creationId xmlns:a16="http://schemas.microsoft.com/office/drawing/2014/main" id="{2EA26720-2AF2-6441-8A18-9F833F46C3EE}"/>
              </a:ext>
            </a:extLst>
          </p:cNvPr>
          <p:cNvPicPr>
            <a:picLocks noChangeAspect="1"/>
          </p:cNvPicPr>
          <p:nvPr/>
        </p:nvPicPr>
        <p:blipFill>
          <a:blip r:embed="rId5"/>
          <a:stretch>
            <a:fillRect/>
          </a:stretch>
        </p:blipFill>
        <p:spPr>
          <a:xfrm>
            <a:off x="3442383" y="4203866"/>
            <a:ext cx="1202363" cy="721418"/>
          </a:xfrm>
          <a:prstGeom prst="rect">
            <a:avLst/>
          </a:prstGeom>
        </p:spPr>
      </p:pic>
      <p:cxnSp>
        <p:nvCxnSpPr>
          <p:cNvPr id="11" name="Elbow Connector 10">
            <a:extLst>
              <a:ext uri="{FF2B5EF4-FFF2-40B4-BE49-F238E27FC236}">
                <a16:creationId xmlns:a16="http://schemas.microsoft.com/office/drawing/2014/main" id="{BA589150-E758-054C-8469-B3664A29649A}"/>
              </a:ext>
            </a:extLst>
          </p:cNvPr>
          <p:cNvCxnSpPr>
            <a:cxnSpLocks/>
          </p:cNvCxnSpPr>
          <p:nvPr/>
        </p:nvCxnSpPr>
        <p:spPr>
          <a:xfrm rot="16200000" flipV="1">
            <a:off x="1106240" y="5007950"/>
            <a:ext cx="1100096" cy="751121"/>
          </a:xfrm>
          <a:prstGeom prst="bentConnector3">
            <a:avLst>
              <a:gd name="adj1" fmla="val 70780"/>
            </a:avLst>
          </a:prstGeom>
          <a:ln>
            <a:tailEnd type="triangle"/>
          </a:ln>
        </p:spPr>
        <p:style>
          <a:lnRef idx="2">
            <a:schemeClr val="accent1"/>
          </a:lnRef>
          <a:fillRef idx="0">
            <a:schemeClr val="accent1"/>
          </a:fillRef>
          <a:effectRef idx="1">
            <a:schemeClr val="accent1"/>
          </a:effectRef>
          <a:fontRef idx="minor">
            <a:schemeClr val="tx1"/>
          </a:fontRef>
        </p:style>
      </p:cxnSp>
      <p:sp>
        <p:nvSpPr>
          <p:cNvPr id="17" name="TextBox 16">
            <a:extLst>
              <a:ext uri="{FF2B5EF4-FFF2-40B4-BE49-F238E27FC236}">
                <a16:creationId xmlns:a16="http://schemas.microsoft.com/office/drawing/2014/main" id="{4D406F7E-B0AF-3C4C-BE4F-EE1ECB578E53}"/>
              </a:ext>
            </a:extLst>
          </p:cNvPr>
          <p:cNvSpPr txBox="1"/>
          <p:nvPr/>
        </p:nvSpPr>
        <p:spPr>
          <a:xfrm>
            <a:off x="454361" y="3641785"/>
            <a:ext cx="1926868" cy="646331"/>
          </a:xfrm>
          <a:prstGeom prst="rect">
            <a:avLst/>
          </a:prstGeom>
          <a:noFill/>
        </p:spPr>
        <p:txBody>
          <a:bodyPr wrap="square" rtlCol="0">
            <a:spAutoFit/>
          </a:bodyPr>
          <a:lstStyle/>
          <a:p>
            <a:pPr algn="ctr"/>
            <a:r>
              <a:rPr lang="en-US" dirty="0"/>
              <a:t>Velocity near the speed of light</a:t>
            </a:r>
          </a:p>
        </p:txBody>
      </p:sp>
      <p:sp>
        <p:nvSpPr>
          <p:cNvPr id="23" name="TextBox 22">
            <a:extLst>
              <a:ext uri="{FF2B5EF4-FFF2-40B4-BE49-F238E27FC236}">
                <a16:creationId xmlns:a16="http://schemas.microsoft.com/office/drawing/2014/main" id="{8622486B-97B5-8342-809F-6783E1E57ECF}"/>
              </a:ext>
            </a:extLst>
          </p:cNvPr>
          <p:cNvSpPr txBox="1"/>
          <p:nvPr/>
        </p:nvSpPr>
        <p:spPr>
          <a:xfrm>
            <a:off x="2719793" y="3641785"/>
            <a:ext cx="2733628" cy="646331"/>
          </a:xfrm>
          <a:prstGeom prst="rect">
            <a:avLst/>
          </a:prstGeom>
          <a:noFill/>
        </p:spPr>
        <p:txBody>
          <a:bodyPr wrap="square" rtlCol="0">
            <a:spAutoFit/>
          </a:bodyPr>
          <a:lstStyle/>
          <a:p>
            <a:pPr algn="ctr"/>
            <a:r>
              <a:rPr lang="en-US" dirty="0"/>
              <a:t>Rest lifetime enhanced by small mass, small </a:t>
            </a:r>
            <a:r>
              <a:rPr lang="en-US" altLang="en-US" dirty="0">
                <a:latin typeface="Symbol" pitchFamily="2" charset="2"/>
              </a:rPr>
              <a:t>e</a:t>
            </a:r>
            <a:endParaRPr lang="en-US" dirty="0"/>
          </a:p>
        </p:txBody>
      </p:sp>
      <p:sp>
        <p:nvSpPr>
          <p:cNvPr id="25" name="TextBox 24">
            <a:extLst>
              <a:ext uri="{FF2B5EF4-FFF2-40B4-BE49-F238E27FC236}">
                <a16:creationId xmlns:a16="http://schemas.microsoft.com/office/drawing/2014/main" id="{CE29D6DF-939D-9243-BE3C-0FBA2E19141F}"/>
              </a:ext>
            </a:extLst>
          </p:cNvPr>
          <p:cNvSpPr txBox="1"/>
          <p:nvPr/>
        </p:nvSpPr>
        <p:spPr>
          <a:xfrm>
            <a:off x="5791985" y="3641785"/>
            <a:ext cx="2818615" cy="646331"/>
          </a:xfrm>
          <a:prstGeom prst="rect">
            <a:avLst/>
          </a:prstGeom>
          <a:noFill/>
        </p:spPr>
        <p:txBody>
          <a:bodyPr wrap="square" rtlCol="0">
            <a:spAutoFit/>
          </a:bodyPr>
          <a:lstStyle/>
          <a:p>
            <a:pPr algn="ctr"/>
            <a:r>
              <a:rPr lang="en-US" dirty="0"/>
              <a:t>Lifetime further enhanced by time dilation</a:t>
            </a:r>
          </a:p>
        </p:txBody>
      </p:sp>
      <p:pic>
        <p:nvPicPr>
          <p:cNvPr id="36" name="Picture 35">
            <a:extLst>
              <a:ext uri="{FF2B5EF4-FFF2-40B4-BE49-F238E27FC236}">
                <a16:creationId xmlns:a16="http://schemas.microsoft.com/office/drawing/2014/main" id="{83D26448-0ADA-6B4C-863D-6B2BAD86A5A8}"/>
              </a:ext>
            </a:extLst>
          </p:cNvPr>
          <p:cNvPicPr>
            <a:picLocks noChangeAspect="1"/>
          </p:cNvPicPr>
          <p:nvPr/>
        </p:nvPicPr>
        <p:blipFill>
          <a:blip r:embed="rId6"/>
          <a:stretch>
            <a:fillRect/>
          </a:stretch>
        </p:blipFill>
        <p:spPr>
          <a:xfrm>
            <a:off x="6498810" y="1981200"/>
            <a:ext cx="2035590" cy="1285094"/>
          </a:xfrm>
          <a:prstGeom prst="rect">
            <a:avLst/>
          </a:prstGeom>
        </p:spPr>
      </p:pic>
      <p:sp>
        <p:nvSpPr>
          <p:cNvPr id="38" name="Content Placeholder 2">
            <a:extLst>
              <a:ext uri="{FF2B5EF4-FFF2-40B4-BE49-F238E27FC236}">
                <a16:creationId xmlns:a16="http://schemas.microsoft.com/office/drawing/2014/main" id="{18F42F8B-662A-F942-BEB1-5429F692FA38}"/>
              </a:ext>
            </a:extLst>
          </p:cNvPr>
          <p:cNvSpPr txBox="1">
            <a:spLocks noChangeArrowheads="1"/>
          </p:cNvSpPr>
          <p:nvPr/>
        </p:nvSpPr>
        <p:spPr bwMode="auto">
          <a:xfrm>
            <a:off x="152400" y="1676400"/>
            <a:ext cx="6248400" cy="18216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ltLang="en-US" sz="2000" dirty="0"/>
              <a:t>It passes through matter essentially without interacting: radiation length is (10 cm) </a:t>
            </a:r>
            <a:r>
              <a:rPr lang="en-US" altLang="en-US" sz="2000" dirty="0">
                <a:latin typeface="Symbol" pitchFamily="2" charset="2"/>
              </a:rPr>
              <a:t>e</a:t>
            </a:r>
            <a:r>
              <a:rPr lang="en-US" altLang="en-US" sz="2000" baseline="30000" dirty="0"/>
              <a:t>-2</a:t>
            </a:r>
            <a:r>
              <a:rPr lang="en-US" altLang="en-US" sz="2000" dirty="0"/>
              <a:t>  ~ 10</a:t>
            </a:r>
            <a:r>
              <a:rPr lang="en-US" altLang="en-US" sz="2000" baseline="30000" dirty="0"/>
              <a:t>9</a:t>
            </a:r>
            <a:r>
              <a:rPr lang="en-US" altLang="en-US" sz="2000" dirty="0"/>
              <a:t> m, the distance to the moon!</a:t>
            </a:r>
          </a:p>
          <a:p>
            <a:endParaRPr lang="en-US" altLang="en-US" sz="1000" dirty="0"/>
          </a:p>
          <a:p>
            <a:r>
              <a:rPr lang="en-US" altLang="en-US" sz="2000" dirty="0"/>
              <a:t>It decays to visible particles, but only after traveling a long distance.  </a:t>
            </a:r>
            <a:endParaRPr lang="en-US" altLang="en-US" sz="1200" dirty="0"/>
          </a:p>
          <a:p>
            <a:endParaRPr lang="en-US" altLang="en-US" sz="1200" dirty="0"/>
          </a:p>
        </p:txBody>
      </p:sp>
      <p:grpSp>
        <p:nvGrpSpPr>
          <p:cNvPr id="40" name="Group 39">
            <a:extLst>
              <a:ext uri="{FF2B5EF4-FFF2-40B4-BE49-F238E27FC236}">
                <a16:creationId xmlns:a16="http://schemas.microsoft.com/office/drawing/2014/main" id="{ABAFF324-2F0B-E743-8039-667DBFCBA65A}"/>
              </a:ext>
            </a:extLst>
          </p:cNvPr>
          <p:cNvGrpSpPr/>
          <p:nvPr/>
        </p:nvGrpSpPr>
        <p:grpSpPr>
          <a:xfrm>
            <a:off x="2155163" y="4925284"/>
            <a:ext cx="1888402" cy="1246916"/>
            <a:chOff x="2155163" y="4925284"/>
            <a:chExt cx="1888402" cy="1246916"/>
          </a:xfrm>
        </p:grpSpPr>
        <p:cxnSp>
          <p:nvCxnSpPr>
            <p:cNvPr id="26" name="Elbow Connector 25">
              <a:extLst>
                <a:ext uri="{FF2B5EF4-FFF2-40B4-BE49-F238E27FC236}">
                  <a16:creationId xmlns:a16="http://schemas.microsoft.com/office/drawing/2014/main" id="{CA23697A-EB22-9D4C-BF45-9A869D70B9B8}"/>
                </a:ext>
              </a:extLst>
            </p:cNvPr>
            <p:cNvCxnSpPr>
              <a:cxnSpLocks/>
              <a:endCxn id="9" idx="2"/>
            </p:cNvCxnSpPr>
            <p:nvPr/>
          </p:nvCxnSpPr>
          <p:spPr>
            <a:xfrm flipV="1">
              <a:off x="2155163" y="4925284"/>
              <a:ext cx="1888402" cy="239426"/>
            </a:xfrm>
            <a:prstGeom prst="bentConnector2">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9" name="Straight Connector 28">
              <a:extLst>
                <a:ext uri="{FF2B5EF4-FFF2-40B4-BE49-F238E27FC236}">
                  <a16:creationId xmlns:a16="http://schemas.microsoft.com/office/drawing/2014/main" id="{3AFE9B63-57A8-754A-9EE5-21FD65AEC4F2}"/>
                </a:ext>
              </a:extLst>
            </p:cNvPr>
            <p:cNvCxnSpPr>
              <a:cxnSpLocks/>
            </p:cNvCxnSpPr>
            <p:nvPr/>
          </p:nvCxnSpPr>
          <p:spPr>
            <a:xfrm flipH="1">
              <a:off x="2155163" y="5403351"/>
              <a:ext cx="1" cy="768849"/>
            </a:xfrm>
            <a:prstGeom prst="line">
              <a:avLst/>
            </a:prstGeom>
          </p:spPr>
          <p:style>
            <a:lnRef idx="2">
              <a:schemeClr val="accent1"/>
            </a:lnRef>
            <a:fillRef idx="0">
              <a:schemeClr val="accent1"/>
            </a:fillRef>
            <a:effectRef idx="1">
              <a:schemeClr val="accent1"/>
            </a:effectRef>
            <a:fontRef idx="minor">
              <a:schemeClr val="tx1"/>
            </a:fontRef>
          </p:style>
        </p:cxnSp>
      </p:grpSp>
      <p:grpSp>
        <p:nvGrpSpPr>
          <p:cNvPr id="41" name="Group 40">
            <a:extLst>
              <a:ext uri="{FF2B5EF4-FFF2-40B4-BE49-F238E27FC236}">
                <a16:creationId xmlns:a16="http://schemas.microsoft.com/office/drawing/2014/main" id="{F94D3794-BC44-2A4B-8EE8-B64C2470562C}"/>
              </a:ext>
            </a:extLst>
          </p:cNvPr>
          <p:cNvGrpSpPr/>
          <p:nvPr/>
        </p:nvGrpSpPr>
        <p:grpSpPr>
          <a:xfrm>
            <a:off x="2336799" y="4879121"/>
            <a:ext cx="4937526" cy="1293079"/>
            <a:chOff x="2336799" y="4879121"/>
            <a:chExt cx="4937526" cy="1293079"/>
          </a:xfrm>
        </p:grpSpPr>
        <p:cxnSp>
          <p:nvCxnSpPr>
            <p:cNvPr id="18" name="Elbow Connector 17">
              <a:extLst>
                <a:ext uri="{FF2B5EF4-FFF2-40B4-BE49-F238E27FC236}">
                  <a16:creationId xmlns:a16="http://schemas.microsoft.com/office/drawing/2014/main" id="{AF5AD100-6EB9-6B41-B6CA-97F84D906B63}"/>
                </a:ext>
              </a:extLst>
            </p:cNvPr>
            <p:cNvCxnSpPr>
              <a:cxnSpLocks/>
              <a:endCxn id="7" idx="2"/>
            </p:cNvCxnSpPr>
            <p:nvPr/>
          </p:nvCxnSpPr>
          <p:spPr>
            <a:xfrm flipV="1">
              <a:off x="2336799" y="4879121"/>
              <a:ext cx="4937526" cy="525498"/>
            </a:xfrm>
            <a:prstGeom prst="bentConnector2">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5" name="Straight Connector 34">
              <a:extLst>
                <a:ext uri="{FF2B5EF4-FFF2-40B4-BE49-F238E27FC236}">
                  <a16:creationId xmlns:a16="http://schemas.microsoft.com/office/drawing/2014/main" id="{49096689-3C60-4942-8379-42A222F10722}"/>
                </a:ext>
              </a:extLst>
            </p:cNvPr>
            <p:cNvCxnSpPr>
              <a:cxnSpLocks/>
            </p:cNvCxnSpPr>
            <p:nvPr/>
          </p:nvCxnSpPr>
          <p:spPr>
            <a:xfrm flipH="1">
              <a:off x="2336799" y="5626853"/>
              <a:ext cx="1" cy="545347"/>
            </a:xfrm>
            <a:prstGeom prst="line">
              <a:avLst/>
            </a:prstGeom>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26830409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685800" y="104775"/>
            <a:ext cx="7772400" cy="733425"/>
          </a:xfrm>
        </p:spPr>
        <p:txBody>
          <a:bodyPr/>
          <a:lstStyle/>
          <a:p>
            <a:pPr eaLnBrk="1" hangingPunct="1"/>
            <a:r>
              <a:rPr lang="en-US" dirty="0">
                <a:latin typeface="Arial" charset="0"/>
              </a:rPr>
              <a:t>OUTLINE</a:t>
            </a:r>
          </a:p>
        </p:txBody>
      </p:sp>
      <p:sp>
        <p:nvSpPr>
          <p:cNvPr id="2" name="Rectangle 1">
            <a:extLst>
              <a:ext uri="{FF2B5EF4-FFF2-40B4-BE49-F238E27FC236}">
                <a16:creationId xmlns:a16="http://schemas.microsoft.com/office/drawing/2014/main" id="{749716F4-1801-914F-8B53-D158F0E86A23}"/>
              </a:ext>
            </a:extLst>
          </p:cNvPr>
          <p:cNvSpPr/>
          <p:nvPr/>
        </p:nvSpPr>
        <p:spPr>
          <a:xfrm>
            <a:off x="1181100" y="1524000"/>
            <a:ext cx="6781800" cy="1066800"/>
          </a:xfrm>
          <a:prstGeom prst="rect">
            <a:avLst/>
          </a:prstGeom>
          <a:solidFill>
            <a:srgbClr val="00B050"/>
          </a:solidFill>
          <a:ln w="38100">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a:t>I: Particle Physics and the Relic Density of Dark Matter</a:t>
            </a:r>
          </a:p>
        </p:txBody>
      </p:sp>
      <p:sp>
        <p:nvSpPr>
          <p:cNvPr id="7" name="Rectangle 6">
            <a:extLst>
              <a:ext uri="{FF2B5EF4-FFF2-40B4-BE49-F238E27FC236}">
                <a16:creationId xmlns:a16="http://schemas.microsoft.com/office/drawing/2014/main" id="{9F7ED161-A18E-2A46-BCAF-3E92620BE098}"/>
              </a:ext>
            </a:extLst>
          </p:cNvPr>
          <p:cNvSpPr/>
          <p:nvPr/>
        </p:nvSpPr>
        <p:spPr>
          <a:xfrm>
            <a:off x="1205419" y="3200401"/>
            <a:ext cx="6757481" cy="1066800"/>
          </a:xfrm>
          <a:prstGeom prst="rect">
            <a:avLst/>
          </a:prstGeom>
          <a:solidFill>
            <a:srgbClr val="FF0000"/>
          </a:solidFill>
          <a:ln w="38100">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a:t>II: Heavy Dark Sectors at Accelerators</a:t>
            </a:r>
          </a:p>
        </p:txBody>
      </p:sp>
      <p:sp>
        <p:nvSpPr>
          <p:cNvPr id="8" name="Rectangle 7">
            <a:extLst>
              <a:ext uri="{FF2B5EF4-FFF2-40B4-BE49-F238E27FC236}">
                <a16:creationId xmlns:a16="http://schemas.microsoft.com/office/drawing/2014/main" id="{87AAB7A4-C637-124B-A37E-50AC6C978E07}"/>
              </a:ext>
            </a:extLst>
          </p:cNvPr>
          <p:cNvSpPr/>
          <p:nvPr/>
        </p:nvSpPr>
        <p:spPr>
          <a:xfrm>
            <a:off x="1205420" y="4876802"/>
            <a:ext cx="6757480" cy="1066800"/>
          </a:xfrm>
          <a:prstGeom prst="rect">
            <a:avLst/>
          </a:prstGeom>
          <a:solidFill>
            <a:srgbClr val="1919C8"/>
          </a:solidFill>
          <a:ln w="38100">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a:t>III: Light Dark Sectors at Accelerators</a:t>
            </a:r>
          </a:p>
        </p:txBody>
      </p:sp>
    </p:spTree>
    <p:extLst>
      <p:ext uri="{BB962C8B-B14F-4D97-AF65-F5344CB8AC3E}">
        <p14:creationId xmlns:p14="http://schemas.microsoft.com/office/powerpoint/2010/main" val="566324618"/>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 name="Rectangle 7"/>
          <p:cNvSpPr/>
          <p:nvPr/>
        </p:nvSpPr>
        <p:spPr>
          <a:xfrm>
            <a:off x="1981200" y="1692264"/>
            <a:ext cx="5867400" cy="4937136"/>
          </a:xfrm>
          <a:prstGeom prst="rect">
            <a:avLst/>
          </a:prstGeom>
          <a:gradFill flip="none" rotWithShape="1">
            <a:gsLst>
              <a:gs pos="52000">
                <a:schemeClr val="tx1">
                  <a:lumMod val="0"/>
                </a:schemeClr>
              </a:gs>
              <a:gs pos="83000">
                <a:schemeClr val="bg1">
                  <a:lumMod val="34000"/>
                  <a:lumOff val="66000"/>
                </a:schemeClr>
              </a:gs>
            </a:gsLst>
            <a:lin ang="135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sp>
        <p:nvSpPr>
          <p:cNvPr id="3074" name="Title 1"/>
          <p:cNvSpPr>
            <a:spLocks noGrp="1"/>
          </p:cNvSpPr>
          <p:nvPr>
            <p:ph type="title"/>
          </p:nvPr>
        </p:nvSpPr>
        <p:spPr>
          <a:xfrm>
            <a:off x="0" y="228985"/>
            <a:ext cx="9144000" cy="441325"/>
          </a:xfrm>
        </p:spPr>
        <p:txBody>
          <a:bodyPr/>
          <a:lstStyle/>
          <a:p>
            <a:r>
              <a:rPr lang="en-US" dirty="0">
                <a:solidFill>
                  <a:schemeClr val="bg1"/>
                </a:solidFill>
                <a:latin typeface="Arial" charset="0"/>
              </a:rPr>
              <a:t>THE NEW PARTICLE LANDSCAPE</a:t>
            </a:r>
          </a:p>
        </p:txBody>
      </p:sp>
      <p:grpSp>
        <p:nvGrpSpPr>
          <p:cNvPr id="13" name="Group 12">
            <a:extLst>
              <a:ext uri="{FF2B5EF4-FFF2-40B4-BE49-F238E27FC236}">
                <a16:creationId xmlns:a16="http://schemas.microsoft.com/office/drawing/2014/main" id="{5F4E6C81-E638-4942-BF5C-7C1F1B1E5787}"/>
              </a:ext>
            </a:extLst>
          </p:cNvPr>
          <p:cNvGrpSpPr/>
          <p:nvPr/>
        </p:nvGrpSpPr>
        <p:grpSpPr>
          <a:xfrm>
            <a:off x="990600" y="833735"/>
            <a:ext cx="6629400" cy="5871865"/>
            <a:chOff x="990600" y="833735"/>
            <a:chExt cx="6629400" cy="5871865"/>
          </a:xfrm>
        </p:grpSpPr>
        <p:sp>
          <p:nvSpPr>
            <p:cNvPr id="15" name="TextBox 14"/>
            <p:cNvSpPr txBox="1"/>
            <p:nvPr/>
          </p:nvSpPr>
          <p:spPr>
            <a:xfrm>
              <a:off x="4261607" y="833735"/>
              <a:ext cx="919993" cy="461665"/>
            </a:xfrm>
            <a:prstGeom prst="rect">
              <a:avLst/>
            </a:prstGeom>
            <a:noFill/>
          </p:spPr>
          <p:txBody>
            <a:bodyPr wrap="none" rtlCol="0">
              <a:spAutoFit/>
            </a:bodyPr>
            <a:lstStyle/>
            <a:p>
              <a:r>
                <a:rPr lang="en-US" sz="2400" dirty="0">
                  <a:solidFill>
                    <a:schemeClr val="bg1"/>
                  </a:solidFill>
                </a:rPr>
                <a:t>Mass</a:t>
              </a:r>
            </a:p>
          </p:txBody>
        </p:sp>
        <p:sp>
          <p:nvSpPr>
            <p:cNvPr id="18" name="TextBox 17"/>
            <p:cNvSpPr txBox="1"/>
            <p:nvPr/>
          </p:nvSpPr>
          <p:spPr>
            <a:xfrm rot="16200000">
              <a:off x="-214217" y="3643217"/>
              <a:ext cx="2871299" cy="461665"/>
            </a:xfrm>
            <a:prstGeom prst="rect">
              <a:avLst/>
            </a:prstGeom>
            <a:noFill/>
          </p:spPr>
          <p:txBody>
            <a:bodyPr wrap="none" rtlCol="0">
              <a:spAutoFit/>
            </a:bodyPr>
            <a:lstStyle/>
            <a:p>
              <a:r>
                <a:rPr lang="en-US" sz="2400" dirty="0">
                  <a:solidFill>
                    <a:schemeClr val="bg1"/>
                  </a:solidFill>
                </a:rPr>
                <a:t>Interaction Strength</a:t>
              </a:r>
            </a:p>
          </p:txBody>
        </p:sp>
        <p:cxnSp>
          <p:nvCxnSpPr>
            <p:cNvPr id="3" name="Straight Arrow Connector 2"/>
            <p:cNvCxnSpPr>
              <a:cxnSpLocks/>
            </p:cNvCxnSpPr>
            <p:nvPr/>
          </p:nvCxnSpPr>
          <p:spPr>
            <a:xfrm flipV="1">
              <a:off x="1981200" y="1676400"/>
              <a:ext cx="5638800" cy="26016"/>
            </a:xfrm>
            <a:prstGeom prst="straightConnector1">
              <a:avLst/>
            </a:prstGeom>
            <a:ln w="38100" cmpd="sng">
              <a:solidFill>
                <a:schemeClr val="bg1"/>
              </a:solidFill>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a:cxnSpLocks/>
            </p:cNvCxnSpPr>
            <p:nvPr/>
          </p:nvCxnSpPr>
          <p:spPr>
            <a:xfrm flipV="1">
              <a:off x="1980824" y="1692266"/>
              <a:ext cx="0" cy="5013334"/>
            </a:xfrm>
            <a:prstGeom prst="straightConnector1">
              <a:avLst/>
            </a:prstGeom>
            <a:ln w="38100" cmpd="sng">
              <a:solidFill>
                <a:schemeClr val="bg1"/>
              </a:solidFill>
              <a:headEnd type="arrow" w="med" len="med"/>
              <a:tailEnd type="none" w="med" len="med"/>
            </a:ln>
          </p:spPr>
          <p:style>
            <a:lnRef idx="2">
              <a:schemeClr val="accent1"/>
            </a:lnRef>
            <a:fillRef idx="0">
              <a:schemeClr val="accent1"/>
            </a:fillRef>
            <a:effectRef idx="1">
              <a:schemeClr val="accent1"/>
            </a:effectRef>
            <a:fontRef idx="minor">
              <a:schemeClr val="tx1"/>
            </a:fontRef>
          </p:style>
        </p:cxnSp>
        <p:sp>
          <p:nvSpPr>
            <p:cNvPr id="23" name="TextBox 22"/>
            <p:cNvSpPr txBox="1"/>
            <p:nvPr/>
          </p:nvSpPr>
          <p:spPr>
            <a:xfrm>
              <a:off x="6351776" y="1295400"/>
              <a:ext cx="582424" cy="369332"/>
            </a:xfrm>
            <a:prstGeom prst="rect">
              <a:avLst/>
            </a:prstGeom>
            <a:noFill/>
          </p:spPr>
          <p:txBody>
            <a:bodyPr wrap="none" rtlCol="0">
              <a:spAutoFit/>
            </a:bodyPr>
            <a:lstStyle/>
            <a:p>
              <a:r>
                <a:rPr lang="en-US" dirty="0" err="1">
                  <a:solidFill>
                    <a:schemeClr val="bg1"/>
                  </a:solidFill>
                </a:rPr>
                <a:t>TeV</a:t>
              </a:r>
              <a:endParaRPr lang="en-US" dirty="0">
                <a:solidFill>
                  <a:schemeClr val="bg1"/>
                </a:solidFill>
              </a:endParaRPr>
            </a:p>
          </p:txBody>
        </p:sp>
        <p:sp>
          <p:nvSpPr>
            <p:cNvPr id="25" name="TextBox 24"/>
            <p:cNvSpPr txBox="1"/>
            <p:nvPr/>
          </p:nvSpPr>
          <p:spPr>
            <a:xfrm>
              <a:off x="2419896" y="1295400"/>
              <a:ext cx="659293" cy="369332"/>
            </a:xfrm>
            <a:prstGeom prst="rect">
              <a:avLst/>
            </a:prstGeom>
            <a:noFill/>
          </p:spPr>
          <p:txBody>
            <a:bodyPr wrap="none" rtlCol="0">
              <a:spAutoFit/>
            </a:bodyPr>
            <a:lstStyle/>
            <a:p>
              <a:r>
                <a:rPr lang="en-US" dirty="0">
                  <a:solidFill>
                    <a:schemeClr val="bg1"/>
                  </a:solidFill>
                </a:rPr>
                <a:t>MeV</a:t>
              </a:r>
            </a:p>
          </p:txBody>
        </p:sp>
        <p:sp>
          <p:nvSpPr>
            <p:cNvPr id="26" name="TextBox 25"/>
            <p:cNvSpPr txBox="1"/>
            <p:nvPr/>
          </p:nvSpPr>
          <p:spPr>
            <a:xfrm>
              <a:off x="4392205" y="1295400"/>
              <a:ext cx="646556" cy="369332"/>
            </a:xfrm>
            <a:prstGeom prst="rect">
              <a:avLst/>
            </a:prstGeom>
            <a:noFill/>
          </p:spPr>
          <p:txBody>
            <a:bodyPr wrap="none" rtlCol="0">
              <a:spAutoFit/>
            </a:bodyPr>
            <a:lstStyle/>
            <a:p>
              <a:r>
                <a:rPr lang="en-US" dirty="0" err="1">
                  <a:solidFill>
                    <a:schemeClr val="bg1"/>
                  </a:solidFill>
                </a:rPr>
                <a:t>GeV</a:t>
              </a:r>
              <a:endParaRPr lang="en-US" dirty="0">
                <a:solidFill>
                  <a:schemeClr val="bg1"/>
                </a:solidFill>
              </a:endParaRPr>
            </a:p>
          </p:txBody>
        </p:sp>
        <p:sp>
          <p:nvSpPr>
            <p:cNvPr id="27" name="TextBox 26"/>
            <p:cNvSpPr txBox="1"/>
            <p:nvPr/>
          </p:nvSpPr>
          <p:spPr>
            <a:xfrm>
              <a:off x="1540393" y="1981200"/>
              <a:ext cx="313044" cy="369332"/>
            </a:xfrm>
            <a:prstGeom prst="rect">
              <a:avLst/>
            </a:prstGeom>
            <a:noFill/>
          </p:spPr>
          <p:txBody>
            <a:bodyPr wrap="none" rtlCol="0">
              <a:spAutoFit/>
            </a:bodyPr>
            <a:lstStyle/>
            <a:p>
              <a:r>
                <a:rPr lang="en-US" dirty="0">
                  <a:solidFill>
                    <a:schemeClr val="bg1"/>
                  </a:solidFill>
                </a:rPr>
                <a:t>1</a:t>
              </a:r>
            </a:p>
          </p:txBody>
        </p:sp>
        <p:sp>
          <p:nvSpPr>
            <p:cNvPr id="28" name="TextBox 27"/>
            <p:cNvSpPr txBox="1"/>
            <p:nvPr/>
          </p:nvSpPr>
          <p:spPr>
            <a:xfrm>
              <a:off x="1407789" y="3657600"/>
              <a:ext cx="578253" cy="369332"/>
            </a:xfrm>
            <a:prstGeom prst="rect">
              <a:avLst/>
            </a:prstGeom>
            <a:noFill/>
          </p:spPr>
          <p:txBody>
            <a:bodyPr wrap="none" rtlCol="0">
              <a:spAutoFit/>
            </a:bodyPr>
            <a:lstStyle/>
            <a:p>
              <a:r>
                <a:rPr lang="en-US" dirty="0">
                  <a:solidFill>
                    <a:schemeClr val="bg1"/>
                  </a:solidFill>
                </a:rPr>
                <a:t>10</a:t>
              </a:r>
              <a:r>
                <a:rPr lang="en-US" baseline="30000" dirty="0">
                  <a:solidFill>
                    <a:schemeClr val="bg1"/>
                  </a:solidFill>
                </a:rPr>
                <a:t>-3</a:t>
              </a:r>
            </a:p>
          </p:txBody>
        </p:sp>
        <p:sp>
          <p:nvSpPr>
            <p:cNvPr id="29" name="TextBox 28"/>
            <p:cNvSpPr txBox="1"/>
            <p:nvPr/>
          </p:nvSpPr>
          <p:spPr>
            <a:xfrm>
              <a:off x="1407789" y="5390647"/>
              <a:ext cx="578253" cy="369332"/>
            </a:xfrm>
            <a:prstGeom prst="rect">
              <a:avLst/>
            </a:prstGeom>
            <a:noFill/>
          </p:spPr>
          <p:txBody>
            <a:bodyPr wrap="none" rtlCol="0">
              <a:spAutoFit/>
            </a:bodyPr>
            <a:lstStyle/>
            <a:p>
              <a:r>
                <a:rPr lang="en-US" dirty="0">
                  <a:solidFill>
                    <a:schemeClr val="bg1"/>
                  </a:solidFill>
                </a:rPr>
                <a:t>10</a:t>
              </a:r>
              <a:r>
                <a:rPr lang="en-US" baseline="30000" dirty="0">
                  <a:solidFill>
                    <a:schemeClr val="bg1"/>
                  </a:solidFill>
                </a:rPr>
                <a:t>-6</a:t>
              </a:r>
            </a:p>
          </p:txBody>
        </p:sp>
      </p:grpSp>
      <p:pic>
        <p:nvPicPr>
          <p:cNvPr id="10" name="Picture 9">
            <a:extLst>
              <a:ext uri="{FF2B5EF4-FFF2-40B4-BE49-F238E27FC236}">
                <a16:creationId xmlns:a16="http://schemas.microsoft.com/office/drawing/2014/main" id="{1DEBA128-577F-5348-A2F6-E767F9D39C4E}"/>
              </a:ext>
            </a:extLst>
          </p:cNvPr>
          <p:cNvPicPr>
            <a:picLocks noChangeAspect="1"/>
          </p:cNvPicPr>
          <p:nvPr/>
        </p:nvPicPr>
        <p:blipFill rotWithShape="1">
          <a:blip r:embed="rId2"/>
          <a:srcRect t="4414"/>
          <a:stretch/>
        </p:blipFill>
        <p:spPr>
          <a:xfrm>
            <a:off x="711525" y="42560"/>
            <a:ext cx="4851436" cy="4402466"/>
          </a:xfrm>
          <a:prstGeom prst="rect">
            <a:avLst/>
          </a:prstGeom>
        </p:spPr>
      </p:pic>
      <p:sp>
        <p:nvSpPr>
          <p:cNvPr id="17" name="TextBox 16">
            <a:extLst>
              <a:ext uri="{FF2B5EF4-FFF2-40B4-BE49-F238E27FC236}">
                <a16:creationId xmlns:a16="http://schemas.microsoft.com/office/drawing/2014/main" id="{AA09995B-3F52-3C4C-A3E5-CF7222EBEFED}"/>
              </a:ext>
            </a:extLst>
          </p:cNvPr>
          <p:cNvSpPr txBox="1"/>
          <p:nvPr/>
        </p:nvSpPr>
        <p:spPr>
          <a:xfrm rot="3089523">
            <a:off x="947972" y="311104"/>
            <a:ext cx="779381" cy="461665"/>
          </a:xfrm>
          <a:prstGeom prst="rect">
            <a:avLst/>
          </a:prstGeom>
          <a:noFill/>
          <a:ln>
            <a:noFill/>
          </a:ln>
        </p:spPr>
        <p:txBody>
          <a:bodyPr wrap="none" rtlCol="0">
            <a:spAutoFit/>
          </a:bodyPr>
          <a:lstStyle/>
          <a:p>
            <a:pPr algn="ctr"/>
            <a:r>
              <a:rPr lang="en-US" sz="1200" dirty="0"/>
              <a:t> Particle</a:t>
            </a:r>
          </a:p>
          <a:p>
            <a:pPr algn="ctr"/>
            <a:r>
              <a:rPr lang="en-US" sz="1200" dirty="0"/>
              <a:t>Colliders</a:t>
            </a:r>
          </a:p>
        </p:txBody>
      </p:sp>
      <p:sp>
        <p:nvSpPr>
          <p:cNvPr id="19" name="TextBox 18"/>
          <p:cNvSpPr txBox="1"/>
          <p:nvPr/>
        </p:nvSpPr>
        <p:spPr>
          <a:xfrm>
            <a:off x="2579775" y="2303502"/>
            <a:ext cx="1339279" cy="646331"/>
          </a:xfrm>
          <a:prstGeom prst="rect">
            <a:avLst/>
          </a:prstGeom>
          <a:noFill/>
        </p:spPr>
        <p:txBody>
          <a:bodyPr wrap="none" rtlCol="0">
            <a:spAutoFit/>
          </a:bodyPr>
          <a:lstStyle/>
          <a:p>
            <a:pPr algn="ctr"/>
            <a:r>
              <a:rPr lang="en-US" dirty="0"/>
              <a:t>Already</a:t>
            </a:r>
          </a:p>
          <a:p>
            <a:pPr algn="ctr"/>
            <a:r>
              <a:rPr lang="en-US" dirty="0"/>
              <a:t>Discovered</a:t>
            </a:r>
          </a:p>
        </p:txBody>
      </p:sp>
      <p:sp>
        <p:nvSpPr>
          <p:cNvPr id="20" name="TextBox 19"/>
          <p:cNvSpPr txBox="1"/>
          <p:nvPr/>
        </p:nvSpPr>
        <p:spPr>
          <a:xfrm>
            <a:off x="2209800" y="4797154"/>
            <a:ext cx="2079228" cy="646331"/>
          </a:xfrm>
          <a:prstGeom prst="rect">
            <a:avLst/>
          </a:prstGeom>
          <a:noFill/>
        </p:spPr>
        <p:txBody>
          <a:bodyPr wrap="none" rtlCol="0">
            <a:spAutoFit/>
          </a:bodyPr>
          <a:lstStyle/>
          <a:p>
            <a:pPr algn="ctr"/>
            <a:r>
              <a:rPr lang="en-US" dirty="0">
                <a:solidFill>
                  <a:schemeClr val="bg1"/>
                </a:solidFill>
              </a:rPr>
              <a:t>Weakly Interacting</a:t>
            </a:r>
          </a:p>
          <a:p>
            <a:pPr algn="ctr"/>
            <a:r>
              <a:rPr lang="en-US" dirty="0">
                <a:solidFill>
                  <a:schemeClr val="bg1"/>
                </a:solidFill>
              </a:rPr>
              <a:t>Light Particles</a:t>
            </a:r>
          </a:p>
        </p:txBody>
      </p:sp>
      <p:sp>
        <p:nvSpPr>
          <p:cNvPr id="21" name="TextBox 20"/>
          <p:cNvSpPr txBox="1"/>
          <p:nvPr/>
        </p:nvSpPr>
        <p:spPr>
          <a:xfrm>
            <a:off x="4584985" y="2303502"/>
            <a:ext cx="2173454" cy="646331"/>
          </a:xfrm>
          <a:prstGeom prst="rect">
            <a:avLst/>
          </a:prstGeom>
          <a:noFill/>
        </p:spPr>
        <p:txBody>
          <a:bodyPr wrap="none" rtlCol="0">
            <a:spAutoFit/>
          </a:bodyPr>
          <a:lstStyle/>
          <a:p>
            <a:pPr algn="ctr"/>
            <a:r>
              <a:rPr lang="en-US" dirty="0">
                <a:solidFill>
                  <a:schemeClr val="bg1"/>
                </a:solidFill>
              </a:rPr>
              <a:t>Strongly Interacting</a:t>
            </a:r>
          </a:p>
          <a:p>
            <a:pPr algn="ctr"/>
            <a:r>
              <a:rPr lang="en-US" dirty="0">
                <a:solidFill>
                  <a:schemeClr val="bg1"/>
                </a:solidFill>
              </a:rPr>
              <a:t>Heavy Particles</a:t>
            </a:r>
          </a:p>
        </p:txBody>
      </p:sp>
      <p:sp>
        <p:nvSpPr>
          <p:cNvPr id="22" name="TextBox 21"/>
          <p:cNvSpPr txBox="1"/>
          <p:nvPr/>
        </p:nvSpPr>
        <p:spPr>
          <a:xfrm>
            <a:off x="4867645" y="4797154"/>
            <a:ext cx="1608134" cy="646331"/>
          </a:xfrm>
          <a:prstGeom prst="rect">
            <a:avLst/>
          </a:prstGeom>
          <a:noFill/>
        </p:spPr>
        <p:txBody>
          <a:bodyPr wrap="none" rtlCol="0">
            <a:spAutoFit/>
          </a:bodyPr>
          <a:lstStyle/>
          <a:p>
            <a:pPr algn="ctr"/>
            <a:r>
              <a:rPr lang="en-US" dirty="0">
                <a:solidFill>
                  <a:schemeClr val="bg1"/>
                </a:solidFill>
              </a:rPr>
              <a:t>Impossible to </a:t>
            </a:r>
          </a:p>
          <a:p>
            <a:pPr algn="ctr"/>
            <a:r>
              <a:rPr lang="en-US" dirty="0">
                <a:solidFill>
                  <a:schemeClr val="bg1"/>
                </a:solidFill>
              </a:rPr>
              <a:t>Discover</a:t>
            </a:r>
          </a:p>
        </p:txBody>
      </p:sp>
      <p:grpSp>
        <p:nvGrpSpPr>
          <p:cNvPr id="4" name="Group 3">
            <a:extLst>
              <a:ext uri="{FF2B5EF4-FFF2-40B4-BE49-F238E27FC236}">
                <a16:creationId xmlns:a16="http://schemas.microsoft.com/office/drawing/2014/main" id="{60C43F48-39E7-9E41-A58D-30405770A56D}"/>
              </a:ext>
            </a:extLst>
          </p:cNvPr>
          <p:cNvGrpSpPr/>
          <p:nvPr/>
        </p:nvGrpSpPr>
        <p:grpSpPr>
          <a:xfrm>
            <a:off x="3738154" y="3163788"/>
            <a:ext cx="1915909" cy="1408212"/>
            <a:chOff x="3738154" y="3163788"/>
            <a:chExt cx="1915909" cy="1408212"/>
          </a:xfrm>
        </p:grpSpPr>
        <p:cxnSp>
          <p:nvCxnSpPr>
            <p:cNvPr id="31" name="Straight Arrow Connector 30">
              <a:extLst>
                <a:ext uri="{FF2B5EF4-FFF2-40B4-BE49-F238E27FC236}">
                  <a16:creationId xmlns:a16="http://schemas.microsoft.com/office/drawing/2014/main" id="{F9A6259E-7578-124E-BB84-20B36A9D5509}"/>
                </a:ext>
              </a:extLst>
            </p:cNvPr>
            <p:cNvCxnSpPr/>
            <p:nvPr/>
          </p:nvCxnSpPr>
          <p:spPr>
            <a:xfrm flipH="1">
              <a:off x="3810000" y="3163788"/>
              <a:ext cx="1421697" cy="1408212"/>
            </a:xfrm>
            <a:prstGeom prst="straightConnector1">
              <a:avLst/>
            </a:prstGeom>
            <a:ln w="76200">
              <a:solidFill>
                <a:srgbClr val="FF0000"/>
              </a:solidFill>
              <a:tailEnd type="triangle"/>
            </a:ln>
          </p:spPr>
          <p:style>
            <a:lnRef idx="2">
              <a:schemeClr val="accent2"/>
            </a:lnRef>
            <a:fillRef idx="0">
              <a:schemeClr val="accent2"/>
            </a:fillRef>
            <a:effectRef idx="1">
              <a:schemeClr val="accent2"/>
            </a:effectRef>
            <a:fontRef idx="minor">
              <a:schemeClr val="tx1"/>
            </a:fontRef>
          </p:style>
        </p:cxnSp>
        <p:sp>
          <p:nvSpPr>
            <p:cNvPr id="32" name="TextBox 31">
              <a:extLst>
                <a:ext uri="{FF2B5EF4-FFF2-40B4-BE49-F238E27FC236}">
                  <a16:creationId xmlns:a16="http://schemas.microsoft.com/office/drawing/2014/main" id="{B86811BD-1BF8-AD48-9342-0A475A11907A}"/>
                </a:ext>
              </a:extLst>
            </p:cNvPr>
            <p:cNvSpPr txBox="1"/>
            <p:nvPr/>
          </p:nvSpPr>
          <p:spPr>
            <a:xfrm rot="18968884">
              <a:off x="3738154" y="3329133"/>
              <a:ext cx="1915909" cy="800219"/>
            </a:xfrm>
            <a:prstGeom prst="rect">
              <a:avLst/>
            </a:prstGeom>
            <a:noFill/>
          </p:spPr>
          <p:txBody>
            <a:bodyPr wrap="none" rtlCol="0">
              <a:spAutoFit/>
            </a:bodyPr>
            <a:lstStyle/>
            <a:p>
              <a:pPr algn="ctr"/>
              <a:r>
                <a:rPr lang="en-US" dirty="0">
                  <a:solidFill>
                    <a:srgbClr val="FF0000"/>
                  </a:solidFill>
                </a:rPr>
                <a:t>MUCH LONGER</a:t>
              </a:r>
            </a:p>
            <a:p>
              <a:pPr algn="ctr"/>
              <a:endParaRPr lang="en-US" sz="1000" dirty="0">
                <a:solidFill>
                  <a:srgbClr val="FF0000"/>
                </a:solidFill>
              </a:endParaRPr>
            </a:p>
            <a:p>
              <a:pPr algn="ctr"/>
              <a:r>
                <a:rPr lang="en-US" dirty="0">
                  <a:solidFill>
                    <a:srgbClr val="FF0000"/>
                  </a:solidFill>
                </a:rPr>
                <a:t>LIFETIMES</a:t>
              </a:r>
            </a:p>
          </p:txBody>
        </p:sp>
      </p:grpSp>
      <p:pic>
        <p:nvPicPr>
          <p:cNvPr id="5" name="Picture 4">
            <a:extLst>
              <a:ext uri="{FF2B5EF4-FFF2-40B4-BE49-F238E27FC236}">
                <a16:creationId xmlns:a16="http://schemas.microsoft.com/office/drawing/2014/main" id="{E83F1EC7-2022-7B4D-BD19-A40C649DA1AD}"/>
              </a:ext>
            </a:extLst>
          </p:cNvPr>
          <p:cNvPicPr>
            <a:picLocks noChangeAspect="1"/>
          </p:cNvPicPr>
          <p:nvPr/>
        </p:nvPicPr>
        <p:blipFill>
          <a:blip r:embed="rId3"/>
          <a:stretch>
            <a:fillRect/>
          </a:stretch>
        </p:blipFill>
        <p:spPr>
          <a:xfrm>
            <a:off x="6727233" y="3427526"/>
            <a:ext cx="1675756" cy="891935"/>
          </a:xfrm>
          <a:prstGeom prst="rect">
            <a:avLst/>
          </a:prstGeom>
        </p:spPr>
      </p:pic>
    </p:spTree>
    <p:extLst>
      <p:ext uri="{BB962C8B-B14F-4D97-AF65-F5344CB8AC3E}">
        <p14:creationId xmlns:p14="http://schemas.microsoft.com/office/powerpoint/2010/main" val="603362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2000"/>
                                        <p:tgtEl>
                                          <p:spTgt spid="4"/>
                                        </p:tgtEl>
                                      </p:cBhvr>
                                    </p:animEffect>
                                  </p:childTnLst>
                                </p:cTn>
                              </p:par>
                              <p:par>
                                <p:cTn id="8" presetID="9"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dissolve">
                                      <p:cBhvr>
                                        <p:cTn id="10"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685800" y="104775"/>
            <a:ext cx="7772400" cy="733425"/>
          </a:xfrm>
        </p:spPr>
        <p:txBody>
          <a:bodyPr/>
          <a:lstStyle/>
          <a:p>
            <a:pPr eaLnBrk="1" hangingPunct="1"/>
            <a:r>
              <a:rPr lang="en-US" dirty="0">
                <a:latin typeface="Arial" charset="0"/>
              </a:rPr>
              <a:t>DARK PHOTON PRODUCTION</a:t>
            </a:r>
          </a:p>
        </p:txBody>
      </p:sp>
      <p:sp>
        <p:nvSpPr>
          <p:cNvPr id="5123" name="Content Placeholder 2"/>
          <p:cNvSpPr>
            <a:spLocks noGrp="1"/>
          </p:cNvSpPr>
          <p:nvPr>
            <p:ph idx="1"/>
          </p:nvPr>
        </p:nvSpPr>
        <p:spPr>
          <a:xfrm>
            <a:off x="304800" y="990600"/>
            <a:ext cx="8488574" cy="5334000"/>
          </a:xfrm>
        </p:spPr>
        <p:txBody>
          <a:bodyPr/>
          <a:lstStyle/>
          <a:p>
            <a:pPr eaLnBrk="1" hangingPunct="1"/>
            <a:r>
              <a:rPr lang="en-US" sz="2000" dirty="0">
                <a:latin typeface="Arial" charset="0"/>
              </a:rPr>
              <a:t>There are many processes that may produce dark photons: take any SM process with a SM photon and replace the SM photon with a dark photon. For example:</a:t>
            </a:r>
          </a:p>
          <a:p>
            <a:pPr eaLnBrk="1" hangingPunct="1"/>
            <a:endParaRPr lang="en-US" sz="2000" dirty="0">
              <a:latin typeface="Arial" charset="0"/>
            </a:endParaRPr>
          </a:p>
          <a:p>
            <a:pPr eaLnBrk="1" hangingPunct="1"/>
            <a:endParaRPr lang="en-US" sz="2000" dirty="0">
              <a:latin typeface="Arial" charset="0"/>
            </a:endParaRPr>
          </a:p>
          <a:p>
            <a:pPr eaLnBrk="1" hangingPunct="1"/>
            <a:endParaRPr lang="en-US" sz="2000" dirty="0">
              <a:latin typeface="Arial" charset="0"/>
            </a:endParaRPr>
          </a:p>
          <a:p>
            <a:pPr eaLnBrk="1" hangingPunct="1"/>
            <a:endParaRPr lang="en-US" sz="2000" dirty="0">
              <a:latin typeface="Arial" charset="0"/>
            </a:endParaRPr>
          </a:p>
          <a:p>
            <a:pPr eaLnBrk="1" hangingPunct="1"/>
            <a:endParaRPr lang="en-US" sz="2000" dirty="0">
              <a:latin typeface="Arial" charset="0"/>
            </a:endParaRPr>
          </a:p>
          <a:p>
            <a:pPr eaLnBrk="1" hangingPunct="1"/>
            <a:endParaRPr lang="en-US" sz="2000" dirty="0">
              <a:latin typeface="Arial" charset="0"/>
            </a:endParaRPr>
          </a:p>
          <a:p>
            <a:pPr eaLnBrk="1" hangingPunct="1"/>
            <a:endParaRPr lang="en-US" sz="2000" dirty="0">
              <a:latin typeface="Arial" charset="0"/>
            </a:endParaRPr>
          </a:p>
          <a:p>
            <a:pPr eaLnBrk="1" hangingPunct="1"/>
            <a:endParaRPr lang="en-US" sz="2000" dirty="0">
              <a:latin typeface="Arial" charset="0"/>
            </a:endParaRPr>
          </a:p>
          <a:p>
            <a:pPr eaLnBrk="1" hangingPunct="1"/>
            <a:r>
              <a:rPr lang="en-US" sz="2000" dirty="0">
                <a:latin typeface="Arial" charset="0"/>
              </a:rPr>
              <a:t>This opens up the floodgates to experimental probes at both the energy and intensity frontiers.  Here mention just a small sampling, try to give an impression of the diversity of existing and planned experiments.</a:t>
            </a:r>
            <a:endParaRPr lang="en-US" sz="1200" dirty="0">
              <a:latin typeface="Arial" charset="0"/>
            </a:endParaRPr>
          </a:p>
        </p:txBody>
      </p:sp>
      <p:pic>
        <p:nvPicPr>
          <p:cNvPr id="6" name="Picture 5">
            <a:extLst>
              <a:ext uri="{FF2B5EF4-FFF2-40B4-BE49-F238E27FC236}">
                <a16:creationId xmlns:a16="http://schemas.microsoft.com/office/drawing/2014/main" id="{1075B540-B757-0C48-B282-B395B1DFE0F1}"/>
              </a:ext>
            </a:extLst>
          </p:cNvPr>
          <p:cNvPicPr>
            <a:picLocks noChangeAspect="1"/>
          </p:cNvPicPr>
          <p:nvPr/>
        </p:nvPicPr>
        <p:blipFill>
          <a:blip r:embed="rId2"/>
          <a:stretch>
            <a:fillRect/>
          </a:stretch>
        </p:blipFill>
        <p:spPr>
          <a:xfrm>
            <a:off x="457200" y="2133600"/>
            <a:ext cx="8305800" cy="2106064"/>
          </a:xfrm>
          <a:prstGeom prst="rect">
            <a:avLst/>
          </a:prstGeom>
        </p:spPr>
      </p:pic>
      <p:sp>
        <p:nvSpPr>
          <p:cNvPr id="7" name="TextBox 6">
            <a:extLst>
              <a:ext uri="{FF2B5EF4-FFF2-40B4-BE49-F238E27FC236}">
                <a16:creationId xmlns:a16="http://schemas.microsoft.com/office/drawing/2014/main" id="{779A5651-B11B-A34C-AF10-B88FAD49310B}"/>
              </a:ext>
            </a:extLst>
          </p:cNvPr>
          <p:cNvSpPr txBox="1"/>
          <p:nvPr/>
        </p:nvSpPr>
        <p:spPr>
          <a:xfrm>
            <a:off x="914400" y="4229329"/>
            <a:ext cx="1556836" cy="369332"/>
          </a:xfrm>
          <a:prstGeom prst="rect">
            <a:avLst/>
          </a:prstGeom>
          <a:noFill/>
        </p:spPr>
        <p:txBody>
          <a:bodyPr wrap="none" rtlCol="0">
            <a:spAutoFit/>
          </a:bodyPr>
          <a:lstStyle/>
          <a:p>
            <a:r>
              <a:rPr lang="en-US" dirty="0"/>
              <a:t>Meson decay</a:t>
            </a:r>
          </a:p>
        </p:txBody>
      </p:sp>
      <p:sp>
        <p:nvSpPr>
          <p:cNvPr id="23" name="TextBox 22">
            <a:extLst>
              <a:ext uri="{FF2B5EF4-FFF2-40B4-BE49-F238E27FC236}">
                <a16:creationId xmlns:a16="http://schemas.microsoft.com/office/drawing/2014/main" id="{27167B5E-2397-E843-A386-00E7299DD529}"/>
              </a:ext>
            </a:extLst>
          </p:cNvPr>
          <p:cNvSpPr txBox="1"/>
          <p:nvPr/>
        </p:nvSpPr>
        <p:spPr>
          <a:xfrm>
            <a:off x="6767975" y="4229329"/>
            <a:ext cx="1749197" cy="369332"/>
          </a:xfrm>
          <a:prstGeom prst="rect">
            <a:avLst/>
          </a:prstGeom>
          <a:noFill/>
        </p:spPr>
        <p:txBody>
          <a:bodyPr wrap="none" rtlCol="0">
            <a:spAutoFit/>
          </a:bodyPr>
          <a:lstStyle/>
          <a:p>
            <a:r>
              <a:rPr lang="en-US" dirty="0"/>
              <a:t>Hard scattering</a:t>
            </a:r>
          </a:p>
        </p:txBody>
      </p:sp>
      <p:sp>
        <p:nvSpPr>
          <p:cNvPr id="24" name="TextBox 23">
            <a:extLst>
              <a:ext uri="{FF2B5EF4-FFF2-40B4-BE49-F238E27FC236}">
                <a16:creationId xmlns:a16="http://schemas.microsoft.com/office/drawing/2014/main" id="{464486C2-629B-904D-BF7B-E121B29CF160}"/>
              </a:ext>
            </a:extLst>
          </p:cNvPr>
          <p:cNvSpPr txBox="1"/>
          <p:nvPr/>
        </p:nvSpPr>
        <p:spPr>
          <a:xfrm>
            <a:off x="3541122" y="4229329"/>
            <a:ext cx="2326278" cy="369332"/>
          </a:xfrm>
          <a:prstGeom prst="rect">
            <a:avLst/>
          </a:prstGeom>
          <a:noFill/>
        </p:spPr>
        <p:txBody>
          <a:bodyPr wrap="none" rtlCol="0">
            <a:spAutoFit/>
          </a:bodyPr>
          <a:lstStyle/>
          <a:p>
            <a:r>
              <a:rPr lang="en-US" dirty="0"/>
              <a:t>Dark bremsstrahlung</a:t>
            </a:r>
          </a:p>
        </p:txBody>
      </p:sp>
    </p:spTree>
    <p:extLst>
      <p:ext uri="{BB962C8B-B14F-4D97-AF65-F5344CB8AC3E}">
        <p14:creationId xmlns:p14="http://schemas.microsoft.com/office/powerpoint/2010/main" val="503156764"/>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4C865775-B908-6C44-BB51-E1D2C115EDB9}"/>
              </a:ext>
            </a:extLst>
          </p:cNvPr>
          <p:cNvSpPr txBox="1">
            <a:spLocks/>
          </p:cNvSpPr>
          <p:nvPr/>
        </p:nvSpPr>
        <p:spPr bwMode="auto">
          <a:xfrm>
            <a:off x="-22913" y="104775"/>
            <a:ext cx="9144000" cy="733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defTabSz="457200" rtl="0" fontAlgn="base">
              <a:spcBef>
                <a:spcPct val="0"/>
              </a:spcBef>
              <a:spcAft>
                <a:spcPct val="0"/>
              </a:spcAft>
              <a:defRPr sz="2800" b="1" kern="1200">
                <a:solidFill>
                  <a:srgbClr val="000000"/>
                </a:solidFill>
                <a:latin typeface="+mj-lt"/>
                <a:ea typeface="ＭＳ Ｐゴシック" charset="0"/>
                <a:cs typeface="+mj-cs"/>
              </a:defRPr>
            </a:lvl1pPr>
            <a:lvl2pPr algn="ctr" defTabSz="457200" rtl="0" fontAlgn="base">
              <a:spcBef>
                <a:spcPct val="0"/>
              </a:spcBef>
              <a:spcAft>
                <a:spcPct val="0"/>
              </a:spcAft>
              <a:defRPr sz="2800" b="1">
                <a:solidFill>
                  <a:srgbClr val="000000"/>
                </a:solidFill>
                <a:latin typeface="Arial" charset="0"/>
                <a:ea typeface="ＭＳ Ｐゴシック" charset="0"/>
              </a:defRPr>
            </a:lvl2pPr>
            <a:lvl3pPr algn="ctr" defTabSz="457200" rtl="0" fontAlgn="base">
              <a:spcBef>
                <a:spcPct val="0"/>
              </a:spcBef>
              <a:spcAft>
                <a:spcPct val="0"/>
              </a:spcAft>
              <a:defRPr sz="2800" b="1">
                <a:solidFill>
                  <a:srgbClr val="000000"/>
                </a:solidFill>
                <a:latin typeface="Arial" charset="0"/>
                <a:ea typeface="ＭＳ Ｐゴシック" charset="0"/>
              </a:defRPr>
            </a:lvl3pPr>
            <a:lvl4pPr algn="ctr" defTabSz="457200" rtl="0" fontAlgn="base">
              <a:spcBef>
                <a:spcPct val="0"/>
              </a:spcBef>
              <a:spcAft>
                <a:spcPct val="0"/>
              </a:spcAft>
              <a:defRPr sz="2800" b="1">
                <a:solidFill>
                  <a:srgbClr val="000000"/>
                </a:solidFill>
                <a:latin typeface="Arial" charset="0"/>
                <a:ea typeface="ＭＳ Ｐゴシック" charset="0"/>
              </a:defRPr>
            </a:lvl4pPr>
            <a:lvl5pPr algn="ctr" defTabSz="457200" rtl="0" fontAlgn="base">
              <a:spcBef>
                <a:spcPct val="0"/>
              </a:spcBef>
              <a:spcAft>
                <a:spcPct val="0"/>
              </a:spcAft>
              <a:defRPr sz="2800" b="1">
                <a:solidFill>
                  <a:srgbClr val="000000"/>
                </a:solidFill>
                <a:latin typeface="Arial" charset="0"/>
                <a:ea typeface="ＭＳ Ｐゴシック"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latin typeface="Arial" charset="0"/>
              </a:rPr>
              <a:t>EXISTING CONSTRAINTS ON DARK PHOTONS</a:t>
            </a:r>
          </a:p>
        </p:txBody>
      </p:sp>
      <p:pic>
        <p:nvPicPr>
          <p:cNvPr id="11" name="Picture 10">
            <a:extLst>
              <a:ext uri="{FF2B5EF4-FFF2-40B4-BE49-F238E27FC236}">
                <a16:creationId xmlns:a16="http://schemas.microsoft.com/office/drawing/2014/main" id="{3B1C5B1E-839A-184F-A1C0-EAA65B5D678F}"/>
              </a:ext>
            </a:extLst>
          </p:cNvPr>
          <p:cNvPicPr>
            <a:picLocks noChangeAspect="1"/>
          </p:cNvPicPr>
          <p:nvPr/>
        </p:nvPicPr>
        <p:blipFill>
          <a:blip r:embed="rId2"/>
          <a:stretch>
            <a:fillRect/>
          </a:stretch>
        </p:blipFill>
        <p:spPr>
          <a:xfrm>
            <a:off x="1009852" y="2411222"/>
            <a:ext cx="6533948" cy="4141978"/>
          </a:xfrm>
          <a:prstGeom prst="rect">
            <a:avLst/>
          </a:prstGeom>
        </p:spPr>
      </p:pic>
      <mc:AlternateContent xmlns:mc="http://schemas.openxmlformats.org/markup-compatibility/2006" xmlns:a14="http://schemas.microsoft.com/office/drawing/2010/main">
        <mc:Choice Requires="a14">
          <p:sp>
            <p:nvSpPr>
              <p:cNvPr id="14" name="Content Placeholder 2">
                <a:extLst>
                  <a:ext uri="{FF2B5EF4-FFF2-40B4-BE49-F238E27FC236}">
                    <a16:creationId xmlns:a16="http://schemas.microsoft.com/office/drawing/2014/main" id="{8FA3AFE4-4F91-3F45-ACCA-9FB2C4AACCA3}"/>
                  </a:ext>
                </a:extLst>
              </p:cNvPr>
              <p:cNvSpPr>
                <a:spLocks noGrp="1"/>
              </p:cNvSpPr>
              <p:nvPr>
                <p:ph idx="1"/>
              </p:nvPr>
            </p:nvSpPr>
            <p:spPr>
              <a:xfrm>
                <a:off x="152400" y="914400"/>
                <a:ext cx="8763000" cy="5181600"/>
              </a:xfrm>
            </p:spPr>
            <p:txBody>
              <a:bodyPr/>
              <a:lstStyle/>
              <a:p>
                <a:pPr eaLnBrk="1" hangingPunct="1"/>
                <a:r>
                  <a:rPr lang="en-US" sz="2000" dirty="0">
                    <a:latin typeface="Arial" charset="0"/>
                  </a:rPr>
                  <a:t>For high </a:t>
                </a:r>
                <a14:m>
                  <m:oMath xmlns:m="http://schemas.openxmlformats.org/officeDocument/2006/math">
                    <m:r>
                      <a:rPr lang="en-US" sz="2000" i="1" dirty="0" smtClean="0">
                        <a:latin typeface="Cambria Math" panose="02040503050406030204" pitchFamily="18" charset="0"/>
                        <a:ea typeface="Cambria Math" panose="02040503050406030204" pitchFamily="18" charset="0"/>
                      </a:rPr>
                      <m:t>𝜀</m:t>
                    </m:r>
                  </m:oMath>
                </a14:m>
                <a:r>
                  <a:rPr lang="en-US" sz="2000" dirty="0">
                    <a:latin typeface="Arial" charset="0"/>
                  </a:rPr>
                  <a:t>, constraints are from bump hunts.  These fail when </a:t>
                </a:r>
                <a14:m>
                  <m:oMath xmlns:m="http://schemas.openxmlformats.org/officeDocument/2006/math">
                    <m:r>
                      <a:rPr lang="en-US" sz="2000" i="1" dirty="0">
                        <a:latin typeface="Cambria Math" panose="02040503050406030204" pitchFamily="18" charset="0"/>
                        <a:ea typeface="Cambria Math" panose="02040503050406030204" pitchFamily="18" charset="0"/>
                      </a:rPr>
                      <m:t>𝜀</m:t>
                    </m:r>
                    <m:r>
                      <a:rPr lang="en-US" sz="2000" i="1" dirty="0">
                        <a:latin typeface="Cambria Math" panose="02040503050406030204" pitchFamily="18" charset="0"/>
                        <a:ea typeface="Cambria Math" panose="02040503050406030204" pitchFamily="18" charset="0"/>
                      </a:rPr>
                      <m:t> </m:t>
                    </m:r>
                  </m:oMath>
                </a14:m>
                <a:r>
                  <a:rPr lang="en-US" sz="2000" dirty="0">
                    <a:latin typeface="Arial" charset="0"/>
                  </a:rPr>
                  <a:t>becomes too small and the production rate is low, but they exclude </a:t>
                </a:r>
                <a14:m>
                  <m:oMath xmlns:m="http://schemas.openxmlformats.org/officeDocument/2006/math">
                    <m:r>
                      <a:rPr lang="en-US" sz="2000" i="1" dirty="0">
                        <a:latin typeface="Cambria Math" panose="02040503050406030204" pitchFamily="18" charset="0"/>
                        <a:ea typeface="Cambria Math" panose="02040503050406030204" pitchFamily="18" charset="0"/>
                      </a:rPr>
                      <m:t>𝜀</m:t>
                    </m:r>
                    <m:r>
                      <a:rPr lang="en-US" sz="2000" i="1" dirty="0">
                        <a:latin typeface="Cambria Math" panose="02040503050406030204" pitchFamily="18" charset="0"/>
                        <a:ea typeface="Cambria Math" panose="02040503050406030204" pitchFamily="18" charset="0"/>
                      </a:rPr>
                      <m:t> </m:t>
                    </m:r>
                  </m:oMath>
                </a14:m>
                <a:r>
                  <a:rPr lang="en-US" sz="2000" dirty="0">
                    <a:latin typeface="+mj-lt"/>
                    <a:ea typeface="Cambria Math" panose="02040503050406030204" pitchFamily="18" charset="0"/>
                  </a:rPr>
                  <a:t>above </a:t>
                </a:r>
                <a14:m>
                  <m:oMath xmlns:m="http://schemas.openxmlformats.org/officeDocument/2006/math">
                    <m:sSup>
                      <m:sSupPr>
                        <m:ctrlPr>
                          <a:rPr lang="en-US" sz="2000" i="1" smtClean="0">
                            <a:latin typeface="Cambria Math" panose="02040503050406030204" pitchFamily="18" charset="0"/>
                          </a:rPr>
                        </m:ctrlPr>
                      </m:sSupPr>
                      <m:e>
                        <m:r>
                          <a:rPr lang="en-US" sz="2000" b="0" i="1" smtClean="0">
                            <a:latin typeface="Cambria Math" panose="02040503050406030204" pitchFamily="18" charset="0"/>
                          </a:rPr>
                          <m:t>10</m:t>
                        </m:r>
                      </m:e>
                      <m:sup>
                        <m:r>
                          <a:rPr lang="en-US" sz="2000" b="0" i="1" smtClean="0">
                            <a:latin typeface="Cambria Math" panose="02040503050406030204" pitchFamily="18" charset="0"/>
                          </a:rPr>
                          <m:t>−3</m:t>
                        </m:r>
                      </m:sup>
                    </m:sSup>
                  </m:oMath>
                </a14:m>
                <a:r>
                  <a:rPr lang="en-US" sz="2000" dirty="0">
                    <a:latin typeface="Arial" charset="0"/>
                  </a:rPr>
                  <a:t>.</a:t>
                </a:r>
                <a:endParaRPr lang="en-US" sz="2000" dirty="0">
                  <a:latin typeface="Arial" charset="0"/>
                  <a:sym typeface="Wingdings" pitchFamily="2" charset="2"/>
                </a:endParaRPr>
              </a:p>
              <a:p>
                <a:pPr eaLnBrk="1" hangingPunct="1"/>
                <a:r>
                  <a:rPr lang="en-US" sz="2000" dirty="0">
                    <a:latin typeface="Arial" charset="0"/>
                    <a:sym typeface="Wingdings" pitchFamily="2" charset="2"/>
                  </a:rPr>
                  <a:t>For low </a:t>
                </a:r>
                <a14:m>
                  <m:oMath xmlns:m="http://schemas.openxmlformats.org/officeDocument/2006/math">
                    <m:r>
                      <a:rPr lang="en-US" sz="2000" i="1" dirty="0">
                        <a:latin typeface="Cambria Math" panose="02040503050406030204" pitchFamily="18" charset="0"/>
                        <a:ea typeface="Cambria Math" panose="02040503050406030204" pitchFamily="18" charset="0"/>
                      </a:rPr>
                      <m:t>𝜀</m:t>
                    </m:r>
                  </m:oMath>
                </a14:m>
                <a:r>
                  <a:rPr lang="en-US" sz="2000" dirty="0">
                    <a:latin typeface="Arial" charset="0"/>
                    <a:sym typeface="Wingdings" pitchFamily="2" charset="2"/>
                  </a:rPr>
                  <a:t>, constraints are from beam dump experiments.  These fail when </a:t>
                </a:r>
                <a14:m>
                  <m:oMath xmlns:m="http://schemas.openxmlformats.org/officeDocument/2006/math">
                    <m:r>
                      <a:rPr lang="en-US" sz="2000" i="1" dirty="0">
                        <a:latin typeface="Cambria Math" panose="02040503050406030204" pitchFamily="18" charset="0"/>
                        <a:ea typeface="Cambria Math" panose="02040503050406030204" pitchFamily="18" charset="0"/>
                      </a:rPr>
                      <m:t>𝜀</m:t>
                    </m:r>
                  </m:oMath>
                </a14:m>
                <a:r>
                  <a:rPr lang="en-US" sz="2000" dirty="0">
                    <a:latin typeface="Arial" charset="0"/>
                    <a:sym typeface="Wingdings" pitchFamily="2" charset="2"/>
                  </a:rPr>
                  <a:t> becomes too high and the decays are too short.</a:t>
                </a:r>
                <a:endParaRPr lang="en-US" sz="2000" dirty="0">
                  <a:latin typeface="Arial" charset="0"/>
                </a:endParaRPr>
              </a:p>
            </p:txBody>
          </p:sp>
        </mc:Choice>
        <mc:Fallback xmlns="">
          <p:sp>
            <p:nvSpPr>
              <p:cNvPr id="14" name="Content Placeholder 2">
                <a:extLst>
                  <a:ext uri="{FF2B5EF4-FFF2-40B4-BE49-F238E27FC236}">
                    <a16:creationId xmlns:a16="http://schemas.microsoft.com/office/drawing/2014/main" id="{8FA3AFE4-4F91-3F45-ACCA-9FB2C4AACCA3}"/>
                  </a:ext>
                </a:extLst>
              </p:cNvPr>
              <p:cNvSpPr>
                <a:spLocks noGrp="1" noRot="1" noChangeAspect="1" noMove="1" noResize="1" noEditPoints="1" noAdjustHandles="1" noChangeArrowheads="1" noChangeShapeType="1" noTextEdit="1"/>
              </p:cNvSpPr>
              <p:nvPr>
                <p:ph idx="1"/>
              </p:nvPr>
            </p:nvSpPr>
            <p:spPr>
              <a:xfrm>
                <a:off x="152400" y="914400"/>
                <a:ext cx="8763000" cy="5181600"/>
              </a:xfrm>
              <a:blipFill>
                <a:blip r:embed="rId3"/>
                <a:stretch>
                  <a:fillRect l="-580" t="-735" r="-725"/>
                </a:stretch>
              </a:blipFill>
            </p:spPr>
            <p:txBody>
              <a:bodyPr/>
              <a:lstStyle/>
              <a:p>
                <a:r>
                  <a:rPr lang="en-US">
                    <a:noFill/>
                  </a:rPr>
                  <a:t> </a:t>
                </a:r>
              </a:p>
            </p:txBody>
          </p:sp>
        </mc:Fallback>
      </mc:AlternateContent>
      <p:sp>
        <p:nvSpPr>
          <p:cNvPr id="15" name="TextBox 14">
            <a:extLst>
              <a:ext uri="{FF2B5EF4-FFF2-40B4-BE49-F238E27FC236}">
                <a16:creationId xmlns:a16="http://schemas.microsoft.com/office/drawing/2014/main" id="{7B2424CA-12DE-1E4C-860D-5D2006C56463}"/>
              </a:ext>
            </a:extLst>
          </p:cNvPr>
          <p:cNvSpPr txBox="1"/>
          <p:nvPr/>
        </p:nvSpPr>
        <p:spPr>
          <a:xfrm rot="5400000">
            <a:off x="6413478" y="4189210"/>
            <a:ext cx="2618730" cy="276999"/>
          </a:xfrm>
          <a:prstGeom prst="rect">
            <a:avLst/>
          </a:prstGeom>
          <a:solidFill>
            <a:schemeClr val="bg1"/>
          </a:solidFill>
        </p:spPr>
        <p:txBody>
          <a:bodyPr wrap="none" rtlCol="0">
            <a:spAutoFit/>
          </a:bodyPr>
          <a:lstStyle/>
          <a:p>
            <a:r>
              <a:rPr lang="en-US" sz="1200" dirty="0"/>
              <a:t>Tim Nelson, Snowmass RP6 (2020)</a:t>
            </a:r>
          </a:p>
        </p:txBody>
      </p:sp>
    </p:spTree>
    <p:extLst>
      <p:ext uri="{BB962C8B-B14F-4D97-AF65-F5344CB8AC3E}">
        <p14:creationId xmlns:p14="http://schemas.microsoft.com/office/powerpoint/2010/main" val="2642367606"/>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58EB69B-4777-1946-88F9-1B511FBF9E9B}"/>
              </a:ext>
            </a:extLst>
          </p:cNvPr>
          <p:cNvPicPr>
            <a:picLocks noChangeAspect="1"/>
          </p:cNvPicPr>
          <p:nvPr/>
        </p:nvPicPr>
        <p:blipFill>
          <a:blip r:embed="rId2"/>
          <a:stretch>
            <a:fillRect/>
          </a:stretch>
        </p:blipFill>
        <p:spPr>
          <a:xfrm>
            <a:off x="1066799" y="2697131"/>
            <a:ext cx="6858000" cy="4056094"/>
          </a:xfrm>
          <a:prstGeom prst="rect">
            <a:avLst/>
          </a:prstGeom>
        </p:spPr>
      </p:pic>
      <p:sp>
        <p:nvSpPr>
          <p:cNvPr id="2" name="TextBox 1">
            <a:extLst>
              <a:ext uri="{FF2B5EF4-FFF2-40B4-BE49-F238E27FC236}">
                <a16:creationId xmlns:a16="http://schemas.microsoft.com/office/drawing/2014/main" id="{7F5D20DA-2063-C244-A741-FFEAA19D5EF4}"/>
              </a:ext>
            </a:extLst>
          </p:cNvPr>
          <p:cNvSpPr txBox="1"/>
          <p:nvPr/>
        </p:nvSpPr>
        <p:spPr>
          <a:xfrm rot="5400000">
            <a:off x="6395650" y="4452551"/>
            <a:ext cx="3086101" cy="276999"/>
          </a:xfrm>
          <a:prstGeom prst="rect">
            <a:avLst/>
          </a:prstGeom>
          <a:noFill/>
        </p:spPr>
        <p:txBody>
          <a:bodyPr wrap="none" rtlCol="0">
            <a:spAutoFit/>
          </a:bodyPr>
          <a:lstStyle/>
          <a:p>
            <a:r>
              <a:rPr lang="en-US" sz="1200" dirty="0"/>
              <a:t>Physics Beyond Colliders BSM WG (2019)</a:t>
            </a:r>
          </a:p>
        </p:txBody>
      </p:sp>
      <p:sp>
        <p:nvSpPr>
          <p:cNvPr id="6" name="Title 1">
            <a:extLst>
              <a:ext uri="{FF2B5EF4-FFF2-40B4-BE49-F238E27FC236}">
                <a16:creationId xmlns:a16="http://schemas.microsoft.com/office/drawing/2014/main" id="{4C865775-B908-6C44-BB51-E1D2C115EDB9}"/>
              </a:ext>
            </a:extLst>
          </p:cNvPr>
          <p:cNvSpPr txBox="1">
            <a:spLocks/>
          </p:cNvSpPr>
          <p:nvPr/>
        </p:nvSpPr>
        <p:spPr bwMode="auto">
          <a:xfrm>
            <a:off x="-22913" y="104775"/>
            <a:ext cx="9144000" cy="733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defTabSz="457200" rtl="0" fontAlgn="base">
              <a:spcBef>
                <a:spcPct val="0"/>
              </a:spcBef>
              <a:spcAft>
                <a:spcPct val="0"/>
              </a:spcAft>
              <a:defRPr sz="2800" b="1" kern="1200">
                <a:solidFill>
                  <a:srgbClr val="000000"/>
                </a:solidFill>
                <a:latin typeface="+mj-lt"/>
                <a:ea typeface="ＭＳ Ｐゴシック" charset="0"/>
                <a:cs typeface="+mj-cs"/>
              </a:defRPr>
            </a:lvl1pPr>
            <a:lvl2pPr algn="ctr" defTabSz="457200" rtl="0" fontAlgn="base">
              <a:spcBef>
                <a:spcPct val="0"/>
              </a:spcBef>
              <a:spcAft>
                <a:spcPct val="0"/>
              </a:spcAft>
              <a:defRPr sz="2800" b="1">
                <a:solidFill>
                  <a:srgbClr val="000000"/>
                </a:solidFill>
                <a:latin typeface="Arial" charset="0"/>
                <a:ea typeface="ＭＳ Ｐゴシック" charset="0"/>
              </a:defRPr>
            </a:lvl2pPr>
            <a:lvl3pPr algn="ctr" defTabSz="457200" rtl="0" fontAlgn="base">
              <a:spcBef>
                <a:spcPct val="0"/>
              </a:spcBef>
              <a:spcAft>
                <a:spcPct val="0"/>
              </a:spcAft>
              <a:defRPr sz="2800" b="1">
                <a:solidFill>
                  <a:srgbClr val="000000"/>
                </a:solidFill>
                <a:latin typeface="Arial" charset="0"/>
                <a:ea typeface="ＭＳ Ｐゴシック" charset="0"/>
              </a:defRPr>
            </a:lvl3pPr>
            <a:lvl4pPr algn="ctr" defTabSz="457200" rtl="0" fontAlgn="base">
              <a:spcBef>
                <a:spcPct val="0"/>
              </a:spcBef>
              <a:spcAft>
                <a:spcPct val="0"/>
              </a:spcAft>
              <a:defRPr sz="2800" b="1">
                <a:solidFill>
                  <a:srgbClr val="000000"/>
                </a:solidFill>
                <a:latin typeface="Arial" charset="0"/>
                <a:ea typeface="ＭＳ Ｐゴシック" charset="0"/>
              </a:defRPr>
            </a:lvl4pPr>
            <a:lvl5pPr algn="ctr" defTabSz="457200" rtl="0" fontAlgn="base">
              <a:spcBef>
                <a:spcPct val="0"/>
              </a:spcBef>
              <a:spcAft>
                <a:spcPct val="0"/>
              </a:spcAft>
              <a:defRPr sz="2800" b="1">
                <a:solidFill>
                  <a:srgbClr val="000000"/>
                </a:solidFill>
                <a:latin typeface="Arial" charset="0"/>
                <a:ea typeface="ＭＳ Ｐゴシック"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latin typeface="Arial" charset="0"/>
              </a:rPr>
              <a:t>FUTURE PROBES OF DARK PHOTONS</a:t>
            </a:r>
          </a:p>
        </p:txBody>
      </p:sp>
      <p:sp>
        <p:nvSpPr>
          <p:cNvPr id="5123" name="Content Placeholder 2"/>
          <p:cNvSpPr>
            <a:spLocks noGrp="1"/>
          </p:cNvSpPr>
          <p:nvPr>
            <p:ph idx="1"/>
          </p:nvPr>
        </p:nvSpPr>
        <p:spPr>
          <a:xfrm>
            <a:off x="5562600" y="4115578"/>
            <a:ext cx="2133600" cy="609600"/>
          </a:xfrm>
        </p:spPr>
        <p:txBody>
          <a:bodyPr/>
          <a:lstStyle/>
          <a:p>
            <a:pPr marL="0" indent="0" eaLnBrk="1" hangingPunct="1">
              <a:buNone/>
            </a:pPr>
            <a:r>
              <a:rPr lang="en-US" sz="1200" dirty="0">
                <a:latin typeface="Arial" charset="0"/>
              </a:rPr>
              <a:t>Existing bounds are gray</a:t>
            </a:r>
          </a:p>
          <a:p>
            <a:pPr marL="0" indent="0" eaLnBrk="1" hangingPunct="1">
              <a:buNone/>
            </a:pPr>
            <a:r>
              <a:rPr lang="en-US" sz="1200" dirty="0">
                <a:latin typeface="Arial" charset="0"/>
              </a:rPr>
              <a:t>Future searches are colored</a:t>
            </a:r>
          </a:p>
          <a:p>
            <a:pPr eaLnBrk="1" hangingPunct="1"/>
            <a:endParaRPr lang="en-US" sz="1200" dirty="0">
              <a:latin typeface="Arial" charset="0"/>
            </a:endParaRPr>
          </a:p>
        </p:txBody>
      </p:sp>
      <mc:AlternateContent xmlns:mc="http://schemas.openxmlformats.org/markup-compatibility/2006" xmlns:a14="http://schemas.microsoft.com/office/drawing/2010/main">
        <mc:Choice Requires="a14">
          <p:sp>
            <p:nvSpPr>
              <p:cNvPr id="7" name="Content Placeholder 2">
                <a:extLst>
                  <a:ext uri="{FF2B5EF4-FFF2-40B4-BE49-F238E27FC236}">
                    <a16:creationId xmlns:a16="http://schemas.microsoft.com/office/drawing/2014/main" id="{2672B83B-F434-6E40-9FDC-E286998FD0B3}"/>
                  </a:ext>
                </a:extLst>
              </p:cNvPr>
              <p:cNvSpPr txBox="1">
                <a:spLocks/>
              </p:cNvSpPr>
              <p:nvPr/>
            </p:nvSpPr>
            <p:spPr bwMode="auto">
              <a:xfrm>
                <a:off x="152400" y="838200"/>
                <a:ext cx="8686800" cy="5181600"/>
              </a:xfrm>
              <a:prstGeom prst="rect">
                <a:avLst/>
              </a:prstGeom>
              <a:noFill/>
              <a:ln>
                <a:noFill/>
              </a:ln>
              <a:extLst>
                <a:ext uri="{909E8E84-426E-40dd-AFC4-6F175D3DCCD1}">
                  <a14:hiddenFill xmlns="">
                    <a:solidFill>
                      <a:srgbClr val="FFFFFF"/>
                    </a:solidFill>
                  </a14:hiddenFill>
                </a:ext>
                <a:ext uri="{91240B29-F687-4f45-9708-019B960494DF}">
                  <a14:hiddenLine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ln>
                      <a:noFill/>
                    </a:ln>
                    <a:solidFill>
                      <a:srgbClr val="1919C8"/>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ln>
                      <a:noFill/>
                    </a:ln>
                    <a:solidFill>
                      <a:srgbClr val="1919C8"/>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dirty="0">
                    <a:latin typeface="Arial" charset="0"/>
                  </a:rPr>
                  <a:t>Many improved bump hunts (e.g., Belle II) and beam dumps (e.g., NA62, </a:t>
                </a:r>
                <a:r>
                  <a:rPr lang="en-US" sz="2000" dirty="0" err="1">
                    <a:latin typeface="Arial" charset="0"/>
                  </a:rPr>
                  <a:t>DarkQuest</a:t>
                </a:r>
                <a:r>
                  <a:rPr lang="en-US" sz="2000" dirty="0">
                    <a:latin typeface="Arial" charset="0"/>
                  </a:rPr>
                  <a:t>, </a:t>
                </a:r>
                <a:r>
                  <a:rPr lang="en-US" sz="2000" dirty="0" err="1">
                    <a:latin typeface="Arial" charset="0"/>
                  </a:rPr>
                  <a:t>SHiP</a:t>
                </a:r>
                <a:r>
                  <a:rPr lang="en-US" sz="2000" dirty="0">
                    <a:latin typeface="Arial" charset="0"/>
                  </a:rPr>
                  <a:t>).</a:t>
                </a:r>
              </a:p>
              <a:p>
                <a:r>
                  <a:rPr lang="en-US" sz="2000" dirty="0">
                    <a:latin typeface="Arial" charset="0"/>
                  </a:rPr>
                  <a:t>Also new qualitatively different proposals: REDTOP, proposed for CERN PS, probing rare decays of </a:t>
                </a:r>
                <a14:m>
                  <m:oMath xmlns:m="http://schemas.openxmlformats.org/officeDocument/2006/math">
                    <m:r>
                      <a:rPr lang="en-US" sz="2000" i="1" smtClean="0">
                        <a:latin typeface="Cambria Math" panose="02040503050406030204" pitchFamily="18" charset="0"/>
                        <a:ea typeface="Cambria Math" panose="02040503050406030204" pitchFamily="18" charset="0"/>
                      </a:rPr>
                      <m:t>𝜂</m:t>
                    </m:r>
                    <m:r>
                      <a:rPr lang="en-US" sz="2000" b="0" i="1" smtClean="0">
                        <a:latin typeface="Cambria Math" panose="02040503050406030204" pitchFamily="18" charset="0"/>
                        <a:ea typeface="Cambria Math" panose="02040503050406030204" pitchFamily="18" charset="0"/>
                      </a:rPr>
                      <m:t>, </m:t>
                    </m:r>
                    <m:r>
                      <a:rPr lang="en-US" sz="2000" i="1" smtClean="0">
                        <a:latin typeface="Cambria Math" panose="02040503050406030204" pitchFamily="18" charset="0"/>
                        <a:ea typeface="Cambria Math" panose="02040503050406030204" pitchFamily="18" charset="0"/>
                      </a:rPr>
                      <m:t>𝜂</m:t>
                    </m:r>
                    <m:r>
                      <a:rPr lang="en-US" sz="2000" i="1" smtClean="0">
                        <a:latin typeface="Cambria Math" panose="02040503050406030204" pitchFamily="18" charset="0"/>
                        <a:ea typeface="Cambria Math" panose="02040503050406030204" pitchFamily="18" charset="0"/>
                      </a:rPr>
                      <m:t>→</m:t>
                    </m:r>
                  </m:oMath>
                </a14:m>
                <a:r>
                  <a:rPr lang="en-US" sz="2000" dirty="0">
                    <a:latin typeface="Arial" charset="0"/>
                  </a:rPr>
                  <a:t> </a:t>
                </a:r>
                <a14:m>
                  <m:oMath xmlns:m="http://schemas.openxmlformats.org/officeDocument/2006/math">
                    <m:r>
                      <a:rPr lang="en-US" sz="2000" i="1" dirty="0" smtClean="0">
                        <a:latin typeface="Cambria Math" panose="02040503050406030204" pitchFamily="18" charset="0"/>
                        <a:ea typeface="Cambria Math" panose="02040503050406030204" pitchFamily="18" charset="0"/>
                      </a:rPr>
                      <m:t>𝛾</m:t>
                    </m:r>
                    <m:r>
                      <a:rPr lang="en-US" sz="2000" b="0" i="1" dirty="0" smtClean="0">
                        <a:latin typeface="Cambria Math" panose="02040503050406030204" pitchFamily="18" charset="0"/>
                        <a:ea typeface="Cambria Math" panose="02040503050406030204" pitchFamily="18" charset="0"/>
                      </a:rPr>
                      <m:t> (</m:t>
                    </m:r>
                    <m:sSup>
                      <m:sSupPr>
                        <m:ctrlPr>
                          <a:rPr lang="en-US" sz="2000" b="0" i="1" dirty="0" smtClean="0">
                            <a:latin typeface="Cambria Math" panose="02040503050406030204" pitchFamily="18" charset="0"/>
                            <a:ea typeface="Cambria Math" panose="02040503050406030204" pitchFamily="18" charset="0"/>
                          </a:rPr>
                        </m:ctrlPr>
                      </m:sSupPr>
                      <m:e>
                        <m:r>
                          <a:rPr lang="en-US" sz="2000" b="0" i="1" dirty="0" smtClean="0">
                            <a:latin typeface="Cambria Math" panose="02040503050406030204" pitchFamily="18" charset="0"/>
                            <a:ea typeface="Cambria Math" panose="02040503050406030204" pitchFamily="18" charset="0"/>
                          </a:rPr>
                          <m:t>𝐴</m:t>
                        </m:r>
                      </m:e>
                      <m:sup>
                        <m:r>
                          <a:rPr lang="en-US" sz="2000" b="0" i="1" dirty="0" smtClean="0">
                            <a:latin typeface="Cambria Math" panose="02040503050406030204" pitchFamily="18" charset="0"/>
                            <a:ea typeface="Cambria Math" panose="02040503050406030204" pitchFamily="18" charset="0"/>
                          </a:rPr>
                          <m:t>′</m:t>
                        </m:r>
                      </m:sup>
                    </m:sSup>
                    <m:r>
                      <a:rPr lang="en-US" sz="2000" i="1">
                        <a:latin typeface="Cambria Math" panose="02040503050406030204" pitchFamily="18" charset="0"/>
                        <a:ea typeface="Cambria Math" panose="02040503050406030204" pitchFamily="18" charset="0"/>
                      </a:rPr>
                      <m:t>→</m:t>
                    </m:r>
                  </m:oMath>
                </a14:m>
                <a:r>
                  <a:rPr lang="en-US" sz="2000" dirty="0">
                    <a:latin typeface="Arial" charset="0"/>
                  </a:rPr>
                  <a:t> </a:t>
                </a:r>
                <a14:m>
                  <m:oMath xmlns:m="http://schemas.openxmlformats.org/officeDocument/2006/math">
                    <m:sSup>
                      <m:sSupPr>
                        <m:ctrlPr>
                          <a:rPr lang="en-US" sz="2000" i="1" dirty="0" smtClean="0">
                            <a:latin typeface="Cambria Math" panose="02040503050406030204" pitchFamily="18" charset="0"/>
                          </a:rPr>
                        </m:ctrlPr>
                      </m:sSupPr>
                      <m:e>
                        <m:r>
                          <a:rPr lang="en-US" sz="2000" b="0" i="1" dirty="0" smtClean="0">
                            <a:latin typeface="Cambria Math" panose="02040503050406030204" pitchFamily="18" charset="0"/>
                          </a:rPr>
                          <m:t>𝑒</m:t>
                        </m:r>
                      </m:e>
                      <m:sup>
                        <m:r>
                          <a:rPr lang="en-US" sz="2000" b="0" i="1" dirty="0" smtClean="0">
                            <a:latin typeface="Cambria Math" panose="02040503050406030204" pitchFamily="18" charset="0"/>
                          </a:rPr>
                          <m:t>+</m:t>
                        </m:r>
                      </m:sup>
                    </m:sSup>
                    <m:sSup>
                      <m:sSupPr>
                        <m:ctrlPr>
                          <a:rPr lang="en-US" sz="2000" i="1" dirty="0" smtClean="0">
                            <a:latin typeface="Cambria Math" panose="02040503050406030204" pitchFamily="18" charset="0"/>
                          </a:rPr>
                        </m:ctrlPr>
                      </m:sSupPr>
                      <m:e>
                        <m:r>
                          <a:rPr lang="en-US" sz="2000" b="0" i="1" dirty="0" smtClean="0">
                            <a:latin typeface="Cambria Math" panose="02040503050406030204" pitchFamily="18" charset="0"/>
                          </a:rPr>
                          <m:t>𝑒</m:t>
                        </m:r>
                      </m:e>
                      <m:sup>
                        <m:r>
                          <a:rPr lang="en-US" sz="2000" b="0" i="1" dirty="0" smtClean="0">
                            <a:latin typeface="Cambria Math" panose="02040503050406030204" pitchFamily="18" charset="0"/>
                          </a:rPr>
                          <m:t>−</m:t>
                        </m:r>
                      </m:sup>
                    </m:sSup>
                    <m:r>
                      <a:rPr lang="en-US" sz="2000" b="0" i="1" dirty="0" smtClean="0">
                        <a:latin typeface="Cambria Math" panose="02040503050406030204" pitchFamily="18" charset="0"/>
                      </a:rPr>
                      <m:t>)</m:t>
                    </m:r>
                    <m:r>
                      <a:rPr lang="en-US" sz="2000" b="0" i="0" dirty="0" smtClean="0">
                        <a:latin typeface="Cambria Math" panose="02040503050406030204" pitchFamily="18" charset="0"/>
                      </a:rPr>
                      <m:t>;</m:t>
                    </m:r>
                  </m:oMath>
                </a14:m>
                <a:r>
                  <a:rPr lang="en-US" sz="2000" dirty="0">
                    <a:latin typeface="Arial" charset="0"/>
                  </a:rPr>
                  <a:t> and FASER, located in the far-forward region of ATLAS at the LHC.</a:t>
                </a:r>
              </a:p>
            </p:txBody>
          </p:sp>
        </mc:Choice>
        <mc:Fallback xmlns="">
          <p:sp>
            <p:nvSpPr>
              <p:cNvPr id="7" name="Content Placeholder 2">
                <a:extLst>
                  <a:ext uri="{FF2B5EF4-FFF2-40B4-BE49-F238E27FC236}">
                    <a16:creationId xmlns:a16="http://schemas.microsoft.com/office/drawing/2014/main" id="{2672B83B-F434-6E40-9FDC-E286998FD0B3}"/>
                  </a:ext>
                </a:extLst>
              </p:cNvPr>
              <p:cNvSpPr txBox="1">
                <a:spLocks noRot="1" noChangeAspect="1" noMove="1" noResize="1" noEditPoints="1" noAdjustHandles="1" noChangeArrowheads="1" noChangeShapeType="1" noTextEdit="1"/>
              </p:cNvSpPr>
              <p:nvPr/>
            </p:nvSpPr>
            <p:spPr bwMode="auto">
              <a:xfrm>
                <a:off x="152400" y="838200"/>
                <a:ext cx="8686800" cy="5181600"/>
              </a:xfrm>
              <a:prstGeom prst="rect">
                <a:avLst/>
              </a:prstGeom>
              <a:blipFill>
                <a:blip r:embed="rId3"/>
                <a:stretch>
                  <a:fillRect l="-585" t="-735" r="-1462"/>
                </a:stretch>
              </a:blip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xmlns:a14="http://schemas.microsoft.com/office/drawing/2010/main" val="1"/>
                </a:ext>
              </a:extLst>
            </p:spPr>
            <p:txBody>
              <a:bodyPr/>
              <a:lstStyle/>
              <a:p>
                <a:r>
                  <a:rPr lang="en-US">
                    <a:noFill/>
                  </a:rPr>
                  <a:t> </a:t>
                </a:r>
              </a:p>
            </p:txBody>
          </p:sp>
        </mc:Fallback>
      </mc:AlternateContent>
    </p:spTree>
    <p:extLst>
      <p:ext uri="{BB962C8B-B14F-4D97-AF65-F5344CB8AC3E}">
        <p14:creationId xmlns:p14="http://schemas.microsoft.com/office/powerpoint/2010/main" val="3085984121"/>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4C865775-B908-6C44-BB51-E1D2C115EDB9}"/>
              </a:ext>
            </a:extLst>
          </p:cNvPr>
          <p:cNvSpPr txBox="1">
            <a:spLocks/>
          </p:cNvSpPr>
          <p:nvPr/>
        </p:nvSpPr>
        <p:spPr bwMode="auto">
          <a:xfrm>
            <a:off x="-22913" y="104775"/>
            <a:ext cx="9144000" cy="733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defTabSz="457200" rtl="0" fontAlgn="base">
              <a:spcBef>
                <a:spcPct val="0"/>
              </a:spcBef>
              <a:spcAft>
                <a:spcPct val="0"/>
              </a:spcAft>
              <a:defRPr sz="2800" b="1" kern="1200">
                <a:solidFill>
                  <a:srgbClr val="000000"/>
                </a:solidFill>
                <a:latin typeface="+mj-lt"/>
                <a:ea typeface="ＭＳ Ｐゴシック" charset="0"/>
                <a:cs typeface="+mj-cs"/>
              </a:defRPr>
            </a:lvl1pPr>
            <a:lvl2pPr algn="ctr" defTabSz="457200" rtl="0" fontAlgn="base">
              <a:spcBef>
                <a:spcPct val="0"/>
              </a:spcBef>
              <a:spcAft>
                <a:spcPct val="0"/>
              </a:spcAft>
              <a:defRPr sz="2800" b="1">
                <a:solidFill>
                  <a:srgbClr val="000000"/>
                </a:solidFill>
                <a:latin typeface="Arial" charset="0"/>
                <a:ea typeface="ＭＳ Ｐゴシック" charset="0"/>
              </a:defRPr>
            </a:lvl2pPr>
            <a:lvl3pPr algn="ctr" defTabSz="457200" rtl="0" fontAlgn="base">
              <a:spcBef>
                <a:spcPct val="0"/>
              </a:spcBef>
              <a:spcAft>
                <a:spcPct val="0"/>
              </a:spcAft>
              <a:defRPr sz="2800" b="1">
                <a:solidFill>
                  <a:srgbClr val="000000"/>
                </a:solidFill>
                <a:latin typeface="Arial" charset="0"/>
                <a:ea typeface="ＭＳ Ｐゴシック" charset="0"/>
              </a:defRPr>
            </a:lvl3pPr>
            <a:lvl4pPr algn="ctr" defTabSz="457200" rtl="0" fontAlgn="base">
              <a:spcBef>
                <a:spcPct val="0"/>
              </a:spcBef>
              <a:spcAft>
                <a:spcPct val="0"/>
              </a:spcAft>
              <a:defRPr sz="2800" b="1">
                <a:solidFill>
                  <a:srgbClr val="000000"/>
                </a:solidFill>
                <a:latin typeface="Arial" charset="0"/>
                <a:ea typeface="ＭＳ Ｐゴシック" charset="0"/>
              </a:defRPr>
            </a:lvl4pPr>
            <a:lvl5pPr algn="ctr" defTabSz="457200" rtl="0" fontAlgn="base">
              <a:spcBef>
                <a:spcPct val="0"/>
              </a:spcBef>
              <a:spcAft>
                <a:spcPct val="0"/>
              </a:spcAft>
              <a:defRPr sz="2800" b="1">
                <a:solidFill>
                  <a:srgbClr val="000000"/>
                </a:solidFill>
                <a:latin typeface="Arial" charset="0"/>
                <a:ea typeface="ＭＳ Ｐゴシック"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latin typeface="Arial" charset="0"/>
              </a:rPr>
              <a:t>FASER @ CERN</a:t>
            </a:r>
          </a:p>
        </p:txBody>
      </p:sp>
      <p:sp>
        <p:nvSpPr>
          <p:cNvPr id="7" name="Content Placeholder 2">
            <a:extLst>
              <a:ext uri="{FF2B5EF4-FFF2-40B4-BE49-F238E27FC236}">
                <a16:creationId xmlns:a16="http://schemas.microsoft.com/office/drawing/2014/main" id="{2672B83B-F434-6E40-9FDC-E286998FD0B3}"/>
              </a:ext>
            </a:extLst>
          </p:cNvPr>
          <p:cNvSpPr txBox="1">
            <a:spLocks/>
          </p:cNvSpPr>
          <p:nvPr/>
        </p:nvSpPr>
        <p:spPr bwMode="auto">
          <a:xfrm>
            <a:off x="228600" y="838200"/>
            <a:ext cx="8300095" cy="518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ln>
                  <a:noFill/>
                </a:ln>
                <a:solidFill>
                  <a:srgbClr val="1919C8"/>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ln>
                  <a:noFill/>
                </a:ln>
                <a:solidFill>
                  <a:srgbClr val="1919C8"/>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dirty="0">
                <a:latin typeface="Arial" charset="0"/>
              </a:rPr>
              <a:t>Located in a side tunnel off the LHC beamline 480 m from ATLAS, currently under construction to begin in LHC Run 3 from 2021-24.</a:t>
            </a:r>
          </a:p>
        </p:txBody>
      </p:sp>
      <p:pic>
        <p:nvPicPr>
          <p:cNvPr id="9" name="Picture 8">
            <a:extLst>
              <a:ext uri="{FF2B5EF4-FFF2-40B4-BE49-F238E27FC236}">
                <a16:creationId xmlns:a16="http://schemas.microsoft.com/office/drawing/2014/main" id="{E18B635E-9901-B243-A352-E50F7D9CDEA5}"/>
              </a:ext>
            </a:extLst>
          </p:cNvPr>
          <p:cNvPicPr>
            <a:picLocks noChangeAspect="1"/>
          </p:cNvPicPr>
          <p:nvPr/>
        </p:nvPicPr>
        <p:blipFill>
          <a:blip r:embed="rId2"/>
          <a:stretch>
            <a:fillRect/>
          </a:stretch>
        </p:blipFill>
        <p:spPr>
          <a:xfrm>
            <a:off x="243840" y="1823546"/>
            <a:ext cx="5935624" cy="1990112"/>
          </a:xfrm>
          <a:prstGeom prst="rect">
            <a:avLst/>
          </a:prstGeom>
        </p:spPr>
      </p:pic>
      <p:pic>
        <p:nvPicPr>
          <p:cNvPr id="11" name="Picture 10">
            <a:extLst>
              <a:ext uri="{FF2B5EF4-FFF2-40B4-BE49-F238E27FC236}">
                <a16:creationId xmlns:a16="http://schemas.microsoft.com/office/drawing/2014/main" id="{93C77442-FCE4-DC47-B293-FE792DB4AB1D}"/>
              </a:ext>
            </a:extLst>
          </p:cNvPr>
          <p:cNvPicPr>
            <a:picLocks noChangeAspect="1"/>
          </p:cNvPicPr>
          <p:nvPr/>
        </p:nvPicPr>
        <p:blipFill>
          <a:blip r:embed="rId3"/>
          <a:stretch>
            <a:fillRect/>
          </a:stretch>
        </p:blipFill>
        <p:spPr>
          <a:xfrm>
            <a:off x="436886" y="3886200"/>
            <a:ext cx="5014636" cy="2605860"/>
          </a:xfrm>
          <a:prstGeom prst="rect">
            <a:avLst/>
          </a:prstGeom>
        </p:spPr>
      </p:pic>
      <p:pic>
        <p:nvPicPr>
          <p:cNvPr id="15" name="Picture 14">
            <a:extLst>
              <a:ext uri="{FF2B5EF4-FFF2-40B4-BE49-F238E27FC236}">
                <a16:creationId xmlns:a16="http://schemas.microsoft.com/office/drawing/2014/main" id="{C9702F08-43B5-AC4C-9FF3-9F456F0BCC5F}"/>
              </a:ext>
            </a:extLst>
          </p:cNvPr>
          <p:cNvPicPr>
            <a:picLocks noChangeAspect="1"/>
          </p:cNvPicPr>
          <p:nvPr/>
        </p:nvPicPr>
        <p:blipFill>
          <a:blip r:embed="rId4"/>
          <a:stretch>
            <a:fillRect/>
          </a:stretch>
        </p:blipFill>
        <p:spPr>
          <a:xfrm>
            <a:off x="5410200" y="4039398"/>
            <a:ext cx="3118495" cy="2445042"/>
          </a:xfrm>
          <a:prstGeom prst="rect">
            <a:avLst/>
          </a:prstGeom>
        </p:spPr>
      </p:pic>
      <p:sp>
        <p:nvSpPr>
          <p:cNvPr id="14" name="TextBox 13">
            <a:extLst>
              <a:ext uri="{FF2B5EF4-FFF2-40B4-BE49-F238E27FC236}">
                <a16:creationId xmlns:a16="http://schemas.microsoft.com/office/drawing/2014/main" id="{26C1C315-1247-AD4A-90F3-3B9CF2DF7ED9}"/>
              </a:ext>
            </a:extLst>
          </p:cNvPr>
          <p:cNvSpPr txBox="1"/>
          <p:nvPr/>
        </p:nvSpPr>
        <p:spPr>
          <a:xfrm>
            <a:off x="6248400" y="2332672"/>
            <a:ext cx="2057400" cy="1477328"/>
          </a:xfrm>
          <a:prstGeom prst="rect">
            <a:avLst/>
          </a:prstGeom>
          <a:noFill/>
        </p:spPr>
        <p:txBody>
          <a:bodyPr wrap="square" rtlCol="0">
            <a:spAutoFit/>
          </a:bodyPr>
          <a:lstStyle/>
          <a:p>
            <a:r>
              <a:rPr lang="en-US" dirty="0"/>
              <a:t>Will probe new parameter space with just 1 fb</a:t>
            </a:r>
            <a:r>
              <a:rPr lang="en-US" baseline="30000" dirty="0"/>
              <a:t>-1</a:t>
            </a:r>
            <a:r>
              <a:rPr lang="en-US" dirty="0"/>
              <a:t> of data in Run 3, test the </a:t>
            </a:r>
            <a:r>
              <a:rPr lang="en-US" baseline="30000" dirty="0"/>
              <a:t>8</a:t>
            </a:r>
            <a:r>
              <a:rPr lang="en-US" dirty="0"/>
              <a:t>Be anomaly.</a:t>
            </a:r>
          </a:p>
        </p:txBody>
      </p:sp>
      <p:sp>
        <p:nvSpPr>
          <p:cNvPr id="17" name="TextBox 16">
            <a:extLst>
              <a:ext uri="{FF2B5EF4-FFF2-40B4-BE49-F238E27FC236}">
                <a16:creationId xmlns:a16="http://schemas.microsoft.com/office/drawing/2014/main" id="{9E5C44F0-8902-BA4C-B9C9-1A71FB15CC96}"/>
              </a:ext>
            </a:extLst>
          </p:cNvPr>
          <p:cNvSpPr txBox="1"/>
          <p:nvPr/>
        </p:nvSpPr>
        <p:spPr>
          <a:xfrm rot="5400000">
            <a:off x="7037831" y="4169737"/>
            <a:ext cx="3115405" cy="276999"/>
          </a:xfrm>
          <a:prstGeom prst="rect">
            <a:avLst/>
          </a:prstGeom>
          <a:solidFill>
            <a:schemeClr val="bg1"/>
          </a:solidFill>
        </p:spPr>
        <p:txBody>
          <a:bodyPr wrap="none" rtlCol="0">
            <a:spAutoFit/>
          </a:bodyPr>
          <a:lstStyle/>
          <a:p>
            <a:r>
              <a:rPr lang="en-US" sz="1200" dirty="0"/>
              <a:t>Michaela </a:t>
            </a:r>
            <a:r>
              <a:rPr lang="en-US" sz="1200" dirty="0" err="1"/>
              <a:t>Queitsch</a:t>
            </a:r>
            <a:r>
              <a:rPr lang="en-US" sz="1200" dirty="0"/>
              <a:t>-Maitland, ICHEP (2020)</a:t>
            </a:r>
          </a:p>
        </p:txBody>
      </p:sp>
    </p:spTree>
    <p:extLst>
      <p:ext uri="{BB962C8B-B14F-4D97-AF65-F5344CB8AC3E}">
        <p14:creationId xmlns:p14="http://schemas.microsoft.com/office/powerpoint/2010/main" val="1502533223"/>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685800" y="104775"/>
            <a:ext cx="7772400" cy="733425"/>
          </a:xfrm>
        </p:spPr>
        <p:txBody>
          <a:bodyPr/>
          <a:lstStyle/>
          <a:p>
            <a:pPr eaLnBrk="1" hangingPunct="1"/>
            <a:r>
              <a:rPr lang="en-US" dirty="0">
                <a:latin typeface="Arial" charset="0"/>
              </a:rPr>
              <a:t>INVISIBLY DECAYING DARK PHOTONS</a:t>
            </a:r>
          </a:p>
        </p:txBody>
      </p:sp>
      <p:sp>
        <p:nvSpPr>
          <p:cNvPr id="5123" name="Content Placeholder 2"/>
          <p:cNvSpPr>
            <a:spLocks noGrp="1"/>
          </p:cNvSpPr>
          <p:nvPr>
            <p:ph idx="1"/>
          </p:nvPr>
        </p:nvSpPr>
        <p:spPr>
          <a:xfrm>
            <a:off x="152400" y="914400"/>
            <a:ext cx="8839200" cy="5638491"/>
          </a:xfrm>
        </p:spPr>
        <p:txBody>
          <a:bodyPr/>
          <a:lstStyle/>
          <a:p>
            <a:pPr eaLnBrk="1" hangingPunct="1"/>
            <a:r>
              <a:rPr lang="en-US" sz="2000" dirty="0">
                <a:latin typeface="Arial" charset="0"/>
              </a:rPr>
              <a:t>If </a:t>
            </a:r>
            <a:r>
              <a:rPr lang="en-US" sz="2000" dirty="0" err="1">
                <a:latin typeface="Arial" charset="0"/>
              </a:rPr>
              <a:t>m</a:t>
            </a:r>
            <a:r>
              <a:rPr lang="en-US" sz="2000" baseline="-25000" dirty="0" err="1">
                <a:latin typeface="Arial" charset="0"/>
              </a:rPr>
              <a:t>LLP</a:t>
            </a:r>
            <a:r>
              <a:rPr lang="en-US" sz="2000" dirty="0">
                <a:latin typeface="Arial" charset="0"/>
              </a:rPr>
              <a:t> &gt; 2m</a:t>
            </a:r>
            <a:r>
              <a:rPr lang="en-US" sz="2000" baseline="-25000" dirty="0">
                <a:latin typeface="Arial" charset="0"/>
              </a:rPr>
              <a:t>DM </a:t>
            </a:r>
            <a:r>
              <a:rPr lang="en-US" sz="2000" dirty="0">
                <a:latin typeface="Arial" charset="0"/>
              </a:rPr>
              <a:t>, the LLP will typically decay into the dark sector, presumably to DM, leading to invisible decays. </a:t>
            </a:r>
          </a:p>
          <a:p>
            <a:pPr eaLnBrk="1" hangingPunct="1"/>
            <a:endParaRPr lang="en-US" sz="2000" dirty="0">
              <a:latin typeface="Arial" charset="0"/>
            </a:endParaRPr>
          </a:p>
          <a:p>
            <a:pPr eaLnBrk="1" hangingPunct="1"/>
            <a:r>
              <a:rPr lang="en-US" sz="2000" dirty="0">
                <a:latin typeface="Arial" charset="0"/>
              </a:rPr>
              <a:t>Can look for look for the resulting DM to scatter, much like one would look for neutrino production and scattering.</a:t>
            </a:r>
            <a:endParaRPr lang="en-US" sz="1200" dirty="0">
              <a:latin typeface="Arial" charset="0"/>
            </a:endParaRPr>
          </a:p>
          <a:p>
            <a:pPr eaLnBrk="1" hangingPunct="1"/>
            <a:endParaRPr lang="en-US" sz="1200" dirty="0">
              <a:latin typeface="Arial" charset="0"/>
            </a:endParaRPr>
          </a:p>
          <a:p>
            <a:pPr eaLnBrk="1" hangingPunct="1"/>
            <a:endParaRPr lang="en-US" sz="2000" dirty="0">
              <a:latin typeface="Arial" charset="0"/>
            </a:endParaRPr>
          </a:p>
        </p:txBody>
      </p:sp>
      <p:pic>
        <p:nvPicPr>
          <p:cNvPr id="4" name="Picture 3">
            <a:extLst>
              <a:ext uri="{FF2B5EF4-FFF2-40B4-BE49-F238E27FC236}">
                <a16:creationId xmlns:a16="http://schemas.microsoft.com/office/drawing/2014/main" id="{C4DA1D2E-4B5A-3549-AE32-9B5C908E5A2D}"/>
              </a:ext>
            </a:extLst>
          </p:cNvPr>
          <p:cNvPicPr>
            <a:picLocks noChangeAspect="1"/>
          </p:cNvPicPr>
          <p:nvPr/>
        </p:nvPicPr>
        <p:blipFill>
          <a:blip r:embed="rId2"/>
          <a:stretch>
            <a:fillRect/>
          </a:stretch>
        </p:blipFill>
        <p:spPr>
          <a:xfrm>
            <a:off x="502511" y="2819400"/>
            <a:ext cx="8138978" cy="3702545"/>
          </a:xfrm>
          <a:prstGeom prst="rect">
            <a:avLst/>
          </a:prstGeom>
        </p:spPr>
      </p:pic>
      <p:sp>
        <p:nvSpPr>
          <p:cNvPr id="37" name="TextBox 36">
            <a:extLst>
              <a:ext uri="{FF2B5EF4-FFF2-40B4-BE49-F238E27FC236}">
                <a16:creationId xmlns:a16="http://schemas.microsoft.com/office/drawing/2014/main" id="{D321DC03-0F5B-CF41-BCDF-CC6ABB820649}"/>
              </a:ext>
            </a:extLst>
          </p:cNvPr>
          <p:cNvSpPr txBox="1"/>
          <p:nvPr/>
        </p:nvSpPr>
        <p:spPr>
          <a:xfrm rot="5400000">
            <a:off x="7361820" y="4417810"/>
            <a:ext cx="2632452" cy="276999"/>
          </a:xfrm>
          <a:prstGeom prst="rect">
            <a:avLst/>
          </a:prstGeom>
          <a:solidFill>
            <a:schemeClr val="bg1"/>
          </a:solidFill>
        </p:spPr>
        <p:txBody>
          <a:bodyPr wrap="none" rtlCol="0">
            <a:spAutoFit/>
          </a:bodyPr>
          <a:lstStyle/>
          <a:p>
            <a:r>
              <a:rPr lang="en-US" sz="1200" dirty="0"/>
              <a:t>Brian </a:t>
            </a:r>
            <a:r>
              <a:rPr lang="en-US" sz="1200" dirty="0" err="1"/>
              <a:t>Batell</a:t>
            </a:r>
            <a:r>
              <a:rPr lang="en-US" sz="1200" dirty="0"/>
              <a:t>, Snowmass RP6 (2020)</a:t>
            </a:r>
          </a:p>
        </p:txBody>
      </p:sp>
    </p:spTree>
    <p:extLst>
      <p:ext uri="{BB962C8B-B14F-4D97-AF65-F5344CB8AC3E}">
        <p14:creationId xmlns:p14="http://schemas.microsoft.com/office/powerpoint/2010/main" val="2221988575"/>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685800" y="104775"/>
            <a:ext cx="7772400" cy="733425"/>
          </a:xfrm>
        </p:spPr>
        <p:txBody>
          <a:bodyPr/>
          <a:lstStyle/>
          <a:p>
            <a:pPr eaLnBrk="1" hangingPunct="1"/>
            <a:r>
              <a:rPr lang="en-US" dirty="0">
                <a:latin typeface="Arial" charset="0"/>
              </a:rPr>
              <a:t>LDMX @ SLAC</a:t>
            </a:r>
          </a:p>
        </p:txBody>
      </p:sp>
      <p:sp>
        <p:nvSpPr>
          <p:cNvPr id="5123" name="Content Placeholder 2"/>
          <p:cNvSpPr>
            <a:spLocks noGrp="1"/>
          </p:cNvSpPr>
          <p:nvPr>
            <p:ph idx="1"/>
          </p:nvPr>
        </p:nvSpPr>
        <p:spPr>
          <a:xfrm>
            <a:off x="152400" y="914401"/>
            <a:ext cx="4648200" cy="2133600"/>
          </a:xfrm>
        </p:spPr>
        <p:txBody>
          <a:bodyPr/>
          <a:lstStyle/>
          <a:p>
            <a:pPr eaLnBrk="1" hangingPunct="1"/>
            <a:r>
              <a:rPr lang="en-US" sz="2000" dirty="0">
                <a:latin typeface="Arial" charset="0"/>
              </a:rPr>
              <a:t>Alternatively, can look for missing energy or momentum.  Without having to see the DM scattering, can probe deep into parameter space, cover the typical thermal relic region.</a:t>
            </a:r>
          </a:p>
        </p:txBody>
      </p:sp>
      <p:pic>
        <p:nvPicPr>
          <p:cNvPr id="3" name="Picture 2">
            <a:extLst>
              <a:ext uri="{FF2B5EF4-FFF2-40B4-BE49-F238E27FC236}">
                <a16:creationId xmlns:a16="http://schemas.microsoft.com/office/drawing/2014/main" id="{D6764745-0716-544A-85E2-C783EE3BE0BC}"/>
              </a:ext>
            </a:extLst>
          </p:cNvPr>
          <p:cNvPicPr>
            <a:picLocks noChangeAspect="1"/>
          </p:cNvPicPr>
          <p:nvPr/>
        </p:nvPicPr>
        <p:blipFill>
          <a:blip r:embed="rId2"/>
          <a:stretch>
            <a:fillRect/>
          </a:stretch>
        </p:blipFill>
        <p:spPr>
          <a:xfrm>
            <a:off x="708660" y="3211324"/>
            <a:ext cx="7166978" cy="3367265"/>
          </a:xfrm>
          <a:prstGeom prst="rect">
            <a:avLst/>
          </a:prstGeom>
        </p:spPr>
      </p:pic>
      <p:pic>
        <p:nvPicPr>
          <p:cNvPr id="6" name="Picture 5">
            <a:extLst>
              <a:ext uri="{FF2B5EF4-FFF2-40B4-BE49-F238E27FC236}">
                <a16:creationId xmlns:a16="http://schemas.microsoft.com/office/drawing/2014/main" id="{3952AD37-843A-AF47-8358-2F6F159778AB}"/>
              </a:ext>
            </a:extLst>
          </p:cNvPr>
          <p:cNvPicPr>
            <a:picLocks noChangeAspect="1"/>
          </p:cNvPicPr>
          <p:nvPr/>
        </p:nvPicPr>
        <p:blipFill>
          <a:blip r:embed="rId3"/>
          <a:stretch>
            <a:fillRect/>
          </a:stretch>
        </p:blipFill>
        <p:spPr>
          <a:xfrm>
            <a:off x="5257800" y="972522"/>
            <a:ext cx="3429000" cy="2200702"/>
          </a:xfrm>
          <a:prstGeom prst="rect">
            <a:avLst/>
          </a:prstGeom>
        </p:spPr>
      </p:pic>
      <p:sp>
        <p:nvSpPr>
          <p:cNvPr id="9" name="TextBox 8">
            <a:extLst>
              <a:ext uri="{FF2B5EF4-FFF2-40B4-BE49-F238E27FC236}">
                <a16:creationId xmlns:a16="http://schemas.microsoft.com/office/drawing/2014/main" id="{A435117E-5D9D-2343-BF7D-879AEBCA04E4}"/>
              </a:ext>
            </a:extLst>
          </p:cNvPr>
          <p:cNvSpPr txBox="1"/>
          <p:nvPr/>
        </p:nvSpPr>
        <p:spPr>
          <a:xfrm rot="5400000">
            <a:off x="7010335" y="4570210"/>
            <a:ext cx="2618730" cy="276999"/>
          </a:xfrm>
          <a:prstGeom prst="rect">
            <a:avLst/>
          </a:prstGeom>
          <a:solidFill>
            <a:schemeClr val="bg1"/>
          </a:solidFill>
        </p:spPr>
        <p:txBody>
          <a:bodyPr wrap="none" rtlCol="0">
            <a:spAutoFit/>
          </a:bodyPr>
          <a:lstStyle/>
          <a:p>
            <a:r>
              <a:rPr lang="en-US" sz="1200" dirty="0"/>
              <a:t>Tim Nelson, Snowmass RP6 (2020)</a:t>
            </a:r>
          </a:p>
        </p:txBody>
      </p:sp>
    </p:spTree>
    <p:extLst>
      <p:ext uri="{BB962C8B-B14F-4D97-AF65-F5344CB8AC3E}">
        <p14:creationId xmlns:p14="http://schemas.microsoft.com/office/powerpoint/2010/main" val="1955996111"/>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685800" y="104775"/>
            <a:ext cx="7772400" cy="733425"/>
          </a:xfrm>
        </p:spPr>
        <p:txBody>
          <a:bodyPr/>
          <a:lstStyle/>
          <a:p>
            <a:pPr eaLnBrk="1" hangingPunct="1"/>
            <a:r>
              <a:rPr lang="en-US" dirty="0">
                <a:latin typeface="Arial" charset="0"/>
              </a:rPr>
              <a:t>DARK HIGGS BOSONS</a:t>
            </a:r>
          </a:p>
        </p:txBody>
      </p:sp>
      <p:sp>
        <p:nvSpPr>
          <p:cNvPr id="5123" name="Content Placeholder 2"/>
          <p:cNvSpPr>
            <a:spLocks noGrp="1"/>
          </p:cNvSpPr>
          <p:nvPr>
            <p:ph idx="1"/>
          </p:nvPr>
        </p:nvSpPr>
        <p:spPr>
          <a:xfrm>
            <a:off x="152400" y="914400"/>
            <a:ext cx="8839200" cy="5638491"/>
          </a:xfrm>
        </p:spPr>
        <p:txBody>
          <a:bodyPr/>
          <a:lstStyle/>
          <a:p>
            <a:pPr eaLnBrk="1" hangingPunct="1"/>
            <a:r>
              <a:rPr lang="en-US" sz="2000" dirty="0">
                <a:latin typeface="Arial" charset="0"/>
              </a:rPr>
              <a:t>Dark Higgs boson couplings are proportional to Yukawa couplings. Best probes are from decays of B mesons, produced in very high energy collisions: e.g., FASER, Codex-b, and MATHUSLA at the LHC.</a:t>
            </a:r>
          </a:p>
          <a:p>
            <a:pPr eaLnBrk="1" hangingPunct="1"/>
            <a:endParaRPr lang="en-US" sz="2000" dirty="0">
              <a:latin typeface="Arial" charset="0"/>
            </a:endParaRPr>
          </a:p>
          <a:p>
            <a:pPr eaLnBrk="1" hangingPunct="1"/>
            <a:endParaRPr lang="en-US" sz="2000" dirty="0">
              <a:latin typeface="Arial" charset="0"/>
            </a:endParaRPr>
          </a:p>
        </p:txBody>
      </p:sp>
      <p:pic>
        <p:nvPicPr>
          <p:cNvPr id="6" name="Picture 5">
            <a:extLst>
              <a:ext uri="{FF2B5EF4-FFF2-40B4-BE49-F238E27FC236}">
                <a16:creationId xmlns:a16="http://schemas.microsoft.com/office/drawing/2014/main" id="{08390F90-FE78-0748-8522-0D4001B60CFF}"/>
              </a:ext>
            </a:extLst>
          </p:cNvPr>
          <p:cNvPicPr>
            <a:picLocks noChangeAspect="1"/>
          </p:cNvPicPr>
          <p:nvPr/>
        </p:nvPicPr>
        <p:blipFill>
          <a:blip r:embed="rId2"/>
          <a:stretch>
            <a:fillRect/>
          </a:stretch>
        </p:blipFill>
        <p:spPr>
          <a:xfrm>
            <a:off x="1261040" y="2966379"/>
            <a:ext cx="6324600" cy="3797951"/>
          </a:xfrm>
          <a:prstGeom prst="rect">
            <a:avLst/>
          </a:prstGeom>
        </p:spPr>
      </p:pic>
      <p:sp>
        <p:nvSpPr>
          <p:cNvPr id="10" name="TextBox 9">
            <a:extLst>
              <a:ext uri="{FF2B5EF4-FFF2-40B4-BE49-F238E27FC236}">
                <a16:creationId xmlns:a16="http://schemas.microsoft.com/office/drawing/2014/main" id="{4E6130BD-D9F6-6C48-82E3-A4AA26B632BA}"/>
              </a:ext>
            </a:extLst>
          </p:cNvPr>
          <p:cNvSpPr txBox="1"/>
          <p:nvPr/>
        </p:nvSpPr>
        <p:spPr>
          <a:xfrm rot="5400000">
            <a:off x="6181089" y="4646351"/>
            <a:ext cx="3086101" cy="276999"/>
          </a:xfrm>
          <a:prstGeom prst="rect">
            <a:avLst/>
          </a:prstGeom>
          <a:noFill/>
        </p:spPr>
        <p:txBody>
          <a:bodyPr wrap="none" rtlCol="0">
            <a:spAutoFit/>
          </a:bodyPr>
          <a:lstStyle/>
          <a:p>
            <a:r>
              <a:rPr lang="en-US" sz="1200" dirty="0"/>
              <a:t>Physics Beyond Colliders BSM WG (2019)</a:t>
            </a:r>
          </a:p>
        </p:txBody>
      </p:sp>
      <p:grpSp>
        <p:nvGrpSpPr>
          <p:cNvPr id="11" name="Group 10">
            <a:extLst>
              <a:ext uri="{FF2B5EF4-FFF2-40B4-BE49-F238E27FC236}">
                <a16:creationId xmlns:a16="http://schemas.microsoft.com/office/drawing/2014/main" id="{17A5AB2A-621F-EE48-ABED-8E24F080AC5D}"/>
              </a:ext>
            </a:extLst>
          </p:cNvPr>
          <p:cNvGrpSpPr/>
          <p:nvPr/>
        </p:nvGrpSpPr>
        <p:grpSpPr>
          <a:xfrm>
            <a:off x="5434084" y="1752600"/>
            <a:ext cx="2871715" cy="1215118"/>
            <a:chOff x="5715000" y="1100971"/>
            <a:chExt cx="3407968" cy="1992040"/>
          </a:xfrm>
        </p:grpSpPr>
        <p:grpSp>
          <p:nvGrpSpPr>
            <p:cNvPr id="12" name="Group 11">
              <a:extLst>
                <a:ext uri="{FF2B5EF4-FFF2-40B4-BE49-F238E27FC236}">
                  <a16:creationId xmlns:a16="http://schemas.microsoft.com/office/drawing/2014/main" id="{C048D29E-BFE2-794E-9120-266FD8B90355}"/>
                </a:ext>
              </a:extLst>
            </p:cNvPr>
            <p:cNvGrpSpPr/>
            <p:nvPr/>
          </p:nvGrpSpPr>
          <p:grpSpPr>
            <a:xfrm>
              <a:off x="5715000" y="1219200"/>
              <a:ext cx="3389839" cy="1873811"/>
              <a:chOff x="5715000" y="1219200"/>
              <a:chExt cx="3389839" cy="1873811"/>
            </a:xfrm>
          </p:grpSpPr>
          <p:pic>
            <p:nvPicPr>
              <p:cNvPr id="15" name="Picture 14">
                <a:extLst>
                  <a:ext uri="{FF2B5EF4-FFF2-40B4-BE49-F238E27FC236}">
                    <a16:creationId xmlns:a16="http://schemas.microsoft.com/office/drawing/2014/main" id="{E76A9168-A4F7-C642-A48B-A8DF8E066405}"/>
                  </a:ext>
                </a:extLst>
              </p:cNvPr>
              <p:cNvPicPr>
                <a:picLocks noChangeAspect="1"/>
              </p:cNvPicPr>
              <p:nvPr/>
            </p:nvPicPr>
            <p:blipFill>
              <a:blip r:embed="rId3"/>
              <a:stretch>
                <a:fillRect/>
              </a:stretch>
            </p:blipFill>
            <p:spPr>
              <a:xfrm>
                <a:off x="5715000" y="1219200"/>
                <a:ext cx="3389839" cy="1873811"/>
              </a:xfrm>
              <a:prstGeom prst="rect">
                <a:avLst/>
              </a:prstGeom>
            </p:spPr>
          </p:pic>
          <p:sp>
            <p:nvSpPr>
              <p:cNvPr id="16" name="Rectangle 15">
                <a:extLst>
                  <a:ext uri="{FF2B5EF4-FFF2-40B4-BE49-F238E27FC236}">
                    <a16:creationId xmlns:a16="http://schemas.microsoft.com/office/drawing/2014/main" id="{A9AEBE5D-CB6C-CC43-802F-2B70EA0C5AC4}"/>
                  </a:ext>
                </a:extLst>
              </p:cNvPr>
              <p:cNvSpPr/>
              <p:nvPr/>
            </p:nvSpPr>
            <p:spPr>
              <a:xfrm>
                <a:off x="7696200" y="1270683"/>
                <a:ext cx="1408639" cy="76200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cxnSp>
          <p:nvCxnSpPr>
            <p:cNvPr id="13" name="Straight Connector 12">
              <a:extLst>
                <a:ext uri="{FF2B5EF4-FFF2-40B4-BE49-F238E27FC236}">
                  <a16:creationId xmlns:a16="http://schemas.microsoft.com/office/drawing/2014/main" id="{0ACA467B-8D0C-4A46-BA76-419A5A715293}"/>
                </a:ext>
              </a:extLst>
            </p:cNvPr>
            <p:cNvCxnSpPr/>
            <p:nvPr/>
          </p:nvCxnSpPr>
          <p:spPr>
            <a:xfrm flipV="1">
              <a:off x="7696200" y="1482122"/>
              <a:ext cx="1066800" cy="584883"/>
            </a:xfrm>
            <a:prstGeom prst="line">
              <a:avLst/>
            </a:prstGeom>
            <a:ln>
              <a:solidFill>
                <a:schemeClr val="tx1"/>
              </a:solidFill>
              <a:prstDash val="sysDash"/>
            </a:ln>
          </p:spPr>
          <p:style>
            <a:lnRef idx="2">
              <a:schemeClr val="accent1"/>
            </a:lnRef>
            <a:fillRef idx="0">
              <a:schemeClr val="accent1"/>
            </a:fillRef>
            <a:effectRef idx="1">
              <a:schemeClr val="accent1"/>
            </a:effectRef>
            <a:fontRef idx="minor">
              <a:schemeClr val="tx1"/>
            </a:fontRef>
          </p:style>
        </p:cxnSp>
        <p:sp>
          <p:nvSpPr>
            <p:cNvPr id="14" name="TextBox 13">
              <a:extLst>
                <a:ext uri="{FF2B5EF4-FFF2-40B4-BE49-F238E27FC236}">
                  <a16:creationId xmlns:a16="http://schemas.microsoft.com/office/drawing/2014/main" id="{C9550EE4-EC5F-AB43-B001-6E3805D13870}"/>
                </a:ext>
              </a:extLst>
            </p:cNvPr>
            <p:cNvSpPr txBox="1"/>
            <p:nvPr/>
          </p:nvSpPr>
          <p:spPr>
            <a:xfrm>
              <a:off x="8741095" y="1100971"/>
              <a:ext cx="381873" cy="369333"/>
            </a:xfrm>
            <a:prstGeom prst="rect">
              <a:avLst/>
            </a:prstGeom>
            <a:noFill/>
          </p:spPr>
          <p:txBody>
            <a:bodyPr wrap="none" rtlCol="0">
              <a:spAutoFit/>
            </a:bodyPr>
            <a:lstStyle/>
            <a:p>
              <a:r>
                <a:rPr lang="en-US" i="1" dirty="0">
                  <a:latin typeface="Symbol" charset="2"/>
                  <a:cs typeface="Symbol" charset="2"/>
                </a:rPr>
                <a:t>f</a:t>
              </a:r>
            </a:p>
          </p:txBody>
        </p:sp>
      </p:grpSp>
      <p:grpSp>
        <p:nvGrpSpPr>
          <p:cNvPr id="17" name="Group 16">
            <a:extLst>
              <a:ext uri="{FF2B5EF4-FFF2-40B4-BE49-F238E27FC236}">
                <a16:creationId xmlns:a16="http://schemas.microsoft.com/office/drawing/2014/main" id="{E3A7CDE1-16B3-4143-88AD-AA987A39A638}"/>
              </a:ext>
            </a:extLst>
          </p:cNvPr>
          <p:cNvGrpSpPr/>
          <p:nvPr/>
        </p:nvGrpSpPr>
        <p:grpSpPr>
          <a:xfrm>
            <a:off x="457200" y="2249008"/>
            <a:ext cx="4572000" cy="422428"/>
            <a:chOff x="1143000" y="1695562"/>
            <a:chExt cx="4191000" cy="422428"/>
          </a:xfrm>
        </p:grpSpPr>
        <p:pic>
          <p:nvPicPr>
            <p:cNvPr id="18" name="Picture 17">
              <a:extLst>
                <a:ext uri="{FF2B5EF4-FFF2-40B4-BE49-F238E27FC236}">
                  <a16:creationId xmlns:a16="http://schemas.microsoft.com/office/drawing/2014/main" id="{625013FF-7021-854A-BE1D-E54EB74A03E1}"/>
                </a:ext>
              </a:extLst>
            </p:cNvPr>
            <p:cNvPicPr>
              <a:picLocks noChangeAspect="1"/>
            </p:cNvPicPr>
            <p:nvPr/>
          </p:nvPicPr>
          <p:blipFill>
            <a:blip r:embed="rId4"/>
            <a:stretch>
              <a:fillRect/>
            </a:stretch>
          </p:blipFill>
          <p:spPr>
            <a:xfrm>
              <a:off x="1143000" y="1695562"/>
              <a:ext cx="2981657" cy="371929"/>
            </a:xfrm>
            <a:prstGeom prst="rect">
              <a:avLst/>
            </a:prstGeom>
          </p:spPr>
        </p:pic>
        <p:pic>
          <p:nvPicPr>
            <p:cNvPr id="19" name="Picture 18">
              <a:extLst>
                <a:ext uri="{FF2B5EF4-FFF2-40B4-BE49-F238E27FC236}">
                  <a16:creationId xmlns:a16="http://schemas.microsoft.com/office/drawing/2014/main" id="{D5135F02-A019-0346-9770-029717BEC807}"/>
                </a:ext>
              </a:extLst>
            </p:cNvPr>
            <p:cNvPicPr>
              <a:picLocks noChangeAspect="1"/>
            </p:cNvPicPr>
            <p:nvPr/>
          </p:nvPicPr>
          <p:blipFill>
            <a:blip r:embed="rId5"/>
            <a:stretch>
              <a:fillRect/>
            </a:stretch>
          </p:blipFill>
          <p:spPr>
            <a:xfrm>
              <a:off x="4166358" y="1736990"/>
              <a:ext cx="1167642" cy="381000"/>
            </a:xfrm>
            <a:prstGeom prst="rect">
              <a:avLst/>
            </a:prstGeom>
          </p:spPr>
        </p:pic>
      </p:grpSp>
    </p:spTree>
    <p:extLst>
      <p:ext uri="{BB962C8B-B14F-4D97-AF65-F5344CB8AC3E}">
        <p14:creationId xmlns:p14="http://schemas.microsoft.com/office/powerpoint/2010/main" val="3345248664"/>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685800" y="104775"/>
            <a:ext cx="7772400" cy="733425"/>
          </a:xfrm>
        </p:spPr>
        <p:txBody>
          <a:bodyPr/>
          <a:lstStyle/>
          <a:p>
            <a:pPr eaLnBrk="1" hangingPunct="1"/>
            <a:r>
              <a:rPr lang="en-US" dirty="0">
                <a:latin typeface="Arial" charset="0"/>
              </a:rPr>
              <a:t>MATHUSLA @ CERN</a:t>
            </a:r>
          </a:p>
        </p:txBody>
      </p:sp>
      <p:sp>
        <p:nvSpPr>
          <p:cNvPr id="5123" name="Content Placeholder 2"/>
          <p:cNvSpPr>
            <a:spLocks noGrp="1"/>
          </p:cNvSpPr>
          <p:nvPr>
            <p:ph idx="1"/>
          </p:nvPr>
        </p:nvSpPr>
        <p:spPr>
          <a:xfrm>
            <a:off x="152400" y="914400"/>
            <a:ext cx="8839200" cy="5638491"/>
          </a:xfrm>
        </p:spPr>
        <p:txBody>
          <a:bodyPr/>
          <a:lstStyle/>
          <a:p>
            <a:pPr eaLnBrk="1" hangingPunct="1"/>
            <a:r>
              <a:rPr lang="en-US" sz="2000" dirty="0">
                <a:latin typeface="Arial" charset="0"/>
              </a:rPr>
              <a:t>A large detector proposed for the surface near CMS at the LHC.</a:t>
            </a:r>
          </a:p>
          <a:p>
            <a:pPr eaLnBrk="1" hangingPunct="1"/>
            <a:endParaRPr lang="en-US" sz="2000" dirty="0">
              <a:latin typeface="Arial" charset="0"/>
            </a:endParaRPr>
          </a:p>
        </p:txBody>
      </p:sp>
      <p:sp>
        <p:nvSpPr>
          <p:cNvPr id="37" name="TextBox 36">
            <a:extLst>
              <a:ext uri="{FF2B5EF4-FFF2-40B4-BE49-F238E27FC236}">
                <a16:creationId xmlns:a16="http://schemas.microsoft.com/office/drawing/2014/main" id="{D321DC03-0F5B-CF41-BCDF-CC6ABB820649}"/>
              </a:ext>
            </a:extLst>
          </p:cNvPr>
          <p:cNvSpPr txBox="1"/>
          <p:nvPr/>
        </p:nvSpPr>
        <p:spPr>
          <a:xfrm rot="5400000">
            <a:off x="7311905" y="4417810"/>
            <a:ext cx="2732286" cy="276999"/>
          </a:xfrm>
          <a:prstGeom prst="rect">
            <a:avLst/>
          </a:prstGeom>
          <a:solidFill>
            <a:schemeClr val="bg1"/>
          </a:solidFill>
        </p:spPr>
        <p:txBody>
          <a:bodyPr wrap="none" rtlCol="0">
            <a:spAutoFit/>
          </a:bodyPr>
          <a:lstStyle/>
          <a:p>
            <a:r>
              <a:rPr lang="en-US" sz="1200" dirty="0"/>
              <a:t>Henry </a:t>
            </a:r>
            <a:r>
              <a:rPr lang="en-US" sz="1200" dirty="0" err="1"/>
              <a:t>Lubatti</a:t>
            </a:r>
            <a:r>
              <a:rPr lang="en-US" sz="1200" dirty="0"/>
              <a:t>, Snowmass LLP (2020)</a:t>
            </a:r>
          </a:p>
        </p:txBody>
      </p:sp>
      <p:pic>
        <p:nvPicPr>
          <p:cNvPr id="3" name="Picture 2">
            <a:extLst>
              <a:ext uri="{FF2B5EF4-FFF2-40B4-BE49-F238E27FC236}">
                <a16:creationId xmlns:a16="http://schemas.microsoft.com/office/drawing/2014/main" id="{718F5E5A-977D-B14D-A4A0-42FD45A10BD6}"/>
              </a:ext>
            </a:extLst>
          </p:cNvPr>
          <p:cNvPicPr>
            <a:picLocks noChangeAspect="1"/>
          </p:cNvPicPr>
          <p:nvPr/>
        </p:nvPicPr>
        <p:blipFill>
          <a:blip r:embed="rId2"/>
          <a:stretch>
            <a:fillRect/>
          </a:stretch>
        </p:blipFill>
        <p:spPr>
          <a:xfrm>
            <a:off x="228600" y="1577717"/>
            <a:ext cx="8305800" cy="4967554"/>
          </a:xfrm>
          <a:prstGeom prst="rect">
            <a:avLst/>
          </a:prstGeom>
        </p:spPr>
      </p:pic>
    </p:spTree>
    <p:extLst>
      <p:ext uri="{BB962C8B-B14F-4D97-AF65-F5344CB8AC3E}">
        <p14:creationId xmlns:p14="http://schemas.microsoft.com/office/powerpoint/2010/main" val="519219945"/>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685800" y="104775"/>
            <a:ext cx="7772400" cy="733425"/>
          </a:xfrm>
        </p:spPr>
        <p:txBody>
          <a:bodyPr/>
          <a:lstStyle/>
          <a:p>
            <a:pPr eaLnBrk="1" hangingPunct="1"/>
            <a:r>
              <a:rPr lang="en-US" dirty="0">
                <a:latin typeface="Arial" charset="0"/>
              </a:rPr>
              <a:t>CODEX-B @ CERN</a:t>
            </a:r>
          </a:p>
        </p:txBody>
      </p:sp>
      <p:sp>
        <p:nvSpPr>
          <p:cNvPr id="5123" name="Content Placeholder 2"/>
          <p:cNvSpPr>
            <a:spLocks noGrp="1"/>
          </p:cNvSpPr>
          <p:nvPr>
            <p:ph idx="1"/>
          </p:nvPr>
        </p:nvSpPr>
        <p:spPr>
          <a:xfrm>
            <a:off x="152400" y="914400"/>
            <a:ext cx="8839200" cy="5638491"/>
          </a:xfrm>
        </p:spPr>
        <p:txBody>
          <a:bodyPr/>
          <a:lstStyle/>
          <a:p>
            <a:pPr eaLnBrk="1" hangingPunct="1"/>
            <a:r>
              <a:rPr lang="en-US" sz="2000" dirty="0">
                <a:latin typeface="Arial" charset="0"/>
              </a:rPr>
              <a:t>A large detector proposed for the surface near CMS at the LHC.</a:t>
            </a:r>
          </a:p>
          <a:p>
            <a:pPr eaLnBrk="1" hangingPunct="1"/>
            <a:endParaRPr lang="en-US" sz="2000" dirty="0">
              <a:latin typeface="Arial" charset="0"/>
            </a:endParaRPr>
          </a:p>
        </p:txBody>
      </p:sp>
      <p:sp>
        <p:nvSpPr>
          <p:cNvPr id="37" name="TextBox 36">
            <a:extLst>
              <a:ext uri="{FF2B5EF4-FFF2-40B4-BE49-F238E27FC236}">
                <a16:creationId xmlns:a16="http://schemas.microsoft.com/office/drawing/2014/main" id="{D321DC03-0F5B-CF41-BCDF-CC6ABB820649}"/>
              </a:ext>
            </a:extLst>
          </p:cNvPr>
          <p:cNvSpPr txBox="1"/>
          <p:nvPr/>
        </p:nvSpPr>
        <p:spPr>
          <a:xfrm rot="5400000">
            <a:off x="7265420" y="4417810"/>
            <a:ext cx="2825261" cy="276999"/>
          </a:xfrm>
          <a:prstGeom prst="rect">
            <a:avLst/>
          </a:prstGeom>
          <a:solidFill>
            <a:schemeClr val="bg1"/>
          </a:solidFill>
        </p:spPr>
        <p:txBody>
          <a:bodyPr wrap="none" rtlCol="0">
            <a:spAutoFit/>
          </a:bodyPr>
          <a:lstStyle/>
          <a:p>
            <a:r>
              <a:rPr lang="en-US" sz="1200" dirty="0"/>
              <a:t>Simon </a:t>
            </a:r>
            <a:r>
              <a:rPr lang="en-US" sz="1200" dirty="0" err="1"/>
              <a:t>Knapen</a:t>
            </a:r>
            <a:r>
              <a:rPr lang="en-US" sz="1200" dirty="0"/>
              <a:t>, Snowmass LLP (2020)</a:t>
            </a:r>
          </a:p>
        </p:txBody>
      </p:sp>
      <p:pic>
        <p:nvPicPr>
          <p:cNvPr id="4" name="Picture 3">
            <a:extLst>
              <a:ext uri="{FF2B5EF4-FFF2-40B4-BE49-F238E27FC236}">
                <a16:creationId xmlns:a16="http://schemas.microsoft.com/office/drawing/2014/main" id="{21ACFE13-492E-CD49-84A0-FB3287D12C5B}"/>
              </a:ext>
            </a:extLst>
          </p:cNvPr>
          <p:cNvPicPr>
            <a:picLocks noChangeAspect="1"/>
          </p:cNvPicPr>
          <p:nvPr/>
        </p:nvPicPr>
        <p:blipFill>
          <a:blip r:embed="rId2"/>
          <a:stretch>
            <a:fillRect/>
          </a:stretch>
        </p:blipFill>
        <p:spPr>
          <a:xfrm>
            <a:off x="449580" y="1406401"/>
            <a:ext cx="8001000" cy="5222690"/>
          </a:xfrm>
          <a:prstGeom prst="rect">
            <a:avLst/>
          </a:prstGeom>
        </p:spPr>
      </p:pic>
    </p:spTree>
    <p:extLst>
      <p:ext uri="{BB962C8B-B14F-4D97-AF65-F5344CB8AC3E}">
        <p14:creationId xmlns:p14="http://schemas.microsoft.com/office/powerpoint/2010/main" val="1905391768"/>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49716F4-1801-914F-8B53-D158F0E86A23}"/>
              </a:ext>
            </a:extLst>
          </p:cNvPr>
          <p:cNvSpPr/>
          <p:nvPr/>
        </p:nvSpPr>
        <p:spPr>
          <a:xfrm>
            <a:off x="1181100" y="2895600"/>
            <a:ext cx="6781800" cy="1066800"/>
          </a:xfrm>
          <a:prstGeom prst="rect">
            <a:avLst/>
          </a:prstGeom>
          <a:solidFill>
            <a:srgbClr val="00B050"/>
          </a:solidFill>
          <a:ln w="38100">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a:t>I: Particle Physics and the Relic Density of Dark Matter</a:t>
            </a:r>
          </a:p>
        </p:txBody>
      </p:sp>
      <p:sp>
        <p:nvSpPr>
          <p:cNvPr id="6" name="Rectangle 5">
            <a:extLst>
              <a:ext uri="{FF2B5EF4-FFF2-40B4-BE49-F238E27FC236}">
                <a16:creationId xmlns:a16="http://schemas.microsoft.com/office/drawing/2014/main" id="{13CE2270-3239-CE46-89B8-1453BEC61158}"/>
              </a:ext>
            </a:extLst>
          </p:cNvPr>
          <p:cNvSpPr>
            <a:spLocks noChangeArrowheads="1"/>
          </p:cNvSpPr>
          <p:nvPr/>
        </p:nvSpPr>
        <p:spPr bwMode="auto">
          <a:xfrm>
            <a:off x="304800" y="6211888"/>
            <a:ext cx="8458200" cy="46037"/>
          </a:xfrm>
          <a:prstGeom prst="rect">
            <a:avLst/>
          </a:prstGeom>
          <a:solidFill>
            <a:srgbClr val="0000FF"/>
          </a:solidFill>
          <a:ln>
            <a:noFill/>
          </a:ln>
          <a:effectLst>
            <a:outerShdw blurRad="63500" dist="23000" dir="5400000" rotWithShape="0">
              <a:srgbClr val="000000">
                <a:alpha val="34998"/>
              </a:srgbClr>
            </a:outerShdw>
          </a:effectLst>
          <a:extLs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a:defRPr/>
            </a:pPr>
            <a:endParaRPr lang="en-US">
              <a:solidFill>
                <a:schemeClr val="lt1"/>
              </a:solidFill>
              <a:latin typeface="+mn-lt"/>
              <a:ea typeface="+mn-ea"/>
              <a:cs typeface="+mn-cs"/>
            </a:endParaRPr>
          </a:p>
        </p:txBody>
      </p:sp>
      <p:sp>
        <p:nvSpPr>
          <p:cNvPr id="4" name="Rectangle 3">
            <a:extLst>
              <a:ext uri="{FF2B5EF4-FFF2-40B4-BE49-F238E27FC236}">
                <a16:creationId xmlns:a16="http://schemas.microsoft.com/office/drawing/2014/main" id="{0A89A911-B888-B242-B4F7-B8AD3EF75ECB}"/>
              </a:ext>
            </a:extLst>
          </p:cNvPr>
          <p:cNvSpPr>
            <a:spLocks noChangeArrowheads="1"/>
          </p:cNvSpPr>
          <p:nvPr/>
        </p:nvSpPr>
        <p:spPr bwMode="auto">
          <a:xfrm>
            <a:off x="304800" y="6211887"/>
            <a:ext cx="8458200" cy="54864"/>
          </a:xfrm>
          <a:prstGeom prst="rect">
            <a:avLst/>
          </a:prstGeom>
          <a:solidFill>
            <a:srgbClr val="1919C8"/>
          </a:solidFill>
          <a:ln>
            <a:noFill/>
          </a:ln>
          <a:effectLst/>
          <a:extLs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a:defRPr/>
            </a:pPr>
            <a:endParaRPr lang="en-US">
              <a:solidFill>
                <a:schemeClr val="lt1"/>
              </a:solidFill>
              <a:latin typeface="+mn-lt"/>
              <a:ea typeface="+mn-ea"/>
              <a:cs typeface="+mn-cs"/>
            </a:endParaRPr>
          </a:p>
        </p:txBody>
      </p:sp>
    </p:spTree>
    <p:extLst>
      <p:ext uri="{BB962C8B-B14F-4D97-AF65-F5344CB8AC3E}">
        <p14:creationId xmlns:p14="http://schemas.microsoft.com/office/powerpoint/2010/main" val="2477336472"/>
      </p:ext>
    </p:extLst>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685800" y="152400"/>
            <a:ext cx="7772400" cy="657225"/>
          </a:xfrm>
        </p:spPr>
        <p:txBody>
          <a:bodyPr/>
          <a:lstStyle/>
          <a:p>
            <a:pPr eaLnBrk="1" hangingPunct="1"/>
            <a:r>
              <a:rPr lang="en-US" dirty="0">
                <a:latin typeface="Arial" charset="0"/>
              </a:rPr>
              <a:t>NEUTRINOS AT COLLIDERS</a:t>
            </a:r>
          </a:p>
        </p:txBody>
      </p:sp>
      <p:sp>
        <p:nvSpPr>
          <p:cNvPr id="5123" name="Content Placeholder 2"/>
          <p:cNvSpPr>
            <a:spLocks noGrp="1"/>
          </p:cNvSpPr>
          <p:nvPr>
            <p:ph idx="1"/>
          </p:nvPr>
        </p:nvSpPr>
        <p:spPr>
          <a:xfrm>
            <a:off x="76201" y="838200"/>
            <a:ext cx="5638798" cy="3429000"/>
          </a:xfrm>
        </p:spPr>
        <p:txBody>
          <a:bodyPr/>
          <a:lstStyle/>
          <a:p>
            <a:r>
              <a:rPr lang="en-US" sz="1600" dirty="0"/>
              <a:t>An “almost invisibles” success story, currently in progress.</a:t>
            </a:r>
          </a:p>
          <a:p>
            <a:endParaRPr lang="en-US" sz="1000" dirty="0"/>
          </a:p>
          <a:p>
            <a:r>
              <a:rPr lang="en-US" sz="1600" dirty="0"/>
              <a:t>No collider neutrino has ever been detected.</a:t>
            </a:r>
          </a:p>
          <a:p>
            <a:endParaRPr lang="en-US" sz="1000" dirty="0"/>
          </a:p>
          <a:p>
            <a:r>
              <a:rPr lang="en-US" sz="1600" dirty="0"/>
              <a:t>1984: de </a:t>
            </a:r>
            <a:r>
              <a:rPr lang="en-US" sz="1600" dirty="0" err="1"/>
              <a:t>Rujula</a:t>
            </a:r>
            <a:r>
              <a:rPr lang="en-US" sz="1600" dirty="0"/>
              <a:t> and </a:t>
            </a:r>
            <a:r>
              <a:rPr lang="en-US" sz="1600" dirty="0" err="1"/>
              <a:t>Ruckl</a:t>
            </a:r>
            <a:r>
              <a:rPr lang="en-US" sz="1600" dirty="0"/>
              <a:t>: to detect neutrinos, look in the forward direction: high energy, high cross section.</a:t>
            </a:r>
          </a:p>
          <a:p>
            <a:endParaRPr lang="en-US" sz="1000" dirty="0"/>
          </a:p>
          <a:p>
            <a:r>
              <a:rPr lang="en-US" sz="1600" dirty="0"/>
              <a:t>2018: FASER pilot ~30 kg emulsion detectors were placed on the beam collision axis and collected 12.5 fb</a:t>
            </a:r>
            <a:r>
              <a:rPr lang="en-US" sz="1600" baseline="30000" dirty="0"/>
              <a:t>-1</a:t>
            </a:r>
            <a:r>
              <a:rPr lang="en-US" sz="1600" dirty="0"/>
              <a:t> of data in 6 weeks.</a:t>
            </a:r>
          </a:p>
          <a:p>
            <a:endParaRPr lang="en-US" sz="1000" dirty="0"/>
          </a:p>
          <a:p>
            <a:r>
              <a:rPr lang="en-US" sz="1600" dirty="0"/>
              <a:t>2020: Expect ~10 neutrino interactions.  Several neutral vertices identified, likely to be neutrinos.  Analysis ongoing, expected in coming months.</a:t>
            </a:r>
          </a:p>
          <a:p>
            <a:endParaRPr lang="en-US" sz="1600" dirty="0"/>
          </a:p>
          <a:p>
            <a:endParaRPr lang="en-US" sz="1800" dirty="0"/>
          </a:p>
          <a:p>
            <a:endParaRPr lang="en-US" sz="1800" dirty="0"/>
          </a:p>
          <a:p>
            <a:pPr marL="0" indent="0">
              <a:buNone/>
            </a:pPr>
            <a:endParaRPr lang="en-US" sz="1800" dirty="0"/>
          </a:p>
          <a:p>
            <a:endParaRPr lang="en-US" sz="2000" dirty="0">
              <a:solidFill>
                <a:srgbClr val="FF0000"/>
              </a:solidFill>
            </a:endParaRPr>
          </a:p>
        </p:txBody>
      </p:sp>
      <p:pic>
        <p:nvPicPr>
          <p:cNvPr id="6" name="Picture 5">
            <a:extLst>
              <a:ext uri="{FF2B5EF4-FFF2-40B4-BE49-F238E27FC236}">
                <a16:creationId xmlns:a16="http://schemas.microsoft.com/office/drawing/2014/main" id="{C8277A46-8B86-C042-9276-2BFF5EB60A17}"/>
              </a:ext>
            </a:extLst>
          </p:cNvPr>
          <p:cNvPicPr>
            <a:picLocks noChangeAspect="1"/>
          </p:cNvPicPr>
          <p:nvPr/>
        </p:nvPicPr>
        <p:blipFill>
          <a:blip r:embed="rId3"/>
          <a:stretch>
            <a:fillRect/>
          </a:stretch>
        </p:blipFill>
        <p:spPr>
          <a:xfrm>
            <a:off x="6622217" y="2667000"/>
            <a:ext cx="2133600" cy="1678567"/>
          </a:xfrm>
          <a:prstGeom prst="rect">
            <a:avLst/>
          </a:prstGeom>
        </p:spPr>
      </p:pic>
      <p:pic>
        <p:nvPicPr>
          <p:cNvPr id="10" name="Picture 9">
            <a:extLst>
              <a:ext uri="{FF2B5EF4-FFF2-40B4-BE49-F238E27FC236}">
                <a16:creationId xmlns:a16="http://schemas.microsoft.com/office/drawing/2014/main" id="{84573A52-871F-2A46-82C7-9F5EE140AA91}"/>
              </a:ext>
            </a:extLst>
          </p:cNvPr>
          <p:cNvPicPr>
            <a:picLocks noChangeAspect="1"/>
          </p:cNvPicPr>
          <p:nvPr/>
        </p:nvPicPr>
        <p:blipFill rotWithShape="1">
          <a:blip r:embed="rId4"/>
          <a:srcRect r="31677"/>
          <a:stretch/>
        </p:blipFill>
        <p:spPr>
          <a:xfrm>
            <a:off x="533400" y="4648199"/>
            <a:ext cx="4876800" cy="1860209"/>
          </a:xfrm>
          <a:prstGeom prst="rect">
            <a:avLst/>
          </a:prstGeom>
        </p:spPr>
      </p:pic>
      <p:pic>
        <p:nvPicPr>
          <p:cNvPr id="14" name="Content Placeholder 3">
            <a:extLst>
              <a:ext uri="{FF2B5EF4-FFF2-40B4-BE49-F238E27FC236}">
                <a16:creationId xmlns:a16="http://schemas.microsoft.com/office/drawing/2014/main" id="{DE018A3E-7A99-BB41-83DC-E1291A3EAA3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4479660" y="2111639"/>
            <a:ext cx="5647267" cy="3176588"/>
          </a:xfrm>
          <a:prstGeom prst="rect">
            <a:avLst/>
          </a:prstGeom>
        </p:spPr>
      </p:pic>
      <p:pic>
        <p:nvPicPr>
          <p:cNvPr id="13" name="Picture 12">
            <a:extLst>
              <a:ext uri="{FF2B5EF4-FFF2-40B4-BE49-F238E27FC236}">
                <a16:creationId xmlns:a16="http://schemas.microsoft.com/office/drawing/2014/main" id="{E616131C-DC6A-EA44-A736-9FB11E84A843}"/>
              </a:ext>
            </a:extLst>
          </p:cNvPr>
          <p:cNvPicPr>
            <a:picLocks noChangeAspect="1"/>
          </p:cNvPicPr>
          <p:nvPr/>
        </p:nvPicPr>
        <p:blipFill>
          <a:blip r:embed="rId3"/>
          <a:stretch>
            <a:fillRect/>
          </a:stretch>
        </p:blipFill>
        <p:spPr>
          <a:xfrm>
            <a:off x="7108245" y="5120558"/>
            <a:ext cx="1783343" cy="1403009"/>
          </a:xfrm>
          <a:prstGeom prst="rect">
            <a:avLst/>
          </a:prstGeom>
        </p:spPr>
      </p:pic>
    </p:spTree>
    <p:extLst>
      <p:ext uri="{BB962C8B-B14F-4D97-AF65-F5344CB8AC3E}">
        <p14:creationId xmlns:p14="http://schemas.microsoft.com/office/powerpoint/2010/main" val="3350240822"/>
      </p:ext>
    </p:ext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685800" y="152400"/>
            <a:ext cx="7772400" cy="657225"/>
          </a:xfrm>
        </p:spPr>
        <p:txBody>
          <a:bodyPr/>
          <a:lstStyle/>
          <a:p>
            <a:pPr eaLnBrk="1" hangingPunct="1"/>
            <a:r>
              <a:rPr lang="en-US" dirty="0">
                <a:latin typeface="Arial" charset="0"/>
              </a:rPr>
              <a:t>NEUTRINOS AT COLLIDERS</a:t>
            </a:r>
          </a:p>
        </p:txBody>
      </p:sp>
      <p:sp>
        <p:nvSpPr>
          <p:cNvPr id="5123" name="Content Placeholder 2"/>
          <p:cNvSpPr>
            <a:spLocks noGrp="1"/>
          </p:cNvSpPr>
          <p:nvPr>
            <p:ph idx="1"/>
          </p:nvPr>
        </p:nvSpPr>
        <p:spPr>
          <a:xfrm>
            <a:off x="0" y="838200"/>
            <a:ext cx="9067800" cy="5867400"/>
          </a:xfrm>
        </p:spPr>
        <p:txBody>
          <a:bodyPr/>
          <a:lstStyle/>
          <a:p>
            <a:r>
              <a:rPr lang="en-US" sz="2000" dirty="0"/>
              <a:t>2021-24: </a:t>
            </a:r>
            <a:r>
              <a:rPr lang="en-US" sz="2000" dirty="0" err="1"/>
              <a:t>FASER</a:t>
            </a:r>
            <a:r>
              <a:rPr lang="en-US" sz="2000" dirty="0" err="1">
                <a:latin typeface="Symbol" pitchFamily="2" charset="2"/>
              </a:rPr>
              <a:t>n</a:t>
            </a:r>
            <a:r>
              <a:rPr lang="en-US" sz="2000" dirty="0"/>
              <a:t> will collect data with 1.3 ton tungsten/emulsion in Run 3</a:t>
            </a:r>
          </a:p>
          <a:p>
            <a:pPr lvl="1"/>
            <a:r>
              <a:rPr lang="en-US" sz="1800" dirty="0"/>
              <a:t>Detect </a:t>
            </a:r>
            <a:r>
              <a:rPr lang="en-US" sz="1800" baseline="-25000" dirty="0">
                <a:latin typeface="Symbol" pitchFamily="2" charset="2"/>
              </a:rPr>
              <a:t> </a:t>
            </a:r>
            <a:r>
              <a:rPr lang="en-US" sz="1800" dirty="0">
                <a:latin typeface="Arial" charset="0"/>
              </a:rPr>
              <a:t>~1000 </a:t>
            </a:r>
            <a:r>
              <a:rPr lang="en-US" sz="1800" dirty="0">
                <a:latin typeface="Symbol" pitchFamily="2" charset="2"/>
                <a:sym typeface="Wingdings" pitchFamily="2" charset="2"/>
              </a:rPr>
              <a:t>n</a:t>
            </a:r>
            <a:r>
              <a:rPr lang="en-US" sz="1800" i="1" baseline="-25000" dirty="0">
                <a:latin typeface="Arial" charset="0"/>
                <a:sym typeface="Wingdings" pitchFamily="2" charset="2"/>
              </a:rPr>
              <a:t>e </a:t>
            </a:r>
            <a:r>
              <a:rPr lang="en-US" sz="1800" i="1" dirty="0">
                <a:latin typeface="Arial" charset="0"/>
                <a:sym typeface="Wingdings" pitchFamily="2" charset="2"/>
              </a:rPr>
              <a:t>, </a:t>
            </a:r>
            <a:r>
              <a:rPr lang="en-US" sz="1800" dirty="0">
                <a:latin typeface="Arial" charset="0"/>
                <a:sym typeface="Wingdings" pitchFamily="2" charset="2"/>
              </a:rPr>
              <a:t>~10,000</a:t>
            </a:r>
            <a:r>
              <a:rPr lang="en-US" sz="1800" dirty="0">
                <a:latin typeface="Arial" charset="0"/>
              </a:rPr>
              <a:t> </a:t>
            </a:r>
            <a:r>
              <a:rPr lang="en-US" sz="1800" dirty="0">
                <a:latin typeface="Symbol" pitchFamily="2" charset="2"/>
                <a:sym typeface="Wingdings" pitchFamily="2" charset="2"/>
              </a:rPr>
              <a:t>n</a:t>
            </a:r>
            <a:r>
              <a:rPr lang="en-US" sz="1800" baseline="-25000" dirty="0">
                <a:latin typeface="Symbol" pitchFamily="2" charset="2"/>
                <a:sym typeface="Wingdings" pitchFamily="2" charset="2"/>
              </a:rPr>
              <a:t>m </a:t>
            </a:r>
            <a:r>
              <a:rPr lang="en-US" sz="1800" dirty="0">
                <a:sym typeface="Wingdings" pitchFamily="2" charset="2"/>
              </a:rPr>
              <a:t>, and ~10 </a:t>
            </a:r>
            <a:r>
              <a:rPr lang="en-US" sz="1800" dirty="0" err="1">
                <a:latin typeface="Symbol" pitchFamily="2" charset="2"/>
                <a:sym typeface="Wingdings" pitchFamily="2" charset="2"/>
              </a:rPr>
              <a:t>n</a:t>
            </a:r>
            <a:r>
              <a:rPr lang="en-US" sz="1800" baseline="-25000" dirty="0" err="1">
                <a:latin typeface="Symbol" pitchFamily="2" charset="2"/>
                <a:sym typeface="Wingdings" pitchFamily="2" charset="2"/>
              </a:rPr>
              <a:t>t</a:t>
            </a:r>
            <a:r>
              <a:rPr lang="en-US" sz="1800" baseline="-25000" dirty="0">
                <a:latin typeface="Symbol" pitchFamily="2" charset="2"/>
                <a:sym typeface="Wingdings" pitchFamily="2" charset="2"/>
              </a:rPr>
              <a:t> </a:t>
            </a:r>
            <a:r>
              <a:rPr lang="en-US" sz="1800" dirty="0"/>
              <a:t>.</a:t>
            </a:r>
            <a:endParaRPr lang="en-US" sz="1800" baseline="-25000" dirty="0">
              <a:latin typeface="Symbol" pitchFamily="2" charset="2"/>
            </a:endParaRPr>
          </a:p>
          <a:p>
            <a:pPr lvl="1"/>
            <a:r>
              <a:rPr lang="en-US" sz="1800" dirty="0"/>
              <a:t>Probe neutrino properties at energies </a:t>
            </a:r>
            <a:r>
              <a:rPr lang="en-US" sz="1800" dirty="0" err="1"/>
              <a:t>E</a:t>
            </a:r>
            <a:r>
              <a:rPr lang="en-US" sz="1800" baseline="-25000" dirty="0" err="1">
                <a:latin typeface="Symbol" pitchFamily="2" charset="2"/>
              </a:rPr>
              <a:t>n</a:t>
            </a:r>
            <a:r>
              <a:rPr lang="en-US" sz="1800" dirty="0"/>
              <a:t> ~ </a:t>
            </a:r>
            <a:r>
              <a:rPr lang="en-US" sz="1800" dirty="0" err="1"/>
              <a:t>TeV</a:t>
            </a:r>
            <a:r>
              <a:rPr lang="en-US" sz="1800" dirty="0"/>
              <a:t>, first direct exploration of this energy range for all 3 flavors.</a:t>
            </a:r>
          </a:p>
          <a:p>
            <a:pPr lvl="1"/>
            <a:endParaRPr lang="en-US" sz="1800" dirty="0"/>
          </a:p>
          <a:p>
            <a:pPr marL="0" indent="0">
              <a:buNone/>
            </a:pPr>
            <a:endParaRPr lang="en-US" sz="2000" dirty="0"/>
          </a:p>
          <a:p>
            <a:endParaRPr lang="en-US" sz="2000" dirty="0"/>
          </a:p>
          <a:p>
            <a:endParaRPr lang="en-US" sz="2000" dirty="0"/>
          </a:p>
          <a:p>
            <a:endParaRPr lang="en-US" sz="2000" dirty="0"/>
          </a:p>
          <a:p>
            <a:endParaRPr lang="en-US" sz="2000" dirty="0"/>
          </a:p>
          <a:p>
            <a:pPr marL="0" indent="0">
              <a:buNone/>
            </a:pPr>
            <a:endParaRPr lang="en-US" sz="2000" dirty="0"/>
          </a:p>
          <a:p>
            <a:pPr marL="0" indent="0">
              <a:buNone/>
            </a:pPr>
            <a:endParaRPr lang="en-US" sz="1200" dirty="0"/>
          </a:p>
          <a:p>
            <a:r>
              <a:rPr lang="en-US" sz="2000" dirty="0"/>
              <a:t>2027-36: With Forward Physics Facility, can upgrade to ~10 tons in HL-LHC</a:t>
            </a:r>
          </a:p>
          <a:p>
            <a:pPr lvl="1"/>
            <a:r>
              <a:rPr lang="en-US" sz="1800" dirty="0"/>
              <a:t>Detect </a:t>
            </a:r>
            <a:r>
              <a:rPr lang="en-US" sz="1800" baseline="-25000" dirty="0">
                <a:latin typeface="Symbol" pitchFamily="2" charset="2"/>
              </a:rPr>
              <a:t> </a:t>
            </a:r>
            <a:r>
              <a:rPr lang="en-US" sz="1800" dirty="0">
                <a:latin typeface="Arial" charset="0"/>
              </a:rPr>
              <a:t>~100,000 </a:t>
            </a:r>
            <a:r>
              <a:rPr lang="en-US" sz="1800" dirty="0">
                <a:latin typeface="Symbol" pitchFamily="2" charset="2"/>
                <a:sym typeface="Wingdings" pitchFamily="2" charset="2"/>
              </a:rPr>
              <a:t>n</a:t>
            </a:r>
            <a:r>
              <a:rPr lang="en-US" sz="1800" i="1" baseline="-25000" dirty="0">
                <a:latin typeface="Arial" charset="0"/>
                <a:sym typeface="Wingdings" pitchFamily="2" charset="2"/>
              </a:rPr>
              <a:t>e </a:t>
            </a:r>
            <a:r>
              <a:rPr lang="en-US" sz="1800" i="1" dirty="0">
                <a:latin typeface="Arial" charset="0"/>
                <a:sym typeface="Wingdings" pitchFamily="2" charset="2"/>
              </a:rPr>
              <a:t>, </a:t>
            </a:r>
            <a:r>
              <a:rPr lang="en-US" sz="1800" dirty="0">
                <a:latin typeface="Arial" charset="0"/>
                <a:sym typeface="Wingdings" pitchFamily="2" charset="2"/>
              </a:rPr>
              <a:t>~1,000,000</a:t>
            </a:r>
            <a:r>
              <a:rPr lang="en-US" sz="1800" dirty="0">
                <a:latin typeface="Arial" charset="0"/>
              </a:rPr>
              <a:t> </a:t>
            </a:r>
            <a:r>
              <a:rPr lang="en-US" sz="1800" dirty="0">
                <a:latin typeface="Symbol" pitchFamily="2" charset="2"/>
                <a:sym typeface="Wingdings" pitchFamily="2" charset="2"/>
              </a:rPr>
              <a:t>n</a:t>
            </a:r>
            <a:r>
              <a:rPr lang="en-US" sz="1800" baseline="-25000" dirty="0">
                <a:latin typeface="Symbol" pitchFamily="2" charset="2"/>
                <a:sym typeface="Wingdings" pitchFamily="2" charset="2"/>
              </a:rPr>
              <a:t>m </a:t>
            </a:r>
            <a:r>
              <a:rPr lang="en-US" sz="1800" dirty="0">
                <a:sym typeface="Wingdings" pitchFamily="2" charset="2"/>
              </a:rPr>
              <a:t>, and ~1000 </a:t>
            </a:r>
            <a:r>
              <a:rPr lang="en-US" sz="1800" dirty="0" err="1">
                <a:latin typeface="Symbol" pitchFamily="2" charset="2"/>
                <a:sym typeface="Wingdings" pitchFamily="2" charset="2"/>
              </a:rPr>
              <a:t>n</a:t>
            </a:r>
            <a:r>
              <a:rPr lang="en-US" sz="1800" baseline="-25000" dirty="0" err="1">
                <a:latin typeface="Symbol" pitchFamily="2" charset="2"/>
                <a:sym typeface="Wingdings" pitchFamily="2" charset="2"/>
              </a:rPr>
              <a:t>t</a:t>
            </a:r>
            <a:r>
              <a:rPr lang="en-US" sz="1800" baseline="-25000" dirty="0">
                <a:latin typeface="Symbol" pitchFamily="2" charset="2"/>
                <a:sym typeface="Wingdings" pitchFamily="2" charset="2"/>
              </a:rPr>
              <a:t> </a:t>
            </a:r>
            <a:r>
              <a:rPr lang="en-US" sz="1800" dirty="0"/>
              <a:t>at </a:t>
            </a:r>
            <a:r>
              <a:rPr lang="en-US" sz="1800" dirty="0" err="1"/>
              <a:t>TeV</a:t>
            </a:r>
            <a:r>
              <a:rPr lang="en-US" sz="1800" dirty="0"/>
              <a:t> energies.</a:t>
            </a:r>
            <a:endParaRPr lang="en-US" sz="1800" baseline="-25000" dirty="0">
              <a:latin typeface="Symbol" pitchFamily="2" charset="2"/>
            </a:endParaRPr>
          </a:p>
          <a:p>
            <a:pPr lvl="1"/>
            <a:r>
              <a:rPr lang="en-US" sz="1800" dirty="0"/>
              <a:t>Study production, propagation, and interactions for all 3 </a:t>
            </a:r>
            <a:r>
              <a:rPr lang="en-US" sz="1800" dirty="0">
                <a:latin typeface="Symbol" pitchFamily="2" charset="2"/>
                <a:sym typeface="Wingdings" pitchFamily="2" charset="2"/>
              </a:rPr>
              <a:t>n </a:t>
            </a:r>
            <a:r>
              <a:rPr lang="en-US" sz="1800" dirty="0"/>
              <a:t>flavors, lepton universality, </a:t>
            </a:r>
            <a:r>
              <a:rPr lang="en-US" sz="1800" dirty="0">
                <a:latin typeface="Symbol" pitchFamily="2" charset="2"/>
                <a:sym typeface="Wingdings" pitchFamily="2" charset="2"/>
              </a:rPr>
              <a:t>n</a:t>
            </a:r>
            <a:r>
              <a:rPr lang="en-US" sz="1800" dirty="0"/>
              <a:t> oscillations, </a:t>
            </a:r>
            <a:r>
              <a:rPr lang="en-US" sz="1800" dirty="0" err="1">
                <a:latin typeface="Symbol" pitchFamily="2" charset="2"/>
                <a:sym typeface="Wingdings" pitchFamily="2" charset="2"/>
              </a:rPr>
              <a:t>n</a:t>
            </a:r>
            <a:r>
              <a:rPr lang="en-US" sz="1800" baseline="-25000" dirty="0" err="1">
                <a:latin typeface="Symbol" pitchFamily="2" charset="2"/>
                <a:sym typeface="Wingdings" pitchFamily="2" charset="2"/>
              </a:rPr>
              <a:t>t</a:t>
            </a:r>
            <a:r>
              <a:rPr lang="en-US" sz="1800" dirty="0"/>
              <a:t> magnetic moment, NSI, neutrino tridents, …</a:t>
            </a:r>
          </a:p>
          <a:p>
            <a:pPr lvl="1"/>
            <a:r>
              <a:rPr lang="en-US" sz="1800" dirty="0"/>
              <a:t>This will open up a new world of </a:t>
            </a:r>
            <a:r>
              <a:rPr lang="en-US" sz="1800" dirty="0" err="1"/>
              <a:t>TeV</a:t>
            </a:r>
            <a:r>
              <a:rPr lang="en-US" sz="1800" dirty="0"/>
              <a:t> neutrino physics at colliders.</a:t>
            </a:r>
          </a:p>
          <a:p>
            <a:endParaRPr lang="en-US" sz="2000" dirty="0"/>
          </a:p>
          <a:p>
            <a:pPr marL="0" indent="0">
              <a:buNone/>
            </a:pPr>
            <a:endParaRPr lang="en-US" sz="1200" dirty="0"/>
          </a:p>
          <a:p>
            <a:endParaRPr lang="en-US" sz="2000" dirty="0">
              <a:solidFill>
                <a:srgbClr val="FF0000"/>
              </a:solidFill>
            </a:endParaRPr>
          </a:p>
        </p:txBody>
      </p:sp>
      <p:sp>
        <p:nvSpPr>
          <p:cNvPr id="5" name="TextBox 4">
            <a:extLst>
              <a:ext uri="{FF2B5EF4-FFF2-40B4-BE49-F238E27FC236}">
                <a16:creationId xmlns:a16="http://schemas.microsoft.com/office/drawing/2014/main" id="{78D13815-6D41-A442-A233-33DD17A55E6D}"/>
              </a:ext>
            </a:extLst>
          </p:cNvPr>
          <p:cNvSpPr txBox="1"/>
          <p:nvPr/>
        </p:nvSpPr>
        <p:spPr>
          <a:xfrm>
            <a:off x="2890847" y="4513348"/>
            <a:ext cx="3438505" cy="307777"/>
          </a:xfrm>
          <a:prstGeom prst="rect">
            <a:avLst/>
          </a:prstGeom>
          <a:noFill/>
        </p:spPr>
        <p:txBody>
          <a:bodyPr wrap="none" rtlCol="0">
            <a:spAutoFit/>
          </a:bodyPr>
          <a:lstStyle/>
          <a:p>
            <a:r>
              <a:rPr lang="en-US" sz="1400" dirty="0"/>
              <a:t>FASER Collaboration 1908.02310 (2019)</a:t>
            </a:r>
          </a:p>
        </p:txBody>
      </p:sp>
      <p:pic>
        <p:nvPicPr>
          <p:cNvPr id="7" name="Picture 6">
            <a:extLst>
              <a:ext uri="{FF2B5EF4-FFF2-40B4-BE49-F238E27FC236}">
                <a16:creationId xmlns:a16="http://schemas.microsoft.com/office/drawing/2014/main" id="{A51C1235-F1B8-E447-8975-C51FC423AA7D}"/>
              </a:ext>
            </a:extLst>
          </p:cNvPr>
          <p:cNvPicPr>
            <a:picLocks noChangeAspect="1"/>
          </p:cNvPicPr>
          <p:nvPr/>
        </p:nvPicPr>
        <p:blipFill>
          <a:blip r:embed="rId3"/>
          <a:stretch>
            <a:fillRect/>
          </a:stretch>
        </p:blipFill>
        <p:spPr>
          <a:xfrm>
            <a:off x="952500" y="2286000"/>
            <a:ext cx="7239000" cy="2168696"/>
          </a:xfrm>
          <a:prstGeom prst="rect">
            <a:avLst/>
          </a:prstGeom>
        </p:spPr>
      </p:pic>
    </p:spTree>
    <p:extLst>
      <p:ext uri="{BB962C8B-B14F-4D97-AF65-F5344CB8AC3E}">
        <p14:creationId xmlns:p14="http://schemas.microsoft.com/office/powerpoint/2010/main" val="338373624"/>
      </p:ext>
    </p:extLst>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685800" y="104775"/>
            <a:ext cx="7772400" cy="733425"/>
          </a:xfrm>
        </p:spPr>
        <p:txBody>
          <a:bodyPr/>
          <a:lstStyle/>
          <a:p>
            <a:pPr eaLnBrk="1" hangingPunct="1"/>
            <a:r>
              <a:rPr lang="en-US">
                <a:latin typeface="Arial" charset="0"/>
              </a:rPr>
              <a:t>III. </a:t>
            </a:r>
            <a:r>
              <a:rPr lang="en-US" dirty="0">
                <a:latin typeface="Arial" charset="0"/>
              </a:rPr>
              <a:t>SUMMARY</a:t>
            </a:r>
          </a:p>
        </p:txBody>
      </p:sp>
      <p:sp>
        <p:nvSpPr>
          <p:cNvPr id="5123" name="Content Placeholder 2"/>
          <p:cNvSpPr>
            <a:spLocks noGrp="1"/>
          </p:cNvSpPr>
          <p:nvPr>
            <p:ph idx="1"/>
          </p:nvPr>
        </p:nvSpPr>
        <p:spPr>
          <a:xfrm>
            <a:off x="0" y="990600"/>
            <a:ext cx="8991600" cy="5410200"/>
          </a:xfrm>
        </p:spPr>
        <p:txBody>
          <a:bodyPr/>
          <a:lstStyle/>
          <a:p>
            <a:pPr eaLnBrk="1" hangingPunct="1"/>
            <a:r>
              <a:rPr lang="en-US" sz="2000" dirty="0">
                <a:latin typeface="Arial" charset="0"/>
              </a:rPr>
              <a:t>Dark sectors open up many new opportunities for probing new physics at accelerators.</a:t>
            </a:r>
          </a:p>
          <a:p>
            <a:pPr eaLnBrk="1" hangingPunct="1"/>
            <a:endParaRPr lang="en-US" sz="2000" dirty="0">
              <a:latin typeface="Arial" charset="0"/>
            </a:endParaRPr>
          </a:p>
          <a:p>
            <a:pPr eaLnBrk="1" hangingPunct="1"/>
            <a:r>
              <a:rPr lang="en-US" sz="2000" dirty="0">
                <a:latin typeface="Arial" charset="0"/>
              </a:rPr>
              <a:t>Most likely interactions of the standard model with the dark sector are through portal particles: d</a:t>
            </a:r>
            <a:r>
              <a:rPr lang="en-US" sz="1800" dirty="0">
                <a:latin typeface="Arial" charset="0"/>
              </a:rPr>
              <a:t>ark photons, dark Higgs bosons, sterile neutrinos (heavy neutral leptons, dark fermions).</a:t>
            </a:r>
          </a:p>
          <a:p>
            <a:pPr eaLnBrk="1" hangingPunct="1"/>
            <a:endParaRPr lang="en-US" sz="2000" dirty="0">
              <a:latin typeface="Arial" charset="0"/>
            </a:endParaRPr>
          </a:p>
          <a:p>
            <a:pPr eaLnBrk="1" hangingPunct="1"/>
            <a:r>
              <a:rPr lang="en-US" sz="2000" dirty="0">
                <a:latin typeface="Arial" charset="0"/>
              </a:rPr>
              <a:t>In these models, there are enormous untouched regions of parameter space, all characterized by light, very weakly-interacting particles with long lifetimes. </a:t>
            </a:r>
          </a:p>
          <a:p>
            <a:pPr eaLnBrk="1" hangingPunct="1"/>
            <a:endParaRPr lang="en-US" sz="2000" dirty="0">
              <a:latin typeface="Arial" charset="0"/>
            </a:endParaRPr>
          </a:p>
          <a:p>
            <a:pPr eaLnBrk="1" hangingPunct="1"/>
            <a:r>
              <a:rPr lang="en-US" sz="2000" dirty="0">
                <a:latin typeface="Arial" charset="0"/>
              </a:rPr>
              <a:t>Many other candidates and many new experimental opportunities at both the intensity and energy frontiers. For more, see</a:t>
            </a:r>
          </a:p>
          <a:p>
            <a:pPr lvl="1"/>
            <a:r>
              <a:rPr lang="en-US" sz="1800" dirty="0"/>
              <a:t>US Cosmic Visions: New Ideas in Dark Matter [</a:t>
            </a:r>
            <a:r>
              <a:rPr lang="en-US" sz="1800" dirty="0">
                <a:hlinkClick r:id="rId2"/>
              </a:rPr>
              <a:t>arxiv:1707.04591 hep-ph</a:t>
            </a:r>
            <a:r>
              <a:rPr lang="en-US" sz="1800" dirty="0"/>
              <a:t>]</a:t>
            </a:r>
          </a:p>
          <a:p>
            <a:pPr lvl="1"/>
            <a:r>
              <a:rPr lang="en-US" sz="1800" dirty="0"/>
              <a:t>Physics Beyond Colliders at CERN: BSM Report [</a:t>
            </a:r>
            <a:r>
              <a:rPr lang="en-US" sz="1800" dirty="0">
                <a:hlinkClick r:id="rId3"/>
              </a:rPr>
              <a:t>arxiv:1901.09966 hep-ex</a:t>
            </a:r>
            <a:r>
              <a:rPr lang="en-US" sz="1800" dirty="0"/>
              <a:t>]</a:t>
            </a:r>
          </a:p>
          <a:p>
            <a:pPr lvl="1"/>
            <a:r>
              <a:rPr lang="en-US" sz="1800" dirty="0"/>
              <a:t>Snowmass RP6 Kickoff Meeting, [</a:t>
            </a:r>
            <a:r>
              <a:rPr lang="en-US" sz="1800" dirty="0">
                <a:hlinkClick r:id="rId4"/>
              </a:rPr>
              <a:t>https://indico.fnal.gov/event/44819</a:t>
            </a:r>
            <a:r>
              <a:rPr lang="en-US" sz="1800" dirty="0"/>
              <a:t>]</a:t>
            </a:r>
            <a:br>
              <a:rPr lang="en-US" sz="1800" dirty="0"/>
            </a:br>
            <a:endParaRPr lang="en-US" sz="1800" dirty="0">
              <a:latin typeface="Arial" charset="0"/>
            </a:endParaRPr>
          </a:p>
        </p:txBody>
      </p:sp>
    </p:spTree>
    <p:extLst>
      <p:ext uri="{BB962C8B-B14F-4D97-AF65-F5344CB8AC3E}">
        <p14:creationId xmlns:p14="http://schemas.microsoft.com/office/powerpoint/2010/main" val="1610196991"/>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 name="Rectangle 7"/>
          <p:cNvSpPr/>
          <p:nvPr/>
        </p:nvSpPr>
        <p:spPr>
          <a:xfrm>
            <a:off x="1981200" y="1692264"/>
            <a:ext cx="5867400" cy="4937136"/>
          </a:xfrm>
          <a:prstGeom prst="rect">
            <a:avLst/>
          </a:prstGeom>
          <a:gradFill flip="none" rotWithShape="1">
            <a:gsLst>
              <a:gs pos="52000">
                <a:schemeClr val="tx1">
                  <a:lumMod val="0"/>
                </a:schemeClr>
              </a:gs>
              <a:gs pos="83000">
                <a:schemeClr val="bg1">
                  <a:lumMod val="34000"/>
                  <a:lumOff val="66000"/>
                </a:schemeClr>
              </a:gs>
            </a:gsLst>
            <a:lin ang="135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sp>
        <p:nvSpPr>
          <p:cNvPr id="3074" name="Title 1"/>
          <p:cNvSpPr>
            <a:spLocks noGrp="1"/>
          </p:cNvSpPr>
          <p:nvPr>
            <p:ph type="title"/>
          </p:nvPr>
        </p:nvSpPr>
        <p:spPr>
          <a:xfrm>
            <a:off x="0" y="228985"/>
            <a:ext cx="9144000" cy="441325"/>
          </a:xfrm>
        </p:spPr>
        <p:txBody>
          <a:bodyPr/>
          <a:lstStyle/>
          <a:p>
            <a:r>
              <a:rPr lang="en-US" dirty="0">
                <a:solidFill>
                  <a:schemeClr val="bg1"/>
                </a:solidFill>
                <a:latin typeface="Arial" charset="0"/>
              </a:rPr>
              <a:t>THE NEW PARTICLE LANDSCAPE</a:t>
            </a:r>
          </a:p>
        </p:txBody>
      </p:sp>
      <p:grpSp>
        <p:nvGrpSpPr>
          <p:cNvPr id="13" name="Group 12">
            <a:extLst>
              <a:ext uri="{FF2B5EF4-FFF2-40B4-BE49-F238E27FC236}">
                <a16:creationId xmlns:a16="http://schemas.microsoft.com/office/drawing/2014/main" id="{5F4E6C81-E638-4942-BF5C-7C1F1B1E5787}"/>
              </a:ext>
            </a:extLst>
          </p:cNvPr>
          <p:cNvGrpSpPr/>
          <p:nvPr/>
        </p:nvGrpSpPr>
        <p:grpSpPr>
          <a:xfrm>
            <a:off x="990600" y="833735"/>
            <a:ext cx="6629400" cy="5871865"/>
            <a:chOff x="990600" y="833735"/>
            <a:chExt cx="6629400" cy="5871865"/>
          </a:xfrm>
        </p:grpSpPr>
        <p:sp>
          <p:nvSpPr>
            <p:cNvPr id="15" name="TextBox 14"/>
            <p:cNvSpPr txBox="1"/>
            <p:nvPr/>
          </p:nvSpPr>
          <p:spPr>
            <a:xfrm>
              <a:off x="4261607" y="833735"/>
              <a:ext cx="919993" cy="461665"/>
            </a:xfrm>
            <a:prstGeom prst="rect">
              <a:avLst/>
            </a:prstGeom>
            <a:noFill/>
          </p:spPr>
          <p:txBody>
            <a:bodyPr wrap="none" rtlCol="0">
              <a:spAutoFit/>
            </a:bodyPr>
            <a:lstStyle/>
            <a:p>
              <a:r>
                <a:rPr lang="en-US" sz="2400" dirty="0">
                  <a:solidFill>
                    <a:schemeClr val="bg1"/>
                  </a:solidFill>
                </a:rPr>
                <a:t>Mass</a:t>
              </a:r>
            </a:p>
          </p:txBody>
        </p:sp>
        <p:sp>
          <p:nvSpPr>
            <p:cNvPr id="18" name="TextBox 17"/>
            <p:cNvSpPr txBox="1"/>
            <p:nvPr/>
          </p:nvSpPr>
          <p:spPr>
            <a:xfrm rot="16200000">
              <a:off x="-214217" y="3643217"/>
              <a:ext cx="2871299" cy="461665"/>
            </a:xfrm>
            <a:prstGeom prst="rect">
              <a:avLst/>
            </a:prstGeom>
            <a:noFill/>
          </p:spPr>
          <p:txBody>
            <a:bodyPr wrap="none" rtlCol="0">
              <a:spAutoFit/>
            </a:bodyPr>
            <a:lstStyle/>
            <a:p>
              <a:r>
                <a:rPr lang="en-US" sz="2400" dirty="0">
                  <a:solidFill>
                    <a:schemeClr val="bg1"/>
                  </a:solidFill>
                </a:rPr>
                <a:t>Interaction Strength</a:t>
              </a:r>
            </a:p>
          </p:txBody>
        </p:sp>
        <p:cxnSp>
          <p:nvCxnSpPr>
            <p:cNvPr id="3" name="Straight Arrow Connector 2"/>
            <p:cNvCxnSpPr>
              <a:cxnSpLocks/>
            </p:cNvCxnSpPr>
            <p:nvPr/>
          </p:nvCxnSpPr>
          <p:spPr>
            <a:xfrm flipV="1">
              <a:off x="1981200" y="1676400"/>
              <a:ext cx="5638800" cy="26016"/>
            </a:xfrm>
            <a:prstGeom prst="straightConnector1">
              <a:avLst/>
            </a:prstGeom>
            <a:ln w="38100" cmpd="sng">
              <a:solidFill>
                <a:schemeClr val="bg1"/>
              </a:solidFill>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a:cxnSpLocks/>
            </p:cNvCxnSpPr>
            <p:nvPr/>
          </p:nvCxnSpPr>
          <p:spPr>
            <a:xfrm flipV="1">
              <a:off x="1980824" y="1692266"/>
              <a:ext cx="0" cy="5013334"/>
            </a:xfrm>
            <a:prstGeom prst="straightConnector1">
              <a:avLst/>
            </a:prstGeom>
            <a:ln w="38100" cmpd="sng">
              <a:solidFill>
                <a:schemeClr val="bg1"/>
              </a:solidFill>
              <a:headEnd type="arrow" w="med" len="med"/>
              <a:tailEnd type="none" w="med" len="med"/>
            </a:ln>
          </p:spPr>
          <p:style>
            <a:lnRef idx="2">
              <a:schemeClr val="accent1"/>
            </a:lnRef>
            <a:fillRef idx="0">
              <a:schemeClr val="accent1"/>
            </a:fillRef>
            <a:effectRef idx="1">
              <a:schemeClr val="accent1"/>
            </a:effectRef>
            <a:fontRef idx="minor">
              <a:schemeClr val="tx1"/>
            </a:fontRef>
          </p:style>
        </p:cxnSp>
        <p:sp>
          <p:nvSpPr>
            <p:cNvPr id="23" name="TextBox 22"/>
            <p:cNvSpPr txBox="1"/>
            <p:nvPr/>
          </p:nvSpPr>
          <p:spPr>
            <a:xfrm>
              <a:off x="6351776" y="1295400"/>
              <a:ext cx="582424" cy="369332"/>
            </a:xfrm>
            <a:prstGeom prst="rect">
              <a:avLst/>
            </a:prstGeom>
            <a:noFill/>
          </p:spPr>
          <p:txBody>
            <a:bodyPr wrap="none" rtlCol="0">
              <a:spAutoFit/>
            </a:bodyPr>
            <a:lstStyle/>
            <a:p>
              <a:r>
                <a:rPr lang="en-US" dirty="0" err="1">
                  <a:solidFill>
                    <a:schemeClr val="bg1"/>
                  </a:solidFill>
                </a:rPr>
                <a:t>TeV</a:t>
              </a:r>
              <a:endParaRPr lang="en-US" dirty="0">
                <a:solidFill>
                  <a:schemeClr val="bg1"/>
                </a:solidFill>
              </a:endParaRPr>
            </a:p>
          </p:txBody>
        </p:sp>
        <p:sp>
          <p:nvSpPr>
            <p:cNvPr id="25" name="TextBox 24"/>
            <p:cNvSpPr txBox="1"/>
            <p:nvPr/>
          </p:nvSpPr>
          <p:spPr>
            <a:xfrm>
              <a:off x="2419896" y="1295400"/>
              <a:ext cx="659293" cy="369332"/>
            </a:xfrm>
            <a:prstGeom prst="rect">
              <a:avLst/>
            </a:prstGeom>
            <a:noFill/>
          </p:spPr>
          <p:txBody>
            <a:bodyPr wrap="none" rtlCol="0">
              <a:spAutoFit/>
            </a:bodyPr>
            <a:lstStyle/>
            <a:p>
              <a:r>
                <a:rPr lang="en-US" dirty="0">
                  <a:solidFill>
                    <a:schemeClr val="bg1"/>
                  </a:solidFill>
                </a:rPr>
                <a:t>MeV</a:t>
              </a:r>
            </a:p>
          </p:txBody>
        </p:sp>
        <p:sp>
          <p:nvSpPr>
            <p:cNvPr id="26" name="TextBox 25"/>
            <p:cNvSpPr txBox="1"/>
            <p:nvPr/>
          </p:nvSpPr>
          <p:spPr>
            <a:xfrm>
              <a:off x="4392205" y="1295400"/>
              <a:ext cx="646556" cy="369332"/>
            </a:xfrm>
            <a:prstGeom prst="rect">
              <a:avLst/>
            </a:prstGeom>
            <a:noFill/>
          </p:spPr>
          <p:txBody>
            <a:bodyPr wrap="none" rtlCol="0">
              <a:spAutoFit/>
            </a:bodyPr>
            <a:lstStyle/>
            <a:p>
              <a:r>
                <a:rPr lang="en-US" dirty="0" err="1">
                  <a:solidFill>
                    <a:schemeClr val="bg1"/>
                  </a:solidFill>
                </a:rPr>
                <a:t>GeV</a:t>
              </a:r>
              <a:endParaRPr lang="en-US" dirty="0">
                <a:solidFill>
                  <a:schemeClr val="bg1"/>
                </a:solidFill>
              </a:endParaRPr>
            </a:p>
          </p:txBody>
        </p:sp>
        <p:sp>
          <p:nvSpPr>
            <p:cNvPr id="27" name="TextBox 26"/>
            <p:cNvSpPr txBox="1"/>
            <p:nvPr/>
          </p:nvSpPr>
          <p:spPr>
            <a:xfrm>
              <a:off x="1540393" y="1981200"/>
              <a:ext cx="313044" cy="369332"/>
            </a:xfrm>
            <a:prstGeom prst="rect">
              <a:avLst/>
            </a:prstGeom>
            <a:noFill/>
          </p:spPr>
          <p:txBody>
            <a:bodyPr wrap="none" rtlCol="0">
              <a:spAutoFit/>
            </a:bodyPr>
            <a:lstStyle/>
            <a:p>
              <a:r>
                <a:rPr lang="en-US" dirty="0">
                  <a:solidFill>
                    <a:schemeClr val="bg1"/>
                  </a:solidFill>
                </a:rPr>
                <a:t>1</a:t>
              </a:r>
            </a:p>
          </p:txBody>
        </p:sp>
        <p:sp>
          <p:nvSpPr>
            <p:cNvPr id="28" name="TextBox 27"/>
            <p:cNvSpPr txBox="1"/>
            <p:nvPr/>
          </p:nvSpPr>
          <p:spPr>
            <a:xfrm>
              <a:off x="1407789" y="3657600"/>
              <a:ext cx="578253" cy="369332"/>
            </a:xfrm>
            <a:prstGeom prst="rect">
              <a:avLst/>
            </a:prstGeom>
            <a:noFill/>
          </p:spPr>
          <p:txBody>
            <a:bodyPr wrap="none" rtlCol="0">
              <a:spAutoFit/>
            </a:bodyPr>
            <a:lstStyle/>
            <a:p>
              <a:r>
                <a:rPr lang="en-US" dirty="0">
                  <a:solidFill>
                    <a:schemeClr val="bg1"/>
                  </a:solidFill>
                </a:rPr>
                <a:t>10</a:t>
              </a:r>
              <a:r>
                <a:rPr lang="en-US" baseline="30000" dirty="0">
                  <a:solidFill>
                    <a:schemeClr val="bg1"/>
                  </a:solidFill>
                </a:rPr>
                <a:t>-3</a:t>
              </a:r>
            </a:p>
          </p:txBody>
        </p:sp>
        <p:sp>
          <p:nvSpPr>
            <p:cNvPr id="29" name="TextBox 28"/>
            <p:cNvSpPr txBox="1"/>
            <p:nvPr/>
          </p:nvSpPr>
          <p:spPr>
            <a:xfrm>
              <a:off x="1407789" y="5390647"/>
              <a:ext cx="578253" cy="369332"/>
            </a:xfrm>
            <a:prstGeom prst="rect">
              <a:avLst/>
            </a:prstGeom>
            <a:noFill/>
          </p:spPr>
          <p:txBody>
            <a:bodyPr wrap="none" rtlCol="0">
              <a:spAutoFit/>
            </a:bodyPr>
            <a:lstStyle/>
            <a:p>
              <a:r>
                <a:rPr lang="en-US" dirty="0">
                  <a:solidFill>
                    <a:schemeClr val="bg1"/>
                  </a:solidFill>
                </a:rPr>
                <a:t>10</a:t>
              </a:r>
              <a:r>
                <a:rPr lang="en-US" baseline="30000" dirty="0">
                  <a:solidFill>
                    <a:schemeClr val="bg1"/>
                  </a:solidFill>
                </a:rPr>
                <a:t>-6</a:t>
              </a:r>
            </a:p>
          </p:txBody>
        </p:sp>
      </p:grpSp>
      <p:pic>
        <p:nvPicPr>
          <p:cNvPr id="10" name="Picture 9">
            <a:extLst>
              <a:ext uri="{FF2B5EF4-FFF2-40B4-BE49-F238E27FC236}">
                <a16:creationId xmlns:a16="http://schemas.microsoft.com/office/drawing/2014/main" id="{1DEBA128-577F-5348-A2F6-E767F9D39C4E}"/>
              </a:ext>
            </a:extLst>
          </p:cNvPr>
          <p:cNvPicPr>
            <a:picLocks noChangeAspect="1"/>
          </p:cNvPicPr>
          <p:nvPr/>
        </p:nvPicPr>
        <p:blipFill rotWithShape="1">
          <a:blip r:embed="rId2"/>
          <a:srcRect t="4414"/>
          <a:stretch/>
        </p:blipFill>
        <p:spPr>
          <a:xfrm>
            <a:off x="711525" y="42560"/>
            <a:ext cx="4851436" cy="4402466"/>
          </a:xfrm>
          <a:prstGeom prst="rect">
            <a:avLst/>
          </a:prstGeom>
        </p:spPr>
      </p:pic>
      <p:sp>
        <p:nvSpPr>
          <p:cNvPr id="17" name="TextBox 16">
            <a:extLst>
              <a:ext uri="{FF2B5EF4-FFF2-40B4-BE49-F238E27FC236}">
                <a16:creationId xmlns:a16="http://schemas.microsoft.com/office/drawing/2014/main" id="{AA09995B-3F52-3C4C-A3E5-CF7222EBEFED}"/>
              </a:ext>
            </a:extLst>
          </p:cNvPr>
          <p:cNvSpPr txBox="1"/>
          <p:nvPr/>
        </p:nvSpPr>
        <p:spPr>
          <a:xfrm rot="3089523">
            <a:off x="947972" y="311104"/>
            <a:ext cx="779381" cy="461665"/>
          </a:xfrm>
          <a:prstGeom prst="rect">
            <a:avLst/>
          </a:prstGeom>
          <a:noFill/>
          <a:ln>
            <a:noFill/>
          </a:ln>
        </p:spPr>
        <p:txBody>
          <a:bodyPr wrap="none" rtlCol="0">
            <a:spAutoFit/>
          </a:bodyPr>
          <a:lstStyle/>
          <a:p>
            <a:pPr algn="ctr"/>
            <a:r>
              <a:rPr lang="en-US" sz="1200" dirty="0"/>
              <a:t> Particle</a:t>
            </a:r>
          </a:p>
          <a:p>
            <a:pPr algn="ctr"/>
            <a:r>
              <a:rPr lang="en-US" sz="1200" dirty="0"/>
              <a:t>Colliders</a:t>
            </a:r>
          </a:p>
        </p:txBody>
      </p:sp>
      <p:sp>
        <p:nvSpPr>
          <p:cNvPr id="19" name="TextBox 18"/>
          <p:cNvSpPr txBox="1"/>
          <p:nvPr/>
        </p:nvSpPr>
        <p:spPr>
          <a:xfrm>
            <a:off x="2579775" y="2303502"/>
            <a:ext cx="1339279" cy="646331"/>
          </a:xfrm>
          <a:prstGeom prst="rect">
            <a:avLst/>
          </a:prstGeom>
          <a:noFill/>
        </p:spPr>
        <p:txBody>
          <a:bodyPr wrap="none" rtlCol="0">
            <a:spAutoFit/>
          </a:bodyPr>
          <a:lstStyle/>
          <a:p>
            <a:pPr algn="ctr"/>
            <a:r>
              <a:rPr lang="en-US" dirty="0"/>
              <a:t>Already</a:t>
            </a:r>
          </a:p>
          <a:p>
            <a:pPr algn="ctr"/>
            <a:r>
              <a:rPr lang="en-US" dirty="0"/>
              <a:t>Discovered</a:t>
            </a:r>
          </a:p>
        </p:txBody>
      </p:sp>
      <p:sp>
        <p:nvSpPr>
          <p:cNvPr id="20" name="TextBox 19"/>
          <p:cNvSpPr txBox="1"/>
          <p:nvPr/>
        </p:nvSpPr>
        <p:spPr>
          <a:xfrm>
            <a:off x="2209800" y="4797154"/>
            <a:ext cx="2079228" cy="646331"/>
          </a:xfrm>
          <a:prstGeom prst="rect">
            <a:avLst/>
          </a:prstGeom>
          <a:noFill/>
        </p:spPr>
        <p:txBody>
          <a:bodyPr wrap="none" rtlCol="0">
            <a:spAutoFit/>
          </a:bodyPr>
          <a:lstStyle/>
          <a:p>
            <a:pPr algn="ctr"/>
            <a:r>
              <a:rPr lang="en-US" dirty="0">
                <a:solidFill>
                  <a:schemeClr val="bg1"/>
                </a:solidFill>
              </a:rPr>
              <a:t>Weakly Interacting</a:t>
            </a:r>
          </a:p>
          <a:p>
            <a:pPr algn="ctr"/>
            <a:r>
              <a:rPr lang="en-US" dirty="0">
                <a:solidFill>
                  <a:schemeClr val="bg1"/>
                </a:solidFill>
              </a:rPr>
              <a:t>Light Particles</a:t>
            </a:r>
          </a:p>
        </p:txBody>
      </p:sp>
      <p:sp>
        <p:nvSpPr>
          <p:cNvPr id="21" name="TextBox 20"/>
          <p:cNvSpPr txBox="1"/>
          <p:nvPr/>
        </p:nvSpPr>
        <p:spPr>
          <a:xfrm>
            <a:off x="4584985" y="2303502"/>
            <a:ext cx="2173454" cy="646331"/>
          </a:xfrm>
          <a:prstGeom prst="rect">
            <a:avLst/>
          </a:prstGeom>
          <a:noFill/>
        </p:spPr>
        <p:txBody>
          <a:bodyPr wrap="none" rtlCol="0">
            <a:spAutoFit/>
          </a:bodyPr>
          <a:lstStyle/>
          <a:p>
            <a:pPr algn="ctr"/>
            <a:r>
              <a:rPr lang="en-US" dirty="0">
                <a:solidFill>
                  <a:schemeClr val="bg1"/>
                </a:solidFill>
              </a:rPr>
              <a:t>Strongly Interacting</a:t>
            </a:r>
          </a:p>
          <a:p>
            <a:pPr algn="ctr"/>
            <a:r>
              <a:rPr lang="en-US" dirty="0">
                <a:solidFill>
                  <a:schemeClr val="bg1"/>
                </a:solidFill>
              </a:rPr>
              <a:t>Heavy Particles</a:t>
            </a:r>
          </a:p>
        </p:txBody>
      </p:sp>
      <p:sp>
        <p:nvSpPr>
          <p:cNvPr id="22" name="TextBox 21"/>
          <p:cNvSpPr txBox="1"/>
          <p:nvPr/>
        </p:nvSpPr>
        <p:spPr>
          <a:xfrm>
            <a:off x="4867645" y="4797154"/>
            <a:ext cx="1608134" cy="646331"/>
          </a:xfrm>
          <a:prstGeom prst="rect">
            <a:avLst/>
          </a:prstGeom>
          <a:noFill/>
        </p:spPr>
        <p:txBody>
          <a:bodyPr wrap="none" rtlCol="0">
            <a:spAutoFit/>
          </a:bodyPr>
          <a:lstStyle/>
          <a:p>
            <a:pPr algn="ctr"/>
            <a:r>
              <a:rPr lang="en-US" dirty="0">
                <a:solidFill>
                  <a:schemeClr val="bg1"/>
                </a:solidFill>
              </a:rPr>
              <a:t>Impossible to </a:t>
            </a:r>
          </a:p>
          <a:p>
            <a:pPr algn="ctr"/>
            <a:r>
              <a:rPr lang="en-US" dirty="0">
                <a:solidFill>
                  <a:schemeClr val="bg1"/>
                </a:solidFill>
              </a:rPr>
              <a:t>Discover</a:t>
            </a:r>
          </a:p>
        </p:txBody>
      </p:sp>
      <p:grpSp>
        <p:nvGrpSpPr>
          <p:cNvPr id="11" name="Group 10">
            <a:extLst>
              <a:ext uri="{FF2B5EF4-FFF2-40B4-BE49-F238E27FC236}">
                <a16:creationId xmlns:a16="http://schemas.microsoft.com/office/drawing/2014/main" id="{E5B9343B-FC1F-554F-A9DD-B27B32C79AE5}"/>
              </a:ext>
            </a:extLst>
          </p:cNvPr>
          <p:cNvGrpSpPr/>
          <p:nvPr/>
        </p:nvGrpSpPr>
        <p:grpSpPr>
          <a:xfrm>
            <a:off x="4708616" y="2949833"/>
            <a:ext cx="2057400" cy="1243272"/>
            <a:chOff x="5928039" y="364736"/>
            <a:chExt cx="2057400" cy="1243272"/>
          </a:xfrm>
        </p:grpSpPr>
        <p:sp>
          <p:nvSpPr>
            <p:cNvPr id="2" name="TextBox 1">
              <a:extLst>
                <a:ext uri="{FF2B5EF4-FFF2-40B4-BE49-F238E27FC236}">
                  <a16:creationId xmlns:a16="http://schemas.microsoft.com/office/drawing/2014/main" id="{9E1C7CC4-B84E-5247-B48F-69CCE2F2734E}"/>
                </a:ext>
              </a:extLst>
            </p:cNvPr>
            <p:cNvSpPr txBox="1"/>
            <p:nvPr/>
          </p:nvSpPr>
          <p:spPr>
            <a:xfrm>
              <a:off x="5928039" y="961677"/>
              <a:ext cx="2057400" cy="646331"/>
            </a:xfrm>
            <a:prstGeom prst="rect">
              <a:avLst/>
            </a:prstGeom>
            <a:noFill/>
            <a:ln w="38100">
              <a:solidFill>
                <a:srgbClr val="FF0000"/>
              </a:solidFill>
            </a:ln>
          </p:spPr>
          <p:txBody>
            <a:bodyPr wrap="square" rtlCol="0">
              <a:spAutoFit/>
            </a:bodyPr>
            <a:lstStyle/>
            <a:p>
              <a:pPr algn="ctr"/>
              <a:r>
                <a:rPr lang="en-US" dirty="0">
                  <a:solidFill>
                    <a:srgbClr val="FF0000"/>
                  </a:solidFill>
                </a:rPr>
                <a:t>Heavy</a:t>
              </a:r>
            </a:p>
            <a:p>
              <a:pPr algn="ctr"/>
              <a:r>
                <a:rPr lang="en-US" dirty="0">
                  <a:solidFill>
                    <a:srgbClr val="FF0000"/>
                  </a:solidFill>
                </a:rPr>
                <a:t>Dark Sectors</a:t>
              </a:r>
            </a:p>
          </p:txBody>
        </p:sp>
        <p:cxnSp>
          <p:nvCxnSpPr>
            <p:cNvPr id="5" name="Straight Arrow Connector 4">
              <a:extLst>
                <a:ext uri="{FF2B5EF4-FFF2-40B4-BE49-F238E27FC236}">
                  <a16:creationId xmlns:a16="http://schemas.microsoft.com/office/drawing/2014/main" id="{05847D1F-68B8-D84D-9B0C-795184008A09}"/>
                </a:ext>
              </a:extLst>
            </p:cNvPr>
            <p:cNvCxnSpPr>
              <a:cxnSpLocks/>
            </p:cNvCxnSpPr>
            <p:nvPr/>
          </p:nvCxnSpPr>
          <p:spPr>
            <a:xfrm flipV="1">
              <a:off x="6846642" y="364736"/>
              <a:ext cx="0" cy="623573"/>
            </a:xfrm>
            <a:prstGeom prst="straightConnector1">
              <a:avLst/>
            </a:prstGeom>
            <a:ln w="38100">
              <a:solidFill>
                <a:srgbClr val="FF0000"/>
              </a:solidFill>
              <a:tailEnd type="triangle"/>
            </a:ln>
          </p:spPr>
          <p:style>
            <a:lnRef idx="2">
              <a:schemeClr val="accent1"/>
            </a:lnRef>
            <a:fillRef idx="0">
              <a:schemeClr val="accent1"/>
            </a:fillRef>
            <a:effectRef idx="1">
              <a:schemeClr val="accent1"/>
            </a:effectRef>
            <a:fontRef idx="minor">
              <a:schemeClr val="tx1"/>
            </a:fontRef>
          </p:style>
        </p:cxnSp>
      </p:grpSp>
      <p:grpSp>
        <p:nvGrpSpPr>
          <p:cNvPr id="14" name="Group 13">
            <a:extLst>
              <a:ext uri="{FF2B5EF4-FFF2-40B4-BE49-F238E27FC236}">
                <a16:creationId xmlns:a16="http://schemas.microsoft.com/office/drawing/2014/main" id="{A2441421-4D83-FB40-A9A1-674C8DD360DD}"/>
              </a:ext>
            </a:extLst>
          </p:cNvPr>
          <p:cNvGrpSpPr/>
          <p:nvPr/>
        </p:nvGrpSpPr>
        <p:grpSpPr>
          <a:xfrm>
            <a:off x="2133600" y="3542071"/>
            <a:ext cx="2117815" cy="1178883"/>
            <a:chOff x="2530384" y="3311366"/>
            <a:chExt cx="2117815" cy="1178883"/>
          </a:xfrm>
        </p:grpSpPr>
        <p:sp>
          <p:nvSpPr>
            <p:cNvPr id="24" name="TextBox 23">
              <a:extLst>
                <a:ext uri="{FF2B5EF4-FFF2-40B4-BE49-F238E27FC236}">
                  <a16:creationId xmlns:a16="http://schemas.microsoft.com/office/drawing/2014/main" id="{ABE7B269-3042-E441-8746-F7F7395CBC17}"/>
                </a:ext>
              </a:extLst>
            </p:cNvPr>
            <p:cNvSpPr txBox="1"/>
            <p:nvPr/>
          </p:nvSpPr>
          <p:spPr>
            <a:xfrm>
              <a:off x="2530384" y="3311366"/>
              <a:ext cx="2117815" cy="646331"/>
            </a:xfrm>
            <a:prstGeom prst="rect">
              <a:avLst/>
            </a:prstGeom>
            <a:noFill/>
            <a:ln w="38100">
              <a:solidFill>
                <a:srgbClr val="FF0000"/>
              </a:solidFill>
            </a:ln>
          </p:spPr>
          <p:txBody>
            <a:bodyPr wrap="square" rtlCol="0">
              <a:spAutoFit/>
            </a:bodyPr>
            <a:lstStyle/>
            <a:p>
              <a:pPr algn="ctr"/>
              <a:r>
                <a:rPr lang="en-US" dirty="0">
                  <a:solidFill>
                    <a:srgbClr val="FF0000"/>
                  </a:solidFill>
                </a:rPr>
                <a:t>Light</a:t>
              </a:r>
            </a:p>
            <a:p>
              <a:pPr algn="ctr"/>
              <a:r>
                <a:rPr lang="en-US" dirty="0">
                  <a:solidFill>
                    <a:srgbClr val="FF0000"/>
                  </a:solidFill>
                </a:rPr>
                <a:t>Dark Sectors</a:t>
              </a:r>
            </a:p>
          </p:txBody>
        </p:sp>
        <p:cxnSp>
          <p:nvCxnSpPr>
            <p:cNvPr id="30" name="Straight Arrow Connector 29">
              <a:extLst>
                <a:ext uri="{FF2B5EF4-FFF2-40B4-BE49-F238E27FC236}">
                  <a16:creationId xmlns:a16="http://schemas.microsoft.com/office/drawing/2014/main" id="{8D82E805-87D9-E74E-B75D-7CC5427C55A2}"/>
                </a:ext>
              </a:extLst>
            </p:cNvPr>
            <p:cNvCxnSpPr>
              <a:cxnSpLocks/>
              <a:stCxn id="24" idx="2"/>
            </p:cNvCxnSpPr>
            <p:nvPr/>
          </p:nvCxnSpPr>
          <p:spPr>
            <a:xfrm>
              <a:off x="3589292" y="3957697"/>
              <a:ext cx="0" cy="532552"/>
            </a:xfrm>
            <a:prstGeom prst="straightConnector1">
              <a:avLst/>
            </a:prstGeom>
            <a:ln w="38100">
              <a:solidFill>
                <a:srgbClr val="FF0000"/>
              </a:solidFill>
              <a:tailEnd type="triangle"/>
            </a:ln>
          </p:spPr>
          <p:style>
            <a:lnRef idx="2">
              <a:schemeClr val="accent1"/>
            </a:lnRef>
            <a:fillRef idx="0">
              <a:schemeClr val="accent1"/>
            </a:fillRef>
            <a:effectRef idx="1">
              <a:schemeClr val="accent1"/>
            </a:effectRef>
            <a:fontRef idx="minor">
              <a:schemeClr val="tx1"/>
            </a:fontRef>
          </p:style>
        </p:cxnSp>
      </p:grpSp>
      <p:pic>
        <p:nvPicPr>
          <p:cNvPr id="37" name="Picture 36">
            <a:extLst>
              <a:ext uri="{FF2B5EF4-FFF2-40B4-BE49-F238E27FC236}">
                <a16:creationId xmlns:a16="http://schemas.microsoft.com/office/drawing/2014/main" id="{8149EC9E-7948-2E4E-89E9-A323D0490846}"/>
              </a:ext>
            </a:extLst>
          </p:cNvPr>
          <p:cNvPicPr>
            <a:picLocks noChangeAspect="1"/>
          </p:cNvPicPr>
          <p:nvPr/>
        </p:nvPicPr>
        <p:blipFill rotWithShape="1">
          <a:blip r:embed="rId3"/>
          <a:srcRect l="27518" t="23660" r="34193" b="41590"/>
          <a:stretch/>
        </p:blipFill>
        <p:spPr>
          <a:xfrm>
            <a:off x="6934200" y="2083416"/>
            <a:ext cx="914400" cy="1155223"/>
          </a:xfrm>
          <a:prstGeom prst="rect">
            <a:avLst/>
          </a:prstGeom>
        </p:spPr>
      </p:pic>
      <p:pic>
        <p:nvPicPr>
          <p:cNvPr id="38" name="Picture 37">
            <a:extLst>
              <a:ext uri="{FF2B5EF4-FFF2-40B4-BE49-F238E27FC236}">
                <a16:creationId xmlns:a16="http://schemas.microsoft.com/office/drawing/2014/main" id="{AE9DD243-07CD-A042-9075-CD281FA1B34C}"/>
              </a:ext>
            </a:extLst>
          </p:cNvPr>
          <p:cNvPicPr>
            <a:picLocks noChangeAspect="1"/>
          </p:cNvPicPr>
          <p:nvPr/>
        </p:nvPicPr>
        <p:blipFill rotWithShape="1">
          <a:blip r:embed="rId4"/>
          <a:srcRect b="19030"/>
          <a:stretch/>
        </p:blipFill>
        <p:spPr>
          <a:xfrm>
            <a:off x="2734174" y="5519685"/>
            <a:ext cx="916668" cy="1125579"/>
          </a:xfrm>
          <a:prstGeom prst="rect">
            <a:avLst/>
          </a:prstGeom>
        </p:spPr>
      </p:pic>
    </p:spTree>
    <p:extLst>
      <p:ext uri="{BB962C8B-B14F-4D97-AF65-F5344CB8AC3E}">
        <p14:creationId xmlns:p14="http://schemas.microsoft.com/office/powerpoint/2010/main" val="1381570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dissolv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dissolve">
                                      <p:cBhvr>
                                        <p:cTn id="12" dur="500"/>
                                        <p:tgtEl>
                                          <p:spTgt spid="10"/>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dissolve">
                                      <p:cBhvr>
                                        <p:cTn id="15" dur="500"/>
                                        <p:tgtEl>
                                          <p:spTgt spid="17"/>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dissolve">
                                      <p:cBhvr>
                                        <p:cTn id="18" dur="10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dissolve">
                                      <p:cBhvr>
                                        <p:cTn id="23" dur="500"/>
                                        <p:tgtEl>
                                          <p:spTgt spid="19"/>
                                        </p:tgtEl>
                                      </p:cBhvr>
                                    </p:animEffect>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grpId="0" nodeType="click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dissolve">
                                      <p:cBhvr>
                                        <p:cTn id="28" dur="500"/>
                                        <p:tgtEl>
                                          <p:spTgt spid="22"/>
                                        </p:tgtEl>
                                      </p:cBhvr>
                                    </p:animEffect>
                                  </p:childTnLst>
                                </p:cTn>
                              </p:par>
                            </p:childTnLst>
                          </p:cTn>
                        </p:par>
                      </p:childTnLst>
                    </p:cTn>
                  </p:par>
                  <p:par>
                    <p:cTn id="29" fill="hold">
                      <p:stCondLst>
                        <p:cond delay="indefinite"/>
                      </p:stCondLst>
                      <p:childTnLst>
                        <p:par>
                          <p:cTn id="30" fill="hold">
                            <p:stCondLst>
                              <p:cond delay="0"/>
                            </p:stCondLst>
                            <p:childTnLst>
                              <p:par>
                                <p:cTn id="31" presetID="9" presetClass="entr" presetSubtype="0" fill="hold" grpId="0" nodeType="click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dissolve">
                                      <p:cBhvr>
                                        <p:cTn id="33" dur="500"/>
                                        <p:tgtEl>
                                          <p:spTgt spid="21"/>
                                        </p:tgtEl>
                                      </p:cBhvr>
                                    </p:animEffect>
                                  </p:childTnLst>
                                </p:cTn>
                              </p:par>
                            </p:childTnLst>
                          </p:cTn>
                        </p:par>
                      </p:childTnLst>
                    </p:cTn>
                  </p:par>
                  <p:par>
                    <p:cTn id="34" fill="hold">
                      <p:stCondLst>
                        <p:cond delay="indefinite"/>
                      </p:stCondLst>
                      <p:childTnLst>
                        <p:par>
                          <p:cTn id="35" fill="hold">
                            <p:stCondLst>
                              <p:cond delay="0"/>
                            </p:stCondLst>
                            <p:childTnLst>
                              <p:par>
                                <p:cTn id="36" presetID="9" presetClass="entr" presetSubtype="0" fill="hold" grpId="0" nodeType="click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dissolve">
                                      <p:cBhvr>
                                        <p:cTn id="38" dur="500"/>
                                        <p:tgtEl>
                                          <p:spTgt spid="20"/>
                                        </p:tgtEl>
                                      </p:cBhvr>
                                    </p:animEffect>
                                  </p:childTnLst>
                                </p:cTn>
                              </p:par>
                            </p:childTnLst>
                          </p:cTn>
                        </p:par>
                      </p:childTnLst>
                    </p:cTn>
                  </p:par>
                  <p:par>
                    <p:cTn id="39" fill="hold">
                      <p:stCondLst>
                        <p:cond delay="indefinite"/>
                      </p:stCondLst>
                      <p:childTnLst>
                        <p:par>
                          <p:cTn id="40" fill="hold">
                            <p:stCondLst>
                              <p:cond delay="0"/>
                            </p:stCondLst>
                            <p:childTnLst>
                              <p:par>
                                <p:cTn id="41" presetID="9" presetClass="entr" presetSubtype="0" fill="hold" nodeType="clickEffect">
                                  <p:stCondLst>
                                    <p:cond delay="0"/>
                                  </p:stCondLst>
                                  <p:childTnLst>
                                    <p:set>
                                      <p:cBhvr>
                                        <p:cTn id="42" dur="1" fill="hold">
                                          <p:stCondLst>
                                            <p:cond delay="0"/>
                                          </p:stCondLst>
                                        </p:cTn>
                                        <p:tgtEl>
                                          <p:spTgt spid="37"/>
                                        </p:tgtEl>
                                        <p:attrNameLst>
                                          <p:attrName>style.visibility</p:attrName>
                                        </p:attrNameLst>
                                      </p:cBhvr>
                                      <p:to>
                                        <p:strVal val="visible"/>
                                      </p:to>
                                    </p:set>
                                    <p:animEffect transition="in" filter="dissolve">
                                      <p:cBhvr>
                                        <p:cTn id="43" dur="500"/>
                                        <p:tgtEl>
                                          <p:spTgt spid="37"/>
                                        </p:tgtEl>
                                      </p:cBhvr>
                                    </p:animEffect>
                                  </p:childTnLst>
                                </p:cTn>
                              </p:par>
                            </p:childTnLst>
                          </p:cTn>
                        </p:par>
                      </p:childTnLst>
                    </p:cTn>
                  </p:par>
                  <p:par>
                    <p:cTn id="44" fill="hold">
                      <p:stCondLst>
                        <p:cond delay="indefinite"/>
                      </p:stCondLst>
                      <p:childTnLst>
                        <p:par>
                          <p:cTn id="45" fill="hold">
                            <p:stCondLst>
                              <p:cond delay="0"/>
                            </p:stCondLst>
                            <p:childTnLst>
                              <p:par>
                                <p:cTn id="46" presetID="9" presetClass="entr" presetSubtype="0" fill="hold" nodeType="clickEffect">
                                  <p:stCondLst>
                                    <p:cond delay="0"/>
                                  </p:stCondLst>
                                  <p:childTnLst>
                                    <p:set>
                                      <p:cBhvr>
                                        <p:cTn id="47" dur="1" fill="hold">
                                          <p:stCondLst>
                                            <p:cond delay="0"/>
                                          </p:stCondLst>
                                        </p:cTn>
                                        <p:tgtEl>
                                          <p:spTgt spid="38"/>
                                        </p:tgtEl>
                                        <p:attrNameLst>
                                          <p:attrName>style.visibility</p:attrName>
                                        </p:attrNameLst>
                                      </p:cBhvr>
                                      <p:to>
                                        <p:strVal val="visible"/>
                                      </p:to>
                                    </p:set>
                                    <p:animEffect transition="in" filter="dissolve">
                                      <p:cBhvr>
                                        <p:cTn id="48" dur="500"/>
                                        <p:tgtEl>
                                          <p:spTgt spid="38"/>
                                        </p:tgtEl>
                                      </p:cBhvr>
                                    </p:animEffect>
                                  </p:childTnLst>
                                </p:cTn>
                              </p:par>
                            </p:childTnLst>
                          </p:cTn>
                        </p:par>
                      </p:childTnLst>
                    </p:cTn>
                  </p:par>
                  <p:par>
                    <p:cTn id="49" fill="hold">
                      <p:stCondLst>
                        <p:cond delay="indefinite"/>
                      </p:stCondLst>
                      <p:childTnLst>
                        <p:par>
                          <p:cTn id="50" fill="hold">
                            <p:stCondLst>
                              <p:cond delay="0"/>
                            </p:stCondLst>
                            <p:childTnLst>
                              <p:par>
                                <p:cTn id="51" presetID="9" presetClass="entr" presetSubtype="0" fill="hold" nodeType="clickEffect">
                                  <p:stCondLst>
                                    <p:cond delay="0"/>
                                  </p:stCondLst>
                                  <p:childTnLst>
                                    <p:set>
                                      <p:cBhvr>
                                        <p:cTn id="52" dur="1" fill="hold">
                                          <p:stCondLst>
                                            <p:cond delay="0"/>
                                          </p:stCondLst>
                                        </p:cTn>
                                        <p:tgtEl>
                                          <p:spTgt spid="11"/>
                                        </p:tgtEl>
                                        <p:attrNameLst>
                                          <p:attrName>style.visibility</p:attrName>
                                        </p:attrNameLst>
                                      </p:cBhvr>
                                      <p:to>
                                        <p:strVal val="visible"/>
                                      </p:to>
                                    </p:set>
                                    <p:animEffect transition="in" filter="dissolve">
                                      <p:cBhvr>
                                        <p:cTn id="53" dur="500"/>
                                        <p:tgtEl>
                                          <p:spTgt spid="11"/>
                                        </p:tgtEl>
                                      </p:cBhvr>
                                    </p:animEffect>
                                  </p:childTnLst>
                                </p:cTn>
                              </p:par>
                            </p:childTnLst>
                          </p:cTn>
                        </p:par>
                      </p:childTnLst>
                    </p:cTn>
                  </p:par>
                  <p:par>
                    <p:cTn id="54" fill="hold">
                      <p:stCondLst>
                        <p:cond delay="indefinite"/>
                      </p:stCondLst>
                      <p:childTnLst>
                        <p:par>
                          <p:cTn id="55" fill="hold">
                            <p:stCondLst>
                              <p:cond delay="0"/>
                            </p:stCondLst>
                            <p:childTnLst>
                              <p:par>
                                <p:cTn id="56" presetID="9" presetClass="entr" presetSubtype="0" fill="hold" nodeType="clickEffect">
                                  <p:stCondLst>
                                    <p:cond delay="0"/>
                                  </p:stCondLst>
                                  <p:childTnLst>
                                    <p:set>
                                      <p:cBhvr>
                                        <p:cTn id="57" dur="1" fill="hold">
                                          <p:stCondLst>
                                            <p:cond delay="0"/>
                                          </p:stCondLst>
                                        </p:cTn>
                                        <p:tgtEl>
                                          <p:spTgt spid="14"/>
                                        </p:tgtEl>
                                        <p:attrNameLst>
                                          <p:attrName>style.visibility</p:attrName>
                                        </p:attrNameLst>
                                      </p:cBhvr>
                                      <p:to>
                                        <p:strVal val="visible"/>
                                      </p:to>
                                    </p:set>
                                    <p:animEffect transition="in" filter="dissolve">
                                      <p:cBhvr>
                                        <p:cTn id="5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7" grpId="0"/>
      <p:bldP spid="19" grpId="0"/>
      <p:bldP spid="20" grpId="0"/>
      <p:bldP spid="21" grpId="0"/>
      <p:bldP spid="2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0" y="104775"/>
            <a:ext cx="9144000" cy="733425"/>
          </a:xfrm>
        </p:spPr>
        <p:txBody>
          <a:bodyPr/>
          <a:lstStyle/>
          <a:p>
            <a:pPr eaLnBrk="1" hangingPunct="1"/>
            <a:r>
              <a:rPr lang="en-US" dirty="0">
                <a:latin typeface="Arial" charset="0"/>
              </a:rPr>
              <a:t>DARK MATTER’S RELIC DENSITY</a:t>
            </a:r>
          </a:p>
        </p:txBody>
      </p:sp>
      <p:sp>
        <p:nvSpPr>
          <p:cNvPr id="6" name="Rectangle 3">
            <a:extLst>
              <a:ext uri="{FF2B5EF4-FFF2-40B4-BE49-F238E27FC236}">
                <a16:creationId xmlns:a16="http://schemas.microsoft.com/office/drawing/2014/main" id="{52235BEF-E343-E747-AD4C-E82927CC45CE}"/>
              </a:ext>
            </a:extLst>
          </p:cNvPr>
          <p:cNvSpPr txBox="1">
            <a:spLocks noChangeArrowheads="1"/>
          </p:cNvSpPr>
          <p:nvPr/>
        </p:nvSpPr>
        <p:spPr bwMode="auto">
          <a:xfrm>
            <a:off x="228600" y="1192931"/>
            <a:ext cx="8602494" cy="5596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latin typeface="Arial" charset="0"/>
                <a:sym typeface="Wingdings" charset="0"/>
              </a:rPr>
              <a:t>We know little about dark matter and the dark sector.</a:t>
            </a:r>
          </a:p>
          <a:p>
            <a:pPr marL="0" indent="0">
              <a:buNone/>
            </a:pPr>
            <a:endParaRPr lang="en-US" dirty="0">
              <a:latin typeface="Arial" charset="0"/>
            </a:endParaRPr>
          </a:p>
        </p:txBody>
      </p:sp>
      <p:pic>
        <p:nvPicPr>
          <p:cNvPr id="4" name="Picture 3">
            <a:extLst>
              <a:ext uri="{FF2B5EF4-FFF2-40B4-BE49-F238E27FC236}">
                <a16:creationId xmlns:a16="http://schemas.microsoft.com/office/drawing/2014/main" id="{475807B0-E1BD-CF49-A5DD-1AA079B5ADB5}"/>
              </a:ext>
            </a:extLst>
          </p:cNvPr>
          <p:cNvPicPr>
            <a:picLocks noChangeAspect="1"/>
          </p:cNvPicPr>
          <p:nvPr/>
        </p:nvPicPr>
        <p:blipFill>
          <a:blip r:embed="rId2"/>
          <a:stretch>
            <a:fillRect/>
          </a:stretch>
        </p:blipFill>
        <p:spPr>
          <a:xfrm>
            <a:off x="4648200" y="2057400"/>
            <a:ext cx="4038600" cy="1991427"/>
          </a:xfrm>
          <a:prstGeom prst="rect">
            <a:avLst/>
          </a:prstGeom>
        </p:spPr>
      </p:pic>
      <p:sp>
        <p:nvSpPr>
          <p:cNvPr id="9" name="Rectangle 3">
            <a:extLst>
              <a:ext uri="{FF2B5EF4-FFF2-40B4-BE49-F238E27FC236}">
                <a16:creationId xmlns:a16="http://schemas.microsoft.com/office/drawing/2014/main" id="{655AAA0A-CB28-C84C-90BC-82140AA08E05}"/>
              </a:ext>
            </a:extLst>
          </p:cNvPr>
          <p:cNvSpPr txBox="1">
            <a:spLocks noChangeArrowheads="1"/>
          </p:cNvSpPr>
          <p:nvPr/>
        </p:nvSpPr>
        <p:spPr bwMode="auto">
          <a:xfrm>
            <a:off x="220494" y="4425616"/>
            <a:ext cx="8610600" cy="1905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latin typeface="Arial" charset="0"/>
                <a:sym typeface="Wingdings" charset="0"/>
              </a:rPr>
              <a:t>What can we learn from this about dark matter’s particle properties?</a:t>
            </a:r>
          </a:p>
          <a:p>
            <a:pPr lvl="1"/>
            <a:r>
              <a:rPr lang="en-US" dirty="0">
                <a:latin typeface="Arial" charset="0"/>
                <a:sym typeface="Wingdings" charset="0"/>
              </a:rPr>
              <a:t>Generically: nothing.  </a:t>
            </a:r>
          </a:p>
          <a:p>
            <a:pPr lvl="1"/>
            <a:r>
              <a:rPr lang="en-US" dirty="0">
                <a:latin typeface="Arial" charset="0"/>
                <a:sym typeface="Wingdings" charset="0"/>
              </a:rPr>
              <a:t>But if we assume dark matter is produced through thermal freezeout: a lot.</a:t>
            </a:r>
          </a:p>
          <a:p>
            <a:endParaRPr lang="en-US" dirty="0">
              <a:latin typeface="Arial" charset="0"/>
            </a:endParaRPr>
          </a:p>
        </p:txBody>
      </p:sp>
      <mc:AlternateContent xmlns:mc="http://schemas.openxmlformats.org/markup-compatibility/2006" xmlns:a14="http://schemas.microsoft.com/office/drawing/2010/main">
        <mc:Choice Requires="a14">
          <p:sp>
            <p:nvSpPr>
              <p:cNvPr id="10" name="Rectangle 3">
                <a:extLst>
                  <a:ext uri="{FF2B5EF4-FFF2-40B4-BE49-F238E27FC236}">
                    <a16:creationId xmlns:a16="http://schemas.microsoft.com/office/drawing/2014/main" id="{DC4CF9D3-3908-7F4A-862C-B74F6F750DAC}"/>
                  </a:ext>
                </a:extLst>
              </p:cNvPr>
              <p:cNvSpPr txBox="1">
                <a:spLocks noChangeArrowheads="1"/>
              </p:cNvSpPr>
              <p:nvPr/>
            </p:nvSpPr>
            <p:spPr bwMode="auto">
              <a:xfrm>
                <a:off x="231843" y="2012333"/>
                <a:ext cx="4038600" cy="2254867"/>
              </a:xfrm>
              <a:prstGeom prst="rect">
                <a:avLst/>
              </a:prstGeom>
              <a:noFill/>
              <a:ln>
                <a:noFill/>
              </a:ln>
              <a:extLst>
                <a:ext uri="{909E8E84-426E-40dd-AFC4-6F175D3DCCD1}">
                  <a14:hiddenFill xmlns="">
                    <a:solidFill>
                      <a:srgbClr val="FFFFFF"/>
                    </a:solidFill>
                  </a14:hiddenFill>
                </a:ext>
                <a:ext uri="{91240B29-F687-4f45-9708-019B960494DF}">
                  <a14:hiddenLine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latin typeface="Arial" charset="0"/>
                    <a:sym typeface="Wingdings" charset="0"/>
                  </a:rPr>
                  <a:t>The one thing we do know </a:t>
                </a:r>
                <a:r>
                  <a:rPr lang="en-US" i="1" dirty="0">
                    <a:latin typeface="Arial" charset="0"/>
                    <a:sym typeface="Wingdings" charset="0"/>
                  </a:rPr>
                  <a:t>precisely</a:t>
                </a:r>
                <a:r>
                  <a:rPr lang="en-US" dirty="0">
                    <a:latin typeface="Arial" charset="0"/>
                    <a:sym typeface="Wingdings" charset="0"/>
                  </a:rPr>
                  <a:t> is the dark matter’s relic density: </a:t>
                </a:r>
                <a14:m>
                  <m:oMath xmlns:m="http://schemas.openxmlformats.org/officeDocument/2006/math">
                    <m:r>
                      <m:rPr>
                        <m:sty m:val="p"/>
                      </m:rPr>
                      <a:rPr lang="el-GR" i="1" dirty="0" smtClean="0">
                        <a:latin typeface="Cambria Math" panose="02040503050406030204" pitchFamily="18" charset="0"/>
                        <a:ea typeface="Cambria Math" panose="02040503050406030204" pitchFamily="18" charset="0"/>
                        <a:sym typeface="Wingdings" charset="0"/>
                      </a:rPr>
                      <m:t>Ω</m:t>
                    </m:r>
                    <m:r>
                      <m:rPr>
                        <m:sty m:val="p"/>
                      </m:rPr>
                      <a:rPr lang="en-US" b="0" i="0" baseline="-25000" dirty="0" smtClean="0">
                        <a:latin typeface="Cambria Math" panose="02040503050406030204" pitchFamily="18" charset="0"/>
                        <a:ea typeface="Cambria Math" panose="02040503050406030204" pitchFamily="18" charset="0"/>
                        <a:sym typeface="Wingdings" charset="0"/>
                      </a:rPr>
                      <m:t>DM</m:t>
                    </m:r>
                    <m:r>
                      <a:rPr lang="en-US" b="0" i="1" dirty="0" smtClean="0">
                        <a:latin typeface="Cambria Math" panose="02040503050406030204" pitchFamily="18" charset="0"/>
                        <a:ea typeface="Cambria Math" panose="02040503050406030204" pitchFamily="18" charset="0"/>
                        <a:sym typeface="Wingdings" charset="0"/>
                      </a:rPr>
                      <m:t>h</m:t>
                    </m:r>
                    <m:r>
                      <a:rPr lang="en-US" b="0" i="1" baseline="30000" dirty="0" smtClean="0">
                        <a:latin typeface="Cambria Math" panose="02040503050406030204" pitchFamily="18" charset="0"/>
                        <a:ea typeface="Cambria Math" panose="02040503050406030204" pitchFamily="18" charset="0"/>
                        <a:sym typeface="Wingdings" charset="0"/>
                      </a:rPr>
                      <m:t>2</m:t>
                    </m:r>
                    <m:r>
                      <a:rPr lang="en-US" b="0" i="1" dirty="0" smtClean="0">
                        <a:latin typeface="Cambria Math" panose="02040503050406030204" pitchFamily="18" charset="0"/>
                        <a:ea typeface="Cambria Math" panose="02040503050406030204" pitchFamily="18" charset="0"/>
                        <a:sym typeface="Wingdings" charset="0"/>
                      </a:rPr>
                      <m:t>=0.1200±0.0012</m:t>
                    </m:r>
                  </m:oMath>
                </a14:m>
                <a:r>
                  <a:rPr lang="en-US" dirty="0">
                    <a:latin typeface="Arial" charset="0"/>
                    <a:sym typeface="Wingdings" charset="0"/>
                  </a:rPr>
                  <a:t>.</a:t>
                </a:r>
              </a:p>
              <a:p>
                <a:pPr marL="0" indent="0" algn="r">
                  <a:buNone/>
                </a:pPr>
                <a:r>
                  <a:rPr lang="en-US" baseline="-25000" dirty="0">
                    <a:latin typeface="Arial" charset="0"/>
                    <a:sym typeface="Wingdings" charset="0"/>
                  </a:rPr>
                  <a:t>Planck Collaboration (2018)</a:t>
                </a:r>
              </a:p>
              <a:p>
                <a:pPr marL="0" indent="0">
                  <a:buNone/>
                </a:pPr>
                <a:endParaRPr lang="en-US" dirty="0">
                  <a:latin typeface="Arial" charset="0"/>
                </a:endParaRPr>
              </a:p>
            </p:txBody>
          </p:sp>
        </mc:Choice>
        <mc:Fallback xmlns="">
          <p:sp>
            <p:nvSpPr>
              <p:cNvPr id="10" name="Rectangle 3">
                <a:extLst>
                  <a:ext uri="{FF2B5EF4-FFF2-40B4-BE49-F238E27FC236}">
                    <a16:creationId xmlns:a16="http://schemas.microsoft.com/office/drawing/2014/main" id="{DC4CF9D3-3908-7F4A-862C-B74F6F750DAC}"/>
                  </a:ext>
                </a:extLst>
              </p:cNvPr>
              <p:cNvSpPr txBox="1">
                <a:spLocks noRot="1" noChangeAspect="1" noMove="1" noResize="1" noEditPoints="1" noAdjustHandles="1" noChangeArrowheads="1" noChangeShapeType="1" noTextEdit="1"/>
              </p:cNvSpPr>
              <p:nvPr/>
            </p:nvSpPr>
            <p:spPr bwMode="auto">
              <a:xfrm>
                <a:off x="231843" y="2012333"/>
                <a:ext cx="4038600" cy="2254867"/>
              </a:xfrm>
              <a:prstGeom prst="rect">
                <a:avLst/>
              </a:prstGeom>
              <a:blipFill>
                <a:blip r:embed="rId3"/>
                <a:stretch>
                  <a:fillRect l="-2201" t="-2247" r="-3774"/>
                </a:stretch>
              </a:blip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xmlns:a14="http://schemas.microsoft.com/office/drawing/2010/main" val="1"/>
                </a:ext>
              </a:extLst>
            </p:spPr>
            <p:txBody>
              <a:bodyPr/>
              <a:lstStyle/>
              <a:p>
                <a:r>
                  <a:rPr lang="en-US">
                    <a:noFill/>
                  </a:rPr>
                  <a:t> </a:t>
                </a:r>
              </a:p>
            </p:txBody>
          </p:sp>
        </mc:Fallback>
      </mc:AlternateContent>
    </p:spTree>
    <p:extLst>
      <p:ext uri="{BB962C8B-B14F-4D97-AF65-F5344CB8AC3E}">
        <p14:creationId xmlns:p14="http://schemas.microsoft.com/office/powerpoint/2010/main" val="4069821198"/>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a:xfrm>
            <a:off x="685800" y="152400"/>
            <a:ext cx="7772400" cy="533400"/>
          </a:xfrm>
        </p:spPr>
        <p:txBody>
          <a:bodyPr/>
          <a:lstStyle/>
          <a:p>
            <a:r>
              <a:rPr lang="en-US" dirty="0">
                <a:latin typeface="Arial" charset="0"/>
              </a:rPr>
              <a:t>THERMAL FREEZE OUT</a:t>
            </a:r>
          </a:p>
        </p:txBody>
      </p:sp>
      <p:sp>
        <p:nvSpPr>
          <p:cNvPr id="35843" name="Text Placeholder 2"/>
          <p:cNvSpPr>
            <a:spLocks noGrp="1"/>
          </p:cNvSpPr>
          <p:nvPr>
            <p:ph type="body" sz="half" idx="1"/>
          </p:nvPr>
        </p:nvSpPr>
        <p:spPr>
          <a:xfrm>
            <a:off x="315913" y="1362075"/>
            <a:ext cx="4192587" cy="4494213"/>
          </a:xfrm>
        </p:spPr>
        <p:txBody>
          <a:bodyPr/>
          <a:lstStyle/>
          <a:p>
            <a:pPr>
              <a:buFontTx/>
              <a:buNone/>
            </a:pPr>
            <a:r>
              <a:rPr lang="en-US" dirty="0">
                <a:latin typeface="Arial" charset="0"/>
              </a:rPr>
              <a:t>(1) Assume a new heavy particle </a:t>
            </a:r>
            <a:r>
              <a:rPr lang="en-US" i="1" dirty="0">
                <a:latin typeface="Arial" charset="0"/>
              </a:rPr>
              <a:t>X</a:t>
            </a:r>
            <a:r>
              <a:rPr lang="en-US" dirty="0">
                <a:latin typeface="Arial" charset="0"/>
              </a:rPr>
              <a:t> is initially in thermal equilibrium:</a:t>
            </a:r>
          </a:p>
          <a:p>
            <a:endParaRPr lang="en-US" sz="800" dirty="0">
              <a:latin typeface="Arial" charset="0"/>
            </a:endParaRPr>
          </a:p>
          <a:p>
            <a:pPr algn="ctr">
              <a:buFontTx/>
              <a:buNone/>
            </a:pPr>
            <a:r>
              <a:rPr lang="en-US" dirty="0">
                <a:latin typeface="Arial" charset="0"/>
              </a:rPr>
              <a:t> </a:t>
            </a:r>
            <a:r>
              <a:rPr lang="en-US" i="1" dirty="0">
                <a:latin typeface="Arial" charset="0"/>
              </a:rPr>
              <a:t>XX</a:t>
            </a:r>
            <a:r>
              <a:rPr lang="en-US" dirty="0">
                <a:latin typeface="Arial" charset="0"/>
              </a:rPr>
              <a:t> </a:t>
            </a:r>
            <a:r>
              <a:rPr lang="en-US" dirty="0">
                <a:latin typeface="Arial" charset="0"/>
                <a:sym typeface="Wingdings" charset="0"/>
              </a:rPr>
              <a:t> </a:t>
            </a:r>
            <a:r>
              <a:rPr lang="en-US" dirty="0">
                <a:latin typeface="Arial" charset="0"/>
                <a:cs typeface="Arial" charset="0"/>
                <a:sym typeface="Wingdings" charset="0"/>
              </a:rPr>
              <a:t>↔</a:t>
            </a:r>
            <a:r>
              <a:rPr lang="en-US" i="1" dirty="0">
                <a:latin typeface="Arial" charset="0"/>
                <a:cs typeface="Arial" charset="0"/>
                <a:sym typeface="Symbol" charset="0"/>
              </a:rPr>
              <a:t> </a:t>
            </a:r>
            <a:r>
              <a:rPr lang="en-US" i="1" dirty="0" err="1">
                <a:latin typeface="Arial" charset="0"/>
                <a:sym typeface="Wingdings" charset="0"/>
              </a:rPr>
              <a:t>qq</a:t>
            </a:r>
            <a:endParaRPr lang="en-US" sz="1400" i="1" dirty="0">
              <a:latin typeface="Arial" charset="0"/>
              <a:sym typeface="Wingdings" charset="0"/>
            </a:endParaRPr>
          </a:p>
          <a:p>
            <a:pPr>
              <a:buFontTx/>
              <a:buNone/>
            </a:pPr>
            <a:endParaRPr lang="en-US" sz="1400" i="1" dirty="0">
              <a:latin typeface="Arial" charset="0"/>
              <a:sym typeface="Wingdings" charset="0"/>
            </a:endParaRPr>
          </a:p>
          <a:p>
            <a:pPr>
              <a:buFontTx/>
              <a:buNone/>
            </a:pPr>
            <a:r>
              <a:rPr lang="en-US" dirty="0">
                <a:latin typeface="Arial" charset="0"/>
                <a:sym typeface="Wingdings" charset="0"/>
              </a:rPr>
              <a:t>(2) Universe cools:</a:t>
            </a:r>
          </a:p>
          <a:p>
            <a:endParaRPr lang="en-US" sz="800" dirty="0">
              <a:latin typeface="Arial" charset="0"/>
              <a:sym typeface="Wingdings" charset="0"/>
            </a:endParaRPr>
          </a:p>
          <a:p>
            <a:pPr algn="ctr">
              <a:buFontTx/>
              <a:buNone/>
            </a:pPr>
            <a:r>
              <a:rPr lang="en-US" dirty="0">
                <a:latin typeface="Arial" charset="0"/>
              </a:rPr>
              <a:t> </a:t>
            </a:r>
            <a:r>
              <a:rPr lang="en-US" i="1" dirty="0">
                <a:latin typeface="Arial" charset="0"/>
              </a:rPr>
              <a:t>XX     </a:t>
            </a:r>
            <a:r>
              <a:rPr lang="en-US" i="1" dirty="0" err="1">
                <a:latin typeface="Arial" charset="0"/>
                <a:sym typeface="Wingdings" charset="0"/>
              </a:rPr>
              <a:t>qq</a:t>
            </a:r>
            <a:endParaRPr lang="en-US" sz="1400" i="1" dirty="0">
              <a:latin typeface="Arial" charset="0"/>
              <a:sym typeface="Wingdings" charset="0"/>
            </a:endParaRPr>
          </a:p>
          <a:p>
            <a:pPr>
              <a:buFontTx/>
              <a:buNone/>
            </a:pPr>
            <a:endParaRPr lang="en-US" sz="1400" i="1" dirty="0">
              <a:latin typeface="Arial" charset="0"/>
              <a:sym typeface="Wingdings" charset="0"/>
            </a:endParaRPr>
          </a:p>
          <a:p>
            <a:pPr>
              <a:buFontTx/>
              <a:buNone/>
            </a:pPr>
            <a:r>
              <a:rPr lang="en-US" dirty="0">
                <a:latin typeface="Arial" charset="0"/>
                <a:sym typeface="Wingdings" charset="0"/>
              </a:rPr>
              <a:t>(3) Universe expands:</a:t>
            </a:r>
          </a:p>
          <a:p>
            <a:endParaRPr lang="en-US" sz="800" dirty="0">
              <a:latin typeface="Arial" charset="0"/>
            </a:endParaRPr>
          </a:p>
          <a:p>
            <a:pPr algn="ctr">
              <a:buFontTx/>
              <a:buNone/>
            </a:pPr>
            <a:r>
              <a:rPr lang="en-US" dirty="0">
                <a:latin typeface="Arial" charset="0"/>
              </a:rPr>
              <a:t> </a:t>
            </a:r>
            <a:r>
              <a:rPr lang="en-US" i="1" dirty="0">
                <a:latin typeface="Arial" charset="0"/>
              </a:rPr>
              <a:t>XX</a:t>
            </a:r>
            <a:r>
              <a:rPr lang="en-US" dirty="0">
                <a:latin typeface="Arial" charset="0"/>
              </a:rPr>
              <a:t>      </a:t>
            </a:r>
            <a:r>
              <a:rPr lang="en-US" i="1" dirty="0" err="1">
                <a:latin typeface="Arial" charset="0"/>
                <a:sym typeface="Wingdings" charset="0"/>
              </a:rPr>
              <a:t>qq</a:t>
            </a:r>
            <a:endParaRPr lang="en-US" dirty="0">
              <a:latin typeface="Arial" charset="0"/>
            </a:endParaRPr>
          </a:p>
        </p:txBody>
      </p:sp>
      <p:grpSp>
        <p:nvGrpSpPr>
          <p:cNvPr id="35845" name="Group 6"/>
          <p:cNvGrpSpPr>
            <a:grpSpLocks/>
          </p:cNvGrpSpPr>
          <p:nvPr/>
        </p:nvGrpSpPr>
        <p:grpSpPr bwMode="auto">
          <a:xfrm>
            <a:off x="2209800" y="3962400"/>
            <a:ext cx="496888" cy="649288"/>
            <a:chOff x="2184400" y="4348163"/>
            <a:chExt cx="496888" cy="649287"/>
          </a:xfrm>
        </p:grpSpPr>
        <p:sp>
          <p:nvSpPr>
            <p:cNvPr id="35860" name="Text Box 10"/>
            <p:cNvSpPr txBox="1">
              <a:spLocks noChangeArrowheads="1"/>
            </p:cNvSpPr>
            <p:nvPr/>
          </p:nvSpPr>
          <p:spPr bwMode="auto">
            <a:xfrm rot="10800000">
              <a:off x="2184400" y="4540250"/>
              <a:ext cx="4889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algn="ctr" eaLnBrk="0" fontAlgn="base" hangingPunct="0">
                <a:spcBef>
                  <a:spcPct val="0"/>
                </a:spcBef>
                <a:spcAft>
                  <a:spcPct val="0"/>
                </a:spcAft>
                <a:defRPr>
                  <a:solidFill>
                    <a:schemeClr val="tx1"/>
                  </a:solidFill>
                  <a:latin typeface="Arial" charset="0"/>
                  <a:ea typeface="ＭＳ Ｐゴシック" charset="0"/>
                </a:defRPr>
              </a:lvl6pPr>
              <a:lvl7pPr marL="2971800" indent="-228600" algn="ctr" eaLnBrk="0" fontAlgn="base" hangingPunct="0">
                <a:spcBef>
                  <a:spcPct val="0"/>
                </a:spcBef>
                <a:spcAft>
                  <a:spcPct val="0"/>
                </a:spcAft>
                <a:defRPr>
                  <a:solidFill>
                    <a:schemeClr val="tx1"/>
                  </a:solidFill>
                  <a:latin typeface="Arial" charset="0"/>
                  <a:ea typeface="ＭＳ Ｐゴシック" charset="0"/>
                </a:defRPr>
              </a:lvl7pPr>
              <a:lvl8pPr marL="3429000" indent="-228600" algn="ctr" eaLnBrk="0" fontAlgn="base" hangingPunct="0">
                <a:spcBef>
                  <a:spcPct val="0"/>
                </a:spcBef>
                <a:spcAft>
                  <a:spcPct val="0"/>
                </a:spcAft>
                <a:defRPr>
                  <a:solidFill>
                    <a:schemeClr val="tx1"/>
                  </a:solidFill>
                  <a:latin typeface="Arial" charset="0"/>
                  <a:ea typeface="ＭＳ Ｐゴシック" charset="0"/>
                </a:defRPr>
              </a:lvl8pPr>
              <a:lvl9pPr marL="3886200" indent="-228600" algn="ctr" eaLnBrk="0" fontAlgn="base" hangingPunct="0">
                <a:spcBef>
                  <a:spcPct val="0"/>
                </a:spcBef>
                <a:spcAft>
                  <a:spcPct val="0"/>
                </a:spcAft>
                <a:defRPr>
                  <a:solidFill>
                    <a:schemeClr val="tx1"/>
                  </a:solidFill>
                  <a:latin typeface="Arial" charset="0"/>
                  <a:ea typeface="ＭＳ Ｐゴシック" charset="0"/>
                </a:defRPr>
              </a:lvl9pPr>
            </a:lstStyle>
            <a:p>
              <a:r>
                <a:rPr lang="en-US" sz="2400">
                  <a:cs typeface="Arial" charset="0"/>
                </a:rPr>
                <a:t>→</a:t>
              </a:r>
            </a:p>
          </p:txBody>
        </p:sp>
        <p:sp>
          <p:nvSpPr>
            <p:cNvPr id="35861" name="Text Box 11"/>
            <p:cNvSpPr txBox="1">
              <a:spLocks noChangeArrowheads="1"/>
            </p:cNvSpPr>
            <p:nvPr/>
          </p:nvSpPr>
          <p:spPr bwMode="auto">
            <a:xfrm rot="10800000">
              <a:off x="2192338" y="4348163"/>
              <a:ext cx="4889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algn="ctr" eaLnBrk="0" fontAlgn="base" hangingPunct="0">
                <a:spcBef>
                  <a:spcPct val="0"/>
                </a:spcBef>
                <a:spcAft>
                  <a:spcPct val="0"/>
                </a:spcAft>
                <a:defRPr>
                  <a:solidFill>
                    <a:schemeClr val="tx1"/>
                  </a:solidFill>
                  <a:latin typeface="Arial" charset="0"/>
                  <a:ea typeface="ＭＳ Ｐゴシック" charset="0"/>
                </a:defRPr>
              </a:lvl6pPr>
              <a:lvl7pPr marL="2971800" indent="-228600" algn="ctr" eaLnBrk="0" fontAlgn="base" hangingPunct="0">
                <a:spcBef>
                  <a:spcPct val="0"/>
                </a:spcBef>
                <a:spcAft>
                  <a:spcPct val="0"/>
                </a:spcAft>
                <a:defRPr>
                  <a:solidFill>
                    <a:schemeClr val="tx1"/>
                  </a:solidFill>
                  <a:latin typeface="Arial" charset="0"/>
                  <a:ea typeface="ＭＳ Ｐゴシック" charset="0"/>
                </a:defRPr>
              </a:lvl7pPr>
              <a:lvl8pPr marL="3429000" indent="-228600" algn="ctr" eaLnBrk="0" fontAlgn="base" hangingPunct="0">
                <a:spcBef>
                  <a:spcPct val="0"/>
                </a:spcBef>
                <a:spcAft>
                  <a:spcPct val="0"/>
                </a:spcAft>
                <a:defRPr>
                  <a:solidFill>
                    <a:schemeClr val="tx1"/>
                  </a:solidFill>
                  <a:latin typeface="Arial" charset="0"/>
                  <a:ea typeface="ＭＳ Ｐゴシック" charset="0"/>
                </a:defRPr>
              </a:lvl8pPr>
              <a:lvl9pPr marL="3886200" indent="-228600" algn="ctr" eaLnBrk="0" fontAlgn="base" hangingPunct="0">
                <a:spcBef>
                  <a:spcPct val="0"/>
                </a:spcBef>
                <a:spcAft>
                  <a:spcPct val="0"/>
                </a:spcAft>
                <a:defRPr>
                  <a:solidFill>
                    <a:schemeClr val="tx1"/>
                  </a:solidFill>
                  <a:latin typeface="Arial" charset="0"/>
                  <a:ea typeface="ＭＳ Ｐゴシック" charset="0"/>
                </a:defRPr>
              </a:lvl9pPr>
            </a:lstStyle>
            <a:p>
              <a:r>
                <a:rPr lang="en-US" sz="2400">
                  <a:cs typeface="Arial" charset="0"/>
                </a:rPr>
                <a:t>←</a:t>
              </a:r>
            </a:p>
          </p:txBody>
        </p:sp>
        <p:sp>
          <p:nvSpPr>
            <p:cNvPr id="35862" name="Text Box 12"/>
            <p:cNvSpPr txBox="1">
              <a:spLocks noChangeArrowheads="1"/>
            </p:cNvSpPr>
            <p:nvPr/>
          </p:nvSpPr>
          <p:spPr bwMode="auto">
            <a:xfrm rot="10800000">
              <a:off x="2322513" y="4502150"/>
              <a:ext cx="268288"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algn="ctr" eaLnBrk="0" fontAlgn="base" hangingPunct="0">
                <a:spcBef>
                  <a:spcPct val="0"/>
                </a:spcBef>
                <a:spcAft>
                  <a:spcPct val="0"/>
                </a:spcAft>
                <a:defRPr>
                  <a:solidFill>
                    <a:schemeClr val="tx1"/>
                  </a:solidFill>
                  <a:latin typeface="Arial" charset="0"/>
                  <a:ea typeface="ＭＳ Ｐゴシック" charset="0"/>
                </a:defRPr>
              </a:lvl6pPr>
              <a:lvl7pPr marL="2971800" indent="-228600" algn="ctr" eaLnBrk="0" fontAlgn="base" hangingPunct="0">
                <a:spcBef>
                  <a:spcPct val="0"/>
                </a:spcBef>
                <a:spcAft>
                  <a:spcPct val="0"/>
                </a:spcAft>
                <a:defRPr>
                  <a:solidFill>
                    <a:schemeClr val="tx1"/>
                  </a:solidFill>
                  <a:latin typeface="Arial" charset="0"/>
                  <a:ea typeface="ＭＳ Ｐゴシック" charset="0"/>
                </a:defRPr>
              </a:lvl7pPr>
              <a:lvl8pPr marL="3429000" indent="-228600" algn="ctr" eaLnBrk="0" fontAlgn="base" hangingPunct="0">
                <a:spcBef>
                  <a:spcPct val="0"/>
                </a:spcBef>
                <a:spcAft>
                  <a:spcPct val="0"/>
                </a:spcAft>
                <a:defRPr>
                  <a:solidFill>
                    <a:schemeClr val="tx1"/>
                  </a:solidFill>
                  <a:latin typeface="Arial" charset="0"/>
                  <a:ea typeface="ＭＳ Ｐゴシック" charset="0"/>
                </a:defRPr>
              </a:lvl8pPr>
              <a:lvl9pPr marL="3886200" indent="-228600" algn="ctr" eaLnBrk="0" fontAlgn="base" hangingPunct="0">
                <a:spcBef>
                  <a:spcPct val="0"/>
                </a:spcBef>
                <a:spcAft>
                  <a:spcPct val="0"/>
                </a:spcAft>
                <a:defRPr>
                  <a:solidFill>
                    <a:schemeClr val="tx1"/>
                  </a:solidFill>
                  <a:latin typeface="Arial" charset="0"/>
                  <a:ea typeface="ＭＳ Ｐゴシック" charset="0"/>
                </a:defRPr>
              </a:lvl9pPr>
            </a:lstStyle>
            <a:p>
              <a:r>
                <a:rPr lang="en-US" sz="2400"/>
                <a:t>/</a:t>
              </a:r>
            </a:p>
          </p:txBody>
        </p:sp>
      </p:grpSp>
      <p:grpSp>
        <p:nvGrpSpPr>
          <p:cNvPr id="35846" name="Group 10"/>
          <p:cNvGrpSpPr>
            <a:grpSpLocks/>
          </p:cNvGrpSpPr>
          <p:nvPr/>
        </p:nvGrpSpPr>
        <p:grpSpPr bwMode="auto">
          <a:xfrm>
            <a:off x="2209800" y="5097463"/>
            <a:ext cx="496888" cy="682625"/>
            <a:chOff x="2187575" y="5626100"/>
            <a:chExt cx="496888" cy="682625"/>
          </a:xfrm>
        </p:grpSpPr>
        <p:sp>
          <p:nvSpPr>
            <p:cNvPr id="35856" name="Text Box 14"/>
            <p:cNvSpPr txBox="1">
              <a:spLocks noChangeArrowheads="1"/>
            </p:cNvSpPr>
            <p:nvPr/>
          </p:nvSpPr>
          <p:spPr bwMode="auto">
            <a:xfrm>
              <a:off x="2195513" y="5626100"/>
              <a:ext cx="4889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algn="ctr" eaLnBrk="0" fontAlgn="base" hangingPunct="0">
                <a:spcBef>
                  <a:spcPct val="0"/>
                </a:spcBef>
                <a:spcAft>
                  <a:spcPct val="0"/>
                </a:spcAft>
                <a:defRPr>
                  <a:solidFill>
                    <a:schemeClr val="tx1"/>
                  </a:solidFill>
                  <a:latin typeface="Arial" charset="0"/>
                  <a:ea typeface="ＭＳ Ｐゴシック" charset="0"/>
                </a:defRPr>
              </a:lvl6pPr>
              <a:lvl7pPr marL="2971800" indent="-228600" algn="ctr" eaLnBrk="0" fontAlgn="base" hangingPunct="0">
                <a:spcBef>
                  <a:spcPct val="0"/>
                </a:spcBef>
                <a:spcAft>
                  <a:spcPct val="0"/>
                </a:spcAft>
                <a:defRPr>
                  <a:solidFill>
                    <a:schemeClr val="tx1"/>
                  </a:solidFill>
                  <a:latin typeface="Arial" charset="0"/>
                  <a:ea typeface="ＭＳ Ｐゴシック" charset="0"/>
                </a:defRPr>
              </a:lvl7pPr>
              <a:lvl8pPr marL="3429000" indent="-228600" algn="ctr" eaLnBrk="0" fontAlgn="base" hangingPunct="0">
                <a:spcBef>
                  <a:spcPct val="0"/>
                </a:spcBef>
                <a:spcAft>
                  <a:spcPct val="0"/>
                </a:spcAft>
                <a:defRPr>
                  <a:solidFill>
                    <a:schemeClr val="tx1"/>
                  </a:solidFill>
                  <a:latin typeface="Arial" charset="0"/>
                  <a:ea typeface="ＭＳ Ｐゴシック" charset="0"/>
                </a:defRPr>
              </a:lvl8pPr>
              <a:lvl9pPr marL="3886200" indent="-228600" algn="ctr" eaLnBrk="0" fontAlgn="base" hangingPunct="0">
                <a:spcBef>
                  <a:spcPct val="0"/>
                </a:spcBef>
                <a:spcAft>
                  <a:spcPct val="0"/>
                </a:spcAft>
                <a:defRPr>
                  <a:solidFill>
                    <a:schemeClr val="tx1"/>
                  </a:solidFill>
                  <a:latin typeface="Arial" charset="0"/>
                  <a:ea typeface="ＭＳ Ｐゴシック" charset="0"/>
                </a:defRPr>
              </a:lvl9pPr>
            </a:lstStyle>
            <a:p>
              <a:r>
                <a:rPr lang="en-US" sz="2400">
                  <a:cs typeface="Arial" charset="0"/>
                </a:rPr>
                <a:t>→</a:t>
              </a:r>
            </a:p>
          </p:txBody>
        </p:sp>
        <p:sp>
          <p:nvSpPr>
            <p:cNvPr id="35857" name="Text Box 15"/>
            <p:cNvSpPr txBox="1">
              <a:spLocks noChangeArrowheads="1"/>
            </p:cNvSpPr>
            <p:nvPr/>
          </p:nvSpPr>
          <p:spPr bwMode="auto">
            <a:xfrm>
              <a:off x="2187575" y="5818188"/>
              <a:ext cx="4889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algn="ctr" eaLnBrk="0" fontAlgn="base" hangingPunct="0">
                <a:spcBef>
                  <a:spcPct val="0"/>
                </a:spcBef>
                <a:spcAft>
                  <a:spcPct val="0"/>
                </a:spcAft>
                <a:defRPr>
                  <a:solidFill>
                    <a:schemeClr val="tx1"/>
                  </a:solidFill>
                  <a:latin typeface="Arial" charset="0"/>
                  <a:ea typeface="ＭＳ Ｐゴシック" charset="0"/>
                </a:defRPr>
              </a:lvl6pPr>
              <a:lvl7pPr marL="2971800" indent="-228600" algn="ctr" eaLnBrk="0" fontAlgn="base" hangingPunct="0">
                <a:spcBef>
                  <a:spcPct val="0"/>
                </a:spcBef>
                <a:spcAft>
                  <a:spcPct val="0"/>
                </a:spcAft>
                <a:defRPr>
                  <a:solidFill>
                    <a:schemeClr val="tx1"/>
                  </a:solidFill>
                  <a:latin typeface="Arial" charset="0"/>
                  <a:ea typeface="ＭＳ Ｐゴシック" charset="0"/>
                </a:defRPr>
              </a:lvl7pPr>
              <a:lvl8pPr marL="3429000" indent="-228600" algn="ctr" eaLnBrk="0" fontAlgn="base" hangingPunct="0">
                <a:spcBef>
                  <a:spcPct val="0"/>
                </a:spcBef>
                <a:spcAft>
                  <a:spcPct val="0"/>
                </a:spcAft>
                <a:defRPr>
                  <a:solidFill>
                    <a:schemeClr val="tx1"/>
                  </a:solidFill>
                  <a:latin typeface="Arial" charset="0"/>
                  <a:ea typeface="ＭＳ Ｐゴシック" charset="0"/>
                </a:defRPr>
              </a:lvl8pPr>
              <a:lvl9pPr marL="3886200" indent="-228600" algn="ctr" eaLnBrk="0" fontAlgn="base" hangingPunct="0">
                <a:spcBef>
                  <a:spcPct val="0"/>
                </a:spcBef>
                <a:spcAft>
                  <a:spcPct val="0"/>
                </a:spcAft>
                <a:defRPr>
                  <a:solidFill>
                    <a:schemeClr val="tx1"/>
                  </a:solidFill>
                  <a:latin typeface="Arial" charset="0"/>
                  <a:ea typeface="ＭＳ Ｐゴシック" charset="0"/>
                </a:defRPr>
              </a:lvl9pPr>
            </a:lstStyle>
            <a:p>
              <a:r>
                <a:rPr lang="en-US" sz="2400">
                  <a:cs typeface="Arial" charset="0"/>
                </a:rPr>
                <a:t>←</a:t>
              </a:r>
            </a:p>
          </p:txBody>
        </p:sp>
        <p:sp>
          <p:nvSpPr>
            <p:cNvPr id="35858" name="Text Box 16"/>
            <p:cNvSpPr txBox="1">
              <a:spLocks noChangeArrowheads="1"/>
            </p:cNvSpPr>
            <p:nvPr/>
          </p:nvSpPr>
          <p:spPr bwMode="auto">
            <a:xfrm>
              <a:off x="2278063" y="5664200"/>
              <a:ext cx="268288"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algn="ctr" eaLnBrk="0" fontAlgn="base" hangingPunct="0">
                <a:spcBef>
                  <a:spcPct val="0"/>
                </a:spcBef>
                <a:spcAft>
                  <a:spcPct val="0"/>
                </a:spcAft>
                <a:defRPr>
                  <a:solidFill>
                    <a:schemeClr val="tx1"/>
                  </a:solidFill>
                  <a:latin typeface="Arial" charset="0"/>
                  <a:ea typeface="ＭＳ Ｐゴシック" charset="0"/>
                </a:defRPr>
              </a:lvl6pPr>
              <a:lvl7pPr marL="2971800" indent="-228600" algn="ctr" eaLnBrk="0" fontAlgn="base" hangingPunct="0">
                <a:spcBef>
                  <a:spcPct val="0"/>
                </a:spcBef>
                <a:spcAft>
                  <a:spcPct val="0"/>
                </a:spcAft>
                <a:defRPr>
                  <a:solidFill>
                    <a:schemeClr val="tx1"/>
                  </a:solidFill>
                  <a:latin typeface="Arial" charset="0"/>
                  <a:ea typeface="ＭＳ Ｐゴシック" charset="0"/>
                </a:defRPr>
              </a:lvl7pPr>
              <a:lvl8pPr marL="3429000" indent="-228600" algn="ctr" eaLnBrk="0" fontAlgn="base" hangingPunct="0">
                <a:spcBef>
                  <a:spcPct val="0"/>
                </a:spcBef>
                <a:spcAft>
                  <a:spcPct val="0"/>
                </a:spcAft>
                <a:defRPr>
                  <a:solidFill>
                    <a:schemeClr val="tx1"/>
                  </a:solidFill>
                  <a:latin typeface="Arial" charset="0"/>
                  <a:ea typeface="ＭＳ Ｐゴシック" charset="0"/>
                </a:defRPr>
              </a:lvl8pPr>
              <a:lvl9pPr marL="3886200" indent="-228600" algn="ctr" eaLnBrk="0" fontAlgn="base" hangingPunct="0">
                <a:spcBef>
                  <a:spcPct val="0"/>
                </a:spcBef>
                <a:spcAft>
                  <a:spcPct val="0"/>
                </a:spcAft>
                <a:defRPr>
                  <a:solidFill>
                    <a:schemeClr val="tx1"/>
                  </a:solidFill>
                  <a:latin typeface="Arial" charset="0"/>
                  <a:ea typeface="ＭＳ Ｐゴシック" charset="0"/>
                </a:defRPr>
              </a:lvl9pPr>
            </a:lstStyle>
            <a:p>
              <a:r>
                <a:rPr lang="en-US" sz="2400"/>
                <a:t>/</a:t>
              </a:r>
            </a:p>
          </p:txBody>
        </p:sp>
        <p:sp>
          <p:nvSpPr>
            <p:cNvPr id="35859" name="Text Box 17"/>
            <p:cNvSpPr txBox="1">
              <a:spLocks noChangeArrowheads="1"/>
            </p:cNvSpPr>
            <p:nvPr/>
          </p:nvSpPr>
          <p:spPr bwMode="auto">
            <a:xfrm>
              <a:off x="2300288" y="5851525"/>
              <a:ext cx="268288"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algn="ctr" eaLnBrk="0" fontAlgn="base" hangingPunct="0">
                <a:spcBef>
                  <a:spcPct val="0"/>
                </a:spcBef>
                <a:spcAft>
                  <a:spcPct val="0"/>
                </a:spcAft>
                <a:defRPr>
                  <a:solidFill>
                    <a:schemeClr val="tx1"/>
                  </a:solidFill>
                  <a:latin typeface="Arial" charset="0"/>
                  <a:ea typeface="ＭＳ Ｐゴシック" charset="0"/>
                </a:defRPr>
              </a:lvl6pPr>
              <a:lvl7pPr marL="2971800" indent="-228600" algn="ctr" eaLnBrk="0" fontAlgn="base" hangingPunct="0">
                <a:spcBef>
                  <a:spcPct val="0"/>
                </a:spcBef>
                <a:spcAft>
                  <a:spcPct val="0"/>
                </a:spcAft>
                <a:defRPr>
                  <a:solidFill>
                    <a:schemeClr val="tx1"/>
                  </a:solidFill>
                  <a:latin typeface="Arial" charset="0"/>
                  <a:ea typeface="ＭＳ Ｐゴシック" charset="0"/>
                </a:defRPr>
              </a:lvl7pPr>
              <a:lvl8pPr marL="3429000" indent="-228600" algn="ctr" eaLnBrk="0" fontAlgn="base" hangingPunct="0">
                <a:spcBef>
                  <a:spcPct val="0"/>
                </a:spcBef>
                <a:spcAft>
                  <a:spcPct val="0"/>
                </a:spcAft>
                <a:defRPr>
                  <a:solidFill>
                    <a:schemeClr val="tx1"/>
                  </a:solidFill>
                  <a:latin typeface="Arial" charset="0"/>
                  <a:ea typeface="ＭＳ Ｐゴシック" charset="0"/>
                </a:defRPr>
              </a:lvl8pPr>
              <a:lvl9pPr marL="3886200" indent="-228600" algn="ctr" eaLnBrk="0" fontAlgn="base" hangingPunct="0">
                <a:spcBef>
                  <a:spcPct val="0"/>
                </a:spcBef>
                <a:spcAft>
                  <a:spcPct val="0"/>
                </a:spcAft>
                <a:defRPr>
                  <a:solidFill>
                    <a:schemeClr val="tx1"/>
                  </a:solidFill>
                  <a:latin typeface="Arial" charset="0"/>
                  <a:ea typeface="ＭＳ Ｐゴシック" charset="0"/>
                </a:defRPr>
              </a:lvl9pPr>
            </a:lstStyle>
            <a:p>
              <a:r>
                <a:rPr lang="en-US" sz="2400"/>
                <a:t>/</a:t>
              </a:r>
            </a:p>
          </p:txBody>
        </p:sp>
      </p:grpSp>
      <p:sp>
        <p:nvSpPr>
          <p:cNvPr id="35847" name="Text Box 18"/>
          <p:cNvSpPr txBox="1">
            <a:spLocks noChangeArrowheads="1"/>
          </p:cNvSpPr>
          <p:nvPr/>
        </p:nvSpPr>
        <p:spPr bwMode="auto">
          <a:xfrm>
            <a:off x="2078038" y="5916613"/>
            <a:ext cx="202565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algn="ctr" eaLnBrk="0" fontAlgn="base" hangingPunct="0">
              <a:spcBef>
                <a:spcPct val="0"/>
              </a:spcBef>
              <a:spcAft>
                <a:spcPct val="0"/>
              </a:spcAft>
              <a:defRPr>
                <a:solidFill>
                  <a:schemeClr val="tx1"/>
                </a:solidFill>
                <a:latin typeface="Arial" charset="0"/>
                <a:ea typeface="ＭＳ Ｐゴシック" charset="0"/>
              </a:defRPr>
            </a:lvl6pPr>
            <a:lvl7pPr marL="2971800" indent="-228600" algn="ctr" eaLnBrk="0" fontAlgn="base" hangingPunct="0">
              <a:spcBef>
                <a:spcPct val="0"/>
              </a:spcBef>
              <a:spcAft>
                <a:spcPct val="0"/>
              </a:spcAft>
              <a:defRPr>
                <a:solidFill>
                  <a:schemeClr val="tx1"/>
                </a:solidFill>
                <a:latin typeface="Arial" charset="0"/>
                <a:ea typeface="ＭＳ Ｐゴシック" charset="0"/>
              </a:defRPr>
            </a:lvl7pPr>
            <a:lvl8pPr marL="3429000" indent="-228600" algn="ctr" eaLnBrk="0" fontAlgn="base" hangingPunct="0">
              <a:spcBef>
                <a:spcPct val="0"/>
              </a:spcBef>
              <a:spcAft>
                <a:spcPct val="0"/>
              </a:spcAft>
              <a:defRPr>
                <a:solidFill>
                  <a:schemeClr val="tx1"/>
                </a:solidFill>
                <a:latin typeface="Arial" charset="0"/>
                <a:ea typeface="ＭＳ Ｐゴシック" charset="0"/>
              </a:defRPr>
            </a:lvl8pPr>
            <a:lvl9pPr marL="3886200" indent="-228600" algn="ctr" eaLnBrk="0" fontAlgn="base" hangingPunct="0">
              <a:spcBef>
                <a:spcPct val="0"/>
              </a:spcBef>
              <a:spcAft>
                <a:spcPct val="0"/>
              </a:spcAft>
              <a:defRPr>
                <a:solidFill>
                  <a:schemeClr val="tx1"/>
                </a:solidFill>
                <a:latin typeface="Arial" charset="0"/>
                <a:ea typeface="ＭＳ Ｐゴシック" charset="0"/>
              </a:defRPr>
            </a:lvl9pPr>
          </a:lstStyle>
          <a:p>
            <a:r>
              <a:rPr lang="en-US" sz="1400"/>
              <a:t>Zeldovich et al. (1960s)</a:t>
            </a:r>
          </a:p>
        </p:txBody>
      </p:sp>
      <p:grpSp>
        <p:nvGrpSpPr>
          <p:cNvPr id="35848" name="Group 23"/>
          <p:cNvGrpSpPr>
            <a:grpSpLocks/>
          </p:cNvGrpSpPr>
          <p:nvPr/>
        </p:nvGrpSpPr>
        <p:grpSpPr bwMode="auto">
          <a:xfrm>
            <a:off x="4383088" y="1143000"/>
            <a:ext cx="4516437" cy="4919663"/>
            <a:chOff x="4382824" y="1355833"/>
            <a:chExt cx="4516007" cy="4918842"/>
          </a:xfrm>
        </p:grpSpPr>
        <p:pic>
          <p:nvPicPr>
            <p:cNvPr id="35850" name="Picture 2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82824" y="1355833"/>
              <a:ext cx="4516007" cy="49188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5851" name="TextBox 17"/>
            <p:cNvSpPr txBox="1">
              <a:spLocks noChangeArrowheads="1"/>
            </p:cNvSpPr>
            <p:nvPr/>
          </p:nvSpPr>
          <p:spPr bwMode="auto">
            <a:xfrm>
              <a:off x="4415205" y="1781503"/>
              <a:ext cx="466795"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algn="ctr" eaLnBrk="0" fontAlgn="base" hangingPunct="0">
                <a:spcBef>
                  <a:spcPct val="0"/>
                </a:spcBef>
                <a:spcAft>
                  <a:spcPct val="0"/>
                </a:spcAft>
                <a:defRPr>
                  <a:solidFill>
                    <a:schemeClr val="tx1"/>
                  </a:solidFill>
                  <a:latin typeface="Arial" charset="0"/>
                  <a:ea typeface="ＭＳ Ｐゴシック" charset="0"/>
                </a:defRPr>
              </a:lvl6pPr>
              <a:lvl7pPr marL="2971800" indent="-228600" algn="ctr" eaLnBrk="0" fontAlgn="base" hangingPunct="0">
                <a:spcBef>
                  <a:spcPct val="0"/>
                </a:spcBef>
                <a:spcAft>
                  <a:spcPct val="0"/>
                </a:spcAft>
                <a:defRPr>
                  <a:solidFill>
                    <a:schemeClr val="tx1"/>
                  </a:solidFill>
                  <a:latin typeface="Arial" charset="0"/>
                  <a:ea typeface="ＭＳ Ｐゴシック" charset="0"/>
                </a:defRPr>
              </a:lvl7pPr>
              <a:lvl8pPr marL="3429000" indent="-228600" algn="ctr" eaLnBrk="0" fontAlgn="base" hangingPunct="0">
                <a:spcBef>
                  <a:spcPct val="0"/>
                </a:spcBef>
                <a:spcAft>
                  <a:spcPct val="0"/>
                </a:spcAft>
                <a:defRPr>
                  <a:solidFill>
                    <a:schemeClr val="tx1"/>
                  </a:solidFill>
                  <a:latin typeface="Arial" charset="0"/>
                  <a:ea typeface="ＭＳ Ｐゴシック" charset="0"/>
                </a:defRPr>
              </a:lvl8pPr>
              <a:lvl9pPr marL="3886200" indent="-228600" algn="ctr" eaLnBrk="0" fontAlgn="base" hangingPunct="0">
                <a:spcBef>
                  <a:spcPct val="0"/>
                </a:spcBef>
                <a:spcAft>
                  <a:spcPct val="0"/>
                </a:spcAft>
                <a:defRPr>
                  <a:solidFill>
                    <a:schemeClr val="tx1"/>
                  </a:solidFill>
                  <a:latin typeface="Arial" charset="0"/>
                  <a:ea typeface="ＭＳ Ｐゴシック" charset="0"/>
                </a:defRPr>
              </a:lvl9pPr>
            </a:lstStyle>
            <a:p>
              <a:r>
                <a:rPr lang="en-US"/>
                <a:t>(1)</a:t>
              </a:r>
            </a:p>
          </p:txBody>
        </p:sp>
        <p:sp>
          <p:nvSpPr>
            <p:cNvPr id="35852" name="TextBox 18"/>
            <p:cNvSpPr txBox="1">
              <a:spLocks noChangeArrowheads="1"/>
            </p:cNvSpPr>
            <p:nvPr/>
          </p:nvSpPr>
          <p:spPr bwMode="auto">
            <a:xfrm>
              <a:off x="5418940" y="2596054"/>
              <a:ext cx="466795"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algn="ctr" eaLnBrk="0" fontAlgn="base" hangingPunct="0">
                <a:spcBef>
                  <a:spcPct val="0"/>
                </a:spcBef>
                <a:spcAft>
                  <a:spcPct val="0"/>
                </a:spcAft>
                <a:defRPr>
                  <a:solidFill>
                    <a:schemeClr val="tx1"/>
                  </a:solidFill>
                  <a:latin typeface="Arial" charset="0"/>
                  <a:ea typeface="ＭＳ Ｐゴシック" charset="0"/>
                </a:defRPr>
              </a:lvl6pPr>
              <a:lvl7pPr marL="2971800" indent="-228600" algn="ctr" eaLnBrk="0" fontAlgn="base" hangingPunct="0">
                <a:spcBef>
                  <a:spcPct val="0"/>
                </a:spcBef>
                <a:spcAft>
                  <a:spcPct val="0"/>
                </a:spcAft>
                <a:defRPr>
                  <a:solidFill>
                    <a:schemeClr val="tx1"/>
                  </a:solidFill>
                  <a:latin typeface="Arial" charset="0"/>
                  <a:ea typeface="ＭＳ Ｐゴシック" charset="0"/>
                </a:defRPr>
              </a:lvl7pPr>
              <a:lvl8pPr marL="3429000" indent="-228600" algn="ctr" eaLnBrk="0" fontAlgn="base" hangingPunct="0">
                <a:spcBef>
                  <a:spcPct val="0"/>
                </a:spcBef>
                <a:spcAft>
                  <a:spcPct val="0"/>
                </a:spcAft>
                <a:defRPr>
                  <a:solidFill>
                    <a:schemeClr val="tx1"/>
                  </a:solidFill>
                  <a:latin typeface="Arial" charset="0"/>
                  <a:ea typeface="ＭＳ Ｐゴシック" charset="0"/>
                </a:defRPr>
              </a:lvl8pPr>
              <a:lvl9pPr marL="3886200" indent="-228600" algn="ctr" eaLnBrk="0" fontAlgn="base" hangingPunct="0">
                <a:spcBef>
                  <a:spcPct val="0"/>
                </a:spcBef>
                <a:spcAft>
                  <a:spcPct val="0"/>
                </a:spcAft>
                <a:defRPr>
                  <a:solidFill>
                    <a:schemeClr val="tx1"/>
                  </a:solidFill>
                  <a:latin typeface="Arial" charset="0"/>
                  <a:ea typeface="ＭＳ Ｐゴシック" charset="0"/>
                </a:defRPr>
              </a:lvl9pPr>
            </a:lstStyle>
            <a:p>
              <a:r>
                <a:rPr lang="en-US"/>
                <a:t>(2)</a:t>
              </a:r>
            </a:p>
          </p:txBody>
        </p:sp>
        <p:sp>
          <p:nvSpPr>
            <p:cNvPr id="35853" name="TextBox 19"/>
            <p:cNvSpPr txBox="1">
              <a:spLocks noChangeArrowheads="1"/>
            </p:cNvSpPr>
            <p:nvPr/>
          </p:nvSpPr>
          <p:spPr bwMode="auto">
            <a:xfrm>
              <a:off x="7189939" y="4293477"/>
              <a:ext cx="466795"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algn="ctr" eaLnBrk="0" fontAlgn="base" hangingPunct="0">
                <a:spcBef>
                  <a:spcPct val="0"/>
                </a:spcBef>
                <a:spcAft>
                  <a:spcPct val="0"/>
                </a:spcAft>
                <a:defRPr>
                  <a:solidFill>
                    <a:schemeClr val="tx1"/>
                  </a:solidFill>
                  <a:latin typeface="Arial" charset="0"/>
                  <a:ea typeface="ＭＳ Ｐゴシック" charset="0"/>
                </a:defRPr>
              </a:lvl6pPr>
              <a:lvl7pPr marL="2971800" indent="-228600" algn="ctr" eaLnBrk="0" fontAlgn="base" hangingPunct="0">
                <a:spcBef>
                  <a:spcPct val="0"/>
                </a:spcBef>
                <a:spcAft>
                  <a:spcPct val="0"/>
                </a:spcAft>
                <a:defRPr>
                  <a:solidFill>
                    <a:schemeClr val="tx1"/>
                  </a:solidFill>
                  <a:latin typeface="Arial" charset="0"/>
                  <a:ea typeface="ＭＳ Ｐゴシック" charset="0"/>
                </a:defRPr>
              </a:lvl7pPr>
              <a:lvl8pPr marL="3429000" indent="-228600" algn="ctr" eaLnBrk="0" fontAlgn="base" hangingPunct="0">
                <a:spcBef>
                  <a:spcPct val="0"/>
                </a:spcBef>
                <a:spcAft>
                  <a:spcPct val="0"/>
                </a:spcAft>
                <a:defRPr>
                  <a:solidFill>
                    <a:schemeClr val="tx1"/>
                  </a:solidFill>
                  <a:latin typeface="Arial" charset="0"/>
                  <a:ea typeface="ＭＳ Ｐゴシック" charset="0"/>
                </a:defRPr>
              </a:lvl8pPr>
              <a:lvl9pPr marL="3886200" indent="-228600" algn="ctr" eaLnBrk="0" fontAlgn="base" hangingPunct="0">
                <a:spcBef>
                  <a:spcPct val="0"/>
                </a:spcBef>
                <a:spcAft>
                  <a:spcPct val="0"/>
                </a:spcAft>
                <a:defRPr>
                  <a:solidFill>
                    <a:schemeClr val="tx1"/>
                  </a:solidFill>
                  <a:latin typeface="Arial" charset="0"/>
                  <a:ea typeface="ＭＳ Ｐゴシック" charset="0"/>
                </a:defRPr>
              </a:lvl9pPr>
            </a:lstStyle>
            <a:p>
              <a:r>
                <a:rPr lang="en-US"/>
                <a:t>(3)</a:t>
              </a:r>
            </a:p>
          </p:txBody>
        </p:sp>
        <p:sp>
          <p:nvSpPr>
            <p:cNvPr id="35854" name="TextBox 20"/>
            <p:cNvSpPr txBox="1">
              <a:spLocks noChangeArrowheads="1"/>
            </p:cNvSpPr>
            <p:nvPr/>
          </p:nvSpPr>
          <p:spPr bwMode="auto">
            <a:xfrm>
              <a:off x="6747510" y="2301766"/>
              <a:ext cx="1351652" cy="12926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algn="ctr" eaLnBrk="0" fontAlgn="base" hangingPunct="0">
                <a:spcBef>
                  <a:spcPct val="0"/>
                </a:spcBef>
                <a:spcAft>
                  <a:spcPct val="0"/>
                </a:spcAft>
                <a:defRPr>
                  <a:solidFill>
                    <a:schemeClr val="tx1"/>
                  </a:solidFill>
                  <a:latin typeface="Arial" charset="0"/>
                  <a:ea typeface="ＭＳ Ｐゴシック" charset="0"/>
                </a:defRPr>
              </a:lvl6pPr>
              <a:lvl7pPr marL="2971800" indent="-228600" algn="ctr" eaLnBrk="0" fontAlgn="base" hangingPunct="0">
                <a:spcBef>
                  <a:spcPct val="0"/>
                </a:spcBef>
                <a:spcAft>
                  <a:spcPct val="0"/>
                </a:spcAft>
                <a:defRPr>
                  <a:solidFill>
                    <a:schemeClr val="tx1"/>
                  </a:solidFill>
                  <a:latin typeface="Arial" charset="0"/>
                  <a:ea typeface="ＭＳ Ｐゴシック" charset="0"/>
                </a:defRPr>
              </a:lvl7pPr>
              <a:lvl8pPr marL="3429000" indent="-228600" algn="ctr" eaLnBrk="0" fontAlgn="base" hangingPunct="0">
                <a:spcBef>
                  <a:spcPct val="0"/>
                </a:spcBef>
                <a:spcAft>
                  <a:spcPct val="0"/>
                </a:spcAft>
                <a:defRPr>
                  <a:solidFill>
                    <a:schemeClr val="tx1"/>
                  </a:solidFill>
                  <a:latin typeface="Arial" charset="0"/>
                  <a:ea typeface="ＭＳ Ｐゴシック" charset="0"/>
                </a:defRPr>
              </a:lvl8pPr>
              <a:lvl9pPr marL="3886200" indent="-228600" algn="ctr" eaLnBrk="0" fontAlgn="base" hangingPunct="0">
                <a:spcBef>
                  <a:spcPct val="0"/>
                </a:spcBef>
                <a:spcAft>
                  <a:spcPct val="0"/>
                </a:spcAft>
                <a:defRPr>
                  <a:solidFill>
                    <a:schemeClr val="tx1"/>
                  </a:solidFill>
                  <a:latin typeface="Arial" charset="0"/>
                  <a:ea typeface="ＭＳ Ｐゴシック" charset="0"/>
                </a:defRPr>
              </a:lvl9pPr>
            </a:lstStyle>
            <a:p>
              <a:r>
                <a:rPr lang="en-US"/>
                <a:t>Increasing</a:t>
              </a:r>
            </a:p>
            <a:p>
              <a:r>
                <a:rPr lang="en-US"/>
                <a:t>annihilation</a:t>
              </a:r>
            </a:p>
            <a:p>
              <a:r>
                <a:rPr lang="en-US"/>
                <a:t>strength</a:t>
              </a:r>
            </a:p>
            <a:p>
              <a:r>
                <a:rPr lang="en-US" sz="2400"/>
                <a:t>↓</a:t>
              </a:r>
            </a:p>
          </p:txBody>
        </p:sp>
      </p:grpSp>
      <p:sp>
        <p:nvSpPr>
          <p:cNvPr id="21" name="TextBox 20">
            <a:extLst>
              <a:ext uri="{FF2B5EF4-FFF2-40B4-BE49-F238E27FC236}">
                <a16:creationId xmlns:a16="http://schemas.microsoft.com/office/drawing/2014/main" id="{88A019D2-5198-6B42-8ADA-5B8003B3883F}"/>
              </a:ext>
            </a:extLst>
          </p:cNvPr>
          <p:cNvSpPr txBox="1"/>
          <p:nvPr/>
        </p:nvSpPr>
        <p:spPr>
          <a:xfrm>
            <a:off x="311049" y="838200"/>
            <a:ext cx="2561727" cy="369332"/>
          </a:xfrm>
          <a:prstGeom prst="rect">
            <a:avLst/>
          </a:prstGeom>
          <a:solidFill>
            <a:srgbClr val="FFFF00"/>
          </a:solidFill>
          <a:ln>
            <a:noFill/>
          </a:ln>
        </p:spPr>
        <p:txBody>
          <a:bodyPr wrap="none" rtlCol="0">
            <a:spAutoFit/>
          </a:bodyPr>
          <a:lstStyle/>
          <a:p>
            <a:r>
              <a:rPr lang="en-US" dirty="0">
                <a:highlight>
                  <a:srgbClr val="FFFF00"/>
                </a:highlight>
              </a:rPr>
              <a:t>See Tim Tait’s Lectures</a:t>
            </a:r>
          </a:p>
        </p:txBody>
      </p:sp>
    </p:spTree>
    <p:extLst>
      <p:ext uri="{BB962C8B-B14F-4D97-AF65-F5344CB8AC3E}">
        <p14:creationId xmlns:p14="http://schemas.microsoft.com/office/powerpoint/2010/main" val="3999427386"/>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Content Placeholder 3"/>
          <p:cNvSpPr>
            <a:spLocks noGrp="1"/>
          </p:cNvSpPr>
          <p:nvPr>
            <p:ph sz="half" idx="2"/>
          </p:nvPr>
        </p:nvSpPr>
        <p:spPr>
          <a:xfrm>
            <a:off x="4191000" y="779978"/>
            <a:ext cx="4800600" cy="4192587"/>
          </a:xfrm>
        </p:spPr>
        <p:txBody>
          <a:bodyPr/>
          <a:lstStyle/>
          <a:p>
            <a:pPr eaLnBrk="1" hangingPunct="1"/>
            <a:r>
              <a:rPr lang="en-US" sz="2000" dirty="0">
                <a:latin typeface="Arial" charset="0"/>
              </a:rPr>
              <a:t>It turns out that the relation between </a:t>
            </a:r>
            <a:r>
              <a:rPr lang="en-US" sz="2000" dirty="0">
                <a:latin typeface="Symbol" charset="0"/>
              </a:rPr>
              <a:t>W</a:t>
            </a:r>
            <a:r>
              <a:rPr lang="en-US" sz="2000" i="1" baseline="-25000" dirty="0">
                <a:latin typeface="Arial" charset="0"/>
              </a:rPr>
              <a:t>X</a:t>
            </a:r>
            <a:r>
              <a:rPr lang="en-US" sz="2000" dirty="0">
                <a:latin typeface="Arial" charset="0"/>
              </a:rPr>
              <a:t> and annihilation strength is wonderfully simple:</a:t>
            </a:r>
          </a:p>
          <a:p>
            <a:pPr eaLnBrk="1" hangingPunct="1"/>
            <a:endParaRPr lang="en-US" sz="2000" dirty="0">
              <a:latin typeface="Arial" charset="0"/>
            </a:endParaRPr>
          </a:p>
          <a:p>
            <a:pPr eaLnBrk="1" hangingPunct="1"/>
            <a:endParaRPr lang="en-US" sz="2000" dirty="0">
              <a:latin typeface="Arial" charset="0"/>
            </a:endParaRPr>
          </a:p>
          <a:p>
            <a:pPr eaLnBrk="1" hangingPunct="1"/>
            <a:endParaRPr lang="en-US" sz="2000" dirty="0">
              <a:latin typeface="Arial" charset="0"/>
            </a:endParaRPr>
          </a:p>
          <a:p>
            <a:pPr eaLnBrk="1" hangingPunct="1"/>
            <a:endParaRPr lang="en-US" sz="2000" dirty="0">
              <a:latin typeface="Arial" charset="0"/>
            </a:endParaRPr>
          </a:p>
          <a:p>
            <a:pPr eaLnBrk="1" hangingPunct="1"/>
            <a:endParaRPr lang="en-US" sz="2000" dirty="0">
              <a:latin typeface="Arial" charset="0"/>
            </a:endParaRPr>
          </a:p>
          <a:p>
            <a:pPr eaLnBrk="1" hangingPunct="1">
              <a:buFontTx/>
              <a:buNone/>
            </a:pPr>
            <a:endParaRPr lang="en-US" sz="2000" dirty="0">
              <a:latin typeface="Arial" charset="0"/>
            </a:endParaRPr>
          </a:p>
          <a:p>
            <a:pPr eaLnBrk="1" hangingPunct="1">
              <a:buFontTx/>
              <a:buNone/>
            </a:pPr>
            <a:r>
              <a:rPr lang="en-US" sz="2000" dirty="0">
                <a:latin typeface="Arial" charset="0"/>
              </a:rPr>
              <a:t>	where we’ve assumed that the annihilation is characterized by a single mass scale.</a:t>
            </a:r>
          </a:p>
        </p:txBody>
      </p:sp>
      <p:pic>
        <p:nvPicPr>
          <p:cNvPr id="1331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48288" y="1922978"/>
            <a:ext cx="2511425" cy="8620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13316" name="Content Placeholder 3"/>
              <p:cNvSpPr>
                <a:spLocks noGrp="1"/>
              </p:cNvSpPr>
              <p:nvPr>
                <p:ph sz="half" idx="2"/>
              </p:nvPr>
            </p:nvSpPr>
            <p:spPr>
              <a:xfrm>
                <a:off x="0" y="5123378"/>
                <a:ext cx="9144000" cy="1447800"/>
              </a:xfrm>
            </p:spPr>
            <p:txBody>
              <a:bodyPr/>
              <a:lstStyle/>
              <a:p>
                <a:r>
                  <a:rPr lang="en-US" sz="2000" dirty="0">
                    <a:solidFill>
                      <a:schemeClr val="tx1"/>
                    </a:solidFill>
                    <a:latin typeface="Arial" charset="0"/>
                  </a:rPr>
                  <a:t>Keeping track of the constants, we find </a:t>
                </a:r>
                <a14:m>
                  <m:oMath xmlns:m="http://schemas.openxmlformats.org/officeDocument/2006/math">
                    <m:r>
                      <a:rPr lang="en-US" sz="2000" i="1" dirty="0" smtClean="0">
                        <a:solidFill>
                          <a:schemeClr val="tx1"/>
                        </a:solidFill>
                        <a:latin typeface="Cambria Math" panose="02040503050406030204" pitchFamily="18" charset="0"/>
                      </a:rPr>
                      <m:t>𝑚</m:t>
                    </m:r>
                    <m:r>
                      <a:rPr lang="en-US" sz="2000" i="1" baseline="-25000" dirty="0" err="1">
                        <a:solidFill>
                          <a:schemeClr val="tx1"/>
                        </a:solidFill>
                        <a:latin typeface="Cambria Math" panose="02040503050406030204" pitchFamily="18" charset="0"/>
                      </a:rPr>
                      <m:t>𝑋</m:t>
                    </m:r>
                    <m:r>
                      <a:rPr lang="en-US" sz="2000" i="1" dirty="0">
                        <a:solidFill>
                          <a:schemeClr val="tx1"/>
                        </a:solidFill>
                        <a:latin typeface="Cambria Math" panose="02040503050406030204" pitchFamily="18" charset="0"/>
                      </a:rPr>
                      <m:t> ~ 100 </m:t>
                    </m:r>
                    <m:r>
                      <m:rPr>
                        <m:sty m:val="p"/>
                      </m:rPr>
                      <a:rPr lang="en-US" sz="2000" dirty="0" err="1">
                        <a:solidFill>
                          <a:schemeClr val="tx1"/>
                        </a:solidFill>
                        <a:latin typeface="Cambria Math" panose="02040503050406030204" pitchFamily="18" charset="0"/>
                      </a:rPr>
                      <m:t>GeV</m:t>
                    </m:r>
                    <m:r>
                      <a:rPr lang="en-US" sz="2000" i="1" dirty="0">
                        <a:solidFill>
                          <a:schemeClr val="tx1"/>
                        </a:solidFill>
                        <a:latin typeface="Cambria Math" panose="02040503050406030204" pitchFamily="18" charset="0"/>
                      </a:rPr>
                      <m:t>, </m:t>
                    </m:r>
                    <m:r>
                      <a:rPr lang="en-US" sz="2000" i="1" dirty="0" err="1">
                        <a:solidFill>
                          <a:schemeClr val="tx1"/>
                        </a:solidFill>
                        <a:latin typeface="Cambria Math" panose="02040503050406030204" pitchFamily="18" charset="0"/>
                      </a:rPr>
                      <m:t>𝑔</m:t>
                    </m:r>
                    <m:r>
                      <a:rPr lang="en-US" sz="2000" i="1" baseline="-25000" dirty="0" err="1">
                        <a:solidFill>
                          <a:schemeClr val="tx1"/>
                        </a:solidFill>
                        <a:latin typeface="Cambria Math" panose="02040503050406030204" pitchFamily="18" charset="0"/>
                      </a:rPr>
                      <m:t>𝑋</m:t>
                    </m:r>
                    <m:r>
                      <a:rPr lang="en-US" sz="2000" i="1" dirty="0">
                        <a:solidFill>
                          <a:schemeClr val="tx1"/>
                        </a:solidFill>
                        <a:latin typeface="Cambria Math" panose="02040503050406030204" pitchFamily="18" charset="0"/>
                      </a:rPr>
                      <m:t> ~ 0.6 </m:t>
                    </m:r>
                    <m:r>
                      <a:rPr lang="en-US" sz="2000" i="1" dirty="0">
                        <a:solidFill>
                          <a:schemeClr val="tx1"/>
                        </a:solidFill>
                        <a:latin typeface="Cambria Math" panose="02040503050406030204" pitchFamily="18" charset="0"/>
                        <a:sym typeface="Wingdings" charset="0"/>
                      </a:rPr>
                      <m:t></m:t>
                    </m:r>
                    <m:r>
                      <a:rPr lang="en-US" sz="2000" i="1" dirty="0">
                        <a:solidFill>
                          <a:schemeClr val="tx1"/>
                        </a:solidFill>
                        <a:latin typeface="Cambria Math" panose="02040503050406030204" pitchFamily="18" charset="0"/>
                        <a:sym typeface="Wingdings" charset="0"/>
                      </a:rPr>
                      <m:t> </m:t>
                    </m:r>
                    <m:r>
                      <m:rPr>
                        <m:sty m:val="p"/>
                      </m:rPr>
                      <a:rPr lang="el-GR" sz="2000" i="1" dirty="0">
                        <a:solidFill>
                          <a:schemeClr val="tx1"/>
                        </a:solidFill>
                        <a:latin typeface="Cambria Math" panose="02040503050406030204" pitchFamily="18" charset="0"/>
                        <a:ea typeface="Cambria Math" panose="02040503050406030204" pitchFamily="18" charset="0"/>
                        <a:sym typeface="Wingdings" charset="0"/>
                      </a:rPr>
                      <m:t>Ω</m:t>
                    </m:r>
                    <m:r>
                      <a:rPr lang="en-US" sz="2000" i="1" baseline="-25000" dirty="0">
                        <a:solidFill>
                          <a:schemeClr val="tx1"/>
                        </a:solidFill>
                        <a:latin typeface="Cambria Math" panose="02040503050406030204" pitchFamily="18" charset="0"/>
                        <a:sym typeface="Wingdings" charset="0"/>
                      </a:rPr>
                      <m:t>𝑋</m:t>
                    </m:r>
                    <m:r>
                      <a:rPr lang="en-US" sz="2000" i="1" dirty="0">
                        <a:solidFill>
                          <a:schemeClr val="tx1"/>
                        </a:solidFill>
                        <a:latin typeface="Cambria Math" panose="02040503050406030204" pitchFamily="18" charset="0"/>
                        <a:sym typeface="Wingdings" charset="0"/>
                      </a:rPr>
                      <m:t> ~ 0.1</m:t>
                    </m:r>
                  </m:oMath>
                </a14:m>
                <a:r>
                  <a:rPr lang="en-US" sz="2000" dirty="0">
                    <a:solidFill>
                      <a:schemeClr val="tx1"/>
                    </a:solidFill>
                    <a:latin typeface="Arial" charset="0"/>
                  </a:rPr>
                  <a:t>.</a:t>
                </a:r>
              </a:p>
              <a:p>
                <a:endParaRPr lang="en-US" sz="1200" dirty="0">
                  <a:solidFill>
                    <a:schemeClr val="tx1"/>
                  </a:solidFill>
                  <a:latin typeface="Arial" charset="0"/>
                </a:endParaRPr>
              </a:p>
              <a:p>
                <a:pPr eaLnBrk="1" hangingPunct="1"/>
                <a:r>
                  <a:rPr lang="en-US" sz="2000" dirty="0">
                    <a:solidFill>
                      <a:schemeClr val="tx1"/>
                    </a:solidFill>
                    <a:latin typeface="Arial" charset="0"/>
                  </a:rPr>
                  <a:t>This is remarkable: particles with the right thermal relic density are now at the energy frontier!  The LHC is a big DM search experiment.</a:t>
                </a:r>
              </a:p>
            </p:txBody>
          </p:sp>
        </mc:Choice>
        <mc:Fallback xmlns="">
          <p:sp>
            <p:nvSpPr>
              <p:cNvPr id="13316" name="Content Placeholder 3"/>
              <p:cNvSpPr>
                <a:spLocks noGrp="1" noRot="1" noChangeAspect="1" noMove="1" noResize="1" noEditPoints="1" noAdjustHandles="1" noChangeArrowheads="1" noChangeShapeType="1" noTextEdit="1"/>
              </p:cNvSpPr>
              <p:nvPr>
                <p:ph sz="half" idx="2"/>
              </p:nvPr>
            </p:nvSpPr>
            <p:spPr>
              <a:xfrm>
                <a:off x="0" y="5123378"/>
                <a:ext cx="9144000" cy="1447800"/>
              </a:xfrm>
              <a:blipFill>
                <a:blip r:embed="rId4"/>
                <a:stretch>
                  <a:fillRect l="-417" t="-2632"/>
                </a:stretch>
              </a:blipFill>
            </p:spPr>
            <p:txBody>
              <a:bodyPr/>
              <a:lstStyle/>
              <a:p>
                <a:r>
                  <a:rPr lang="en-US">
                    <a:noFill/>
                  </a:rPr>
                  <a:t> </a:t>
                </a:r>
              </a:p>
            </p:txBody>
          </p:sp>
        </mc:Fallback>
      </mc:AlternateContent>
      <p:grpSp>
        <p:nvGrpSpPr>
          <p:cNvPr id="13317" name="Group 23"/>
          <p:cNvGrpSpPr>
            <a:grpSpLocks/>
          </p:cNvGrpSpPr>
          <p:nvPr/>
        </p:nvGrpSpPr>
        <p:grpSpPr bwMode="auto">
          <a:xfrm>
            <a:off x="5721350" y="2761178"/>
            <a:ext cx="1744663" cy="987425"/>
            <a:chOff x="4404" y="1998"/>
            <a:chExt cx="1099" cy="622"/>
          </a:xfrm>
        </p:grpSpPr>
        <p:grpSp>
          <p:nvGrpSpPr>
            <p:cNvPr id="13320" name="Group 25"/>
            <p:cNvGrpSpPr>
              <a:grpSpLocks/>
            </p:cNvGrpSpPr>
            <p:nvPr/>
          </p:nvGrpSpPr>
          <p:grpSpPr bwMode="auto">
            <a:xfrm>
              <a:off x="4404" y="1998"/>
              <a:ext cx="1099" cy="622"/>
              <a:chOff x="7034132" y="3145764"/>
              <a:chExt cx="1744316" cy="987257"/>
            </a:xfrm>
          </p:grpSpPr>
          <p:sp>
            <p:nvSpPr>
              <p:cNvPr id="13322" name="TextBox 17"/>
              <p:cNvSpPr txBox="1">
                <a:spLocks noChangeArrowheads="1"/>
              </p:cNvSpPr>
              <p:nvPr/>
            </p:nvSpPr>
            <p:spPr bwMode="auto">
              <a:xfrm>
                <a:off x="7034132" y="3148938"/>
                <a:ext cx="336483" cy="3666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en-US" i="1"/>
                  <a:t>X</a:t>
                </a:r>
              </a:p>
            </p:txBody>
          </p:sp>
          <p:sp>
            <p:nvSpPr>
              <p:cNvPr id="13323" name="TextBox 18"/>
              <p:cNvSpPr txBox="1">
                <a:spLocks noChangeArrowheads="1"/>
              </p:cNvSpPr>
              <p:nvPr/>
            </p:nvSpPr>
            <p:spPr bwMode="auto">
              <a:xfrm>
                <a:off x="7034132" y="3766371"/>
                <a:ext cx="336483" cy="366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en-US" i="1"/>
                  <a:t>X</a:t>
                </a:r>
              </a:p>
            </p:txBody>
          </p:sp>
          <p:sp>
            <p:nvSpPr>
              <p:cNvPr id="13324" name="TextBox 19"/>
              <p:cNvSpPr txBox="1">
                <a:spLocks noChangeArrowheads="1"/>
              </p:cNvSpPr>
              <p:nvPr/>
            </p:nvSpPr>
            <p:spPr bwMode="auto">
              <a:xfrm>
                <a:off x="8467360" y="3145764"/>
                <a:ext cx="311088" cy="366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en-US" i="1"/>
                  <a:t>q</a:t>
                </a:r>
              </a:p>
            </p:txBody>
          </p:sp>
          <p:sp>
            <p:nvSpPr>
              <p:cNvPr id="13325" name="TextBox 20"/>
              <p:cNvSpPr txBox="1">
                <a:spLocks noChangeArrowheads="1"/>
              </p:cNvSpPr>
              <p:nvPr/>
            </p:nvSpPr>
            <p:spPr bwMode="auto">
              <a:xfrm>
                <a:off x="8467360" y="3763196"/>
                <a:ext cx="311088" cy="3666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en-US" i="1"/>
                  <a:t>q</a:t>
                </a:r>
              </a:p>
            </p:txBody>
          </p:sp>
          <p:grpSp>
            <p:nvGrpSpPr>
              <p:cNvPr id="13326" name="Group 24"/>
              <p:cNvGrpSpPr>
                <a:grpSpLocks/>
              </p:cNvGrpSpPr>
              <p:nvPr/>
            </p:nvGrpSpPr>
            <p:grpSpPr bwMode="auto">
              <a:xfrm>
                <a:off x="7335331" y="3286664"/>
                <a:ext cx="1155940" cy="713117"/>
                <a:chOff x="7335331" y="3286664"/>
                <a:chExt cx="1155940" cy="713117"/>
              </a:xfrm>
            </p:grpSpPr>
            <p:cxnSp>
              <p:nvCxnSpPr>
                <p:cNvPr id="13327" name="Straight Connector 10"/>
                <p:cNvCxnSpPr>
                  <a:cxnSpLocks noChangeShapeType="1"/>
                </p:cNvCxnSpPr>
                <p:nvPr/>
              </p:nvCxnSpPr>
              <p:spPr bwMode="auto">
                <a:xfrm>
                  <a:off x="7335331" y="3334109"/>
                  <a:ext cx="1155940" cy="0"/>
                </a:xfrm>
                <a:prstGeom prst="line">
                  <a:avLst/>
                </a:prstGeom>
                <a:noFill/>
                <a:ln w="28575">
                  <a:solidFill>
                    <a:schemeClr val="tx1"/>
                  </a:solidFill>
                  <a:round/>
                  <a:headEnd/>
                  <a:tailEnd/>
                </a:ln>
                <a:extLst>
                  <a:ext uri="{909E8E84-426E-40dd-AFC4-6F175D3DCCD1}">
                    <a14:hiddenFill xmlns:a14="http://schemas.microsoft.com/office/drawing/2010/main" xmlns="">
                      <a:noFill/>
                    </a14:hiddenFill>
                  </a:ext>
                </a:extLst>
              </p:spPr>
            </p:cxnSp>
            <p:cxnSp>
              <p:nvCxnSpPr>
                <p:cNvPr id="13328" name="Straight Connector 11"/>
                <p:cNvCxnSpPr>
                  <a:cxnSpLocks noChangeShapeType="1"/>
                </p:cNvCxnSpPr>
                <p:nvPr/>
              </p:nvCxnSpPr>
              <p:spPr bwMode="auto">
                <a:xfrm>
                  <a:off x="7335331" y="3952336"/>
                  <a:ext cx="1155940" cy="0"/>
                </a:xfrm>
                <a:prstGeom prst="line">
                  <a:avLst/>
                </a:prstGeom>
                <a:noFill/>
                <a:ln w="28575">
                  <a:solidFill>
                    <a:schemeClr val="tx1"/>
                  </a:solidFill>
                  <a:round/>
                  <a:headEnd/>
                  <a:tailEnd/>
                </a:ln>
                <a:extLst>
                  <a:ext uri="{909E8E84-426E-40dd-AFC4-6F175D3DCCD1}">
                    <a14:hiddenFill xmlns:a14="http://schemas.microsoft.com/office/drawing/2010/main" xmlns="">
                      <a:noFill/>
                    </a14:hiddenFill>
                  </a:ext>
                </a:extLst>
              </p:spPr>
            </p:cxnSp>
            <p:cxnSp>
              <p:nvCxnSpPr>
                <p:cNvPr id="13329" name="Straight Connector 14"/>
                <p:cNvCxnSpPr>
                  <a:cxnSpLocks noChangeShapeType="1"/>
                </p:cNvCxnSpPr>
                <p:nvPr/>
              </p:nvCxnSpPr>
              <p:spPr bwMode="auto">
                <a:xfrm rot="5400000">
                  <a:off x="7594118" y="3648970"/>
                  <a:ext cx="629733" cy="8624"/>
                </a:xfrm>
                <a:prstGeom prst="line">
                  <a:avLst/>
                </a:prstGeom>
                <a:noFill/>
                <a:ln w="28575">
                  <a:solidFill>
                    <a:schemeClr val="tx1"/>
                  </a:solidFill>
                  <a:round/>
                  <a:headEnd/>
                  <a:tailEnd/>
                </a:ln>
                <a:extLst>
                  <a:ext uri="{909E8E84-426E-40dd-AFC4-6F175D3DCCD1}">
                    <a14:hiddenFill xmlns:a14="http://schemas.microsoft.com/office/drawing/2010/main" xmlns="">
                      <a:noFill/>
                    </a14:hiddenFill>
                  </a:ext>
                </a:extLst>
              </p:spPr>
            </p:cxnSp>
            <p:sp>
              <p:nvSpPr>
                <p:cNvPr id="13330" name="Oval 22"/>
                <p:cNvSpPr>
                  <a:spLocks noChangeArrowheads="1"/>
                </p:cNvSpPr>
                <p:nvPr/>
              </p:nvSpPr>
              <p:spPr bwMode="auto">
                <a:xfrm>
                  <a:off x="7865852" y="3286664"/>
                  <a:ext cx="86264" cy="94890"/>
                </a:xfrm>
                <a:prstGeom prst="ellipse">
                  <a:avLst/>
                </a:prstGeom>
                <a:solidFill>
                  <a:schemeClr val="tx1"/>
                </a:solidFill>
                <a:ln w="9525">
                  <a:solidFill>
                    <a:schemeClr val="tx1"/>
                  </a:solidFill>
                  <a:round/>
                  <a:headEnd/>
                  <a:tailEnd/>
                </a:ln>
              </p:spPr>
              <p:txBody>
                <a:bodyPr wrap="none" anchor="ctr"/>
                <a:lstStyle/>
                <a:p>
                  <a:endParaRPr lang="en-US"/>
                </a:p>
              </p:txBody>
            </p:sp>
            <p:sp>
              <p:nvSpPr>
                <p:cNvPr id="13331" name="Oval 23"/>
                <p:cNvSpPr>
                  <a:spLocks noChangeArrowheads="1"/>
                </p:cNvSpPr>
                <p:nvPr/>
              </p:nvSpPr>
              <p:spPr bwMode="auto">
                <a:xfrm>
                  <a:off x="7865852" y="3904891"/>
                  <a:ext cx="86264" cy="94890"/>
                </a:xfrm>
                <a:prstGeom prst="ellipse">
                  <a:avLst/>
                </a:prstGeom>
                <a:solidFill>
                  <a:schemeClr val="tx1"/>
                </a:solidFill>
                <a:ln w="9525">
                  <a:solidFill>
                    <a:schemeClr val="tx1"/>
                  </a:solidFill>
                  <a:round/>
                  <a:headEnd/>
                  <a:tailEnd/>
                </a:ln>
              </p:spPr>
              <p:txBody>
                <a:bodyPr wrap="none" anchor="ctr"/>
                <a:lstStyle/>
                <a:p>
                  <a:endParaRPr lang="en-US"/>
                </a:p>
              </p:txBody>
            </p:sp>
          </p:grpSp>
        </p:grpSp>
        <p:sp>
          <p:nvSpPr>
            <p:cNvPr id="13321" name="Text Box 22"/>
            <p:cNvSpPr txBox="1">
              <a:spLocks noChangeArrowheads="1"/>
            </p:cNvSpPr>
            <p:nvPr/>
          </p:nvSpPr>
          <p:spPr bwMode="auto">
            <a:xfrm>
              <a:off x="5305" y="2266"/>
              <a:ext cx="196" cy="2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en-US"/>
                <a:t>_</a:t>
              </a:r>
            </a:p>
          </p:txBody>
        </p:sp>
      </p:grpSp>
      <p:sp>
        <p:nvSpPr>
          <p:cNvPr id="13318" name="Rectangle 4"/>
          <p:cNvSpPr>
            <a:spLocks noChangeArrowheads="1"/>
          </p:cNvSpPr>
          <p:nvPr/>
        </p:nvSpPr>
        <p:spPr bwMode="auto">
          <a:xfrm>
            <a:off x="0" y="152400"/>
            <a:ext cx="9144000" cy="60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a:r>
              <a:rPr lang="en-US" sz="2800" b="1" dirty="0"/>
              <a:t>THE WIMP MIRACLE</a:t>
            </a:r>
          </a:p>
        </p:txBody>
      </p:sp>
      <p:pic>
        <p:nvPicPr>
          <p:cNvPr id="13319" name="Picture 2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138" y="1084778"/>
            <a:ext cx="4241800" cy="3895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724498368"/>
      </p:ext>
    </p:extLst>
  </p:cSld>
  <p:clrMapOvr>
    <a:masterClrMapping/>
  </p:clrMapOvr>
  <p:transition/>
</p:sld>
</file>

<file path=ppt/theme/theme1.xml><?xml version="1.0" encoding="utf-8"?>
<a:theme xmlns:a="http://schemas.openxmlformats.org/drawingml/2006/main" name="office_arial">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64166</TotalTime>
  <Words>3965</Words>
  <Application>Microsoft Macintosh PowerPoint</Application>
  <PresentationFormat>On-screen Show (4:3)</PresentationFormat>
  <Paragraphs>695</Paragraphs>
  <Slides>52</Slides>
  <Notes>13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52</vt:i4>
      </vt:variant>
    </vt:vector>
  </HeadingPairs>
  <TitlesOfParts>
    <vt:vector size="58" baseType="lpstr">
      <vt:lpstr>Arial</vt:lpstr>
      <vt:lpstr>Calibri</vt:lpstr>
      <vt:lpstr>Cambria Math</vt:lpstr>
      <vt:lpstr>Symbol</vt:lpstr>
      <vt:lpstr>Wingdings</vt:lpstr>
      <vt:lpstr>office_arial</vt:lpstr>
      <vt:lpstr>PowerPoint Presentation</vt:lpstr>
      <vt:lpstr>PowerPoint Presentation</vt:lpstr>
      <vt:lpstr>INTRODUCTION</vt:lpstr>
      <vt:lpstr>OUTLINE</vt:lpstr>
      <vt:lpstr>PowerPoint Presentation</vt:lpstr>
      <vt:lpstr>THE NEW PARTICLE LANDSCAPE</vt:lpstr>
      <vt:lpstr>DARK MATTER’S RELIC DENSITY</vt:lpstr>
      <vt:lpstr>THERMAL FREEZE OUT</vt:lpstr>
      <vt:lpstr>PowerPoint Presentation</vt:lpstr>
      <vt:lpstr>WIMP STABILITY</vt:lpstr>
      <vt:lpstr>THE DISCRETE WIMP MIRACLE</vt:lpstr>
      <vt:lpstr>DARK SECTORS</vt:lpstr>
      <vt:lpstr>PowerPoint Presentation</vt:lpstr>
      <vt:lpstr>THE THERMAL RELIC LANDSCAPE</vt:lpstr>
      <vt:lpstr>I. SUMMARY</vt:lpstr>
      <vt:lpstr>PowerPoint Presentation</vt:lpstr>
      <vt:lpstr>PARTICLE COLLIDERS</vt:lpstr>
      <vt:lpstr>MISSING ET</vt:lpstr>
      <vt:lpstr>PowerPoint Presentation</vt:lpstr>
      <vt:lpstr>PowerPoint Presentation</vt:lpstr>
      <vt:lpstr>GRAVITINO DM AND LONG-LIVED PARTICLES</vt:lpstr>
      <vt:lpstr>SUPERWIMP DARK MATTER</vt:lpstr>
      <vt:lpstr>PowerPoint Presentation</vt:lpstr>
      <vt:lpstr>II. SUMMARY</vt:lpstr>
      <vt:lpstr>PowerPoint Presentation</vt:lpstr>
      <vt:lpstr>DARK SECTORS</vt:lpstr>
      <vt:lpstr>DARK PHOTONS</vt:lpstr>
      <vt:lpstr>DARK PHOTONS</vt:lpstr>
      <vt:lpstr>PORTALS</vt:lpstr>
      <vt:lpstr>PowerPoint Presentation</vt:lpstr>
      <vt:lpstr>DARK PHOTON LAGRANGIAN</vt:lpstr>
      <vt:lpstr>PORTAL PARAMETER SPACE</vt:lpstr>
      <vt:lpstr>PowerPoint Presentation</vt:lpstr>
      <vt:lpstr>THE MUON’S ANOMALOUS MAGNETIC MOMENT</vt:lpstr>
      <vt:lpstr>THE 8Be and 4He ATOMKI ANOMALIES</vt:lpstr>
      <vt:lpstr>SELF-INTERACTING DARK MATTER</vt:lpstr>
      <vt:lpstr>THE THERMAL RELIC LANDSCAPE</vt:lpstr>
      <vt:lpstr>TARGETS IN DARK PHOTON PARAMETER SPACE</vt:lpstr>
      <vt:lpstr>PowerPoint Presentation</vt:lpstr>
      <vt:lpstr>THE NEW PARTICLE LANDSCAPE</vt:lpstr>
      <vt:lpstr>DARK PHOTON PRODUCTION</vt:lpstr>
      <vt:lpstr>PowerPoint Presentation</vt:lpstr>
      <vt:lpstr>PowerPoint Presentation</vt:lpstr>
      <vt:lpstr>PowerPoint Presentation</vt:lpstr>
      <vt:lpstr>INVISIBLY DECAYING DARK PHOTONS</vt:lpstr>
      <vt:lpstr>LDMX @ SLAC</vt:lpstr>
      <vt:lpstr>DARK HIGGS BOSONS</vt:lpstr>
      <vt:lpstr>MATHUSLA @ CERN</vt:lpstr>
      <vt:lpstr>CODEX-B @ CERN</vt:lpstr>
      <vt:lpstr>NEUTRINOS AT COLLIDERS</vt:lpstr>
      <vt:lpstr>NEUTRINOS AT COLLIDERS</vt:lpstr>
      <vt:lpstr>III. SUMMARY</vt:lpstr>
    </vt:vector>
  </TitlesOfParts>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Jon</dc:creator>
  <cp:lastModifiedBy>Microsoft Office User</cp:lastModifiedBy>
  <cp:revision>1384</cp:revision>
  <cp:lastPrinted>2019-06-30T03:43:31Z</cp:lastPrinted>
  <dcterms:created xsi:type="dcterms:W3CDTF">2011-05-01T15:38:23Z</dcterms:created>
  <dcterms:modified xsi:type="dcterms:W3CDTF">2020-08-19T00:04:34Z</dcterms:modified>
</cp:coreProperties>
</file>