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7"/>
  </p:notesMasterIdLst>
  <p:handoutMasterIdLst>
    <p:handoutMasterId r:id="rId18"/>
  </p:handoutMasterIdLst>
  <p:sldIdLst>
    <p:sldId id="889" r:id="rId2"/>
    <p:sldId id="928" r:id="rId3"/>
    <p:sldId id="934" r:id="rId4"/>
    <p:sldId id="931" r:id="rId5"/>
    <p:sldId id="932" r:id="rId6"/>
    <p:sldId id="933" r:id="rId7"/>
    <p:sldId id="936" r:id="rId8"/>
    <p:sldId id="938" r:id="rId9"/>
    <p:sldId id="941" r:id="rId10"/>
    <p:sldId id="940" r:id="rId11"/>
    <p:sldId id="937" r:id="rId12"/>
    <p:sldId id="942" r:id="rId13"/>
    <p:sldId id="920" r:id="rId14"/>
    <p:sldId id="265" r:id="rId15"/>
    <p:sldId id="943"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B050"/>
    <a:srgbClr val="000000"/>
    <a:srgbClr val="F2E9D7"/>
    <a:srgbClr val="4A7EBB"/>
    <a:srgbClr val="17375E"/>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32" autoAdjust="0"/>
    <p:restoredTop sz="50000" autoAdjust="0"/>
  </p:normalViewPr>
  <p:slideViewPr>
    <p:cSldViewPr snapToObjects="1">
      <p:cViewPr varScale="1">
        <p:scale>
          <a:sx n="92" d="100"/>
          <a:sy n="92" d="100"/>
        </p:scale>
        <p:origin x="19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5832"/>
    </p:cViewPr>
  </p:sorterViewPr>
  <p:notesViewPr>
    <p:cSldViewPr snapToObjects="1">
      <p:cViewPr varScale="1">
        <p:scale>
          <a:sx n="144" d="100"/>
          <a:sy n="144" d="100"/>
        </p:scale>
        <p:origin x="4536"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15F4BDE-EB1E-5245-960C-40D7243C402E}" type="datetime1">
              <a:rPr lang="en-US"/>
              <a:pPr/>
              <a:t>7/15/20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FDA90A-D940-C24D-B8BA-FEF64AE6C9F7}" type="slidenum">
              <a:rPr lang="en-US"/>
              <a:pPr/>
              <a:t>‹#›</a:t>
            </a:fld>
            <a:endParaRPr lang="en-US"/>
          </a:p>
        </p:txBody>
      </p:sp>
    </p:spTree>
    <p:extLst>
      <p:ext uri="{BB962C8B-B14F-4D97-AF65-F5344CB8AC3E}">
        <p14:creationId xmlns:p14="http://schemas.microsoft.com/office/powerpoint/2010/main" val="39744018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6F9E314-5CA5-9043-97DF-2DA186874F47}" type="datetime1">
              <a:rPr lang="en-US"/>
              <a:pPr/>
              <a:t>7/15/20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E4DC66B-5A4D-704C-951F-C2EEB6AF22EF}" type="slidenum">
              <a:rPr lang="en-US"/>
              <a:pPr/>
              <a:t>‹#›</a:t>
            </a:fld>
            <a:endParaRPr lang="en-US"/>
          </a:p>
        </p:txBody>
      </p:sp>
    </p:spTree>
    <p:extLst>
      <p:ext uri="{BB962C8B-B14F-4D97-AF65-F5344CB8AC3E}">
        <p14:creationId xmlns:p14="http://schemas.microsoft.com/office/powerpoint/2010/main" val="495084801"/>
      </p:ext>
    </p:extLst>
  </p:cSld>
  <p:clrMap bg1="lt1" tx1="dk1" bg2="lt2" tx2="dk2" accent1="accent1" accent2="accent2" accent3="accent3" accent4="accent4" accent5="accent5" accent6="accent6" hlink="hlink" folHlink="folHlink"/>
  <p:hf hdr="0" ftr="0"/>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1F641B-6BBA-8347-9F4F-072BA9C2AE85}" type="slidenum">
              <a:rPr lang="en-US">
                <a:latin typeface="Calibri" charset="0"/>
              </a:rPr>
              <a:pPr eaLnBrk="1" hangingPunct="1"/>
              <a:t>1</a:t>
            </a:fld>
            <a:endParaRPr lang="en-US">
              <a:latin typeface="Calibri" charset="0"/>
            </a:endParaRPr>
          </a:p>
        </p:txBody>
      </p:sp>
    </p:spTree>
    <p:extLst>
      <p:ext uri="{BB962C8B-B14F-4D97-AF65-F5344CB8AC3E}">
        <p14:creationId xmlns:p14="http://schemas.microsoft.com/office/powerpoint/2010/main" val="250622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F6F9E314-5CA5-9043-97DF-2DA186874F47}" type="datetime1">
              <a:rPr lang="en-US" smtClean="0"/>
              <a:pPr/>
              <a:t>7/15/20</a:t>
            </a:fld>
            <a:endParaRPr lang="en-US"/>
          </a:p>
        </p:txBody>
      </p:sp>
      <p:sp>
        <p:nvSpPr>
          <p:cNvPr id="5" name="Slide Number Placeholder 4"/>
          <p:cNvSpPr>
            <a:spLocks noGrp="1"/>
          </p:cNvSpPr>
          <p:nvPr>
            <p:ph type="sldNum" sz="quarter" idx="5"/>
          </p:nvPr>
        </p:nvSpPr>
        <p:spPr/>
        <p:txBody>
          <a:bodyPr/>
          <a:lstStyle/>
          <a:p>
            <a:fld id="{1E4DC66B-5A4D-704C-951F-C2EEB6AF22EF}" type="slidenum">
              <a:rPr lang="en-US" smtClean="0"/>
              <a:pPr/>
              <a:t>10</a:t>
            </a:fld>
            <a:endParaRPr lang="en-US"/>
          </a:p>
        </p:txBody>
      </p:sp>
    </p:spTree>
    <p:extLst>
      <p:ext uri="{BB962C8B-B14F-4D97-AF65-F5344CB8AC3E}">
        <p14:creationId xmlns:p14="http://schemas.microsoft.com/office/powerpoint/2010/main" val="151659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494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168275"/>
            <a:ext cx="6858000" cy="44132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3927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23"/>
          <p:cNvSpPr txBox="1">
            <a:spLocks noChangeArrowheads="1"/>
          </p:cNvSpPr>
          <p:nvPr/>
        </p:nvSpPr>
        <p:spPr bwMode="auto">
          <a:xfrm>
            <a:off x="8162925" y="6138863"/>
            <a:ext cx="450850" cy="244475"/>
          </a:xfrm>
          <a:prstGeom prst="rect">
            <a:avLst/>
          </a:prstGeom>
          <a:noFill/>
          <a:ln w="9525">
            <a:noFill/>
            <a:miter lim="800000"/>
            <a:headEnd/>
            <a:tailEnd/>
          </a:ln>
          <a:effectLst/>
        </p:spPr>
        <p:txBody>
          <a:bodyPr>
            <a:spAutoFit/>
          </a:bodyPr>
          <a:lstStyle/>
          <a:p>
            <a:pPr algn="ctr" defTabSz="914400">
              <a:defRPr/>
            </a:pPr>
            <a:endParaRPr lang="en-US" sz="1000">
              <a:solidFill>
                <a:srgbClr val="000000"/>
              </a:solidFill>
              <a:latin typeface="+mn-lt"/>
              <a:ea typeface="ＭＳ Ｐゴシック" pitchFamily="-108" charset="-128"/>
              <a:cs typeface="ＭＳ Ｐゴシック" pitchFamily="-108" charset="-128"/>
            </a:endParaRPr>
          </a:p>
        </p:txBody>
      </p:sp>
      <p:sp>
        <p:nvSpPr>
          <p:cNvPr id="8" name="Line 28"/>
          <p:cNvSpPr>
            <a:spLocks noChangeShapeType="1"/>
          </p:cNvSpPr>
          <p:nvPr/>
        </p:nvSpPr>
        <p:spPr bwMode="auto">
          <a:xfrm>
            <a:off x="304800" y="715963"/>
            <a:ext cx="8474075" cy="0"/>
          </a:xfrm>
          <a:prstGeom prst="line">
            <a:avLst/>
          </a:prstGeom>
          <a:noFill/>
          <a:ln w="57150">
            <a:solidFill>
              <a:srgbClr val="0B4599"/>
            </a:solidFill>
            <a:round/>
            <a:headEnd/>
            <a:tailEnd/>
          </a:ln>
          <a:effectLst/>
        </p:spPr>
        <p:txBody>
          <a:bodyPr/>
          <a:lstStyle/>
          <a:p>
            <a:pPr algn="ctr" defTabSz="914400">
              <a:defRPr/>
            </a:pPr>
            <a:endParaRPr lang="en-US">
              <a:solidFill>
                <a:srgbClr val="000000"/>
              </a:solidFill>
              <a:latin typeface="+mn-lt"/>
              <a:ea typeface="ＭＳ Ｐゴシック" pitchFamily="-106" charset="-128"/>
              <a:cs typeface="ＭＳ Ｐゴシック" pitchFamily="-106" charset="-128"/>
            </a:endParaRPr>
          </a:p>
        </p:txBody>
      </p:sp>
      <p:sp>
        <p:nvSpPr>
          <p:cNvPr id="9" name="Rectangle 4"/>
          <p:cNvSpPr txBox="1">
            <a:spLocks noChangeArrowheads="1"/>
          </p:cNvSpPr>
          <p:nvPr/>
        </p:nvSpPr>
        <p:spPr>
          <a:xfrm>
            <a:off x="101600" y="6535738"/>
            <a:ext cx="2489200" cy="300037"/>
          </a:xfrm>
          <a:prstGeom prst="rect">
            <a:avLst/>
          </a:prstGeom>
          <a:ln>
            <a:noFill/>
          </a:ln>
        </p:spPr>
        <p:style>
          <a:lnRef idx="2">
            <a:schemeClr val="dk1"/>
          </a:lnRef>
          <a:fillRef idx="1">
            <a:schemeClr val="lt1"/>
          </a:fillRef>
          <a:effectRef idx="0">
            <a:schemeClr val="dk1"/>
          </a:effectRef>
          <a:fontRef idx="minor">
            <a:schemeClr val="dk1"/>
          </a:fontRef>
        </p:style>
        <p:txBody>
          <a:bodyPr/>
          <a:lstStyle>
            <a:lvl1pPr>
              <a:defRPr sz="1200">
                <a:solidFill>
                  <a:srgbClr val="0000FF"/>
                </a:solidFill>
              </a:defRPr>
            </a:lvl1pPr>
          </a:lstStyle>
          <a:p>
            <a:pPr fontAlgn="auto">
              <a:spcBef>
                <a:spcPts val="0"/>
              </a:spcBef>
              <a:spcAft>
                <a:spcPts val="0"/>
              </a:spcAft>
              <a:defRPr/>
            </a:pPr>
            <a:r>
              <a:rPr lang="en-US" baseline="0" dirty="0">
                <a:solidFill>
                  <a:schemeClr val="tx1"/>
                </a:solidFill>
                <a:latin typeface="+mn-lt"/>
                <a:ea typeface="+mn-ea"/>
                <a:cs typeface="+mn-cs"/>
              </a:rPr>
              <a:t>15 July 2020</a:t>
            </a:r>
            <a:endParaRPr lang="en-US" dirty="0">
              <a:solidFill>
                <a:schemeClr val="tx1"/>
              </a:solidFill>
              <a:latin typeface="+mn-lt"/>
              <a:ea typeface="+mn-ea"/>
              <a:cs typeface="+mn-cs"/>
            </a:endParaRPr>
          </a:p>
        </p:txBody>
      </p:sp>
      <p:sp>
        <p:nvSpPr>
          <p:cNvPr id="10" name="Rectangle 5"/>
          <p:cNvSpPr txBox="1">
            <a:spLocks noChangeArrowheads="1"/>
          </p:cNvSpPr>
          <p:nvPr/>
        </p:nvSpPr>
        <p:spPr>
          <a:xfrm>
            <a:off x="3962400" y="6542088"/>
            <a:ext cx="2895600" cy="290512"/>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dirty="0">
                <a:latin typeface="+mn-lt"/>
                <a:ea typeface="+mn-ea"/>
                <a:cs typeface="+mn-cs"/>
              </a:rPr>
              <a:t> </a:t>
            </a:r>
          </a:p>
        </p:txBody>
      </p:sp>
      <p:sp>
        <p:nvSpPr>
          <p:cNvPr id="11" name="Rectangle 6"/>
          <p:cNvSpPr txBox="1">
            <a:spLocks noChangeArrowheads="1"/>
          </p:cNvSpPr>
          <p:nvPr/>
        </p:nvSpPr>
        <p:spPr>
          <a:xfrm>
            <a:off x="7162800" y="6535738"/>
            <a:ext cx="1905000" cy="322262"/>
          </a:xfrm>
          <a:prstGeom prst="rect">
            <a:avLst/>
          </a:prstGeom>
          <a:ln/>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200" dirty="0">
                <a:solidFill>
                  <a:schemeClr val="tx1"/>
                </a:solidFill>
              </a:rPr>
              <a:t>Feng  </a:t>
            </a:r>
            <a:fld id="{F817A6DC-7C87-374F-AFE6-43B3D5E1F40F}" type="slidenum">
              <a:rPr lang="en-US" sz="1200" smtClean="0">
                <a:solidFill>
                  <a:schemeClr val="tx1"/>
                </a:solidFill>
              </a:rPr>
              <a:pPr algn="r"/>
              <a:t>‹#›</a:t>
            </a:fld>
            <a:endParaRPr lang="en-US" sz="1200" dirty="0">
              <a:solidFill>
                <a:schemeClr val="tx1"/>
              </a:solidFill>
            </a:endParaRPr>
          </a:p>
        </p:txBody>
      </p:sp>
      <p:sp>
        <p:nvSpPr>
          <p:cNvPr id="2" name="Footer Placeholder 1">
            <a:extLst>
              <a:ext uri="{FF2B5EF4-FFF2-40B4-BE49-F238E27FC236}">
                <a16:creationId xmlns:a16="http://schemas.microsoft.com/office/drawing/2014/main" id="{9A566C1A-1D13-9E48-8FEC-12896016A0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ctr" defTabSz="457200" rtl="0" fontAlgn="base">
        <a:spcBef>
          <a:spcPct val="0"/>
        </a:spcBef>
        <a:spcAft>
          <a:spcPct val="0"/>
        </a:spcAft>
        <a:defRPr sz="2800" b="1" kern="1200">
          <a:solidFill>
            <a:srgbClr val="000000"/>
          </a:solidFill>
          <a:latin typeface="+mj-lt"/>
          <a:ea typeface="ＭＳ Ｐゴシック" charset="0"/>
          <a:cs typeface="+mj-cs"/>
        </a:defRPr>
      </a:lvl1pPr>
      <a:lvl2pPr algn="ctr" defTabSz="457200" rtl="0" fontAlgn="base">
        <a:spcBef>
          <a:spcPct val="0"/>
        </a:spcBef>
        <a:spcAft>
          <a:spcPct val="0"/>
        </a:spcAft>
        <a:defRPr sz="2800" b="1">
          <a:solidFill>
            <a:srgbClr val="000000"/>
          </a:solidFill>
          <a:latin typeface="Arial" charset="0"/>
          <a:ea typeface="ＭＳ Ｐゴシック" charset="0"/>
        </a:defRPr>
      </a:lvl2pPr>
      <a:lvl3pPr algn="ctr" defTabSz="457200" rtl="0" fontAlgn="base">
        <a:spcBef>
          <a:spcPct val="0"/>
        </a:spcBef>
        <a:spcAft>
          <a:spcPct val="0"/>
        </a:spcAft>
        <a:defRPr sz="2800" b="1">
          <a:solidFill>
            <a:srgbClr val="000000"/>
          </a:solidFill>
          <a:latin typeface="Arial" charset="0"/>
          <a:ea typeface="ＭＳ Ｐゴシック" charset="0"/>
        </a:defRPr>
      </a:lvl3pPr>
      <a:lvl4pPr algn="ctr" defTabSz="457200" rtl="0" fontAlgn="base">
        <a:spcBef>
          <a:spcPct val="0"/>
        </a:spcBef>
        <a:spcAft>
          <a:spcPct val="0"/>
        </a:spcAft>
        <a:defRPr sz="2800" b="1">
          <a:solidFill>
            <a:srgbClr val="000000"/>
          </a:solidFill>
          <a:latin typeface="Arial" charset="0"/>
          <a:ea typeface="ＭＳ Ｐゴシック" charset="0"/>
        </a:defRPr>
      </a:lvl4pPr>
      <a:lvl5pPr algn="ctr" defTabSz="457200" rtl="0" fontAlgn="base">
        <a:spcBef>
          <a:spcPct val="0"/>
        </a:spcBef>
        <a:spcAft>
          <a:spcPct val="0"/>
        </a:spcAft>
        <a:defRPr sz="2800" b="1">
          <a:solidFill>
            <a:srgbClr val="000000"/>
          </a:solidFill>
          <a:latin typeface="Arial"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762000"/>
            <a:ext cx="91440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000" b="1" dirty="0"/>
          </a:p>
        </p:txBody>
      </p:sp>
      <p:sp>
        <p:nvSpPr>
          <p:cNvPr id="7" name="Rectangle 6"/>
          <p:cNvSpPr>
            <a:spLocks noChangeArrowheads="1"/>
          </p:cNvSpPr>
          <p:nvPr/>
        </p:nvSpPr>
        <p:spPr bwMode="auto">
          <a:xfrm>
            <a:off x="304800" y="6211888"/>
            <a:ext cx="8458200" cy="46037"/>
          </a:xfrm>
          <a:prstGeom prst="rect">
            <a:avLst/>
          </a:prstGeom>
          <a:solidFill>
            <a:srgbClr val="0000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8" name="Rectangle 7"/>
          <p:cNvSpPr>
            <a:spLocks noChangeArrowheads="1"/>
          </p:cNvSpPr>
          <p:nvPr/>
        </p:nvSpPr>
        <p:spPr bwMode="auto">
          <a:xfrm>
            <a:off x="0" y="6400800"/>
            <a:ext cx="9144000" cy="381000"/>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5123" name="Rectangle 3"/>
          <p:cNvSpPr>
            <a:spLocks noChangeArrowheads="1"/>
          </p:cNvSpPr>
          <p:nvPr/>
        </p:nvSpPr>
        <p:spPr bwMode="auto">
          <a:xfrm>
            <a:off x="0" y="3072015"/>
            <a:ext cx="9144000" cy="2185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en-US" sz="2000" i="1" dirty="0"/>
              <a:t>Dark Sectors and Light Long-Lived Particles</a:t>
            </a:r>
          </a:p>
          <a:p>
            <a:pPr algn="ctr"/>
            <a:endParaRPr lang="en-US" sz="1200" i="1" dirty="0"/>
          </a:p>
          <a:p>
            <a:pPr algn="ctr"/>
            <a:r>
              <a:rPr lang="en-US" sz="2000" i="1" dirty="0"/>
              <a:t>Snowmass AF-EF-RF Meeting</a:t>
            </a:r>
          </a:p>
          <a:p>
            <a:pPr algn="ctr"/>
            <a:endParaRPr lang="en-US" sz="2000" dirty="0"/>
          </a:p>
          <a:p>
            <a:pPr algn="ctr"/>
            <a:endParaRPr lang="en-US" sz="2000" dirty="0"/>
          </a:p>
          <a:p>
            <a:pPr algn="ctr"/>
            <a:r>
              <a:rPr lang="en-US" sz="2000" dirty="0"/>
              <a:t>Jonathan Feng, UC Irvine, 15 July 2020</a:t>
            </a:r>
            <a:endParaRPr lang="en-US" sz="2000" dirty="0">
              <a:sym typeface="Wingdings"/>
            </a:endParaRPr>
          </a:p>
          <a:p>
            <a:pPr algn="ctr"/>
            <a:endParaRPr lang="en-US" sz="2000" dirty="0">
              <a:sym typeface="Wingdings"/>
            </a:endParaRPr>
          </a:p>
          <a:p>
            <a:pPr algn="ctr"/>
            <a:endParaRPr lang="en-US" sz="2000" dirty="0">
              <a:sym typeface="Wingdings"/>
            </a:endParaRPr>
          </a:p>
          <a:p>
            <a:pPr algn="ctr"/>
            <a:endParaRPr lang="en-US" sz="2000" dirty="0">
              <a:sym typeface="Wingdings"/>
            </a:endParaRPr>
          </a:p>
          <a:p>
            <a:pPr algn="ctr"/>
            <a:endParaRPr lang="en-US" sz="2000" dirty="0">
              <a:sym typeface="Wingdings"/>
            </a:endParaRPr>
          </a:p>
          <a:p>
            <a:pPr algn="ctr"/>
            <a:endParaRPr lang="en-US" sz="1200" dirty="0"/>
          </a:p>
          <a:p>
            <a:pPr algn="ctr"/>
            <a:endParaRPr lang="en-US" sz="1200" dirty="0"/>
          </a:p>
        </p:txBody>
      </p:sp>
      <p:pic>
        <p:nvPicPr>
          <p:cNvPr id="14" name="Picture 13">
            <a:extLst>
              <a:ext uri="{FF2B5EF4-FFF2-40B4-BE49-F238E27FC236}">
                <a16:creationId xmlns:a16="http://schemas.microsoft.com/office/drawing/2014/main" id="{1B69DA5E-5C56-6B49-9A2D-BB6032CAABC1}"/>
              </a:ext>
            </a:extLst>
          </p:cNvPr>
          <p:cNvPicPr>
            <a:picLocks noChangeAspect="1"/>
          </p:cNvPicPr>
          <p:nvPr/>
        </p:nvPicPr>
        <p:blipFill>
          <a:blip r:embed="rId3"/>
          <a:stretch>
            <a:fillRect/>
          </a:stretch>
        </p:blipFill>
        <p:spPr>
          <a:xfrm>
            <a:off x="1634734" y="5563915"/>
            <a:ext cx="1711308" cy="488946"/>
          </a:xfrm>
          <a:prstGeom prst="rect">
            <a:avLst/>
          </a:prstGeom>
        </p:spPr>
      </p:pic>
      <p:pic>
        <p:nvPicPr>
          <p:cNvPr id="15" name="Picture 14">
            <a:extLst>
              <a:ext uri="{FF2B5EF4-FFF2-40B4-BE49-F238E27FC236}">
                <a16:creationId xmlns:a16="http://schemas.microsoft.com/office/drawing/2014/main" id="{2A0B97C5-96DE-E94A-A393-2C22EA2F0247}"/>
              </a:ext>
            </a:extLst>
          </p:cNvPr>
          <p:cNvPicPr>
            <a:picLocks noChangeAspect="1"/>
          </p:cNvPicPr>
          <p:nvPr/>
        </p:nvPicPr>
        <p:blipFill>
          <a:blip r:embed="rId4"/>
          <a:stretch>
            <a:fillRect/>
          </a:stretch>
        </p:blipFill>
        <p:spPr>
          <a:xfrm>
            <a:off x="3990176" y="5548711"/>
            <a:ext cx="2734564" cy="519355"/>
          </a:xfrm>
          <a:prstGeom prst="rect">
            <a:avLst/>
          </a:prstGeom>
        </p:spPr>
      </p:pic>
      <p:pic>
        <p:nvPicPr>
          <p:cNvPr id="17" name="Picture 16">
            <a:extLst>
              <a:ext uri="{FF2B5EF4-FFF2-40B4-BE49-F238E27FC236}">
                <a16:creationId xmlns:a16="http://schemas.microsoft.com/office/drawing/2014/main" id="{3DEF246E-C0F0-284D-9F72-F701A6ED6D6B}"/>
              </a:ext>
            </a:extLst>
          </p:cNvPr>
          <p:cNvPicPr>
            <a:picLocks noChangeAspect="1"/>
          </p:cNvPicPr>
          <p:nvPr/>
        </p:nvPicPr>
        <p:blipFill>
          <a:blip r:embed="rId5"/>
          <a:stretch>
            <a:fillRect/>
          </a:stretch>
        </p:blipFill>
        <p:spPr>
          <a:xfrm>
            <a:off x="295577" y="5460877"/>
            <a:ext cx="695023" cy="695023"/>
          </a:xfrm>
          <a:prstGeom prst="rect">
            <a:avLst/>
          </a:prstGeom>
        </p:spPr>
      </p:pic>
      <p:pic>
        <p:nvPicPr>
          <p:cNvPr id="19" name="Picture 18">
            <a:extLst>
              <a:ext uri="{FF2B5EF4-FFF2-40B4-BE49-F238E27FC236}">
                <a16:creationId xmlns:a16="http://schemas.microsoft.com/office/drawing/2014/main" id="{7181E317-B8D8-BA43-9A3A-5399C6C49F45}"/>
              </a:ext>
            </a:extLst>
          </p:cNvPr>
          <p:cNvPicPr>
            <a:picLocks noChangeAspect="1"/>
          </p:cNvPicPr>
          <p:nvPr/>
        </p:nvPicPr>
        <p:blipFill rotWithShape="1">
          <a:blip r:embed="rId6"/>
          <a:srcRect r="7550"/>
          <a:stretch/>
        </p:blipFill>
        <p:spPr>
          <a:xfrm>
            <a:off x="7368874" y="5455458"/>
            <a:ext cx="1394126" cy="705861"/>
          </a:xfrm>
          <a:prstGeom prst="rect">
            <a:avLst/>
          </a:prstGeom>
        </p:spPr>
      </p:pic>
      <p:sp>
        <p:nvSpPr>
          <p:cNvPr id="12" name="Rectangle 3">
            <a:extLst>
              <a:ext uri="{FF2B5EF4-FFF2-40B4-BE49-F238E27FC236}">
                <a16:creationId xmlns:a16="http://schemas.microsoft.com/office/drawing/2014/main" id="{2652BFD4-F3D5-3A41-B9DA-DACF1B2A552B}"/>
              </a:ext>
            </a:extLst>
          </p:cNvPr>
          <p:cNvSpPr>
            <a:spLocks noChangeArrowheads="1"/>
          </p:cNvSpPr>
          <p:nvPr/>
        </p:nvSpPr>
        <p:spPr bwMode="auto">
          <a:xfrm>
            <a:off x="0" y="1600200"/>
            <a:ext cx="9144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000" b="1" dirty="0"/>
          </a:p>
          <a:p>
            <a:pPr algn="ctr"/>
            <a:endParaRPr lang="en-US" sz="4000" b="1" dirty="0"/>
          </a:p>
          <a:p>
            <a:pPr algn="ctr"/>
            <a:r>
              <a:rPr lang="en-US" sz="4800" b="1" dirty="0">
                <a:latin typeface="+mn-lt"/>
              </a:rPr>
              <a:t>F</a:t>
            </a:r>
            <a:r>
              <a:rPr lang="en-US" sz="4000" b="1" dirty="0">
                <a:latin typeface="+mn-lt"/>
              </a:rPr>
              <a:t>ORWARD </a:t>
            </a:r>
            <a:r>
              <a:rPr lang="en-US" sz="4800" b="1" dirty="0">
                <a:latin typeface="+mn-lt"/>
              </a:rPr>
              <a:t>P</a:t>
            </a:r>
            <a:r>
              <a:rPr lang="en-US" sz="4000" b="1" dirty="0">
                <a:latin typeface="+mn-lt"/>
              </a:rPr>
              <a:t>HYSICS </a:t>
            </a:r>
            <a:r>
              <a:rPr lang="en-US" sz="4800" b="1" dirty="0">
                <a:latin typeface="+mn-lt"/>
              </a:rPr>
              <a:t>F</a:t>
            </a:r>
            <a:r>
              <a:rPr lang="en-US" sz="4000" b="1" dirty="0">
                <a:latin typeface="+mn-lt"/>
              </a:rPr>
              <a:t>ACILITY</a:t>
            </a:r>
          </a:p>
          <a:p>
            <a:pPr algn="ctr"/>
            <a:endParaRPr lang="en-US" sz="2400" b="1" dirty="0"/>
          </a:p>
          <a:p>
            <a:pPr algn="ctr"/>
            <a:endParaRPr lang="en-US" sz="2400" b="1" dirty="0"/>
          </a:p>
          <a:p>
            <a:pPr algn="ctr"/>
            <a:endParaRPr lang="en-US" sz="2400" b="1" dirty="0"/>
          </a:p>
          <a:p>
            <a:pPr algn="ctr"/>
            <a:endParaRPr lang="en-US" sz="2400" b="1" dirty="0"/>
          </a:p>
        </p:txBody>
      </p:sp>
    </p:spTree>
    <p:extLst>
      <p:ext uri="{BB962C8B-B14F-4D97-AF65-F5344CB8AC3E}">
        <p14:creationId xmlns:p14="http://schemas.microsoft.com/office/powerpoint/2010/main" val="98993669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FPF NEUTRINO PHYSICS</a:t>
            </a:r>
          </a:p>
        </p:txBody>
      </p:sp>
      <p:sp>
        <p:nvSpPr>
          <p:cNvPr id="5123" name="Content Placeholder 2"/>
          <p:cNvSpPr>
            <a:spLocks noGrp="1"/>
          </p:cNvSpPr>
          <p:nvPr>
            <p:ph idx="1"/>
          </p:nvPr>
        </p:nvSpPr>
        <p:spPr>
          <a:xfrm>
            <a:off x="152400" y="838200"/>
            <a:ext cx="8915400" cy="5867400"/>
          </a:xfrm>
        </p:spPr>
        <p:txBody>
          <a:bodyPr/>
          <a:lstStyle/>
          <a:p>
            <a:r>
              <a:rPr lang="en-US" sz="2000" dirty="0" err="1"/>
              <a:t>FASER</a:t>
            </a:r>
            <a:r>
              <a:rPr lang="en-US" sz="2000" dirty="0" err="1">
                <a:latin typeface="Symbol" pitchFamily="2" charset="2"/>
              </a:rPr>
              <a:t>n</a:t>
            </a:r>
            <a:r>
              <a:rPr lang="en-US" sz="2000" dirty="0"/>
              <a:t> will detect 1000s of </a:t>
            </a:r>
            <a:r>
              <a:rPr lang="en-US" sz="2000" dirty="0">
                <a:latin typeface="Symbol" pitchFamily="2" charset="2"/>
              </a:rPr>
              <a:t>n</a:t>
            </a:r>
            <a:r>
              <a:rPr lang="en-US" sz="2000" dirty="0"/>
              <a:t>s with 1.3 ton tungsten/emulsion in Run 3.</a:t>
            </a:r>
          </a:p>
          <a:p>
            <a:pPr lvl="1"/>
            <a:r>
              <a:rPr lang="en-US" sz="1800" dirty="0"/>
              <a:t>Will detect first collider neutrino (see de </a:t>
            </a:r>
            <a:r>
              <a:rPr lang="en-US" sz="1800" dirty="0" err="1"/>
              <a:t>Rujula</a:t>
            </a:r>
            <a:r>
              <a:rPr lang="en-US" sz="1800" dirty="0"/>
              <a:t> and </a:t>
            </a:r>
            <a:r>
              <a:rPr lang="en-US" sz="1800" dirty="0" err="1"/>
              <a:t>Ruckl</a:t>
            </a:r>
            <a:r>
              <a:rPr lang="en-US" sz="1800" dirty="0"/>
              <a:t>, 1984!)</a:t>
            </a:r>
          </a:p>
          <a:p>
            <a:pPr lvl="1"/>
            <a:r>
              <a:rPr lang="en-US" sz="1800" dirty="0"/>
              <a:t>Detect </a:t>
            </a:r>
            <a:r>
              <a:rPr lang="en-US" sz="1800" baseline="-25000" dirty="0">
                <a:latin typeface="Symbol" pitchFamily="2" charset="2"/>
              </a:rPr>
              <a:t> </a:t>
            </a:r>
            <a:r>
              <a:rPr lang="en-US" sz="1800" dirty="0">
                <a:latin typeface="Arial" charset="0"/>
              </a:rPr>
              <a:t>~1000 </a:t>
            </a:r>
            <a:r>
              <a:rPr lang="en-US" sz="1800" dirty="0">
                <a:latin typeface="Symbol" pitchFamily="2" charset="2"/>
                <a:sym typeface="Wingdings" pitchFamily="2" charset="2"/>
              </a:rPr>
              <a:t>n</a:t>
            </a:r>
            <a:r>
              <a:rPr lang="en-US" sz="1800" i="1" baseline="-25000" dirty="0">
                <a:latin typeface="Arial" charset="0"/>
                <a:sym typeface="Wingdings" pitchFamily="2" charset="2"/>
              </a:rPr>
              <a:t>e </a:t>
            </a:r>
            <a:r>
              <a:rPr lang="en-US" sz="1800" i="1" dirty="0">
                <a:latin typeface="Arial" charset="0"/>
                <a:sym typeface="Wingdings" pitchFamily="2" charset="2"/>
              </a:rPr>
              <a:t>, </a:t>
            </a:r>
            <a:r>
              <a:rPr lang="en-US" sz="1800" dirty="0">
                <a:latin typeface="Arial" charset="0"/>
                <a:sym typeface="Wingdings" pitchFamily="2" charset="2"/>
              </a:rPr>
              <a:t>~10,000</a:t>
            </a:r>
            <a:r>
              <a:rPr lang="en-US" sz="1800" dirty="0">
                <a:latin typeface="Arial" charset="0"/>
              </a:rPr>
              <a:t> </a:t>
            </a:r>
            <a:r>
              <a:rPr lang="en-US" sz="1800" dirty="0">
                <a:latin typeface="Symbol" pitchFamily="2" charset="2"/>
                <a:sym typeface="Wingdings" pitchFamily="2" charset="2"/>
              </a:rPr>
              <a:t>n</a:t>
            </a:r>
            <a:r>
              <a:rPr lang="en-US" sz="1800" baseline="-25000" dirty="0">
                <a:latin typeface="Symbol" pitchFamily="2" charset="2"/>
                <a:sym typeface="Wingdings" pitchFamily="2" charset="2"/>
              </a:rPr>
              <a:t>m </a:t>
            </a:r>
            <a:r>
              <a:rPr lang="en-US" sz="1800" dirty="0">
                <a:sym typeface="Wingdings" pitchFamily="2" charset="2"/>
              </a:rPr>
              <a:t>, and ~10 </a:t>
            </a:r>
            <a:r>
              <a:rPr lang="en-US" sz="1800" dirty="0" err="1">
                <a:latin typeface="Symbol" pitchFamily="2" charset="2"/>
                <a:sym typeface="Wingdings" pitchFamily="2" charset="2"/>
              </a:rPr>
              <a:t>n</a:t>
            </a:r>
            <a:r>
              <a:rPr lang="en-US" sz="1800" baseline="-25000" dirty="0" err="1">
                <a:latin typeface="Symbol" pitchFamily="2" charset="2"/>
                <a:sym typeface="Wingdings" pitchFamily="2" charset="2"/>
              </a:rPr>
              <a:t>t</a:t>
            </a:r>
            <a:r>
              <a:rPr lang="en-US" sz="1800" baseline="-25000" dirty="0">
                <a:latin typeface="Symbol" pitchFamily="2" charset="2"/>
                <a:sym typeface="Wingdings" pitchFamily="2" charset="2"/>
              </a:rPr>
              <a:t> </a:t>
            </a:r>
            <a:r>
              <a:rPr lang="en-US" sz="1800" dirty="0"/>
              <a:t>.</a:t>
            </a:r>
            <a:endParaRPr lang="en-US" sz="1800" baseline="-25000" dirty="0">
              <a:latin typeface="Symbol" pitchFamily="2" charset="2"/>
            </a:endParaRPr>
          </a:p>
          <a:p>
            <a:pPr lvl="1"/>
            <a:r>
              <a:rPr lang="en-US" sz="1800" dirty="0"/>
              <a:t>Probe neutrino properties at energies </a:t>
            </a:r>
            <a:r>
              <a:rPr lang="en-US" sz="1800" dirty="0" err="1"/>
              <a:t>E</a:t>
            </a:r>
            <a:r>
              <a:rPr lang="en-US" sz="1800" baseline="-25000" dirty="0" err="1">
                <a:latin typeface="Symbol" pitchFamily="2" charset="2"/>
              </a:rPr>
              <a:t>n</a:t>
            </a:r>
            <a:r>
              <a:rPr lang="en-US" sz="1800" dirty="0"/>
              <a:t> ~ </a:t>
            </a:r>
            <a:r>
              <a:rPr lang="en-US" sz="1800" dirty="0" err="1"/>
              <a:t>TeV</a:t>
            </a:r>
            <a:r>
              <a:rPr lang="en-US" sz="1800" dirty="0"/>
              <a:t>.</a:t>
            </a:r>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pPr marL="0" indent="0" algn="ctr">
              <a:buNone/>
            </a:pPr>
            <a:endParaRPr lang="en-US" sz="800" dirty="0">
              <a:solidFill>
                <a:srgbClr val="FF0000"/>
              </a:solidFill>
            </a:endParaRPr>
          </a:p>
          <a:p>
            <a:endParaRPr lang="en-US" sz="2000" dirty="0"/>
          </a:p>
          <a:p>
            <a:r>
              <a:rPr lang="en-US" sz="2000" dirty="0"/>
              <a:t>With FPF, could upgrade to ~10 tons in HL-LHC, precisely study neutrino production, propagation, and interactions for all 3 flavors, lepton universality, </a:t>
            </a:r>
            <a:r>
              <a:rPr lang="en-US" sz="2000" dirty="0">
                <a:latin typeface="Symbol" pitchFamily="2" charset="2"/>
                <a:sym typeface="Wingdings" pitchFamily="2" charset="2"/>
              </a:rPr>
              <a:t>n</a:t>
            </a:r>
            <a:r>
              <a:rPr lang="en-US" sz="2000" dirty="0"/>
              <a:t> oscillations, </a:t>
            </a:r>
            <a:r>
              <a:rPr lang="en-US" dirty="0" err="1">
                <a:latin typeface="Symbol" pitchFamily="2" charset="2"/>
                <a:sym typeface="Wingdings" pitchFamily="2" charset="2"/>
              </a:rPr>
              <a:t>n</a:t>
            </a:r>
            <a:r>
              <a:rPr lang="en-US" baseline="-25000" dirty="0" err="1">
                <a:latin typeface="Symbol" pitchFamily="2" charset="2"/>
                <a:sym typeface="Wingdings" pitchFamily="2" charset="2"/>
              </a:rPr>
              <a:t>t</a:t>
            </a:r>
            <a:r>
              <a:rPr lang="en-US" sz="2000" dirty="0"/>
              <a:t> magnetic moment, NSI, neutrino tridents, …</a:t>
            </a:r>
          </a:p>
          <a:p>
            <a:endParaRPr lang="en-US" sz="1000" dirty="0"/>
          </a:p>
          <a:p>
            <a:r>
              <a:rPr lang="en-US" sz="2000" dirty="0"/>
              <a:t>FPF will open up a new world of </a:t>
            </a:r>
            <a:r>
              <a:rPr lang="en-US" sz="2000" dirty="0" err="1"/>
              <a:t>TeV</a:t>
            </a:r>
            <a:r>
              <a:rPr lang="en-US" sz="2000" dirty="0"/>
              <a:t> neutrino physics at colliders.</a:t>
            </a:r>
          </a:p>
          <a:p>
            <a:endParaRPr lang="en-US" sz="2000" dirty="0"/>
          </a:p>
          <a:p>
            <a:pPr marL="0" indent="0">
              <a:buNone/>
            </a:pPr>
            <a:endParaRPr lang="en-US" sz="1200" dirty="0"/>
          </a:p>
          <a:p>
            <a:endParaRPr lang="en-US" sz="2000" dirty="0">
              <a:solidFill>
                <a:srgbClr val="FF0000"/>
              </a:solidFill>
            </a:endParaRPr>
          </a:p>
        </p:txBody>
      </p:sp>
      <p:sp>
        <p:nvSpPr>
          <p:cNvPr id="5" name="TextBox 4">
            <a:extLst>
              <a:ext uri="{FF2B5EF4-FFF2-40B4-BE49-F238E27FC236}">
                <a16:creationId xmlns:a16="http://schemas.microsoft.com/office/drawing/2014/main" id="{78D13815-6D41-A442-A233-33DD17A55E6D}"/>
              </a:ext>
            </a:extLst>
          </p:cNvPr>
          <p:cNvSpPr txBox="1"/>
          <p:nvPr/>
        </p:nvSpPr>
        <p:spPr>
          <a:xfrm>
            <a:off x="2890847" y="4572000"/>
            <a:ext cx="3438505" cy="307777"/>
          </a:xfrm>
          <a:prstGeom prst="rect">
            <a:avLst/>
          </a:prstGeom>
          <a:noFill/>
        </p:spPr>
        <p:txBody>
          <a:bodyPr wrap="none" rtlCol="0">
            <a:spAutoFit/>
          </a:bodyPr>
          <a:lstStyle/>
          <a:p>
            <a:r>
              <a:rPr lang="en-US" sz="1400" dirty="0"/>
              <a:t>FASER Collaboration 1908.02310 (2019)</a:t>
            </a:r>
          </a:p>
        </p:txBody>
      </p:sp>
      <p:pic>
        <p:nvPicPr>
          <p:cNvPr id="7" name="Picture 6">
            <a:extLst>
              <a:ext uri="{FF2B5EF4-FFF2-40B4-BE49-F238E27FC236}">
                <a16:creationId xmlns:a16="http://schemas.microsoft.com/office/drawing/2014/main" id="{A51C1235-F1B8-E447-8975-C51FC423AA7D}"/>
              </a:ext>
            </a:extLst>
          </p:cNvPr>
          <p:cNvPicPr>
            <a:picLocks noChangeAspect="1"/>
          </p:cNvPicPr>
          <p:nvPr/>
        </p:nvPicPr>
        <p:blipFill>
          <a:blip r:embed="rId3"/>
          <a:stretch>
            <a:fillRect/>
          </a:stretch>
        </p:blipFill>
        <p:spPr>
          <a:xfrm>
            <a:off x="952500" y="2344652"/>
            <a:ext cx="7239000" cy="2168696"/>
          </a:xfrm>
          <a:prstGeom prst="rect">
            <a:avLst/>
          </a:prstGeom>
        </p:spPr>
      </p:pic>
    </p:spTree>
    <p:extLst>
      <p:ext uri="{BB962C8B-B14F-4D97-AF65-F5344CB8AC3E}">
        <p14:creationId xmlns:p14="http://schemas.microsoft.com/office/powerpoint/2010/main" val="16891630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55662"/>
                <a:ext cx="8686800" cy="2573338"/>
              </a:xfrm>
            </p:spPr>
            <p:txBody>
              <a:bodyPr>
                <a:noAutofit/>
              </a:bodyPr>
              <a:lstStyle/>
              <a:p>
                <a:r>
                  <a:rPr lang="en-US" sz="2000" dirty="0">
                    <a:latin typeface="Arial" charset="0"/>
                  </a:rPr>
                  <a:t>The forward production of hadrons is currently subject to large uncertainties. Experiments at a Forward Physics Facility would provide useful insights.</a:t>
                </a:r>
              </a:p>
              <a:p>
                <a:endParaRPr lang="en-US" sz="1200" dirty="0">
                  <a:latin typeface="Arial" charset="0"/>
                </a:endParaRPr>
              </a:p>
              <a:p>
                <a:pPr lvl="1"/>
                <a:r>
                  <a:rPr lang="en-US" sz="1800" dirty="0">
                    <a:latin typeface="Arial" charset="0"/>
                  </a:rPr>
                  <a:t>Accommodate both on-axis and off-axis neutrino detectors, which provide complementary </a:t>
                </a:r>
                <a:r>
                  <a:rPr lang="en-US" sz="1800" dirty="0">
                    <a:solidFill>
                      <a:srgbClr val="0000FF"/>
                    </a:solidFill>
                    <a:latin typeface="Arial" charset="0"/>
                  </a:rPr>
                  <a:t>information (</a:t>
                </a:r>
                <a:r>
                  <a:rPr lang="en-US" sz="1800" dirty="0">
                    <a:solidFill>
                      <a:srgbClr val="0000FF"/>
                    </a:solidFill>
                    <a:latin typeface="Symbol" pitchFamily="2" charset="2"/>
                  </a:rPr>
                  <a:t>p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Symbol" pitchFamily="2" charset="2"/>
                  </a:rPr>
                  <a:t> </a:t>
                </a:r>
                <a:r>
                  <a:rPr lang="en-US" sz="1800" dirty="0">
                    <a:solidFill>
                      <a:srgbClr val="0000FF"/>
                    </a:solidFill>
                    <a:latin typeface="Symbol" pitchFamily="2" charset="2"/>
                    <a:sym typeface="Wingdings" pitchFamily="2" charset="2"/>
                  </a:rPr>
                  <a:t>n</a:t>
                </a:r>
                <a:r>
                  <a:rPr lang="en-US" sz="1800" baseline="-25000" dirty="0">
                    <a:solidFill>
                      <a:srgbClr val="0000FF"/>
                    </a:solidFill>
                    <a:latin typeface="Symbol" pitchFamily="2" charset="2"/>
                    <a:sym typeface="Wingdings" pitchFamily="2" charset="2"/>
                  </a:rPr>
                  <a:t>m </a:t>
                </a:r>
                <a:r>
                  <a:rPr lang="en-US" sz="1800" dirty="0">
                    <a:solidFill>
                      <a:srgbClr val="0000FF"/>
                    </a:solidFill>
                    <a:latin typeface="Arial" charset="0"/>
                    <a:sym typeface="Wingdings" pitchFamily="2" charset="2"/>
                  </a:rPr>
                  <a:t>, </a:t>
                </a:r>
                <a:r>
                  <a:rPr lang="en-US" sz="1800" i="1" dirty="0">
                    <a:solidFill>
                      <a:srgbClr val="0000FF"/>
                    </a:solidFill>
                    <a:latin typeface="Arial" charset="0"/>
                    <a:sym typeface="Wingdings" pitchFamily="2" charset="2"/>
                  </a:rPr>
                  <a:t>K</a:t>
                </a:r>
                <a:r>
                  <a:rPr lang="en-US" sz="1800" dirty="0">
                    <a:solidFill>
                      <a:srgbClr val="0000FF"/>
                    </a:solidFill>
                    <a:latin typeface="Arial" charset="0"/>
                    <a:sym typeface="Wingdings" pitchFamily="2" charset="2"/>
                  </a:rPr>
                  <a:t>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Arial" charset="0"/>
                    <a:sym typeface="Wingdings" pitchFamily="2" charset="2"/>
                  </a:rPr>
                  <a:t> </a:t>
                </a:r>
                <a:r>
                  <a:rPr lang="en-US" sz="1800" dirty="0">
                    <a:solidFill>
                      <a:srgbClr val="0000FF"/>
                    </a:solidFill>
                    <a:latin typeface="Symbol" pitchFamily="2" charset="2"/>
                    <a:sym typeface="Wingdings" pitchFamily="2" charset="2"/>
                  </a:rPr>
                  <a:t>n</a:t>
                </a:r>
                <a:r>
                  <a:rPr lang="en-US" sz="1800" i="1" baseline="-25000" dirty="0">
                    <a:solidFill>
                      <a:srgbClr val="0000FF"/>
                    </a:solidFill>
                    <a:latin typeface="Arial" charset="0"/>
                    <a:sym typeface="Wingdings" pitchFamily="2" charset="2"/>
                  </a:rPr>
                  <a:t>e </a:t>
                </a:r>
                <a:r>
                  <a:rPr lang="en-US" sz="1800" dirty="0">
                    <a:solidFill>
                      <a:srgbClr val="0000FF"/>
                    </a:solidFill>
                    <a:latin typeface="Arial" charset="0"/>
                    <a:sym typeface="Wingdings" pitchFamily="2" charset="2"/>
                  </a:rPr>
                  <a:t>, </a:t>
                </a:r>
                <a:r>
                  <a:rPr lang="en-US" sz="1800" i="1" dirty="0">
                    <a:solidFill>
                      <a:srgbClr val="0000FF"/>
                    </a:solidFill>
                    <a:latin typeface="Arial" charset="0"/>
                    <a:sym typeface="Wingdings" pitchFamily="2" charset="2"/>
                  </a:rPr>
                  <a:t>D</a:t>
                </a:r>
                <a:r>
                  <a:rPr lang="en-US" sz="1800" dirty="0">
                    <a:solidFill>
                      <a:srgbClr val="0000FF"/>
                    </a:solidFill>
                    <a:latin typeface="Arial" charset="0"/>
                    <a:sym typeface="Wingdings" pitchFamily="2" charset="2"/>
                  </a:rPr>
                  <a:t>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Arial" charset="0"/>
                    <a:sym typeface="Wingdings" pitchFamily="2" charset="2"/>
                  </a:rPr>
                  <a:t> </a:t>
                </a:r>
                <a:r>
                  <a:rPr lang="en-US" sz="1800" dirty="0" err="1">
                    <a:solidFill>
                      <a:srgbClr val="0000FF"/>
                    </a:solidFill>
                    <a:latin typeface="Symbol" pitchFamily="2" charset="2"/>
                    <a:sym typeface="Wingdings" pitchFamily="2" charset="2"/>
                  </a:rPr>
                  <a:t>n</a:t>
                </a:r>
                <a:r>
                  <a:rPr lang="en-US" sz="1800" baseline="-25000" dirty="0" err="1">
                    <a:solidFill>
                      <a:srgbClr val="0000FF"/>
                    </a:solidFill>
                    <a:latin typeface="Symbol" pitchFamily="2" charset="2"/>
                    <a:sym typeface="Wingdings" pitchFamily="2" charset="2"/>
                  </a:rPr>
                  <a:t>t</a:t>
                </a:r>
                <a:r>
                  <a:rPr lang="en-US" sz="1800" baseline="-25000" dirty="0">
                    <a:solidFill>
                      <a:srgbClr val="0000FF"/>
                    </a:solidFill>
                    <a:latin typeface="Symbol" pitchFamily="2" charset="2"/>
                    <a:sym typeface="Wingdings" pitchFamily="2" charset="2"/>
                  </a:rPr>
                  <a:t> </a:t>
                </a:r>
                <a:r>
                  <a:rPr lang="en-US" sz="1800" dirty="0">
                    <a:solidFill>
                      <a:srgbClr val="0000FF"/>
                    </a:solidFill>
                    <a:latin typeface="Symbol" pitchFamily="2" charset="2"/>
                    <a:sym typeface="Wingdings"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55662"/>
                <a:ext cx="8686800" cy="2573338"/>
              </a:xfrm>
              <a:blipFill>
                <a:blip r:embed="rId2"/>
                <a:stretch>
                  <a:fillRect l="-585" t="-980"/>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FPF QCD PHYSICS</a:t>
            </a:r>
            <a:endParaRPr lang="en-US" dirty="0">
              <a:latin typeface="Symbol" pitchFamily="2" charset="2"/>
            </a:endParaRPr>
          </a:p>
        </p:txBody>
      </p:sp>
      <p:pic>
        <p:nvPicPr>
          <p:cNvPr id="4" name="Picture 3">
            <a:extLst>
              <a:ext uri="{FF2B5EF4-FFF2-40B4-BE49-F238E27FC236}">
                <a16:creationId xmlns:a16="http://schemas.microsoft.com/office/drawing/2014/main" id="{761522B4-E4A0-514C-A6DA-A2821809CC34}"/>
              </a:ext>
            </a:extLst>
          </p:cNvPr>
          <p:cNvPicPr>
            <a:picLocks noChangeAspect="1"/>
          </p:cNvPicPr>
          <p:nvPr/>
        </p:nvPicPr>
        <p:blipFill>
          <a:blip r:embed="rId3"/>
          <a:stretch>
            <a:fillRect/>
          </a:stretch>
        </p:blipFill>
        <p:spPr>
          <a:xfrm>
            <a:off x="5562600" y="2819400"/>
            <a:ext cx="3175698" cy="3581400"/>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0D72186-AE33-8847-BDBE-03CF713F09DE}"/>
                  </a:ext>
                </a:extLst>
              </p:cNvPr>
              <p:cNvSpPr txBox="1">
                <a:spLocks/>
              </p:cNvSpPr>
              <p:nvPr/>
            </p:nvSpPr>
            <p:spPr bwMode="auto">
              <a:xfrm>
                <a:off x="152400" y="2667000"/>
                <a:ext cx="5309298" cy="3581400"/>
              </a:xfrm>
              <a:prstGeom prst="rect">
                <a:avLst/>
              </a:prstGeom>
              <a:noFill/>
              <a:ln>
                <a:noFill/>
              </a:ln>
              <a:extLst>
                <a:ext uri="{909E8E84-426E-40dd-AFC4-6F175D3DCCD1}">
                  <a14:hiddenFill xmlns:mv="urn:schemas-microsoft-com:mac:vml" xmlns="">
                    <a:solidFill>
                      <a:srgbClr val="FFFFFF"/>
                    </a:solidFill>
                  </a14:hiddenFill>
                </a:ext>
                <a:ext uri="{91240B29-F687-4f45-9708-019B960494DF}">
                  <a14:hiddenLine xmlns:mv="urn:schemas-microsoft-com:mac:vml" xmlns="" w="9525">
                    <a:solidFill>
                      <a:srgbClr val="000000"/>
                    </a:solidFill>
                    <a:miter lim="800000"/>
                    <a:headEnd/>
                    <a:tailEnd/>
                  </a14:hiddenLine>
                </a:ext>
                <a:ext uri="{FAA26D3D-D897-4be2-8F04-BA451C77F1D7}">
                  <ma14:placeholderFlag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a:sym typeface="Wingdings" pitchFamily="2" charset="2"/>
                  </a:rPr>
                  <a:t>Different target nuclei (lead, tungsten) to probe different nuclear pdfs</a:t>
                </a:r>
              </a:p>
              <a:p>
                <a:pPr lvl="1"/>
                <a:r>
                  <a:rPr lang="en-US" sz="1800" dirty="0">
                    <a:sym typeface="Wingdings" pitchFamily="2" charset="2"/>
                  </a:rPr>
                  <a:t>Strange quark pdf through </a:t>
                </a:r>
                <a:r>
                  <a:rPr lang="en-US" sz="1800" dirty="0">
                    <a:latin typeface="Symbol" pitchFamily="2" charset="2"/>
                    <a:sym typeface="Wingdings" pitchFamily="2" charset="2"/>
                  </a:rPr>
                  <a:t>n</a:t>
                </a:r>
                <a:r>
                  <a:rPr lang="en-US" sz="1800" i="1" dirty="0">
                    <a:sym typeface="Wingdings" pitchFamily="2" charset="2"/>
                  </a:rPr>
                  <a:t>s</a:t>
                </a:r>
                <a:r>
                  <a:rPr lang="en-US" sz="1800" dirty="0">
                    <a:sym typeface="Wingdings" pitchFamily="2" charset="2"/>
                  </a:rPr>
                  <a:t> </a:t>
                </a: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i="1" dirty="0">
                    <a:sym typeface="Wingdings" pitchFamily="2" charset="2"/>
                  </a:rPr>
                  <a:t>lc</a:t>
                </a:r>
                <a:endParaRPr lang="en-US" sz="1800" dirty="0">
                  <a:sym typeface="Wingdings" pitchFamily="2" charset="2"/>
                </a:endParaRPr>
              </a:p>
              <a:p>
                <a:pPr lvl="1"/>
                <a:r>
                  <a:rPr lang="en-US" sz="1800" dirty="0">
                    <a:sym typeface="Wingdings" pitchFamily="2" charset="2"/>
                  </a:rPr>
                  <a:t>Forward charm production, </a:t>
                </a:r>
                <a:r>
                  <a:rPr lang="en-US" sz="1800" dirty="0">
                    <a:latin typeface="Arial" charset="0"/>
                    <a:sym typeface="Wingdings" pitchFamily="2" charset="2"/>
                  </a:rPr>
                  <a:t>intrinsic charm</a:t>
                </a:r>
                <a:endParaRPr lang="en-US" sz="1200" dirty="0">
                  <a:latin typeface="Arial" charset="0"/>
                </a:endParaRPr>
              </a:p>
              <a:p>
                <a:pPr lvl="1"/>
                <a:r>
                  <a:rPr lang="en-US" sz="1800" dirty="0">
                    <a:latin typeface="Arial" charset="0"/>
                  </a:rPr>
                  <a:t>Refine simulations that currently vary greatly (EPOS-LHC, QGSJET, DPMJET, SIBYLL, PYTHIA…)</a:t>
                </a:r>
                <a:endParaRPr lang="en-US" sz="1200" dirty="0">
                  <a:latin typeface="Arial" charset="0"/>
                </a:endParaRPr>
              </a:p>
              <a:p>
                <a:pPr lvl="1"/>
                <a:r>
                  <a:rPr lang="en-US" sz="1800" dirty="0">
                    <a:latin typeface="Arial" charset="0"/>
                  </a:rPr>
                  <a:t>Essential input to </a:t>
                </a:r>
                <a:r>
                  <a:rPr lang="en-US" sz="1800" dirty="0" err="1">
                    <a:latin typeface="Arial" charset="0"/>
                  </a:rPr>
                  <a:t>astroparticle</a:t>
                </a:r>
                <a:r>
                  <a:rPr lang="en-US" sz="1800" dirty="0">
                    <a:latin typeface="Arial" charset="0"/>
                  </a:rPr>
                  <a:t> experiments; e.g., distinguish galactic neutrino signal from atmospheric neutrino background at </a:t>
                </a:r>
                <a:r>
                  <a:rPr lang="en-US" sz="1800" dirty="0" err="1">
                    <a:latin typeface="Arial" charset="0"/>
                  </a:rPr>
                  <a:t>IceCube</a:t>
                </a:r>
                <a:endParaRPr lang="en-US" sz="1200" dirty="0">
                  <a:latin typeface="Arial" charset="0"/>
                </a:endParaRPr>
              </a:p>
              <a:p>
                <a:pPr lvl="1"/>
                <a:r>
                  <a:rPr lang="en-US" sz="1800" dirty="0">
                    <a:latin typeface="Arial" charset="0"/>
                  </a:rPr>
                  <a:t>New ideas?</a:t>
                </a:r>
              </a:p>
            </p:txBody>
          </p:sp>
        </mc:Choice>
        <mc:Fallback xmlns="">
          <p:sp>
            <p:nvSpPr>
              <p:cNvPr id="6" name="Content Placeholder 2">
                <a:extLst>
                  <a:ext uri="{FF2B5EF4-FFF2-40B4-BE49-F238E27FC236}">
                    <a16:creationId xmlns:a16="http://schemas.microsoft.com/office/drawing/2014/main" id="{C0D72186-AE33-8847-BDBE-03CF713F09DE}"/>
                  </a:ext>
                </a:extLst>
              </p:cNvPr>
              <p:cNvSpPr txBox="1">
                <a:spLocks noRot="1" noChangeAspect="1" noMove="1" noResize="1" noEditPoints="1" noAdjustHandles="1" noChangeArrowheads="1" noChangeShapeType="1" noTextEdit="1"/>
              </p:cNvSpPr>
              <p:nvPr/>
            </p:nvSpPr>
            <p:spPr bwMode="auto">
              <a:xfrm>
                <a:off x="152400" y="2667000"/>
                <a:ext cx="5309298" cy="3581400"/>
              </a:xfrm>
              <a:prstGeom prst="rect">
                <a:avLst/>
              </a:prstGeom>
              <a:blipFill>
                <a:blip r:embed="rId4"/>
                <a:stretch>
                  <a:fillRect t="-707" b="-4594"/>
                </a:stretch>
              </a:blipFill>
              <a:ln>
                <a:noFill/>
              </a:ln>
              <a:extLst>
                <a:ext uri="{909E8E84-426E-40dd-AFC4-6F175D3DCCD1}">
                  <a14:hiddenFill xmlns:mv="urn:schemas-microsoft-com:mac:vml" xmlns="" xmlns:a14="http://schemas.microsoft.com/office/drawing/2010/main">
                    <a:solidFill>
                      <a:srgbClr val="FFFFFF"/>
                    </a:solidFill>
                  </a14:hiddenFill>
                </a:ext>
                <a:ext uri="{91240B29-F687-4f45-9708-019B960494DF}">
                  <a14:hiddenLine xmlns:mv="urn:schemas-microsoft-com:mac:vml" xmlns="" xmlns:a14="http://schemas.microsoft.com/office/drawing/2010/main" w="9525">
                    <a:solidFill>
                      <a:srgbClr val="000000"/>
                    </a:solidFill>
                    <a:miter lim="800000"/>
                    <a:headEnd/>
                    <a:tailEnd/>
                  </a14:hiddenLine>
                </a:ext>
                <a:ext uri="{FAA26D3D-D897-4be2-8F04-BA451C77F1D7}">
                  <ma14:placeholderFlag xmlns:mv="urn:schemas-microsoft-com:mac:vml" xmlns="" xmlns:ma14="http://schemas.microsoft.com/office/mac/drawingml/2011/main" val="1"/>
                </a:ext>
              </a:extLst>
            </p:spPr>
            <p:txBody>
              <a:bodyPr/>
              <a:lstStyle/>
              <a:p>
                <a:r>
                  <a:rPr lang="en-US">
                    <a:noFill/>
                  </a:rPr>
                  <a:t> </a:t>
                </a:r>
              </a:p>
            </p:txBody>
          </p:sp>
        </mc:Fallback>
      </mc:AlternateContent>
    </p:spTree>
    <p:extLst>
      <p:ext uri="{BB962C8B-B14F-4D97-AF65-F5344CB8AC3E}">
        <p14:creationId xmlns:p14="http://schemas.microsoft.com/office/powerpoint/2010/main" val="46293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9EBC1E-60A2-0640-9285-CAFD0896BDD4}"/>
              </a:ext>
            </a:extLst>
          </p:cNvPr>
          <p:cNvPicPr>
            <a:picLocks noChangeAspect="1"/>
          </p:cNvPicPr>
          <p:nvPr/>
        </p:nvPicPr>
        <p:blipFill>
          <a:blip r:embed="rId2"/>
          <a:stretch>
            <a:fillRect/>
          </a:stretch>
        </p:blipFill>
        <p:spPr>
          <a:xfrm>
            <a:off x="409019" y="2590799"/>
            <a:ext cx="2936565" cy="3886201"/>
          </a:xfrm>
          <a:prstGeom prst="rect">
            <a:avLst/>
          </a:prstGeom>
        </p:spPr>
      </p:pic>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UJ12 CAVERN</a:t>
            </a:r>
          </a:p>
        </p:txBody>
      </p:sp>
      <p:sp>
        <p:nvSpPr>
          <p:cNvPr id="5123" name="Content Placeholder 2"/>
          <p:cNvSpPr>
            <a:spLocks noGrp="1"/>
          </p:cNvSpPr>
          <p:nvPr>
            <p:ph idx="1"/>
          </p:nvPr>
        </p:nvSpPr>
        <p:spPr>
          <a:xfrm>
            <a:off x="76200" y="838200"/>
            <a:ext cx="8991600" cy="5342751"/>
          </a:xfrm>
        </p:spPr>
        <p:txBody>
          <a:bodyPr/>
          <a:lstStyle/>
          <a:p>
            <a:r>
              <a:rPr lang="en-US" sz="2000" dirty="0">
                <a:latin typeface="Arial" charset="0"/>
                <a:sym typeface="Wingdings" pitchFamily="2" charset="2"/>
              </a:rPr>
              <a:t>The Forward Physics Facility would require widening UJ12 or UJ18 by a few meters.</a:t>
            </a:r>
          </a:p>
          <a:p>
            <a:endParaRPr lang="en-US" sz="1200" dirty="0">
              <a:latin typeface="Arial" charset="0"/>
              <a:sym typeface="Wingdings" pitchFamily="2" charset="2"/>
            </a:endParaRPr>
          </a:p>
          <a:p>
            <a:r>
              <a:rPr lang="en-US" sz="2000" dirty="0">
                <a:latin typeface="Arial" charset="0"/>
                <a:sym typeface="Wingdings" pitchFamily="2" charset="2"/>
              </a:rPr>
              <a:t>Requires significant civil engineering near the LHC beam, but not much compared to what has already been invested in excavation for the HL LHC.</a:t>
            </a:r>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pPr marL="0" indent="0">
              <a:buNone/>
            </a:pPr>
            <a:endParaRPr lang="en-US" sz="1000" dirty="0">
              <a:latin typeface="Arial" charset="0"/>
              <a:sym typeface="Wingdings"/>
            </a:endParaRPr>
          </a:p>
          <a:p>
            <a:endParaRPr lang="en-US" dirty="0">
              <a:latin typeface="Arial" charset="0"/>
              <a:sym typeface="Wingdings"/>
            </a:endParaRPr>
          </a:p>
        </p:txBody>
      </p:sp>
      <p:pic>
        <p:nvPicPr>
          <p:cNvPr id="6" name="Picture 5">
            <a:extLst>
              <a:ext uri="{FF2B5EF4-FFF2-40B4-BE49-F238E27FC236}">
                <a16:creationId xmlns:a16="http://schemas.microsoft.com/office/drawing/2014/main" id="{D5F36C25-656E-F548-A189-CC9B9446390B}"/>
              </a:ext>
            </a:extLst>
          </p:cNvPr>
          <p:cNvPicPr>
            <a:picLocks noChangeAspect="1"/>
          </p:cNvPicPr>
          <p:nvPr/>
        </p:nvPicPr>
        <p:blipFill>
          <a:blip r:embed="rId3"/>
          <a:stretch>
            <a:fillRect/>
          </a:stretch>
        </p:blipFill>
        <p:spPr>
          <a:xfrm>
            <a:off x="3657600" y="2590800"/>
            <a:ext cx="5181600" cy="3886200"/>
          </a:xfrm>
          <a:prstGeom prst="rect">
            <a:avLst/>
          </a:prstGeom>
        </p:spPr>
      </p:pic>
      <p:sp>
        <p:nvSpPr>
          <p:cNvPr id="8" name="TextBox 7">
            <a:extLst>
              <a:ext uri="{FF2B5EF4-FFF2-40B4-BE49-F238E27FC236}">
                <a16:creationId xmlns:a16="http://schemas.microsoft.com/office/drawing/2014/main" id="{8BD7BA29-0EA1-C649-8579-F23E5EC5014C}"/>
              </a:ext>
            </a:extLst>
          </p:cNvPr>
          <p:cNvSpPr txBox="1"/>
          <p:nvPr/>
        </p:nvSpPr>
        <p:spPr>
          <a:xfrm>
            <a:off x="1476687" y="5878369"/>
            <a:ext cx="723275" cy="369332"/>
          </a:xfrm>
          <a:prstGeom prst="rect">
            <a:avLst/>
          </a:prstGeom>
          <a:noFill/>
        </p:spPr>
        <p:txBody>
          <a:bodyPr wrap="none" rtlCol="0">
            <a:spAutoFit/>
          </a:bodyPr>
          <a:lstStyle/>
          <a:p>
            <a:r>
              <a:rPr lang="en-US" dirty="0">
                <a:solidFill>
                  <a:schemeClr val="bg1"/>
                </a:solidFill>
              </a:rPr>
              <a:t>UJ12</a:t>
            </a:r>
          </a:p>
        </p:txBody>
      </p:sp>
      <p:sp>
        <p:nvSpPr>
          <p:cNvPr id="11" name="TextBox 10">
            <a:extLst>
              <a:ext uri="{FF2B5EF4-FFF2-40B4-BE49-F238E27FC236}">
                <a16:creationId xmlns:a16="http://schemas.microsoft.com/office/drawing/2014/main" id="{BCDD17C9-BB88-6D46-9E97-0FEC8D64EE0D}"/>
              </a:ext>
            </a:extLst>
          </p:cNvPr>
          <p:cNvSpPr txBox="1"/>
          <p:nvPr/>
        </p:nvSpPr>
        <p:spPr>
          <a:xfrm>
            <a:off x="5886762" y="5878369"/>
            <a:ext cx="996811" cy="369332"/>
          </a:xfrm>
          <a:prstGeom prst="rect">
            <a:avLst/>
          </a:prstGeom>
          <a:noFill/>
        </p:spPr>
        <p:txBody>
          <a:bodyPr wrap="none" rtlCol="0">
            <a:spAutoFit/>
          </a:bodyPr>
          <a:lstStyle/>
          <a:p>
            <a:r>
              <a:rPr lang="en-US" dirty="0">
                <a:solidFill>
                  <a:schemeClr val="bg1"/>
                </a:solidFill>
              </a:rPr>
              <a:t>HL LHC</a:t>
            </a:r>
          </a:p>
        </p:txBody>
      </p:sp>
    </p:spTree>
    <p:extLst>
      <p:ext uri="{BB962C8B-B14F-4D97-AF65-F5344CB8AC3E}">
        <p14:creationId xmlns:p14="http://schemas.microsoft.com/office/powerpoint/2010/main" val="23360623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410200"/>
          </a:xfrm>
        </p:spPr>
        <p:txBody>
          <a:bodyPr>
            <a:noAutofit/>
          </a:bodyPr>
          <a:lstStyle/>
          <a:p>
            <a:r>
              <a:rPr lang="en-US" sz="2000" dirty="0"/>
              <a:t>Bring together physicists with diverse interests to study the physics potential and feasibility of the Forward Physics Facility at the HL LHC.</a:t>
            </a:r>
          </a:p>
          <a:p>
            <a:endParaRPr lang="en-US" sz="1200" dirty="0"/>
          </a:p>
          <a:p>
            <a:r>
              <a:rPr lang="en-US" sz="2000" dirty="0"/>
              <a:t>Snowmass provides an ideal setting: this is an inherently cross-frontier topic, with relevance for EF, NF, RF, CF, TF, and AF.</a:t>
            </a:r>
          </a:p>
          <a:p>
            <a:endParaRPr lang="en-US" sz="1200" dirty="0"/>
          </a:p>
          <a:p>
            <a:r>
              <a:rPr lang="en-US" sz="2000" dirty="0"/>
              <a:t>Many open questions</a:t>
            </a:r>
          </a:p>
          <a:p>
            <a:pPr lvl="1"/>
            <a:r>
              <a:rPr lang="en-US" sz="1800" dirty="0"/>
              <a:t>What is the ideal mix of experiments? Could imagine on- and off-axis LLP experiments, on- and off-axis detectors targeting neutrinos and QCD, a milli-charge search experiment, …</a:t>
            </a:r>
          </a:p>
          <a:p>
            <a:pPr lvl="1"/>
            <a:r>
              <a:rPr lang="en-US" sz="1800" dirty="0"/>
              <a:t>What is the optimal design for each experiment?</a:t>
            </a:r>
          </a:p>
          <a:p>
            <a:pPr lvl="1"/>
            <a:r>
              <a:rPr lang="en-US" sz="1800" dirty="0"/>
              <a:t>Complementarity with other experiments closer to the IP?</a:t>
            </a:r>
          </a:p>
          <a:p>
            <a:pPr lvl="1"/>
            <a:r>
              <a:rPr lang="en-US" sz="1800" dirty="0"/>
              <a:t>Is it feasible to construct the FPF in LS3?  Cost, schedule, …</a:t>
            </a:r>
          </a:p>
          <a:p>
            <a:pPr marL="0" indent="0">
              <a:buNone/>
            </a:pPr>
            <a:endParaRPr lang="en-US" sz="1200" dirty="0"/>
          </a:p>
          <a:p>
            <a:r>
              <a:rPr lang="en-US" sz="2000" dirty="0"/>
              <a:t>Short time window: if no Forward Physics Facility at the HL LHC, many of these physics opportunities will disappear for decades.  </a:t>
            </a:r>
          </a:p>
          <a:p>
            <a:endParaRPr lang="en-US" sz="1200" dirty="0"/>
          </a:p>
          <a:p>
            <a:r>
              <a:rPr lang="en-US" sz="2000" dirty="0"/>
              <a:t>New ideas welcome!  All invited to join the Forward Physics Facility LOI.</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SNOWMASS PLANS</a:t>
            </a:r>
          </a:p>
        </p:txBody>
      </p:sp>
    </p:spTree>
    <p:extLst>
      <p:ext uri="{BB962C8B-B14F-4D97-AF65-F5344CB8AC3E}">
        <p14:creationId xmlns:p14="http://schemas.microsoft.com/office/powerpoint/2010/main" val="106986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392738"/>
          </a:xfrm>
        </p:spPr>
        <p:txBody>
          <a:bodyPr>
            <a:noAutofit/>
          </a:bodyPr>
          <a:lstStyle/>
          <a:p>
            <a:r>
              <a:rPr lang="en-US" sz="2000" dirty="0"/>
              <a:t>LHC tunnel infrastructure; HL-LHC tunnels in red (artist’s rendition)</a:t>
            </a:r>
          </a:p>
          <a:p>
            <a:endParaRPr lang="en-US" sz="1200" dirty="0"/>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304800" y="244475"/>
            <a:ext cx="8458200" cy="441325"/>
          </a:xfrm>
        </p:spPr>
        <p:txBody>
          <a:bodyPr/>
          <a:lstStyle/>
          <a:p>
            <a:r>
              <a:rPr lang="en-US" dirty="0"/>
              <a:t>LHC TUNNELS</a:t>
            </a:r>
          </a:p>
        </p:txBody>
      </p:sp>
      <p:pic>
        <p:nvPicPr>
          <p:cNvPr id="5" name="Picture 4">
            <a:extLst>
              <a:ext uri="{FF2B5EF4-FFF2-40B4-BE49-F238E27FC236}">
                <a16:creationId xmlns:a16="http://schemas.microsoft.com/office/drawing/2014/main" id="{AC5FA8FE-DD31-D04C-92E2-6CD2A614185D}"/>
              </a:ext>
            </a:extLst>
          </p:cNvPr>
          <p:cNvPicPr>
            <a:picLocks noChangeAspect="1"/>
          </p:cNvPicPr>
          <p:nvPr/>
        </p:nvPicPr>
        <p:blipFill>
          <a:blip r:embed="rId2"/>
          <a:stretch>
            <a:fillRect/>
          </a:stretch>
        </p:blipFill>
        <p:spPr>
          <a:xfrm>
            <a:off x="1068226" y="1363593"/>
            <a:ext cx="7007548" cy="5418207"/>
          </a:xfrm>
          <a:prstGeom prst="rect">
            <a:avLst/>
          </a:prstGeom>
        </p:spPr>
      </p:pic>
    </p:spTree>
    <p:extLst>
      <p:ext uri="{BB962C8B-B14F-4D97-AF65-F5344CB8AC3E}">
        <p14:creationId xmlns:p14="http://schemas.microsoft.com/office/powerpoint/2010/main" val="2280342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169" y="914400"/>
            <a:ext cx="3657600" cy="5486400"/>
          </a:xfrm>
        </p:spPr>
        <p:txBody>
          <a:bodyPr>
            <a:noAutofit/>
          </a:bodyPr>
          <a:lstStyle/>
          <a:p>
            <a:r>
              <a:rPr lang="en-US" sz="2000" dirty="0"/>
              <a:t>UJ12, looking east, away from ATLAS</a:t>
            </a:r>
          </a:p>
          <a:p>
            <a:endParaRPr lang="en-US" sz="1200" dirty="0"/>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304800" y="244475"/>
            <a:ext cx="8458200" cy="441325"/>
          </a:xfrm>
        </p:spPr>
        <p:txBody>
          <a:bodyPr/>
          <a:lstStyle/>
          <a:p>
            <a:r>
              <a:rPr lang="en-US" dirty="0"/>
              <a:t>UJ12 AND TI12</a:t>
            </a:r>
          </a:p>
        </p:txBody>
      </p:sp>
      <p:pic>
        <p:nvPicPr>
          <p:cNvPr id="6" name="Picture 5">
            <a:extLst>
              <a:ext uri="{FF2B5EF4-FFF2-40B4-BE49-F238E27FC236}">
                <a16:creationId xmlns:a16="http://schemas.microsoft.com/office/drawing/2014/main" id="{2A5A4614-0694-7F47-9E3D-3492FA70ED3D}"/>
              </a:ext>
            </a:extLst>
          </p:cNvPr>
          <p:cNvPicPr>
            <a:picLocks noChangeAspect="1"/>
          </p:cNvPicPr>
          <p:nvPr/>
        </p:nvPicPr>
        <p:blipFill>
          <a:blip r:embed="rId2"/>
          <a:stretch>
            <a:fillRect/>
          </a:stretch>
        </p:blipFill>
        <p:spPr>
          <a:xfrm>
            <a:off x="702181" y="1773865"/>
            <a:ext cx="3452923" cy="4603898"/>
          </a:xfrm>
          <a:prstGeom prst="rect">
            <a:avLst/>
          </a:prstGeom>
        </p:spPr>
      </p:pic>
      <p:sp>
        <p:nvSpPr>
          <p:cNvPr id="7" name="Content Placeholder 2">
            <a:extLst>
              <a:ext uri="{FF2B5EF4-FFF2-40B4-BE49-F238E27FC236}">
                <a16:creationId xmlns:a16="http://schemas.microsoft.com/office/drawing/2014/main" id="{E17F719C-4013-734E-BD31-9C070746FBE1}"/>
              </a:ext>
            </a:extLst>
          </p:cNvPr>
          <p:cNvSpPr txBox="1">
            <a:spLocks/>
          </p:cNvSpPr>
          <p:nvPr/>
        </p:nvSpPr>
        <p:spPr bwMode="auto">
          <a:xfrm>
            <a:off x="4572000" y="928577"/>
            <a:ext cx="4114800" cy="54864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TI12, looking toward UJ12, with FASER baseplate installed</a:t>
            </a:r>
            <a:endParaRPr lang="en-US" sz="1200" dirty="0"/>
          </a:p>
        </p:txBody>
      </p:sp>
      <p:pic>
        <p:nvPicPr>
          <p:cNvPr id="4" name="Picture 3">
            <a:extLst>
              <a:ext uri="{FF2B5EF4-FFF2-40B4-BE49-F238E27FC236}">
                <a16:creationId xmlns:a16="http://schemas.microsoft.com/office/drawing/2014/main" id="{4F0EBECC-DB38-FB45-8921-34F01AD7053C}"/>
              </a:ext>
            </a:extLst>
          </p:cNvPr>
          <p:cNvPicPr>
            <a:picLocks noChangeAspect="1"/>
          </p:cNvPicPr>
          <p:nvPr/>
        </p:nvPicPr>
        <p:blipFill>
          <a:blip r:embed="rId3"/>
          <a:stretch>
            <a:fillRect/>
          </a:stretch>
        </p:blipFill>
        <p:spPr>
          <a:xfrm>
            <a:off x="4991100" y="1796902"/>
            <a:ext cx="3444084" cy="4603898"/>
          </a:xfrm>
          <a:prstGeom prst="rect">
            <a:avLst/>
          </a:prstGeom>
        </p:spPr>
      </p:pic>
    </p:spTree>
    <p:extLst>
      <p:ext uri="{BB962C8B-B14F-4D97-AF65-F5344CB8AC3E}">
        <p14:creationId xmlns:p14="http://schemas.microsoft.com/office/powerpoint/2010/main" val="97363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763000" cy="5562600"/>
          </a:xfrm>
        </p:spPr>
        <p:txBody>
          <a:bodyPr>
            <a:noAutofit/>
          </a:bodyPr>
          <a:lstStyle/>
          <a:p>
            <a:r>
              <a:rPr lang="en-US" sz="2000" dirty="0"/>
              <a:t>As the LHC runs at higher energies and much higher luminosities in the next 15 years, how can its potential be maximally exploited?</a:t>
            </a:r>
          </a:p>
          <a:p>
            <a:endParaRPr lang="en-US" sz="2000" dirty="0"/>
          </a:p>
          <a:p>
            <a:r>
              <a:rPr lang="en-US" sz="2000" dirty="0"/>
              <a:t>Attention has focused on high </a:t>
            </a:r>
            <a:r>
              <a:rPr lang="en-US" sz="2000" dirty="0" err="1"/>
              <a:t>p</a:t>
            </a:r>
            <a:r>
              <a:rPr lang="en-US" sz="2000" baseline="-25000" dirty="0" err="1"/>
              <a:t>T</a:t>
            </a:r>
            <a:r>
              <a:rPr lang="en-US" sz="2000" baseline="-25000" dirty="0"/>
              <a:t> </a:t>
            </a:r>
            <a:r>
              <a:rPr lang="en-US" sz="2000" dirty="0"/>
              <a:t>/ low cross section physics (~fb, pb, </a:t>
            </a:r>
            <a:r>
              <a:rPr lang="en-US" sz="2000" dirty="0" err="1"/>
              <a:t>nb</a:t>
            </a:r>
            <a:r>
              <a:rPr lang="en-US" sz="2000" dirty="0"/>
              <a:t>).</a:t>
            </a:r>
          </a:p>
          <a:p>
            <a:endParaRPr lang="en-US" sz="2000" dirty="0"/>
          </a:p>
          <a:p>
            <a:r>
              <a:rPr lang="en-US" sz="2000" dirty="0"/>
              <a:t>But the total cross section is ~100 mb, and most of it (and most of the highest energy particles) is in the far forward region at low </a:t>
            </a:r>
            <a:r>
              <a:rPr lang="en-US" sz="2000" dirty="0" err="1"/>
              <a:t>p</a:t>
            </a:r>
            <a:r>
              <a:rPr lang="en-US" sz="2000" baseline="-25000" dirty="0" err="1"/>
              <a:t>T</a:t>
            </a:r>
            <a:r>
              <a:rPr lang="en-US" sz="2000" baseline="-25000" dirty="0"/>
              <a:t> </a:t>
            </a:r>
            <a:r>
              <a:rPr lang="en-US" sz="2000" dirty="0"/>
              <a:t>.</a:t>
            </a:r>
          </a:p>
          <a:p>
            <a:endParaRPr lang="en-US" sz="2000" dirty="0"/>
          </a:p>
          <a:p>
            <a:r>
              <a:rPr lang="en-US" sz="2000" dirty="0"/>
              <a:t>In recent years, it has become clear that </a:t>
            </a:r>
            <a:r>
              <a:rPr lang="en-US" sz="2000" b="1" dirty="0"/>
              <a:t>there is an entire physics program that remains to be explored in the far forward region</a:t>
            </a:r>
            <a:r>
              <a:rPr lang="en-US" sz="2000" dirty="0"/>
              <a:t>, and this can be done with relatively small additional investment.</a:t>
            </a:r>
          </a:p>
          <a:p>
            <a:endParaRPr lang="en-US" sz="2000" dirty="0"/>
          </a:p>
          <a:p>
            <a:r>
              <a:rPr lang="en-US" sz="2000" b="1" dirty="0"/>
              <a:t>The proposal: create a Forward Physics Facility for the HL LHC.  </a:t>
            </a:r>
            <a:r>
              <a:rPr lang="en-US" sz="2000" dirty="0"/>
              <a:t>Enlarge an existing cavern in the far forward region of ATLAS to house a suite of experiments with groundbreaking new capabilities for neutrinos, LLP searches, QCD, dark matter, dark sectors, and cosmic rays.</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FORWARD PHYSICS FACILITY</a:t>
            </a:r>
          </a:p>
        </p:txBody>
      </p:sp>
    </p:spTree>
    <p:extLst>
      <p:ext uri="{BB962C8B-B14F-4D97-AF65-F5344CB8AC3E}">
        <p14:creationId xmlns:p14="http://schemas.microsoft.com/office/powerpoint/2010/main" val="177443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0" y="2922767"/>
            <a:ext cx="7162800" cy="1649233"/>
            <a:chOff x="686764" y="3235221"/>
            <a:chExt cx="6761940" cy="1633785"/>
          </a:xfrm>
        </p:grpSpPr>
        <p:pic>
          <p:nvPicPr>
            <p:cNvPr id="6" name="Picture 5" descr="0803012_02-A4-at-144-dp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635" y="3393423"/>
              <a:ext cx="2791232" cy="1475583"/>
            </a:xfrm>
            <a:prstGeom prst="rect">
              <a:avLst/>
            </a:prstGeom>
          </p:spPr>
        </p:pic>
        <p:cxnSp>
          <p:nvCxnSpPr>
            <p:cNvPr id="7" name="Straight Arrow Connector 6"/>
            <p:cNvCxnSpPr/>
            <p:nvPr/>
          </p:nvCxnSpPr>
          <p:spPr>
            <a:xfrm flipV="1">
              <a:off x="4378325" y="3235221"/>
              <a:ext cx="238125" cy="809730"/>
            </a:xfrm>
            <a:prstGeom prst="straightConnector1">
              <a:avLst/>
            </a:prstGeom>
            <a:ln w="12700" cmpd="sng">
              <a:solidFill>
                <a:schemeClr val="tx1"/>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686764" y="4213439"/>
              <a:ext cx="2214348" cy="409266"/>
              <a:chOff x="686764" y="4213439"/>
              <a:chExt cx="2214348" cy="409266"/>
            </a:xfrm>
          </p:grpSpPr>
          <p:cxnSp>
            <p:nvCxnSpPr>
              <p:cNvPr id="19" name="Straight Arrow Connector 18"/>
              <p:cNvCxnSpPr/>
              <p:nvPr/>
            </p:nvCxnSpPr>
            <p:spPr>
              <a:xfrm flipH="1">
                <a:off x="686764" y="4213439"/>
                <a:ext cx="2206310" cy="27042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694802" y="4284835"/>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86764" y="4240852"/>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94802" y="4240852"/>
                <a:ext cx="2198272" cy="381853"/>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686764" y="4240852"/>
                <a:ext cx="2214348" cy="27976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rot="10800000">
              <a:off x="5559329" y="3549005"/>
              <a:ext cx="1889375" cy="353694"/>
              <a:chOff x="686764" y="4213439"/>
              <a:chExt cx="2214348" cy="409266"/>
            </a:xfrm>
          </p:grpSpPr>
          <p:cxnSp>
            <p:nvCxnSpPr>
              <p:cNvPr id="14" name="Straight Arrow Connector 13"/>
              <p:cNvCxnSpPr/>
              <p:nvPr/>
            </p:nvCxnSpPr>
            <p:spPr>
              <a:xfrm flipH="1">
                <a:off x="686764" y="4213439"/>
                <a:ext cx="2206310" cy="27042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94802" y="4284835"/>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86764" y="4240852"/>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694802" y="4240852"/>
                <a:ext cx="2198272" cy="381853"/>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86764" y="4240852"/>
                <a:ext cx="2214348" cy="27976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cxnSp>
          <p:nvCxnSpPr>
            <p:cNvPr id="10" name="Straight Arrow Connector 9"/>
            <p:cNvCxnSpPr/>
            <p:nvPr/>
          </p:nvCxnSpPr>
          <p:spPr>
            <a:xfrm flipV="1">
              <a:off x="4182360" y="4016375"/>
              <a:ext cx="434090" cy="62642"/>
            </a:xfrm>
            <a:prstGeom prst="straightConnector1">
              <a:avLst/>
            </a:prstGeom>
            <a:ln w="12700" cmpd="sng">
              <a:solidFill>
                <a:srgbClr val="FF0000"/>
              </a:solidFill>
              <a:headEnd type="none"/>
              <a:tailEnd type="none" w="sm"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8325" y="4044950"/>
              <a:ext cx="815418" cy="824056"/>
            </a:xfrm>
            <a:prstGeom prst="straightConnector1">
              <a:avLst/>
            </a:prstGeom>
            <a:ln w="12700" cmpd="sng">
              <a:solidFill>
                <a:schemeClr val="tx1"/>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sp>
        <p:nvSpPr>
          <p:cNvPr id="5122" name="Title 1"/>
          <p:cNvSpPr>
            <a:spLocks noGrp="1"/>
          </p:cNvSpPr>
          <p:nvPr>
            <p:ph type="title"/>
          </p:nvPr>
        </p:nvSpPr>
        <p:spPr>
          <a:xfrm>
            <a:off x="685800" y="76200"/>
            <a:ext cx="7772400" cy="733425"/>
          </a:xfrm>
        </p:spPr>
        <p:txBody>
          <a:bodyPr/>
          <a:lstStyle/>
          <a:p>
            <a:pPr eaLnBrk="1" hangingPunct="1"/>
            <a:r>
              <a:rPr lang="en-US" dirty="0">
                <a:latin typeface="Arial" charset="0"/>
              </a:rPr>
              <a:t>SM AND BSM PHYSICS POTENTIAL</a:t>
            </a:r>
          </a:p>
        </p:txBody>
      </p:sp>
      <mc:AlternateContent xmlns:mc="http://schemas.openxmlformats.org/markup-compatibility/2006">
        <mc:Choice xmlns:a14="http://schemas.microsoft.com/office/drawing/2010/main" Requires="a14">
          <p:sp>
            <p:nvSpPr>
              <p:cNvPr id="5123" name="Content Placeholder 2"/>
              <p:cNvSpPr>
                <a:spLocks noGrp="1"/>
              </p:cNvSpPr>
              <p:nvPr>
                <p:ph idx="1"/>
              </p:nvPr>
            </p:nvSpPr>
            <p:spPr>
              <a:xfrm>
                <a:off x="152400" y="914400"/>
                <a:ext cx="8686799" cy="5562600"/>
              </a:xfrm>
            </p:spPr>
            <p:txBody>
              <a:bodyPr/>
              <a:lstStyle/>
              <a:p>
                <a:pPr eaLnBrk="1" hangingPunct="1"/>
                <a:r>
                  <a:rPr lang="en-US" sz="2000" dirty="0">
                    <a:latin typeface="Arial" charset="0"/>
                  </a:rPr>
                  <a:t>Neutrinos: There is a large flux of </a:t>
                </a:r>
                <a:r>
                  <a:rPr lang="en-US" sz="2000" dirty="0" err="1">
                    <a:latin typeface="Arial" charset="0"/>
                  </a:rPr>
                  <a:t>TeV</a:t>
                </a:r>
                <a:r>
                  <a:rPr lang="en-US" sz="2000" dirty="0">
                    <a:latin typeface="Arial" charset="0"/>
                  </a:rPr>
                  <a:t> </a:t>
                </a:r>
                <a:r>
                  <a:rPr lang="en-US" sz="2000" dirty="0"/>
                  <a:t>neutrino</a:t>
                </a:r>
                <a:r>
                  <a:rPr lang="en-US" sz="2000" dirty="0">
                    <a:latin typeface="Arial" charset="0"/>
                  </a:rPr>
                  <a:t>s at the LHC</a:t>
                </a:r>
              </a:p>
              <a:p>
                <a:pPr lvl="1"/>
                <a:r>
                  <a:rPr lang="en-US" sz="1800" dirty="0">
                    <a:latin typeface="Arial" charset="0"/>
                  </a:rPr>
                  <a:t>Most of these escape the detector along the beam collision axis; no collider neutrino has ever been detected</a:t>
                </a:r>
              </a:p>
              <a:p>
                <a:pPr lvl="1"/>
                <a:r>
                  <a:rPr lang="en-US" sz="1800" dirty="0">
                    <a:latin typeface="Arial" charset="0"/>
                  </a:rPr>
                  <a:t>Rich SM physics program: </a:t>
                </a:r>
                <a:r>
                  <a:rPr lang="en-US" sz="1800" dirty="0">
                    <a:latin typeface="Symbol" pitchFamily="2" charset="2"/>
                  </a:rPr>
                  <a:t>n</a:t>
                </a:r>
                <a:r>
                  <a:rPr lang="en-US" sz="1800" dirty="0">
                    <a:latin typeface="Arial" charset="0"/>
                  </a:rPr>
                  <a:t>s / anti-</a:t>
                </a:r>
                <a:r>
                  <a:rPr lang="en-US" sz="1800" dirty="0">
                    <a:latin typeface="Symbol" pitchFamily="2" charset="2"/>
                  </a:rPr>
                  <a:t>n</a:t>
                </a:r>
                <a:r>
                  <a:rPr lang="en-US" sz="1800" dirty="0">
                    <a:latin typeface="Arial" charset="0"/>
                  </a:rPr>
                  <a:t>s of all flavors (</a:t>
                </a:r>
                <a:r>
                  <a:rPr lang="en-US" sz="1800" dirty="0">
                    <a:latin typeface="Symbol" pitchFamily="2" charset="2"/>
                  </a:rPr>
                  <a:t>p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latin typeface="Symbol" pitchFamily="2" charset="2"/>
                  </a:rPr>
                  <a:t> </a:t>
                </a:r>
                <a:r>
                  <a:rPr lang="en-US" sz="1800" dirty="0">
                    <a:latin typeface="Symbol" pitchFamily="2" charset="2"/>
                    <a:sym typeface="Wingdings" pitchFamily="2" charset="2"/>
                  </a:rPr>
                  <a:t>n</a:t>
                </a:r>
                <a:r>
                  <a:rPr lang="en-US" sz="1800" baseline="-25000" dirty="0">
                    <a:latin typeface="Symbol" pitchFamily="2" charset="2"/>
                    <a:sym typeface="Wingdings" pitchFamily="2" charset="2"/>
                  </a:rPr>
                  <a:t>m</a:t>
                </a:r>
                <a:r>
                  <a:rPr lang="en-US" sz="1000" baseline="-25000" dirty="0">
                    <a:latin typeface="Symbol" pitchFamily="2" charset="2"/>
                    <a:sym typeface="Wingdings" pitchFamily="2" charset="2"/>
                  </a:rPr>
                  <a:t> </a:t>
                </a:r>
                <a:r>
                  <a:rPr lang="en-US" sz="1800" dirty="0">
                    <a:latin typeface="Arial" charset="0"/>
                    <a:sym typeface="Wingdings" pitchFamily="2" charset="2"/>
                  </a:rPr>
                  <a:t>, </a:t>
                </a:r>
                <a:r>
                  <a:rPr lang="en-US" sz="1800" i="1" dirty="0">
                    <a:latin typeface="Arial" charset="0"/>
                    <a:sym typeface="Wingdings" pitchFamily="2" charset="2"/>
                  </a:rPr>
                  <a:t>K</a:t>
                </a:r>
                <a:r>
                  <a:rPr lang="en-US" sz="1800" dirty="0">
                    <a:latin typeface="Arial" charset="0"/>
                    <a:sym typeface="Wingdings" pitchFamily="2" charset="2"/>
                  </a:rPr>
                  <a:t>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latin typeface="Arial" charset="0"/>
                    <a:sym typeface="Wingdings" pitchFamily="2" charset="2"/>
                  </a:rPr>
                  <a:t> </a:t>
                </a:r>
                <a:r>
                  <a:rPr lang="en-US" sz="1800" dirty="0">
                    <a:latin typeface="Symbol" pitchFamily="2" charset="2"/>
                    <a:sym typeface="Wingdings" pitchFamily="2" charset="2"/>
                  </a:rPr>
                  <a:t>n</a:t>
                </a:r>
                <a:r>
                  <a:rPr lang="en-US" sz="1800" i="1" baseline="-25000" dirty="0">
                    <a:latin typeface="Arial" charset="0"/>
                    <a:sym typeface="Wingdings" pitchFamily="2" charset="2"/>
                  </a:rPr>
                  <a:t>e</a:t>
                </a:r>
                <a:r>
                  <a:rPr lang="en-US" sz="1000" i="1" baseline="-25000" dirty="0">
                    <a:latin typeface="Arial" charset="0"/>
                    <a:sym typeface="Wingdings" pitchFamily="2" charset="2"/>
                  </a:rPr>
                  <a:t> </a:t>
                </a:r>
                <a:r>
                  <a:rPr lang="en-US" sz="1800" dirty="0">
                    <a:latin typeface="Arial" charset="0"/>
                    <a:sym typeface="Wingdings" pitchFamily="2" charset="2"/>
                  </a:rPr>
                  <a:t>, </a:t>
                </a:r>
                <a:r>
                  <a:rPr lang="en-US" sz="1800" i="1" dirty="0">
                    <a:latin typeface="Arial" charset="0"/>
                    <a:sym typeface="Wingdings" pitchFamily="2" charset="2"/>
                  </a:rPr>
                  <a:t>D</a:t>
                </a:r>
                <a:r>
                  <a:rPr lang="en-US" sz="1800" dirty="0">
                    <a:latin typeface="Arial" charset="0"/>
                    <a:sym typeface="Wingdings" pitchFamily="2" charset="2"/>
                  </a:rPr>
                  <a:t>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latin typeface="Arial" charset="0"/>
                    <a:sym typeface="Wingdings" pitchFamily="2" charset="2"/>
                  </a:rPr>
                  <a:t> </a:t>
                </a:r>
                <a:r>
                  <a:rPr lang="en-US" sz="1800" dirty="0" err="1">
                    <a:latin typeface="Symbol" pitchFamily="2" charset="2"/>
                    <a:sym typeface="Wingdings" pitchFamily="2" charset="2"/>
                  </a:rPr>
                  <a:t>n</a:t>
                </a:r>
                <a:r>
                  <a:rPr lang="en-US" sz="1800" baseline="-25000" dirty="0" err="1">
                    <a:latin typeface="Symbol" pitchFamily="2" charset="2"/>
                    <a:sym typeface="Wingdings" pitchFamily="2" charset="2"/>
                  </a:rPr>
                  <a:t>t</a:t>
                </a:r>
                <a:r>
                  <a:rPr lang="en-US" sz="1000" baseline="-25000" dirty="0">
                    <a:latin typeface="Symbol" pitchFamily="2" charset="2"/>
                    <a:sym typeface="Wingdings" pitchFamily="2" charset="2"/>
                  </a:rPr>
                  <a:t> </a:t>
                </a:r>
                <a:r>
                  <a:rPr lang="en-US" sz="1800" dirty="0">
                    <a:latin typeface="Symbol" pitchFamily="2" charset="2"/>
                    <a:sym typeface="Wingdings" pitchFamily="2" charset="2"/>
                  </a:rPr>
                  <a:t>)</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r>
                  <a:rPr lang="en-US" sz="2000" dirty="0">
                    <a:latin typeface="Arial" charset="0"/>
                  </a:rPr>
                  <a:t>New Physics: In many models, MeV-GeV mass, weakly-interacting particles are also preferentially produced along the beam collision axis</a:t>
                </a:r>
              </a:p>
              <a:p>
                <a:pPr lvl="1"/>
                <a:r>
                  <a:rPr lang="en-US" sz="1800" dirty="0"/>
                  <a:t>They escape the detector, may also decay far away (LLPs) </a:t>
                </a:r>
              </a:p>
              <a:p>
                <a:pPr lvl="1"/>
                <a:r>
                  <a:rPr lang="en-US" sz="1800" dirty="0">
                    <a:latin typeface="Arial" charset="0"/>
                  </a:rPr>
                  <a:t>Rich BSM physics program: </a:t>
                </a:r>
                <a:r>
                  <a:rPr lang="en-US" sz="1800" dirty="0">
                    <a:solidFill>
                      <a:srgbClr val="0000FF"/>
                    </a:solidFill>
                    <a:latin typeface="Symbol" pitchFamily="2" charset="2"/>
                  </a:rPr>
                  <a:t>p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Symbol" pitchFamily="2" charset="2"/>
                  </a:rPr>
                  <a:t> </a:t>
                </a:r>
                <a:r>
                  <a:rPr lang="en-US" sz="1800" dirty="0">
                    <a:solidFill>
                      <a:srgbClr val="0000FF"/>
                    </a:solidFill>
                    <a:latin typeface="+mj-lt"/>
                  </a:rPr>
                  <a:t>dark photon, </a:t>
                </a:r>
                <a:r>
                  <a:rPr lang="en-US" sz="1800" i="1" dirty="0">
                    <a:solidFill>
                      <a:srgbClr val="0000FF"/>
                    </a:solidFill>
                    <a:latin typeface="+mj-lt"/>
                  </a:rPr>
                  <a:t>B</a:t>
                </a:r>
                <a:r>
                  <a:rPr lang="en-US" sz="1800" dirty="0">
                    <a:solidFill>
                      <a:srgbClr val="0000FF"/>
                    </a:solidFill>
                    <a:latin typeface="+mj-lt"/>
                  </a:rPr>
                  <a:t>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Symbol" pitchFamily="2" charset="2"/>
                  </a:rPr>
                  <a:t> </a:t>
                </a:r>
                <a:r>
                  <a:rPr lang="en-US" sz="1800" dirty="0">
                    <a:solidFill>
                      <a:srgbClr val="0000FF"/>
                    </a:solidFill>
                  </a:rPr>
                  <a:t>dark Higgs, </a:t>
                </a:r>
                <a:r>
                  <a:rPr lang="en-US" sz="1800" dirty="0">
                    <a:solidFill>
                      <a:srgbClr val="0000FF"/>
                    </a:solidFill>
                    <a:latin typeface="Symbol" pitchFamily="2" charset="2"/>
                  </a:rPr>
                  <a:t>g</a:t>
                </a:r>
                <a:r>
                  <a:rPr lang="en-US" sz="1800" dirty="0">
                    <a:solidFill>
                      <a:srgbClr val="0000FF"/>
                    </a:solidFill>
                  </a:rPr>
                  <a:t>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rPr>
                  <a:t> ALP</a:t>
                </a:r>
                <a:r>
                  <a:rPr lang="en-US" sz="1800" dirty="0"/>
                  <a:t>, etc. </a:t>
                </a:r>
                <a:endParaRPr lang="en-US" sz="1800" dirty="0">
                  <a:latin typeface="Arial" charset="0"/>
                  <a:sym typeface="Wingdings"/>
                </a:endParaRPr>
              </a:p>
            </p:txBody>
          </p:sp>
        </mc:Choice>
        <mc:Fallback>
          <p:sp>
            <p:nvSpPr>
              <p:cNvPr id="5123" name="Content Placeholder 2"/>
              <p:cNvSpPr>
                <a:spLocks noGrp="1" noRot="1" noChangeAspect="1" noMove="1" noResize="1" noEditPoints="1" noAdjustHandles="1" noChangeArrowheads="1" noChangeShapeType="1" noTextEdit="1"/>
              </p:cNvSpPr>
              <p:nvPr>
                <p:ph idx="1"/>
              </p:nvPr>
            </p:nvSpPr>
            <p:spPr>
              <a:xfrm>
                <a:off x="152400" y="914400"/>
                <a:ext cx="8686799" cy="5562600"/>
              </a:xfrm>
              <a:blipFill>
                <a:blip r:embed="rId3"/>
                <a:stretch>
                  <a:fillRect l="-585" t="-68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0A2A682-77E8-6F42-82B0-C33C273009DD}"/>
              </a:ext>
            </a:extLst>
          </p:cNvPr>
          <p:cNvSpPr txBox="1"/>
          <p:nvPr/>
        </p:nvSpPr>
        <p:spPr>
          <a:xfrm>
            <a:off x="6400800" y="2392263"/>
            <a:ext cx="2309287" cy="369332"/>
          </a:xfrm>
          <a:prstGeom prst="rect">
            <a:avLst/>
          </a:prstGeom>
          <a:noFill/>
        </p:spPr>
        <p:txBody>
          <a:bodyPr wrap="none" rtlCol="0">
            <a:spAutoFit/>
          </a:bodyPr>
          <a:lstStyle/>
          <a:p>
            <a:r>
              <a:rPr lang="en-US" dirty="0"/>
              <a:t>See Felix Kling’s talk</a:t>
            </a:r>
          </a:p>
        </p:txBody>
      </p:sp>
    </p:spTree>
    <p:extLst>
      <p:ext uri="{BB962C8B-B14F-4D97-AF65-F5344CB8AC3E}">
        <p14:creationId xmlns:p14="http://schemas.microsoft.com/office/powerpoint/2010/main" val="39708583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04775"/>
            <a:ext cx="7772400" cy="733425"/>
          </a:xfrm>
        </p:spPr>
        <p:txBody>
          <a:bodyPr/>
          <a:lstStyle/>
          <a:p>
            <a:pPr eaLnBrk="1" hangingPunct="1"/>
            <a:r>
              <a:rPr lang="en-US" dirty="0">
                <a:latin typeface="Arial" charset="0"/>
              </a:rPr>
              <a:t>BEAM COLLISION AXIS</a:t>
            </a:r>
          </a:p>
        </p:txBody>
      </p:sp>
      <p:pic>
        <p:nvPicPr>
          <p:cNvPr id="10" name="Picture 9">
            <a:extLst>
              <a:ext uri="{FF2B5EF4-FFF2-40B4-BE49-F238E27FC236}">
                <a16:creationId xmlns:a16="http://schemas.microsoft.com/office/drawing/2014/main" id="{A8BFF6B6-0A9D-AA4E-B0FE-35D933067051}"/>
              </a:ext>
            </a:extLst>
          </p:cNvPr>
          <p:cNvPicPr>
            <a:picLocks noChangeAspect="1"/>
          </p:cNvPicPr>
          <p:nvPr/>
        </p:nvPicPr>
        <p:blipFill>
          <a:blip r:embed="rId2"/>
          <a:stretch>
            <a:fillRect/>
          </a:stretch>
        </p:blipFill>
        <p:spPr>
          <a:xfrm>
            <a:off x="1066800" y="887194"/>
            <a:ext cx="6934200" cy="2806268"/>
          </a:xfrm>
          <a:prstGeom prst="rect">
            <a:avLst/>
          </a:prstGeom>
        </p:spPr>
      </p:pic>
      <p:pic>
        <p:nvPicPr>
          <p:cNvPr id="11" name="Obraz 5">
            <a:extLst>
              <a:ext uri="{FF2B5EF4-FFF2-40B4-BE49-F238E27FC236}">
                <a16:creationId xmlns:a16="http://schemas.microsoft.com/office/drawing/2014/main" id="{BFF42797-A462-3C4B-AACE-92314EDFE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886200"/>
            <a:ext cx="6953250" cy="2596469"/>
          </a:xfrm>
          <a:prstGeom prst="rect">
            <a:avLst/>
          </a:prstGeom>
        </p:spPr>
      </p:pic>
      <p:sp>
        <p:nvSpPr>
          <p:cNvPr id="12" name="pole tekstowe 7">
            <a:extLst>
              <a:ext uri="{FF2B5EF4-FFF2-40B4-BE49-F238E27FC236}">
                <a16:creationId xmlns:a16="http://schemas.microsoft.com/office/drawing/2014/main" id="{1D2B46F5-BF32-1748-9878-347D7298A4B2}"/>
              </a:ext>
            </a:extLst>
          </p:cNvPr>
          <p:cNvSpPr txBox="1"/>
          <p:nvPr/>
        </p:nvSpPr>
        <p:spPr>
          <a:xfrm>
            <a:off x="2392000" y="5633876"/>
            <a:ext cx="2332400" cy="307777"/>
          </a:xfrm>
          <a:prstGeom prst="rect">
            <a:avLst/>
          </a:prstGeom>
          <a:solidFill>
            <a:schemeClr val="bg1"/>
          </a:solidFill>
          <a:ln w="28575">
            <a:solidFill>
              <a:srgbClr val="FF0000"/>
            </a:solidFill>
          </a:ln>
        </p:spPr>
        <p:txBody>
          <a:bodyPr wrap="square" rtlCol="0">
            <a:spAutoFit/>
          </a:bodyPr>
          <a:lstStyle/>
          <a:p>
            <a:pPr algn="ctr"/>
            <a:r>
              <a:rPr lang="pl-PL" sz="1400" dirty="0" err="1">
                <a:solidFill>
                  <a:srgbClr val="FF0000"/>
                </a:solidFill>
              </a:rPr>
              <a:t>Beam</a:t>
            </a:r>
            <a:r>
              <a:rPr lang="pl-PL" sz="1400" dirty="0">
                <a:solidFill>
                  <a:srgbClr val="FF0000"/>
                </a:solidFill>
              </a:rPr>
              <a:t> </a:t>
            </a:r>
            <a:r>
              <a:rPr lang="pl-PL" sz="1400" dirty="0" err="1">
                <a:solidFill>
                  <a:srgbClr val="FF0000"/>
                </a:solidFill>
              </a:rPr>
              <a:t>collision</a:t>
            </a:r>
            <a:r>
              <a:rPr lang="pl-PL" sz="1400" dirty="0">
                <a:solidFill>
                  <a:srgbClr val="FF0000"/>
                </a:solidFill>
              </a:rPr>
              <a:t> </a:t>
            </a:r>
            <a:r>
              <a:rPr lang="pl-PL" sz="1400" dirty="0" err="1">
                <a:solidFill>
                  <a:srgbClr val="FF0000"/>
                </a:solidFill>
              </a:rPr>
              <a:t>axis</a:t>
            </a:r>
            <a:endParaRPr lang="en-US" sz="1400" dirty="0">
              <a:solidFill>
                <a:srgbClr val="FF0000"/>
              </a:solidFill>
            </a:endParaRPr>
          </a:p>
        </p:txBody>
      </p:sp>
      <p:cxnSp>
        <p:nvCxnSpPr>
          <p:cNvPr id="13" name="Łącznik prosty ze strzałką 9">
            <a:extLst>
              <a:ext uri="{FF2B5EF4-FFF2-40B4-BE49-F238E27FC236}">
                <a16:creationId xmlns:a16="http://schemas.microsoft.com/office/drawing/2014/main" id="{5ECD5B64-A85F-E34F-9C20-5C93971E7370}"/>
              </a:ext>
            </a:extLst>
          </p:cNvPr>
          <p:cNvCxnSpPr>
            <a:cxnSpLocks/>
          </p:cNvCxnSpPr>
          <p:nvPr/>
        </p:nvCxnSpPr>
        <p:spPr>
          <a:xfrm flipV="1">
            <a:off x="2743200" y="5181602"/>
            <a:ext cx="609600" cy="228598"/>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pole tekstowe 7">
            <a:extLst>
              <a:ext uri="{FF2B5EF4-FFF2-40B4-BE49-F238E27FC236}">
                <a16:creationId xmlns:a16="http://schemas.microsoft.com/office/drawing/2014/main" id="{9761C229-B5BE-034A-827C-8B3DA53F7323}"/>
              </a:ext>
            </a:extLst>
          </p:cNvPr>
          <p:cNvSpPr txBox="1"/>
          <p:nvPr/>
        </p:nvSpPr>
        <p:spPr>
          <a:xfrm>
            <a:off x="6080118" y="5633876"/>
            <a:ext cx="1319593" cy="307777"/>
          </a:xfrm>
          <a:prstGeom prst="rect">
            <a:avLst/>
          </a:prstGeom>
          <a:solidFill>
            <a:schemeClr val="bg1"/>
          </a:solidFill>
          <a:ln w="28575">
            <a:solidFill>
              <a:srgbClr val="FF0000"/>
            </a:solidFill>
          </a:ln>
        </p:spPr>
        <p:txBody>
          <a:bodyPr wrap="none" rtlCol="0">
            <a:spAutoFit/>
          </a:bodyPr>
          <a:lstStyle/>
          <a:p>
            <a:pPr algn="ctr"/>
            <a:r>
              <a:rPr lang="pl-PL" sz="1400" dirty="0">
                <a:solidFill>
                  <a:srgbClr val="FF0000"/>
                </a:solidFill>
              </a:rPr>
              <a:t>LHC </a:t>
            </a:r>
            <a:r>
              <a:rPr lang="pl-PL" sz="1400" dirty="0" err="1">
                <a:solidFill>
                  <a:srgbClr val="FF0000"/>
                </a:solidFill>
              </a:rPr>
              <a:t>beamline</a:t>
            </a:r>
            <a:endParaRPr lang="pl-PL" sz="1400" dirty="0">
              <a:solidFill>
                <a:srgbClr val="FF0000"/>
              </a:solidFill>
            </a:endParaRPr>
          </a:p>
        </p:txBody>
      </p:sp>
      <p:sp>
        <p:nvSpPr>
          <p:cNvPr id="17" name="pole tekstowe 7">
            <a:extLst>
              <a:ext uri="{FF2B5EF4-FFF2-40B4-BE49-F238E27FC236}">
                <a16:creationId xmlns:a16="http://schemas.microsoft.com/office/drawing/2014/main" id="{859FB3A7-EDD8-A44D-9CBA-5355CFFAAE0B}"/>
              </a:ext>
            </a:extLst>
          </p:cNvPr>
          <p:cNvSpPr txBox="1"/>
          <p:nvPr/>
        </p:nvSpPr>
        <p:spPr>
          <a:xfrm>
            <a:off x="1219200" y="4077150"/>
            <a:ext cx="3288080" cy="369332"/>
          </a:xfrm>
          <a:prstGeom prst="rect">
            <a:avLst/>
          </a:prstGeom>
          <a:noFill/>
          <a:ln w="28575">
            <a:solidFill>
              <a:schemeClr val="bg1"/>
            </a:solidFill>
          </a:ln>
        </p:spPr>
        <p:txBody>
          <a:bodyPr wrap="none" rtlCol="0">
            <a:spAutoFit/>
          </a:bodyPr>
          <a:lstStyle/>
          <a:p>
            <a:pPr algn="ctr"/>
            <a:r>
              <a:rPr lang="pl-PL" dirty="0">
                <a:solidFill>
                  <a:schemeClr val="bg1"/>
                </a:solidFill>
              </a:rPr>
              <a:t>The </a:t>
            </a:r>
            <a:r>
              <a:rPr lang="pl-PL" dirty="0" err="1">
                <a:solidFill>
                  <a:schemeClr val="bg1"/>
                </a:solidFill>
              </a:rPr>
              <a:t>view</a:t>
            </a:r>
            <a:r>
              <a:rPr lang="pl-PL" dirty="0">
                <a:solidFill>
                  <a:schemeClr val="bg1"/>
                </a:solidFill>
              </a:rPr>
              <a:t> in UJ12 </a:t>
            </a:r>
            <a:r>
              <a:rPr lang="pl-PL" dirty="0" err="1">
                <a:solidFill>
                  <a:schemeClr val="bg1"/>
                </a:solidFill>
              </a:rPr>
              <a:t>looking</a:t>
            </a:r>
            <a:r>
              <a:rPr lang="pl-PL" dirty="0">
                <a:solidFill>
                  <a:schemeClr val="bg1"/>
                </a:solidFill>
              </a:rPr>
              <a:t> west</a:t>
            </a:r>
            <a:endParaRPr lang="en-US" dirty="0">
              <a:solidFill>
                <a:schemeClr val="bg1"/>
              </a:solidFill>
            </a:endParaRPr>
          </a:p>
        </p:txBody>
      </p:sp>
      <p:cxnSp>
        <p:nvCxnSpPr>
          <p:cNvPr id="20" name="Łącznik prosty ze strzałką 9">
            <a:extLst>
              <a:ext uri="{FF2B5EF4-FFF2-40B4-BE49-F238E27FC236}">
                <a16:creationId xmlns:a16="http://schemas.microsoft.com/office/drawing/2014/main" id="{51AC408F-D673-E643-8BB3-CF6C3F81C156}"/>
              </a:ext>
            </a:extLst>
          </p:cNvPr>
          <p:cNvCxnSpPr>
            <a:cxnSpLocks/>
          </p:cNvCxnSpPr>
          <p:nvPr/>
        </p:nvCxnSpPr>
        <p:spPr>
          <a:xfrm flipH="1" flipV="1">
            <a:off x="5105400" y="5320544"/>
            <a:ext cx="838202" cy="242056"/>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DACFBE-C91C-9143-AF21-5EA3AADE496A}"/>
              </a:ext>
            </a:extLst>
          </p:cNvPr>
          <p:cNvCxnSpPr/>
          <p:nvPr/>
        </p:nvCxnSpPr>
        <p:spPr>
          <a:xfrm>
            <a:off x="1066800" y="1676400"/>
            <a:ext cx="6934200" cy="15240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15" name="Rectangle 14">
            <a:extLst>
              <a:ext uri="{FF2B5EF4-FFF2-40B4-BE49-F238E27FC236}">
                <a16:creationId xmlns:a16="http://schemas.microsoft.com/office/drawing/2014/main" id="{F9B00011-361F-7543-886C-D365151E69D1}"/>
              </a:ext>
            </a:extLst>
          </p:cNvPr>
          <p:cNvSpPr/>
          <p:nvPr/>
        </p:nvSpPr>
        <p:spPr>
          <a:xfrm>
            <a:off x="5791200" y="3225800"/>
            <a:ext cx="1524000" cy="304800"/>
          </a:xfrm>
          <a:prstGeom prst="rect">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rPr>
              <a:t>TI12 near UJ12</a:t>
            </a:r>
          </a:p>
        </p:txBody>
      </p:sp>
      <p:sp>
        <p:nvSpPr>
          <p:cNvPr id="19" name="TextBox 18">
            <a:extLst>
              <a:ext uri="{FF2B5EF4-FFF2-40B4-BE49-F238E27FC236}">
                <a16:creationId xmlns:a16="http://schemas.microsoft.com/office/drawing/2014/main" id="{6614B13F-3DFC-3A46-A331-071303C2A09C}"/>
              </a:ext>
            </a:extLst>
          </p:cNvPr>
          <p:cNvSpPr txBox="1"/>
          <p:nvPr/>
        </p:nvSpPr>
        <p:spPr>
          <a:xfrm>
            <a:off x="3200400" y="4648200"/>
            <a:ext cx="646331" cy="369332"/>
          </a:xfrm>
          <a:prstGeom prst="rect">
            <a:avLst/>
          </a:prstGeom>
          <a:noFill/>
        </p:spPr>
        <p:txBody>
          <a:bodyPr wrap="none" rtlCol="0">
            <a:spAutoFit/>
          </a:bodyPr>
          <a:lstStyle/>
          <a:p>
            <a:r>
              <a:rPr lang="en-US" dirty="0">
                <a:solidFill>
                  <a:schemeClr val="bg1"/>
                </a:solidFill>
              </a:rPr>
              <a:t>TI12</a:t>
            </a:r>
          </a:p>
        </p:txBody>
      </p:sp>
      <p:sp>
        <p:nvSpPr>
          <p:cNvPr id="21" name="TextBox 20">
            <a:extLst>
              <a:ext uri="{FF2B5EF4-FFF2-40B4-BE49-F238E27FC236}">
                <a16:creationId xmlns:a16="http://schemas.microsoft.com/office/drawing/2014/main" id="{5F1EDD71-5A4E-F541-AC22-C480E5208DB8}"/>
              </a:ext>
            </a:extLst>
          </p:cNvPr>
          <p:cNvSpPr txBox="1"/>
          <p:nvPr/>
        </p:nvSpPr>
        <p:spPr>
          <a:xfrm>
            <a:off x="4953000" y="937736"/>
            <a:ext cx="2743200" cy="738664"/>
          </a:xfrm>
          <a:prstGeom prst="rect">
            <a:avLst/>
          </a:prstGeom>
          <a:solidFill>
            <a:schemeClr val="bg1"/>
          </a:solidFill>
          <a:ln w="28575">
            <a:solidFill>
              <a:srgbClr val="FF0000"/>
            </a:solidFill>
          </a:ln>
        </p:spPr>
        <p:txBody>
          <a:bodyPr wrap="square" rtlCol="0">
            <a:spAutoFit/>
          </a:bodyPr>
          <a:lstStyle/>
          <a:p>
            <a:pPr algn="ctr"/>
            <a:r>
              <a:rPr lang="en-US" sz="1400" dirty="0">
                <a:solidFill>
                  <a:srgbClr val="FF0000"/>
                </a:solidFill>
              </a:rPr>
              <a:t>Beam collision axis passes</a:t>
            </a:r>
          </a:p>
          <a:p>
            <a:pPr algn="ctr"/>
            <a:r>
              <a:rPr lang="en-US" sz="1400" dirty="0">
                <a:solidFill>
                  <a:srgbClr val="FF0000"/>
                </a:solidFill>
              </a:rPr>
              <a:t>through 100 m of rock, emerges in tunnel TI12 near cavern UJ12</a:t>
            </a:r>
          </a:p>
        </p:txBody>
      </p:sp>
      <p:sp>
        <p:nvSpPr>
          <p:cNvPr id="2" name="TextBox 1">
            <a:extLst>
              <a:ext uri="{FF2B5EF4-FFF2-40B4-BE49-F238E27FC236}">
                <a16:creationId xmlns:a16="http://schemas.microsoft.com/office/drawing/2014/main" id="{ADB2F5AF-00C0-F34F-A7DB-57B4E479597D}"/>
              </a:ext>
            </a:extLst>
          </p:cNvPr>
          <p:cNvSpPr txBox="1"/>
          <p:nvPr/>
        </p:nvSpPr>
        <p:spPr>
          <a:xfrm>
            <a:off x="7192524" y="2618601"/>
            <a:ext cx="550151" cy="276999"/>
          </a:xfrm>
          <a:prstGeom prst="rect">
            <a:avLst/>
          </a:prstGeom>
          <a:solidFill>
            <a:schemeClr val="bg1"/>
          </a:solidFill>
          <a:ln w="19050">
            <a:solidFill>
              <a:schemeClr val="tx1"/>
            </a:solidFill>
          </a:ln>
        </p:spPr>
        <p:txBody>
          <a:bodyPr wrap="none" rtlCol="0">
            <a:spAutoFit/>
          </a:bodyPr>
          <a:lstStyle/>
          <a:p>
            <a:r>
              <a:rPr lang="en-US" sz="1200" b="1" dirty="0"/>
              <a:t>UJ12</a:t>
            </a:r>
          </a:p>
        </p:txBody>
      </p:sp>
    </p:spTree>
    <p:extLst>
      <p:ext uri="{BB962C8B-B14F-4D97-AF65-F5344CB8AC3E}">
        <p14:creationId xmlns:p14="http://schemas.microsoft.com/office/powerpoint/2010/main" val="39963904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03906"/>
            <a:ext cx="9067800" cy="5392738"/>
          </a:xfrm>
        </p:spPr>
        <p:txBody>
          <a:bodyPr>
            <a:noAutofit/>
          </a:bodyPr>
          <a:lstStyle/>
          <a:p>
            <a:r>
              <a:rPr lang="en-US" sz="2000" dirty="0"/>
              <a:t>A few experiments are under construction or proposed for this location.  But they are severely limited by the tunnels and infrastructure that were created long before the physics potential of this space was appreciated.</a:t>
            </a:r>
          </a:p>
          <a:p>
            <a:endParaRPr lang="en-US" sz="12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200" dirty="0"/>
          </a:p>
          <a:p>
            <a:endParaRPr lang="en-US" sz="1200" dirty="0"/>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FORWARD PHYSICS FACILITY</a:t>
            </a:r>
          </a:p>
        </p:txBody>
      </p:sp>
      <p:grpSp>
        <p:nvGrpSpPr>
          <p:cNvPr id="23" name="Group 22">
            <a:extLst>
              <a:ext uri="{FF2B5EF4-FFF2-40B4-BE49-F238E27FC236}">
                <a16:creationId xmlns:a16="http://schemas.microsoft.com/office/drawing/2014/main" id="{47B25FFA-3709-604F-A875-2FC71E0DFCB4}"/>
              </a:ext>
            </a:extLst>
          </p:cNvPr>
          <p:cNvGrpSpPr/>
          <p:nvPr/>
        </p:nvGrpSpPr>
        <p:grpSpPr>
          <a:xfrm>
            <a:off x="0" y="2032069"/>
            <a:ext cx="9144000" cy="2692331"/>
            <a:chOff x="0" y="1905000"/>
            <a:chExt cx="9144000" cy="2692331"/>
          </a:xfrm>
        </p:grpSpPr>
        <p:pic>
          <p:nvPicPr>
            <p:cNvPr id="4" name="Picture 3">
              <a:extLst>
                <a:ext uri="{FF2B5EF4-FFF2-40B4-BE49-F238E27FC236}">
                  <a16:creationId xmlns:a16="http://schemas.microsoft.com/office/drawing/2014/main" id="{9BCE877A-04A5-D44E-BA73-28C784A234A7}"/>
                </a:ext>
              </a:extLst>
            </p:cNvPr>
            <p:cNvPicPr>
              <a:picLocks noChangeAspect="1"/>
            </p:cNvPicPr>
            <p:nvPr/>
          </p:nvPicPr>
          <p:blipFill>
            <a:blip r:embed="rId2"/>
            <a:stretch>
              <a:fillRect/>
            </a:stretch>
          </p:blipFill>
          <p:spPr>
            <a:xfrm>
              <a:off x="0" y="1905000"/>
              <a:ext cx="9144000" cy="2692331"/>
            </a:xfrm>
            <a:prstGeom prst="rect">
              <a:avLst/>
            </a:prstGeom>
          </p:spPr>
        </p:pic>
        <p:sp>
          <p:nvSpPr>
            <p:cNvPr id="11" name="TextBox 10">
              <a:extLst>
                <a:ext uri="{FF2B5EF4-FFF2-40B4-BE49-F238E27FC236}">
                  <a16:creationId xmlns:a16="http://schemas.microsoft.com/office/drawing/2014/main" id="{784CC564-EC3B-EB46-9A6F-01CAA4C621AD}"/>
                </a:ext>
              </a:extLst>
            </p:cNvPr>
            <p:cNvSpPr txBox="1"/>
            <p:nvPr/>
          </p:nvSpPr>
          <p:spPr>
            <a:xfrm>
              <a:off x="7162800" y="3628618"/>
              <a:ext cx="1576072" cy="307777"/>
            </a:xfrm>
            <a:prstGeom prst="rect">
              <a:avLst/>
            </a:prstGeom>
            <a:noFill/>
          </p:spPr>
          <p:txBody>
            <a:bodyPr wrap="none" rtlCol="0">
              <a:spAutoFit/>
            </a:bodyPr>
            <a:lstStyle/>
            <a:p>
              <a:r>
                <a:rPr lang="en-US" sz="1400" dirty="0"/>
                <a:t>Dougherty (2020)</a:t>
              </a:r>
            </a:p>
          </p:txBody>
        </p:sp>
        <p:sp>
          <p:nvSpPr>
            <p:cNvPr id="2" name="TextBox 1">
              <a:extLst>
                <a:ext uri="{FF2B5EF4-FFF2-40B4-BE49-F238E27FC236}">
                  <a16:creationId xmlns:a16="http://schemas.microsoft.com/office/drawing/2014/main" id="{A6B7ABE9-858C-CB44-A8C5-E62000D5142D}"/>
                </a:ext>
              </a:extLst>
            </p:cNvPr>
            <p:cNvSpPr txBox="1"/>
            <p:nvPr/>
          </p:nvSpPr>
          <p:spPr>
            <a:xfrm>
              <a:off x="838200" y="3038543"/>
              <a:ext cx="1531188" cy="369332"/>
            </a:xfrm>
            <a:prstGeom prst="rect">
              <a:avLst/>
            </a:prstGeom>
            <a:noFill/>
          </p:spPr>
          <p:txBody>
            <a:bodyPr wrap="none" rtlCol="0">
              <a:spAutoFit/>
            </a:bodyPr>
            <a:lstStyle/>
            <a:p>
              <a:r>
                <a:rPr lang="en-US" dirty="0"/>
                <a:t>Cavern UJ12</a:t>
              </a:r>
            </a:p>
          </p:txBody>
        </p:sp>
        <p:sp>
          <p:nvSpPr>
            <p:cNvPr id="7" name="TextBox 6">
              <a:extLst>
                <a:ext uri="{FF2B5EF4-FFF2-40B4-BE49-F238E27FC236}">
                  <a16:creationId xmlns:a16="http://schemas.microsoft.com/office/drawing/2014/main" id="{16965714-30FA-E744-BA62-0DA9A9A4CEBF}"/>
                </a:ext>
              </a:extLst>
            </p:cNvPr>
            <p:cNvSpPr txBox="1"/>
            <p:nvPr/>
          </p:nvSpPr>
          <p:spPr>
            <a:xfrm rot="21261639">
              <a:off x="6640602" y="2608099"/>
              <a:ext cx="995337" cy="276999"/>
            </a:xfrm>
            <a:prstGeom prst="rect">
              <a:avLst/>
            </a:prstGeom>
            <a:noFill/>
          </p:spPr>
          <p:txBody>
            <a:bodyPr wrap="none" rtlCol="0">
              <a:spAutoFit/>
            </a:bodyPr>
            <a:lstStyle/>
            <a:p>
              <a:r>
                <a:rPr lang="en-US" sz="1200" dirty="0"/>
                <a:t>Tunnel TI12</a:t>
              </a:r>
            </a:p>
          </p:txBody>
        </p:sp>
        <p:sp>
          <p:nvSpPr>
            <p:cNvPr id="9" name="TextBox 8">
              <a:extLst>
                <a:ext uri="{FF2B5EF4-FFF2-40B4-BE49-F238E27FC236}">
                  <a16:creationId xmlns:a16="http://schemas.microsoft.com/office/drawing/2014/main" id="{3441C5FD-FA2C-6D4C-93A8-B4EE3D2A649D}"/>
                </a:ext>
              </a:extLst>
            </p:cNvPr>
            <p:cNvSpPr txBox="1"/>
            <p:nvPr/>
          </p:nvSpPr>
          <p:spPr>
            <a:xfrm rot="245149">
              <a:off x="3109537" y="2361150"/>
              <a:ext cx="1530740" cy="276999"/>
            </a:xfrm>
            <a:prstGeom prst="rect">
              <a:avLst/>
            </a:prstGeom>
            <a:noFill/>
            <a:ln w="28575">
              <a:noFill/>
            </a:ln>
          </p:spPr>
          <p:txBody>
            <a:bodyPr wrap="none" rtlCol="0">
              <a:spAutoFit/>
            </a:bodyPr>
            <a:lstStyle/>
            <a:p>
              <a:r>
                <a:rPr lang="en-US" sz="1200" dirty="0"/>
                <a:t>Beam Collision Axis</a:t>
              </a:r>
            </a:p>
          </p:txBody>
        </p:sp>
        <p:sp>
          <p:nvSpPr>
            <p:cNvPr id="14" name="TextBox 13">
              <a:extLst>
                <a:ext uri="{FF2B5EF4-FFF2-40B4-BE49-F238E27FC236}">
                  <a16:creationId xmlns:a16="http://schemas.microsoft.com/office/drawing/2014/main" id="{F27CA86F-FDC4-C449-9534-06B75FC89265}"/>
                </a:ext>
              </a:extLst>
            </p:cNvPr>
            <p:cNvSpPr txBox="1"/>
            <p:nvPr/>
          </p:nvSpPr>
          <p:spPr>
            <a:xfrm>
              <a:off x="5950474" y="2085200"/>
              <a:ext cx="1360372" cy="276999"/>
            </a:xfrm>
            <a:prstGeom prst="rect">
              <a:avLst/>
            </a:prstGeom>
            <a:noFill/>
            <a:ln w="28575">
              <a:solidFill>
                <a:schemeClr val="tx1"/>
              </a:solidFill>
            </a:ln>
          </p:spPr>
          <p:txBody>
            <a:bodyPr wrap="none" rtlCol="0">
              <a:spAutoFit/>
            </a:bodyPr>
            <a:lstStyle/>
            <a:p>
              <a:r>
                <a:rPr lang="en-US" sz="1200" dirty="0"/>
                <a:t>FASER, </a:t>
              </a:r>
              <a:r>
                <a:rPr lang="en-US" sz="1200" dirty="0" err="1"/>
                <a:t>FASER</a:t>
              </a:r>
              <a:r>
                <a:rPr lang="en-US" sz="1200" dirty="0" err="1">
                  <a:latin typeface="Symbol" pitchFamily="2" charset="2"/>
                </a:rPr>
                <a:t>n</a:t>
              </a:r>
              <a:endParaRPr lang="en-US" sz="1200" dirty="0">
                <a:latin typeface="Symbol" pitchFamily="2" charset="2"/>
              </a:endParaRPr>
            </a:p>
          </p:txBody>
        </p:sp>
        <p:cxnSp>
          <p:nvCxnSpPr>
            <p:cNvPr id="15" name="Straight Arrow Connector 14">
              <a:extLst>
                <a:ext uri="{FF2B5EF4-FFF2-40B4-BE49-F238E27FC236}">
                  <a16:creationId xmlns:a16="http://schemas.microsoft.com/office/drawing/2014/main" id="{1A3E0B10-A2E2-944D-8B94-29C1DF21012B}"/>
                </a:ext>
              </a:extLst>
            </p:cNvPr>
            <p:cNvCxnSpPr>
              <a:cxnSpLocks/>
            </p:cNvCxnSpPr>
            <p:nvPr/>
          </p:nvCxnSpPr>
          <p:spPr>
            <a:xfrm flipH="1">
              <a:off x="6172200" y="2362199"/>
              <a:ext cx="458460" cy="3568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69740C49-CB09-4C45-983B-AFDC68B01678}"/>
                </a:ext>
              </a:extLst>
            </p:cNvPr>
            <p:cNvSpPr txBox="1"/>
            <p:nvPr/>
          </p:nvSpPr>
          <p:spPr>
            <a:xfrm>
              <a:off x="2626948" y="3378131"/>
              <a:ext cx="497252" cy="261610"/>
            </a:xfrm>
            <a:prstGeom prst="rect">
              <a:avLst/>
            </a:prstGeom>
            <a:solidFill>
              <a:schemeClr val="bg1"/>
            </a:solidFill>
          </p:spPr>
          <p:txBody>
            <a:bodyPr wrap="none" rtlCol="0">
              <a:spAutoFit/>
            </a:bodyPr>
            <a:lstStyle/>
            <a:p>
              <a:r>
                <a:rPr lang="en-US" sz="1100" dirty="0"/>
                <a:t>30 m</a:t>
              </a:r>
            </a:p>
          </p:txBody>
        </p:sp>
        <p:cxnSp>
          <p:nvCxnSpPr>
            <p:cNvPr id="19" name="Straight Arrow Connector 18">
              <a:extLst>
                <a:ext uri="{FF2B5EF4-FFF2-40B4-BE49-F238E27FC236}">
                  <a16:creationId xmlns:a16="http://schemas.microsoft.com/office/drawing/2014/main" id="{3072F348-4137-414F-86C9-5A1C53384308}"/>
                </a:ext>
              </a:extLst>
            </p:cNvPr>
            <p:cNvCxnSpPr>
              <a:cxnSpLocks/>
            </p:cNvCxnSpPr>
            <p:nvPr/>
          </p:nvCxnSpPr>
          <p:spPr>
            <a:xfrm>
              <a:off x="184836" y="3583440"/>
              <a:ext cx="5185376" cy="0"/>
            </a:xfrm>
            <a:prstGeom prst="straightConnector1">
              <a:avLst/>
            </a:prstGeom>
            <a:ln w="19050">
              <a:headEnd type="triangle" w="med" len="med"/>
              <a:tailEnd type="triangl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15703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03262"/>
            <a:ext cx="9067800" cy="6002338"/>
          </a:xfrm>
        </p:spPr>
        <p:txBody>
          <a:bodyPr>
            <a:noAutofit/>
          </a:bodyPr>
          <a:lstStyle/>
          <a:p>
            <a:r>
              <a:rPr lang="en-US" sz="2000" dirty="0"/>
              <a:t>A few experiments are under construction or proposed for this location.  But they are severely limited by the tunnels and infrastructure that were created long before the physics potential of this space was appreciated.</a:t>
            </a:r>
          </a:p>
          <a:p>
            <a:endParaRPr lang="en-US" sz="12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000" dirty="0"/>
          </a:p>
          <a:p>
            <a:r>
              <a:rPr lang="en-US" sz="2000" dirty="0"/>
              <a:t>A Forward Physics Facility, dedicated to supporting a suite of far forward experiments, would lead to a huge gain in sensitivity to new physics, neutrino studies, hadronic physics, etc.</a:t>
            </a:r>
          </a:p>
          <a:p>
            <a:pPr marL="0" indent="0">
              <a:buNone/>
            </a:pPr>
            <a:endParaRPr lang="en-US" sz="1200" dirty="0"/>
          </a:p>
          <a:p>
            <a:r>
              <a:rPr lang="en-US" sz="2000" dirty="0"/>
              <a:t>Exploits pre-existing cavern, but requires widening by a few meters to provide space on the beam collision axis. </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FORWARD PHYSICS FACILITY</a:t>
            </a:r>
          </a:p>
        </p:txBody>
      </p:sp>
      <p:grpSp>
        <p:nvGrpSpPr>
          <p:cNvPr id="9" name="Group 8">
            <a:extLst>
              <a:ext uri="{FF2B5EF4-FFF2-40B4-BE49-F238E27FC236}">
                <a16:creationId xmlns:a16="http://schemas.microsoft.com/office/drawing/2014/main" id="{E0A8B7F0-9C71-5F43-95FB-6A03A1CC74BA}"/>
              </a:ext>
            </a:extLst>
          </p:cNvPr>
          <p:cNvGrpSpPr/>
          <p:nvPr/>
        </p:nvGrpSpPr>
        <p:grpSpPr>
          <a:xfrm>
            <a:off x="0" y="1803469"/>
            <a:ext cx="9144000" cy="2920931"/>
            <a:chOff x="0" y="1676400"/>
            <a:chExt cx="9144000" cy="2920931"/>
          </a:xfrm>
        </p:grpSpPr>
        <p:pic>
          <p:nvPicPr>
            <p:cNvPr id="4" name="Picture 3">
              <a:extLst>
                <a:ext uri="{FF2B5EF4-FFF2-40B4-BE49-F238E27FC236}">
                  <a16:creationId xmlns:a16="http://schemas.microsoft.com/office/drawing/2014/main" id="{9BCE877A-04A5-D44E-BA73-28C784A234A7}"/>
                </a:ext>
              </a:extLst>
            </p:cNvPr>
            <p:cNvPicPr>
              <a:picLocks noChangeAspect="1"/>
            </p:cNvPicPr>
            <p:nvPr/>
          </p:nvPicPr>
          <p:blipFill>
            <a:blip r:embed="rId2"/>
            <a:stretch>
              <a:fillRect/>
            </a:stretch>
          </p:blipFill>
          <p:spPr>
            <a:xfrm>
              <a:off x="0" y="1905000"/>
              <a:ext cx="9144000" cy="2692331"/>
            </a:xfrm>
            <a:prstGeom prst="rect">
              <a:avLst/>
            </a:prstGeom>
          </p:spPr>
        </p:pic>
        <p:grpSp>
          <p:nvGrpSpPr>
            <p:cNvPr id="16" name="Group 15">
              <a:extLst>
                <a:ext uri="{FF2B5EF4-FFF2-40B4-BE49-F238E27FC236}">
                  <a16:creationId xmlns:a16="http://schemas.microsoft.com/office/drawing/2014/main" id="{7B4B418D-C2F3-4E42-A1EA-DBA4F4606FA4}"/>
                </a:ext>
              </a:extLst>
            </p:cNvPr>
            <p:cNvGrpSpPr/>
            <p:nvPr/>
          </p:nvGrpSpPr>
          <p:grpSpPr>
            <a:xfrm>
              <a:off x="129310" y="1676400"/>
              <a:ext cx="8866908" cy="2133600"/>
              <a:chOff x="200892" y="3581400"/>
              <a:chExt cx="8866908" cy="2133600"/>
            </a:xfrm>
          </p:grpSpPr>
          <p:sp>
            <p:nvSpPr>
              <p:cNvPr id="12" name="Manual Input 11">
                <a:extLst>
                  <a:ext uri="{FF2B5EF4-FFF2-40B4-BE49-F238E27FC236}">
                    <a16:creationId xmlns:a16="http://schemas.microsoft.com/office/drawing/2014/main" id="{EA8E0DAF-ED88-FC4D-BE85-D9FE4CB6E4C9}"/>
                  </a:ext>
                </a:extLst>
              </p:cNvPr>
              <p:cNvSpPr/>
              <p:nvPr/>
            </p:nvSpPr>
            <p:spPr>
              <a:xfrm flipH="1">
                <a:off x="200892" y="3581400"/>
                <a:ext cx="5334000" cy="2133600"/>
              </a:xfrm>
              <a:prstGeom prst="flowChartManualInpu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0000"/>
                  </a:highlight>
                </a:endParaRPr>
              </a:p>
            </p:txBody>
          </p:sp>
          <p:sp>
            <p:nvSpPr>
              <p:cNvPr id="5" name="Rectangle 4">
                <a:extLst>
                  <a:ext uri="{FF2B5EF4-FFF2-40B4-BE49-F238E27FC236}">
                    <a16:creationId xmlns:a16="http://schemas.microsoft.com/office/drawing/2014/main" id="{F8DF1896-FC3C-8A42-B508-4830F936D68F}"/>
                  </a:ext>
                </a:extLst>
              </p:cNvPr>
              <p:cNvSpPr/>
              <p:nvPr/>
            </p:nvSpPr>
            <p:spPr>
              <a:xfrm>
                <a:off x="259705" y="4495800"/>
                <a:ext cx="5261419"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867A5F82-5311-C048-B567-52728ED26ECA}"/>
                  </a:ext>
                </a:extLst>
              </p:cNvPr>
              <p:cNvCxnSpPr>
                <a:cxnSpLocks/>
              </p:cNvCxnSpPr>
              <p:nvPr/>
            </p:nvCxnSpPr>
            <p:spPr>
              <a:xfrm>
                <a:off x="372762" y="4191000"/>
                <a:ext cx="8695038" cy="762000"/>
              </a:xfrm>
              <a:prstGeom prst="straightConnector1">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grpSp>
        <p:sp>
          <p:nvSpPr>
            <p:cNvPr id="2" name="TextBox 1">
              <a:extLst>
                <a:ext uri="{FF2B5EF4-FFF2-40B4-BE49-F238E27FC236}">
                  <a16:creationId xmlns:a16="http://schemas.microsoft.com/office/drawing/2014/main" id="{D0C4271C-8043-3441-A483-C386F892AD9F}"/>
                </a:ext>
              </a:extLst>
            </p:cNvPr>
            <p:cNvSpPr txBox="1"/>
            <p:nvPr/>
          </p:nvSpPr>
          <p:spPr>
            <a:xfrm>
              <a:off x="7162800" y="3628618"/>
              <a:ext cx="1576072" cy="307777"/>
            </a:xfrm>
            <a:prstGeom prst="rect">
              <a:avLst/>
            </a:prstGeom>
            <a:noFill/>
          </p:spPr>
          <p:txBody>
            <a:bodyPr wrap="none" rtlCol="0">
              <a:spAutoFit/>
            </a:bodyPr>
            <a:lstStyle/>
            <a:p>
              <a:r>
                <a:rPr lang="en-US" sz="1400" dirty="0"/>
                <a:t>Dougherty (2020)</a:t>
              </a:r>
            </a:p>
          </p:txBody>
        </p:sp>
        <p:sp>
          <p:nvSpPr>
            <p:cNvPr id="6" name="TextBox 5">
              <a:extLst>
                <a:ext uri="{FF2B5EF4-FFF2-40B4-BE49-F238E27FC236}">
                  <a16:creationId xmlns:a16="http://schemas.microsoft.com/office/drawing/2014/main" id="{EC063A03-9F1C-A542-AB7F-5601C4767256}"/>
                </a:ext>
              </a:extLst>
            </p:cNvPr>
            <p:cNvSpPr txBox="1"/>
            <p:nvPr/>
          </p:nvSpPr>
          <p:spPr>
            <a:xfrm>
              <a:off x="417773" y="2406402"/>
              <a:ext cx="1411027" cy="1200329"/>
            </a:xfrm>
            <a:prstGeom prst="rect">
              <a:avLst/>
            </a:prstGeom>
            <a:noFill/>
          </p:spPr>
          <p:txBody>
            <a:bodyPr wrap="none" rtlCol="0">
              <a:spAutoFit/>
            </a:bodyPr>
            <a:lstStyle/>
            <a:p>
              <a:r>
                <a:rPr lang="en-US" sz="2400" dirty="0">
                  <a:solidFill>
                    <a:schemeClr val="accent1">
                      <a:lumMod val="75000"/>
                    </a:schemeClr>
                  </a:solidFill>
                </a:rPr>
                <a:t>F</a:t>
              </a:r>
              <a:r>
                <a:rPr lang="en-US" dirty="0">
                  <a:solidFill>
                    <a:schemeClr val="accent1">
                      <a:lumMod val="75000"/>
                    </a:schemeClr>
                  </a:solidFill>
                </a:rPr>
                <a:t>ORWARD</a:t>
              </a:r>
            </a:p>
            <a:p>
              <a:r>
                <a:rPr lang="en-US" sz="2400" dirty="0">
                  <a:solidFill>
                    <a:schemeClr val="accent1">
                      <a:lumMod val="75000"/>
                    </a:schemeClr>
                  </a:solidFill>
                </a:rPr>
                <a:t>P</a:t>
              </a:r>
              <a:r>
                <a:rPr lang="en-US" dirty="0">
                  <a:solidFill>
                    <a:schemeClr val="accent1">
                      <a:lumMod val="75000"/>
                    </a:schemeClr>
                  </a:solidFill>
                </a:rPr>
                <a:t>HYSICS</a:t>
              </a:r>
            </a:p>
            <a:p>
              <a:r>
                <a:rPr lang="en-US" sz="2400" dirty="0">
                  <a:solidFill>
                    <a:schemeClr val="accent1">
                      <a:lumMod val="75000"/>
                    </a:schemeClr>
                  </a:solidFill>
                </a:rPr>
                <a:t>F</a:t>
              </a:r>
              <a:r>
                <a:rPr lang="en-US" dirty="0">
                  <a:solidFill>
                    <a:schemeClr val="accent1">
                      <a:lumMod val="75000"/>
                    </a:schemeClr>
                  </a:solidFill>
                </a:rPr>
                <a:t>ACILITY</a:t>
              </a:r>
            </a:p>
          </p:txBody>
        </p:sp>
        <p:cxnSp>
          <p:nvCxnSpPr>
            <p:cNvPr id="14" name="Straight Arrow Connector 13">
              <a:extLst>
                <a:ext uri="{FF2B5EF4-FFF2-40B4-BE49-F238E27FC236}">
                  <a16:creationId xmlns:a16="http://schemas.microsoft.com/office/drawing/2014/main" id="{328D1AE1-3B9F-1649-B705-C41A8C11B1B7}"/>
                </a:ext>
              </a:extLst>
            </p:cNvPr>
            <p:cNvCxnSpPr>
              <a:cxnSpLocks/>
            </p:cNvCxnSpPr>
            <p:nvPr/>
          </p:nvCxnSpPr>
          <p:spPr>
            <a:xfrm>
              <a:off x="184836" y="3583440"/>
              <a:ext cx="5185376" cy="0"/>
            </a:xfrm>
            <a:prstGeom prst="straightConnector1">
              <a:avLst/>
            </a:prstGeom>
            <a:ln w="19050">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EF4FB103-D8AA-9F48-AE29-75B8C14D1F09}"/>
                </a:ext>
              </a:extLst>
            </p:cNvPr>
            <p:cNvSpPr txBox="1"/>
            <p:nvPr/>
          </p:nvSpPr>
          <p:spPr>
            <a:xfrm>
              <a:off x="2448973" y="3445031"/>
              <a:ext cx="497252" cy="261610"/>
            </a:xfrm>
            <a:prstGeom prst="rect">
              <a:avLst/>
            </a:prstGeom>
            <a:solidFill>
              <a:schemeClr val="bg1"/>
            </a:solidFill>
          </p:spPr>
          <p:txBody>
            <a:bodyPr wrap="none" rtlCol="0">
              <a:spAutoFit/>
            </a:bodyPr>
            <a:lstStyle/>
            <a:p>
              <a:r>
                <a:rPr lang="en-US" sz="1100" dirty="0"/>
                <a:t>30 m</a:t>
              </a:r>
            </a:p>
          </p:txBody>
        </p:sp>
      </p:grpSp>
      <p:sp>
        <p:nvSpPr>
          <p:cNvPr id="17" name="TextBox 16">
            <a:extLst>
              <a:ext uri="{FF2B5EF4-FFF2-40B4-BE49-F238E27FC236}">
                <a16:creationId xmlns:a16="http://schemas.microsoft.com/office/drawing/2014/main" id="{66AD7451-E7D8-E747-BFF2-B5D4263F04C7}"/>
              </a:ext>
            </a:extLst>
          </p:cNvPr>
          <p:cNvSpPr txBox="1"/>
          <p:nvPr/>
        </p:nvSpPr>
        <p:spPr>
          <a:xfrm rot="245149">
            <a:off x="3109537" y="2488219"/>
            <a:ext cx="1530740" cy="276999"/>
          </a:xfrm>
          <a:prstGeom prst="rect">
            <a:avLst/>
          </a:prstGeom>
          <a:noFill/>
          <a:ln w="28575">
            <a:noFill/>
          </a:ln>
        </p:spPr>
        <p:txBody>
          <a:bodyPr wrap="none" rtlCol="0">
            <a:spAutoFit/>
          </a:bodyPr>
          <a:lstStyle/>
          <a:p>
            <a:r>
              <a:rPr lang="en-US" sz="1200" dirty="0"/>
              <a:t>Beam Collision Axis</a:t>
            </a:r>
          </a:p>
        </p:txBody>
      </p:sp>
    </p:spTree>
    <p:extLst>
      <p:ext uri="{BB962C8B-B14F-4D97-AF65-F5344CB8AC3E}">
        <p14:creationId xmlns:p14="http://schemas.microsoft.com/office/powerpoint/2010/main" val="94174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55662"/>
            <a:ext cx="8839200" cy="5392738"/>
          </a:xfrm>
        </p:spPr>
        <p:txBody>
          <a:bodyPr>
            <a:noAutofit/>
          </a:bodyPr>
          <a:lstStyle/>
          <a:p>
            <a:r>
              <a:rPr lang="en-US" sz="2000" dirty="0"/>
              <a:t>FASER and </a:t>
            </a:r>
            <a:r>
              <a:rPr lang="en-US" sz="2000" dirty="0" err="1"/>
              <a:t>FASER</a:t>
            </a:r>
            <a:r>
              <a:rPr lang="en-US" sz="2000" dirty="0" err="1">
                <a:latin typeface="Symbol" pitchFamily="2" charset="2"/>
              </a:rPr>
              <a:t>n</a:t>
            </a:r>
            <a:r>
              <a:rPr lang="en-US" sz="2000" dirty="0"/>
              <a:t> are approved, funded, under construction for Run 3. </a:t>
            </a:r>
          </a:p>
          <a:p>
            <a:pPr lvl="1"/>
            <a:r>
              <a:rPr lang="en-US" sz="1600" dirty="0"/>
              <a:t>65 collaborators from 19 institutions in 8 countries.</a:t>
            </a:r>
          </a:p>
          <a:p>
            <a:pPr lvl="1"/>
            <a:r>
              <a:rPr lang="en-US" sz="1600" dirty="0"/>
              <a:t>50cm deep trench puts the detectors on axis. Coverage: </a:t>
            </a:r>
            <a:r>
              <a:rPr lang="en-US" sz="1600" dirty="0">
                <a:latin typeface="Symbol" pitchFamily="2" charset="2"/>
              </a:rPr>
              <a:t>h</a:t>
            </a:r>
            <a:r>
              <a:rPr lang="en-US" sz="1600" dirty="0"/>
              <a:t> &gt; 9, total length: 6 m.</a:t>
            </a:r>
          </a:p>
          <a:p>
            <a:pPr lvl="1"/>
            <a:r>
              <a:rPr lang="en-US" sz="1600" dirty="0"/>
              <a:t>FASER: tracker and calorimeter, detects LLP decay to pair of </a:t>
            </a:r>
            <a:r>
              <a:rPr lang="en-US" sz="1600" dirty="0" err="1"/>
              <a:t>TeV</a:t>
            </a:r>
            <a:r>
              <a:rPr lang="en-US" sz="1600" dirty="0"/>
              <a:t> charged tracks.  Background negligible (FLUKA simulations validated by prototype detector in 2018).</a:t>
            </a:r>
          </a:p>
          <a:p>
            <a:pPr lvl="1"/>
            <a:r>
              <a:rPr lang="en-US" sz="1600" dirty="0" err="1"/>
              <a:t>FASER</a:t>
            </a:r>
            <a:r>
              <a:rPr lang="en-US" sz="1600" dirty="0" err="1">
                <a:latin typeface="Symbol" pitchFamily="2" charset="2"/>
              </a:rPr>
              <a:t>n</a:t>
            </a:r>
            <a:r>
              <a:rPr lang="en-US" sz="1600" dirty="0"/>
              <a:t>: emulsion detector, detects CC and NC neutrino interactions.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1200" dirty="0"/>
          </a:p>
          <a:p>
            <a:r>
              <a:rPr lang="en-US" sz="2000" dirty="0"/>
              <a:t>SND has also been proposed as a (slightly) off-axis </a:t>
            </a:r>
            <a:r>
              <a:rPr lang="en-US" sz="2000" dirty="0">
                <a:latin typeface="Symbol" pitchFamily="2" charset="2"/>
              </a:rPr>
              <a:t>n</a:t>
            </a:r>
            <a:r>
              <a:rPr lang="en-US" sz="2000" dirty="0"/>
              <a:t> experiment in TI18. </a:t>
            </a:r>
          </a:p>
          <a:p>
            <a:endParaRPr lang="en-US" sz="1200" dirty="0"/>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76200" y="244475"/>
            <a:ext cx="8991600" cy="441325"/>
          </a:xfrm>
        </p:spPr>
        <p:txBody>
          <a:bodyPr/>
          <a:lstStyle/>
          <a:p>
            <a:r>
              <a:rPr lang="en-US" dirty="0">
                <a:latin typeface="+mn-lt"/>
              </a:rPr>
              <a:t>WHAT’S IT GOOD FOR?</a:t>
            </a:r>
          </a:p>
        </p:txBody>
      </p:sp>
      <p:grpSp>
        <p:nvGrpSpPr>
          <p:cNvPr id="2" name="Group 1">
            <a:extLst>
              <a:ext uri="{FF2B5EF4-FFF2-40B4-BE49-F238E27FC236}">
                <a16:creationId xmlns:a16="http://schemas.microsoft.com/office/drawing/2014/main" id="{4222907A-7E36-B44F-BF5D-05C04AA53BDD}"/>
              </a:ext>
            </a:extLst>
          </p:cNvPr>
          <p:cNvGrpSpPr/>
          <p:nvPr/>
        </p:nvGrpSpPr>
        <p:grpSpPr>
          <a:xfrm>
            <a:off x="1333500" y="2743200"/>
            <a:ext cx="6477000" cy="3352799"/>
            <a:chOff x="1181100" y="3032124"/>
            <a:chExt cx="6781799" cy="3581401"/>
          </a:xfrm>
        </p:grpSpPr>
        <p:pic>
          <p:nvPicPr>
            <p:cNvPr id="4" name="Picture 3">
              <a:extLst>
                <a:ext uri="{FF2B5EF4-FFF2-40B4-BE49-F238E27FC236}">
                  <a16:creationId xmlns:a16="http://schemas.microsoft.com/office/drawing/2014/main" id="{C113D7CF-9EE7-664D-8629-21B1A4538C42}"/>
                </a:ext>
              </a:extLst>
            </p:cNvPr>
            <p:cNvPicPr/>
            <p:nvPr/>
          </p:nvPicPr>
          <p:blipFill>
            <a:blip r:embed="rId2">
              <a:extLst>
                <a:ext uri="{28A0092B-C50C-407E-A947-70E740481C1C}">
                  <a14:useLocalDpi xmlns:a14="http://schemas.microsoft.com/office/drawing/2010/main" val="0"/>
                </a:ext>
              </a:extLst>
            </a:blip>
            <a:stretch>
              <a:fillRect/>
            </a:stretch>
          </p:blipFill>
          <p:spPr>
            <a:xfrm>
              <a:off x="1181100" y="3032124"/>
              <a:ext cx="6781799" cy="3581401"/>
            </a:xfrm>
            <a:prstGeom prst="rect">
              <a:avLst/>
            </a:prstGeom>
          </p:spPr>
        </p:pic>
        <p:cxnSp>
          <p:nvCxnSpPr>
            <p:cNvPr id="5" name="Straight Arrow Connector 4">
              <a:extLst>
                <a:ext uri="{FF2B5EF4-FFF2-40B4-BE49-F238E27FC236}">
                  <a16:creationId xmlns:a16="http://schemas.microsoft.com/office/drawing/2014/main" id="{E96E24C9-DA85-C743-9FA3-2D2A645CCAA6}"/>
                </a:ext>
              </a:extLst>
            </p:cNvPr>
            <p:cNvCxnSpPr>
              <a:cxnSpLocks/>
            </p:cNvCxnSpPr>
            <p:nvPr/>
          </p:nvCxnSpPr>
          <p:spPr>
            <a:xfrm flipH="1">
              <a:off x="6858000" y="4267200"/>
              <a:ext cx="533400" cy="228600"/>
            </a:xfrm>
            <a:prstGeom prst="straightConnector1">
              <a:avLst/>
            </a:prstGeom>
            <a:ln w="38100">
              <a:solidFill>
                <a:srgbClr val="FFFF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026DBFE-20B9-F344-826D-02185889DB8E}"/>
                </a:ext>
              </a:extLst>
            </p:cNvPr>
            <p:cNvCxnSpPr>
              <a:cxnSpLocks/>
            </p:cNvCxnSpPr>
            <p:nvPr/>
          </p:nvCxnSpPr>
          <p:spPr>
            <a:xfrm flipH="1">
              <a:off x="6096000" y="4152900"/>
              <a:ext cx="1295400" cy="512762"/>
            </a:xfrm>
            <a:prstGeom prst="straightConnector1">
              <a:avLst/>
            </a:prstGeom>
            <a:ln w="38100">
              <a:solidFill>
                <a:srgbClr val="FFFF00"/>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E1C025B-AC29-F84F-B158-258598ED2012}"/>
                </a:ext>
              </a:extLst>
            </p:cNvPr>
            <p:cNvCxnSpPr>
              <a:cxnSpLocks/>
            </p:cNvCxnSpPr>
            <p:nvPr/>
          </p:nvCxnSpPr>
          <p:spPr>
            <a:xfrm flipH="1">
              <a:off x="2819400" y="4665662"/>
              <a:ext cx="3276600" cy="1049338"/>
            </a:xfrm>
            <a:prstGeom prst="straightConnector1">
              <a:avLst/>
            </a:prstGeom>
            <a:ln w="28575">
              <a:solidFill>
                <a:srgbClr val="FFFF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A4AC172-FFA9-3B4A-BE5A-ADBFA13688DB}"/>
                </a:ext>
              </a:extLst>
            </p:cNvPr>
            <p:cNvCxnSpPr>
              <a:cxnSpLocks/>
            </p:cNvCxnSpPr>
            <p:nvPr/>
          </p:nvCxnSpPr>
          <p:spPr>
            <a:xfrm flipH="1">
              <a:off x="2819400" y="4665662"/>
              <a:ext cx="3276600" cy="1201738"/>
            </a:xfrm>
            <a:prstGeom prst="straightConnector1">
              <a:avLst/>
            </a:prstGeom>
            <a:ln w="28575">
              <a:solidFill>
                <a:srgbClr val="FFFF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8B89462-A2C7-644D-9A09-814112655532}"/>
                </a:ext>
              </a:extLst>
            </p:cNvPr>
            <p:cNvSpPr txBox="1"/>
            <p:nvPr/>
          </p:nvSpPr>
          <p:spPr>
            <a:xfrm>
              <a:off x="7364243" y="4047748"/>
              <a:ext cx="312906" cy="369332"/>
            </a:xfrm>
            <a:prstGeom prst="rect">
              <a:avLst/>
            </a:prstGeom>
            <a:noFill/>
          </p:spPr>
          <p:txBody>
            <a:bodyPr wrap="none" rtlCol="0">
              <a:spAutoFit/>
            </a:bodyPr>
            <a:lstStyle/>
            <a:p>
              <a:r>
                <a:rPr lang="en-US" dirty="0">
                  <a:solidFill>
                    <a:srgbClr val="FFFF00"/>
                  </a:solidFill>
                  <a:latin typeface="Symbol" pitchFamily="2" charset="2"/>
                </a:rPr>
                <a:t>n</a:t>
              </a:r>
            </a:p>
          </p:txBody>
        </p:sp>
        <p:sp>
          <p:nvSpPr>
            <p:cNvPr id="18" name="TextBox 17">
              <a:extLst>
                <a:ext uri="{FF2B5EF4-FFF2-40B4-BE49-F238E27FC236}">
                  <a16:creationId xmlns:a16="http://schemas.microsoft.com/office/drawing/2014/main" id="{6A28D9A1-8A21-3847-8DCF-2A7A770C8EFF}"/>
                </a:ext>
              </a:extLst>
            </p:cNvPr>
            <p:cNvSpPr txBox="1"/>
            <p:nvPr/>
          </p:nvSpPr>
          <p:spPr>
            <a:xfrm>
              <a:off x="7124700" y="3859014"/>
              <a:ext cx="548548" cy="338554"/>
            </a:xfrm>
            <a:prstGeom prst="rect">
              <a:avLst/>
            </a:prstGeom>
            <a:noFill/>
          </p:spPr>
          <p:txBody>
            <a:bodyPr wrap="none" rtlCol="0">
              <a:spAutoFit/>
            </a:bodyPr>
            <a:lstStyle/>
            <a:p>
              <a:r>
                <a:rPr lang="en-US" sz="1600" dirty="0">
                  <a:solidFill>
                    <a:srgbClr val="FFFF00"/>
                  </a:solidFill>
                  <a:latin typeface="+mj-lt"/>
                </a:rPr>
                <a:t>LLP</a:t>
              </a:r>
            </a:p>
          </p:txBody>
        </p:sp>
        <p:sp>
          <p:nvSpPr>
            <p:cNvPr id="19" name="TextBox 18">
              <a:extLst>
                <a:ext uri="{FF2B5EF4-FFF2-40B4-BE49-F238E27FC236}">
                  <a16:creationId xmlns:a16="http://schemas.microsoft.com/office/drawing/2014/main" id="{FA8BD851-55AD-8F4F-8804-44A40BCDBC0D}"/>
                </a:ext>
              </a:extLst>
            </p:cNvPr>
            <p:cNvSpPr txBox="1"/>
            <p:nvPr/>
          </p:nvSpPr>
          <p:spPr>
            <a:xfrm>
              <a:off x="2895456" y="5333583"/>
              <a:ext cx="388248" cy="338554"/>
            </a:xfrm>
            <a:prstGeom prst="rect">
              <a:avLst/>
            </a:prstGeom>
            <a:noFill/>
          </p:spPr>
          <p:txBody>
            <a:bodyPr wrap="none" rtlCol="0">
              <a:spAutoFit/>
            </a:bodyPr>
            <a:lstStyle/>
            <a:p>
              <a:r>
                <a:rPr lang="en-US" sz="1600" dirty="0">
                  <a:solidFill>
                    <a:srgbClr val="FFFF00"/>
                  </a:solidFill>
                  <a:latin typeface="+mj-lt"/>
                </a:rPr>
                <a:t>e</a:t>
              </a:r>
              <a:r>
                <a:rPr lang="en-US" baseline="30000" dirty="0">
                  <a:solidFill>
                    <a:srgbClr val="FFFF00"/>
                  </a:solidFill>
                  <a:latin typeface="+mj-lt"/>
                </a:rPr>
                <a:t>+</a:t>
              </a:r>
            </a:p>
          </p:txBody>
        </p:sp>
        <p:sp>
          <p:nvSpPr>
            <p:cNvPr id="20" name="TextBox 19">
              <a:extLst>
                <a:ext uri="{FF2B5EF4-FFF2-40B4-BE49-F238E27FC236}">
                  <a16:creationId xmlns:a16="http://schemas.microsoft.com/office/drawing/2014/main" id="{1913AF53-D9BB-4340-B4BE-D3B156E90B55}"/>
                </a:ext>
              </a:extLst>
            </p:cNvPr>
            <p:cNvSpPr txBox="1"/>
            <p:nvPr/>
          </p:nvSpPr>
          <p:spPr>
            <a:xfrm>
              <a:off x="2911486" y="5707663"/>
              <a:ext cx="356188" cy="338554"/>
            </a:xfrm>
            <a:prstGeom prst="rect">
              <a:avLst/>
            </a:prstGeom>
            <a:noFill/>
          </p:spPr>
          <p:txBody>
            <a:bodyPr wrap="none" rtlCol="0">
              <a:spAutoFit/>
            </a:bodyPr>
            <a:lstStyle/>
            <a:p>
              <a:r>
                <a:rPr lang="en-US" sz="1600" dirty="0">
                  <a:solidFill>
                    <a:srgbClr val="FFFF00"/>
                  </a:solidFill>
                  <a:latin typeface="+mj-lt"/>
                </a:rPr>
                <a:t>e</a:t>
              </a:r>
              <a:r>
                <a:rPr lang="en-US" sz="2000" baseline="30000" dirty="0">
                  <a:solidFill>
                    <a:srgbClr val="FFFF00"/>
                  </a:solidFill>
                  <a:latin typeface="+mj-lt"/>
                </a:rPr>
                <a:t>-</a:t>
              </a:r>
            </a:p>
          </p:txBody>
        </p:sp>
        <p:sp>
          <p:nvSpPr>
            <p:cNvPr id="22" name="Teardrop 21">
              <a:extLst>
                <a:ext uri="{FF2B5EF4-FFF2-40B4-BE49-F238E27FC236}">
                  <a16:creationId xmlns:a16="http://schemas.microsoft.com/office/drawing/2014/main" id="{0BCC65C2-E8A9-DD43-B6CF-5BD01D4F1810}"/>
                </a:ext>
              </a:extLst>
            </p:cNvPr>
            <p:cNvSpPr/>
            <p:nvPr/>
          </p:nvSpPr>
          <p:spPr>
            <a:xfrm rot="1678285">
              <a:off x="6839756" y="4376870"/>
              <a:ext cx="152400" cy="169277"/>
            </a:xfrm>
            <a:prstGeom prst="teardrop">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089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LLP SEARCHES</a:t>
            </a:r>
          </a:p>
        </p:txBody>
      </p:sp>
      <p:sp>
        <p:nvSpPr>
          <p:cNvPr id="5123" name="Content Placeholder 2"/>
          <p:cNvSpPr>
            <a:spLocks noGrp="1"/>
          </p:cNvSpPr>
          <p:nvPr>
            <p:ph idx="1"/>
          </p:nvPr>
        </p:nvSpPr>
        <p:spPr>
          <a:xfrm>
            <a:off x="228600" y="990600"/>
            <a:ext cx="8763000" cy="5591175"/>
          </a:xfrm>
        </p:spPr>
        <p:txBody>
          <a:bodyPr/>
          <a:lstStyle/>
          <a:p>
            <a:r>
              <a:rPr lang="en-US" sz="2000" dirty="0">
                <a:latin typeface="Arial" charset="0"/>
                <a:sym typeface="Wingdings"/>
              </a:rPr>
              <a:t>FASER probes new parameter space in many models with just 1 fb</a:t>
            </a:r>
            <a:r>
              <a:rPr lang="en-US" sz="2000" baseline="30000" dirty="0">
                <a:latin typeface="Arial" charset="0"/>
                <a:sym typeface="Wingdings"/>
              </a:rPr>
              <a:t>-1</a:t>
            </a:r>
            <a:r>
              <a:rPr lang="en-US" sz="2000" dirty="0">
                <a:latin typeface="Arial" charset="0"/>
                <a:sym typeface="Wingdings"/>
              </a:rPr>
              <a:t>. </a:t>
            </a:r>
          </a:p>
          <a:p>
            <a:endParaRPr lang="en-US" sz="1000" dirty="0">
              <a:latin typeface="Arial" charset="0"/>
              <a:sym typeface="Wingdings"/>
            </a:endParaRPr>
          </a:p>
          <a:p>
            <a:r>
              <a:rPr lang="en-US" sz="2000" dirty="0">
                <a:latin typeface="Arial" charset="0"/>
                <a:sym typeface="Wingdings"/>
              </a:rPr>
              <a:t>With a Forward Physics Facility, could upgrade</a:t>
            </a:r>
          </a:p>
          <a:p>
            <a:pPr marL="0" indent="0" algn="ctr">
              <a:buNone/>
            </a:pPr>
            <a:r>
              <a:rPr lang="en-US" sz="2000" dirty="0">
                <a:latin typeface="Arial" charset="0"/>
                <a:sym typeface="Wingdings"/>
              </a:rPr>
              <a:t>   FASER (R=10cm, L=1.5m, Run 3) </a:t>
            </a:r>
            <a:r>
              <a:rPr lang="en-US" sz="2000" dirty="0">
                <a:latin typeface="Arial" charset="0"/>
                <a:sym typeface="Wingdings" pitchFamily="2" charset="2"/>
              </a:rPr>
              <a:t> FASER 2 (</a:t>
            </a:r>
            <a:r>
              <a:rPr lang="en-US" sz="2000" dirty="0">
                <a:latin typeface="Arial" charset="0"/>
                <a:sym typeface="Wingdings"/>
              </a:rPr>
              <a:t>R=1m, L=5m, HL-LHC),</a:t>
            </a:r>
          </a:p>
          <a:p>
            <a:pPr marL="0" indent="0">
              <a:buNone/>
            </a:pPr>
            <a:r>
              <a:rPr lang="en-US" sz="2000" dirty="0">
                <a:latin typeface="Arial" charset="0"/>
                <a:sym typeface="Wingdings"/>
              </a:rPr>
              <a:t>     extending sensitivity greatly, complementary to other experiments</a:t>
            </a:r>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pPr marL="0" indent="0">
              <a:buNone/>
            </a:pPr>
            <a:endParaRPr lang="en-US" sz="1000" dirty="0">
              <a:latin typeface="Arial" charset="0"/>
              <a:sym typeface="Wingdings"/>
            </a:endParaRPr>
          </a:p>
          <a:p>
            <a:endParaRPr lang="en-US" dirty="0">
              <a:latin typeface="Arial" charset="0"/>
              <a:sym typeface="Wingdings"/>
            </a:endParaRPr>
          </a:p>
        </p:txBody>
      </p:sp>
      <p:pic>
        <p:nvPicPr>
          <p:cNvPr id="16" name="Picture 15">
            <a:extLst>
              <a:ext uri="{FF2B5EF4-FFF2-40B4-BE49-F238E27FC236}">
                <a16:creationId xmlns:a16="http://schemas.microsoft.com/office/drawing/2014/main" id="{65957E09-DB29-3040-A2DE-5C0230238CB7}"/>
              </a:ext>
            </a:extLst>
          </p:cNvPr>
          <p:cNvPicPr>
            <a:picLocks noChangeAspect="1"/>
          </p:cNvPicPr>
          <p:nvPr/>
        </p:nvPicPr>
        <p:blipFill>
          <a:blip r:embed="rId2"/>
          <a:stretch>
            <a:fillRect/>
          </a:stretch>
        </p:blipFill>
        <p:spPr>
          <a:xfrm>
            <a:off x="4493275" y="3100610"/>
            <a:ext cx="3660125" cy="3370728"/>
          </a:xfrm>
          <a:prstGeom prst="rect">
            <a:avLst/>
          </a:prstGeom>
        </p:spPr>
      </p:pic>
      <p:pic>
        <p:nvPicPr>
          <p:cNvPr id="18" name="Picture 17">
            <a:extLst>
              <a:ext uri="{FF2B5EF4-FFF2-40B4-BE49-F238E27FC236}">
                <a16:creationId xmlns:a16="http://schemas.microsoft.com/office/drawing/2014/main" id="{BB4E7C1E-64DC-4E40-AD42-7578AB8D9100}"/>
              </a:ext>
            </a:extLst>
          </p:cNvPr>
          <p:cNvPicPr>
            <a:picLocks noChangeAspect="1"/>
          </p:cNvPicPr>
          <p:nvPr/>
        </p:nvPicPr>
        <p:blipFill>
          <a:blip r:embed="rId3"/>
          <a:stretch>
            <a:fillRect/>
          </a:stretch>
        </p:blipFill>
        <p:spPr>
          <a:xfrm>
            <a:off x="609600" y="3048000"/>
            <a:ext cx="3581400" cy="3370728"/>
          </a:xfrm>
          <a:prstGeom prst="rect">
            <a:avLst/>
          </a:prstGeom>
        </p:spPr>
      </p:pic>
      <p:sp>
        <p:nvSpPr>
          <p:cNvPr id="7" name="TextBox 6">
            <a:extLst>
              <a:ext uri="{FF2B5EF4-FFF2-40B4-BE49-F238E27FC236}">
                <a16:creationId xmlns:a16="http://schemas.microsoft.com/office/drawing/2014/main" id="{F0C1FEF1-0A73-F64D-8184-97D9423B4883}"/>
              </a:ext>
            </a:extLst>
          </p:cNvPr>
          <p:cNvSpPr txBox="1"/>
          <p:nvPr/>
        </p:nvSpPr>
        <p:spPr>
          <a:xfrm>
            <a:off x="3156996" y="6324600"/>
            <a:ext cx="3002104" cy="276999"/>
          </a:xfrm>
          <a:prstGeom prst="rect">
            <a:avLst/>
          </a:prstGeom>
          <a:noFill/>
        </p:spPr>
        <p:txBody>
          <a:bodyPr wrap="none" rtlCol="0">
            <a:spAutoFit/>
          </a:bodyPr>
          <a:lstStyle/>
          <a:p>
            <a:r>
              <a:rPr lang="en-US" baseline="-25000" dirty="0">
                <a:sym typeface="Wingdings"/>
              </a:rPr>
              <a:t>FASER Collaboration, 1811.12522 (2018)</a:t>
            </a:r>
          </a:p>
        </p:txBody>
      </p:sp>
    </p:spTree>
    <p:extLst>
      <p:ext uri="{BB962C8B-B14F-4D97-AF65-F5344CB8AC3E}">
        <p14:creationId xmlns:p14="http://schemas.microsoft.com/office/powerpoint/2010/main" val="22303417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LLP SEARCHES</a:t>
            </a:r>
          </a:p>
        </p:txBody>
      </p:sp>
      <p:sp>
        <p:nvSpPr>
          <p:cNvPr id="5123" name="Content Placeholder 2"/>
          <p:cNvSpPr>
            <a:spLocks noGrp="1"/>
          </p:cNvSpPr>
          <p:nvPr>
            <p:ph idx="1"/>
          </p:nvPr>
        </p:nvSpPr>
        <p:spPr>
          <a:xfrm>
            <a:off x="228600" y="990600"/>
            <a:ext cx="8763000" cy="5342751"/>
          </a:xfrm>
        </p:spPr>
        <p:txBody>
          <a:bodyPr/>
          <a:lstStyle/>
          <a:p>
            <a:r>
              <a:rPr lang="en-US" sz="2000" dirty="0">
                <a:latin typeface="Arial" charset="0"/>
                <a:sym typeface="Wingdings" pitchFamily="2" charset="2"/>
              </a:rPr>
              <a:t>With a Forward Physics Facility, there is discovery potential </a:t>
            </a:r>
            <a:r>
              <a:rPr lang="en-US" sz="2000" dirty="0">
                <a:latin typeface="Arial" charset="0"/>
                <a:sym typeface="Wingdings"/>
              </a:rPr>
              <a:t>for all portal particles (dark photons, dark Higgs bosons, heavy neutral leptons), ALPs with all types of couplings (photon, fermion, gluon), and many other models.</a:t>
            </a:r>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pPr marL="0" indent="0">
              <a:buNone/>
            </a:pPr>
            <a:endParaRPr lang="en-US" sz="1000" dirty="0">
              <a:latin typeface="Arial" charset="0"/>
              <a:sym typeface="Wingdings"/>
            </a:endParaRPr>
          </a:p>
          <a:p>
            <a:endParaRPr lang="en-US" dirty="0">
              <a:latin typeface="Arial" charset="0"/>
              <a:sym typeface="Wingdings"/>
            </a:endParaRPr>
          </a:p>
        </p:txBody>
      </p:sp>
      <p:sp>
        <p:nvSpPr>
          <p:cNvPr id="7" name="TextBox 6">
            <a:extLst>
              <a:ext uri="{FF2B5EF4-FFF2-40B4-BE49-F238E27FC236}">
                <a16:creationId xmlns:a16="http://schemas.microsoft.com/office/drawing/2014/main" id="{F0C1FEF1-0A73-F64D-8184-97D9423B4883}"/>
              </a:ext>
            </a:extLst>
          </p:cNvPr>
          <p:cNvSpPr txBox="1"/>
          <p:nvPr/>
        </p:nvSpPr>
        <p:spPr>
          <a:xfrm>
            <a:off x="3156996" y="6096000"/>
            <a:ext cx="3002104" cy="276999"/>
          </a:xfrm>
          <a:prstGeom prst="rect">
            <a:avLst/>
          </a:prstGeom>
          <a:noFill/>
        </p:spPr>
        <p:txBody>
          <a:bodyPr wrap="none" rtlCol="0">
            <a:spAutoFit/>
          </a:bodyPr>
          <a:lstStyle/>
          <a:p>
            <a:r>
              <a:rPr lang="en-US" baseline="-25000" dirty="0">
                <a:sym typeface="Wingdings"/>
              </a:rPr>
              <a:t>FASER Collaboration, 1811.12522 (2018)</a:t>
            </a:r>
          </a:p>
        </p:txBody>
      </p:sp>
      <p:pic>
        <p:nvPicPr>
          <p:cNvPr id="3" name="Picture 2">
            <a:extLst>
              <a:ext uri="{FF2B5EF4-FFF2-40B4-BE49-F238E27FC236}">
                <a16:creationId xmlns:a16="http://schemas.microsoft.com/office/drawing/2014/main" id="{FFE5BF6B-032C-AE46-B596-A3057E29FC34}"/>
              </a:ext>
            </a:extLst>
          </p:cNvPr>
          <p:cNvPicPr>
            <a:picLocks noChangeAspect="1"/>
          </p:cNvPicPr>
          <p:nvPr/>
        </p:nvPicPr>
        <p:blipFill>
          <a:blip r:embed="rId2"/>
          <a:stretch>
            <a:fillRect/>
          </a:stretch>
        </p:blipFill>
        <p:spPr>
          <a:xfrm>
            <a:off x="391903" y="2534424"/>
            <a:ext cx="8360194" cy="3485376"/>
          </a:xfrm>
          <a:prstGeom prst="rect">
            <a:avLst/>
          </a:prstGeom>
        </p:spPr>
      </p:pic>
      <p:sp>
        <p:nvSpPr>
          <p:cNvPr id="2" name="Oval 1">
            <a:extLst>
              <a:ext uri="{FF2B5EF4-FFF2-40B4-BE49-F238E27FC236}">
                <a16:creationId xmlns:a16="http://schemas.microsoft.com/office/drawing/2014/main" id="{53ED4871-70FA-444C-8F94-749C18DAF035}"/>
              </a:ext>
            </a:extLst>
          </p:cNvPr>
          <p:cNvSpPr/>
          <p:nvPr/>
        </p:nvSpPr>
        <p:spPr>
          <a:xfrm>
            <a:off x="7239000" y="2286000"/>
            <a:ext cx="1752600" cy="3810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849073"/>
      </p:ext>
    </p:extLst>
  </p:cSld>
  <p:clrMapOvr>
    <a:masterClrMapping/>
  </p:clrMapOvr>
  <p:transition/>
</p:sld>
</file>

<file path=ppt/theme/theme1.xml><?xml version="1.0" encoding="utf-8"?>
<a:theme xmlns:a="http://schemas.openxmlformats.org/drawingml/2006/main" name="offic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64798</TotalTime>
  <Words>1214</Words>
  <Application>Microsoft Macintosh PowerPoint</Application>
  <PresentationFormat>On-screen Show (4:3)</PresentationFormat>
  <Paragraphs>188</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 Math</vt:lpstr>
      <vt:lpstr>Symbol</vt:lpstr>
      <vt:lpstr>office_arial</vt:lpstr>
      <vt:lpstr>PowerPoint Presentation</vt:lpstr>
      <vt:lpstr>FORWARD PHYSICS FACILITY</vt:lpstr>
      <vt:lpstr>SM AND BSM PHYSICS POTENTIAL</vt:lpstr>
      <vt:lpstr>BEAM COLLISION AXIS</vt:lpstr>
      <vt:lpstr>FORWARD PHYSICS FACILITY</vt:lpstr>
      <vt:lpstr>FORWARD PHYSICS FACILITY</vt:lpstr>
      <vt:lpstr>WHAT’S IT GOOD FOR?</vt:lpstr>
      <vt:lpstr>LLP SEARCHES</vt:lpstr>
      <vt:lpstr>LLP SEARCHES</vt:lpstr>
      <vt:lpstr>FPF NEUTRINO PHYSICS</vt:lpstr>
      <vt:lpstr>FPF QCD PHYSICS</vt:lpstr>
      <vt:lpstr>UJ12 CAVERN</vt:lpstr>
      <vt:lpstr>SNOWMASS PLANS</vt:lpstr>
      <vt:lpstr>LHC TUNNELS</vt:lpstr>
      <vt:lpstr>UJ12 AND TI12</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Microsoft Office User</cp:lastModifiedBy>
  <cp:revision>1467</cp:revision>
  <cp:lastPrinted>2020-05-15T06:19:25Z</cp:lastPrinted>
  <dcterms:created xsi:type="dcterms:W3CDTF">2018-11-15T08:26:17Z</dcterms:created>
  <dcterms:modified xsi:type="dcterms:W3CDTF">2020-07-15T15:45:29Z</dcterms:modified>
</cp:coreProperties>
</file>