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notesMasterIdLst>
    <p:notesMasterId r:id="rId10"/>
  </p:notesMasterIdLst>
  <p:handoutMasterIdLst>
    <p:handoutMasterId r:id="rId11"/>
  </p:handoutMasterIdLst>
  <p:sldIdLst>
    <p:sldId id="734" r:id="rId2"/>
    <p:sldId id="265" r:id="rId3"/>
    <p:sldId id="919" r:id="rId4"/>
    <p:sldId id="922" r:id="rId5"/>
    <p:sldId id="920" r:id="rId6"/>
    <p:sldId id="917" r:id="rId7"/>
    <p:sldId id="921" r:id="rId8"/>
    <p:sldId id="918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050"/>
    <a:srgbClr val="0000FF"/>
    <a:srgbClr val="FF0000"/>
    <a:srgbClr val="000000"/>
    <a:srgbClr val="F2E9D7"/>
    <a:srgbClr val="4A7EBB"/>
    <a:srgbClr val="17375E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25" autoAdjust="0"/>
    <p:restoredTop sz="50000" autoAdjust="0"/>
  </p:normalViewPr>
  <p:slideViewPr>
    <p:cSldViewPr snapToObjects="1">
      <p:cViewPr varScale="1">
        <p:scale>
          <a:sx n="87" d="100"/>
          <a:sy n="87" d="100"/>
        </p:scale>
        <p:origin x="200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5832"/>
    </p:cViewPr>
  </p:sorterViewPr>
  <p:notesViewPr>
    <p:cSldViewPr snapToObjects="1">
      <p:cViewPr varScale="1">
        <p:scale>
          <a:sx n="78" d="100"/>
          <a:sy n="78" d="100"/>
        </p:scale>
        <p:origin x="-26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15F4BDE-EB1E-5245-960C-40D7243C402E}" type="datetime1">
              <a:rPr lang="en-US"/>
              <a:pPr/>
              <a:t>5/15/20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6FDA90A-D940-C24D-B8BA-FEF64AE6C9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180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6F9E314-5CA5-9043-97DF-2DA186874F47}" type="datetime1">
              <a:rPr lang="en-US"/>
              <a:pPr/>
              <a:t>5/15/20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E4DC66B-5A4D-704C-951F-C2EEB6AF2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848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1F641B-6BBA-8347-9F4F-072BA9C2AE85}" type="slidenum">
              <a:rPr lang="en-US">
                <a:latin typeface="Calibri" charset="0"/>
              </a:rPr>
              <a:pPr eaLnBrk="1" hangingPunct="1"/>
              <a:t>1</a:t>
            </a:fld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0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004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168275"/>
            <a:ext cx="68580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8162925" y="6138863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defRPr/>
            </a:pPr>
            <a:endParaRPr lang="en-US" sz="1000">
              <a:solidFill>
                <a:srgbClr val="000000"/>
              </a:solidFill>
              <a:latin typeface="+mn-lt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304800" y="715963"/>
            <a:ext cx="8474075" cy="0"/>
          </a:xfrm>
          <a:prstGeom prst="line">
            <a:avLst/>
          </a:prstGeom>
          <a:noFill/>
          <a:ln w="57150">
            <a:solidFill>
              <a:srgbClr val="0B4599"/>
            </a:solidFill>
            <a:round/>
            <a:headEnd/>
            <a:tailEnd/>
          </a:ln>
          <a:effectLst/>
        </p:spPr>
        <p:txBody>
          <a:bodyPr/>
          <a:lstStyle/>
          <a:p>
            <a:pPr algn="ctr" defTabSz="914400">
              <a:defRPr/>
            </a:pPr>
            <a:endParaRPr lang="en-US">
              <a:solidFill>
                <a:srgbClr val="000000"/>
              </a:solidFill>
              <a:latin typeface="+mn-lt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01600" y="6535738"/>
            <a:ext cx="2489200" cy="3000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1200">
                <a:solidFill>
                  <a:srgbClr val="0000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 May 2020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3962400" y="6542088"/>
            <a:ext cx="2895600" cy="290512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rgbClr val="0000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7162800" y="6535738"/>
            <a:ext cx="1905000" cy="322262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chemeClr val="tx1"/>
                </a:solidFill>
              </a:rPr>
              <a:t>Feng  </a:t>
            </a:r>
            <a:fld id="{F817A6DC-7C87-374F-AFE6-43B3D5E1F40F}" type="slidenum">
              <a:rPr lang="en-US" sz="1200" smtClean="0">
                <a:solidFill>
                  <a:schemeClr val="tx1"/>
                </a:solidFill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566C1A-1D13-9E48-8FEC-12896016A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hf sldNum="0"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2800" b="1" kern="12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00FF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nowmass21.org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nowmass21.org/energy/bsm_genera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4000" b="1" dirty="0"/>
          </a:p>
          <a:p>
            <a:pPr algn="ctr"/>
            <a:r>
              <a:rPr lang="en-US" sz="3200" b="1" dirty="0"/>
              <a:t>FORWARD PHYSICS FACILITY</a:t>
            </a:r>
          </a:p>
          <a:p>
            <a:pPr algn="ctr"/>
            <a:r>
              <a:rPr lang="en-US" sz="3200" b="1" dirty="0"/>
              <a:t>AND SNOWMASS INPUT</a:t>
            </a:r>
            <a:endParaRPr lang="en-US" sz="3200" b="1" dirty="0">
              <a:latin typeface="+mn-lt"/>
            </a:endParaRPr>
          </a:p>
          <a:p>
            <a:pPr algn="ctr"/>
            <a:endParaRPr lang="en-US" sz="2400" b="1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3810000"/>
            <a:ext cx="9144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000" dirty="0"/>
              <a:t>Jonathan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FASER Collaboration General Meeting</a:t>
            </a:r>
          </a:p>
          <a:p>
            <a:pPr algn="ctr"/>
            <a:endParaRPr lang="en-US" sz="1200" dirty="0"/>
          </a:p>
          <a:p>
            <a:pPr algn="ctr"/>
            <a:r>
              <a:rPr lang="en-US" sz="2000" dirty="0"/>
              <a:t>15 May 2020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88E3C8-B653-664F-B30B-EC3A29483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211888"/>
            <a:ext cx="8458200" cy="46037"/>
          </a:xfrm>
          <a:prstGeom prst="rect">
            <a:avLst/>
          </a:prstGeom>
          <a:solidFill>
            <a:srgbClr val="000099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26592F-B6EE-F34F-AC28-199805D9D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227346"/>
            <a:ext cx="3404563" cy="113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99902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92738"/>
          </a:xfrm>
        </p:spPr>
        <p:txBody>
          <a:bodyPr>
            <a:noAutofit/>
          </a:bodyPr>
          <a:lstStyle/>
          <a:p>
            <a:r>
              <a:rPr lang="en-US" sz="2000" dirty="0"/>
              <a:t>The physics motivations for upgrading FASER and </a:t>
            </a:r>
            <a:r>
              <a:rPr lang="en-US" sz="2000" dirty="0" err="1"/>
              <a:t>FASER</a:t>
            </a:r>
            <a:r>
              <a:rPr lang="en-US" sz="2000" dirty="0" err="1">
                <a:latin typeface="Symbol" pitchFamily="2" charset="2"/>
              </a:rPr>
              <a:t>n</a:t>
            </a:r>
            <a:r>
              <a:rPr lang="en-US" sz="2000" dirty="0"/>
              <a:t> are strong.</a:t>
            </a:r>
          </a:p>
          <a:p>
            <a:endParaRPr lang="en-US" sz="1200" dirty="0"/>
          </a:p>
          <a:p>
            <a:r>
              <a:rPr lang="en-US" sz="2000" dirty="0"/>
              <a:t>FASER will extend sensitivity ~ (luminosity * decay volume) by 200 to 3000, FASER 2 could extend it by 10</a:t>
            </a:r>
            <a:r>
              <a:rPr lang="en-US" sz="2000" baseline="30000" dirty="0"/>
              <a:t>6</a:t>
            </a:r>
            <a:r>
              <a:rPr lang="en-US" sz="2000" dirty="0"/>
              <a:t>. This is for R=1m, L=5m at the far location; a near location also has good features.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FASER</a:t>
            </a:r>
            <a:r>
              <a:rPr lang="en-US" sz="2000" dirty="0" err="1">
                <a:latin typeface="Symbol" pitchFamily="2" charset="2"/>
              </a:rPr>
              <a:t>n</a:t>
            </a:r>
            <a:r>
              <a:rPr lang="en-US" sz="2000" dirty="0"/>
              <a:t>: will discover 1</a:t>
            </a:r>
            <a:r>
              <a:rPr lang="en-US" sz="2000" baseline="30000" dirty="0"/>
              <a:t>st</a:t>
            </a:r>
            <a:r>
              <a:rPr lang="en-US" sz="2000" dirty="0"/>
              <a:t> collider neutrino, eventually ~20,000 </a:t>
            </a:r>
            <a:r>
              <a:rPr lang="en-US" sz="2000" dirty="0">
                <a:latin typeface="Symbol" pitchFamily="2" charset="2"/>
              </a:rPr>
              <a:t>n</a:t>
            </a:r>
            <a:r>
              <a:rPr lang="en-US" sz="2000" baseline="-25000" dirty="0">
                <a:latin typeface="Symbol" pitchFamily="2" charset="2"/>
              </a:rPr>
              <a:t>m</a:t>
            </a:r>
            <a:r>
              <a:rPr lang="en-US" sz="2000" dirty="0"/>
              <a:t> at </a:t>
            </a:r>
            <a:r>
              <a:rPr lang="en-US" sz="2000" dirty="0" err="1"/>
              <a:t>TeV</a:t>
            </a:r>
            <a:r>
              <a:rPr lang="en-US" sz="2000" dirty="0"/>
              <a:t> energies.  Discovery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study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precision measurements all in one experiment.  </a:t>
            </a:r>
            <a:r>
              <a:rPr lang="en-US" sz="2000" dirty="0" err="1"/>
              <a:t>FASER</a:t>
            </a:r>
            <a:r>
              <a:rPr lang="en-US" sz="2000" dirty="0" err="1">
                <a:latin typeface="Symbol" pitchFamily="2" charset="2"/>
              </a:rPr>
              <a:t>n</a:t>
            </a:r>
            <a:r>
              <a:rPr lang="en-US" sz="2000" dirty="0">
                <a:latin typeface="Symbol" pitchFamily="2" charset="2"/>
              </a:rPr>
              <a:t> </a:t>
            </a:r>
            <a:r>
              <a:rPr lang="en-US" sz="2000" dirty="0"/>
              <a:t>2 may be able to move tau neutrinos, the least understood SM particle, into the realm of precision studies.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BA2172A-3A91-F14E-A87D-19FC3401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4475"/>
            <a:ext cx="6858000" cy="441325"/>
          </a:xfrm>
        </p:spPr>
        <p:txBody>
          <a:bodyPr/>
          <a:lstStyle/>
          <a:p>
            <a:r>
              <a:rPr lang="en-US" dirty="0"/>
              <a:t>FASER 2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4DF040-429C-5143-ACEF-0F8C1A36E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745550"/>
              </p:ext>
            </p:extLst>
          </p:nvPr>
        </p:nvGraphicFramePr>
        <p:xfrm>
          <a:off x="1219200" y="2677160"/>
          <a:ext cx="670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55272944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4558335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913868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Detector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Luminosity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Sensitivity</a:t>
                      </a:r>
                    </a:p>
                    <a:p>
                      <a:pPr algn="ctr"/>
                      <a:r>
                        <a:rPr lang="en-US" dirty="0"/>
                        <a:t>(</a:t>
                      </a:r>
                      <a:r>
                        <a:rPr lang="en-US" dirty="0" err="1"/>
                        <a:t>Lumi</a:t>
                      </a:r>
                      <a:r>
                        <a:rPr lang="en-US" dirty="0"/>
                        <a:t> * Volume)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09101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FASER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First fb</a:t>
                      </a:r>
                      <a:r>
                        <a:rPr lang="en-US" baseline="30000" dirty="0"/>
                        <a:t>-1</a:t>
                      </a:r>
                      <a:r>
                        <a:rPr lang="en-US" dirty="0"/>
                        <a:t> of Run 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9545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FASER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End of Run 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9089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FASER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End of HL-LHC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044417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FASER 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End of HL-LHC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1,000,000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56095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25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CE877A-04A5-D44E-BA73-28C784A23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9144000" cy="269233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55662"/>
            <a:ext cx="9067800" cy="5392738"/>
          </a:xfrm>
        </p:spPr>
        <p:txBody>
          <a:bodyPr>
            <a:noAutofit/>
          </a:bodyPr>
          <a:lstStyle/>
          <a:p>
            <a:r>
              <a:rPr lang="en-US" sz="2000" dirty="0"/>
              <a:t>At present, all future plans are severely limited by infrastructure that was created long before the physics potential of this space was appreciated.</a:t>
            </a:r>
          </a:p>
          <a:p>
            <a:endParaRPr lang="en-US" sz="1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BA2172A-3A91-F14E-A87D-19FC3401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4475"/>
            <a:ext cx="6858000" cy="441325"/>
          </a:xfrm>
        </p:spPr>
        <p:txBody>
          <a:bodyPr/>
          <a:lstStyle/>
          <a:p>
            <a:r>
              <a:rPr lang="en-US" dirty="0"/>
              <a:t>FORWARD PHYSICS FACILITY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4CC564-EC3B-EB46-9A6F-01CAA4C621AD}"/>
              </a:ext>
            </a:extLst>
          </p:cNvPr>
          <p:cNvSpPr txBox="1"/>
          <p:nvPr/>
        </p:nvSpPr>
        <p:spPr>
          <a:xfrm>
            <a:off x="7162800" y="3628618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Dougherty (2020)</a:t>
            </a:r>
          </a:p>
        </p:txBody>
      </p:sp>
    </p:spTree>
    <p:extLst>
      <p:ext uri="{BB962C8B-B14F-4D97-AF65-F5344CB8AC3E}">
        <p14:creationId xmlns:p14="http://schemas.microsoft.com/office/powerpoint/2010/main" val="255803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CE877A-04A5-D44E-BA73-28C784A23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9144000" cy="269233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55662"/>
            <a:ext cx="9067800" cy="5392738"/>
          </a:xfrm>
        </p:spPr>
        <p:txBody>
          <a:bodyPr>
            <a:noAutofit/>
          </a:bodyPr>
          <a:lstStyle/>
          <a:p>
            <a:r>
              <a:rPr lang="en-US" sz="2000" dirty="0"/>
              <a:t>At present, all future plans are severely limited by infrastructure that was created long before the physics potential of this space was appreciated.</a:t>
            </a:r>
          </a:p>
          <a:p>
            <a:endParaRPr lang="en-US" sz="1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2000" dirty="0"/>
              <a:t>A new “Forward Physics Facility,” similar to CERN’s North Area or to an underground lab, prepared specifically for a suite of forward physics experiments, would lead to a huge gain in sensitivity to new physics, neutrino studies, hadronic physics, etc.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/>
              <a:t>Doesn’t take much: extend UJ12 or UJ18 by a few meters; bore a long, narrow hole toward the IP; prepare a near site along the beamline.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BA2172A-3A91-F14E-A87D-19FC3401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4475"/>
            <a:ext cx="6858000" cy="441325"/>
          </a:xfrm>
        </p:spPr>
        <p:txBody>
          <a:bodyPr/>
          <a:lstStyle/>
          <a:p>
            <a:r>
              <a:rPr lang="en-US" dirty="0"/>
              <a:t>FORWARD PHYSICS FACILITY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B4B418D-C2F3-4E42-A1EA-DBA4F4606FA4}"/>
              </a:ext>
            </a:extLst>
          </p:cNvPr>
          <p:cNvGrpSpPr/>
          <p:nvPr/>
        </p:nvGrpSpPr>
        <p:grpSpPr>
          <a:xfrm>
            <a:off x="129310" y="1676400"/>
            <a:ext cx="8880112" cy="2133600"/>
            <a:chOff x="200892" y="3581400"/>
            <a:chExt cx="8880112" cy="2133600"/>
          </a:xfrm>
        </p:grpSpPr>
        <p:sp>
          <p:nvSpPr>
            <p:cNvPr id="12" name="Manual Input 11">
              <a:extLst>
                <a:ext uri="{FF2B5EF4-FFF2-40B4-BE49-F238E27FC236}">
                  <a16:creationId xmlns:a16="http://schemas.microsoft.com/office/drawing/2014/main" id="{EA8E0DAF-ED88-FC4D-BE85-D9FE4CB6E4C9}"/>
                </a:ext>
              </a:extLst>
            </p:cNvPr>
            <p:cNvSpPr/>
            <p:nvPr/>
          </p:nvSpPr>
          <p:spPr>
            <a:xfrm flipH="1">
              <a:off x="200892" y="3581400"/>
              <a:ext cx="5334000" cy="2133600"/>
            </a:xfrm>
            <a:prstGeom prst="flowChartManualInput">
              <a:avLst/>
            </a:prstGeom>
            <a:noFill/>
            <a:ln w="762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FF0000"/>
                </a:highlight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8DF1896-FC3C-8A42-B508-4830F936D68F}"/>
                </a:ext>
              </a:extLst>
            </p:cNvPr>
            <p:cNvSpPr/>
            <p:nvPr/>
          </p:nvSpPr>
          <p:spPr>
            <a:xfrm>
              <a:off x="259705" y="4495800"/>
              <a:ext cx="5261419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67A5F82-5311-C048-B567-52728ED26ECA}"/>
                </a:ext>
              </a:extLst>
            </p:cNvPr>
            <p:cNvCxnSpPr>
              <a:cxnSpLocks/>
            </p:cNvCxnSpPr>
            <p:nvPr/>
          </p:nvCxnSpPr>
          <p:spPr>
            <a:xfrm>
              <a:off x="372762" y="4191000"/>
              <a:ext cx="8695038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B4185CF7-5C03-0A4D-814E-61BB9F0D5686}"/>
                </a:ext>
              </a:extLst>
            </p:cNvPr>
            <p:cNvSpPr/>
            <p:nvPr/>
          </p:nvSpPr>
          <p:spPr>
            <a:xfrm rot="300412" flipH="1">
              <a:off x="5518066" y="4727198"/>
              <a:ext cx="3562938" cy="146804"/>
            </a:xfrm>
            <a:prstGeom prst="parallelogram">
              <a:avLst/>
            </a:prstGeom>
            <a:noFill/>
            <a:ln w="762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0C4271C-8043-3441-A483-C386F892AD9F}"/>
              </a:ext>
            </a:extLst>
          </p:cNvPr>
          <p:cNvSpPr txBox="1"/>
          <p:nvPr/>
        </p:nvSpPr>
        <p:spPr>
          <a:xfrm>
            <a:off x="7162800" y="3628618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Dougherty (2020)</a:t>
            </a:r>
          </a:p>
        </p:txBody>
      </p:sp>
    </p:spTree>
    <p:extLst>
      <p:ext uri="{BB962C8B-B14F-4D97-AF65-F5344CB8AC3E}">
        <p14:creationId xmlns:p14="http://schemas.microsoft.com/office/powerpoint/2010/main" val="223628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963902" cy="5410200"/>
          </a:xfrm>
        </p:spPr>
        <p:txBody>
          <a:bodyPr>
            <a:noAutofit/>
          </a:bodyPr>
          <a:lstStyle/>
          <a:p>
            <a:r>
              <a:rPr lang="en-US" sz="2000" dirty="0"/>
              <a:t>What combination of experiments would be best?</a:t>
            </a:r>
          </a:p>
          <a:p>
            <a:endParaRPr lang="en-US" sz="1200" dirty="0"/>
          </a:p>
          <a:p>
            <a:r>
              <a:rPr lang="en-US" sz="2000" dirty="0"/>
              <a:t>What is the cost? Could it be done in LS3 or LS4?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is the physics potential of Forward Physics Facilities at future colliders?</a:t>
            </a:r>
          </a:p>
          <a:p>
            <a:endParaRPr lang="en-US" sz="20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BA2172A-3A91-F14E-A87D-19FC3401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4475"/>
            <a:ext cx="6858000" cy="441325"/>
          </a:xfrm>
        </p:spPr>
        <p:txBody>
          <a:bodyPr/>
          <a:lstStyle/>
          <a:p>
            <a:r>
              <a:rPr lang="en-US" dirty="0"/>
              <a:t>QUESTIONS TO ANSWER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9CAE8-1CD9-3C42-81B0-5B57FC9EE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09800"/>
            <a:ext cx="7354302" cy="32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32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572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SNOWMASS 2021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5334000"/>
          </a:xfrm>
        </p:spPr>
        <p:txBody>
          <a:bodyPr/>
          <a:lstStyle/>
          <a:p>
            <a:r>
              <a:rPr lang="en-US" sz="2000" dirty="0">
                <a:latin typeface="Arial" charset="0"/>
                <a:sym typeface="Wingdings"/>
              </a:rPr>
              <a:t>In the U.S., prioritization for the next 10 to 20 years has started.</a:t>
            </a:r>
          </a:p>
          <a:p>
            <a:endParaRPr lang="en-US" sz="1200" dirty="0">
              <a:latin typeface="Arial" charset="0"/>
              <a:sym typeface="Wingdings"/>
            </a:endParaRPr>
          </a:p>
          <a:p>
            <a:r>
              <a:rPr lang="en-US" sz="2000" dirty="0">
                <a:latin typeface="Arial" charset="0"/>
                <a:sym typeface="Wingdings"/>
              </a:rPr>
              <a:t>Snowmass community input (</a:t>
            </a:r>
            <a:r>
              <a:rPr lang="en-US" sz="2000" dirty="0">
                <a:latin typeface="Arial" charset="0"/>
                <a:sym typeface="Wingdings"/>
                <a:hlinkClick r:id="rId2"/>
              </a:rPr>
              <a:t>https://snowmass21.org</a:t>
            </a:r>
            <a:r>
              <a:rPr lang="en-US" sz="2000" dirty="0">
                <a:latin typeface="Arial" charset="0"/>
                <a:sym typeface="Wingdings"/>
              </a:rPr>
              <a:t>)</a:t>
            </a:r>
          </a:p>
          <a:p>
            <a:endParaRPr lang="en-US" sz="800" dirty="0">
              <a:latin typeface="Arial" charset="0"/>
              <a:sym typeface="Wingdings"/>
            </a:endParaRPr>
          </a:p>
          <a:p>
            <a:pPr lvl="1"/>
            <a:r>
              <a:rPr lang="en-US" sz="1800" dirty="0"/>
              <a:t>1 April 2020 – 31 August 2020: </a:t>
            </a:r>
            <a:r>
              <a:rPr lang="en-US" sz="1800" b="1" dirty="0"/>
              <a:t>2-page Letters of Interest </a:t>
            </a:r>
            <a:r>
              <a:rPr lang="en-US" sz="1800" dirty="0"/>
              <a:t>due.  The primary purpose is to help conveners prepare for the Snowmass Planning Meeting.</a:t>
            </a:r>
          </a:p>
          <a:p>
            <a:pPr lvl="1"/>
            <a:endParaRPr lang="en-US" sz="800" dirty="0"/>
          </a:p>
          <a:p>
            <a:pPr lvl="1"/>
            <a:r>
              <a:rPr lang="en-US" sz="1800" dirty="0">
                <a:latin typeface="Arial" charset="0"/>
                <a:sym typeface="Wingdings"/>
              </a:rPr>
              <a:t>4-6 November 2020: Snowmass Planning Meeting (kickoff meeting at Fermilab).</a:t>
            </a:r>
          </a:p>
          <a:p>
            <a:pPr lvl="1"/>
            <a:endParaRPr lang="en-US" sz="800" dirty="0">
              <a:latin typeface="Arial" charset="0"/>
              <a:sym typeface="Wingdings"/>
            </a:endParaRPr>
          </a:p>
          <a:p>
            <a:pPr lvl="1"/>
            <a:r>
              <a:rPr lang="en-US" sz="1800" dirty="0"/>
              <a:t>1 April 2020 – 31 July 2021: </a:t>
            </a:r>
            <a:r>
              <a:rPr lang="en-US" sz="1800" b="1" dirty="0"/>
              <a:t>Contributed Papers</a:t>
            </a:r>
            <a:r>
              <a:rPr lang="en-US" sz="1800" dirty="0"/>
              <a:t> due.  These are posted on </a:t>
            </a:r>
            <a:r>
              <a:rPr lang="en-US" sz="1800" dirty="0" err="1"/>
              <a:t>arXiv</a:t>
            </a:r>
            <a:r>
              <a:rPr lang="en-US" sz="1800" dirty="0"/>
              <a:t> and become part of the Snowmass proceedings.</a:t>
            </a:r>
          </a:p>
          <a:p>
            <a:pPr lvl="1"/>
            <a:endParaRPr lang="en-US" sz="800" dirty="0">
              <a:latin typeface="Arial" charset="0"/>
              <a:sym typeface="Wingdings"/>
            </a:endParaRPr>
          </a:p>
          <a:p>
            <a:pPr lvl="1"/>
            <a:r>
              <a:rPr lang="en-US" sz="1800" dirty="0">
                <a:latin typeface="Arial" charset="0"/>
                <a:sym typeface="Wingdings"/>
              </a:rPr>
              <a:t>11-21 July 2021: Snowmass Community Study (final meeting at University of Washington, Seattle, LOC chairs: Shih-</a:t>
            </a:r>
            <a:r>
              <a:rPr lang="en-US" sz="1800" dirty="0" err="1">
                <a:latin typeface="Arial" charset="0"/>
                <a:sym typeface="Wingdings"/>
              </a:rPr>
              <a:t>Chieh</a:t>
            </a:r>
            <a:r>
              <a:rPr lang="en-US" sz="1800" dirty="0">
                <a:latin typeface="Arial" charset="0"/>
                <a:sym typeface="Wingdings"/>
              </a:rPr>
              <a:t> Hsu and Gordon Watts).</a:t>
            </a:r>
          </a:p>
          <a:p>
            <a:endParaRPr lang="en-US" sz="1200" dirty="0">
              <a:latin typeface="Arial" charset="0"/>
              <a:sym typeface="Wingdings"/>
            </a:endParaRPr>
          </a:p>
          <a:p>
            <a:r>
              <a:rPr lang="en-US" sz="2000" dirty="0">
                <a:latin typeface="Arial" charset="0"/>
                <a:sym typeface="Wingdings"/>
              </a:rPr>
              <a:t>P5 DOE/NSF prioritization panel expected 2021-22.</a:t>
            </a:r>
          </a:p>
        </p:txBody>
      </p:sp>
    </p:spTree>
    <p:extLst>
      <p:ext uri="{BB962C8B-B14F-4D97-AF65-F5344CB8AC3E}">
        <p14:creationId xmlns:p14="http://schemas.microsoft.com/office/powerpoint/2010/main" val="17019966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572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NOTES ON SNOWMASS 2021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962900" cy="5562600"/>
          </a:xfrm>
        </p:spPr>
        <p:txBody>
          <a:bodyPr/>
          <a:lstStyle/>
          <a:p>
            <a:r>
              <a:rPr lang="en-US" sz="2000" dirty="0">
                <a:sym typeface="Wingdings"/>
              </a:rPr>
              <a:t>Snowmass/P5 is a rare opportunity in the U.S. for physicists to direct funding.</a:t>
            </a:r>
          </a:p>
          <a:p>
            <a:endParaRPr lang="en-US" sz="1200" dirty="0">
              <a:sym typeface="Wingdings"/>
            </a:endParaRPr>
          </a:p>
          <a:p>
            <a:r>
              <a:rPr lang="en-US" sz="2000" dirty="0">
                <a:sym typeface="Wingdings"/>
              </a:rPr>
              <a:t>Snowmass doesn’t decide anything.  Snowmass sets the menu, P5 chooses what to order.</a:t>
            </a:r>
          </a:p>
          <a:p>
            <a:endParaRPr lang="en-US" sz="1200" dirty="0">
              <a:sym typeface="Wingdings"/>
            </a:endParaRPr>
          </a:p>
          <a:p>
            <a:r>
              <a:rPr lang="en-US" sz="2000" dirty="0">
                <a:sym typeface="Wingdings"/>
              </a:rPr>
              <a:t>But Snowmass can be a good opportunity to think about fresh ideas, do studies, and build support. </a:t>
            </a:r>
          </a:p>
          <a:p>
            <a:endParaRPr lang="en-US" sz="1200" dirty="0">
              <a:sym typeface="Wingdings"/>
            </a:endParaRPr>
          </a:p>
          <a:p>
            <a:r>
              <a:rPr lang="en-US" sz="2000" dirty="0">
                <a:sym typeface="Wingdings"/>
              </a:rPr>
              <a:t>Proposed input to Snowmass</a:t>
            </a:r>
          </a:p>
          <a:p>
            <a:pPr lvl="1"/>
            <a:r>
              <a:rPr lang="en-US" sz="1800" dirty="0">
                <a:sym typeface="Wingdings"/>
              </a:rPr>
              <a:t>LOIs for FASER 2 (FASER Collaboration), </a:t>
            </a:r>
            <a:r>
              <a:rPr lang="en-US" sz="1800" dirty="0" err="1">
                <a:sym typeface="Wingdings"/>
              </a:rPr>
              <a:t>FASER</a:t>
            </a:r>
            <a:r>
              <a:rPr lang="en-US" sz="1800" dirty="0" err="1">
                <a:latin typeface="Symbol" pitchFamily="2" charset="2"/>
                <a:sym typeface="Wingdings"/>
              </a:rPr>
              <a:t>n</a:t>
            </a:r>
            <a:r>
              <a:rPr lang="en-US" sz="1800" dirty="0">
                <a:sym typeface="Wingdings"/>
              </a:rPr>
              <a:t> 2 (FASER Collaboration), Forward Physics Facility (all interested); purpose is to propose interesting possibilities (far and near locations, etc.) for community study.</a:t>
            </a:r>
          </a:p>
          <a:p>
            <a:pPr lvl="1"/>
            <a:r>
              <a:rPr lang="en-US" sz="1800" dirty="0">
                <a:sym typeface="Wingdings"/>
              </a:rPr>
              <a:t>All FASER collaborators will be invited to be authors, but should feel free to opt out.</a:t>
            </a:r>
          </a:p>
          <a:p>
            <a:pPr lvl="1"/>
            <a:r>
              <a:rPr lang="en-US" sz="1800" dirty="0">
                <a:sym typeface="Wingdings"/>
              </a:rPr>
              <a:t>Contributed papers to be decided later.</a:t>
            </a:r>
          </a:p>
          <a:p>
            <a:pPr lvl="1"/>
            <a:endParaRPr lang="en-US" sz="1200" dirty="0">
              <a:latin typeface="Arial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3000609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572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SNOWMASS WORKING GROUPS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BBD2E-11C3-5247-886D-FADD193336A4}"/>
              </a:ext>
            </a:extLst>
          </p:cNvPr>
          <p:cNvSpPr txBox="1"/>
          <p:nvPr/>
        </p:nvSpPr>
        <p:spPr>
          <a:xfrm>
            <a:off x="346506" y="1258503"/>
            <a:ext cx="19811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Energy Frontier (</a:t>
            </a:r>
            <a:r>
              <a:rPr lang="en-US" sz="1200" dirty="0" err="1"/>
              <a:t>Narain</a:t>
            </a:r>
            <a:r>
              <a:rPr lang="en-US" sz="1200" dirty="0"/>
              <a:t>, Reina, </a:t>
            </a:r>
            <a:r>
              <a:rPr lang="en-US" sz="1200" dirty="0" err="1"/>
              <a:t>Tricoli</a:t>
            </a:r>
            <a:r>
              <a:rPr lang="en-US" sz="12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655C06-7BC9-CC44-897C-76718D9DB40D}"/>
              </a:ext>
            </a:extLst>
          </p:cNvPr>
          <p:cNvSpPr txBox="1"/>
          <p:nvPr/>
        </p:nvSpPr>
        <p:spPr>
          <a:xfrm>
            <a:off x="2505259" y="1257632"/>
            <a:ext cx="186976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Neutrino Frontier (Huber, </a:t>
            </a:r>
            <a:r>
              <a:rPr lang="en-US" sz="1200" dirty="0" err="1"/>
              <a:t>Scholberg</a:t>
            </a:r>
            <a:r>
              <a:rPr lang="en-US" sz="1200" dirty="0"/>
              <a:t>, Worcester)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949940-4040-B244-8897-5A03D7F1281C}"/>
              </a:ext>
            </a:extLst>
          </p:cNvPr>
          <p:cNvSpPr txBox="1"/>
          <p:nvPr/>
        </p:nvSpPr>
        <p:spPr>
          <a:xfrm>
            <a:off x="4552579" y="1255019"/>
            <a:ext cx="2051668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Rare Processes (</a:t>
            </a:r>
            <a:r>
              <a:rPr lang="en-US" sz="1200" dirty="0" err="1"/>
              <a:t>Artuso</a:t>
            </a:r>
            <a:r>
              <a:rPr lang="en-US" sz="1200" dirty="0"/>
              <a:t>, Bernstein, Petrov)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D435C5-9AAB-AE4C-8329-53A14C605C0B}"/>
              </a:ext>
            </a:extLst>
          </p:cNvPr>
          <p:cNvSpPr txBox="1"/>
          <p:nvPr/>
        </p:nvSpPr>
        <p:spPr>
          <a:xfrm>
            <a:off x="6781800" y="1255018"/>
            <a:ext cx="19812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Cosmic Frontier (Chou, Soares-Santos, Tait)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BA82A9-54A4-6D4F-8D09-063686219955}"/>
              </a:ext>
            </a:extLst>
          </p:cNvPr>
          <p:cNvSpPr txBox="1"/>
          <p:nvPr/>
        </p:nvSpPr>
        <p:spPr>
          <a:xfrm>
            <a:off x="3319025" y="838200"/>
            <a:ext cx="2494486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DPF Chair Line (Kim, Han, Butler)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689C1E-F30A-1342-94B6-29184DB09961}"/>
              </a:ext>
            </a:extLst>
          </p:cNvPr>
          <p:cNvSpPr txBox="1"/>
          <p:nvPr/>
        </p:nvSpPr>
        <p:spPr>
          <a:xfrm>
            <a:off x="351499" y="1872568"/>
            <a:ext cx="1976206" cy="4585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EF01: EW Physics: Higgs Boson properties and couplings</a:t>
            </a:r>
          </a:p>
          <a:p>
            <a:endParaRPr lang="en-US" sz="800" dirty="0"/>
          </a:p>
          <a:p>
            <a:r>
              <a:rPr lang="en-US" sz="1000" dirty="0"/>
              <a:t>EF02: EW Physics: Higgs Boson as a portal to new physics</a:t>
            </a:r>
          </a:p>
          <a:p>
            <a:endParaRPr lang="en-US" sz="800" dirty="0"/>
          </a:p>
          <a:p>
            <a:r>
              <a:rPr lang="en-US" sz="1000" dirty="0"/>
              <a:t>EF03: EW Physics: Heavy flavor and top quark physics</a:t>
            </a:r>
          </a:p>
          <a:p>
            <a:endParaRPr lang="en-US" sz="800" dirty="0"/>
          </a:p>
          <a:p>
            <a:r>
              <a:rPr lang="en-US" sz="1000" dirty="0"/>
              <a:t>EF04: EW Precision Physics and constraining new physics</a:t>
            </a:r>
          </a:p>
          <a:p>
            <a:endParaRPr lang="en-US" sz="800" dirty="0"/>
          </a:p>
          <a:p>
            <a:r>
              <a:rPr lang="en-US" sz="1000" dirty="0"/>
              <a:t>EF05: QCD and strong interactions: Precision QCD</a:t>
            </a:r>
          </a:p>
          <a:p>
            <a:endParaRPr lang="en-US" sz="800" dirty="0"/>
          </a:p>
          <a:p>
            <a:r>
              <a:rPr lang="en-US" sz="1000" dirty="0"/>
              <a:t>EF06: QCD and strong interactions: Hadronic structure and forward QCD</a:t>
            </a:r>
          </a:p>
          <a:p>
            <a:endParaRPr lang="en-US" sz="800" dirty="0"/>
          </a:p>
          <a:p>
            <a:r>
              <a:rPr lang="en-US" sz="1000" dirty="0"/>
              <a:t>EF07: QCD and strong interactions: Heavy Ions</a:t>
            </a:r>
          </a:p>
          <a:p>
            <a:endParaRPr lang="en-US" sz="800" dirty="0"/>
          </a:p>
          <a:p>
            <a:r>
              <a:rPr lang="en-US" sz="1000" dirty="0"/>
              <a:t>EF08: BSM: Model specific explorations</a:t>
            </a:r>
          </a:p>
          <a:p>
            <a:endParaRPr lang="en-US" sz="800" dirty="0"/>
          </a:p>
          <a:p>
            <a:r>
              <a:rPr lang="en-US" sz="1000" dirty="0"/>
              <a:t>EF09 – BSM: More general</a:t>
            </a:r>
            <a:r>
              <a:rPr lang="en-US" sz="1000" dirty="0">
                <a:hlinkClick r:id="rId2" tooltip="energy:bsm_general"/>
              </a:rPr>
              <a:t> </a:t>
            </a:r>
            <a:r>
              <a:rPr lang="en-US" sz="1000" dirty="0"/>
              <a:t>explorations</a:t>
            </a:r>
          </a:p>
          <a:p>
            <a:endParaRPr lang="en-US" sz="800" dirty="0"/>
          </a:p>
          <a:p>
            <a:r>
              <a:rPr lang="en-US" sz="1000" dirty="0"/>
              <a:t>EF10: BSM: Dark Matter at colliders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2C1CAC-43E6-7B49-9195-1FB5F7D23BF8}"/>
              </a:ext>
            </a:extLst>
          </p:cNvPr>
          <p:cNvSpPr txBox="1"/>
          <p:nvPr/>
        </p:nvSpPr>
        <p:spPr>
          <a:xfrm>
            <a:off x="2505259" y="1861730"/>
            <a:ext cx="1869766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NF01: Neutrino Oscillations</a:t>
            </a:r>
          </a:p>
          <a:p>
            <a:endParaRPr lang="en-US" sz="1000" dirty="0"/>
          </a:p>
          <a:p>
            <a:r>
              <a:rPr lang="en-US" sz="1000" dirty="0"/>
              <a:t>NF02: Sterile Neutrinos</a:t>
            </a:r>
          </a:p>
          <a:p>
            <a:endParaRPr lang="en-US" sz="1000" dirty="0"/>
          </a:p>
          <a:p>
            <a:r>
              <a:rPr lang="en-US" sz="1000" dirty="0"/>
              <a:t>NF03: BSM</a:t>
            </a:r>
          </a:p>
          <a:p>
            <a:endParaRPr lang="en-US" sz="1000" dirty="0"/>
          </a:p>
          <a:p>
            <a:r>
              <a:rPr lang="en-US" sz="1000" dirty="0"/>
              <a:t>NF04: Neutrinos from natural sources</a:t>
            </a:r>
          </a:p>
          <a:p>
            <a:endParaRPr lang="en-US" sz="1000" dirty="0"/>
          </a:p>
          <a:p>
            <a:r>
              <a:rPr lang="en-US" sz="1000" dirty="0"/>
              <a:t>NF05: Neutrino properties</a:t>
            </a:r>
          </a:p>
          <a:p>
            <a:endParaRPr lang="en-US" sz="1000" dirty="0"/>
          </a:p>
          <a:p>
            <a:r>
              <a:rPr lang="en-US" sz="1000" dirty="0"/>
              <a:t>NF06: Neutrino Interaction Cross Sections</a:t>
            </a:r>
          </a:p>
          <a:p>
            <a:endParaRPr lang="en-US" sz="1000" dirty="0"/>
          </a:p>
          <a:p>
            <a:r>
              <a:rPr lang="en-US" sz="1000" dirty="0"/>
              <a:t>NF07: Nuclear safeguards and other applications</a:t>
            </a:r>
          </a:p>
          <a:p>
            <a:endParaRPr lang="en-US" sz="1000" dirty="0"/>
          </a:p>
          <a:p>
            <a:r>
              <a:rPr lang="en-US" sz="1000" dirty="0"/>
              <a:t>NF08: Theory of Neutrino Physics</a:t>
            </a:r>
          </a:p>
          <a:p>
            <a:endParaRPr lang="en-US" sz="1000" dirty="0"/>
          </a:p>
          <a:p>
            <a:r>
              <a:rPr lang="en-US" sz="1000" dirty="0"/>
              <a:t>NF09: Artificial Neutrino Sources</a:t>
            </a:r>
          </a:p>
          <a:p>
            <a:endParaRPr lang="en-US" sz="1000" dirty="0"/>
          </a:p>
          <a:p>
            <a:r>
              <a:rPr lang="en-US" sz="1000" dirty="0"/>
              <a:t>NF10: Neutrino Detectors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9A679E-A7F7-3E45-98F5-8A1314FBB67F}"/>
              </a:ext>
            </a:extLst>
          </p:cNvPr>
          <p:cNvSpPr txBox="1"/>
          <p:nvPr/>
        </p:nvSpPr>
        <p:spPr>
          <a:xfrm>
            <a:off x="4552579" y="1888001"/>
            <a:ext cx="2051668" cy="27084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RP1: Weak Decays of b and c quarks</a:t>
            </a:r>
          </a:p>
          <a:p>
            <a:endParaRPr lang="en-US" sz="1000" dirty="0"/>
          </a:p>
          <a:p>
            <a:r>
              <a:rPr lang="en-US" sz="1000" dirty="0"/>
              <a:t>RP2: Weak Decays of strange and light Quarks</a:t>
            </a:r>
          </a:p>
          <a:p>
            <a:endParaRPr lang="en-US" sz="1000" dirty="0"/>
          </a:p>
          <a:p>
            <a:r>
              <a:rPr lang="en-US" sz="1000" dirty="0"/>
              <a:t>RP3: Fundamental Physics in Small Experiments</a:t>
            </a:r>
          </a:p>
          <a:p>
            <a:endParaRPr lang="en-US" sz="1000" dirty="0"/>
          </a:p>
          <a:p>
            <a:r>
              <a:rPr lang="en-US" sz="1000" dirty="0"/>
              <a:t>RP4: Baryon-Lepton Number Violation</a:t>
            </a:r>
          </a:p>
          <a:p>
            <a:endParaRPr lang="en-US" sz="1000" dirty="0"/>
          </a:p>
          <a:p>
            <a:r>
              <a:rPr lang="en-US" sz="1000" dirty="0"/>
              <a:t>RP5: Charged Lepton Flavor Violation</a:t>
            </a:r>
          </a:p>
          <a:p>
            <a:endParaRPr lang="en-US" sz="1000" dirty="0"/>
          </a:p>
          <a:p>
            <a:r>
              <a:rPr lang="en-US" sz="1000" dirty="0"/>
              <a:t>RP6: Dark Sector at Low Energies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1AC012-494A-CC44-9D73-768093105C2C}"/>
              </a:ext>
            </a:extLst>
          </p:cNvPr>
          <p:cNvSpPr txBox="1"/>
          <p:nvPr/>
        </p:nvSpPr>
        <p:spPr>
          <a:xfrm>
            <a:off x="6781800" y="1888001"/>
            <a:ext cx="19812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CF1. Dark Matter: Particle-like</a:t>
            </a:r>
          </a:p>
          <a:p>
            <a:endParaRPr lang="en-US" sz="1000" dirty="0"/>
          </a:p>
          <a:p>
            <a:r>
              <a:rPr lang="en-US" sz="1000" dirty="0"/>
              <a:t>CF2. Dark Matter: Wave-like</a:t>
            </a:r>
          </a:p>
          <a:p>
            <a:endParaRPr lang="en-US" sz="1000" dirty="0"/>
          </a:p>
          <a:p>
            <a:r>
              <a:rPr lang="en-US" sz="1000" dirty="0"/>
              <a:t>CF3. Dark Matter: Cosmic Probes</a:t>
            </a:r>
          </a:p>
          <a:p>
            <a:endParaRPr lang="en-US" sz="1000" dirty="0"/>
          </a:p>
          <a:p>
            <a:r>
              <a:rPr lang="en-US" sz="1000" dirty="0"/>
              <a:t>CF4. Dark Energy and Cosmic Acceleration: The Modern Universe</a:t>
            </a:r>
          </a:p>
          <a:p>
            <a:endParaRPr lang="en-US" sz="1000" dirty="0"/>
          </a:p>
          <a:p>
            <a:r>
              <a:rPr lang="en-US" sz="1000" dirty="0"/>
              <a:t>CF5. Dark Energy and Cosmic Acceleration: Cosmic Dawn and Before</a:t>
            </a:r>
          </a:p>
          <a:p>
            <a:endParaRPr lang="en-US" sz="1000" dirty="0"/>
          </a:p>
          <a:p>
            <a:r>
              <a:rPr lang="en-US" sz="1000" dirty="0"/>
              <a:t>CF6. Dark Energy and Cosmic Acceleration: Complementarity of Probes and New Facilities</a:t>
            </a:r>
          </a:p>
          <a:p>
            <a:endParaRPr lang="en-US" sz="1000" dirty="0"/>
          </a:p>
          <a:p>
            <a:r>
              <a:rPr lang="en-US" sz="1000" dirty="0"/>
              <a:t>CF7. Cosmic Probes of Fundamental Physics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1C0236-DCD9-4E48-AC6C-6B6280312BF8}"/>
              </a:ext>
            </a:extLst>
          </p:cNvPr>
          <p:cNvSpPr/>
          <p:nvPr/>
        </p:nvSpPr>
        <p:spPr>
          <a:xfrm>
            <a:off x="346506" y="6019800"/>
            <a:ext cx="1833793" cy="381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CA58F49-F41A-2744-B5FF-3B7B58EE3C35}"/>
              </a:ext>
            </a:extLst>
          </p:cNvPr>
          <p:cNvSpPr/>
          <p:nvPr/>
        </p:nvSpPr>
        <p:spPr>
          <a:xfrm>
            <a:off x="346505" y="5586350"/>
            <a:ext cx="1833793" cy="38100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B4D1E0-9B0E-4E47-9472-3316F028410C}"/>
              </a:ext>
            </a:extLst>
          </p:cNvPr>
          <p:cNvSpPr/>
          <p:nvPr/>
        </p:nvSpPr>
        <p:spPr>
          <a:xfrm>
            <a:off x="4552578" y="4165503"/>
            <a:ext cx="1833793" cy="381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FB8276-766C-0A4D-B035-EC006BE18C08}"/>
              </a:ext>
            </a:extLst>
          </p:cNvPr>
          <p:cNvSpPr/>
          <p:nvPr/>
        </p:nvSpPr>
        <p:spPr>
          <a:xfrm>
            <a:off x="2523245" y="2438400"/>
            <a:ext cx="1833793" cy="30480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A56F51-7BCA-574D-B657-6D54C247808C}"/>
              </a:ext>
            </a:extLst>
          </p:cNvPr>
          <p:cNvSpPr/>
          <p:nvPr/>
        </p:nvSpPr>
        <p:spPr>
          <a:xfrm>
            <a:off x="2448827" y="4872335"/>
            <a:ext cx="1833793" cy="4616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7C6B34-2853-014A-B36A-7BE27A8D1D8E}"/>
              </a:ext>
            </a:extLst>
          </p:cNvPr>
          <p:cNvSpPr/>
          <p:nvPr/>
        </p:nvSpPr>
        <p:spPr>
          <a:xfrm>
            <a:off x="2505258" y="3500735"/>
            <a:ext cx="1833793" cy="4616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F30CF5-58F7-BC4E-8A61-1FD7F684E8D5}"/>
              </a:ext>
            </a:extLst>
          </p:cNvPr>
          <p:cNvSpPr/>
          <p:nvPr/>
        </p:nvSpPr>
        <p:spPr>
          <a:xfrm>
            <a:off x="6781800" y="4757733"/>
            <a:ext cx="1833793" cy="4616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E763FC-DE00-B148-A54D-E9D88E3882AC}"/>
              </a:ext>
            </a:extLst>
          </p:cNvPr>
          <p:cNvSpPr/>
          <p:nvPr/>
        </p:nvSpPr>
        <p:spPr>
          <a:xfrm>
            <a:off x="6781799" y="6015335"/>
            <a:ext cx="1833793" cy="4616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00B050"/>
                </a:solidFill>
              </a:rPr>
              <a:t>FASER</a:t>
            </a:r>
            <a:r>
              <a:rPr lang="en-US" sz="1200" dirty="0" err="1">
                <a:solidFill>
                  <a:srgbClr val="00B050"/>
                </a:solidFill>
                <a:latin typeface="Symbol" pitchFamily="2" charset="2"/>
              </a:rPr>
              <a:t>n</a:t>
            </a:r>
            <a:r>
              <a:rPr lang="en-US" sz="1200" dirty="0">
                <a:solidFill>
                  <a:srgbClr val="00B050"/>
                </a:solidFill>
                <a:latin typeface="Symbol" pitchFamily="2" charset="2"/>
              </a:rPr>
              <a:t> </a:t>
            </a:r>
            <a:r>
              <a:rPr lang="en-US" sz="1200" dirty="0">
                <a:solidFill>
                  <a:srgbClr val="00B050"/>
                </a:solidFill>
              </a:rPr>
              <a:t>Subgroups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 in Green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CEFBB11-1303-4444-B259-DDE58E0AAEB3}"/>
              </a:ext>
            </a:extLst>
          </p:cNvPr>
          <p:cNvSpPr/>
          <p:nvPr/>
        </p:nvSpPr>
        <p:spPr>
          <a:xfrm>
            <a:off x="6781800" y="5430326"/>
            <a:ext cx="1833793" cy="461665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FASER Subgroups</a:t>
            </a:r>
          </a:p>
          <a:p>
            <a:pPr algn="ctr"/>
            <a:r>
              <a:rPr lang="en-US" sz="1200" dirty="0">
                <a:solidFill>
                  <a:srgbClr val="0000FF"/>
                </a:solidFill>
              </a:rPr>
              <a:t> in Blue</a:t>
            </a:r>
            <a:endParaRPr lang="en-US" sz="1200" dirty="0">
              <a:solidFill>
                <a:srgbClr val="0000FF"/>
              </a:solidFill>
              <a:latin typeface="Symbol" pitchFamily="2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58B58-9896-9245-B1ED-BC34A6A0CE7A}"/>
              </a:ext>
            </a:extLst>
          </p:cNvPr>
          <p:cNvSpPr txBox="1"/>
          <p:nvPr/>
        </p:nvSpPr>
        <p:spPr>
          <a:xfrm>
            <a:off x="4419600" y="4724400"/>
            <a:ext cx="2193596" cy="18158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From conversations with the top-level conveners, it seems the highlighted subgroups are the ones most relevant for FASER (but these are early days and there are also other frontiers).</a:t>
            </a:r>
          </a:p>
        </p:txBody>
      </p:sp>
    </p:spTree>
    <p:extLst>
      <p:ext uri="{BB962C8B-B14F-4D97-AF65-F5344CB8AC3E}">
        <p14:creationId xmlns:p14="http://schemas.microsoft.com/office/powerpoint/2010/main" val="397103091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_ar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63035</TotalTime>
  <Words>936</Words>
  <Application>Microsoft Macintosh PowerPoint</Application>
  <PresentationFormat>On-screen Show (4:3)</PresentationFormat>
  <Paragraphs>175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office_arial</vt:lpstr>
      <vt:lpstr>PowerPoint Presentation</vt:lpstr>
      <vt:lpstr>FASER 2</vt:lpstr>
      <vt:lpstr>FORWARD PHYSICS FACILITY</vt:lpstr>
      <vt:lpstr>FORWARD PHYSICS FACILITY</vt:lpstr>
      <vt:lpstr>QUESTIONS TO ANSWER</vt:lpstr>
      <vt:lpstr>SNOWMASS 2021</vt:lpstr>
      <vt:lpstr>NOTES ON SNOWMASS 2021</vt:lpstr>
      <vt:lpstr>SNOWMASS WORKING GROUPS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</dc:creator>
  <cp:lastModifiedBy>Microsoft Office User</cp:lastModifiedBy>
  <cp:revision>1372</cp:revision>
  <cp:lastPrinted>2020-05-15T06:19:25Z</cp:lastPrinted>
  <dcterms:created xsi:type="dcterms:W3CDTF">2018-11-15T08:26:17Z</dcterms:created>
  <dcterms:modified xsi:type="dcterms:W3CDTF">2020-05-16T06:56:58Z</dcterms:modified>
</cp:coreProperties>
</file>