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6"/>
  </p:notesMasterIdLst>
  <p:handoutMasterIdLst>
    <p:handoutMasterId r:id="rId57"/>
  </p:handoutMasterIdLst>
  <p:sldIdLst>
    <p:sldId id="889" r:id="rId2"/>
    <p:sldId id="851" r:id="rId3"/>
    <p:sldId id="894" r:id="rId4"/>
    <p:sldId id="823" r:id="rId5"/>
    <p:sldId id="727" r:id="rId6"/>
    <p:sldId id="825" r:id="rId7"/>
    <p:sldId id="828" r:id="rId8"/>
    <p:sldId id="829" r:id="rId9"/>
    <p:sldId id="875" r:id="rId10"/>
    <p:sldId id="876" r:id="rId11"/>
    <p:sldId id="877" r:id="rId12"/>
    <p:sldId id="878" r:id="rId13"/>
    <p:sldId id="836" r:id="rId14"/>
    <p:sldId id="895" r:id="rId15"/>
    <p:sldId id="883" r:id="rId16"/>
    <p:sldId id="810" r:id="rId17"/>
    <p:sldId id="884" r:id="rId18"/>
    <p:sldId id="885" r:id="rId19"/>
    <p:sldId id="856" r:id="rId20"/>
    <p:sldId id="886" r:id="rId21"/>
    <p:sldId id="869" r:id="rId22"/>
    <p:sldId id="870" r:id="rId23"/>
    <p:sldId id="896" r:id="rId24"/>
    <p:sldId id="633" r:id="rId25"/>
    <p:sldId id="749" r:id="rId26"/>
    <p:sldId id="690" r:id="rId27"/>
    <p:sldId id="717" r:id="rId28"/>
    <p:sldId id="750" r:id="rId29"/>
    <p:sldId id="865" r:id="rId30"/>
    <p:sldId id="860" r:id="rId31"/>
    <p:sldId id="708" r:id="rId32"/>
    <p:sldId id="914" r:id="rId33"/>
    <p:sldId id="740" r:id="rId34"/>
    <p:sldId id="897" r:id="rId35"/>
    <p:sldId id="872" r:id="rId36"/>
    <p:sldId id="846" r:id="rId37"/>
    <p:sldId id="867" r:id="rId38"/>
    <p:sldId id="900" r:id="rId39"/>
    <p:sldId id="901" r:id="rId40"/>
    <p:sldId id="751" r:id="rId41"/>
    <p:sldId id="899" r:id="rId42"/>
    <p:sldId id="902" r:id="rId43"/>
    <p:sldId id="731" r:id="rId44"/>
    <p:sldId id="755" r:id="rId45"/>
    <p:sldId id="915" r:id="rId46"/>
    <p:sldId id="903" r:id="rId47"/>
    <p:sldId id="904" r:id="rId48"/>
    <p:sldId id="905" r:id="rId49"/>
    <p:sldId id="868" r:id="rId50"/>
    <p:sldId id="906" r:id="rId51"/>
    <p:sldId id="907" r:id="rId52"/>
    <p:sldId id="912" r:id="rId53"/>
    <p:sldId id="913" r:id="rId54"/>
    <p:sldId id="873"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9999"/>
    <a:srgbClr val="00FF00"/>
    <a:srgbClr val="4A7EBB"/>
    <a:srgbClr val="00B050"/>
    <a:srgbClr val="FF0000"/>
    <a:srgbClr val="F2E9D7"/>
    <a:srgbClr val="1737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46" autoAdjust="0"/>
    <p:restoredTop sz="50000" autoAdjust="0"/>
  </p:normalViewPr>
  <p:slideViewPr>
    <p:cSldViewPr snapToObjects="1">
      <p:cViewPr varScale="1">
        <p:scale>
          <a:sx n="50" d="100"/>
          <a:sy n="50" d="100"/>
        </p:scale>
        <p:origin x="72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9/5/19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9/5/19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5</a:t>
            </a:fld>
            <a:endParaRPr lang="en-US" altLang="en-US" sz="1200"/>
          </a:p>
        </p:txBody>
      </p:sp>
    </p:spTree>
    <p:extLst>
      <p:ext uri="{BB962C8B-B14F-4D97-AF65-F5344CB8AC3E}">
        <p14:creationId xmlns:p14="http://schemas.microsoft.com/office/powerpoint/2010/main" val="162572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6</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207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latin typeface="+mn-lt"/>
                <a:ea typeface="+mn-ea"/>
                <a:cs typeface="+mn-cs"/>
              </a:rPr>
              <a:t>5 Sep 2019</a:t>
            </a:r>
            <a:endParaRPr lang="en-US" dirty="0">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rgbClr val="0000FF"/>
                </a:solidFill>
              </a:rPr>
              <a:t>Feng</a:t>
            </a:r>
            <a:r>
              <a:rPr lang="en-US" sz="1200" dirty="0">
                <a:solidFill>
                  <a:srgbClr val="0000FF"/>
                </a:solidFill>
              </a:rPr>
              <a:t> </a:t>
            </a:r>
            <a:fld id="{F817A6DC-7C87-374F-AFE6-43B3D5E1F40F}" type="slidenum">
              <a:rPr lang="en-US" sz="1200" smtClean="0">
                <a:solidFill>
                  <a:srgbClr val="0000FF"/>
                </a:solidFill>
              </a:rPr>
              <a:pPr algn="r"/>
              <a:t>‹#›</a:t>
            </a:fld>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 id="2147483724"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3.xml"/><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5.tiff"/><Relationship Id="rId18" Type="http://schemas.openxmlformats.org/officeDocument/2006/relationships/image" Target="../media/image70.jpg"/><Relationship Id="rId3" Type="http://schemas.openxmlformats.org/officeDocument/2006/relationships/image" Target="../media/image5.tiff"/><Relationship Id="rId7" Type="http://schemas.openxmlformats.org/officeDocument/2006/relationships/image" Target="../media/image59.tiff"/><Relationship Id="rId12" Type="http://schemas.openxmlformats.org/officeDocument/2006/relationships/image" Target="../media/image64.tiff"/><Relationship Id="rId17" Type="http://schemas.openxmlformats.org/officeDocument/2006/relationships/image" Target="../media/image69.png"/><Relationship Id="rId2" Type="http://schemas.openxmlformats.org/officeDocument/2006/relationships/image" Target="../media/image56.png"/><Relationship Id="rId16" Type="http://schemas.openxmlformats.org/officeDocument/2006/relationships/image" Target="../media/image68.tiff"/><Relationship Id="rId1" Type="http://schemas.openxmlformats.org/officeDocument/2006/relationships/slideLayout" Target="../slideLayouts/slideLayout1.xml"/><Relationship Id="rId6" Type="http://schemas.openxmlformats.org/officeDocument/2006/relationships/image" Target="../media/image58.tiff"/><Relationship Id="rId11" Type="http://schemas.openxmlformats.org/officeDocument/2006/relationships/image" Target="../media/image63.tiff"/><Relationship Id="rId5" Type="http://schemas.openxmlformats.org/officeDocument/2006/relationships/image" Target="../media/image57.tiff"/><Relationship Id="rId15" Type="http://schemas.openxmlformats.org/officeDocument/2006/relationships/image" Target="../media/image67.png"/><Relationship Id="rId10" Type="http://schemas.openxmlformats.org/officeDocument/2006/relationships/image" Target="../media/image62.tiff"/><Relationship Id="rId19" Type="http://schemas.openxmlformats.org/officeDocument/2006/relationships/image" Target="../media/image71.jpg"/><Relationship Id="rId4" Type="http://schemas.openxmlformats.org/officeDocument/2006/relationships/image" Target="../media/image4.tiff"/><Relationship Id="rId9" Type="http://schemas.openxmlformats.org/officeDocument/2006/relationships/image" Target="../media/image61.tiff"/><Relationship Id="rId14" Type="http://schemas.openxmlformats.org/officeDocument/2006/relationships/image" Target="../media/image66.tiff"/></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072015"/>
            <a:ext cx="9144000" cy="218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Department Colloquium, New York University</a:t>
            </a:r>
          </a:p>
          <a:p>
            <a:pPr algn="ctr"/>
            <a:endParaRPr lang="en-US" sz="800" dirty="0"/>
          </a:p>
          <a:p>
            <a:pPr algn="ctr"/>
            <a:r>
              <a:rPr lang="en-US" sz="2000" dirty="0"/>
              <a:t>Jonathan Feng, UC Irvine, 5 September </a:t>
            </a:r>
            <a:r>
              <a:rPr lang="en-US" sz="2000" dirty="0">
                <a:sym typeface="Wingdings"/>
              </a:rPr>
              <a:t>2019</a:t>
            </a: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295400"/>
            <a:ext cx="9144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dirty="0"/>
              <a:t>FASTER, SMALLER, CHEAPER</a:t>
            </a:r>
          </a:p>
          <a:p>
            <a:pPr algn="ctr"/>
            <a:endParaRPr lang="en-US" sz="1000" b="1" dirty="0"/>
          </a:p>
          <a:p>
            <a:pPr algn="ctr"/>
            <a:r>
              <a:rPr lang="en-US" sz="4800" b="1" dirty="0">
                <a:solidFill>
                  <a:srgbClr val="FF0000"/>
                </a:solidFill>
              </a:rPr>
              <a:t>F</a:t>
            </a:r>
            <a:r>
              <a:rPr lang="en-US" sz="3200" b="1" dirty="0"/>
              <a:t>ORW</a:t>
            </a:r>
            <a:r>
              <a:rPr lang="en-US" sz="4800" b="1" dirty="0">
                <a:solidFill>
                  <a:srgbClr val="FF0000"/>
                </a:solidFill>
              </a:rPr>
              <a:t>A</a:t>
            </a:r>
            <a:r>
              <a:rPr lang="en-US" sz="3200" b="1" dirty="0"/>
              <a:t>RD </a:t>
            </a:r>
            <a:r>
              <a:rPr lang="en-US" sz="4800" b="1" dirty="0">
                <a:solidFill>
                  <a:srgbClr val="FF0000"/>
                </a:solidFill>
              </a:rPr>
              <a:t>S</a:t>
            </a:r>
            <a:r>
              <a:rPr lang="en-US" sz="3200" b="1" dirty="0"/>
              <a:t>EARCH </a:t>
            </a:r>
            <a:r>
              <a:rPr lang="en-US" sz="4800" b="1" dirty="0">
                <a:solidFill>
                  <a:srgbClr val="FF0000"/>
                </a:solidFill>
              </a:rPr>
              <a:t>E</a:t>
            </a:r>
            <a:r>
              <a:rPr lang="en-US" sz="3200" b="1" dirty="0"/>
              <a:t>XPE</a:t>
            </a:r>
            <a:r>
              <a:rPr lang="en-US" sz="4800" b="1" dirty="0">
                <a:solidFill>
                  <a:srgbClr val="FF0000"/>
                </a:solidFill>
              </a:rPr>
              <a:t>R</a:t>
            </a:r>
            <a:r>
              <a:rPr lang="en-US" sz="3200" b="1" dirty="0"/>
              <a:t>IMENT</a:t>
            </a:r>
          </a:p>
          <a:p>
            <a:pPr algn="ctr"/>
            <a:r>
              <a:rPr lang="en-US" sz="3200" b="1" dirty="0"/>
              <a:t>AT THE LHC</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7" name="Picture 6">
            <a:extLst>
              <a:ext uri="{FF2B5EF4-FFF2-40B4-BE49-F238E27FC236}">
                <a16:creationId xmlns:a16="http://schemas.microsoft.com/office/drawing/2014/main" id="{51917808-5F1B-BD47-835B-F19EB6B03265}"/>
              </a:ext>
            </a:extLst>
          </p:cNvPr>
          <p:cNvPicPr>
            <a:picLocks noChangeAspect="1"/>
          </p:cNvPicPr>
          <p:nvPr/>
        </p:nvPicPr>
        <p:blipFill>
          <a:blip r:embed="rId2"/>
          <a:stretch>
            <a:fillRect/>
          </a:stretch>
        </p:blipFill>
        <p:spPr>
          <a:xfrm>
            <a:off x="3172417" y="1752600"/>
            <a:ext cx="2800033" cy="3962400"/>
          </a:xfrm>
          <a:prstGeom prst="rect">
            <a:avLst/>
          </a:prstGeom>
          <a:ln w="19050">
            <a:solidFill>
              <a:schemeClr val="tx1"/>
            </a:solidFill>
          </a:ln>
        </p:spPr>
      </p:pic>
      <p:pic>
        <p:nvPicPr>
          <p:cNvPr id="9" name="Picture 8">
            <a:extLst>
              <a:ext uri="{FF2B5EF4-FFF2-40B4-BE49-F238E27FC236}">
                <a16:creationId xmlns:a16="http://schemas.microsoft.com/office/drawing/2014/main" id="{E5F24020-BEE3-994F-B4DC-C4D4E7F37694}"/>
              </a:ext>
            </a:extLst>
          </p:cNvPr>
          <p:cNvPicPr>
            <a:picLocks noChangeAspect="1"/>
          </p:cNvPicPr>
          <p:nvPr/>
        </p:nvPicPr>
        <p:blipFill>
          <a:blip r:embed="rId3"/>
          <a:stretch>
            <a:fillRect/>
          </a:stretch>
        </p:blipFill>
        <p:spPr>
          <a:xfrm>
            <a:off x="6200809" y="2514600"/>
            <a:ext cx="2788811" cy="3946519"/>
          </a:xfrm>
          <a:prstGeom prst="rect">
            <a:avLst/>
          </a:prstGeom>
          <a:ln w="19050">
            <a:solidFill>
              <a:schemeClr val="tx1"/>
            </a:solidFill>
          </a:ln>
        </p:spPr>
      </p:pic>
      <p:pic>
        <p:nvPicPr>
          <p:cNvPr id="13" name="Picture 12">
            <a:extLst>
              <a:ext uri="{FF2B5EF4-FFF2-40B4-BE49-F238E27FC236}">
                <a16:creationId xmlns:a16="http://schemas.microsoft.com/office/drawing/2014/main" id="{2E0E2D2A-B2F8-A340-993F-CF7340E11888}"/>
              </a:ext>
            </a:extLst>
          </p:cNvPr>
          <p:cNvPicPr>
            <a:picLocks noChangeAspect="1"/>
          </p:cNvPicPr>
          <p:nvPr/>
        </p:nvPicPr>
        <p:blipFill>
          <a:blip r:embed="rId4"/>
          <a:stretch>
            <a:fillRect/>
          </a:stretch>
        </p:blipFill>
        <p:spPr>
          <a:xfrm>
            <a:off x="144025" y="990601"/>
            <a:ext cx="2800033" cy="3962400"/>
          </a:xfrm>
          <a:prstGeom prst="rect">
            <a:avLst/>
          </a:prstGeom>
          <a:ln w="19050">
            <a:solidFill>
              <a:schemeClr val="tx1"/>
            </a:solidFill>
          </a:ln>
        </p:spPr>
      </p:pic>
    </p:spTree>
    <p:extLst>
      <p:ext uri="{BB962C8B-B14F-4D97-AF65-F5344CB8AC3E}">
        <p14:creationId xmlns:p14="http://schemas.microsoft.com/office/powerpoint/2010/main" val="117418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E91817DF-5FA8-D24E-9D20-4B803F50D070}"/>
              </a:ext>
            </a:extLst>
          </p:cNvPr>
          <p:cNvPicPr>
            <a:picLocks noChangeAspect="1"/>
          </p:cNvPicPr>
          <p:nvPr/>
        </p:nvPicPr>
        <p:blipFill>
          <a:blip r:embed="rId2"/>
          <a:stretch>
            <a:fillRect/>
          </a:stretch>
        </p:blipFill>
        <p:spPr>
          <a:xfrm>
            <a:off x="205853" y="1066800"/>
            <a:ext cx="2100024" cy="2971800"/>
          </a:xfrm>
          <a:prstGeom prst="rect">
            <a:avLst/>
          </a:prstGeom>
          <a:ln w="19050">
            <a:solidFill>
              <a:schemeClr val="tx1"/>
            </a:solidFill>
          </a:ln>
        </p:spPr>
      </p:pic>
      <p:pic>
        <p:nvPicPr>
          <p:cNvPr id="5" name="Picture 4">
            <a:extLst>
              <a:ext uri="{FF2B5EF4-FFF2-40B4-BE49-F238E27FC236}">
                <a16:creationId xmlns:a16="http://schemas.microsoft.com/office/drawing/2014/main" id="{AA1F2D19-015E-1D4F-833F-1D0E1677BAA9}"/>
              </a:ext>
            </a:extLst>
          </p:cNvPr>
          <p:cNvPicPr>
            <a:picLocks noChangeAspect="1"/>
          </p:cNvPicPr>
          <p:nvPr/>
        </p:nvPicPr>
        <p:blipFill>
          <a:blip r:embed="rId3"/>
          <a:stretch>
            <a:fillRect/>
          </a:stretch>
        </p:blipFill>
        <p:spPr>
          <a:xfrm>
            <a:off x="2422810" y="1878999"/>
            <a:ext cx="2101299" cy="2973604"/>
          </a:xfrm>
          <a:prstGeom prst="rect">
            <a:avLst/>
          </a:prstGeom>
          <a:ln w="19050">
            <a:solidFill>
              <a:schemeClr val="tx1"/>
            </a:solidFill>
          </a:ln>
        </p:spPr>
      </p:pic>
      <p:pic>
        <p:nvPicPr>
          <p:cNvPr id="7" name="Picture 6">
            <a:extLst>
              <a:ext uri="{FF2B5EF4-FFF2-40B4-BE49-F238E27FC236}">
                <a16:creationId xmlns:a16="http://schemas.microsoft.com/office/drawing/2014/main" id="{7BB47FE1-CAA3-0641-BD80-7ECA427A1224}"/>
              </a:ext>
            </a:extLst>
          </p:cNvPr>
          <p:cNvPicPr>
            <a:picLocks noChangeAspect="1"/>
          </p:cNvPicPr>
          <p:nvPr/>
        </p:nvPicPr>
        <p:blipFill>
          <a:blip r:embed="rId4"/>
          <a:stretch>
            <a:fillRect/>
          </a:stretch>
        </p:blipFill>
        <p:spPr>
          <a:xfrm>
            <a:off x="4641042" y="2693002"/>
            <a:ext cx="2100025" cy="2971800"/>
          </a:xfrm>
          <a:prstGeom prst="rect">
            <a:avLst/>
          </a:prstGeom>
          <a:ln w="19050">
            <a:solidFill>
              <a:schemeClr val="tx1"/>
            </a:solidFill>
          </a:ln>
        </p:spPr>
      </p:pic>
      <p:pic>
        <p:nvPicPr>
          <p:cNvPr id="9" name="Picture 8">
            <a:extLst>
              <a:ext uri="{FF2B5EF4-FFF2-40B4-BE49-F238E27FC236}">
                <a16:creationId xmlns:a16="http://schemas.microsoft.com/office/drawing/2014/main" id="{F25EC8FD-D39C-2246-AF44-C35F8A609E2B}"/>
              </a:ext>
            </a:extLst>
          </p:cNvPr>
          <p:cNvPicPr>
            <a:picLocks noChangeAspect="1"/>
          </p:cNvPicPr>
          <p:nvPr/>
        </p:nvPicPr>
        <p:blipFill>
          <a:blip r:embed="rId5"/>
          <a:stretch>
            <a:fillRect/>
          </a:stretch>
        </p:blipFill>
        <p:spPr>
          <a:xfrm>
            <a:off x="6858000" y="3505200"/>
            <a:ext cx="2106594" cy="2981096"/>
          </a:xfrm>
          <a:prstGeom prst="rect">
            <a:avLst/>
          </a:prstGeom>
          <a:ln w="19050">
            <a:solidFill>
              <a:schemeClr val="tx1"/>
            </a:solidFill>
          </a:ln>
        </p:spPr>
      </p:pic>
    </p:spTree>
    <p:extLst>
      <p:ext uri="{BB962C8B-B14F-4D97-AF65-F5344CB8AC3E}">
        <p14:creationId xmlns:p14="http://schemas.microsoft.com/office/powerpoint/2010/main" val="413638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B0931CF0-A872-C142-834B-303D16C526CE}"/>
              </a:ext>
            </a:extLst>
          </p:cNvPr>
          <p:cNvPicPr>
            <a:picLocks noChangeAspect="1"/>
          </p:cNvPicPr>
          <p:nvPr/>
        </p:nvPicPr>
        <p:blipFill>
          <a:blip r:embed="rId2"/>
          <a:stretch>
            <a:fillRect/>
          </a:stretch>
        </p:blipFill>
        <p:spPr>
          <a:xfrm>
            <a:off x="123168" y="871331"/>
            <a:ext cx="1723098" cy="2438400"/>
          </a:xfrm>
          <a:prstGeom prst="rect">
            <a:avLst/>
          </a:prstGeom>
          <a:ln w="19050">
            <a:solidFill>
              <a:schemeClr val="tx1"/>
            </a:solidFill>
          </a:ln>
        </p:spPr>
      </p:pic>
      <p:pic>
        <p:nvPicPr>
          <p:cNvPr id="5" name="Picture 4">
            <a:extLst>
              <a:ext uri="{FF2B5EF4-FFF2-40B4-BE49-F238E27FC236}">
                <a16:creationId xmlns:a16="http://schemas.microsoft.com/office/drawing/2014/main" id="{205A4B89-86FF-CA48-9815-A06E49017213}"/>
              </a:ext>
            </a:extLst>
          </p:cNvPr>
          <p:cNvPicPr>
            <a:picLocks noChangeAspect="1"/>
          </p:cNvPicPr>
          <p:nvPr/>
        </p:nvPicPr>
        <p:blipFill>
          <a:blip r:embed="rId3"/>
          <a:stretch>
            <a:fillRect/>
          </a:stretch>
        </p:blipFill>
        <p:spPr>
          <a:xfrm>
            <a:off x="1935300" y="1554646"/>
            <a:ext cx="1699686" cy="2405270"/>
          </a:xfrm>
          <a:prstGeom prst="rect">
            <a:avLst/>
          </a:prstGeom>
          <a:ln w="19050">
            <a:solidFill>
              <a:schemeClr val="tx1"/>
            </a:solidFill>
          </a:ln>
        </p:spPr>
      </p:pic>
      <p:pic>
        <p:nvPicPr>
          <p:cNvPr id="7" name="Picture 6">
            <a:extLst>
              <a:ext uri="{FF2B5EF4-FFF2-40B4-BE49-F238E27FC236}">
                <a16:creationId xmlns:a16="http://schemas.microsoft.com/office/drawing/2014/main" id="{04B427B7-D00E-2F4E-BDA0-DD0C5613F5A9}"/>
              </a:ext>
            </a:extLst>
          </p:cNvPr>
          <p:cNvPicPr>
            <a:picLocks noChangeAspect="1"/>
          </p:cNvPicPr>
          <p:nvPr/>
        </p:nvPicPr>
        <p:blipFill>
          <a:blip r:embed="rId4"/>
          <a:stretch>
            <a:fillRect/>
          </a:stretch>
        </p:blipFill>
        <p:spPr>
          <a:xfrm>
            <a:off x="3724020" y="2204831"/>
            <a:ext cx="1699685" cy="2405269"/>
          </a:xfrm>
          <a:prstGeom prst="rect">
            <a:avLst/>
          </a:prstGeom>
          <a:ln w="19050">
            <a:solidFill>
              <a:schemeClr val="tx1"/>
            </a:solidFill>
          </a:ln>
        </p:spPr>
      </p:pic>
      <p:pic>
        <p:nvPicPr>
          <p:cNvPr id="9" name="Picture 8">
            <a:extLst>
              <a:ext uri="{FF2B5EF4-FFF2-40B4-BE49-F238E27FC236}">
                <a16:creationId xmlns:a16="http://schemas.microsoft.com/office/drawing/2014/main" id="{0187984A-0C67-8544-AB9B-30C00BD14CA5}"/>
              </a:ext>
            </a:extLst>
          </p:cNvPr>
          <p:cNvPicPr>
            <a:picLocks noChangeAspect="1"/>
          </p:cNvPicPr>
          <p:nvPr/>
        </p:nvPicPr>
        <p:blipFill>
          <a:blip r:embed="rId5"/>
          <a:stretch>
            <a:fillRect/>
          </a:stretch>
        </p:blipFill>
        <p:spPr>
          <a:xfrm>
            <a:off x="5512739" y="2855015"/>
            <a:ext cx="1699685" cy="2405269"/>
          </a:xfrm>
          <a:prstGeom prst="rect">
            <a:avLst/>
          </a:prstGeom>
          <a:ln w="19050">
            <a:solidFill>
              <a:schemeClr val="tx1"/>
            </a:solidFill>
          </a:ln>
        </p:spPr>
      </p:pic>
      <p:pic>
        <p:nvPicPr>
          <p:cNvPr id="13" name="Picture 12">
            <a:extLst>
              <a:ext uri="{FF2B5EF4-FFF2-40B4-BE49-F238E27FC236}">
                <a16:creationId xmlns:a16="http://schemas.microsoft.com/office/drawing/2014/main" id="{FFAA60BE-1779-784F-A51D-B90DA3081145}"/>
              </a:ext>
            </a:extLst>
          </p:cNvPr>
          <p:cNvPicPr>
            <a:picLocks noChangeAspect="1"/>
          </p:cNvPicPr>
          <p:nvPr/>
        </p:nvPicPr>
        <p:blipFill>
          <a:blip r:embed="rId6"/>
          <a:stretch>
            <a:fillRect/>
          </a:stretch>
        </p:blipFill>
        <p:spPr>
          <a:xfrm>
            <a:off x="7301457" y="3505200"/>
            <a:ext cx="1706709" cy="2415208"/>
          </a:xfrm>
          <a:prstGeom prst="rect">
            <a:avLst/>
          </a:prstGeom>
          <a:ln w="19050">
            <a:solidFill>
              <a:schemeClr val="tx1"/>
            </a:solidFill>
          </a:ln>
        </p:spPr>
      </p:pic>
      <p:sp>
        <p:nvSpPr>
          <p:cNvPr id="14" name="Rectangle 2">
            <a:extLst>
              <a:ext uri="{FF2B5EF4-FFF2-40B4-BE49-F238E27FC236}">
                <a16:creationId xmlns:a16="http://schemas.microsoft.com/office/drawing/2014/main" id="{551D2C58-3070-5B4C-9A35-E0FA13E6ECBA}"/>
              </a:ext>
            </a:extLst>
          </p:cNvPr>
          <p:cNvSpPr txBox="1">
            <a:spLocks noChangeArrowheads="1"/>
          </p:cNvSpPr>
          <p:nvPr/>
        </p:nvSpPr>
        <p:spPr bwMode="auto">
          <a:xfrm>
            <a:off x="0" y="5979340"/>
            <a:ext cx="9144000" cy="57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4000 collaborators from 230 institutions in 51 countries </a:t>
            </a:r>
          </a:p>
        </p:txBody>
      </p:sp>
    </p:spTree>
    <p:extLst>
      <p:ext uri="{BB962C8B-B14F-4D97-AF65-F5344CB8AC3E}">
        <p14:creationId xmlns:p14="http://schemas.microsoft.com/office/powerpoint/2010/main" val="316750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14400"/>
            <a:ext cx="8839200" cy="1676400"/>
          </a:xfrm>
        </p:spPr>
        <p:txBody>
          <a:bodyPr/>
          <a:lstStyle/>
          <a:p>
            <a:r>
              <a:rPr lang="en-US" altLang="en-US" dirty="0"/>
              <a:t>The discovery of the Higgs boson in 2012 completed the standard model of particle physics, an amazing achievement.</a:t>
            </a:r>
          </a:p>
          <a:p>
            <a:endParaRPr lang="en-US" altLang="en-US" sz="1200" dirty="0"/>
          </a:p>
          <a:p>
            <a:r>
              <a:rPr lang="en-US" altLang="en-US" dirty="0"/>
              <a:t>So far there has been no other evidence for new particles.</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CURRENT STATUS</a:t>
            </a:r>
          </a:p>
        </p:txBody>
      </p:sp>
      <p:pic>
        <p:nvPicPr>
          <p:cNvPr id="3" name="Picture 2">
            <a:extLst>
              <a:ext uri="{FF2B5EF4-FFF2-40B4-BE49-F238E27FC236}">
                <a16:creationId xmlns:a16="http://schemas.microsoft.com/office/drawing/2014/main" id="{C6A8515B-AFCB-BA4B-9F3F-CFDF6C1DC1C3}"/>
              </a:ext>
            </a:extLst>
          </p:cNvPr>
          <p:cNvPicPr>
            <a:picLocks noChangeAspect="1"/>
          </p:cNvPicPr>
          <p:nvPr/>
        </p:nvPicPr>
        <p:blipFill rotWithShape="1">
          <a:blip r:embed="rId2"/>
          <a:srcRect l="2648" t="2056" b="8710"/>
          <a:stretch/>
        </p:blipFill>
        <p:spPr>
          <a:xfrm>
            <a:off x="4191000" y="2590800"/>
            <a:ext cx="4840676" cy="3962400"/>
          </a:xfrm>
          <a:prstGeom prst="rect">
            <a:avLst/>
          </a:prstGeom>
        </p:spPr>
      </p:pic>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2590800"/>
            <a:ext cx="41148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The LHC is currently in Long Shutdown 2, but will start up again in 2021 and run till ~2037. Will we find new particles through conventional searches?</a:t>
            </a:r>
          </a:p>
          <a:p>
            <a:endParaRPr lang="en-US" altLang="en-US" sz="1200" dirty="0"/>
          </a:p>
          <a:p>
            <a:r>
              <a:rPr lang="en-US" altLang="en-US" dirty="0"/>
              <a:t>What other approaches can enhance the prospects for discovering new particles?</a:t>
            </a:r>
          </a:p>
          <a:p>
            <a:pPr marL="0" indent="0">
              <a:buFont typeface="Arial" charset="0"/>
              <a:buNone/>
            </a:pPr>
            <a:endParaRPr lang="en-US" altLang="en-US" sz="1200" dirty="0"/>
          </a:p>
        </p:txBody>
      </p:sp>
    </p:spTree>
    <p:extLst>
      <p:ext uri="{BB962C8B-B14F-4D97-AF65-F5344CB8AC3E}">
        <p14:creationId xmlns:p14="http://schemas.microsoft.com/office/powerpoint/2010/main" val="16369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dissolv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THE LIFETIME FRONTIER</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8459131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a:extLst>
              <a:ext uri="{FF2B5EF4-FFF2-40B4-BE49-F238E27FC236}">
                <a16:creationId xmlns:a16="http://schemas.microsoft.com/office/drawing/2014/main" id="{D1EE18A6-250F-3843-B99F-CB53D16FCD4E}"/>
              </a:ext>
            </a:extLst>
          </p:cNvPr>
          <p:cNvSpPr>
            <a:spLocks noGrp="1" noChangeArrowheads="1"/>
          </p:cNvSpPr>
          <p:nvPr>
            <p:ph type="title"/>
          </p:nvPr>
        </p:nvSpPr>
        <p:spPr>
          <a:xfrm>
            <a:off x="0" y="152400"/>
            <a:ext cx="9144000" cy="571500"/>
          </a:xfrm>
        </p:spPr>
        <p:txBody>
          <a:bodyPr/>
          <a:lstStyle/>
          <a:p>
            <a:pPr eaLnBrk="1" hangingPunct="1"/>
            <a:r>
              <a:rPr lang="en-US" altLang="en-US" sz="3200" dirty="0">
                <a:solidFill>
                  <a:schemeClr val="tx1"/>
                </a:solidFill>
              </a:rPr>
              <a:t>THE UNIVERSE TODAY</a:t>
            </a:r>
          </a:p>
        </p:txBody>
      </p:sp>
      <p:sp>
        <p:nvSpPr>
          <p:cNvPr id="10245" name="Text Box 16">
            <a:extLst>
              <a:ext uri="{FF2B5EF4-FFF2-40B4-BE49-F238E27FC236}">
                <a16:creationId xmlns:a16="http://schemas.microsoft.com/office/drawing/2014/main" id="{0CE242E4-B39C-E44F-9476-4167A7E690E9}"/>
              </a:ext>
            </a:extLst>
          </p:cNvPr>
          <p:cNvSpPr txBox="1">
            <a:spLocks noChangeArrowheads="1"/>
          </p:cNvSpPr>
          <p:nvPr/>
        </p:nvSpPr>
        <p:spPr bwMode="auto">
          <a:xfrm>
            <a:off x="76200" y="441960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400" dirty="0">
                <a:cs typeface="Arial" panose="020B0604020202020204" pitchFamily="34" charset="0"/>
              </a:rPr>
              <a:t>We now have an overall picture of the Universe</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We know a lot about a little: the normal matter (5%)</a:t>
            </a:r>
          </a:p>
          <a:p>
            <a:pPr marL="342900" indent="-342900" eaLnBrk="1" hangingPunct="1">
              <a:buFont typeface="Arial" panose="020B0604020202020204" pitchFamily="34" charset="0"/>
              <a:buChar char="•"/>
            </a:pPr>
            <a:endParaRPr lang="en-US" altLang="en-US" sz="1200" dirty="0">
              <a:cs typeface="Arial" panose="020B0604020202020204" pitchFamily="34" charset="0"/>
            </a:endParaRPr>
          </a:p>
          <a:p>
            <a:pPr marL="342900" indent="-342900" eaLnBrk="1" hangingPunct="1">
              <a:buFont typeface="Arial" panose="020B0604020202020204" pitchFamily="34" charset="0"/>
              <a:buChar char="•"/>
            </a:pPr>
            <a:r>
              <a:rPr lang="en-US" altLang="en-US" sz="2400" dirty="0">
                <a:cs typeface="Arial" panose="020B0604020202020204" pitchFamily="34" charset="0"/>
              </a:rPr>
              <a:t>But we know little about a lot: dark matter / dark energy (95%).  Most of the universe is still to be discovered and understood.</a:t>
            </a:r>
          </a:p>
        </p:txBody>
      </p:sp>
      <p:pic>
        <p:nvPicPr>
          <p:cNvPr id="8" name="Picture 7">
            <a:extLst>
              <a:ext uri="{FF2B5EF4-FFF2-40B4-BE49-F238E27FC236}">
                <a16:creationId xmlns:a16="http://schemas.microsoft.com/office/drawing/2014/main" id="{65B27303-8E0F-DD4A-82BB-0F521672B13D}"/>
              </a:ext>
            </a:extLst>
          </p:cNvPr>
          <p:cNvPicPr>
            <a:picLocks noChangeAspect="1"/>
          </p:cNvPicPr>
          <p:nvPr/>
        </p:nvPicPr>
        <p:blipFill rotWithShape="1">
          <a:blip r:embed="rId2"/>
          <a:srcRect t="9302" r="19768" b="9593"/>
          <a:stretch/>
        </p:blipFill>
        <p:spPr>
          <a:xfrm>
            <a:off x="4267200" y="838200"/>
            <a:ext cx="4623347" cy="3505200"/>
          </a:xfrm>
          <a:prstGeom prst="rect">
            <a:avLst/>
          </a:prstGeom>
        </p:spPr>
      </p:pic>
      <p:pic>
        <p:nvPicPr>
          <p:cNvPr id="3" name="Picture 2">
            <a:extLst>
              <a:ext uri="{FF2B5EF4-FFF2-40B4-BE49-F238E27FC236}">
                <a16:creationId xmlns:a16="http://schemas.microsoft.com/office/drawing/2014/main" id="{97D6DF5B-38B9-AE40-A902-3EABD23E8009}"/>
              </a:ext>
            </a:extLst>
          </p:cNvPr>
          <p:cNvPicPr>
            <a:picLocks noChangeAspect="1"/>
          </p:cNvPicPr>
          <p:nvPr/>
        </p:nvPicPr>
        <p:blipFill>
          <a:blip r:embed="rId3"/>
          <a:stretch>
            <a:fillRect/>
          </a:stretch>
        </p:blipFill>
        <p:spPr>
          <a:xfrm>
            <a:off x="304800" y="1143000"/>
            <a:ext cx="3556000" cy="2667000"/>
          </a:xfrm>
          <a:prstGeom prst="rect">
            <a:avLst/>
          </a:prstGeom>
        </p:spPr>
      </p:pic>
      <p:cxnSp>
        <p:nvCxnSpPr>
          <p:cNvPr id="6" name="Straight Connector 5">
            <a:extLst>
              <a:ext uri="{FF2B5EF4-FFF2-40B4-BE49-F238E27FC236}">
                <a16:creationId xmlns:a16="http://schemas.microsoft.com/office/drawing/2014/main" id="{9974D97C-9573-F745-9734-C48701F5A17F}"/>
              </a:ext>
            </a:extLst>
          </p:cNvPr>
          <p:cNvCxnSpPr>
            <a:cxnSpLocks/>
            <a:endCxn id="8" idx="1"/>
          </p:cNvCxnSpPr>
          <p:nvPr/>
        </p:nvCxnSpPr>
        <p:spPr>
          <a:xfrm>
            <a:off x="3860800" y="1143000"/>
            <a:ext cx="406400" cy="1447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8BCFDA7-259D-DA49-A03F-48C74A141860}"/>
              </a:ext>
            </a:extLst>
          </p:cNvPr>
          <p:cNvCxnSpPr>
            <a:cxnSpLocks/>
          </p:cNvCxnSpPr>
          <p:nvPr/>
        </p:nvCxnSpPr>
        <p:spPr>
          <a:xfrm flipV="1">
            <a:off x="3860800" y="3505200"/>
            <a:ext cx="482600" cy="304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09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ADB919-C103-1D4B-A20B-4BCB5E13EEA9}"/>
              </a:ext>
            </a:extLst>
          </p:cNvPr>
          <p:cNvGrpSpPr/>
          <p:nvPr/>
        </p:nvGrpSpPr>
        <p:grpSpPr>
          <a:xfrm>
            <a:off x="4953000" y="3609862"/>
            <a:ext cx="3911423" cy="2993780"/>
            <a:chOff x="4953000" y="3609862"/>
            <a:chExt cx="3911423" cy="2993780"/>
          </a:xfrm>
        </p:grpSpPr>
        <p:grpSp>
          <p:nvGrpSpPr>
            <p:cNvPr id="9" name="Group 29"/>
            <p:cNvGrpSpPr>
              <a:grpSpLocks/>
            </p:cNvGrpSpPr>
            <p:nvPr/>
          </p:nvGrpSpPr>
          <p:grpSpPr bwMode="auto">
            <a:xfrm>
              <a:off x="4953000" y="3609862"/>
              <a:ext cx="3746553" cy="2993780"/>
              <a:chOff x="4457699" y="3381376"/>
              <a:chExt cx="4357365" cy="314018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 name="TextBox 1">
              <a:extLst>
                <a:ext uri="{FF2B5EF4-FFF2-40B4-BE49-F238E27FC236}">
                  <a16:creationId xmlns:a16="http://schemas.microsoft.com/office/drawing/2014/main" id="{E69587E3-61A3-D044-A542-2F1DCC463670}"/>
                </a:ext>
              </a:extLst>
            </p:cNvPr>
            <p:cNvSpPr txBox="1"/>
            <p:nvPr/>
          </p:nvSpPr>
          <p:spPr>
            <a:xfrm rot="5400000">
              <a:off x="7563122" y="4756595"/>
              <a:ext cx="2348779" cy="253822"/>
            </a:xfrm>
            <a:prstGeom prst="rect">
              <a:avLst/>
            </a:prstGeom>
            <a:noFill/>
          </p:spPr>
          <p:txBody>
            <a:bodyPr wrap="none" rtlCol="0">
              <a:spAutoFit/>
            </a:bodyPr>
            <a:lstStyle/>
            <a:p>
              <a:r>
                <a:rPr lang="en-US" sz="1000" dirty="0"/>
                <a:t>Feng, Kumar (2008); Feng, Tu, Yu (2010</a:t>
              </a:r>
              <a:r>
                <a:rPr lang="en-US" sz="1200" dirty="0"/>
                <a:t>)</a:t>
              </a:r>
            </a:p>
          </p:txBody>
        </p:sp>
      </p:grpSp>
      <p:grpSp>
        <p:nvGrpSpPr>
          <p:cNvPr id="8" name="Group 7">
            <a:extLst>
              <a:ext uri="{FF2B5EF4-FFF2-40B4-BE49-F238E27FC236}">
                <a16:creationId xmlns:a16="http://schemas.microsoft.com/office/drawing/2014/main" id="{275879E4-4EBA-5842-B65B-D541EAC3307A}"/>
              </a:ext>
            </a:extLst>
          </p:cNvPr>
          <p:cNvGrpSpPr/>
          <p:nvPr/>
        </p:nvGrpSpPr>
        <p:grpSpPr>
          <a:xfrm>
            <a:off x="6001295" y="4277638"/>
            <a:ext cx="2338424" cy="1740665"/>
            <a:chOff x="6001295" y="4277638"/>
            <a:chExt cx="2338424" cy="1740665"/>
          </a:xfrm>
        </p:grpSpPr>
        <p:sp>
          <p:nvSpPr>
            <p:cNvPr id="15" name="TextBox 20"/>
            <p:cNvSpPr txBox="1">
              <a:spLocks noChangeArrowheads="1"/>
            </p:cNvSpPr>
            <p:nvPr/>
          </p:nvSpPr>
          <p:spPr bwMode="auto">
            <a:xfrm>
              <a:off x="6878450" y="5656409"/>
              <a:ext cx="1461269" cy="361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dirty="0" err="1">
                  <a:solidFill>
                    <a:srgbClr val="00BE00"/>
                  </a:solidFill>
                </a:rPr>
                <a:t>WIMPless</a:t>
              </a:r>
              <a:r>
                <a:rPr lang="en-US" sz="2800" baseline="-25000" dirty="0">
                  <a:solidFill>
                    <a:srgbClr val="00BE00"/>
                  </a:solidFill>
                </a:rPr>
                <a:t> DM</a:t>
              </a:r>
            </a:p>
          </p:txBody>
        </p:sp>
        <p:cxnSp>
          <p:nvCxnSpPr>
            <p:cNvPr id="16" name="Straight Arrow Connector 22"/>
            <p:cNvCxnSpPr>
              <a:cxnSpLocks noChangeShapeType="1"/>
            </p:cNvCxnSpPr>
            <p:nvPr/>
          </p:nvCxnSpPr>
          <p:spPr bwMode="auto">
            <a:xfrm rot="10800000">
              <a:off x="6001295" y="5787196"/>
              <a:ext cx="822557" cy="126508"/>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7" name="Straight Arrow Connector 24"/>
            <p:cNvCxnSpPr>
              <a:cxnSpLocks noChangeShapeType="1"/>
            </p:cNvCxnSpPr>
            <p:nvPr/>
          </p:nvCxnSpPr>
          <p:spPr bwMode="auto">
            <a:xfrm rot="16200000" flipV="1">
              <a:off x="6603753" y="5295064"/>
              <a:ext cx="490371" cy="384921"/>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8" name="Straight Arrow Connector 25"/>
            <p:cNvCxnSpPr>
              <a:cxnSpLocks noChangeShapeType="1"/>
            </p:cNvCxnSpPr>
            <p:nvPr/>
          </p:nvCxnSpPr>
          <p:spPr bwMode="auto">
            <a:xfrm rot="16200000" flipV="1">
              <a:off x="6866253" y="5144507"/>
              <a:ext cx="899011" cy="204747"/>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19" name="Straight Arrow Connector 26"/>
            <p:cNvCxnSpPr>
              <a:cxnSpLocks noChangeShapeType="1"/>
            </p:cNvCxnSpPr>
            <p:nvPr/>
          </p:nvCxnSpPr>
          <p:spPr bwMode="auto">
            <a:xfrm flipH="1" flipV="1">
              <a:off x="7866621" y="4277638"/>
              <a:ext cx="26517" cy="1391505"/>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grpSp>
      <p:grpSp>
        <p:nvGrpSpPr>
          <p:cNvPr id="7" name="Group 6">
            <a:extLst>
              <a:ext uri="{FF2B5EF4-FFF2-40B4-BE49-F238E27FC236}">
                <a16:creationId xmlns:a16="http://schemas.microsoft.com/office/drawing/2014/main" id="{06A18AFC-843C-D54A-9733-410FD979CF7B}"/>
              </a:ext>
            </a:extLst>
          </p:cNvPr>
          <p:cNvGrpSpPr/>
          <p:nvPr/>
        </p:nvGrpSpPr>
        <p:grpSpPr>
          <a:xfrm>
            <a:off x="6907857" y="3776503"/>
            <a:ext cx="1325129" cy="312539"/>
            <a:chOff x="6907857" y="3776503"/>
            <a:chExt cx="1325129" cy="312539"/>
          </a:xfrm>
        </p:grpSpPr>
        <p:sp>
          <p:nvSpPr>
            <p:cNvPr id="14" name="TextBox 19"/>
            <p:cNvSpPr txBox="1">
              <a:spLocks noChangeArrowheads="1"/>
            </p:cNvSpPr>
            <p:nvPr/>
          </p:nvSpPr>
          <p:spPr bwMode="auto">
            <a:xfrm>
              <a:off x="6907857" y="3776503"/>
              <a:ext cx="1023630" cy="312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dirty="0">
                  <a:solidFill>
                    <a:srgbClr val="FF0000"/>
                  </a:solidFill>
                </a:rPr>
                <a:t>WIMP DM</a:t>
              </a:r>
            </a:p>
          </p:txBody>
        </p:sp>
        <p:sp>
          <p:nvSpPr>
            <p:cNvPr id="20" name="Oval 27"/>
            <p:cNvSpPr>
              <a:spLocks noChangeArrowheads="1"/>
            </p:cNvSpPr>
            <p:nvPr/>
          </p:nvSpPr>
          <p:spPr bwMode="auto">
            <a:xfrm>
              <a:off x="8040549" y="3900451"/>
              <a:ext cx="192437" cy="177534"/>
            </a:xfrm>
            <a:prstGeom prst="ellipse">
              <a:avLst/>
            </a:prstGeom>
            <a:solidFill>
              <a:srgbClr val="FF0000"/>
            </a:solidFill>
            <a:ln w="9525">
              <a:solidFill>
                <a:srgbClr val="FF0000"/>
              </a:solidFill>
              <a:round/>
              <a:headEnd/>
              <a:tailEnd/>
            </a:ln>
          </p:spPr>
          <p:txBody>
            <a:bodyPr wrap="none" anchor="ctr"/>
            <a:lstStyle/>
            <a:p>
              <a:endParaRPr lang="en-US" baseline="-25000"/>
            </a:p>
          </p:txBody>
        </p:sp>
      </p:grpSp>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54" name="Rectangle 3"/>
          <p:cNvSpPr txBox="1">
            <a:spLocks noChangeArrowheads="1"/>
          </p:cNvSpPr>
          <p:nvPr/>
        </p:nvSpPr>
        <p:spPr bwMode="auto">
          <a:xfrm>
            <a:off x="-1" y="914400"/>
            <a:ext cx="5216815" cy="2897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What properties should DM have?</a:t>
            </a:r>
          </a:p>
          <a:p>
            <a:endParaRPr lang="en-US" sz="1200" dirty="0"/>
          </a:p>
          <a:p>
            <a:r>
              <a:rPr lang="en-US" sz="2000" dirty="0"/>
              <a:t>A simple mechanism for generating DM: DM particles exist in the early universe, then pair annihilate until they “freeze out.”</a:t>
            </a:r>
          </a:p>
          <a:p>
            <a:endParaRPr lang="en-US" sz="1200" dirty="0"/>
          </a:p>
          <a:p>
            <a:r>
              <a:rPr lang="en-US" sz="2000" dirty="0"/>
              <a:t>The weaker their interactions, the more dark matter survives to the present day:</a:t>
            </a:r>
          </a:p>
          <a:p>
            <a:endParaRPr lang="en-US" sz="2000" dirty="0"/>
          </a:p>
          <a:p>
            <a:endParaRPr lang="en-US" sz="2000" dirty="0"/>
          </a:p>
          <a:p>
            <a:endParaRPr lang="en-US" sz="2000" dirty="0"/>
          </a:p>
        </p:txBody>
      </p:sp>
      <p:sp>
        <p:nvSpPr>
          <p:cNvPr id="25" name="Rectangle 3"/>
          <p:cNvSpPr txBox="1">
            <a:spLocks noChangeArrowheads="1"/>
          </p:cNvSpPr>
          <p:nvPr/>
        </p:nvSpPr>
        <p:spPr bwMode="auto">
          <a:xfrm>
            <a:off x="0" y="4419600"/>
            <a:ext cx="4943141" cy="1946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sz="2000" dirty="0">
                <a:solidFill>
                  <a:srgbClr val="FF0000"/>
                </a:solidFill>
                <a:latin typeface="Arial" charset="0"/>
              </a:rPr>
              <a:t>WIMP Miracle: ~100 GeV to 1 </a:t>
            </a:r>
            <a:r>
              <a:rPr lang="en-US" sz="2000" dirty="0" err="1">
                <a:solidFill>
                  <a:srgbClr val="FF0000"/>
                </a:solidFill>
                <a:latin typeface="Arial" charset="0"/>
              </a:rPr>
              <a:t>TeV</a:t>
            </a:r>
            <a:r>
              <a:rPr lang="en-US" sz="2000" dirty="0">
                <a:solidFill>
                  <a:srgbClr val="FF0000"/>
                </a:solidFill>
                <a:latin typeface="Arial" charset="0"/>
              </a:rPr>
              <a:t> masses, strong couplings </a:t>
            </a:r>
            <a:r>
              <a:rPr lang="en-US" sz="2000" dirty="0">
                <a:solidFill>
                  <a:srgbClr val="FF0000"/>
                </a:solidFill>
                <a:latin typeface="Arial" charset="0"/>
                <a:sym typeface="Wingdings" pitchFamily="2" charset="2"/>
              </a:rPr>
              <a:t> right abundance</a:t>
            </a:r>
          </a:p>
          <a:p>
            <a:pPr eaLnBrk="1" hangingPunct="1"/>
            <a:endParaRPr lang="en-US" sz="1200" dirty="0">
              <a:solidFill>
                <a:srgbClr val="FF0000"/>
              </a:solidFill>
              <a:latin typeface="Arial" charset="0"/>
              <a:sym typeface="Wingdings" pitchFamily="2" charset="2"/>
            </a:endParaRPr>
          </a:p>
          <a:p>
            <a:pPr eaLnBrk="1" hangingPunct="1"/>
            <a:r>
              <a:rPr lang="en-US" sz="2000" dirty="0" err="1">
                <a:solidFill>
                  <a:srgbClr val="00B050"/>
                </a:solidFill>
                <a:latin typeface="Arial" charset="0"/>
              </a:rPr>
              <a:t>WIMPless</a:t>
            </a:r>
            <a:r>
              <a:rPr lang="en-US" sz="2000" dirty="0">
                <a:solidFill>
                  <a:srgbClr val="00B050"/>
                </a:solidFill>
                <a:latin typeface="Arial" charset="0"/>
              </a:rPr>
              <a:t> Miracle: lighter particles, weaker interactions </a:t>
            </a:r>
            <a:r>
              <a:rPr lang="en-US" sz="2000" dirty="0">
                <a:solidFill>
                  <a:srgbClr val="00B050"/>
                </a:solidFill>
                <a:latin typeface="Arial" charset="0"/>
                <a:sym typeface="Wingdings" pitchFamily="2" charset="2"/>
              </a:rPr>
              <a:t> right abundance</a:t>
            </a:r>
            <a:endParaRPr lang="en-US" sz="2000" dirty="0">
              <a:solidFill>
                <a:srgbClr val="00B050"/>
              </a:solidFill>
            </a:endParaRPr>
          </a:p>
        </p:txBody>
      </p:sp>
      <p:pic>
        <p:nvPicPr>
          <p:cNvPr id="1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417" y="847578"/>
            <a:ext cx="3883183" cy="2810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2">
            <a:extLst>
              <a:ext uri="{FF2B5EF4-FFF2-40B4-BE49-F238E27FC236}">
                <a16:creationId xmlns:a16="http://schemas.microsoft.com/office/drawing/2014/main" id="{EC450CF7-BF4C-5141-AB94-8139655F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265" y="3429000"/>
            <a:ext cx="2700783" cy="802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5131A813-0723-8648-8B5A-D283D356CFBD}"/>
              </a:ext>
            </a:extLst>
          </p:cNvPr>
          <p:cNvGrpSpPr/>
          <p:nvPr/>
        </p:nvGrpSpPr>
        <p:grpSpPr>
          <a:xfrm>
            <a:off x="5638800" y="2153856"/>
            <a:ext cx="1121753" cy="1275144"/>
            <a:chOff x="5334001" y="2386921"/>
            <a:chExt cx="1121753" cy="1275144"/>
          </a:xfrm>
        </p:grpSpPr>
        <p:grpSp>
          <p:nvGrpSpPr>
            <p:cNvPr id="27" name="Group 21">
              <a:extLst>
                <a:ext uri="{FF2B5EF4-FFF2-40B4-BE49-F238E27FC236}">
                  <a16:creationId xmlns:a16="http://schemas.microsoft.com/office/drawing/2014/main" id="{1E68A39D-9607-6549-834F-AC8A20179BE5}"/>
                </a:ext>
              </a:extLst>
            </p:cNvPr>
            <p:cNvGrpSpPr>
              <a:grpSpLocks/>
            </p:cNvGrpSpPr>
            <p:nvPr/>
          </p:nvGrpSpPr>
          <p:grpSpPr bwMode="auto">
            <a:xfrm>
              <a:off x="5334001" y="2386921"/>
              <a:ext cx="1121753" cy="966128"/>
              <a:chOff x="3526" y="2033"/>
              <a:chExt cx="2151" cy="1920"/>
            </a:xfrm>
          </p:grpSpPr>
          <p:sp>
            <p:nvSpPr>
              <p:cNvPr id="31" name="Text Box 33">
                <a:extLst>
                  <a:ext uri="{FF2B5EF4-FFF2-40B4-BE49-F238E27FC236}">
                    <a16:creationId xmlns:a16="http://schemas.microsoft.com/office/drawing/2014/main" id="{8B1860CB-D35A-504D-B546-E56E46AC1B72}"/>
                  </a:ext>
                </a:extLst>
              </p:cNvPr>
              <p:cNvSpPr txBox="1">
                <a:spLocks noChangeArrowheads="1"/>
              </p:cNvSpPr>
              <p:nvPr/>
            </p:nvSpPr>
            <p:spPr bwMode="auto">
              <a:xfrm>
                <a:off x="3554" y="2033"/>
                <a:ext cx="752"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DM</a:t>
                </a:r>
              </a:p>
            </p:txBody>
          </p:sp>
          <p:sp>
            <p:nvSpPr>
              <p:cNvPr id="32" name="Text Box 34">
                <a:extLst>
                  <a:ext uri="{FF2B5EF4-FFF2-40B4-BE49-F238E27FC236}">
                    <a16:creationId xmlns:a16="http://schemas.microsoft.com/office/drawing/2014/main" id="{CCE7F64D-802E-8C43-8679-04A73E31A329}"/>
                  </a:ext>
                </a:extLst>
              </p:cNvPr>
              <p:cNvSpPr txBox="1">
                <a:spLocks noChangeArrowheads="1"/>
              </p:cNvSpPr>
              <p:nvPr/>
            </p:nvSpPr>
            <p:spPr bwMode="auto">
              <a:xfrm>
                <a:off x="4919" y="2033"/>
                <a:ext cx="723"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SM</a:t>
                </a:r>
              </a:p>
            </p:txBody>
          </p:sp>
          <p:sp>
            <p:nvSpPr>
              <p:cNvPr id="33" name="Text Box 35">
                <a:extLst>
                  <a:ext uri="{FF2B5EF4-FFF2-40B4-BE49-F238E27FC236}">
                    <a16:creationId xmlns:a16="http://schemas.microsoft.com/office/drawing/2014/main" id="{AAD03A91-8B2A-4346-B50F-BEB5F916E846}"/>
                  </a:ext>
                </a:extLst>
              </p:cNvPr>
              <p:cNvSpPr txBox="1">
                <a:spLocks noChangeArrowheads="1"/>
              </p:cNvSpPr>
              <p:nvPr/>
            </p:nvSpPr>
            <p:spPr bwMode="auto">
              <a:xfrm>
                <a:off x="3526" y="3456"/>
                <a:ext cx="738"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DM</a:t>
                </a:r>
              </a:p>
            </p:txBody>
          </p:sp>
          <p:sp>
            <p:nvSpPr>
              <p:cNvPr id="34" name="Text Box 35">
                <a:extLst>
                  <a:ext uri="{FF2B5EF4-FFF2-40B4-BE49-F238E27FC236}">
                    <a16:creationId xmlns:a16="http://schemas.microsoft.com/office/drawing/2014/main" id="{003356D4-6031-9545-AC47-E7819088D32B}"/>
                  </a:ext>
                </a:extLst>
              </p:cNvPr>
              <p:cNvSpPr txBox="1">
                <a:spLocks noChangeArrowheads="1"/>
              </p:cNvSpPr>
              <p:nvPr/>
            </p:nvSpPr>
            <p:spPr bwMode="auto">
              <a:xfrm>
                <a:off x="4939" y="3456"/>
                <a:ext cx="73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dirty="0"/>
                  <a:t>SM</a:t>
                </a:r>
              </a:p>
            </p:txBody>
          </p:sp>
          <p:grpSp>
            <p:nvGrpSpPr>
              <p:cNvPr id="35" name="Group 37">
                <a:extLst>
                  <a:ext uri="{FF2B5EF4-FFF2-40B4-BE49-F238E27FC236}">
                    <a16:creationId xmlns:a16="http://schemas.microsoft.com/office/drawing/2014/main" id="{35F4618C-8FE6-6948-9AFD-BDF2E29C99EB}"/>
                  </a:ext>
                </a:extLst>
              </p:cNvPr>
              <p:cNvGrpSpPr>
                <a:grpSpLocks/>
              </p:cNvGrpSpPr>
              <p:nvPr/>
            </p:nvGrpSpPr>
            <p:grpSpPr bwMode="auto">
              <a:xfrm>
                <a:off x="4030" y="2433"/>
                <a:ext cx="1149" cy="1114"/>
                <a:chOff x="1047752" y="1657351"/>
                <a:chExt cx="1823039" cy="1767162"/>
              </a:xfrm>
            </p:grpSpPr>
            <p:sp>
              <p:nvSpPr>
                <p:cNvPr id="36" name="Line 21">
                  <a:extLst>
                    <a:ext uri="{FF2B5EF4-FFF2-40B4-BE49-F238E27FC236}">
                      <a16:creationId xmlns:a16="http://schemas.microsoft.com/office/drawing/2014/main" id="{EBD7F203-DBD0-1741-BBEF-9A0EB9ECA1CB}"/>
                    </a:ext>
                  </a:extLst>
                </p:cNvPr>
                <p:cNvSpPr>
                  <a:spLocks noChangeShapeType="1"/>
                </p:cNvSpPr>
                <p:nvPr/>
              </p:nvSpPr>
              <p:spPr bwMode="auto">
                <a:xfrm>
                  <a:off x="1047752" y="1657351"/>
                  <a:ext cx="1766191" cy="1767162"/>
                </a:xfrm>
                <a:prstGeom prst="line">
                  <a:avLst/>
                </a:prstGeom>
                <a:noFill/>
                <a:ln w="19050">
                  <a:solidFill>
                    <a:schemeClr val="tx1"/>
                  </a:solidFill>
                  <a:round/>
                  <a:headEnd/>
                  <a:tailEnd/>
                </a:ln>
                <a:extLst/>
              </p:spPr>
              <p:txBody>
                <a:bodyPr wrap="none" anchor="ctr"/>
                <a:lstStyle/>
                <a:p>
                  <a:endParaRPr lang="en-US"/>
                </a:p>
              </p:txBody>
            </p:sp>
            <p:sp>
              <p:nvSpPr>
                <p:cNvPr id="37" name="Line 24">
                  <a:extLst>
                    <a:ext uri="{FF2B5EF4-FFF2-40B4-BE49-F238E27FC236}">
                      <a16:creationId xmlns:a16="http://schemas.microsoft.com/office/drawing/2014/main" id="{99E210F2-6ACE-0243-A8CF-423C2E488F61}"/>
                    </a:ext>
                  </a:extLst>
                </p:cNvPr>
                <p:cNvSpPr>
                  <a:spLocks noChangeShapeType="1"/>
                </p:cNvSpPr>
                <p:nvPr/>
              </p:nvSpPr>
              <p:spPr bwMode="auto">
                <a:xfrm flipV="1">
                  <a:off x="1049097" y="1679944"/>
                  <a:ext cx="1821694" cy="1731878"/>
                </a:xfrm>
                <a:prstGeom prst="line">
                  <a:avLst/>
                </a:prstGeom>
                <a:noFill/>
                <a:ln w="19050">
                  <a:solidFill>
                    <a:schemeClr val="tx1"/>
                  </a:solidFill>
                  <a:round/>
                  <a:headEnd/>
                  <a:tailEnd/>
                </a:ln>
                <a:extLst/>
              </p:spPr>
              <p:txBody>
                <a:bodyPr wrap="none" anchor="ctr"/>
                <a:lstStyle/>
                <a:p>
                  <a:endParaRPr lang="en-US"/>
                </a:p>
              </p:txBody>
            </p:sp>
            <p:sp>
              <p:nvSpPr>
                <p:cNvPr id="38" name="Oval 36">
                  <a:extLst>
                    <a:ext uri="{FF2B5EF4-FFF2-40B4-BE49-F238E27FC236}">
                      <a16:creationId xmlns:a16="http://schemas.microsoft.com/office/drawing/2014/main" id="{FA2ABF1C-5879-CD45-AF7B-B5CDEDEBAC62}"/>
                    </a:ext>
                  </a:extLst>
                </p:cNvPr>
                <p:cNvSpPr>
                  <a:spLocks noChangeArrowheads="1"/>
                </p:cNvSpPr>
                <p:nvPr/>
              </p:nvSpPr>
              <p:spPr bwMode="auto">
                <a:xfrm>
                  <a:off x="1575358" y="2099330"/>
                  <a:ext cx="845007" cy="865009"/>
                </a:xfrm>
                <a:prstGeom prst="ellipse">
                  <a:avLst/>
                </a:prstGeom>
                <a:solidFill>
                  <a:schemeClr val="tx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400" dirty="0"/>
                </a:p>
              </p:txBody>
            </p:sp>
          </p:grpSp>
        </p:grpSp>
        <p:sp>
          <p:nvSpPr>
            <p:cNvPr id="29" name="Text Box 37">
              <a:extLst>
                <a:ext uri="{FF2B5EF4-FFF2-40B4-BE49-F238E27FC236}">
                  <a16:creationId xmlns:a16="http://schemas.microsoft.com/office/drawing/2014/main" id="{71D9D900-C8DB-2A4D-8903-11E5A3959D1B}"/>
                </a:ext>
              </a:extLst>
            </p:cNvPr>
            <p:cNvSpPr txBox="1">
              <a:spLocks noChangeArrowheads="1"/>
            </p:cNvSpPr>
            <p:nvPr/>
          </p:nvSpPr>
          <p:spPr bwMode="auto">
            <a:xfrm>
              <a:off x="5486400" y="3200400"/>
              <a:ext cx="74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200" dirty="0"/>
            </a:p>
            <a:p>
              <a:pPr algn="ctr">
                <a:spcBef>
                  <a:spcPct val="0"/>
                </a:spcBef>
                <a:buFontTx/>
                <a:buNone/>
              </a:pPr>
              <a:r>
                <a:rPr lang="en-US" altLang="en-US" sz="1200" dirty="0"/>
                <a:t>time  </a:t>
              </a:r>
            </a:p>
          </p:txBody>
        </p:sp>
        <p:cxnSp>
          <p:nvCxnSpPr>
            <p:cNvPr id="30" name="Straight Arrow Connector 40">
              <a:extLst>
                <a:ext uri="{FF2B5EF4-FFF2-40B4-BE49-F238E27FC236}">
                  <a16:creationId xmlns:a16="http://schemas.microsoft.com/office/drawing/2014/main" id="{29759567-1F0C-5F45-A15D-F23A7D806350}"/>
                </a:ext>
              </a:extLst>
            </p:cNvPr>
            <p:cNvCxnSpPr>
              <a:cxnSpLocks noChangeShapeType="1"/>
            </p:cNvCxnSpPr>
            <p:nvPr/>
          </p:nvCxnSpPr>
          <p:spPr bwMode="auto">
            <a:xfrm rot="10800000">
              <a:off x="5469603" y="3401660"/>
              <a:ext cx="842343" cy="3651"/>
            </a:xfrm>
            <a:prstGeom prst="straightConnector1">
              <a:avLst/>
            </a:prstGeom>
            <a:noFill/>
            <a:ln w="19050" algn="ctr">
              <a:solidFill>
                <a:schemeClr val="tx1"/>
              </a:solidFill>
              <a:round/>
              <a:headEnd type="arrow" w="med" len="med"/>
              <a:tailEnd type="none" w="med" len="me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5353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xEl>
                                              <p:pRg st="4" end="4"/>
                                            </p:txEl>
                                          </p:spTgt>
                                        </p:tgtEl>
                                        <p:attrNameLst>
                                          <p:attrName>style.visibility</p:attrName>
                                        </p:attrNameLst>
                                      </p:cBhvr>
                                      <p:to>
                                        <p:strVal val="visible"/>
                                      </p:to>
                                    </p:set>
                                    <p:animEffect transition="in" filter="dissolve">
                                      <p:cBhvr>
                                        <p:cTn id="7" dur="500"/>
                                        <p:tgtEl>
                                          <p:spTgt spid="54">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dissolve">
                                      <p:cBhvr>
                                        <p:cTn id="20" dur="500"/>
                                        <p:tgtEl>
                                          <p:spTgt spid="25">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Effect transition="in" filter="dissolve">
                                      <p:cBhvr>
                                        <p:cTn id="28" dur="500"/>
                                        <p:tgtEl>
                                          <p:spTgt spid="25">
                                            <p:txEl>
                                              <p:pRg st="2" end="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346579" y="2319366"/>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12786" y="4826026"/>
            <a:ext cx="2195896" cy="669827"/>
          </a:xfrm>
          <a:prstGeom prst="rect">
            <a:avLst/>
          </a:prstGeom>
          <a:noFill/>
        </p:spPr>
        <p:txBody>
          <a:bodyPr wrap="square" rtlCol="0">
            <a:spAutoFit/>
          </a:bodyPr>
          <a:lstStyle/>
          <a:p>
            <a:pPr algn="ctr"/>
            <a:r>
              <a:rPr lang="en-US" dirty="0">
                <a:solidFill>
                  <a:srgbClr val="FF0000"/>
                </a:solidFill>
              </a:rPr>
              <a:t>Too Much to be Dark Matter</a:t>
            </a:r>
          </a:p>
        </p:txBody>
      </p:sp>
      <p:sp>
        <p:nvSpPr>
          <p:cNvPr id="4" name="TextBox 3">
            <a:extLst>
              <a:ext uri="{FF2B5EF4-FFF2-40B4-BE49-F238E27FC236}">
                <a16:creationId xmlns:a16="http://schemas.microsoft.com/office/drawing/2014/main" id="{6F85183C-88D4-4146-BE57-52E2815E79DB}"/>
              </a:ext>
            </a:extLst>
          </p:cNvPr>
          <p:cNvSpPr txBox="1"/>
          <p:nvPr/>
        </p:nvSpPr>
        <p:spPr>
          <a:xfrm rot="18841872">
            <a:off x="1371379" y="3797559"/>
            <a:ext cx="5929828" cy="646331"/>
          </a:xfrm>
          <a:prstGeom prst="rect">
            <a:avLst/>
          </a:prstGeom>
          <a:solidFill>
            <a:schemeClr val="tx1"/>
          </a:solidFill>
          <a:ln>
            <a:solidFill>
              <a:schemeClr val="bg1"/>
            </a:solidFill>
          </a:ln>
        </p:spPr>
        <p:txBody>
          <a:bodyPr wrap="none" rtlCol="0">
            <a:spAutoFit/>
          </a:bodyPr>
          <a:lstStyle/>
          <a:p>
            <a:r>
              <a:rPr lang="en-US" sz="3600" dirty="0">
                <a:solidFill>
                  <a:srgbClr val="00B050"/>
                </a:solidFill>
              </a:rPr>
              <a:t>Just Right to be Dark Matter</a:t>
            </a:r>
          </a:p>
        </p:txBody>
      </p:sp>
    </p:spTree>
    <p:extLst>
      <p:ext uri="{BB962C8B-B14F-4D97-AF65-F5344CB8AC3E}">
        <p14:creationId xmlns:p14="http://schemas.microsoft.com/office/powerpoint/2010/main" val="16667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9"/>
                                        </p:tgtEl>
                                        <p:attrNameLst>
                                          <p:attrName>ppt_w</p:attrName>
                                        </p:attrNameLst>
                                      </p:cBhvr>
                                      <p:tavLst>
                                        <p:tav tm="0">
                                          <p:val>
                                            <p:strVal val="ppt_w"/>
                                          </p:val>
                                        </p:tav>
                                        <p:tav tm="100000">
                                          <p:val>
                                            <p:fltVal val="0"/>
                                          </p:val>
                                        </p:tav>
                                      </p:tavLst>
                                    </p:anim>
                                    <p:anim calcmode="lin" valueType="num">
                                      <p:cBhvr>
                                        <p:cTn id="7" dur="1000"/>
                                        <p:tgtEl>
                                          <p:spTgt spid="19"/>
                                        </p:tgtEl>
                                        <p:attrNameLst>
                                          <p:attrName>ppt_h</p:attrName>
                                        </p:attrNameLst>
                                      </p:cBhvr>
                                      <p:tavLst>
                                        <p:tav tm="0">
                                          <p:val>
                                            <p:strVal val="ppt_h"/>
                                          </p:val>
                                        </p:tav>
                                        <p:tav tm="100000">
                                          <p:val>
                                            <p:fltVal val="0"/>
                                          </p:val>
                                        </p:tav>
                                      </p:tavLst>
                                    </p:anim>
                                    <p:anim calcmode="lin" valueType="num">
                                      <p:cBhvr>
                                        <p:cTn id="8" dur="1000"/>
                                        <p:tgtEl>
                                          <p:spTgt spid="19"/>
                                        </p:tgtEl>
                                        <p:attrNameLst>
                                          <p:attrName>style.rotation</p:attrName>
                                        </p:attrNameLst>
                                      </p:cBhvr>
                                      <p:tavLst>
                                        <p:tav tm="0">
                                          <p:val>
                                            <p:fltVal val="0"/>
                                          </p:val>
                                        </p:tav>
                                        <p:tav tm="100000">
                                          <p:val>
                                            <p:fltVal val="90"/>
                                          </p:val>
                                        </p:tav>
                                      </p:tavLst>
                                    </p:anim>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fltVal val="0"/>
                                          </p:val>
                                        </p:tav>
                                        <p:tav tm="100000">
                                          <p:val>
                                            <p:strVal val="#ppt_w"/>
                                          </p:val>
                                        </p:tav>
                                      </p:tavLst>
                                    </p:anim>
                                    <p:anim calcmode="lin" valueType="num">
                                      <p:cBhvr>
                                        <p:cTn id="15" dur="1000" fill="hold"/>
                                        <p:tgtEl>
                                          <p:spTgt spid="31"/>
                                        </p:tgtEl>
                                        <p:attrNameLst>
                                          <p:attrName>ppt_h</p:attrName>
                                        </p:attrNameLst>
                                      </p:cBhvr>
                                      <p:tavLst>
                                        <p:tav tm="0">
                                          <p:val>
                                            <p:fltVal val="0"/>
                                          </p:val>
                                        </p:tav>
                                        <p:tav tm="100000">
                                          <p:val>
                                            <p:strVal val="#ppt_h"/>
                                          </p:val>
                                        </p:tav>
                                      </p:tavLst>
                                    </p:anim>
                                    <p:anim calcmode="lin" valueType="num">
                                      <p:cBhvr>
                                        <p:cTn id="16" dur="1000" fill="hold"/>
                                        <p:tgtEl>
                                          <p:spTgt spid="31"/>
                                        </p:tgtEl>
                                        <p:attrNameLst>
                                          <p:attrName>style.rotation</p:attrName>
                                        </p:attrNameLst>
                                      </p:cBhvr>
                                      <p:tavLst>
                                        <p:tav tm="0">
                                          <p:val>
                                            <p:fltVal val="90"/>
                                          </p:val>
                                        </p:tav>
                                        <p:tav tm="100000">
                                          <p:val>
                                            <p:fltVal val="0"/>
                                          </p:val>
                                        </p:tav>
                                      </p:tavLst>
                                    </p:anim>
                                    <p:animEffect transition="in" filter="fade">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grpId="0" nodeType="clickEffect">
                                  <p:stCondLst>
                                    <p:cond delay="0"/>
                                  </p:stCondLst>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anim calcmode="lin" valueType="num">
                                      <p:cBhvr>
                                        <p:cTn id="23" dur="1000"/>
                                        <p:tgtEl>
                                          <p:spTgt spid="22"/>
                                        </p:tgtEl>
                                        <p:attrNameLst>
                                          <p:attrName>style.rotation</p:attrName>
                                        </p:attrNameLst>
                                      </p:cBhvr>
                                      <p:tavLst>
                                        <p:tav tm="0">
                                          <p:val>
                                            <p:fltVal val="0"/>
                                          </p:val>
                                        </p:tav>
                                        <p:tav tm="100000">
                                          <p:val>
                                            <p:fltVal val="90"/>
                                          </p:val>
                                        </p:tav>
                                      </p:tavLst>
                                    </p:anim>
                                    <p:animEffect transition="out" filter="fade">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 calcmode="lin" valueType="num">
                                      <p:cBhvr>
                                        <p:cTn id="29" dur="10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1"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18F42F8B-662A-F942-BEB1-5429F692FA38}"/>
              </a:ext>
            </a:extLst>
          </p:cNvPr>
          <p:cNvSpPr txBox="1">
            <a:spLocks noChangeArrowheads="1"/>
          </p:cNvSpPr>
          <p:nvPr/>
        </p:nvSpPr>
        <p:spPr bwMode="auto">
          <a:xfrm>
            <a:off x="152400" y="3793360"/>
            <a:ext cx="8991600" cy="2683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They may decay to visible particles, but only after a long time:</a:t>
            </a:r>
          </a:p>
          <a:p>
            <a:endParaRPr lang="en-US" altLang="en-US" sz="2000" dirty="0"/>
          </a:p>
          <a:p>
            <a:endParaRPr lang="en-US" altLang="en-US" sz="2000" dirty="0"/>
          </a:p>
          <a:p>
            <a:endParaRPr lang="en-US" altLang="en-US" sz="2000" dirty="0"/>
          </a:p>
          <a:p>
            <a:endParaRPr lang="en-US" altLang="en-US" sz="2000" dirty="0"/>
          </a:p>
          <a:p>
            <a:r>
              <a:rPr lang="en-US" altLang="en-US" sz="2000" dirty="0"/>
              <a:t>Strong dependence on </a:t>
            </a:r>
            <a:r>
              <a:rPr lang="en-US" altLang="en-US" sz="2000" i="1" dirty="0"/>
              <a:t>m</a:t>
            </a:r>
            <a:r>
              <a:rPr lang="en-US" altLang="en-US" sz="2000" dirty="0"/>
              <a:t> and </a:t>
            </a:r>
            <a:r>
              <a:rPr lang="en-US" altLang="en-US" sz="2000" dirty="0">
                <a:latin typeface="Symbol" pitchFamily="2" charset="2"/>
              </a:rPr>
              <a:t>e</a:t>
            </a:r>
            <a:r>
              <a:rPr lang="en-US" altLang="en-US" sz="2000" dirty="0"/>
              <a:t>, but these are long-lived particles and decay lengths may be meters or kilometers: human length scales!  </a:t>
            </a:r>
            <a:endParaRPr lang="en-US" altLang="en-US" sz="1200" dirty="0"/>
          </a:p>
          <a:p>
            <a:endParaRPr lang="en-US" altLang="en-US" sz="1200" dirty="0"/>
          </a:p>
        </p:txBody>
      </p:sp>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24026"/>
            <a:ext cx="8915400" cy="2854342"/>
          </a:xfrm>
        </p:spPr>
        <p:txBody>
          <a:bodyPr/>
          <a:lstStyle/>
          <a:p>
            <a:r>
              <a:rPr lang="en-US" altLang="en-US" sz="2000" dirty="0"/>
              <a:t>What are the basic properties of light and weakly interacting particles? Consider a neutral particle with energy </a:t>
            </a:r>
            <a:r>
              <a:rPr lang="en-US" altLang="en-US" sz="2000" i="1" dirty="0"/>
              <a:t>E </a:t>
            </a:r>
            <a:r>
              <a:rPr lang="en-US" altLang="en-US" sz="2000" dirty="0"/>
              <a:t>~ </a:t>
            </a:r>
            <a:r>
              <a:rPr lang="en-US" altLang="en-US" sz="2000" dirty="0" err="1"/>
              <a:t>TeV</a:t>
            </a:r>
            <a:r>
              <a:rPr lang="en-US" altLang="en-US" sz="2000" dirty="0"/>
              <a:t>, and</a:t>
            </a:r>
          </a:p>
          <a:p>
            <a:pPr lvl="1"/>
            <a:r>
              <a:rPr lang="en-US" altLang="en-US" sz="1800" dirty="0"/>
              <a:t>mass between electron (0.5 MeV) and proton (1 GeV): take </a:t>
            </a:r>
            <a:r>
              <a:rPr lang="en-US" altLang="en-US" sz="1800" i="1" dirty="0"/>
              <a:t>m </a:t>
            </a:r>
            <a:r>
              <a:rPr lang="en-US" altLang="en-US" sz="1800" dirty="0"/>
              <a:t>~ 100 MeV</a:t>
            </a:r>
          </a:p>
          <a:p>
            <a:pPr lvl="1"/>
            <a:r>
              <a:rPr lang="en-US" altLang="en-US" sz="1800" dirty="0"/>
              <a:t>coupling between milli-charged and micro-charged: take </a:t>
            </a:r>
            <a:r>
              <a:rPr lang="en-US" altLang="en-US" sz="1800" dirty="0">
                <a:latin typeface="Symbol" pitchFamily="2" charset="2"/>
              </a:rPr>
              <a:t>e </a:t>
            </a:r>
            <a:r>
              <a:rPr lang="en-US" altLang="en-US" sz="1800" dirty="0"/>
              <a:t>~ 10</a:t>
            </a:r>
            <a:r>
              <a:rPr lang="en-US" altLang="en-US" sz="1800" baseline="30000" dirty="0"/>
              <a:t>-5 </a:t>
            </a:r>
            <a:endParaRPr lang="en-US" altLang="en-US" sz="1800" dirty="0"/>
          </a:p>
          <a:p>
            <a:endParaRPr lang="en-US" altLang="en-US" sz="1200" dirty="0"/>
          </a:p>
          <a:p>
            <a:r>
              <a:rPr lang="en-US" altLang="en-US" sz="2000" dirty="0"/>
              <a:t>They pass through matter essentially without interacting: radiation length is (10 cm) </a:t>
            </a:r>
            <a:r>
              <a:rPr lang="en-US" altLang="en-US" sz="2000" dirty="0">
                <a:latin typeface="Symbol" pitchFamily="2" charset="2"/>
              </a:rPr>
              <a:t>e</a:t>
            </a:r>
            <a:r>
              <a:rPr lang="en-US" altLang="en-US" sz="2000" baseline="30000" dirty="0"/>
              <a:t>-2</a:t>
            </a:r>
            <a:r>
              <a:rPr lang="en-US" altLang="en-US" sz="2000" dirty="0"/>
              <a:t>  ~ 10</a:t>
            </a:r>
            <a:r>
              <a:rPr lang="en-US" altLang="en-US" sz="2000" baseline="30000" dirty="0"/>
              <a:t>9</a:t>
            </a:r>
            <a:r>
              <a:rPr lang="en-US" altLang="en-US" sz="2000" dirty="0"/>
              <a:t> m.  The distance to the moon!</a:t>
            </a:r>
          </a:p>
          <a:p>
            <a:endParaRPr lang="en-US" altLang="en-US" sz="1200" dirty="0"/>
          </a:p>
          <a:p>
            <a:r>
              <a:rPr lang="en-US" altLang="en-US" sz="2000" dirty="0"/>
              <a:t>They go straight; unaffected by E and B fields.</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LIFETIME FRONTIER</a:t>
            </a:r>
          </a:p>
        </p:txBody>
      </p:sp>
      <p:pic>
        <p:nvPicPr>
          <p:cNvPr id="3" name="Picture 2">
            <a:extLst>
              <a:ext uri="{FF2B5EF4-FFF2-40B4-BE49-F238E27FC236}">
                <a16:creationId xmlns:a16="http://schemas.microsoft.com/office/drawing/2014/main" id="{402F2767-D6C9-E84C-8298-6CFAC80EE067}"/>
              </a:ext>
            </a:extLst>
          </p:cNvPr>
          <p:cNvPicPr>
            <a:picLocks noChangeAspect="1"/>
          </p:cNvPicPr>
          <p:nvPr/>
        </p:nvPicPr>
        <p:blipFill>
          <a:blip r:embed="rId2"/>
          <a:stretch>
            <a:fillRect/>
          </a:stretch>
        </p:blipFill>
        <p:spPr>
          <a:xfrm>
            <a:off x="609600" y="4355702"/>
            <a:ext cx="5791200" cy="886940"/>
          </a:xfrm>
          <a:prstGeom prst="rect">
            <a:avLst/>
          </a:prstGeom>
        </p:spPr>
      </p:pic>
      <p:pic>
        <p:nvPicPr>
          <p:cNvPr id="36" name="Picture 35">
            <a:extLst>
              <a:ext uri="{FF2B5EF4-FFF2-40B4-BE49-F238E27FC236}">
                <a16:creationId xmlns:a16="http://schemas.microsoft.com/office/drawing/2014/main" id="{83D26448-0ADA-6B4C-863D-6B2BAD86A5A8}"/>
              </a:ext>
            </a:extLst>
          </p:cNvPr>
          <p:cNvPicPr>
            <a:picLocks noChangeAspect="1"/>
          </p:cNvPicPr>
          <p:nvPr/>
        </p:nvPicPr>
        <p:blipFill>
          <a:blip r:embed="rId3"/>
          <a:stretch>
            <a:fillRect/>
          </a:stretch>
        </p:blipFill>
        <p:spPr>
          <a:xfrm>
            <a:off x="6629401" y="4355702"/>
            <a:ext cx="1689972" cy="1066901"/>
          </a:xfrm>
          <a:prstGeom prst="rect">
            <a:avLst/>
          </a:prstGeom>
        </p:spPr>
      </p:pic>
    </p:spTree>
    <p:extLst>
      <p:ext uri="{BB962C8B-B14F-4D97-AF65-F5344CB8AC3E}">
        <p14:creationId xmlns:p14="http://schemas.microsoft.com/office/powerpoint/2010/main" val="52737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PARTICLE PHYSICS NOW</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6735305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4" name="Group 3">
            <a:extLst>
              <a:ext uri="{FF2B5EF4-FFF2-40B4-BE49-F238E27FC236}">
                <a16:creationId xmlns:a16="http://schemas.microsoft.com/office/drawing/2014/main" id="{60C43F48-39E7-9E41-A58D-30405770A56D}"/>
              </a:ext>
            </a:extLst>
          </p:cNvPr>
          <p:cNvGrpSpPr/>
          <p:nvPr/>
        </p:nvGrpSpPr>
        <p:grpSpPr>
          <a:xfrm>
            <a:off x="3810000" y="3163788"/>
            <a:ext cx="1574757" cy="1408212"/>
            <a:chOff x="3810000" y="3163788"/>
            <a:chExt cx="1574757" cy="1408212"/>
          </a:xfrm>
        </p:grpSpPr>
        <p:cxnSp>
          <p:nvCxnSpPr>
            <p:cNvPr id="31" name="Straight Arrow Connector 30">
              <a:extLst>
                <a:ext uri="{FF2B5EF4-FFF2-40B4-BE49-F238E27FC236}">
                  <a16:creationId xmlns:a16="http://schemas.microsoft.com/office/drawing/2014/main" id="{F9A6259E-7578-124E-BB84-20B36A9D5509}"/>
                </a:ext>
              </a:extLst>
            </p:cNvPr>
            <p:cNvCxnSpPr/>
            <p:nvPr/>
          </p:nvCxnSpPr>
          <p:spPr>
            <a:xfrm flipH="1">
              <a:off x="3810000" y="3163788"/>
              <a:ext cx="1421697" cy="1408212"/>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B86811BD-1BF8-AD48-9342-0A475A11907A}"/>
                </a:ext>
              </a:extLst>
            </p:cNvPr>
            <p:cNvSpPr txBox="1"/>
            <p:nvPr/>
          </p:nvSpPr>
          <p:spPr>
            <a:xfrm rot="18968884">
              <a:off x="4007457" y="3313744"/>
              <a:ext cx="1377300" cy="830997"/>
            </a:xfrm>
            <a:prstGeom prst="rect">
              <a:avLst/>
            </a:prstGeom>
            <a:noFill/>
          </p:spPr>
          <p:txBody>
            <a:bodyPr wrap="none" rtlCol="0">
              <a:spAutoFit/>
            </a:bodyPr>
            <a:lstStyle/>
            <a:p>
              <a:pPr algn="ctr"/>
              <a:r>
                <a:rPr lang="en-US" dirty="0">
                  <a:solidFill>
                    <a:srgbClr val="FF0000"/>
                  </a:solidFill>
                </a:rPr>
                <a:t>LONGER</a:t>
              </a:r>
            </a:p>
            <a:p>
              <a:pPr algn="ctr"/>
              <a:endParaRPr lang="en-US" sz="1000" dirty="0">
                <a:solidFill>
                  <a:srgbClr val="FF0000"/>
                </a:solidFill>
              </a:endParaRPr>
            </a:p>
            <a:p>
              <a:pPr algn="ctr"/>
              <a:r>
                <a:rPr lang="en-US" dirty="0">
                  <a:solidFill>
                    <a:srgbClr val="FF0000"/>
                  </a:solidFill>
                </a:rPr>
                <a:t>LIFETIMES</a:t>
              </a:r>
            </a:p>
          </p:txBody>
        </p:sp>
      </p:grpSp>
    </p:spTree>
    <p:extLst>
      <p:ext uri="{BB962C8B-B14F-4D97-AF65-F5344CB8AC3E}">
        <p14:creationId xmlns:p14="http://schemas.microsoft.com/office/powerpoint/2010/main" val="230552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LOTS OF ACTIVITY</a:t>
            </a:r>
          </a:p>
        </p:txBody>
      </p:sp>
      <p:pic>
        <p:nvPicPr>
          <p:cNvPr id="4" name="Picture 3">
            <a:extLst>
              <a:ext uri="{FF2B5EF4-FFF2-40B4-BE49-F238E27FC236}">
                <a16:creationId xmlns:a16="http://schemas.microsoft.com/office/drawing/2014/main" id="{BE5EB5D1-C9CE-D242-ABC8-6421AE0060D8}"/>
              </a:ext>
            </a:extLst>
          </p:cNvPr>
          <p:cNvPicPr>
            <a:picLocks noChangeAspect="1"/>
          </p:cNvPicPr>
          <p:nvPr/>
        </p:nvPicPr>
        <p:blipFill rotWithShape="1">
          <a:blip r:embed="rId2"/>
          <a:srcRect r="2084"/>
          <a:stretch/>
        </p:blipFill>
        <p:spPr>
          <a:xfrm>
            <a:off x="228601" y="1203071"/>
            <a:ext cx="3581399" cy="5057464"/>
          </a:xfrm>
          <a:prstGeom prst="rect">
            <a:avLst/>
          </a:prstGeom>
          <a:ln w="12700">
            <a:solidFill>
              <a:schemeClr val="tx1"/>
            </a:solidFill>
          </a:ln>
        </p:spPr>
      </p:pic>
      <p:pic>
        <p:nvPicPr>
          <p:cNvPr id="13" name="Picture 12">
            <a:extLst>
              <a:ext uri="{FF2B5EF4-FFF2-40B4-BE49-F238E27FC236}">
                <a16:creationId xmlns:a16="http://schemas.microsoft.com/office/drawing/2014/main" id="{9DDB6BFC-D626-DD4B-A30C-30E494A3789A}"/>
              </a:ext>
            </a:extLst>
          </p:cNvPr>
          <p:cNvPicPr>
            <a:picLocks noChangeAspect="1"/>
          </p:cNvPicPr>
          <p:nvPr/>
        </p:nvPicPr>
        <p:blipFill>
          <a:blip r:embed="rId3"/>
          <a:stretch>
            <a:fillRect/>
          </a:stretch>
        </p:blipFill>
        <p:spPr>
          <a:xfrm>
            <a:off x="4055121" y="1981200"/>
            <a:ext cx="4936479" cy="4175272"/>
          </a:xfrm>
          <a:prstGeom prst="rect">
            <a:avLst/>
          </a:prstGeom>
        </p:spPr>
      </p:pic>
      <p:sp>
        <p:nvSpPr>
          <p:cNvPr id="14" name="TextBox 13">
            <a:extLst>
              <a:ext uri="{FF2B5EF4-FFF2-40B4-BE49-F238E27FC236}">
                <a16:creationId xmlns:a16="http://schemas.microsoft.com/office/drawing/2014/main" id="{0D2C63EF-B44E-AE46-ABB9-5126309B355C}"/>
              </a:ext>
            </a:extLst>
          </p:cNvPr>
          <p:cNvSpPr txBox="1"/>
          <p:nvPr/>
        </p:nvSpPr>
        <p:spPr>
          <a:xfrm>
            <a:off x="2895600" y="1447800"/>
            <a:ext cx="854721" cy="246221"/>
          </a:xfrm>
          <a:prstGeom prst="rect">
            <a:avLst/>
          </a:prstGeom>
          <a:noFill/>
        </p:spPr>
        <p:txBody>
          <a:bodyPr wrap="none" rtlCol="0">
            <a:spAutoFit/>
          </a:bodyPr>
          <a:lstStyle/>
          <a:p>
            <a:r>
              <a:rPr lang="en-US" sz="1000" dirty="0">
                <a:latin typeface="+mj-lt"/>
                <a:ea typeface="PingFang TC" panose="020B0400000000000000" pitchFamily="34" charset="-120"/>
                <a:cs typeface="Times New Roman" panose="02020603050405020304" pitchFamily="18" charset="0"/>
              </a:rPr>
              <a:t>1903.04497</a:t>
            </a:r>
          </a:p>
        </p:txBody>
      </p:sp>
    </p:spTree>
    <p:extLst>
      <p:ext uri="{BB962C8B-B14F-4D97-AF65-F5344CB8AC3E}">
        <p14:creationId xmlns:p14="http://schemas.microsoft.com/office/powerpoint/2010/main" val="2539438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LOTS OF ACTIVITY</a:t>
            </a:r>
          </a:p>
        </p:txBody>
      </p:sp>
      <p:pic>
        <p:nvPicPr>
          <p:cNvPr id="10" name="Picture 9">
            <a:extLst>
              <a:ext uri="{FF2B5EF4-FFF2-40B4-BE49-F238E27FC236}">
                <a16:creationId xmlns:a16="http://schemas.microsoft.com/office/drawing/2014/main" id="{5CF15B4F-B25B-834E-944E-D97F38E224EB}"/>
              </a:ext>
            </a:extLst>
          </p:cNvPr>
          <p:cNvPicPr>
            <a:picLocks noChangeAspect="1"/>
          </p:cNvPicPr>
          <p:nvPr/>
        </p:nvPicPr>
        <p:blipFill>
          <a:blip r:embed="rId2"/>
          <a:stretch>
            <a:fillRect/>
          </a:stretch>
        </p:blipFill>
        <p:spPr>
          <a:xfrm>
            <a:off x="228600" y="914400"/>
            <a:ext cx="3733800" cy="5055405"/>
          </a:xfrm>
          <a:prstGeom prst="rect">
            <a:avLst/>
          </a:prstGeom>
          <a:ln w="12700">
            <a:solidFill>
              <a:schemeClr val="tx1"/>
            </a:solidFill>
          </a:ln>
        </p:spPr>
      </p:pic>
      <p:pic>
        <p:nvPicPr>
          <p:cNvPr id="3" name="Picture 2">
            <a:extLst>
              <a:ext uri="{FF2B5EF4-FFF2-40B4-BE49-F238E27FC236}">
                <a16:creationId xmlns:a16="http://schemas.microsoft.com/office/drawing/2014/main" id="{0DF788B9-E0B8-2149-B461-FEBE9E5CBDB2}"/>
              </a:ext>
            </a:extLst>
          </p:cNvPr>
          <p:cNvPicPr>
            <a:picLocks noChangeAspect="1"/>
          </p:cNvPicPr>
          <p:nvPr/>
        </p:nvPicPr>
        <p:blipFill>
          <a:blip r:embed="rId3"/>
          <a:stretch>
            <a:fillRect/>
          </a:stretch>
        </p:blipFill>
        <p:spPr>
          <a:xfrm>
            <a:off x="4191000" y="914400"/>
            <a:ext cx="4814212" cy="5181600"/>
          </a:xfrm>
          <a:prstGeom prst="rect">
            <a:avLst/>
          </a:prstGeom>
        </p:spPr>
      </p:pic>
      <p:sp>
        <p:nvSpPr>
          <p:cNvPr id="2" name="Oval 1">
            <a:extLst>
              <a:ext uri="{FF2B5EF4-FFF2-40B4-BE49-F238E27FC236}">
                <a16:creationId xmlns:a16="http://schemas.microsoft.com/office/drawing/2014/main" id="{19DDD7D5-4E95-F241-9D2C-F0F79AA66D3E}"/>
              </a:ext>
            </a:extLst>
          </p:cNvPr>
          <p:cNvSpPr/>
          <p:nvPr/>
        </p:nvSpPr>
        <p:spPr>
          <a:xfrm>
            <a:off x="3048000" y="3276600"/>
            <a:ext cx="4343400" cy="25146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660675F6-2D53-B949-A54E-848DD7B023DC}"/>
              </a:ext>
            </a:extLst>
          </p:cNvPr>
          <p:cNvSpPr>
            <a:spLocks noGrp="1"/>
          </p:cNvSpPr>
          <p:nvPr>
            <p:ph idx="1"/>
          </p:nvPr>
        </p:nvSpPr>
        <p:spPr>
          <a:xfrm>
            <a:off x="76200" y="6096000"/>
            <a:ext cx="9067800" cy="457200"/>
          </a:xfrm>
        </p:spPr>
        <p:txBody>
          <a:bodyPr/>
          <a:lstStyle/>
          <a:p>
            <a:pPr>
              <a:buFontTx/>
              <a:buChar char="•"/>
            </a:pPr>
            <a:r>
              <a:rPr lang="en-US" dirty="0">
                <a:solidFill>
                  <a:srgbClr val="FF0000"/>
                </a:solidFill>
              </a:rPr>
              <a:t>Many experiments, including some on short timescales</a:t>
            </a:r>
            <a:endParaRPr lang="en-US" dirty="0">
              <a:solidFill>
                <a:srgbClr val="FF0000"/>
              </a:solidFill>
              <a:latin typeface="Arial" charset="0"/>
            </a:endParaRPr>
          </a:p>
          <a:p>
            <a:pPr marL="0" indent="0" eaLnBrk="1" hangingPunct="1">
              <a:buNone/>
            </a:pPr>
            <a:endParaRPr lang="en-US" dirty="0">
              <a:solidFill>
                <a:srgbClr val="FF0000"/>
              </a:solidFill>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Tree>
    <p:extLst>
      <p:ext uri="{BB962C8B-B14F-4D97-AF65-F5344CB8AC3E}">
        <p14:creationId xmlns:p14="http://schemas.microsoft.com/office/powerpoint/2010/main" val="71138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10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FASER</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14005325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4827767"/>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BASIC IDEA</a:t>
            </a:r>
          </a:p>
        </p:txBody>
      </p:sp>
      <p:sp>
        <p:nvSpPr>
          <p:cNvPr id="5123" name="Content Placeholder 2"/>
          <p:cNvSpPr>
            <a:spLocks noGrp="1"/>
          </p:cNvSpPr>
          <p:nvPr>
            <p:ph idx="1"/>
          </p:nvPr>
        </p:nvSpPr>
        <p:spPr>
          <a:xfrm>
            <a:off x="228601" y="838200"/>
            <a:ext cx="8610599" cy="5562600"/>
          </a:xfrm>
        </p:spPr>
        <p:txBody>
          <a:bodyPr/>
          <a:lstStyle/>
          <a:p>
            <a:pPr eaLnBrk="1" hangingPunct="1"/>
            <a:r>
              <a:rPr lang="en-US" dirty="0">
                <a:latin typeface="Arial" charset="0"/>
              </a:rPr>
              <a:t>If new particles are light and weakly interacting, they can also be produced in the decays of light particles.</a:t>
            </a:r>
          </a:p>
          <a:p>
            <a:pPr lvl="1"/>
            <a:r>
              <a:rPr lang="en-US" dirty="0">
                <a:latin typeface="Arial" charset="0"/>
              </a:rPr>
              <a:t>Light </a:t>
            </a:r>
            <a:r>
              <a:rPr lang="en-US" dirty="0">
                <a:latin typeface="Arial" charset="0"/>
                <a:sym typeface="Wingdings" pitchFamily="2" charset="2"/>
              </a:rPr>
              <a:t> </a:t>
            </a:r>
            <a:r>
              <a:rPr lang="en-US" dirty="0">
                <a:latin typeface="Arial" charset="0"/>
              </a:rPr>
              <a:t>they may be produced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r>
              <a:rPr lang="en-US" dirty="0">
                <a:latin typeface="Arial" charset="0"/>
              </a:rPr>
              <a:t>Weakly-interacting </a:t>
            </a:r>
            <a:r>
              <a:rPr lang="en-US" dirty="0">
                <a:latin typeface="Arial" charset="0"/>
                <a:sym typeface="Wingdings" pitchFamily="2" charset="2"/>
              </a:rPr>
              <a:t> …but extremely rarely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endParaRPr lang="en-US" sz="1000" dirty="0">
              <a:latin typeface="Arial" charset="0"/>
            </a:endParaRPr>
          </a:p>
          <a:p>
            <a:pPr lvl="1"/>
            <a:endParaRPr lang="en-US" sz="1000" dirty="0">
              <a:latin typeface="Arial" charset="0"/>
            </a:endParaRPr>
          </a:p>
          <a:p>
            <a:r>
              <a:rPr lang="en-US" dirty="0">
                <a:latin typeface="Arial" charset="0"/>
              </a:rPr>
              <a:t>More promising to go where the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particles are: along the beamline. </a:t>
            </a:r>
          </a:p>
          <a:p>
            <a:pPr lvl="1"/>
            <a:r>
              <a:rPr lang="en-US" dirty="0"/>
              <a:t>For example, the LHC produces ~10</a:t>
            </a:r>
            <a:r>
              <a:rPr lang="en-US" baseline="30000" dirty="0"/>
              <a:t>16</a:t>
            </a:r>
            <a:r>
              <a:rPr lang="en-US" dirty="0"/>
              <a:t> </a:t>
            </a:r>
            <a:r>
              <a:rPr lang="en-US" dirty="0" err="1"/>
              <a:t>pions</a:t>
            </a:r>
            <a:r>
              <a:rPr lang="en-US" dirty="0"/>
              <a:t> per year</a:t>
            </a:r>
          </a:p>
          <a:p>
            <a:pPr lvl="1"/>
            <a:r>
              <a:rPr lang="en-US" dirty="0"/>
              <a:t>But for E &gt; 10 GeV, 10% of these (and most of the high energy ones) are produced within </a:t>
            </a:r>
            <a:r>
              <a:rPr lang="en-US" dirty="0">
                <a:sym typeface="Wingdings"/>
              </a:rPr>
              <a:t>2 </a:t>
            </a:r>
            <a:r>
              <a:rPr lang="en-US" dirty="0" err="1">
                <a:sym typeface="Wingdings"/>
              </a:rPr>
              <a:t>mrad</a:t>
            </a:r>
            <a:r>
              <a:rPr lang="en-US" dirty="0">
                <a:sym typeface="Wingdings"/>
              </a:rPr>
              <a:t> of the beamline.</a:t>
            </a:r>
          </a:p>
          <a:p>
            <a:endParaRPr lang="en-US" dirty="0">
              <a:latin typeface="Arial" charset="0"/>
              <a:sym typeface="Wingdings"/>
            </a:endParaRPr>
          </a:p>
        </p:txBody>
      </p:sp>
    </p:spTree>
    <p:extLst>
      <p:ext uri="{BB962C8B-B14F-4D97-AF65-F5344CB8AC3E}">
        <p14:creationId xmlns:p14="http://schemas.microsoft.com/office/powerpoint/2010/main" val="26027466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BASIC IDEA</a:t>
            </a:r>
          </a:p>
        </p:txBody>
      </p:sp>
      <p:sp>
        <p:nvSpPr>
          <p:cNvPr id="5123" name="Content Placeholder 2"/>
          <p:cNvSpPr>
            <a:spLocks noGrp="1"/>
          </p:cNvSpPr>
          <p:nvPr>
            <p:ph idx="1"/>
          </p:nvPr>
        </p:nvSpPr>
        <p:spPr>
          <a:xfrm>
            <a:off x="152400" y="3529011"/>
            <a:ext cx="8839200" cy="4398355"/>
          </a:xfrm>
        </p:spPr>
        <p:txBody>
          <a:bodyPr/>
          <a:lstStyle/>
          <a:p>
            <a:pPr eaLnBrk="1" hangingPunct="1"/>
            <a:r>
              <a:rPr lang="en-US" sz="2000" dirty="0">
                <a:latin typeface="Arial" charset="0"/>
              </a:rPr>
              <a:t>Can we cover this “blind spot”?  A detector on the beamline would block the proton beams. However, our target particles do not interact and travel straight for a long time.  We can therefore place the detector on the “line of sight,” a few 100 m away, after the beam curves.</a:t>
            </a:r>
          </a:p>
          <a:p>
            <a:pPr eaLnBrk="1" hangingPunct="1"/>
            <a:endParaRPr lang="en-US" sz="1200" dirty="0">
              <a:latin typeface="Arial" charset="0"/>
            </a:endParaRPr>
          </a:p>
          <a:p>
            <a:pPr eaLnBrk="1" hangingPunct="1"/>
            <a:r>
              <a:rPr lang="en-US" sz="2000" dirty="0">
                <a:latin typeface="Arial" charset="0"/>
              </a:rPr>
              <a:t>(100 m) (</a:t>
            </a:r>
            <a:r>
              <a:rPr lang="en-US" sz="2000" dirty="0" err="1">
                <a:latin typeface="Arial" charset="0"/>
              </a:rPr>
              <a:t>mrad</a:t>
            </a:r>
            <a:r>
              <a:rPr lang="en-US" sz="2000" dirty="0">
                <a:latin typeface="Arial" charset="0"/>
              </a:rPr>
              <a:t>) = 10 cm </a:t>
            </a:r>
            <a:r>
              <a:rPr lang="en-US" sz="2000" dirty="0">
                <a:latin typeface="Arial" charset="0"/>
                <a:sym typeface="Wingdings" pitchFamily="2" charset="2"/>
              </a:rPr>
              <a:t> particles are still highly collimated.</a:t>
            </a:r>
            <a:endParaRPr lang="en-US" sz="2000" dirty="0">
              <a:latin typeface="Arial" charset="0"/>
            </a:endParaRPr>
          </a:p>
          <a:p>
            <a:pPr marL="0" indent="0">
              <a:buNone/>
            </a:pPr>
            <a:endParaRPr lang="en-US" sz="1200" dirty="0">
              <a:latin typeface="Arial" charset="0"/>
              <a:sym typeface="Wingdings"/>
            </a:endParaRPr>
          </a:p>
          <a:p>
            <a:r>
              <a:rPr lang="en-US" sz="2000" dirty="0">
                <a:latin typeface="Arial" charset="0"/>
                <a:sym typeface="Wingdings"/>
              </a:rPr>
              <a:t>These considerations motivate a small, inexpensive experiment placed in the very forward region of ATLAS/CMS, a few 100m downstream.</a:t>
            </a:r>
          </a:p>
        </p:txBody>
      </p:sp>
      <p:sp>
        <p:nvSpPr>
          <p:cNvPr id="25" name="Content Placeholder 2">
            <a:extLst>
              <a:ext uri="{FF2B5EF4-FFF2-40B4-BE49-F238E27FC236}">
                <a16:creationId xmlns:a16="http://schemas.microsoft.com/office/drawing/2014/main" id="{3C8AFD6B-ED71-B34C-A653-30954834CA95}"/>
              </a:ext>
            </a:extLst>
          </p:cNvPr>
          <p:cNvSpPr txBox="1">
            <a:spLocks/>
          </p:cNvSpPr>
          <p:nvPr/>
        </p:nvSpPr>
        <p:spPr bwMode="auto">
          <a:xfrm>
            <a:off x="152400" y="1012267"/>
            <a:ext cx="4114800" cy="2340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2 </a:t>
            </a:r>
            <a:r>
              <a:rPr lang="en-US" sz="2000" dirty="0" err="1">
                <a:latin typeface="Arial" charset="0"/>
              </a:rPr>
              <a:t>mrad</a:t>
            </a:r>
            <a:r>
              <a:rPr lang="en-US" sz="2000" dirty="0">
                <a:latin typeface="Arial" charset="0"/>
              </a:rPr>
              <a:t> is very small (</a:t>
            </a:r>
            <a:r>
              <a:rPr lang="en-US" sz="2000" dirty="0">
                <a:latin typeface="Symbol" pitchFamily="2" charset="2"/>
              </a:rPr>
              <a:t>h</a:t>
            </a:r>
            <a:r>
              <a:rPr lang="en-US" sz="2000" dirty="0">
                <a:latin typeface="Arial" charset="0"/>
              </a:rPr>
              <a:t> &gt; 7)</a:t>
            </a:r>
          </a:p>
          <a:p>
            <a:pPr lvl="1"/>
            <a:r>
              <a:rPr lang="en-US" dirty="0">
                <a:latin typeface="Arial" charset="0"/>
              </a:rPr>
              <a:t>Moon diameter is 9 </a:t>
            </a:r>
            <a:r>
              <a:rPr lang="en-US" dirty="0" err="1">
                <a:latin typeface="Arial" charset="0"/>
              </a:rPr>
              <a:t>mrad</a:t>
            </a:r>
            <a:r>
              <a:rPr lang="en-US" dirty="0">
                <a:latin typeface="Arial" charset="0"/>
              </a:rPr>
              <a:t>. </a:t>
            </a:r>
          </a:p>
          <a:p>
            <a:pPr lvl="1"/>
            <a:r>
              <a:rPr lang="en-US" dirty="0">
                <a:latin typeface="Arial" charset="0"/>
              </a:rPr>
              <a:t>Moreover, the ATLAS and CMS detectors have holes here to let the proton beams in and so are completely blind to these particles.</a:t>
            </a:r>
          </a:p>
        </p:txBody>
      </p:sp>
      <p:pic>
        <p:nvPicPr>
          <p:cNvPr id="26" name="Picture 25">
            <a:extLst>
              <a:ext uri="{FF2B5EF4-FFF2-40B4-BE49-F238E27FC236}">
                <a16:creationId xmlns:a16="http://schemas.microsoft.com/office/drawing/2014/main" id="{06B55FA8-AAEB-BB43-B3E3-BB60A64B47B8}"/>
              </a:ext>
            </a:extLst>
          </p:cNvPr>
          <p:cNvPicPr>
            <a:picLocks noChangeAspect="1"/>
          </p:cNvPicPr>
          <p:nvPr/>
        </p:nvPicPr>
        <p:blipFill>
          <a:blip r:embed="rId2"/>
          <a:stretch>
            <a:fillRect/>
          </a:stretch>
        </p:blipFill>
        <p:spPr>
          <a:xfrm>
            <a:off x="4622801" y="966788"/>
            <a:ext cx="3835399" cy="2157412"/>
          </a:xfrm>
          <a:prstGeom prst="rect">
            <a:avLst/>
          </a:prstGeom>
        </p:spPr>
      </p:pic>
    </p:spTree>
    <p:extLst>
      <p:ext uri="{BB962C8B-B14F-4D97-AF65-F5344CB8AC3E}">
        <p14:creationId xmlns:p14="http://schemas.microsoft.com/office/powerpoint/2010/main" val="21823934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rgbClr val="FF0000"/>
                </a:solidFill>
                <a:latin typeface="Arial" charset="0"/>
                <a:sym typeface="Wingdings"/>
              </a:rPr>
              <a:t>F</a:t>
            </a:r>
            <a:r>
              <a:rPr lang="en-US" dirty="0">
                <a:solidFill>
                  <a:schemeClr val="tx1"/>
                </a:solidFill>
                <a:latin typeface="Arial" charset="0"/>
                <a:sym typeface="Wingdings"/>
              </a:rPr>
              <a:t>ORW</a:t>
            </a:r>
            <a:r>
              <a:rPr lang="en-US" dirty="0">
                <a:solidFill>
                  <a:srgbClr val="FF0000"/>
                </a:solidFill>
                <a:latin typeface="Arial" charset="0"/>
                <a:sym typeface="Wingdings"/>
              </a:rPr>
              <a:t>A</a:t>
            </a:r>
            <a:r>
              <a:rPr lang="en-US" dirty="0">
                <a:solidFill>
                  <a:schemeClr val="tx1"/>
                </a:solidFill>
                <a:latin typeface="Arial" charset="0"/>
                <a:sym typeface="Wingdings"/>
              </a:rPr>
              <a:t>RD </a:t>
            </a:r>
            <a:r>
              <a:rPr lang="en-US" dirty="0">
                <a:solidFill>
                  <a:srgbClr val="FF0000"/>
                </a:solidFill>
                <a:latin typeface="Arial" charset="0"/>
                <a:sym typeface="Wingdings"/>
              </a:rPr>
              <a:t>S</a:t>
            </a:r>
            <a:r>
              <a:rPr lang="en-US" dirty="0">
                <a:solidFill>
                  <a:schemeClr val="tx1"/>
                </a:solidFill>
                <a:latin typeface="Arial" charset="0"/>
                <a:sym typeface="Wingdings"/>
              </a:rPr>
              <a:t>EARCH </a:t>
            </a:r>
            <a:r>
              <a:rPr lang="en-US" dirty="0">
                <a:solidFill>
                  <a:srgbClr val="FF0000"/>
                </a:solidFill>
                <a:latin typeface="Arial" charset="0"/>
                <a:sym typeface="Wingdings"/>
              </a:rPr>
              <a:t>E</a:t>
            </a:r>
            <a:r>
              <a:rPr lang="en-US" dirty="0">
                <a:solidFill>
                  <a:schemeClr val="tx1"/>
                </a:solidFill>
                <a:latin typeface="Arial" charset="0"/>
                <a:sym typeface="Wingdings"/>
              </a:rPr>
              <a:t>XPE</a:t>
            </a:r>
            <a:r>
              <a:rPr lang="en-US" dirty="0">
                <a:solidFill>
                  <a:srgbClr val="FF0000"/>
                </a:solidFill>
                <a:latin typeface="Arial" charset="0"/>
                <a:sym typeface="Wingdings"/>
              </a:rPr>
              <a:t>R</a:t>
            </a:r>
            <a:r>
              <a:rPr lang="en-US" dirty="0">
                <a:solidFill>
                  <a:schemeClr val="tx1"/>
                </a:solidFill>
                <a:latin typeface="Arial" charset="0"/>
                <a:sym typeface="Wingdings"/>
              </a:rPr>
              <a:t>IMENT</a:t>
            </a:r>
            <a:endParaRPr lang="en-US" dirty="0">
              <a:solidFill>
                <a:schemeClr val="tx1"/>
              </a:solidFill>
              <a:latin typeface="Arial" charset="0"/>
            </a:endParaRPr>
          </a:p>
        </p:txBody>
      </p:sp>
      <p:pic>
        <p:nvPicPr>
          <p:cNvPr id="3" name="Picture 2" descr="Kirk_fires_a_phaser_rifle_at_Mitc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667000"/>
            <a:ext cx="4469779" cy="3581400"/>
          </a:xfrm>
          <a:prstGeom prst="rect">
            <a:avLst/>
          </a:prstGeom>
        </p:spPr>
      </p:pic>
      <p:sp>
        <p:nvSpPr>
          <p:cNvPr id="8" name="Content Placeholder 2">
            <a:extLst>
              <a:ext uri="{FF2B5EF4-FFF2-40B4-BE49-F238E27FC236}">
                <a16:creationId xmlns:a16="http://schemas.microsoft.com/office/drawing/2014/main" id="{A308D912-BBD9-3E4A-98F0-51B5265FCC02}"/>
              </a:ext>
            </a:extLst>
          </p:cNvPr>
          <p:cNvSpPr txBox="1">
            <a:spLocks/>
          </p:cNvSpPr>
          <p:nvPr/>
        </p:nvSpPr>
        <p:spPr bwMode="auto">
          <a:xfrm>
            <a:off x="152400" y="2667000"/>
            <a:ext cx="35052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“The acronym recalls another marvelous instrument that harnessed highly collimated particles and was used to explore strange new worlds.”</a:t>
            </a:r>
          </a:p>
          <a:p>
            <a:endParaRPr lang="en-US" dirty="0">
              <a:latin typeface="Arial" charset="0"/>
              <a:sym typeface="Wingdings"/>
            </a:endParaRPr>
          </a:p>
          <a:p>
            <a:endParaRPr lang="en-US" dirty="0">
              <a:latin typeface="Arial" charset="0"/>
              <a:sym typeface="Wingdings"/>
            </a:endParaRPr>
          </a:p>
        </p:txBody>
      </p:sp>
      <p:pic>
        <p:nvPicPr>
          <p:cNvPr id="9" name="Picture 8">
            <a:extLst>
              <a:ext uri="{FF2B5EF4-FFF2-40B4-BE49-F238E27FC236}">
                <a16:creationId xmlns:a16="http://schemas.microsoft.com/office/drawing/2014/main" id="{9C50CDC6-815A-3F43-AF15-BD5D807E7558}"/>
              </a:ext>
            </a:extLst>
          </p:cNvPr>
          <p:cNvPicPr>
            <a:picLocks noChangeAspect="1"/>
          </p:cNvPicPr>
          <p:nvPr/>
        </p:nvPicPr>
        <p:blipFill>
          <a:blip r:embed="rId3"/>
          <a:stretch>
            <a:fillRect/>
          </a:stretch>
        </p:blipFill>
        <p:spPr>
          <a:xfrm>
            <a:off x="2286000" y="990600"/>
            <a:ext cx="4182210" cy="1394069"/>
          </a:xfrm>
          <a:prstGeom prst="rect">
            <a:avLst/>
          </a:prstGeom>
        </p:spPr>
      </p:pic>
      <p:sp>
        <p:nvSpPr>
          <p:cNvPr id="10" name="TextBox 9">
            <a:extLst>
              <a:ext uri="{FF2B5EF4-FFF2-40B4-BE49-F238E27FC236}">
                <a16:creationId xmlns:a16="http://schemas.microsoft.com/office/drawing/2014/main" id="{F819F4B6-AC3E-6947-8C80-97D6CFA6883C}"/>
              </a:ext>
            </a:extLst>
          </p:cNvPr>
          <p:cNvSpPr txBox="1"/>
          <p:nvPr/>
        </p:nvSpPr>
        <p:spPr>
          <a:xfrm>
            <a:off x="609600" y="5791200"/>
            <a:ext cx="3337452"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Tree>
    <p:extLst>
      <p:ext uri="{BB962C8B-B14F-4D97-AF65-F5344CB8AC3E}">
        <p14:creationId xmlns:p14="http://schemas.microsoft.com/office/powerpoint/2010/main" val="1198042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LOCATION, LOCATION, LOCATION</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736166" y="5208495"/>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331450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LOCATION, LOCATION, LOCATION</a:t>
            </a: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456115" y="5633876"/>
            <a:ext cx="1595310"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New </a:t>
            </a:r>
            <a:r>
              <a:rPr lang="pl-PL" dirty="0" err="1">
                <a:solidFill>
                  <a:srgbClr val="FF0000"/>
                </a:solidFill>
              </a:rPr>
              <a:t>Particles</a:t>
            </a:r>
            <a:endParaRPr lang="pl-PL" dirty="0">
              <a:solidFill>
                <a:srgbClr val="FF0000"/>
              </a:solidFill>
            </a:endParaRPr>
          </a:p>
          <a:p>
            <a:pPr algn="ctr"/>
            <a:r>
              <a:rPr lang="pl-PL" dirty="0">
                <a:solidFill>
                  <a:srgbClr val="FF0000"/>
                </a:solidFill>
              </a:rPr>
              <a:t>(Dark </a:t>
            </a:r>
            <a:r>
              <a:rPr lang="pl-PL" dirty="0" err="1">
                <a:solidFill>
                  <a:srgbClr val="FF0000"/>
                </a:solidFill>
              </a:rPr>
              <a:t>Sector</a:t>
            </a:r>
            <a:r>
              <a:rPr lang="pl-PL" dirty="0">
                <a:solidFill>
                  <a:srgbClr val="FF0000"/>
                </a:solidFill>
              </a:rPr>
              <a:t>)</a:t>
            </a:r>
            <a:endParaRPr lang="en-US"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3124200" y="5181600"/>
            <a:ext cx="381000" cy="344269"/>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5867400" y="5633876"/>
            <a:ext cx="1745029"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LHC </a:t>
            </a:r>
            <a:r>
              <a:rPr lang="pl-PL" dirty="0" err="1">
                <a:solidFill>
                  <a:srgbClr val="FF0000"/>
                </a:solidFill>
              </a:rPr>
              <a:t>Beamline</a:t>
            </a:r>
            <a:endParaRPr lang="pl-PL" dirty="0">
              <a:solidFill>
                <a:srgbClr val="FF0000"/>
              </a:solidFill>
            </a:endParaRPr>
          </a:p>
          <a:p>
            <a:pPr algn="ctr"/>
            <a:r>
              <a:rPr lang="pl-PL" dirty="0">
                <a:solidFill>
                  <a:srgbClr val="FF0000"/>
                </a:solidFill>
              </a:rPr>
              <a:t>(</a:t>
            </a:r>
            <a:r>
              <a:rPr lang="pl-PL" dirty="0" err="1">
                <a:solidFill>
                  <a:srgbClr val="FF0000"/>
                </a:solidFill>
              </a:rPr>
              <a:t>Visible</a:t>
            </a:r>
            <a:r>
              <a:rPr lang="pl-PL" dirty="0">
                <a:solidFill>
                  <a:srgbClr val="FF0000"/>
                </a:solidFill>
              </a:rPr>
              <a:t> </a:t>
            </a:r>
            <a:r>
              <a:rPr lang="pl-PL" dirty="0" err="1">
                <a:solidFill>
                  <a:srgbClr val="FF0000"/>
                </a:solidFill>
              </a:rPr>
              <a:t>Sector</a:t>
            </a:r>
            <a:r>
              <a:rPr lang="pl-PL" dirty="0">
                <a:solidFill>
                  <a:srgbClr val="FF0000"/>
                </a:solidFill>
              </a:rPr>
              <a:t>)</a:t>
            </a:r>
            <a:endParaRPr lang="en-US"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5905" y="407715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389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FASER</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A BRIEF HISTORY OF PARTICLE PHYSICS</a:t>
            </a:r>
          </a:p>
        </p:txBody>
      </p:sp>
      <p:sp>
        <p:nvSpPr>
          <p:cNvPr id="5123" name="Content Placeholder 2"/>
          <p:cNvSpPr>
            <a:spLocks noGrp="1"/>
          </p:cNvSpPr>
          <p:nvPr>
            <p:ph idx="1"/>
          </p:nvPr>
        </p:nvSpPr>
        <p:spPr>
          <a:xfrm>
            <a:off x="151369" y="1524000"/>
            <a:ext cx="3887231" cy="3352800"/>
          </a:xfrm>
        </p:spPr>
        <p:txBody>
          <a:bodyPr/>
          <a:lstStyle/>
          <a:p>
            <a:pPr eaLnBrk="1" hangingPunct="1"/>
            <a:r>
              <a:rPr lang="en-US" dirty="0"/>
              <a:t>In the last century, we have been tremendously successful in discovering new particles and deepening our understanding of the laws of nature and the contents of the Universe.</a:t>
            </a:r>
          </a:p>
          <a:p>
            <a:pPr marL="0" indent="0" eaLnBrk="1" hangingPunct="1">
              <a:buNone/>
            </a:pPr>
            <a:endParaRPr lang="en-US" dirty="0">
              <a:latin typeface="Arial" charset="0"/>
            </a:endParaRPr>
          </a:p>
        </p:txBody>
      </p:sp>
      <p:sp>
        <p:nvSpPr>
          <p:cNvPr id="4" name="Content Placeholder 2">
            <a:extLst>
              <a:ext uri="{FF2B5EF4-FFF2-40B4-BE49-F238E27FC236}">
                <a16:creationId xmlns:a16="http://schemas.microsoft.com/office/drawing/2014/main" id="{347DD0F1-5AD3-ED49-8B45-7E1BBED16BC1}"/>
              </a:ext>
            </a:extLst>
          </p:cNvPr>
          <p:cNvSpPr txBox="1">
            <a:spLocks/>
          </p:cNvSpPr>
          <p:nvPr/>
        </p:nvSpPr>
        <p:spPr bwMode="auto">
          <a:xfrm>
            <a:off x="151370" y="5638800"/>
            <a:ext cx="876403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The workhorse tools leading to much of this progress have been particle accelerators and colliders.</a:t>
            </a:r>
          </a:p>
        </p:txBody>
      </p:sp>
      <p:pic>
        <p:nvPicPr>
          <p:cNvPr id="5" name="Picture 4">
            <a:extLst>
              <a:ext uri="{FF2B5EF4-FFF2-40B4-BE49-F238E27FC236}">
                <a16:creationId xmlns:a16="http://schemas.microsoft.com/office/drawing/2014/main" id="{D3159468-6EA3-6B47-A15B-2E850A573C52}"/>
              </a:ext>
            </a:extLst>
          </p:cNvPr>
          <p:cNvPicPr>
            <a:picLocks noChangeAspect="1"/>
          </p:cNvPicPr>
          <p:nvPr/>
        </p:nvPicPr>
        <p:blipFill>
          <a:blip r:embed="rId2"/>
          <a:stretch>
            <a:fillRect/>
          </a:stretch>
        </p:blipFill>
        <p:spPr>
          <a:xfrm>
            <a:off x="4343401" y="1141631"/>
            <a:ext cx="4186586" cy="4192369"/>
          </a:xfrm>
          <a:prstGeom prst="rect">
            <a:avLst/>
          </a:prstGeom>
        </p:spPr>
      </p:pic>
    </p:spTree>
    <p:extLst>
      <p:ext uri="{BB962C8B-B14F-4D97-AF65-F5344CB8AC3E}">
        <p14:creationId xmlns:p14="http://schemas.microsoft.com/office/powerpoint/2010/main" val="12936854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FASER SEARCH EXAMPLE: DARK PHOTONS</a:t>
            </a:r>
          </a:p>
        </p:txBody>
      </p:sp>
      <p:sp>
        <p:nvSpPr>
          <p:cNvPr id="5123" name="Content Placeholder 2"/>
          <p:cNvSpPr>
            <a:spLocks noGrp="1"/>
          </p:cNvSpPr>
          <p:nvPr>
            <p:ph idx="1"/>
          </p:nvPr>
        </p:nvSpPr>
        <p:spPr>
          <a:xfrm>
            <a:off x="76200" y="990600"/>
            <a:ext cx="8991600" cy="5562600"/>
          </a:xfrm>
        </p:spPr>
        <p:txBody>
          <a:bodyPr/>
          <a:lstStyle/>
          <a:p>
            <a:pPr eaLnBrk="1" hangingPunct="1"/>
            <a:r>
              <a:rPr lang="en-US" dirty="0">
                <a:latin typeface="Arial" charset="0"/>
              </a:rPr>
              <a:t>Suppose there is a dark sector that contains dark matter X and also a dark force: dark electromagnetism.</a:t>
            </a:r>
          </a:p>
          <a:p>
            <a:pPr eaLnBrk="1" hangingPunct="1"/>
            <a:endParaRPr lang="en-US" sz="1400" dirty="0">
              <a:latin typeface="Arial" charset="0"/>
            </a:endParaRPr>
          </a:p>
          <a:p>
            <a:pPr eaLnBrk="1" hangingPunct="1"/>
            <a:r>
              <a:rPr lang="en-US" dirty="0">
                <a:latin typeface="Arial" charset="0"/>
              </a:rPr>
              <a:t>Generically, the force carriers of the SM and dark EMs will mix</a:t>
            </a:r>
          </a:p>
          <a:p>
            <a:pPr marL="0" indent="0" eaLnBrk="1" hangingPunct="1">
              <a:buNone/>
            </a:pP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marL="0" indent="0" eaLnBrk="1" hangingPunct="1">
              <a:buNone/>
            </a:pPr>
            <a:endParaRPr lang="en-US" dirty="0">
              <a:latin typeface="Arial" charset="0"/>
            </a:endParaRPr>
          </a:p>
          <a:p>
            <a:pPr marL="0" indent="0" eaLnBrk="1" hangingPunct="1">
              <a:buNone/>
            </a:pPr>
            <a:endParaRPr lang="en-US" sz="1000" dirty="0">
              <a:latin typeface="Arial" charset="0"/>
            </a:endParaRPr>
          </a:p>
          <a:p>
            <a:r>
              <a:rPr lang="en-US" dirty="0">
                <a:latin typeface="Arial" charset="0"/>
              </a:rPr>
              <a:t>The resulting theory contains a new gauge boson, the </a:t>
            </a:r>
            <a:r>
              <a:rPr lang="en-US" dirty="0">
                <a:solidFill>
                  <a:srgbClr val="0000FF"/>
                </a:solidFill>
                <a:latin typeface="Arial" charset="0"/>
              </a:rPr>
              <a:t>dark photon A’</a:t>
            </a:r>
            <a:r>
              <a:rPr lang="en-US" dirty="0">
                <a:latin typeface="Arial" charset="0"/>
              </a:rPr>
              <a:t>, with mass m</a:t>
            </a:r>
            <a:r>
              <a:rPr lang="en-US" baseline="-25000" dirty="0">
                <a:latin typeface="Arial" charset="0"/>
              </a:rPr>
              <a:t>A’</a:t>
            </a:r>
            <a:r>
              <a:rPr lang="en-US" dirty="0">
                <a:latin typeface="Arial" charset="0"/>
              </a:rPr>
              <a:t> and </a:t>
            </a:r>
            <a:r>
              <a:rPr lang="en-US" dirty="0" err="1">
                <a:latin typeface="Symbol" charset="2"/>
                <a:cs typeface="Symbol" charset="2"/>
              </a:rPr>
              <a:t>e</a:t>
            </a:r>
            <a:r>
              <a:rPr lang="en-US" dirty="0" err="1">
                <a:latin typeface="Arial" charset="0"/>
              </a:rPr>
              <a:t>Q</a:t>
            </a:r>
            <a:r>
              <a:rPr lang="en-US" baseline="-25000" dirty="0" err="1">
                <a:latin typeface="Arial" charset="0"/>
              </a:rPr>
              <a:t>f</a:t>
            </a:r>
            <a:r>
              <a:rPr lang="en-US" dirty="0">
                <a:latin typeface="Arial" charset="0"/>
              </a:rPr>
              <a:t> couplings to SM fermions f, where </a:t>
            </a:r>
            <a:r>
              <a:rPr lang="en-US" dirty="0">
                <a:latin typeface="Symbol" charset="2"/>
                <a:cs typeface="Symbol" charset="2"/>
              </a:rPr>
              <a:t>e </a:t>
            </a:r>
            <a:r>
              <a:rPr lang="en-US" dirty="0">
                <a:cs typeface="Symbol" charset="2"/>
              </a:rPr>
              <a:t>is loop-induced and so expected to be small</a:t>
            </a:r>
            <a:r>
              <a:rPr lang="en-US" dirty="0">
                <a:latin typeface="Symbol" charset="2"/>
                <a:cs typeface="Symbol" charset="2"/>
              </a:rPr>
              <a:t>.</a:t>
            </a:r>
            <a:endParaRPr lang="en-US" dirty="0">
              <a:latin typeface="Arial" charset="0"/>
            </a:endParaRPr>
          </a:p>
          <a:p>
            <a:pPr eaLnBrk="1" hangingPunct="1"/>
            <a:endParaRPr lang="en-US" dirty="0">
              <a:latin typeface="Arial" charset="0"/>
            </a:endParaRP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31242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31242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4376978" y="6248400"/>
            <a:ext cx="4538422" cy="307777"/>
          </a:xfrm>
          <a:prstGeom prst="rect">
            <a:avLst/>
          </a:prstGeom>
          <a:noFill/>
        </p:spPr>
        <p:txBody>
          <a:bodyPr wrap="none" rtlCol="0">
            <a:spAutoFit/>
          </a:bodyPr>
          <a:lstStyle/>
          <a:p>
            <a:r>
              <a:rPr lang="en-US" sz="1400" dirty="0"/>
              <a:t>Okun (1982), </a:t>
            </a:r>
            <a:r>
              <a:rPr lang="en-US" sz="1400" dirty="0" err="1"/>
              <a:t>Galison</a:t>
            </a:r>
            <a:r>
              <a:rPr lang="en-US" sz="1400" dirty="0"/>
              <a:t>, Manohar (1984), </a:t>
            </a:r>
            <a:r>
              <a:rPr lang="en-US" sz="1400" dirty="0" err="1"/>
              <a:t>Holdom</a:t>
            </a:r>
            <a:r>
              <a:rPr lang="en-US" sz="1400" dirty="0"/>
              <a:t>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31242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222485" y="3124200"/>
              <a:ext cx="2340115" cy="1219200"/>
            </a:xfrm>
            <a:prstGeom prst="rect">
              <a:avLst/>
            </a:prstGeom>
          </p:spPr>
        </p:pic>
        <p:sp>
          <p:nvSpPr>
            <p:cNvPr id="11" name="TextBox 10">
              <a:extLst>
                <a:ext uri="{FF2B5EF4-FFF2-40B4-BE49-F238E27FC236}">
                  <a16:creationId xmlns:a16="http://schemas.microsoft.com/office/drawing/2014/main" id="{2E5462C5-ACA2-1C48-B7BB-914073AB9FF2}"/>
                </a:ext>
              </a:extLst>
            </p:cNvPr>
            <p:cNvSpPr txBox="1"/>
            <p:nvPr/>
          </p:nvSpPr>
          <p:spPr>
            <a:xfrm>
              <a:off x="4194974" y="3276600"/>
              <a:ext cx="377026" cy="369332"/>
            </a:xfrm>
            <a:prstGeom prst="rect">
              <a:avLst/>
            </a:prstGeom>
            <a:noFill/>
          </p:spPr>
          <p:txBody>
            <a:bodyPr wrap="none" rtlCol="0">
              <a:spAutoFit/>
            </a:bodyPr>
            <a:lstStyle/>
            <a:p>
              <a:r>
                <a:rPr lang="en-US" i="1" dirty="0"/>
                <a:t>M</a:t>
              </a:r>
            </a:p>
          </p:txBody>
        </p:sp>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p:spTree>
    <p:extLst>
      <p:ext uri="{BB962C8B-B14F-4D97-AF65-F5344CB8AC3E}">
        <p14:creationId xmlns:p14="http://schemas.microsoft.com/office/powerpoint/2010/main" val="36537870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C82F165-7B97-E543-8C07-7FCEEEBFA354}"/>
              </a:ext>
            </a:extLst>
          </p:cNvPr>
          <p:cNvGrpSpPr/>
          <p:nvPr/>
        </p:nvGrpSpPr>
        <p:grpSpPr>
          <a:xfrm>
            <a:off x="685800" y="3624053"/>
            <a:ext cx="3205744" cy="2852947"/>
            <a:chOff x="2590800" y="2921287"/>
            <a:chExt cx="3205744" cy="2852947"/>
          </a:xfrm>
        </p:grpSpPr>
        <p:grpSp>
          <p:nvGrpSpPr>
            <p:cNvPr id="11" name="Group 10">
              <a:extLst>
                <a:ext uri="{FF2B5EF4-FFF2-40B4-BE49-F238E27FC236}">
                  <a16:creationId xmlns:a16="http://schemas.microsoft.com/office/drawing/2014/main" id="{5D2C8ACD-24F9-0D48-898E-D1F27CEA5477}"/>
                </a:ext>
              </a:extLst>
            </p:cNvPr>
            <p:cNvGrpSpPr/>
            <p:nvPr/>
          </p:nvGrpSpPr>
          <p:grpSpPr>
            <a:xfrm>
              <a:off x="2590800" y="2921287"/>
              <a:ext cx="3205744" cy="2852947"/>
              <a:chOff x="2876550" y="2438400"/>
              <a:chExt cx="3205744" cy="2852947"/>
            </a:xfrm>
          </p:grpSpPr>
          <p:pic>
            <p:nvPicPr>
              <p:cNvPr id="8" name="Picture 7">
                <a:extLst>
                  <a:ext uri="{FF2B5EF4-FFF2-40B4-BE49-F238E27FC236}">
                    <a16:creationId xmlns:a16="http://schemas.microsoft.com/office/drawing/2014/main" id="{999F023C-11B3-3345-97EC-D930D38AA0EB}"/>
                  </a:ext>
                </a:extLst>
              </p:cNvPr>
              <p:cNvPicPr>
                <a:picLocks noChangeAspect="1"/>
              </p:cNvPicPr>
              <p:nvPr/>
            </p:nvPicPr>
            <p:blipFill>
              <a:blip r:embed="rId2"/>
              <a:stretch>
                <a:fillRect/>
              </a:stretch>
            </p:blipFill>
            <p:spPr>
              <a:xfrm>
                <a:off x="2876550" y="2590800"/>
                <a:ext cx="3067050" cy="2700547"/>
              </a:xfrm>
              <a:prstGeom prst="rect">
                <a:avLst/>
              </a:prstGeom>
            </p:spPr>
          </p:pic>
          <p:sp>
            <p:nvSpPr>
              <p:cNvPr id="9" name="Rectangle 8">
                <a:extLst>
                  <a:ext uri="{FF2B5EF4-FFF2-40B4-BE49-F238E27FC236}">
                    <a16:creationId xmlns:a16="http://schemas.microsoft.com/office/drawing/2014/main" id="{3EF4B653-E278-0F49-958F-C476A761BE00}"/>
                  </a:ext>
                </a:extLst>
              </p:cNvPr>
              <p:cNvSpPr/>
              <p:nvPr/>
            </p:nvSpPr>
            <p:spPr>
              <a:xfrm>
                <a:off x="2876550" y="4343400"/>
                <a:ext cx="184785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68090-9343-0240-BE16-C98981962DA9}"/>
                  </a:ext>
                </a:extLst>
              </p:cNvPr>
              <p:cNvSpPr/>
              <p:nvPr/>
            </p:nvSpPr>
            <p:spPr>
              <a:xfrm>
                <a:off x="5410200" y="3598173"/>
                <a:ext cx="533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EAFC5F-D732-0C4F-B48E-DC3854BA7197}"/>
                  </a:ext>
                </a:extLst>
              </p:cNvPr>
              <p:cNvSpPr txBox="1"/>
              <p:nvPr/>
            </p:nvSpPr>
            <p:spPr>
              <a:xfrm>
                <a:off x="5562600" y="2438400"/>
                <a:ext cx="519694" cy="584775"/>
              </a:xfrm>
              <a:prstGeom prst="rect">
                <a:avLst/>
              </a:prstGeom>
              <a:solidFill>
                <a:schemeClr val="bg1"/>
              </a:solidFill>
            </p:spPr>
            <p:txBody>
              <a:bodyPr wrap="none" rtlCol="0">
                <a:spAutoFit/>
              </a:bodyPr>
              <a:lstStyle/>
              <a:p>
                <a:r>
                  <a:rPr lang="en-US" sz="3200" dirty="0"/>
                  <a:t>A’</a:t>
                </a:r>
              </a:p>
            </p:txBody>
          </p:sp>
        </p:grpSp>
        <p:sp>
          <p:nvSpPr>
            <p:cNvPr id="14" name="TextBox 13">
              <a:extLst>
                <a:ext uri="{FF2B5EF4-FFF2-40B4-BE49-F238E27FC236}">
                  <a16:creationId xmlns:a16="http://schemas.microsoft.com/office/drawing/2014/main" id="{8E046E19-B8D3-0E4E-9BFA-F658343C0589}"/>
                </a:ext>
              </a:extLst>
            </p:cNvPr>
            <p:cNvSpPr txBox="1"/>
            <p:nvPr/>
          </p:nvSpPr>
          <p:spPr>
            <a:xfrm>
              <a:off x="4512468" y="3403312"/>
              <a:ext cx="364202" cy="584775"/>
            </a:xfrm>
            <a:prstGeom prst="rect">
              <a:avLst/>
            </a:prstGeom>
            <a:noFill/>
          </p:spPr>
          <p:txBody>
            <a:bodyPr wrap="none" rtlCol="0">
              <a:spAutoFit/>
            </a:bodyPr>
            <a:lstStyle/>
            <a:p>
              <a:r>
                <a:rPr lang="en-US" sz="3200" dirty="0">
                  <a:latin typeface="Symbol" pitchFamily="2" charset="2"/>
                </a:rPr>
                <a:t>e</a:t>
              </a:r>
            </a:p>
          </p:txBody>
        </p:sp>
      </p:gr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 PROPERTIES</a:t>
            </a:r>
          </a:p>
        </p:txBody>
      </p:sp>
      <p:sp>
        <p:nvSpPr>
          <p:cNvPr id="5123" name="Content Placeholder 2"/>
          <p:cNvSpPr>
            <a:spLocks noGrp="1"/>
          </p:cNvSpPr>
          <p:nvPr>
            <p:ph idx="1"/>
          </p:nvPr>
        </p:nvSpPr>
        <p:spPr>
          <a:xfrm>
            <a:off x="304800" y="838200"/>
            <a:ext cx="8488574" cy="2472027"/>
          </a:xfrm>
        </p:spPr>
        <p:txBody>
          <a:bodyPr/>
          <a:lstStyle/>
          <a:p>
            <a:pPr eaLnBrk="1" hangingPunct="1"/>
            <a:r>
              <a:rPr lang="en-US" dirty="0">
                <a:latin typeface="Arial" charset="0"/>
              </a:rPr>
              <a:t>The dark photon is like the standard photon, but</a:t>
            </a:r>
          </a:p>
          <a:p>
            <a:pPr lvl="1"/>
            <a:r>
              <a:rPr lang="en-US" sz="2400" dirty="0">
                <a:latin typeface="Arial" charset="0"/>
              </a:rPr>
              <a:t>It is massive, with a mass </a:t>
            </a:r>
            <a:r>
              <a:rPr lang="en-US" sz="2400" dirty="0">
                <a:solidFill>
                  <a:srgbClr val="FF0000"/>
                </a:solidFill>
                <a:latin typeface="Arial" charset="0"/>
              </a:rPr>
              <a:t>m</a:t>
            </a:r>
            <a:r>
              <a:rPr lang="en-US" sz="2400" baseline="-25000" dirty="0">
                <a:solidFill>
                  <a:srgbClr val="FF0000"/>
                </a:solidFill>
                <a:latin typeface="Arial" charset="0"/>
              </a:rPr>
              <a:t>A’</a:t>
            </a:r>
            <a:r>
              <a:rPr lang="en-US" sz="2400" baseline="-25000" dirty="0">
                <a:latin typeface="Arial" charset="0"/>
              </a:rPr>
              <a:t> </a:t>
            </a:r>
            <a:r>
              <a:rPr lang="en-US" sz="2400" dirty="0">
                <a:latin typeface="Arial" charset="0"/>
              </a:rPr>
              <a:t>  </a:t>
            </a:r>
          </a:p>
          <a:p>
            <a:pPr lvl="1"/>
            <a:r>
              <a:rPr lang="en-US" sz="2400" dirty="0">
                <a:latin typeface="Arial" charset="0"/>
              </a:rPr>
              <a:t>Its coupling to SM particles is suppressed by a small coupling </a:t>
            </a:r>
            <a:r>
              <a:rPr lang="en-US" sz="2400" dirty="0">
                <a:solidFill>
                  <a:srgbClr val="FF0000"/>
                </a:solidFill>
                <a:latin typeface="Symbol" pitchFamily="2" charset="2"/>
              </a:rPr>
              <a:t>e</a:t>
            </a:r>
            <a:endParaRPr lang="en-US" sz="2400" dirty="0">
              <a:solidFill>
                <a:srgbClr val="FF0000"/>
              </a:solidFill>
              <a:latin typeface="Arial" charset="0"/>
            </a:endParaRPr>
          </a:p>
          <a:p>
            <a:pPr eaLnBrk="1" hangingPunct="1"/>
            <a:endParaRPr lang="en-US" sz="1200" dirty="0">
              <a:latin typeface="Arial" charset="0"/>
            </a:endParaRPr>
          </a:p>
        </p:txBody>
      </p:sp>
      <p:grpSp>
        <p:nvGrpSpPr>
          <p:cNvPr id="16" name="Group 15">
            <a:extLst>
              <a:ext uri="{FF2B5EF4-FFF2-40B4-BE49-F238E27FC236}">
                <a16:creationId xmlns:a16="http://schemas.microsoft.com/office/drawing/2014/main" id="{32DAB2FF-88DA-CC4A-9CF8-2F65CA7A7707}"/>
              </a:ext>
            </a:extLst>
          </p:cNvPr>
          <p:cNvGrpSpPr/>
          <p:nvPr/>
        </p:nvGrpSpPr>
        <p:grpSpPr>
          <a:xfrm>
            <a:off x="4810349" y="3958072"/>
            <a:ext cx="3010993" cy="1985528"/>
            <a:chOff x="2743200" y="1224180"/>
            <a:chExt cx="3010993" cy="1985528"/>
          </a:xfrm>
        </p:grpSpPr>
        <p:pic>
          <p:nvPicPr>
            <p:cNvPr id="17" name="Picture 16">
              <a:extLst>
                <a:ext uri="{FF2B5EF4-FFF2-40B4-BE49-F238E27FC236}">
                  <a16:creationId xmlns:a16="http://schemas.microsoft.com/office/drawing/2014/main" id="{CAE16EEC-7178-B749-B65A-E046DC133250}"/>
                </a:ext>
              </a:extLst>
            </p:cNvPr>
            <p:cNvPicPr>
              <a:picLocks noChangeAspect="1"/>
            </p:cNvPicPr>
            <p:nvPr/>
          </p:nvPicPr>
          <p:blipFill rotWithShape="1">
            <a:blip r:embed="rId3"/>
            <a:srcRect l="11118" t="18147" r="60787" b="17136"/>
            <a:stretch/>
          </p:blipFill>
          <p:spPr>
            <a:xfrm>
              <a:off x="3124200" y="1451627"/>
              <a:ext cx="2057400" cy="1606834"/>
            </a:xfrm>
            <a:prstGeom prst="rect">
              <a:avLst/>
            </a:prstGeom>
          </p:spPr>
        </p:pic>
        <p:sp>
          <p:nvSpPr>
            <p:cNvPr id="18" name="TextBox 17">
              <a:extLst>
                <a:ext uri="{FF2B5EF4-FFF2-40B4-BE49-F238E27FC236}">
                  <a16:creationId xmlns:a16="http://schemas.microsoft.com/office/drawing/2014/main" id="{B3D2CB19-7B81-C545-BA5B-B00A88893DA4}"/>
                </a:ext>
              </a:extLst>
            </p:cNvPr>
            <p:cNvSpPr txBox="1"/>
            <p:nvPr/>
          </p:nvSpPr>
          <p:spPr>
            <a:xfrm>
              <a:off x="2743200" y="1943607"/>
              <a:ext cx="519694" cy="584775"/>
            </a:xfrm>
            <a:prstGeom prst="rect">
              <a:avLst/>
            </a:prstGeom>
            <a:solidFill>
              <a:schemeClr val="bg1"/>
            </a:solidFill>
          </p:spPr>
          <p:txBody>
            <a:bodyPr wrap="none" rtlCol="0">
              <a:spAutoFit/>
            </a:bodyPr>
            <a:lstStyle/>
            <a:p>
              <a:r>
                <a:rPr lang="en-US" sz="3200" dirty="0"/>
                <a:t>A’</a:t>
              </a:r>
            </a:p>
          </p:txBody>
        </p:sp>
        <p:sp>
          <p:nvSpPr>
            <p:cNvPr id="19" name="TextBox 18">
              <a:extLst>
                <a:ext uri="{FF2B5EF4-FFF2-40B4-BE49-F238E27FC236}">
                  <a16:creationId xmlns:a16="http://schemas.microsoft.com/office/drawing/2014/main" id="{03069995-83FD-2645-BD96-89B254FCA1F6}"/>
                </a:ext>
              </a:extLst>
            </p:cNvPr>
            <p:cNvSpPr txBox="1"/>
            <p:nvPr/>
          </p:nvSpPr>
          <p:spPr>
            <a:xfrm>
              <a:off x="5181600" y="1224180"/>
              <a:ext cx="572593"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0" name="TextBox 19">
              <a:extLst>
                <a:ext uri="{FF2B5EF4-FFF2-40B4-BE49-F238E27FC236}">
                  <a16:creationId xmlns:a16="http://schemas.microsoft.com/office/drawing/2014/main" id="{FF72ABFD-3F82-A749-A06D-D3821D460494}"/>
                </a:ext>
              </a:extLst>
            </p:cNvPr>
            <p:cNvSpPr txBox="1"/>
            <p:nvPr/>
          </p:nvSpPr>
          <p:spPr>
            <a:xfrm>
              <a:off x="5181600" y="2624933"/>
              <a:ext cx="503664"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1" name="TextBox 20">
              <a:extLst>
                <a:ext uri="{FF2B5EF4-FFF2-40B4-BE49-F238E27FC236}">
                  <a16:creationId xmlns:a16="http://schemas.microsoft.com/office/drawing/2014/main" id="{28A9C91B-BAB2-CB4B-80C1-F407A09B1A53}"/>
                </a:ext>
              </a:extLst>
            </p:cNvPr>
            <p:cNvSpPr txBox="1"/>
            <p:nvPr/>
          </p:nvSpPr>
          <p:spPr>
            <a:xfrm>
              <a:off x="4124453" y="1613118"/>
              <a:ext cx="364202" cy="584775"/>
            </a:xfrm>
            <a:prstGeom prst="rect">
              <a:avLst/>
            </a:prstGeom>
            <a:noFill/>
          </p:spPr>
          <p:txBody>
            <a:bodyPr wrap="none" rtlCol="0">
              <a:spAutoFit/>
            </a:bodyPr>
            <a:lstStyle/>
            <a:p>
              <a:r>
                <a:rPr lang="en-US" sz="3200" dirty="0">
                  <a:latin typeface="Symbol" pitchFamily="2" charset="2"/>
                </a:rPr>
                <a:t>e</a:t>
              </a:r>
            </a:p>
          </p:txBody>
        </p:sp>
      </p:grpSp>
      <p:sp>
        <p:nvSpPr>
          <p:cNvPr id="22" name="Content Placeholder 2">
            <a:extLst>
              <a:ext uri="{FF2B5EF4-FFF2-40B4-BE49-F238E27FC236}">
                <a16:creationId xmlns:a16="http://schemas.microsoft.com/office/drawing/2014/main" id="{584D3536-9360-8F48-81DC-B3BF5AAC79A8}"/>
              </a:ext>
            </a:extLst>
          </p:cNvPr>
          <p:cNvSpPr txBox="1">
            <a:spLocks/>
          </p:cNvSpPr>
          <p:nvPr/>
        </p:nvSpPr>
        <p:spPr bwMode="auto">
          <a:xfrm>
            <a:off x="174526" y="2590800"/>
            <a:ext cx="4221374"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be produced, for example, in pion decay:</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p:txBody>
      </p:sp>
      <p:sp>
        <p:nvSpPr>
          <p:cNvPr id="23" name="Content Placeholder 2">
            <a:extLst>
              <a:ext uri="{FF2B5EF4-FFF2-40B4-BE49-F238E27FC236}">
                <a16:creationId xmlns:a16="http://schemas.microsoft.com/office/drawing/2014/main" id="{516C6F78-055E-BF41-B220-3E192DC71CD9}"/>
              </a:ext>
            </a:extLst>
          </p:cNvPr>
          <p:cNvSpPr txBox="1">
            <a:spLocks/>
          </p:cNvSpPr>
          <p:nvPr/>
        </p:nvSpPr>
        <p:spPr bwMode="auto">
          <a:xfrm>
            <a:off x="4572000" y="2590801"/>
            <a:ext cx="4221374"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decay to particle/anti-particle pairs:</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pPr marL="0" indent="0">
              <a:buNone/>
            </a:pPr>
            <a:endParaRPr lang="en-US" dirty="0">
              <a:latin typeface="Arial" charset="0"/>
            </a:endParaRPr>
          </a:p>
        </p:txBody>
      </p:sp>
    </p:spTree>
    <p:extLst>
      <p:ext uri="{BB962C8B-B14F-4D97-AF65-F5344CB8AC3E}">
        <p14:creationId xmlns:p14="http://schemas.microsoft.com/office/powerpoint/2010/main" val="38041268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356E46-5F6A-CE49-AAB5-155FB4B5D1B6}"/>
              </a:ext>
            </a:extLst>
          </p:cNvPr>
          <p:cNvGrpSpPr/>
          <p:nvPr/>
        </p:nvGrpSpPr>
        <p:grpSpPr>
          <a:xfrm>
            <a:off x="4598619" y="1797666"/>
            <a:ext cx="4240581" cy="3492212"/>
            <a:chOff x="4598619" y="1797666"/>
            <a:chExt cx="4240581" cy="3492212"/>
          </a:xfrm>
        </p:grpSpPr>
        <p:sp>
          <p:nvSpPr>
            <p:cNvPr id="6" name="TextBox 5">
              <a:extLst>
                <a:ext uri="{FF2B5EF4-FFF2-40B4-BE49-F238E27FC236}">
                  <a16:creationId xmlns:a16="http://schemas.microsoft.com/office/drawing/2014/main" id="{FF35EBE8-4161-F14A-B064-A565DBE50E00}"/>
                </a:ext>
              </a:extLst>
            </p:cNvPr>
            <p:cNvSpPr txBox="1"/>
            <p:nvPr/>
          </p:nvSpPr>
          <p:spPr>
            <a:xfrm rot="5400000">
              <a:off x="7282107" y="3413694"/>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grpSp>
          <p:nvGrpSpPr>
            <p:cNvPr id="4" name="Group 3">
              <a:extLst>
                <a:ext uri="{FF2B5EF4-FFF2-40B4-BE49-F238E27FC236}">
                  <a16:creationId xmlns:a16="http://schemas.microsoft.com/office/drawing/2014/main" id="{3D7633AB-6846-7345-A622-9608F552FD46}"/>
                </a:ext>
              </a:extLst>
            </p:cNvPr>
            <p:cNvGrpSpPr/>
            <p:nvPr/>
          </p:nvGrpSpPr>
          <p:grpSpPr>
            <a:xfrm>
              <a:off x="4598619" y="1995097"/>
              <a:ext cx="4010434" cy="3294781"/>
              <a:chOff x="4639536" y="1995097"/>
              <a:chExt cx="3713115" cy="3567503"/>
            </a:xfrm>
          </p:grpSpPr>
          <p:pic>
            <p:nvPicPr>
              <p:cNvPr id="5" name="Picture 4">
                <a:extLst>
                  <a:ext uri="{FF2B5EF4-FFF2-40B4-BE49-F238E27FC236}">
                    <a16:creationId xmlns:a16="http://schemas.microsoft.com/office/drawing/2014/main" id="{77429109-C5A3-1949-B961-7805F4D68497}"/>
                  </a:ext>
                </a:extLst>
              </p:cNvPr>
              <p:cNvPicPr>
                <a:picLocks noChangeAspect="1"/>
              </p:cNvPicPr>
              <p:nvPr/>
            </p:nvPicPr>
            <p:blipFill>
              <a:blip r:embed="rId2"/>
              <a:stretch>
                <a:fillRect/>
              </a:stretch>
            </p:blipFill>
            <p:spPr>
              <a:xfrm>
                <a:off x="4639536" y="1995097"/>
                <a:ext cx="3713115" cy="3567503"/>
              </a:xfrm>
              <a:prstGeom prst="rect">
                <a:avLst/>
              </a:prstGeom>
            </p:spPr>
          </p:pic>
          <p:sp>
            <p:nvSpPr>
              <p:cNvPr id="2" name="Rectangle 1">
                <a:extLst>
                  <a:ext uri="{FF2B5EF4-FFF2-40B4-BE49-F238E27FC236}">
                    <a16:creationId xmlns:a16="http://schemas.microsoft.com/office/drawing/2014/main" id="{05B422DC-D1BC-014F-A630-1F6F301DCE47}"/>
                  </a:ext>
                </a:extLst>
              </p:cNvPr>
              <p:cNvSpPr/>
              <p:nvPr/>
            </p:nvSpPr>
            <p:spPr>
              <a:xfrm>
                <a:off x="6096000" y="3581400"/>
                <a:ext cx="108030" cy="169063"/>
              </a:xfrm>
              <a:prstGeom prst="rect">
                <a:avLst/>
              </a:prstGeom>
              <a:solidFill>
                <a:srgbClr val="E4E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83CDA97-14D8-114D-B953-6E4DAD6B1FB1}"/>
                </a:ext>
              </a:extLst>
            </p:cNvPr>
            <p:cNvSpPr txBox="1"/>
            <p:nvPr/>
          </p:nvSpPr>
          <p:spPr>
            <a:xfrm>
              <a:off x="5679341" y="1797666"/>
              <a:ext cx="2454646" cy="369332"/>
            </a:xfrm>
            <a:prstGeom prst="rect">
              <a:avLst/>
            </a:prstGeom>
            <a:noFill/>
          </p:spPr>
          <p:txBody>
            <a:bodyPr wrap="none" rtlCol="0">
              <a:spAutoFit/>
            </a:bodyPr>
            <a:lstStyle/>
            <a:p>
              <a:r>
                <a:rPr lang="en-US" b="1" dirty="0"/>
                <a:t>FASER and FASER 2</a:t>
              </a:r>
            </a:p>
          </p:txBody>
        </p:sp>
      </p:grpSp>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3"/>
          <a:stretch>
            <a:fillRect/>
          </a:stretch>
        </p:blipFill>
        <p:spPr>
          <a:xfrm>
            <a:off x="96968" y="2125938"/>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28600" y="809625"/>
            <a:ext cx="8763000" cy="5819775"/>
          </a:xfrm>
        </p:spPr>
        <p:txBody>
          <a:bodyPr/>
          <a:lstStyle/>
          <a:p>
            <a:r>
              <a:rPr lang="en-US" sz="2000" dirty="0">
                <a:latin typeface="Arial" charset="0"/>
                <a:sym typeface="Wingdings"/>
              </a:rPr>
              <a:t>Consider two cylindrical detectors</a:t>
            </a:r>
          </a:p>
          <a:p>
            <a:pPr lvl="1"/>
            <a:r>
              <a:rPr lang="en-US" sz="1800" dirty="0">
                <a:latin typeface="Arial" charset="0"/>
                <a:sym typeface="Wingdings"/>
              </a:rPr>
              <a:t>FASER: R = 10 cm, L = 1.5 m, tabletop experiment!</a:t>
            </a:r>
          </a:p>
          <a:p>
            <a:pPr lvl="1"/>
            <a:r>
              <a:rPr lang="en-US" sz="1800" dirty="0">
                <a:latin typeface="Arial" charset="0"/>
                <a:sym typeface="Wingdings"/>
              </a:rPr>
              <a:t>FASER 2: R = 1 m, L = 5 m, a possible upgrade</a:t>
            </a: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1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2021</a:t>
            </a:r>
          </a:p>
          <a:p>
            <a:endParaRPr lang="en-US" sz="1000" dirty="0">
              <a:latin typeface="Arial" charset="0"/>
              <a:sym typeface="Wingdings"/>
            </a:endParaRPr>
          </a:p>
          <a:p>
            <a:r>
              <a:rPr lang="en-US" sz="2000" dirty="0">
                <a:latin typeface="Arial" charset="0"/>
                <a:sym typeface="Wingdings"/>
              </a:rPr>
              <a:t>Without upgrade, HL-LHC extends (L*Volume) by factor of 3000; with possible upgrade to FASER 2, HL-LHC extends (L*Volume) by ~10</a:t>
            </a:r>
            <a:r>
              <a:rPr lang="en-US" sz="2000" baseline="30000" dirty="0">
                <a:latin typeface="Arial" charset="0"/>
                <a:sym typeface="Wingdings"/>
              </a:rPr>
              <a:t>6</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3442900"/>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1797666"/>
            <a:ext cx="954172" cy="369332"/>
          </a:xfrm>
          <a:prstGeom prst="rect">
            <a:avLst/>
          </a:prstGeom>
          <a:noFill/>
        </p:spPr>
        <p:txBody>
          <a:bodyPr wrap="none" rtlCol="0">
            <a:spAutoFit/>
          </a:bodyPr>
          <a:lstStyle/>
          <a:p>
            <a:r>
              <a:rPr lang="en-US" b="1" dirty="0"/>
              <a:t>FASER</a:t>
            </a:r>
          </a:p>
        </p:txBody>
      </p:sp>
      <p:grpSp>
        <p:nvGrpSpPr>
          <p:cNvPr id="7" name="Group 6">
            <a:extLst>
              <a:ext uri="{FF2B5EF4-FFF2-40B4-BE49-F238E27FC236}">
                <a16:creationId xmlns:a16="http://schemas.microsoft.com/office/drawing/2014/main" id="{33664D7B-1EC3-A84F-8415-579D2EF1B0F6}"/>
              </a:ext>
            </a:extLst>
          </p:cNvPr>
          <p:cNvGrpSpPr/>
          <p:nvPr/>
        </p:nvGrpSpPr>
        <p:grpSpPr>
          <a:xfrm>
            <a:off x="4566327" y="1891145"/>
            <a:ext cx="4349073" cy="3460134"/>
            <a:chOff x="4566327" y="1891145"/>
            <a:chExt cx="4349073" cy="3460134"/>
          </a:xfrm>
        </p:grpSpPr>
        <p:pic>
          <p:nvPicPr>
            <p:cNvPr id="13" name="Picture 12">
              <a:extLst>
                <a:ext uri="{FF2B5EF4-FFF2-40B4-BE49-F238E27FC236}">
                  <a16:creationId xmlns:a16="http://schemas.microsoft.com/office/drawing/2014/main" id="{34CA6838-131B-DB4D-B474-E7EE453F225F}"/>
                </a:ext>
              </a:extLst>
            </p:cNvPr>
            <p:cNvPicPr>
              <a:picLocks noChangeAspect="1"/>
            </p:cNvPicPr>
            <p:nvPr/>
          </p:nvPicPr>
          <p:blipFill rotWithShape="1">
            <a:blip r:embed="rId4"/>
            <a:srcRect l="2648" t="2056" b="8710"/>
            <a:stretch/>
          </p:blipFill>
          <p:spPr>
            <a:xfrm>
              <a:off x="4566327" y="1891145"/>
              <a:ext cx="4349073" cy="3460134"/>
            </a:xfrm>
            <a:prstGeom prst="rect">
              <a:avLst/>
            </a:prstGeom>
          </p:spPr>
        </p:pic>
        <p:cxnSp>
          <p:nvCxnSpPr>
            <p:cNvPr id="14" name="Straight Arrow Connector 13">
              <a:extLst>
                <a:ext uri="{FF2B5EF4-FFF2-40B4-BE49-F238E27FC236}">
                  <a16:creationId xmlns:a16="http://schemas.microsoft.com/office/drawing/2014/main" id="{DF22854C-7A05-2049-856F-ADE80D9528EA}"/>
                </a:ext>
              </a:extLst>
            </p:cNvPr>
            <p:cNvCxnSpPr>
              <a:cxnSpLocks/>
            </p:cNvCxnSpPr>
            <p:nvPr/>
          </p:nvCxnSpPr>
          <p:spPr>
            <a:xfrm flipH="1" flipV="1">
              <a:off x="6477000" y="4738762"/>
              <a:ext cx="304800" cy="29043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8454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76200" y="838200"/>
            <a:ext cx="8915400" cy="5392738"/>
          </a:xfrm>
        </p:spPr>
        <p:txBody>
          <a:bodyPr/>
          <a:lstStyle/>
          <a:p>
            <a:r>
              <a:rPr lang="en-US" sz="1800" dirty="0"/>
              <a:t>Many other studies: FASER has discover prospects for all candidates with renormalizable couplings (dark photon, dark Higgs, HNL); ALPs with all types of couplings (</a:t>
            </a:r>
            <a:r>
              <a:rPr lang="en-US" sz="1800" dirty="0">
                <a:latin typeface="Symbol" pitchFamily="2" charset="2"/>
              </a:rPr>
              <a:t>g</a:t>
            </a:r>
            <a:r>
              <a:rPr lang="en-US" sz="1800" dirty="0"/>
              <a:t>, f, g); and many other examples; see 1811.12522.</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V2/BC1’: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F3/BC8: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695025824"/>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V1/BC1: Dark Photon</a:t>
                          </a:r>
                        </a:p>
                      </a:txBody>
                      <a:tcPr anchor="ctr"/>
                    </a:tc>
                    <a:tc>
                      <a:txBody>
                        <a:bodyPr/>
                        <a:lstStyle/>
                        <a:p>
                          <a:endParaRPr lang="en-US"/>
                        </a:p>
                      </a:txBody>
                      <a:tcPr anchor="ctr">
                        <a:blipFill>
                          <a:blip r:embed="rId2"/>
                          <a:stretch>
                            <a:fillRect l="-247436" t="-130435" r="-498718" b="-1391304"/>
                          </a:stretch>
                        </a:blipFill>
                      </a:tcPr>
                    </a:tc>
                    <a:tc>
                      <a:txBody>
                        <a:bodyPr/>
                        <a:lstStyle/>
                        <a:p>
                          <a:endParaRPr lang="en-US"/>
                        </a:p>
                      </a:txBody>
                      <a:tcPr anchor="ctr">
                        <a:blipFill>
                          <a:blip r:embed="rId2"/>
                          <a:stretch>
                            <a:fillRect l="-343038" t="-130435" r="-392405" b="-139130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V2/BC1’: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47436" t="-147222" r="-498718" b="-788889"/>
                          </a:stretch>
                        </a:blipFill>
                      </a:tcPr>
                    </a:tc>
                    <a:tc>
                      <a:txBody>
                        <a:bodyPr/>
                        <a:lstStyle/>
                        <a:p>
                          <a:endParaRPr lang="en-US"/>
                        </a:p>
                      </a:txBody>
                      <a:tcPr anchor="ctr">
                        <a:blipFill>
                          <a:blip r:embed="rId2"/>
                          <a:stretch>
                            <a:fillRect l="-343038" t="-147222" r="-392405" b="-788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S1/BC4: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375000" r="-392405" b="-56111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S2/BC5: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777273" r="-392405" b="-81818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F1/BC6: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536111" r="-392405"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F2/BC7: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618919" r="-392405" b="-2891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F3/BC8: HNL with </a:t>
                          </a:r>
                          <a:r>
                            <a:rPr lang="en-US" sz="1200" dirty="0">
                              <a:latin typeface="Symbol" pitchFamily="2" charset="2"/>
                            </a:rPr>
                            <a:t>t</a:t>
                          </a:r>
                        </a:p>
                      </a:txBody>
                      <a:tcPr anchor="ctr"/>
                    </a:tc>
                    <a:tc>
                      <a:txBody>
                        <a:bodyPr/>
                        <a:lstStyle/>
                        <a:p>
                          <a:endParaRPr lang="en-US"/>
                        </a:p>
                      </a:txBody>
                      <a:tcPr anchor="ctr">
                        <a:blipFill>
                          <a:blip r:embed="rId2"/>
                          <a:stretch>
                            <a:fillRect l="-247436" t="-738889" r="-498718" b="-197222"/>
                          </a:stretch>
                        </a:blipFill>
                      </a:tcPr>
                    </a:tc>
                    <a:tc>
                      <a:txBody>
                        <a:bodyPr/>
                        <a:lstStyle/>
                        <a:p>
                          <a:endParaRPr lang="en-US"/>
                        </a:p>
                      </a:txBody>
                      <a:tcPr anchor="ctr">
                        <a:blipFill>
                          <a:blip r:embed="rId2"/>
                          <a:stretch>
                            <a:fillRect l="-343038" t="-738889" r="-392405" b="-19722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A1/BC9: ALP with photon</a:t>
                          </a:r>
                        </a:p>
                      </a:txBody>
                      <a:tcPr anchor="ctr"/>
                    </a:tc>
                    <a:tc>
                      <a:txBody>
                        <a:bodyPr/>
                        <a:lstStyle/>
                        <a:p>
                          <a:endParaRPr lang="en-US"/>
                        </a:p>
                      </a:txBody>
                      <a:tcPr anchor="ctr">
                        <a:blipFill>
                          <a:blip r:embed="rId2"/>
                          <a:stretch>
                            <a:fillRect l="-247436" t="-1372727" r="-498718" b="-222727"/>
                          </a:stretch>
                        </a:blipFill>
                      </a:tcPr>
                    </a:tc>
                    <a:tc>
                      <a:txBody>
                        <a:bodyPr/>
                        <a:lstStyle/>
                        <a:p>
                          <a:endParaRPr lang="en-US"/>
                        </a:p>
                      </a:txBody>
                      <a:tcPr anchor="ctr">
                        <a:blipFill>
                          <a:blip r:embed="rId2"/>
                          <a:stretch>
                            <a:fillRect l="-343038" t="-1372727" r="-392405" b="-2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A2/BC10: ALP with fermion</a:t>
                          </a:r>
                        </a:p>
                      </a:txBody>
                      <a:tcPr anchor="ctr"/>
                    </a:tc>
                    <a:tc>
                      <a:txBody>
                        <a:bodyPr/>
                        <a:lstStyle/>
                        <a:p>
                          <a:endParaRPr lang="en-US"/>
                        </a:p>
                      </a:txBody>
                      <a:tcPr anchor="ctr">
                        <a:blipFill>
                          <a:blip r:embed="rId2"/>
                          <a:stretch>
                            <a:fillRect l="-247436" t="-1408696" r="-498718" b="-113043"/>
                          </a:stretch>
                        </a:blipFill>
                      </a:tcPr>
                    </a:tc>
                    <a:tc>
                      <a:txBody>
                        <a:bodyPr/>
                        <a:lstStyle/>
                        <a:p>
                          <a:endParaRPr lang="en-US"/>
                        </a:p>
                      </a:txBody>
                      <a:tcPr anchor="ctr">
                        <a:blipFill>
                          <a:blip r:embed="rId2"/>
                          <a:stretch>
                            <a:fillRect l="-343038" t="-1408696" r="-392405" b="-1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A3/BC11: ALP with gluon</a:t>
                          </a:r>
                        </a:p>
                      </a:txBody>
                      <a:tcPr anchor="ctr"/>
                    </a:tc>
                    <a:tc>
                      <a:txBody>
                        <a:bodyPr/>
                        <a:lstStyle/>
                        <a:p>
                          <a:endParaRPr lang="en-US"/>
                        </a:p>
                      </a:txBody>
                      <a:tcPr anchor="ctr">
                        <a:blipFill>
                          <a:blip r:embed="rId2"/>
                          <a:stretch>
                            <a:fillRect l="-247436" t="-1508696" r="-498718" b="-13043"/>
                          </a:stretch>
                        </a:blipFill>
                      </a:tcPr>
                    </a:tc>
                    <a:tc>
                      <a:txBody>
                        <a:bodyPr/>
                        <a:lstStyle/>
                        <a:p>
                          <a:endParaRPr lang="en-US"/>
                        </a:p>
                      </a:txBody>
                      <a:tcPr anchor="ctr">
                        <a:blipFill>
                          <a:blip r:embed="rId2"/>
                          <a:stretch>
                            <a:fillRect l="-343038" t="-1508696" r="-392405" b="-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15617284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t>FASER STATUS</a:t>
            </a:r>
          </a:p>
          <a:p>
            <a:pPr marL="0" indent="0" eaLnBrk="1" hangingPunct="1">
              <a:buNone/>
            </a:pPr>
            <a:endParaRPr lang="en-US" dirty="0">
              <a:latin typeface="Arial" charset="0"/>
            </a:endParaRPr>
          </a:p>
        </p:txBody>
      </p:sp>
    </p:spTree>
    <p:extLst>
      <p:ext uri="{BB962C8B-B14F-4D97-AF65-F5344CB8AC3E}">
        <p14:creationId xmlns:p14="http://schemas.microsoft.com/office/powerpoint/2010/main" val="18487220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855662"/>
            <a:ext cx="8610600" cy="5392738"/>
          </a:xfrm>
        </p:spPr>
        <p:txBody>
          <a:bodyPr/>
          <a:lstStyle/>
          <a:p>
            <a:r>
              <a:rPr lang="en-US" sz="1800" dirty="0"/>
              <a:t>September 2017: First theory paper</a:t>
            </a:r>
          </a:p>
          <a:p>
            <a:endParaRPr lang="en-US" sz="800" dirty="0"/>
          </a:p>
          <a:p>
            <a:r>
              <a:rPr lang="en-US" sz="1800" dirty="0"/>
              <a:t>November 2017: Support from the two most famous living physicists</a:t>
            </a:r>
          </a:p>
          <a:p>
            <a:endParaRPr lang="en-US" sz="800" dirty="0"/>
          </a:p>
          <a:p>
            <a:r>
              <a:rPr lang="en-US" sz="1800" dirty="0"/>
              <a:t>July 2018: Submitted LOI to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2018 – January 2019: Experiment funded by $1M grants from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fully approved by </a:t>
            </a:r>
            <a:r>
              <a:rPr lang="en-US" sz="1800" dirty="0">
                <a:solidFill>
                  <a:srgbClr val="0000FF"/>
                </a:solidFill>
              </a:rPr>
              <a:t>CERN LHCC </a:t>
            </a:r>
            <a:r>
              <a:rPr lang="en-US" sz="1800" dirty="0"/>
              <a:t>and</a:t>
            </a:r>
            <a:r>
              <a:rPr lang="en-US" sz="1800" dirty="0">
                <a:solidFill>
                  <a:srgbClr val="0000FF"/>
                </a:solidFill>
              </a:rPr>
              <a:t> Research Board </a:t>
            </a:r>
            <a:r>
              <a:rPr lang="en-US" sz="1800" dirty="0"/>
              <a:t>along with support for infrastructure costs</a:t>
            </a:r>
          </a:p>
          <a:p>
            <a:endParaRPr lang="en-US" sz="800" dirty="0"/>
          </a:p>
          <a:p>
            <a:r>
              <a:rPr lang="en-US" sz="1800" dirty="0"/>
              <a:t>April 2019: 1</a:t>
            </a:r>
            <a:r>
              <a:rPr lang="en-US" sz="1800" baseline="30000" dirty="0"/>
              <a:t>st</a:t>
            </a:r>
            <a:r>
              <a:rPr lang="en-US" sz="1800" dirty="0"/>
              <a:t> FASER Collaboration Meeting</a:t>
            </a:r>
          </a:p>
          <a:p>
            <a:pPr marL="0" indent="0">
              <a:buNone/>
            </a:pPr>
            <a:endParaRPr lang="en-US" sz="800" dirty="0"/>
          </a:p>
          <a:p>
            <a:r>
              <a:rPr lang="en-US" sz="1800" dirty="0"/>
              <a:t>May 2020: Install FASER in tunnel before cool down in Long Shutdown 2, begin commissioning detector</a:t>
            </a:r>
          </a:p>
          <a:p>
            <a:endParaRPr lang="en-US" sz="800" dirty="0"/>
          </a:p>
          <a:p>
            <a:r>
              <a:rPr lang="en-US" sz="1800" dirty="0"/>
              <a:t>April 2021: Start collecting data in Run 3</a:t>
            </a:r>
            <a:endParaRPr lang="en-US" sz="2000" dirty="0"/>
          </a:p>
          <a:p>
            <a:endParaRPr lang="en-US" sz="2000" dirty="0"/>
          </a:p>
          <a:p>
            <a:endParaRPr lang="en-US" sz="2000" dirty="0"/>
          </a:p>
        </p:txBody>
      </p:sp>
    </p:spTree>
    <p:extLst>
      <p:ext uri="{BB962C8B-B14F-4D97-AF65-F5344CB8AC3E}">
        <p14:creationId xmlns:p14="http://schemas.microsoft.com/office/powerpoint/2010/main" val="3125075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FASER ON BIG BANG THEORY</a:t>
            </a:r>
          </a:p>
        </p:txBody>
      </p:sp>
      <p:pic>
        <p:nvPicPr>
          <p:cNvPr id="4" name="Picture 3" descr="Big-Bang-Ga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2" y="1143000"/>
            <a:ext cx="8469088" cy="4757718"/>
          </a:xfrm>
          <a:prstGeom prst="rect">
            <a:avLst/>
          </a:prstGeom>
        </p:spPr>
      </p:pic>
      <p:pic>
        <p:nvPicPr>
          <p:cNvPr id="7" name="Picture 6" descr="2017-10-31 17.57.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630" y="3423050"/>
            <a:ext cx="1852051" cy="2469402"/>
          </a:xfrm>
          <a:prstGeom prst="rect">
            <a:avLst/>
          </a:prstGeom>
          <a:ln w="38100">
            <a:solidFill>
              <a:schemeClr val="bg1"/>
            </a:solidFill>
          </a:ln>
        </p:spPr>
      </p:pic>
      <p:sp>
        <p:nvSpPr>
          <p:cNvPr id="6" name="TextBox 5">
            <a:extLst>
              <a:ext uri="{FF2B5EF4-FFF2-40B4-BE49-F238E27FC236}">
                <a16:creationId xmlns:a16="http://schemas.microsoft.com/office/drawing/2014/main" id="{9525A210-E10D-7647-A89A-20172C02685B}"/>
              </a:ext>
            </a:extLst>
          </p:cNvPr>
          <p:cNvSpPr txBox="1"/>
          <p:nvPr/>
        </p:nvSpPr>
        <p:spPr>
          <a:xfrm>
            <a:off x="1447800" y="6019800"/>
            <a:ext cx="5583067" cy="307777"/>
          </a:xfrm>
          <a:prstGeom prst="rect">
            <a:avLst/>
          </a:prstGeom>
          <a:noFill/>
        </p:spPr>
        <p:txBody>
          <a:bodyPr wrap="none" rtlCol="0">
            <a:spAutoFit/>
          </a:bodyPr>
          <a:lstStyle/>
          <a:p>
            <a:r>
              <a:rPr lang="en-US" sz="1400" dirty="0"/>
              <a:t>Season 11, Episode 9, “The Bitcoin Entanglement” (November 2017)</a:t>
            </a:r>
          </a:p>
        </p:txBody>
      </p:sp>
      <p:sp>
        <p:nvSpPr>
          <p:cNvPr id="2" name="TextBox 1">
            <a:extLst>
              <a:ext uri="{FF2B5EF4-FFF2-40B4-BE49-F238E27FC236}">
                <a16:creationId xmlns:a16="http://schemas.microsoft.com/office/drawing/2014/main" id="{7FA4ED56-1F04-3743-877C-99FC71ED7F57}"/>
              </a:ext>
            </a:extLst>
          </p:cNvPr>
          <p:cNvSpPr txBox="1"/>
          <p:nvPr/>
        </p:nvSpPr>
        <p:spPr>
          <a:xfrm>
            <a:off x="7162800" y="5622466"/>
            <a:ext cx="1327608" cy="276999"/>
          </a:xfrm>
          <a:prstGeom prst="rect">
            <a:avLst/>
          </a:prstGeom>
          <a:noFill/>
        </p:spPr>
        <p:txBody>
          <a:bodyPr wrap="none" rtlCol="0">
            <a:spAutoFit/>
          </a:bodyPr>
          <a:lstStyle/>
          <a:p>
            <a:r>
              <a:rPr lang="en-US" sz="1200" dirty="0">
                <a:solidFill>
                  <a:schemeClr val="bg1">
                    <a:lumMod val="85000"/>
                  </a:schemeClr>
                </a:solidFill>
              </a:rPr>
              <a:t>Credit: </a:t>
            </a:r>
            <a:r>
              <a:rPr lang="en-US" sz="1200" dirty="0" err="1">
                <a:solidFill>
                  <a:schemeClr val="bg1">
                    <a:lumMod val="85000"/>
                  </a:schemeClr>
                </a:solidFill>
              </a:rPr>
              <a:t>Saltzberg</a:t>
            </a:r>
            <a:endParaRPr lang="en-US" sz="1200" dirty="0">
              <a:solidFill>
                <a:schemeClr val="bg1">
                  <a:lumMod val="85000"/>
                </a:schemeClr>
              </a:solidFill>
            </a:endParaRPr>
          </a:p>
        </p:txBody>
      </p:sp>
    </p:spTree>
    <p:extLst>
      <p:ext uri="{BB962C8B-B14F-4D97-AF65-F5344CB8AC3E}">
        <p14:creationId xmlns:p14="http://schemas.microsoft.com/office/powerpoint/2010/main" val="2514764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1052434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5387999"/>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838200"/>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46 collaborators, 18 institutions, 8 countries</a:t>
            </a:r>
            <a:endParaRPr lang="en-US" sz="20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1295400" y="244475"/>
            <a:ext cx="6858000" cy="441325"/>
          </a:xfrm>
        </p:spPr>
        <p:txBody>
          <a:bodyPr/>
          <a:lstStyle/>
          <a:p>
            <a:r>
              <a:rPr lang="en-US" dirty="0"/>
              <a:t>FASER COLLABORATION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3124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3265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4116708"/>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3323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261788" y="4823094"/>
            <a:ext cx="2047431" cy="380917"/>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4087677"/>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4022247"/>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585077" y="4758232"/>
            <a:ext cx="1442364" cy="480788"/>
          </a:xfrm>
          <a:prstGeom prst="rect">
            <a:avLst/>
          </a:prstGeom>
        </p:spPr>
      </p:pic>
      <p:pic>
        <p:nvPicPr>
          <p:cNvPr id="21" name="Picture 20">
            <a:extLst>
              <a:ext uri="{FF2B5EF4-FFF2-40B4-BE49-F238E27FC236}">
                <a16:creationId xmlns:a16="http://schemas.microsoft.com/office/drawing/2014/main" id="{01967513-0F4A-D148-947A-DA80DB3C7EA1}"/>
              </a:ext>
            </a:extLst>
          </p:cNvPr>
          <p:cNvPicPr>
            <a:picLocks noChangeAspect="1"/>
          </p:cNvPicPr>
          <p:nvPr/>
        </p:nvPicPr>
        <p:blipFill>
          <a:blip r:embed="rId11"/>
          <a:stretch>
            <a:fillRect/>
          </a:stretch>
        </p:blipFill>
        <p:spPr>
          <a:xfrm>
            <a:off x="6781429" y="3997954"/>
            <a:ext cx="1775535" cy="694774"/>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2"/>
          <a:stretch>
            <a:fillRect/>
          </a:stretch>
        </p:blipFill>
        <p:spPr>
          <a:xfrm>
            <a:off x="6781800" y="4895211"/>
            <a:ext cx="1757141" cy="363904"/>
          </a:xfrm>
          <a:prstGeom prst="rect">
            <a:avLst/>
          </a:prstGeom>
        </p:spPr>
      </p:pic>
      <p:pic>
        <p:nvPicPr>
          <p:cNvPr id="12" name="Picture 11">
            <a:extLst>
              <a:ext uri="{FF2B5EF4-FFF2-40B4-BE49-F238E27FC236}">
                <a16:creationId xmlns:a16="http://schemas.microsoft.com/office/drawing/2014/main" id="{9FE29CB2-124E-7F4E-B1BA-29447FEEE2A3}"/>
              </a:ext>
            </a:extLst>
          </p:cNvPr>
          <p:cNvPicPr>
            <a:picLocks noChangeAspect="1"/>
          </p:cNvPicPr>
          <p:nvPr/>
        </p:nvPicPr>
        <p:blipFill>
          <a:blip r:embed="rId13"/>
          <a:stretch>
            <a:fillRect/>
          </a:stretch>
        </p:blipFill>
        <p:spPr>
          <a:xfrm>
            <a:off x="2544241" y="3259960"/>
            <a:ext cx="1482524" cy="63254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4"/>
          <a:srcRect l="12870" t="29888" r="7965" b="26822"/>
          <a:stretch/>
        </p:blipFill>
        <p:spPr>
          <a:xfrm>
            <a:off x="4648200" y="5387374"/>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5"/>
          <a:srcRect t="27269" b="31132"/>
          <a:stretch/>
        </p:blipFill>
        <p:spPr>
          <a:xfrm>
            <a:off x="298369" y="5375410"/>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6"/>
          <a:srcRect l="10581" t="26736" r="10119" b="26793"/>
          <a:stretch/>
        </p:blipFill>
        <p:spPr>
          <a:xfrm>
            <a:off x="4507617" y="4670611"/>
            <a:ext cx="1888303" cy="620119"/>
          </a:xfrm>
          <a:prstGeom prst="rect">
            <a:avLst/>
          </a:prstGeom>
        </p:spPr>
      </p:pic>
      <p:sp>
        <p:nvSpPr>
          <p:cNvPr id="23" name="Content Placeholder 2">
            <a:extLst>
              <a:ext uri="{FF2B5EF4-FFF2-40B4-BE49-F238E27FC236}">
                <a16:creationId xmlns:a16="http://schemas.microsoft.com/office/drawing/2014/main" id="{101AD9B5-8E97-B54D-8A0D-CDABAA13CB38}"/>
              </a:ext>
            </a:extLst>
          </p:cNvPr>
          <p:cNvSpPr txBox="1">
            <a:spLocks/>
          </p:cNvSpPr>
          <p:nvPr/>
        </p:nvSpPr>
        <p:spPr>
          <a:xfrm>
            <a:off x="152400" y="1219200"/>
            <a:ext cx="8839200" cy="237786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err="1"/>
              <a:t>Henso</a:t>
            </a:r>
            <a:r>
              <a:rPr lang="en-US" sz="1200" dirty="0"/>
              <a:t> Abreu (Technion), Claire </a:t>
            </a:r>
            <a:r>
              <a:rPr lang="en-US" sz="1200" dirty="0" err="1"/>
              <a:t>Antel</a:t>
            </a:r>
            <a:r>
              <a:rPr lang="en-US" sz="1200" dirty="0"/>
              <a:t> (Geneva), </a:t>
            </a:r>
            <a:r>
              <a:rPr lang="en-US" sz="1200" dirty="0" err="1"/>
              <a:t>Akitaka</a:t>
            </a:r>
            <a:r>
              <a:rPr lang="en-US" sz="1200" dirty="0"/>
              <a:t> </a:t>
            </a:r>
            <a:r>
              <a:rPr lang="en-US" sz="1200" dirty="0" err="1"/>
              <a:t>Ariga</a:t>
            </a:r>
            <a:r>
              <a:rPr lang="en-US" sz="1200" dirty="0"/>
              <a:t> (Bern), Tomoko </a:t>
            </a:r>
            <a:r>
              <a:rPr lang="en-US" sz="1200" dirty="0" err="1"/>
              <a:t>Ariga</a:t>
            </a:r>
            <a:r>
              <a:rPr lang="en-US" sz="1200" dirty="0"/>
              <a:t> (Kyushu/Bern), Jamie Boyd (CERN), Dave Casper (UC Irvine), Franck </a:t>
            </a:r>
            <a:r>
              <a:rPr lang="en-US" sz="1200" dirty="0" err="1"/>
              <a:t>Cadoux</a:t>
            </a:r>
            <a:r>
              <a:rPr lang="en-US" sz="1200" dirty="0"/>
              <a:t> (Geneva), Xin Chen (Tsinghua), Andrea </a:t>
            </a:r>
            <a:r>
              <a:rPr lang="en-US" sz="1200" dirty="0" err="1"/>
              <a:t>Coccaro</a:t>
            </a:r>
            <a:r>
              <a:rPr lang="en-US" sz="1200" dirty="0"/>
              <a:t> (INFN), </a:t>
            </a:r>
            <a:r>
              <a:rPr lang="en-US" sz="1200" dirty="0" err="1"/>
              <a:t>Candan</a:t>
            </a:r>
            <a:r>
              <a:rPr lang="en-US" sz="1200" dirty="0"/>
              <a:t> Dozen (Tsinghua), Yannick Favre (Geneva), Jonathan Feng (UC Irvine), Didier </a:t>
            </a:r>
            <a:r>
              <a:rPr lang="en-US" sz="1200" dirty="0" err="1"/>
              <a:t>Ferrere</a:t>
            </a:r>
            <a:r>
              <a:rPr lang="en-US" sz="1200" dirty="0"/>
              <a:t> (Geneva), </a:t>
            </a:r>
            <a:r>
              <a:rPr lang="en-US" sz="1200" dirty="0" err="1"/>
              <a:t>Iftah</a:t>
            </a:r>
            <a:r>
              <a:rPr lang="en-US" sz="1200" dirty="0"/>
              <a:t> </a:t>
            </a:r>
            <a:r>
              <a:rPr lang="en-US" sz="1200" dirty="0" err="1"/>
              <a:t>Galon</a:t>
            </a:r>
            <a:r>
              <a:rPr lang="en-US" sz="1200" dirty="0"/>
              <a:t> (Rutgers), Stephen Gibson (Royal Holloway), Sergio Gonzalez-Sevilla (Geneva), Shih-</a:t>
            </a:r>
            <a:r>
              <a:rPr lang="en-US" sz="1200" dirty="0" err="1"/>
              <a:t>Chieh</a:t>
            </a:r>
            <a:r>
              <a:rPr lang="en-US" sz="1200" dirty="0"/>
              <a:t> Hsu (Washington), Zhen Hu (Tsinghua), </a:t>
            </a:r>
            <a:r>
              <a:rPr lang="en-US" sz="1200" dirty="0" err="1"/>
              <a:t>Peppe</a:t>
            </a:r>
            <a:r>
              <a:rPr lang="en-US" sz="1200" dirty="0"/>
              <a:t> </a:t>
            </a:r>
            <a:r>
              <a:rPr lang="en-US" sz="1200" dirty="0" err="1"/>
              <a:t>Iacobucci</a:t>
            </a:r>
            <a:r>
              <a:rPr lang="en-US" sz="1200" dirty="0"/>
              <a:t> (Geneva), </a:t>
            </a:r>
            <a:r>
              <a:rPr lang="en-US" sz="1200" dirty="0" err="1"/>
              <a:t>Sune</a:t>
            </a:r>
            <a:r>
              <a:rPr lang="en-US" sz="1200" dirty="0"/>
              <a:t> Jakobsen (CERN), Roland Jansky (Geneva), Enrique </a:t>
            </a:r>
            <a:r>
              <a:rPr lang="en-US" sz="1200" dirty="0" err="1"/>
              <a:t>Kajomovitz</a:t>
            </a:r>
            <a:r>
              <a:rPr lang="en-US" sz="1200" dirty="0"/>
              <a:t> (Technion), Felix Kling (SLAC), Susanne Kuehn (CERN), Lorne Levinson (Weizmann), </a:t>
            </a:r>
            <a:r>
              <a:rPr lang="en-US" sz="1200" dirty="0" err="1"/>
              <a:t>Congqiao</a:t>
            </a:r>
            <a:r>
              <a:rPr lang="en-US" sz="1200" dirty="0"/>
              <a:t> Li (Washington), Josh </a:t>
            </a:r>
            <a:r>
              <a:rPr lang="en-US" sz="1200" dirty="0" err="1"/>
              <a:t>McFayden</a:t>
            </a:r>
            <a:r>
              <a:rPr lang="en-US" sz="1200" dirty="0"/>
              <a:t> (CERN), Sam Meehan (CERN), </a:t>
            </a:r>
            <a:r>
              <a:rPr lang="en-US" sz="1200" dirty="0" err="1"/>
              <a:t>Friedemann</a:t>
            </a:r>
            <a:r>
              <a:rPr lang="en-US" sz="1200" dirty="0"/>
              <a:t> Neuhaus (Mainz), Hidetoshi </a:t>
            </a:r>
            <a:r>
              <a:rPr lang="en-US" sz="1200" dirty="0" err="1"/>
              <a:t>Otono</a:t>
            </a:r>
            <a:r>
              <a:rPr lang="en-US" sz="1200" dirty="0"/>
              <a:t> (Kyushu), Brian Petersen (CERN), Helena </a:t>
            </a:r>
            <a:r>
              <a:rPr lang="en-US" sz="1200" dirty="0" err="1"/>
              <a:t>Pikhartova</a:t>
            </a:r>
            <a:r>
              <a:rPr lang="en-US" sz="1200" dirty="0"/>
              <a:t> (Royal Holloway), Michaela </a:t>
            </a:r>
            <a:r>
              <a:rPr lang="en-US" sz="1200" dirty="0" err="1"/>
              <a:t>Queitsch</a:t>
            </a:r>
            <a:r>
              <a:rPr lang="en-US" sz="1200" dirty="0"/>
              <a:t>-Maitland (CERN), Jakob </a:t>
            </a:r>
            <a:r>
              <a:rPr lang="en-US" sz="1200" dirty="0" err="1"/>
              <a:t>Salfeld-Nebgen</a:t>
            </a:r>
            <a:r>
              <a:rPr lang="en-US" sz="1200" dirty="0"/>
              <a:t> (CERN), Osamu Sato (Nagoya), Kristof </a:t>
            </a:r>
            <a:r>
              <a:rPr lang="en-US" sz="1200" dirty="0" err="1"/>
              <a:t>Schmieden</a:t>
            </a:r>
            <a:r>
              <a:rPr lang="en-US" sz="1200" dirty="0"/>
              <a:t> (CERN), Matthias Schott (Mainz), Anna </a:t>
            </a:r>
            <a:r>
              <a:rPr lang="en-US" sz="1200" dirty="0" err="1"/>
              <a:t>Sfyrla</a:t>
            </a:r>
            <a:r>
              <a:rPr lang="en-US" sz="1200" dirty="0"/>
              <a:t> (Geneva), Savannah Shively (UC Irvine), Jordan Smolinsky (UC Irvine), Aaron </a:t>
            </a:r>
            <a:r>
              <a:rPr lang="en-US" sz="1200" dirty="0" err="1"/>
              <a:t>Soffa</a:t>
            </a:r>
            <a:r>
              <a:rPr lang="en-US" sz="1200" dirty="0"/>
              <a:t> (UC Irvine), Yosuke </a:t>
            </a:r>
            <a:r>
              <a:rPr lang="en-US" sz="1200" dirty="0" err="1"/>
              <a:t>Takubo</a:t>
            </a:r>
            <a:r>
              <a:rPr lang="en-US" sz="1200" dirty="0"/>
              <a:t> (KEK), Eric </a:t>
            </a:r>
            <a:r>
              <a:rPr lang="en-US" sz="1200" dirty="0" err="1"/>
              <a:t>Torrence</a:t>
            </a:r>
            <a:r>
              <a:rPr lang="en-US" sz="1200" dirty="0"/>
              <a:t> (Oregon), Sebastian </a:t>
            </a:r>
            <a:r>
              <a:rPr lang="en-US" sz="1200" dirty="0" err="1"/>
              <a:t>Trojanowski</a:t>
            </a:r>
            <a:r>
              <a:rPr lang="en-US" sz="1200" dirty="0"/>
              <a:t> (Sheffield), </a:t>
            </a:r>
            <a:r>
              <a:rPr lang="en-US" sz="1200" dirty="0" err="1"/>
              <a:t>Dengfeng</a:t>
            </a:r>
            <a:r>
              <a:rPr lang="en-US" sz="1200" dirty="0"/>
              <a:t> Zhang (Tsinghua), Gang Zhang (Tsinghua)</a:t>
            </a:r>
          </a:p>
          <a:p>
            <a:endParaRPr lang="en-US" sz="2000" dirty="0">
              <a:latin typeface="Arial" charset="0"/>
              <a:sym typeface="Wingdings"/>
            </a:endParaRPr>
          </a:p>
        </p:txBody>
      </p:sp>
      <p:pic>
        <p:nvPicPr>
          <p:cNvPr id="5" name="Picture 4">
            <a:extLst>
              <a:ext uri="{FF2B5EF4-FFF2-40B4-BE49-F238E27FC236}">
                <a16:creationId xmlns:a16="http://schemas.microsoft.com/office/drawing/2014/main" id="{F73A7085-1956-3D4B-B819-EDEF6FADFBC7}"/>
              </a:ext>
            </a:extLst>
          </p:cNvPr>
          <p:cNvPicPr>
            <a:picLocks noChangeAspect="1"/>
          </p:cNvPicPr>
          <p:nvPr/>
        </p:nvPicPr>
        <p:blipFill>
          <a:blip r:embed="rId17"/>
          <a:stretch>
            <a:fillRect/>
          </a:stretch>
        </p:blipFill>
        <p:spPr>
          <a:xfrm>
            <a:off x="2819400" y="5342135"/>
            <a:ext cx="1143000" cy="668511"/>
          </a:xfrm>
          <a:prstGeom prst="rect">
            <a:avLst/>
          </a:prstGeom>
        </p:spPr>
      </p:pic>
      <p:pic>
        <p:nvPicPr>
          <p:cNvPr id="9" name="Picture 8">
            <a:extLst>
              <a:ext uri="{FF2B5EF4-FFF2-40B4-BE49-F238E27FC236}">
                <a16:creationId xmlns:a16="http://schemas.microsoft.com/office/drawing/2014/main" id="{4C49DB91-F18D-A944-A22D-6084B60FB702}"/>
              </a:ext>
            </a:extLst>
          </p:cNvPr>
          <p:cNvPicPr>
            <a:picLocks noChangeAspect="1"/>
          </p:cNvPicPr>
          <p:nvPr/>
        </p:nvPicPr>
        <p:blipFill>
          <a:blip r:embed="rId18"/>
          <a:stretch>
            <a:fillRect/>
          </a:stretch>
        </p:blipFill>
        <p:spPr>
          <a:xfrm>
            <a:off x="2792836" y="6088230"/>
            <a:ext cx="1169564" cy="579607"/>
          </a:xfrm>
          <a:prstGeom prst="rect">
            <a:avLst/>
          </a:prstGeom>
        </p:spPr>
      </p:pic>
      <p:pic>
        <p:nvPicPr>
          <p:cNvPr id="10" name="Picture 9">
            <a:extLst>
              <a:ext uri="{FF2B5EF4-FFF2-40B4-BE49-F238E27FC236}">
                <a16:creationId xmlns:a16="http://schemas.microsoft.com/office/drawing/2014/main" id="{F5A48307-1829-3047-BB5E-76548DAF960F}"/>
              </a:ext>
            </a:extLst>
          </p:cNvPr>
          <p:cNvPicPr>
            <a:picLocks noChangeAspect="1"/>
          </p:cNvPicPr>
          <p:nvPr/>
        </p:nvPicPr>
        <p:blipFill rotWithShape="1">
          <a:blip r:embed="rId19"/>
          <a:srcRect t="32222" b="32029"/>
          <a:stretch/>
        </p:blipFill>
        <p:spPr>
          <a:xfrm>
            <a:off x="4700270" y="6133815"/>
            <a:ext cx="1471930" cy="526200"/>
          </a:xfrm>
          <a:prstGeom prst="rect">
            <a:avLst/>
          </a:prstGeom>
        </p:spPr>
      </p:pic>
    </p:spTree>
    <p:extLst>
      <p:ext uri="{BB962C8B-B14F-4D97-AF65-F5344CB8AC3E}">
        <p14:creationId xmlns:p14="http://schemas.microsoft.com/office/powerpoint/2010/main" val="2281354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HELP FROM MANY OTHERS</a:t>
            </a:r>
          </a:p>
        </p:txBody>
      </p:sp>
      <p:sp>
        <p:nvSpPr>
          <p:cNvPr id="9" name="TextBox 8"/>
          <p:cNvSpPr txBox="1"/>
          <p:nvPr/>
        </p:nvSpPr>
        <p:spPr>
          <a:xfrm>
            <a:off x="228600" y="905470"/>
            <a:ext cx="8610600" cy="923330"/>
          </a:xfrm>
          <a:prstGeom prst="rect">
            <a:avLst/>
          </a:prstGeom>
          <a:noFill/>
        </p:spPr>
        <p:txBody>
          <a:bodyPr wrap="square" rtlCol="0">
            <a:spAutoFit/>
          </a:bodyPr>
          <a:lstStyle/>
          <a:p>
            <a:r>
              <a:rPr lang="en-US" dirty="0"/>
              <a:t>The FASER Collaboration has received essential support from the </a:t>
            </a:r>
            <a:r>
              <a:rPr lang="en-US" dirty="0" err="1"/>
              <a:t>Heising</a:t>
            </a:r>
            <a:r>
              <a:rPr lang="en-US" dirty="0"/>
              <a:t>-Simons and Simons Foundations, CERN, the ATLAS SCT and </a:t>
            </a:r>
            <a:r>
              <a:rPr lang="en-US" dirty="0" err="1"/>
              <a:t>LHCb</a:t>
            </a:r>
            <a:r>
              <a:rPr lang="en-US" dirty="0"/>
              <a:t> Collaborations, and also many others at CERN and elsewhere</a:t>
            </a:r>
          </a:p>
        </p:txBody>
      </p:sp>
      <p:pic>
        <p:nvPicPr>
          <p:cNvPr id="6" name="Picture 5"/>
          <p:cNvPicPr>
            <a:picLocks noChangeAspect="1"/>
          </p:cNvPicPr>
          <p:nvPr/>
        </p:nvPicPr>
        <p:blipFill rotWithShape="1">
          <a:blip r:embed="rId2"/>
          <a:srcRect l="1" r="-3371" b="-5069"/>
          <a:stretch/>
        </p:blipFill>
        <p:spPr>
          <a:xfrm>
            <a:off x="1142999" y="1828800"/>
            <a:ext cx="7071707" cy="4953771"/>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3264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solidFill>
                  <a:schemeClr val="tx1"/>
                </a:solidFill>
                <a:latin typeface="Arial" charset="0"/>
              </a:rPr>
              <a:t>PARTICLE ACCELERATORS AND COLLIDERS</a:t>
            </a:r>
          </a:p>
        </p:txBody>
      </p:sp>
      <p:sp>
        <p:nvSpPr>
          <p:cNvPr id="5123" name="Content Placeholder 2"/>
          <p:cNvSpPr>
            <a:spLocks noGrp="1"/>
          </p:cNvSpPr>
          <p:nvPr>
            <p:ph idx="1"/>
          </p:nvPr>
        </p:nvSpPr>
        <p:spPr>
          <a:xfrm>
            <a:off x="4191000" y="1018309"/>
            <a:ext cx="4800600" cy="5306292"/>
          </a:xfrm>
        </p:spPr>
        <p:txBody>
          <a:bodyPr/>
          <a:lstStyle/>
          <a:p>
            <a:pPr eaLnBrk="1" hangingPunct="1"/>
            <a:r>
              <a:rPr lang="en-US" sz="2000" dirty="0">
                <a:latin typeface="Arial" charset="0"/>
              </a:rPr>
              <a:t>In the 1930’s, E. O. Lawrence made a cyclotron, which accelerated particles to higher velocities and energies.</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The first cyclotron was small, but soon, bigger accelerators </a:t>
            </a:r>
            <a:r>
              <a:rPr lang="en-US" sz="2000" dirty="0">
                <a:latin typeface="Arial" charset="0"/>
                <a:sym typeface="Wingdings" pitchFamily="2" charset="2"/>
              </a:rPr>
              <a:t>led to higher energies, which allowed heavier particles to be produced and discovered.</a:t>
            </a:r>
          </a:p>
          <a:p>
            <a:pPr eaLnBrk="1" hangingPunct="1"/>
            <a:endParaRPr lang="en-US" sz="1200" dirty="0">
              <a:latin typeface="Arial" charset="0"/>
              <a:sym typeface="Wingdings" pitchFamily="2" charset="2"/>
            </a:endParaRPr>
          </a:p>
        </p:txBody>
      </p:sp>
      <p:pic>
        <p:nvPicPr>
          <p:cNvPr id="4" name="Picture 3">
            <a:extLst>
              <a:ext uri="{FF2B5EF4-FFF2-40B4-BE49-F238E27FC236}">
                <a16:creationId xmlns:a16="http://schemas.microsoft.com/office/drawing/2014/main" id="{33D2C073-39A1-0145-97A5-B66BD50F87AF}"/>
              </a:ext>
            </a:extLst>
          </p:cNvPr>
          <p:cNvPicPr>
            <a:picLocks noChangeAspect="1"/>
          </p:cNvPicPr>
          <p:nvPr/>
        </p:nvPicPr>
        <p:blipFill>
          <a:blip r:embed="rId2"/>
          <a:stretch>
            <a:fillRect/>
          </a:stretch>
        </p:blipFill>
        <p:spPr>
          <a:xfrm>
            <a:off x="381000" y="1066800"/>
            <a:ext cx="3733800" cy="5197450"/>
          </a:xfrm>
          <a:prstGeom prst="rect">
            <a:avLst/>
          </a:prstGeom>
        </p:spPr>
      </p:pic>
      <p:pic>
        <p:nvPicPr>
          <p:cNvPr id="7" name="Picture 6">
            <a:extLst>
              <a:ext uri="{FF2B5EF4-FFF2-40B4-BE49-F238E27FC236}">
                <a16:creationId xmlns:a16="http://schemas.microsoft.com/office/drawing/2014/main" id="{AFFE3EA0-DAB1-6D4D-8CB6-04E8EB4D310F}"/>
              </a:ext>
            </a:extLst>
          </p:cNvPr>
          <p:cNvPicPr>
            <a:picLocks noChangeAspect="1"/>
          </p:cNvPicPr>
          <p:nvPr/>
        </p:nvPicPr>
        <p:blipFill>
          <a:blip r:embed="rId3"/>
          <a:stretch>
            <a:fillRect/>
          </a:stretch>
        </p:blipFill>
        <p:spPr>
          <a:xfrm>
            <a:off x="4958443" y="2362200"/>
            <a:ext cx="3265714" cy="1828800"/>
          </a:xfrm>
          <a:prstGeom prst="rect">
            <a:avLst/>
          </a:prstGeom>
        </p:spPr>
      </p:pic>
    </p:spTree>
    <p:extLst>
      <p:ext uri="{BB962C8B-B14F-4D97-AF65-F5344CB8AC3E}">
        <p14:creationId xmlns:p14="http://schemas.microsoft.com/office/powerpoint/2010/main" val="41499244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914400"/>
            <a:ext cx="9067800" cy="5257800"/>
          </a:xfrm>
        </p:spPr>
        <p:txBody>
          <a:bodyPr/>
          <a:lstStyle/>
          <a:p>
            <a:pPr>
              <a:buFontTx/>
              <a:buChar char="•"/>
            </a:pPr>
            <a:r>
              <a:rPr lang="en-US" dirty="0"/>
              <a:t>The beam collision axis has been located to mm accuracy by the CERN survey department.  To place FASER on this axis, a trench is required to lower the floor by 46 cm.</a:t>
            </a:r>
          </a:p>
          <a:p>
            <a:pPr>
              <a:buFontTx/>
              <a:buChar char="•"/>
            </a:pPr>
            <a:endParaRPr lang="en-US" sz="1200" dirty="0">
              <a:latin typeface="Arial" charset="0"/>
            </a:endParaRPr>
          </a:p>
          <a:p>
            <a:pPr>
              <a:buFontTx/>
              <a:buChar char="•"/>
            </a:pPr>
            <a:r>
              <a:rPr lang="en-US" dirty="0">
                <a:latin typeface="Arial" charset="0"/>
              </a:rPr>
              <a:t>The goal is to convert before (left) to after (right). </a:t>
            </a:r>
          </a:p>
          <a:p>
            <a:pPr marL="0" indent="0" eaLnBrk="1" hangingPunct="1">
              <a:buNone/>
            </a:pPr>
            <a:endParaRPr lang="en-US"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14" name="Obraz 11">
            <a:extLst>
              <a:ext uri="{FF2B5EF4-FFF2-40B4-BE49-F238E27FC236}">
                <a16:creationId xmlns:a16="http://schemas.microsoft.com/office/drawing/2014/main" id="{0A8F5604-5DF1-E948-86E1-7ED32E1FCC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166" y="3099588"/>
            <a:ext cx="4078834" cy="2959364"/>
          </a:xfrm>
          <a:prstGeom prst="rect">
            <a:avLst/>
          </a:prstGeom>
        </p:spPr>
      </p:pic>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3"/>
          <a:stretch>
            <a:fillRect/>
          </a:stretch>
        </p:blipFill>
        <p:spPr>
          <a:xfrm>
            <a:off x="424382" y="3099587"/>
            <a:ext cx="3995217" cy="2996413"/>
          </a:xfrm>
          <a:prstGeom prst="rect">
            <a:avLst/>
          </a:prstGeom>
        </p:spPr>
      </p:pic>
    </p:spTree>
    <p:extLst>
      <p:ext uri="{BB962C8B-B14F-4D97-AF65-F5344CB8AC3E}">
        <p14:creationId xmlns:p14="http://schemas.microsoft.com/office/powerpoint/2010/main" val="232179299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838200"/>
            <a:ext cx="9067800" cy="5257800"/>
          </a:xfrm>
        </p:spPr>
        <p:txBody>
          <a:bodyPr/>
          <a:lstStyle/>
          <a:p>
            <a:pPr>
              <a:buFontTx/>
              <a:buChar char="•"/>
            </a:pPr>
            <a:r>
              <a:rPr lang="en-US" dirty="0"/>
              <a:t>A hoist and stairs have been installed to move equipment over the LHC.</a:t>
            </a:r>
          </a:p>
          <a:p>
            <a:pPr>
              <a:buFontTx/>
              <a:buChar char="•"/>
            </a:pPr>
            <a:endParaRPr lang="en-US" sz="1200" dirty="0"/>
          </a:p>
          <a:p>
            <a:pPr>
              <a:buFontTx/>
              <a:buChar char="•"/>
            </a:pPr>
            <a:r>
              <a:rPr lang="en-US" dirty="0"/>
              <a:t>The FASER work zone has been surrounded by a plastic barrier to contain dust, prepare for trench digging. </a:t>
            </a: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a:buFontTx/>
              <a:buChar char="•"/>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 NOW</a:t>
            </a:r>
          </a:p>
        </p:txBody>
      </p:sp>
      <p:pic>
        <p:nvPicPr>
          <p:cNvPr id="3" name="Picture 2">
            <a:extLst>
              <a:ext uri="{FF2B5EF4-FFF2-40B4-BE49-F238E27FC236}">
                <a16:creationId xmlns:a16="http://schemas.microsoft.com/office/drawing/2014/main" id="{75C75EA8-D762-1C47-BBBF-58BBBE8FB470}"/>
              </a:ext>
            </a:extLst>
          </p:cNvPr>
          <p:cNvPicPr>
            <a:picLocks noChangeAspect="1"/>
          </p:cNvPicPr>
          <p:nvPr/>
        </p:nvPicPr>
        <p:blipFill rotWithShape="1">
          <a:blip r:embed="rId2"/>
          <a:srcRect l="11778"/>
          <a:stretch/>
        </p:blipFill>
        <p:spPr>
          <a:xfrm>
            <a:off x="152400" y="3200400"/>
            <a:ext cx="4191000" cy="3014724"/>
          </a:xfrm>
          <a:prstGeom prst="rect">
            <a:avLst/>
          </a:prstGeom>
        </p:spPr>
      </p:pic>
      <p:pic>
        <p:nvPicPr>
          <p:cNvPr id="7" name="Picture 6">
            <a:extLst>
              <a:ext uri="{FF2B5EF4-FFF2-40B4-BE49-F238E27FC236}">
                <a16:creationId xmlns:a16="http://schemas.microsoft.com/office/drawing/2014/main" id="{A5516581-8D1E-8E45-A518-1ED4E97310AB}"/>
              </a:ext>
            </a:extLst>
          </p:cNvPr>
          <p:cNvPicPr>
            <a:picLocks noChangeAspect="1"/>
          </p:cNvPicPr>
          <p:nvPr/>
        </p:nvPicPr>
        <p:blipFill rotWithShape="1">
          <a:blip r:embed="rId3"/>
          <a:srcRect r="13714"/>
          <a:stretch/>
        </p:blipFill>
        <p:spPr>
          <a:xfrm>
            <a:off x="4495800" y="3200400"/>
            <a:ext cx="4495800" cy="2994812"/>
          </a:xfrm>
          <a:prstGeom prst="rect">
            <a:avLst/>
          </a:prstGeom>
        </p:spPr>
      </p:pic>
    </p:spTree>
    <p:extLst>
      <p:ext uri="{BB962C8B-B14F-4D97-AF65-F5344CB8AC3E}">
        <p14:creationId xmlns:p14="http://schemas.microsoft.com/office/powerpoint/2010/main" val="182745796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295400"/>
            <a:ext cx="9067800" cy="5257800"/>
          </a:xfrm>
        </p:spPr>
        <p:txBody>
          <a:bodyPr/>
          <a:lstStyle/>
          <a:p>
            <a:pPr>
              <a:buFontTx/>
              <a:buChar char="•"/>
            </a:pPr>
            <a:r>
              <a:rPr lang="en-US" dirty="0"/>
              <a:t>In TI12, unused ventilation ducts, cables, etc. have been removed to prepare for FASER trench excavation and installation.</a:t>
            </a: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a:buFontTx/>
              <a:buChar char="•"/>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 NOW</a:t>
            </a:r>
          </a:p>
        </p:txBody>
      </p:sp>
      <p:pic>
        <p:nvPicPr>
          <p:cNvPr id="3" name="Picture 2">
            <a:extLst>
              <a:ext uri="{FF2B5EF4-FFF2-40B4-BE49-F238E27FC236}">
                <a16:creationId xmlns:a16="http://schemas.microsoft.com/office/drawing/2014/main" id="{6E3DB9F0-1B33-1643-91D6-59AFFC0F0781}"/>
              </a:ext>
            </a:extLst>
          </p:cNvPr>
          <p:cNvPicPr>
            <a:picLocks noChangeAspect="1"/>
          </p:cNvPicPr>
          <p:nvPr/>
        </p:nvPicPr>
        <p:blipFill>
          <a:blip r:embed="rId2"/>
          <a:stretch>
            <a:fillRect/>
          </a:stretch>
        </p:blipFill>
        <p:spPr>
          <a:xfrm>
            <a:off x="152400" y="2740005"/>
            <a:ext cx="8915400" cy="3279795"/>
          </a:xfrm>
          <a:prstGeom prst="rect">
            <a:avLst/>
          </a:prstGeom>
        </p:spPr>
      </p:pic>
    </p:spTree>
    <p:extLst>
      <p:ext uri="{BB962C8B-B14F-4D97-AF65-F5344CB8AC3E}">
        <p14:creationId xmlns:p14="http://schemas.microsoft.com/office/powerpoint/2010/main" val="1548594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ft9Labeled.png"/>
          <p:cNvPicPr>
            <a:picLocks noChangeAspect="1"/>
          </p:cNvPicPr>
          <p:nvPr/>
        </p:nvPicPr>
        <p:blipFill>
          <a:blip r:embed="rId2"/>
          <a:stretch>
            <a:fillRect/>
          </a:stretch>
        </p:blipFill>
        <p:spPr>
          <a:xfrm>
            <a:off x="228600" y="1752600"/>
            <a:ext cx="8610600" cy="4808434"/>
          </a:xfrm>
          <a:prstGeom prst="rect">
            <a:avLst/>
          </a:prstGeom>
        </p:spPr>
      </p:pic>
      <p:cxnSp>
        <p:nvCxnSpPr>
          <p:cNvPr id="5" name="Straight Arrow Connector 4"/>
          <p:cNvCxnSpPr/>
          <p:nvPr/>
        </p:nvCxnSpPr>
        <p:spPr>
          <a:xfrm flipV="1">
            <a:off x="305395" y="5867400"/>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795" y="6096000"/>
            <a:ext cx="2334870" cy="369332"/>
          </a:xfrm>
          <a:prstGeom prst="rect">
            <a:avLst/>
          </a:prstGeom>
          <a:noFill/>
        </p:spPr>
        <p:txBody>
          <a:bodyPr wrap="none" rtlCol="0">
            <a:spAutoFit/>
          </a:bodyPr>
          <a:lstStyle/>
          <a:p>
            <a:r>
              <a:rPr lang="en-US" dirty="0"/>
              <a:t>particles from ATLAS</a:t>
            </a:r>
          </a:p>
        </p:txBody>
      </p:sp>
      <p:sp>
        <p:nvSpPr>
          <p:cNvPr id="7" name="TextBox 6"/>
          <p:cNvSpPr txBox="1"/>
          <p:nvPr/>
        </p:nvSpPr>
        <p:spPr>
          <a:xfrm rot="20683880">
            <a:off x="2028647" y="4836985"/>
            <a:ext cx="2145011" cy="338554"/>
          </a:xfrm>
          <a:prstGeom prst="rect">
            <a:avLst/>
          </a:prstGeom>
          <a:noFill/>
        </p:spPr>
        <p:txBody>
          <a:bodyPr wrap="none" rtlCol="0">
            <a:spAutoFit/>
          </a:bodyPr>
          <a:lstStyle/>
          <a:p>
            <a:r>
              <a:rPr lang="en-US" sz="1600" dirty="0">
                <a:solidFill>
                  <a:schemeClr val="bg1"/>
                </a:solidFill>
              </a:rPr>
              <a:t>Empty Decay Volume</a:t>
            </a:r>
          </a:p>
        </p:txBody>
      </p:sp>
      <p:sp>
        <p:nvSpPr>
          <p:cNvPr id="11"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10" name="Content Placeholder 2">
            <a:extLst>
              <a:ext uri="{FF2B5EF4-FFF2-40B4-BE49-F238E27FC236}">
                <a16:creationId xmlns:a16="http://schemas.microsoft.com/office/drawing/2014/main" id="{39A82ACF-CD3F-044C-B4BB-A36B16A59019}"/>
              </a:ext>
            </a:extLst>
          </p:cNvPr>
          <p:cNvSpPr txBox="1">
            <a:spLocks/>
          </p:cNvSpPr>
          <p:nvPr/>
        </p:nvSpPr>
        <p:spPr>
          <a:xfrm>
            <a:off x="228600" y="762000"/>
            <a:ext cx="3886200" cy="18357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The detector consists of</a:t>
            </a:r>
          </a:p>
          <a:p>
            <a:pPr lvl="1"/>
            <a:r>
              <a:rPr lang="en-US" sz="1600" dirty="0">
                <a:latin typeface="Arial" charset="0"/>
                <a:sym typeface="Wingdings"/>
              </a:rPr>
              <a:t>Scintillator veto</a:t>
            </a:r>
          </a:p>
          <a:p>
            <a:pPr lvl="1"/>
            <a:r>
              <a:rPr lang="en-US" sz="1600" dirty="0">
                <a:latin typeface="Arial" charset="0"/>
                <a:sym typeface="Wingdings"/>
              </a:rPr>
              <a:t>1.5 m-long decay volume</a:t>
            </a:r>
          </a:p>
          <a:p>
            <a:pPr lvl="1"/>
            <a:r>
              <a:rPr lang="en-US" sz="1600" dirty="0">
                <a:latin typeface="Arial" charset="0"/>
                <a:sym typeface="Wingdings"/>
              </a:rPr>
              <a:t>2 m-long spectrometer</a:t>
            </a:r>
          </a:p>
          <a:p>
            <a:pPr lvl="1"/>
            <a:r>
              <a:rPr lang="en-US" sz="1600" dirty="0">
                <a:latin typeface="Arial" charset="0"/>
                <a:sym typeface="Wingdings"/>
              </a:rPr>
              <a:t>3 tracking stations</a:t>
            </a:r>
          </a:p>
          <a:p>
            <a:pPr lvl="1"/>
            <a:r>
              <a:rPr lang="en-US" sz="1600" dirty="0">
                <a:latin typeface="Arial" charset="0"/>
                <a:sym typeface="Wingdings"/>
              </a:rPr>
              <a:t>EM calorimeter</a:t>
            </a:r>
          </a:p>
          <a:p>
            <a:endParaRPr lang="en-US" sz="1200" dirty="0">
              <a:latin typeface="Arial" charset="0"/>
              <a:sym typeface="Wingdings"/>
            </a:endParaRPr>
          </a:p>
        </p:txBody>
      </p:sp>
    </p:spTree>
    <p:extLst>
      <p:ext uri="{BB962C8B-B14F-4D97-AF65-F5344CB8AC3E}">
        <p14:creationId xmlns:p14="http://schemas.microsoft.com/office/powerpoint/2010/main" val="1257235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18C9FF-6D69-2C40-A55F-107F417EE84E}"/>
              </a:ext>
            </a:extLst>
          </p:cNvPr>
          <p:cNvGrpSpPr/>
          <p:nvPr/>
        </p:nvGrpSpPr>
        <p:grpSpPr>
          <a:xfrm>
            <a:off x="0" y="914400"/>
            <a:ext cx="9144000" cy="1066800"/>
            <a:chOff x="0" y="1752600"/>
            <a:chExt cx="9144000" cy="1066800"/>
          </a:xfrm>
        </p:grpSpPr>
        <p:sp>
          <p:nvSpPr>
            <p:cNvPr id="22" name="TextBox 21"/>
            <p:cNvSpPr txBox="1"/>
            <p:nvPr/>
          </p:nvSpPr>
          <p:spPr>
            <a:xfrm>
              <a:off x="3788088" y="1752600"/>
              <a:ext cx="402912" cy="369332"/>
            </a:xfrm>
            <a:prstGeom prst="rect">
              <a:avLst/>
            </a:prstGeom>
            <a:noFill/>
          </p:spPr>
          <p:txBody>
            <a:bodyPr wrap="none" rtlCol="0">
              <a:spAutoFit/>
            </a:bodyPr>
            <a:lstStyle/>
            <a:p>
              <a:r>
                <a:rPr lang="en-US" dirty="0" err="1"/>
                <a:t>e</a:t>
              </a:r>
              <a:r>
                <a:rPr lang="en-US" baseline="30000" dirty="0"/>
                <a:t>+</a:t>
              </a:r>
            </a:p>
          </p:txBody>
        </p:sp>
        <p:sp>
          <p:nvSpPr>
            <p:cNvPr id="23" name="TextBox 22"/>
            <p:cNvSpPr txBox="1"/>
            <p:nvPr/>
          </p:nvSpPr>
          <p:spPr>
            <a:xfrm>
              <a:off x="3826710" y="2286000"/>
              <a:ext cx="364290" cy="369332"/>
            </a:xfrm>
            <a:prstGeom prst="rect">
              <a:avLst/>
            </a:prstGeom>
            <a:noFill/>
          </p:spPr>
          <p:txBody>
            <a:bodyPr wrap="none" rtlCol="0">
              <a:spAutoFit/>
            </a:bodyPr>
            <a:lstStyle/>
            <a:p>
              <a:r>
                <a:rPr lang="en-US" dirty="0" err="1"/>
                <a:t>e</a:t>
              </a:r>
              <a:r>
                <a:rPr lang="en-US" baseline="30000" dirty="0"/>
                <a:t>-</a:t>
              </a:r>
            </a:p>
          </p:txBody>
        </p:sp>
        <p:grpSp>
          <p:nvGrpSpPr>
            <p:cNvPr id="28" name="Group 27"/>
            <p:cNvGrpSpPr/>
            <p:nvPr/>
          </p:nvGrpSpPr>
          <p:grpSpPr>
            <a:xfrm>
              <a:off x="0" y="1752600"/>
              <a:ext cx="9144000" cy="1066800"/>
              <a:chOff x="0" y="3581400"/>
              <a:chExt cx="9144000" cy="1066800"/>
            </a:xfrm>
          </p:grpSpPr>
          <p:sp>
            <p:nvSpPr>
              <p:cNvPr id="9" name="Rectangle 8"/>
              <p:cNvSpPr/>
              <p:nvPr/>
            </p:nvSpPr>
            <p:spPr>
              <a:xfrm>
                <a:off x="685800" y="3581400"/>
                <a:ext cx="228600" cy="10668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581400"/>
                <a:ext cx="2514600" cy="1066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191000" y="3581400"/>
                <a:ext cx="3429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24800" y="3581400"/>
                <a:ext cx="1219200" cy="1066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4038600"/>
                <a:ext cx="2514600" cy="158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1" idx="3"/>
              </p:cNvCxnSpPr>
              <p:nvPr/>
            </p:nvCxnSpPr>
            <p:spPr>
              <a:xfrm>
                <a:off x="2514600" y="4038600"/>
                <a:ext cx="51054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581400"/>
                <a:ext cx="377039" cy="369332"/>
              </a:xfrm>
              <a:prstGeom prst="rect">
                <a:avLst/>
              </a:prstGeom>
              <a:noFill/>
            </p:spPr>
            <p:txBody>
              <a:bodyPr wrap="none" rtlCol="0">
                <a:spAutoFit/>
              </a:bodyPr>
              <a:lstStyle/>
              <a:p>
                <a:r>
                  <a:rPr lang="en-US" dirty="0"/>
                  <a:t>A’</a:t>
                </a:r>
              </a:p>
            </p:txBody>
          </p:sp>
          <p:sp>
            <p:nvSpPr>
              <p:cNvPr id="24" name="Oval 23"/>
              <p:cNvSpPr/>
              <p:nvPr/>
            </p:nvSpPr>
            <p:spPr>
              <a:xfrm>
                <a:off x="7924800" y="3669268"/>
                <a:ext cx="914400" cy="304800"/>
              </a:xfrm>
              <a:prstGeom prst="ellipse">
                <a:avLst/>
              </a:prstGeom>
              <a:solidFill>
                <a:srgbClr val="800000"/>
              </a:solidFill>
              <a:scene3d>
                <a:camera prst="orthographicFront">
                  <a:rot lat="0" lon="0" rev="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924800" y="3962400"/>
                <a:ext cx="914400" cy="304800"/>
              </a:xfrm>
              <a:prstGeom prst="ellipse">
                <a:avLst/>
              </a:prstGeom>
              <a:solidFill>
                <a:srgbClr val="800000"/>
              </a:solidFill>
              <a:scene3d>
                <a:camera prst="orthographicFront">
                  <a:rot lat="0" lon="0" rev="21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V="1">
              <a:off x="2514600" y="2057400"/>
              <a:ext cx="510540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Title 1"/>
          <p:cNvSpPr txBox="1">
            <a:spLocks/>
          </p:cNvSpPr>
          <p:nvPr/>
        </p:nvSpPr>
        <p:spPr bwMode="auto">
          <a:xfrm>
            <a:off x="685800" y="104775"/>
            <a:ext cx="7772400" cy="7334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rPr>
              <a:t>THE SIGNAL</a:t>
            </a:r>
          </a:p>
        </p:txBody>
      </p:sp>
      <p:sp>
        <p:nvSpPr>
          <p:cNvPr id="29" name="Content Placeholder 2">
            <a:extLst>
              <a:ext uri="{FF2B5EF4-FFF2-40B4-BE49-F238E27FC236}">
                <a16:creationId xmlns:a16="http://schemas.microsoft.com/office/drawing/2014/main" id="{8B660F82-5AE5-564C-9016-68BC69C24F7F}"/>
              </a:ext>
            </a:extLst>
          </p:cNvPr>
          <p:cNvSpPr txBox="1">
            <a:spLocks/>
          </p:cNvSpPr>
          <p:nvPr/>
        </p:nvSpPr>
        <p:spPr>
          <a:xfrm>
            <a:off x="1" y="2209800"/>
            <a:ext cx="9144000" cy="357073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a:r>
              <a:rPr lang="en-US" dirty="0">
                <a:latin typeface="Arial" charset="0"/>
                <a:sym typeface="Wingdings"/>
              </a:rPr>
              <a:t>The signal is spectacular: 2 ~</a:t>
            </a:r>
            <a:r>
              <a:rPr lang="en-US" dirty="0" err="1">
                <a:latin typeface="Arial" charset="0"/>
                <a:sym typeface="Wingdings"/>
              </a:rPr>
              <a:t>TeV</a:t>
            </a:r>
            <a:r>
              <a:rPr lang="en-US" dirty="0">
                <a:latin typeface="Arial" charset="0"/>
                <a:sym typeface="Wingdings"/>
              </a:rPr>
              <a:t>-energy, oppositely-charged tracks originating from a common vertex in the decay volume and with a combined momentum pointing back to the IP</a:t>
            </a:r>
          </a:p>
          <a:p>
            <a:pPr marL="400050"/>
            <a:endParaRPr lang="en-US" sz="1600" dirty="0">
              <a:latin typeface="Arial" charset="0"/>
              <a:sym typeface="Wingdings"/>
            </a:endParaRPr>
          </a:p>
          <a:p>
            <a:pPr marL="400050"/>
            <a:r>
              <a:rPr lang="en-US" dirty="0">
                <a:solidFill>
                  <a:schemeClr val="tx1"/>
                </a:solidFill>
                <a:latin typeface="Arial" charset="0"/>
                <a:sym typeface="Wingdings"/>
              </a:rPr>
              <a:t>No signal in the veto scintillator</a:t>
            </a:r>
          </a:p>
          <a:p>
            <a:pPr marL="400050"/>
            <a:endParaRPr lang="en-US" sz="1200" dirty="0">
              <a:solidFill>
                <a:schemeClr val="tx1"/>
              </a:solidFill>
              <a:latin typeface="Arial" charset="0"/>
              <a:sym typeface="Wingdings"/>
            </a:endParaRPr>
          </a:p>
          <a:p>
            <a:pPr marL="400050"/>
            <a:r>
              <a:rPr lang="en-US" dirty="0">
                <a:solidFill>
                  <a:schemeClr val="tx1"/>
                </a:solidFill>
                <a:latin typeface="Arial" charset="0"/>
                <a:sym typeface="Wingdings"/>
              </a:rPr>
              <a:t>For </a:t>
            </a:r>
            <a:r>
              <a:rPr lang="en-US" dirty="0" err="1">
                <a:solidFill>
                  <a:schemeClr val="tx1"/>
                </a:solidFill>
                <a:latin typeface="Arial" charset="0"/>
                <a:sym typeface="Wingdings"/>
              </a:rPr>
              <a:t>e</a:t>
            </a:r>
            <a:r>
              <a:rPr lang="en-US" baseline="30000" dirty="0" err="1">
                <a:solidFill>
                  <a:schemeClr val="tx1"/>
                </a:solidFill>
                <a:latin typeface="Arial" charset="0"/>
                <a:sym typeface="Wingdings"/>
              </a:rPr>
              <a:t>+</a:t>
            </a:r>
            <a:r>
              <a:rPr lang="en-US" dirty="0" err="1">
                <a:solidFill>
                  <a:schemeClr val="tx1"/>
                </a:solidFill>
                <a:latin typeface="Arial" charset="0"/>
                <a:sym typeface="Wingdings"/>
              </a:rPr>
              <a:t>e</a:t>
            </a:r>
            <a:r>
              <a:rPr lang="en-US" baseline="30000" dirty="0">
                <a:solidFill>
                  <a:schemeClr val="tx1"/>
                </a:solidFill>
                <a:latin typeface="Arial" charset="0"/>
                <a:sym typeface="Wingdings"/>
              </a:rPr>
              <a:t>-</a:t>
            </a:r>
            <a:r>
              <a:rPr lang="en-US" dirty="0">
                <a:solidFill>
                  <a:schemeClr val="tx1"/>
                </a:solidFill>
                <a:latin typeface="Arial" charset="0"/>
                <a:sym typeface="Wingdings"/>
              </a:rPr>
              <a:t> signature, also a large EM deposit in the calorimeter</a:t>
            </a:r>
          </a:p>
          <a:p>
            <a:pPr marL="400050"/>
            <a:endParaRPr lang="en-US" sz="1200" dirty="0">
              <a:solidFill>
                <a:schemeClr val="tx1"/>
              </a:solidFill>
              <a:latin typeface="Arial" charset="0"/>
              <a:sym typeface="Wingdings"/>
            </a:endParaRPr>
          </a:p>
          <a:p>
            <a:pPr marL="400050"/>
            <a:r>
              <a:rPr lang="en-US" dirty="0">
                <a:solidFill>
                  <a:schemeClr val="tx1"/>
                </a:solidFill>
                <a:latin typeface="Arial" charset="0"/>
                <a:sym typeface="Wingdings"/>
              </a:rPr>
              <a:t>Magnets separate the 2 charged tracks sufficiently to resolve them in the tracker</a:t>
            </a:r>
          </a:p>
          <a:p>
            <a:pPr lvl="1"/>
            <a:endParaRPr lang="en-US" dirty="0">
              <a:solidFill>
                <a:schemeClr val="tx1"/>
              </a:solidFill>
              <a:latin typeface="Arial" charset="0"/>
              <a:sym typeface="Wingdings"/>
            </a:endParaRPr>
          </a:p>
        </p:txBody>
      </p:sp>
      <p:pic>
        <p:nvPicPr>
          <p:cNvPr id="3" name="Picture 2">
            <a:extLst>
              <a:ext uri="{FF2B5EF4-FFF2-40B4-BE49-F238E27FC236}">
                <a16:creationId xmlns:a16="http://schemas.microsoft.com/office/drawing/2014/main" id="{9CB7E71F-D453-584E-9F3E-73214CCD8C72}"/>
              </a:ext>
            </a:extLst>
          </p:cNvPr>
          <p:cNvPicPr>
            <a:picLocks noChangeAspect="1"/>
          </p:cNvPicPr>
          <p:nvPr/>
        </p:nvPicPr>
        <p:blipFill>
          <a:blip r:embed="rId2"/>
          <a:stretch>
            <a:fillRect/>
          </a:stretch>
        </p:blipFill>
        <p:spPr>
          <a:xfrm>
            <a:off x="1517650" y="5725661"/>
            <a:ext cx="6102350" cy="979939"/>
          </a:xfrm>
          <a:prstGeom prst="rect">
            <a:avLst/>
          </a:prstGeom>
        </p:spPr>
      </p:pic>
    </p:spTree>
    <p:extLst>
      <p:ext uri="{BB962C8B-B14F-4D97-AF65-F5344CB8AC3E}">
        <p14:creationId xmlns:p14="http://schemas.microsoft.com/office/powerpoint/2010/main" val="2065931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BACKGROUNDS</a:t>
            </a:r>
          </a:p>
        </p:txBody>
      </p:sp>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762000"/>
            <a:ext cx="9067800" cy="55626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FASER’s location is very quiet – 100 m of rock and concrete between IP and FASER.  The only SM particles that get through from the IP are muons and neutrinos.</a:t>
            </a:r>
          </a:p>
          <a:p>
            <a:pPr>
              <a:buFont typeface="Arial" panose="020B0604020202020204" pitchFamily="34" charset="0"/>
              <a:buChar char="•"/>
            </a:pPr>
            <a:endParaRPr lang="en-US" sz="2000" dirty="0"/>
          </a:p>
          <a:p>
            <a:pPr>
              <a:buFont typeface="Arial" panose="020B0604020202020204" pitchFamily="34" charset="0"/>
              <a:buChar char="•"/>
            </a:pPr>
            <a:endParaRPr lang="en-US" sz="1400" dirty="0"/>
          </a:p>
          <a:p>
            <a:pPr>
              <a:buFont typeface="Arial" panose="020B0604020202020204" pitchFamily="34" charset="0"/>
              <a:buChar char="•"/>
            </a:pPr>
            <a:endParaRPr lang="en-US" sz="1400" dirty="0"/>
          </a:p>
          <a:p>
            <a:pPr>
              <a:buFont typeface="Arial" panose="020B0604020202020204" pitchFamily="34" charset="0"/>
              <a:buChar char="•"/>
            </a:pPr>
            <a:endParaRPr lang="en-US" sz="1400" dirty="0"/>
          </a:p>
          <a:p>
            <a:pPr>
              <a:buFont typeface="Arial" panose="020B0604020202020204" pitchFamily="34" charset="0"/>
              <a:buChar char="•"/>
            </a:pPr>
            <a:endParaRPr lang="en-US" sz="1400" dirty="0"/>
          </a:p>
          <a:p>
            <a:pPr>
              <a:buFont typeface="Arial" panose="020B0604020202020204" pitchFamily="34" charset="0"/>
              <a:buChar char="•"/>
            </a:pPr>
            <a:endParaRPr lang="en-US" sz="1400" dirty="0"/>
          </a:p>
          <a:p>
            <a:pPr>
              <a:buFont typeface="Arial" panose="020B0604020202020204" pitchFamily="34" charset="0"/>
              <a:buChar char="•"/>
            </a:pPr>
            <a:endParaRPr lang="en-US" sz="1400" dirty="0"/>
          </a:p>
          <a:p>
            <a:pPr>
              <a:buFont typeface="Arial" panose="020B0604020202020204" pitchFamily="34" charset="0"/>
              <a:buChar char="•"/>
            </a:pPr>
            <a:r>
              <a:rPr lang="en-US" sz="2000" dirty="0"/>
              <a:t>A high-energy muon that radiates a photon or an EM or hadronic jet is a leading background if the incoming muon is not vetoed, but this is under control with 4 layers of scintillator veto.</a:t>
            </a:r>
          </a:p>
          <a:p>
            <a:pPr>
              <a:buFont typeface="Arial" panose="020B0604020202020204" pitchFamily="34" charset="0"/>
              <a:buChar char="•"/>
            </a:pPr>
            <a:endParaRPr lang="en-US" sz="800" dirty="0"/>
          </a:p>
          <a:p>
            <a:pPr>
              <a:buFont typeface="Arial" panose="020B0604020202020204" pitchFamily="34" charset="0"/>
              <a:buChar char="•"/>
            </a:pPr>
            <a:r>
              <a:rPr lang="en-US" sz="2000" dirty="0"/>
              <a:t>Backgrounds have also been studied with FLUKA simulation, which finds that beam-gas background (from “beam 2” traveling in the other direction) is also negligible.</a:t>
            </a:r>
          </a:p>
          <a:p>
            <a:pPr>
              <a:buFont typeface="Arial" panose="020B0604020202020204" pitchFamily="34" charset="0"/>
              <a:buChar char="•"/>
            </a:pPr>
            <a:endParaRPr lang="en-US" sz="800" dirty="0"/>
          </a:p>
          <a:p>
            <a:pPr>
              <a:buFont typeface="Arial" panose="020B0604020202020204" pitchFamily="34" charset="0"/>
              <a:buChar char="•"/>
            </a:pPr>
            <a:r>
              <a:rPr lang="en-US" sz="2000" dirty="0"/>
              <a:t>The FLUKA results have been validated with </a:t>
            </a:r>
            <a:r>
              <a:rPr lang="en-US" sz="2000" i="1" dirty="0"/>
              <a:t>in situ </a:t>
            </a:r>
            <a:r>
              <a:rPr lang="en-US" sz="2000" dirty="0"/>
              <a:t>measurements taken with emulsion detectors installed and removed in Technical Stops in 2018.</a:t>
            </a:r>
          </a:p>
        </p:txBody>
      </p:sp>
      <p:pic>
        <p:nvPicPr>
          <p:cNvPr id="4" name="Picture 3">
            <a:extLst>
              <a:ext uri="{FF2B5EF4-FFF2-40B4-BE49-F238E27FC236}">
                <a16:creationId xmlns:a16="http://schemas.microsoft.com/office/drawing/2014/main" id="{546B495C-23FA-594B-89B5-C255B6B81C2E}"/>
              </a:ext>
            </a:extLst>
          </p:cNvPr>
          <p:cNvPicPr>
            <a:picLocks noChangeAspect="1"/>
          </p:cNvPicPr>
          <p:nvPr/>
        </p:nvPicPr>
        <p:blipFill>
          <a:blip r:embed="rId2"/>
          <a:stretch>
            <a:fillRect/>
          </a:stretch>
        </p:blipFill>
        <p:spPr>
          <a:xfrm>
            <a:off x="685800" y="1799520"/>
            <a:ext cx="7848600" cy="1705680"/>
          </a:xfrm>
          <a:prstGeom prst="rect">
            <a:avLst/>
          </a:prstGeom>
        </p:spPr>
      </p:pic>
    </p:spTree>
    <p:extLst>
      <p:ext uri="{BB962C8B-B14F-4D97-AF65-F5344CB8AC3E}">
        <p14:creationId xmlns:p14="http://schemas.microsoft.com/office/powerpoint/2010/main" val="28381480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3524448" y="3124200"/>
            <a:ext cx="1885752" cy="3026900"/>
            <a:chOff x="2680130" y="576262"/>
            <a:chExt cx="3960042" cy="5705475"/>
          </a:xfrm>
        </p:grpSpPr>
        <p:pic>
          <p:nvPicPr>
            <p:cNvPr id="8" name="Picture 7" descr="sct_station3.png"/>
            <p:cNvPicPr>
              <a:picLocks noChangeAspect="1"/>
            </p:cNvPicPr>
            <p:nvPr/>
          </p:nvPicPr>
          <p:blipFill>
            <a:blip r:embed="rId2"/>
            <a:srcRect l="52203" r="4176"/>
            <a:stretch>
              <a:fillRect/>
            </a:stretch>
          </p:blipFill>
          <p:spPr>
            <a:xfrm>
              <a:off x="2880103" y="576262"/>
              <a:ext cx="3760069" cy="5705475"/>
            </a:xfrm>
            <a:prstGeom prst="rect">
              <a:avLst/>
            </a:prstGeom>
          </p:spPr>
        </p:pic>
        <p:sp>
          <p:nvSpPr>
            <p:cNvPr id="9" name="Rectangle 8"/>
            <p:cNvSpPr/>
            <p:nvPr/>
          </p:nvSpPr>
          <p:spPr>
            <a:xfrm>
              <a:off x="2680130" y="5309810"/>
              <a:ext cx="810382" cy="9719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143000"/>
          </a:xfrm>
        </p:spPr>
        <p:txBody>
          <a:bodyPr/>
          <a:lstStyle/>
          <a:p>
            <a:r>
              <a:rPr lang="en-US" dirty="0"/>
              <a:t>TRACKER</a:t>
            </a:r>
          </a:p>
        </p:txBody>
      </p:sp>
      <p:pic>
        <p:nvPicPr>
          <p:cNvPr id="6" name="Picture 5" descr="layer_schema2.png"/>
          <p:cNvPicPr>
            <a:picLocks noChangeAspect="1"/>
          </p:cNvPicPr>
          <p:nvPr/>
        </p:nvPicPr>
        <p:blipFill>
          <a:blip r:embed="rId3"/>
          <a:srcRect r="65455"/>
          <a:stretch>
            <a:fillRect/>
          </a:stretch>
        </p:blipFill>
        <p:spPr>
          <a:xfrm>
            <a:off x="228600" y="3270654"/>
            <a:ext cx="3295848" cy="3027514"/>
          </a:xfrm>
          <a:prstGeom prst="rect">
            <a:avLst/>
          </a:prstGeom>
        </p:spPr>
      </p:pic>
      <p:sp>
        <p:nvSpPr>
          <p:cNvPr id="16" name="TextBox 15"/>
          <p:cNvSpPr txBox="1"/>
          <p:nvPr/>
        </p:nvSpPr>
        <p:spPr>
          <a:xfrm>
            <a:off x="888190" y="6151100"/>
            <a:ext cx="1625678" cy="369332"/>
          </a:xfrm>
          <a:prstGeom prst="rect">
            <a:avLst/>
          </a:prstGeom>
          <a:noFill/>
        </p:spPr>
        <p:txBody>
          <a:bodyPr wrap="none" rtlCol="0">
            <a:spAutoFit/>
          </a:bodyPr>
          <a:lstStyle/>
          <a:p>
            <a:r>
              <a:rPr lang="en-US" dirty="0"/>
              <a:t>Tracking layer</a:t>
            </a:r>
          </a:p>
        </p:txBody>
      </p:sp>
      <p:sp>
        <p:nvSpPr>
          <p:cNvPr id="17" name="TextBox 16"/>
          <p:cNvSpPr txBox="1"/>
          <p:nvPr/>
        </p:nvSpPr>
        <p:spPr>
          <a:xfrm>
            <a:off x="3437493" y="6151100"/>
            <a:ext cx="1805452" cy="369332"/>
          </a:xfrm>
          <a:prstGeom prst="rect">
            <a:avLst/>
          </a:prstGeom>
          <a:noFill/>
        </p:spPr>
        <p:txBody>
          <a:bodyPr wrap="none" rtlCol="0">
            <a:spAutoFit/>
          </a:bodyPr>
          <a:lstStyle/>
          <a:p>
            <a:r>
              <a:rPr lang="en-US" dirty="0"/>
              <a:t>Tracking station</a:t>
            </a:r>
          </a:p>
        </p:txBody>
      </p:sp>
      <p:sp>
        <p:nvSpPr>
          <p:cNvPr id="13" name="Content Placeholder 2">
            <a:extLst>
              <a:ext uri="{FF2B5EF4-FFF2-40B4-BE49-F238E27FC236}">
                <a16:creationId xmlns:a16="http://schemas.microsoft.com/office/drawing/2014/main" id="{420029BE-4D29-C540-B4AB-4A7EE64B98F8}"/>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tracker is composed of spare SCT modules from ATLAS.  About 350 spares were prepared.  They were not needed, and the ATLAS SCT collaboration has allowed us to use 80 of them. QA now completed.</a:t>
            </a:r>
          </a:p>
          <a:p>
            <a:pPr lvl="0" fontAlgn="auto">
              <a:spcAft>
                <a:spcPts val="0"/>
              </a:spcAft>
              <a:buFont typeface="Arial"/>
              <a:buChar char="•"/>
              <a:defRPr/>
            </a:pPr>
            <a:endParaRPr lang="en-US" sz="1200" dirty="0"/>
          </a:p>
          <a:p>
            <a:pPr lvl="0" fontAlgn="auto">
              <a:spcAft>
                <a:spcPts val="0"/>
              </a:spcAft>
              <a:buFont typeface="Arial"/>
              <a:buChar char="•"/>
              <a:defRPr/>
            </a:pPr>
            <a:r>
              <a:rPr lang="en-US" sz="2000" dirty="0"/>
              <a:t>8 SCT modules make up a 24cm x 24cm tracking layer, 3 layers make up a tracking station, and FASER has 3 tracking stations. Tests of prototype tracking layer have started.</a:t>
            </a:r>
            <a:endParaRPr lang="en-US" sz="2000" dirty="0">
              <a:latin typeface="Arial" charset="0"/>
              <a:sym typeface="Wingdings"/>
            </a:endParaRPr>
          </a:p>
        </p:txBody>
      </p:sp>
      <p:pic>
        <p:nvPicPr>
          <p:cNvPr id="11" name="Content Placeholder 10">
            <a:extLst>
              <a:ext uri="{FF2B5EF4-FFF2-40B4-BE49-F238E27FC236}">
                <a16:creationId xmlns:a16="http://schemas.microsoft.com/office/drawing/2014/main" id="{E59F1070-2BE3-1A46-A8A9-4FBB26473F2F}"/>
              </a:ext>
            </a:extLst>
          </p:cNvPr>
          <p:cNvPicPr>
            <a:picLocks noGrp="1" noChangeAspect="1"/>
          </p:cNvPicPr>
          <p:nvPr>
            <p:ph idx="1"/>
          </p:nvPr>
        </p:nvPicPr>
        <p:blipFill>
          <a:blip r:embed="rId4"/>
          <a:stretch>
            <a:fillRect/>
          </a:stretch>
        </p:blipFill>
        <p:spPr>
          <a:xfrm>
            <a:off x="5734179" y="3423700"/>
            <a:ext cx="2952621" cy="2696567"/>
          </a:xfrm>
        </p:spPr>
      </p:pic>
      <p:sp>
        <p:nvSpPr>
          <p:cNvPr id="18" name="TextBox 17">
            <a:extLst>
              <a:ext uri="{FF2B5EF4-FFF2-40B4-BE49-F238E27FC236}">
                <a16:creationId xmlns:a16="http://schemas.microsoft.com/office/drawing/2014/main" id="{32EA0442-493C-9E4F-8612-A3570031BBE8}"/>
              </a:ext>
            </a:extLst>
          </p:cNvPr>
          <p:cNvSpPr txBox="1"/>
          <p:nvPr/>
        </p:nvSpPr>
        <p:spPr>
          <a:xfrm>
            <a:off x="5906815" y="6151100"/>
            <a:ext cx="2608406" cy="369332"/>
          </a:xfrm>
          <a:prstGeom prst="rect">
            <a:avLst/>
          </a:prstGeom>
          <a:noFill/>
        </p:spPr>
        <p:txBody>
          <a:bodyPr wrap="none" rtlCol="0">
            <a:spAutoFit/>
          </a:bodyPr>
          <a:lstStyle/>
          <a:p>
            <a:r>
              <a:rPr lang="en-US" dirty="0"/>
              <a:t>Prototype tracking layer</a:t>
            </a:r>
          </a:p>
        </p:txBody>
      </p:sp>
    </p:spTree>
    <p:extLst>
      <p:ext uri="{BB962C8B-B14F-4D97-AF65-F5344CB8AC3E}">
        <p14:creationId xmlns:p14="http://schemas.microsoft.com/office/powerpoint/2010/main" val="2106115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CALORIMETERS</a:t>
            </a:r>
          </a:p>
        </p:txBody>
      </p:sp>
      <p:sp>
        <p:nvSpPr>
          <p:cNvPr id="3" name="Content Placeholder 2">
            <a:extLst>
              <a:ext uri="{FF2B5EF4-FFF2-40B4-BE49-F238E27FC236}">
                <a16:creationId xmlns:a16="http://schemas.microsoft.com/office/drawing/2014/main" id="{05475E76-A7DE-6F43-9600-07C35C8F790B}"/>
              </a:ext>
            </a:extLst>
          </p:cNvPr>
          <p:cNvSpPr>
            <a:spLocks noGrp="1"/>
          </p:cNvSpPr>
          <p:nvPr>
            <p:ph idx="1"/>
          </p:nvPr>
        </p:nvSpPr>
        <p:spPr>
          <a:xfrm>
            <a:off x="152400" y="990600"/>
            <a:ext cx="8915400" cy="5392738"/>
          </a:xfrm>
        </p:spPr>
        <p:txBody>
          <a:bodyPr/>
          <a:lstStyle/>
          <a:p>
            <a:pPr lvl="0" fontAlgn="auto">
              <a:spcAft>
                <a:spcPts val="0"/>
              </a:spcAft>
              <a:buFont typeface="Arial"/>
              <a:buChar char="•"/>
            </a:pPr>
            <a:r>
              <a:rPr lang="en-US" dirty="0"/>
              <a:t>The FASER ECAL consists of spare </a:t>
            </a:r>
            <a:r>
              <a:rPr lang="en-US" dirty="0" err="1"/>
              <a:t>LHCb</a:t>
            </a:r>
            <a:r>
              <a:rPr lang="en-US" dirty="0"/>
              <a:t> outer ECAL modules, which the </a:t>
            </a:r>
            <a:r>
              <a:rPr lang="en-US" dirty="0" err="1"/>
              <a:t>LHCb</a:t>
            </a:r>
            <a:r>
              <a:rPr lang="en-US" dirty="0"/>
              <a:t> Collaboration has allowed us to use. </a:t>
            </a:r>
            <a:r>
              <a:rPr lang="en-US" sz="2400" dirty="0"/>
              <a:t>Provide ~1% energy resolution for 1 </a:t>
            </a:r>
            <a:r>
              <a:rPr lang="en-US" sz="2400" dirty="0" err="1"/>
              <a:t>TeV</a:t>
            </a:r>
            <a:r>
              <a:rPr lang="en-US" sz="2400" dirty="0"/>
              <a:t> electrons.</a:t>
            </a:r>
          </a:p>
          <a:p>
            <a:endParaRPr lang="en-US" sz="1200" dirty="0"/>
          </a:p>
          <a:p>
            <a:r>
              <a:rPr lang="en-US" dirty="0"/>
              <a:t>All modules passed QA, ready for assembly.</a:t>
            </a:r>
          </a:p>
        </p:txBody>
      </p:sp>
      <p:pic>
        <p:nvPicPr>
          <p:cNvPr id="5" name="Picture 4">
            <a:extLst>
              <a:ext uri="{FF2B5EF4-FFF2-40B4-BE49-F238E27FC236}">
                <a16:creationId xmlns:a16="http://schemas.microsoft.com/office/drawing/2014/main" id="{732EE157-5D1B-C546-B85B-9BEA6765B894}"/>
              </a:ext>
            </a:extLst>
          </p:cNvPr>
          <p:cNvPicPr>
            <a:picLocks noChangeAspect="1"/>
          </p:cNvPicPr>
          <p:nvPr/>
        </p:nvPicPr>
        <p:blipFill>
          <a:blip r:embed="rId2"/>
          <a:stretch>
            <a:fillRect/>
          </a:stretch>
        </p:blipFill>
        <p:spPr>
          <a:xfrm>
            <a:off x="838200" y="2998432"/>
            <a:ext cx="7162800" cy="3537306"/>
          </a:xfrm>
          <a:prstGeom prst="rect">
            <a:avLst/>
          </a:prstGeom>
        </p:spPr>
      </p:pic>
    </p:spTree>
    <p:extLst>
      <p:ext uri="{BB962C8B-B14F-4D97-AF65-F5344CB8AC3E}">
        <p14:creationId xmlns:p14="http://schemas.microsoft.com/office/powerpoint/2010/main" val="385640522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OTHER COMPONENTS</a:t>
            </a:r>
          </a:p>
        </p:txBody>
      </p:sp>
      <p:sp>
        <p:nvSpPr>
          <p:cNvPr id="3" name="Content Placeholder 2">
            <a:extLst>
              <a:ext uri="{FF2B5EF4-FFF2-40B4-BE49-F238E27FC236}">
                <a16:creationId xmlns:a16="http://schemas.microsoft.com/office/drawing/2014/main" id="{05475E76-A7DE-6F43-9600-07C35C8F790B}"/>
              </a:ext>
            </a:extLst>
          </p:cNvPr>
          <p:cNvSpPr>
            <a:spLocks noGrp="1"/>
          </p:cNvSpPr>
          <p:nvPr>
            <p:ph idx="1"/>
          </p:nvPr>
        </p:nvSpPr>
        <p:spPr>
          <a:xfrm>
            <a:off x="76200" y="838200"/>
            <a:ext cx="8991600" cy="5392738"/>
          </a:xfrm>
        </p:spPr>
        <p:txBody>
          <a:bodyPr/>
          <a:lstStyle/>
          <a:p>
            <a:r>
              <a:rPr lang="en-US" dirty="0"/>
              <a:t>On-schedule progress on magnets, base plates, chillers, cabling, electronics crates, power supplies, TDAQ, computing</a:t>
            </a:r>
          </a:p>
        </p:txBody>
      </p:sp>
      <p:pic>
        <p:nvPicPr>
          <p:cNvPr id="7" name="Picture 2">
            <a:extLst>
              <a:ext uri="{FF2B5EF4-FFF2-40B4-BE49-F238E27FC236}">
                <a16:creationId xmlns:a16="http://schemas.microsoft.com/office/drawing/2014/main" id="{392621A3-D406-3545-8E7E-69D1DEE7E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591" y="1762586"/>
            <a:ext cx="7068399" cy="47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a:extLst>
              <a:ext uri="{FF2B5EF4-FFF2-40B4-BE49-F238E27FC236}">
                <a16:creationId xmlns:a16="http://schemas.microsoft.com/office/drawing/2014/main" id="{34E1B361-D245-6547-B53F-86CC1E8A4B0A}"/>
              </a:ext>
            </a:extLst>
          </p:cNvPr>
          <p:cNvCxnSpPr/>
          <p:nvPr/>
        </p:nvCxnSpPr>
        <p:spPr>
          <a:xfrm flipH="1" flipV="1">
            <a:off x="5791200" y="5374115"/>
            <a:ext cx="887597" cy="327774"/>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E0690B-C8AB-0A43-B22D-DE1CACA7A784}"/>
              </a:ext>
            </a:extLst>
          </p:cNvPr>
          <p:cNvSpPr txBox="1"/>
          <p:nvPr/>
        </p:nvSpPr>
        <p:spPr>
          <a:xfrm>
            <a:off x="6000419" y="5908894"/>
            <a:ext cx="1853392" cy="430887"/>
          </a:xfrm>
          <a:prstGeom prst="rect">
            <a:avLst/>
          </a:prstGeom>
          <a:noFill/>
        </p:spPr>
        <p:txBody>
          <a:bodyPr wrap="none" rtlCol="0">
            <a:spAutoFit/>
          </a:bodyPr>
          <a:lstStyle/>
          <a:p>
            <a:r>
              <a:rPr lang="en-US" sz="1100" b="1" dirty="0">
                <a:solidFill>
                  <a:schemeClr val="bg1"/>
                </a:solidFill>
              </a:rPr>
              <a:t>Aluminum + Steel plates </a:t>
            </a:r>
          </a:p>
          <a:p>
            <a:r>
              <a:rPr lang="en-US" sz="1100" dirty="0">
                <a:solidFill>
                  <a:schemeClr val="bg1"/>
                </a:solidFill>
              </a:rPr>
              <a:t>(interface to the floor)</a:t>
            </a:r>
          </a:p>
        </p:txBody>
      </p:sp>
      <p:sp>
        <p:nvSpPr>
          <p:cNvPr id="11" name="TextBox 10">
            <a:extLst>
              <a:ext uri="{FF2B5EF4-FFF2-40B4-BE49-F238E27FC236}">
                <a16:creationId xmlns:a16="http://schemas.microsoft.com/office/drawing/2014/main" id="{EE5C03EC-2A6C-4B46-88D0-70CF22AFB6F8}"/>
              </a:ext>
            </a:extLst>
          </p:cNvPr>
          <p:cNvSpPr txBox="1"/>
          <p:nvPr/>
        </p:nvSpPr>
        <p:spPr>
          <a:xfrm>
            <a:off x="1865216" y="6540237"/>
            <a:ext cx="673582" cy="307777"/>
          </a:xfrm>
          <a:prstGeom prst="rect">
            <a:avLst/>
          </a:prstGeom>
          <a:noFill/>
        </p:spPr>
        <p:txBody>
          <a:bodyPr wrap="none" rtlCol="0">
            <a:spAutoFit/>
          </a:bodyPr>
          <a:lstStyle/>
          <a:p>
            <a:r>
              <a:rPr lang="en-US" sz="1400" b="1" dirty="0">
                <a:solidFill>
                  <a:schemeClr val="bg1"/>
                </a:solidFill>
              </a:rPr>
              <a:t>ECAL</a:t>
            </a:r>
          </a:p>
        </p:txBody>
      </p:sp>
      <p:cxnSp>
        <p:nvCxnSpPr>
          <p:cNvPr id="12" name="Straight Arrow Connector 11">
            <a:extLst>
              <a:ext uri="{FF2B5EF4-FFF2-40B4-BE49-F238E27FC236}">
                <a16:creationId xmlns:a16="http://schemas.microsoft.com/office/drawing/2014/main" id="{B4DEC5D4-815C-AC43-9CC6-D10306D3B30E}"/>
              </a:ext>
            </a:extLst>
          </p:cNvPr>
          <p:cNvCxnSpPr/>
          <p:nvPr/>
        </p:nvCxnSpPr>
        <p:spPr>
          <a:xfrm flipH="1">
            <a:off x="4114800" y="6124337"/>
            <a:ext cx="1831890" cy="67489"/>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A0036BF-FD08-D647-B358-A2235FF4E9A5}"/>
              </a:ext>
            </a:extLst>
          </p:cNvPr>
          <p:cNvSpPr txBox="1"/>
          <p:nvPr/>
        </p:nvSpPr>
        <p:spPr>
          <a:xfrm>
            <a:off x="7010400" y="1794094"/>
            <a:ext cx="904415" cy="261610"/>
          </a:xfrm>
          <a:prstGeom prst="rect">
            <a:avLst/>
          </a:prstGeom>
          <a:solidFill>
            <a:schemeClr val="tx1">
              <a:lumMod val="50000"/>
              <a:lumOff val="50000"/>
            </a:schemeClr>
          </a:solidFill>
          <a:ln>
            <a:solidFill>
              <a:schemeClr val="bg1"/>
            </a:solidFill>
          </a:ln>
        </p:spPr>
        <p:txBody>
          <a:bodyPr wrap="none" rtlCol="0">
            <a:spAutoFit/>
          </a:bodyPr>
          <a:lstStyle/>
          <a:p>
            <a:r>
              <a:rPr lang="en-US" sz="1100" b="1" dirty="0">
                <a:solidFill>
                  <a:schemeClr val="bg1"/>
                </a:solidFill>
              </a:rPr>
              <a:t>Main Crate</a:t>
            </a:r>
          </a:p>
        </p:txBody>
      </p:sp>
      <p:sp>
        <p:nvSpPr>
          <p:cNvPr id="14" name="TextBox 13">
            <a:extLst>
              <a:ext uri="{FF2B5EF4-FFF2-40B4-BE49-F238E27FC236}">
                <a16:creationId xmlns:a16="http://schemas.microsoft.com/office/drawing/2014/main" id="{7146DDE3-FD1E-0E4F-B95B-EAACC062FC89}"/>
              </a:ext>
            </a:extLst>
          </p:cNvPr>
          <p:cNvSpPr txBox="1"/>
          <p:nvPr/>
        </p:nvSpPr>
        <p:spPr>
          <a:xfrm>
            <a:off x="6678797" y="5571084"/>
            <a:ext cx="1055097" cy="261610"/>
          </a:xfrm>
          <a:prstGeom prst="rect">
            <a:avLst/>
          </a:prstGeom>
          <a:noFill/>
        </p:spPr>
        <p:txBody>
          <a:bodyPr wrap="none" rtlCol="0">
            <a:spAutoFit/>
          </a:bodyPr>
          <a:lstStyle/>
          <a:p>
            <a:r>
              <a:rPr lang="en-US" sz="1100" b="1" dirty="0">
                <a:solidFill>
                  <a:schemeClr val="bg1"/>
                </a:solidFill>
              </a:rPr>
              <a:t>Upper Frame</a:t>
            </a:r>
          </a:p>
        </p:txBody>
      </p:sp>
      <p:sp>
        <p:nvSpPr>
          <p:cNvPr id="15" name="TextBox 14">
            <a:extLst>
              <a:ext uri="{FF2B5EF4-FFF2-40B4-BE49-F238E27FC236}">
                <a16:creationId xmlns:a16="http://schemas.microsoft.com/office/drawing/2014/main" id="{D3C6BE0D-F33B-3145-A157-249A15286C5C}"/>
              </a:ext>
            </a:extLst>
          </p:cNvPr>
          <p:cNvSpPr txBox="1"/>
          <p:nvPr/>
        </p:nvSpPr>
        <p:spPr>
          <a:xfrm>
            <a:off x="1303783" y="4343400"/>
            <a:ext cx="906017" cy="261610"/>
          </a:xfrm>
          <a:prstGeom prst="rect">
            <a:avLst/>
          </a:prstGeom>
          <a:noFill/>
        </p:spPr>
        <p:txBody>
          <a:bodyPr wrap="none" rtlCol="0">
            <a:spAutoFit/>
          </a:bodyPr>
          <a:lstStyle/>
          <a:p>
            <a:r>
              <a:rPr lang="en-US" sz="1100" b="1" dirty="0">
                <a:solidFill>
                  <a:schemeClr val="bg1"/>
                </a:solidFill>
              </a:rPr>
              <a:t>Cable Tray</a:t>
            </a:r>
          </a:p>
        </p:txBody>
      </p:sp>
      <p:cxnSp>
        <p:nvCxnSpPr>
          <p:cNvPr id="16" name="Straight Arrow Connector 15">
            <a:extLst>
              <a:ext uri="{FF2B5EF4-FFF2-40B4-BE49-F238E27FC236}">
                <a16:creationId xmlns:a16="http://schemas.microsoft.com/office/drawing/2014/main" id="{4C938A1E-684E-4545-BF4E-C40DB600C412}"/>
              </a:ext>
            </a:extLst>
          </p:cNvPr>
          <p:cNvCxnSpPr/>
          <p:nvPr/>
        </p:nvCxnSpPr>
        <p:spPr>
          <a:xfrm flipH="1">
            <a:off x="7239000" y="2055704"/>
            <a:ext cx="281304" cy="31716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77BEFE8-8A97-4D48-AF11-9D09159E2619}"/>
              </a:ext>
            </a:extLst>
          </p:cNvPr>
          <p:cNvCxnSpPr/>
          <p:nvPr/>
        </p:nvCxnSpPr>
        <p:spPr>
          <a:xfrm>
            <a:off x="3419872" y="3342031"/>
            <a:ext cx="720080" cy="1348407"/>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09BCCD-12AD-DD4D-BF5E-EBFEA5EA63C9}"/>
              </a:ext>
            </a:extLst>
          </p:cNvPr>
          <p:cNvSpPr txBox="1"/>
          <p:nvPr/>
        </p:nvSpPr>
        <p:spPr>
          <a:xfrm rot="20486704">
            <a:off x="4366637" y="4186647"/>
            <a:ext cx="1191352" cy="261610"/>
          </a:xfrm>
          <a:prstGeom prst="rect">
            <a:avLst/>
          </a:prstGeom>
          <a:noFill/>
        </p:spPr>
        <p:txBody>
          <a:bodyPr wrap="none" rtlCol="0">
            <a:spAutoFit/>
          </a:bodyPr>
          <a:lstStyle/>
          <a:p>
            <a:r>
              <a:rPr lang="en-US" sz="1100" b="1" dirty="0">
                <a:solidFill>
                  <a:schemeClr val="bg1"/>
                </a:solidFill>
              </a:rPr>
              <a:t>TRK Backbone</a:t>
            </a:r>
          </a:p>
        </p:txBody>
      </p:sp>
      <p:cxnSp>
        <p:nvCxnSpPr>
          <p:cNvPr id="20" name="Straight Arrow Connector 19">
            <a:extLst>
              <a:ext uri="{FF2B5EF4-FFF2-40B4-BE49-F238E27FC236}">
                <a16:creationId xmlns:a16="http://schemas.microsoft.com/office/drawing/2014/main" id="{0E80D9D2-0F38-9B46-9483-21F48DDDEFFB}"/>
              </a:ext>
            </a:extLst>
          </p:cNvPr>
          <p:cNvCxnSpPr>
            <a:stCxn id="15" idx="3"/>
          </p:cNvCxnSpPr>
          <p:nvPr/>
        </p:nvCxnSpPr>
        <p:spPr>
          <a:xfrm>
            <a:off x="2209800" y="4474205"/>
            <a:ext cx="527484" cy="154470"/>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6D39F06-C03B-274B-8ECC-DDF188037052}"/>
              </a:ext>
            </a:extLst>
          </p:cNvPr>
          <p:cNvCxnSpPr>
            <a:cxnSpLocks/>
          </p:cNvCxnSpPr>
          <p:nvPr/>
        </p:nvCxnSpPr>
        <p:spPr>
          <a:xfrm>
            <a:off x="5361500" y="2272323"/>
            <a:ext cx="658540" cy="373717"/>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1ACD61-7CF7-3548-B66F-6E25C3AE7E8D}"/>
              </a:ext>
            </a:extLst>
          </p:cNvPr>
          <p:cNvSpPr txBox="1"/>
          <p:nvPr/>
        </p:nvSpPr>
        <p:spPr>
          <a:xfrm>
            <a:off x="4709367" y="2057400"/>
            <a:ext cx="700833" cy="261610"/>
          </a:xfrm>
          <a:prstGeom prst="rect">
            <a:avLst/>
          </a:prstGeom>
          <a:noFill/>
        </p:spPr>
        <p:txBody>
          <a:bodyPr wrap="none" rtlCol="0">
            <a:spAutoFit/>
          </a:bodyPr>
          <a:lstStyle/>
          <a:p>
            <a:r>
              <a:rPr lang="en-US" sz="1100" b="1" dirty="0">
                <a:solidFill>
                  <a:schemeClr val="bg1"/>
                </a:solidFill>
              </a:rPr>
              <a:t>Chillers</a:t>
            </a:r>
          </a:p>
        </p:txBody>
      </p:sp>
      <p:sp>
        <p:nvSpPr>
          <p:cNvPr id="23" name="TextBox 22">
            <a:extLst>
              <a:ext uri="{FF2B5EF4-FFF2-40B4-BE49-F238E27FC236}">
                <a16:creationId xmlns:a16="http://schemas.microsoft.com/office/drawing/2014/main" id="{19AC6074-B797-C846-AA02-B04D58317B7E}"/>
              </a:ext>
            </a:extLst>
          </p:cNvPr>
          <p:cNvSpPr txBox="1"/>
          <p:nvPr/>
        </p:nvSpPr>
        <p:spPr>
          <a:xfrm>
            <a:off x="4661463" y="3331005"/>
            <a:ext cx="1164901" cy="261610"/>
          </a:xfrm>
          <a:prstGeom prst="rect">
            <a:avLst/>
          </a:prstGeom>
          <a:noFill/>
          <a:ln>
            <a:noFill/>
          </a:ln>
        </p:spPr>
        <p:txBody>
          <a:bodyPr wrap="square" rtlCol="0">
            <a:spAutoFit/>
          </a:bodyPr>
          <a:lstStyle/>
          <a:p>
            <a:pPr algn="ctr"/>
            <a:r>
              <a:rPr lang="en-US" sz="1100" b="1" dirty="0">
                <a:solidFill>
                  <a:schemeClr val="bg1"/>
                </a:solidFill>
              </a:rPr>
              <a:t>Tracker Crate</a:t>
            </a:r>
          </a:p>
        </p:txBody>
      </p:sp>
    </p:spTree>
    <p:extLst>
      <p:ext uri="{BB962C8B-B14F-4D97-AF65-F5344CB8AC3E}">
        <p14:creationId xmlns:p14="http://schemas.microsoft.com/office/powerpoint/2010/main" val="35904522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FASER INSTALLATION</a:t>
            </a:r>
          </a:p>
        </p:txBody>
      </p:sp>
      <p:pic>
        <p:nvPicPr>
          <p:cNvPr id="4" name="FASER-1">
            <a:hlinkClick r:id="" action="ppaction://media"/>
            <a:extLst>
              <a:ext uri="{FF2B5EF4-FFF2-40B4-BE49-F238E27FC236}">
                <a16:creationId xmlns:a16="http://schemas.microsoft.com/office/drawing/2014/main" id="{4BE837F6-4D74-5140-94A6-4C4D9FAEC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9448800" cy="5807315"/>
          </a:xfrm>
          <a:prstGeom prst="rect">
            <a:avLst/>
          </a:prstGeom>
        </p:spPr>
      </p:pic>
      <p:sp>
        <p:nvSpPr>
          <p:cNvPr id="5" name="TextBox 4">
            <a:extLst>
              <a:ext uri="{FF2B5EF4-FFF2-40B4-BE49-F238E27FC236}">
                <a16:creationId xmlns:a16="http://schemas.microsoft.com/office/drawing/2014/main" id="{F87B1E97-EE1C-EC48-8777-66AD30EE45D0}"/>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62224487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http://atlas.kek.jp/sub/photos/CERN/CERN-MontBlanc-letter.jpg">
            <a:extLst>
              <a:ext uri="{FF2B5EF4-FFF2-40B4-BE49-F238E27FC236}">
                <a16:creationId xmlns:a16="http://schemas.microsoft.com/office/drawing/2014/main" id="{8C876250-3C82-274F-9E34-B99F5E14D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51" b="7892"/>
          <a:stretch>
            <a:fillRect/>
          </a:stretch>
        </p:blipFill>
        <p:spPr bwMode="auto">
          <a:xfrm>
            <a:off x="304800" y="1295400"/>
            <a:ext cx="8382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76200" y="51371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rgbClr val="FFFF1A"/>
                </a:solidFill>
              </a:rPr>
              <a:t>  Colliding protons at a center-of-mass energy of 13 </a:t>
            </a:r>
            <a:r>
              <a:rPr lang="en-US" altLang="en-US" sz="2400" dirty="0" err="1">
                <a:solidFill>
                  <a:srgbClr val="FFFF1A"/>
                </a:solidFill>
              </a:rPr>
              <a:t>TeV</a:t>
            </a:r>
            <a:endParaRPr lang="en-US" altLang="en-US" sz="2400" dirty="0">
              <a:solidFill>
                <a:srgbClr val="FFFF1A"/>
              </a:solidFill>
            </a:endParaRP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LARGE HADRON COLLIDER</a:t>
            </a:r>
          </a:p>
        </p:txBody>
      </p:sp>
      <p:sp>
        <p:nvSpPr>
          <p:cNvPr id="6" name="Content Placeholder 2">
            <a:extLst>
              <a:ext uri="{FF2B5EF4-FFF2-40B4-BE49-F238E27FC236}">
                <a16:creationId xmlns:a16="http://schemas.microsoft.com/office/drawing/2014/main" id="{5AD1C6BD-29AB-DA40-A93F-C376139307C7}"/>
              </a:ext>
            </a:extLst>
          </p:cNvPr>
          <p:cNvSpPr txBox="1">
            <a:spLocks noChangeArrowheads="1"/>
          </p:cNvSpPr>
          <p:nvPr/>
        </p:nvSpPr>
        <p:spPr bwMode="auto">
          <a:xfrm>
            <a:off x="152400" y="849355"/>
            <a:ext cx="8534400" cy="522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latest realization of Lawrence’s vision: the LHC in Geneva</a:t>
            </a:r>
          </a:p>
        </p:txBody>
      </p:sp>
    </p:spTree>
    <p:extLst>
      <p:ext uri="{BB962C8B-B14F-4D97-AF65-F5344CB8AC3E}">
        <p14:creationId xmlns:p14="http://schemas.microsoft.com/office/powerpoint/2010/main" val="2777086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err="1"/>
              <a:t>FASER</a:t>
            </a:r>
            <a:r>
              <a:rPr lang="en-US" sz="4400" b="1" dirty="0" err="1">
                <a:latin typeface="Symbol" pitchFamily="2" charset="2"/>
              </a:rPr>
              <a:t>n</a:t>
            </a:r>
            <a:endParaRPr lang="en-US" sz="4400" b="1" dirty="0">
              <a:latin typeface="Symbol" pitchFamily="2" charset="2"/>
            </a:endParaRPr>
          </a:p>
          <a:p>
            <a:pPr marL="0" indent="0" eaLnBrk="1" hangingPunct="1">
              <a:buNone/>
            </a:pPr>
            <a:endParaRPr lang="en-US" dirty="0">
              <a:latin typeface="Arial" charset="0"/>
            </a:endParaRPr>
          </a:p>
        </p:txBody>
      </p:sp>
    </p:spTree>
    <p:extLst>
      <p:ext uri="{BB962C8B-B14F-4D97-AF65-F5344CB8AC3E}">
        <p14:creationId xmlns:p14="http://schemas.microsoft.com/office/powerpoint/2010/main" val="75009897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3" name="Content Placeholder 2">
            <a:extLst>
              <a:ext uri="{FF2B5EF4-FFF2-40B4-BE49-F238E27FC236}">
                <a16:creationId xmlns:a16="http://schemas.microsoft.com/office/drawing/2014/main" id="{05475E76-A7DE-6F43-9600-07C35C8F790B}"/>
              </a:ext>
            </a:extLst>
          </p:cNvPr>
          <p:cNvSpPr>
            <a:spLocks noGrp="1"/>
          </p:cNvSpPr>
          <p:nvPr>
            <p:ph idx="1"/>
          </p:nvPr>
        </p:nvSpPr>
        <p:spPr>
          <a:xfrm>
            <a:off x="228600" y="1143000"/>
            <a:ext cx="8610600" cy="5392738"/>
          </a:xfrm>
        </p:spPr>
        <p:txBody>
          <a:bodyPr/>
          <a:lstStyle/>
          <a:p>
            <a:pPr lvl="0" fontAlgn="auto">
              <a:spcAft>
                <a:spcPts val="0"/>
              </a:spcAft>
              <a:buFont typeface="Arial"/>
              <a:buChar char="•"/>
            </a:pPr>
            <a:r>
              <a:rPr lang="en-US" sz="2000" dirty="0"/>
              <a:t>FASER will search for light, weakly-interacting new particles.</a:t>
            </a:r>
          </a:p>
          <a:p>
            <a:pPr lvl="0" fontAlgn="auto">
              <a:spcAft>
                <a:spcPts val="0"/>
              </a:spcAft>
              <a:buFont typeface="Arial"/>
              <a:buChar char="•"/>
            </a:pPr>
            <a:endParaRPr lang="en-US" sz="2000" dirty="0"/>
          </a:p>
          <a:p>
            <a:pPr lvl="0" fontAlgn="auto">
              <a:spcAft>
                <a:spcPts val="0"/>
              </a:spcAft>
              <a:buFont typeface="Arial"/>
              <a:buChar char="•"/>
            </a:pPr>
            <a:r>
              <a:rPr lang="en-US" sz="2000" dirty="0"/>
              <a:t>But we already know of some light, weakly-interacting particles: neutrinos!</a:t>
            </a:r>
          </a:p>
          <a:p>
            <a:pPr lvl="0" fontAlgn="auto">
              <a:spcAft>
                <a:spcPts val="0"/>
              </a:spcAft>
              <a:buFont typeface="Arial"/>
              <a:buChar char="•"/>
            </a:pPr>
            <a:endParaRPr lang="en-US" sz="2000" dirty="0"/>
          </a:p>
          <a:p>
            <a:r>
              <a:rPr lang="en-US" sz="2000" dirty="0"/>
              <a:t>Neutrinos have been detected from a variety of sources: nuclear reactors, beam dump experiments, cosmic ray interactions in the atmosphere, the Sun, the Earth, supernovae, and other astrophysical bodies outside our galaxy, with interesting implications for particle physics, nuclear physics, and cosmology.</a:t>
            </a:r>
          </a:p>
          <a:p>
            <a:pPr lvl="0" fontAlgn="auto">
              <a:spcAft>
                <a:spcPts val="0"/>
              </a:spcAft>
              <a:buFont typeface="Arial"/>
              <a:buChar char="•"/>
            </a:pPr>
            <a:endParaRPr lang="en-US" sz="2000" dirty="0"/>
          </a:p>
          <a:p>
            <a:pPr lvl="0" fontAlgn="auto">
              <a:spcAft>
                <a:spcPts val="0"/>
              </a:spcAft>
              <a:buFont typeface="Arial"/>
              <a:buChar char="•"/>
            </a:pPr>
            <a:r>
              <a:rPr lang="en-US" sz="2000" dirty="0"/>
              <a:t>But so far, no collider neutrino has ever been directly detected</a:t>
            </a:r>
          </a:p>
          <a:p>
            <a:pPr lvl="1"/>
            <a:r>
              <a:rPr lang="en-US" sz="1800" dirty="0">
                <a:solidFill>
                  <a:srgbClr val="000000"/>
                </a:solidFill>
              </a:rPr>
              <a:t>Probability to interact in a meter of water:</a:t>
            </a:r>
          </a:p>
          <a:p>
            <a:pPr lvl="1"/>
            <a:r>
              <a:rPr lang="en-US" sz="1800" dirty="0">
                <a:solidFill>
                  <a:srgbClr val="000000"/>
                </a:solidFill>
              </a:rPr>
              <a:t>The largest flux of high-energy neutrinos travels down the beamline and have escaped all collider detectors so far.</a:t>
            </a:r>
          </a:p>
          <a:p>
            <a:pPr lvl="0" fontAlgn="auto">
              <a:spcAft>
                <a:spcPts val="0"/>
              </a:spcAft>
              <a:buFont typeface="Arial"/>
              <a:buChar char="•"/>
            </a:pPr>
            <a:endParaRPr lang="en-US" sz="2000" dirty="0"/>
          </a:p>
          <a:p>
            <a:pPr lvl="0" fontAlgn="auto">
              <a:spcAft>
                <a:spcPts val="0"/>
              </a:spcAft>
              <a:buFont typeface="Arial"/>
              <a:buChar char="•"/>
            </a:pPr>
            <a:endParaRPr lang="en-US" dirty="0"/>
          </a:p>
        </p:txBody>
      </p:sp>
      <p:pic>
        <p:nvPicPr>
          <p:cNvPr id="6" name="Picture 5">
            <a:extLst>
              <a:ext uri="{FF2B5EF4-FFF2-40B4-BE49-F238E27FC236}">
                <a16:creationId xmlns:a16="http://schemas.microsoft.com/office/drawing/2014/main" id="{D9181957-3FFC-7F4E-A3B9-39F1D1669A8F}"/>
              </a:ext>
            </a:extLst>
          </p:cNvPr>
          <p:cNvPicPr>
            <a:picLocks noChangeAspect="1"/>
          </p:cNvPicPr>
          <p:nvPr/>
        </p:nvPicPr>
        <p:blipFill>
          <a:blip r:embed="rId2"/>
          <a:stretch>
            <a:fillRect/>
          </a:stretch>
        </p:blipFill>
        <p:spPr>
          <a:xfrm>
            <a:off x="5253684" y="5250170"/>
            <a:ext cx="2747316" cy="324787"/>
          </a:xfrm>
          <a:prstGeom prst="rect">
            <a:avLst/>
          </a:prstGeom>
        </p:spPr>
      </p:pic>
    </p:spTree>
    <p:extLst>
      <p:ext uri="{BB962C8B-B14F-4D97-AF65-F5344CB8AC3E}">
        <p14:creationId xmlns:p14="http://schemas.microsoft.com/office/powerpoint/2010/main" val="239949173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err="1">
                <a:latin typeface="Arial" charset="0"/>
              </a:rPr>
              <a:t>FASER</a:t>
            </a:r>
            <a:r>
              <a:rPr lang="en-US" dirty="0" err="1">
                <a:latin typeface="Symbol" pitchFamily="2" charset="2"/>
              </a:rPr>
              <a:t>n</a:t>
            </a:r>
            <a:r>
              <a:rPr lang="en-US" dirty="0">
                <a:latin typeface="Arial" charset="0"/>
              </a:rPr>
              <a:t> EMULSION DETECTOR</a:t>
            </a:r>
          </a:p>
        </p:txBody>
      </p:sp>
      <p:sp>
        <p:nvSpPr>
          <p:cNvPr id="5123" name="Content Placeholder 2"/>
          <p:cNvSpPr>
            <a:spLocks noGrp="1"/>
          </p:cNvSpPr>
          <p:nvPr>
            <p:ph idx="1"/>
          </p:nvPr>
        </p:nvSpPr>
        <p:spPr>
          <a:xfrm>
            <a:off x="152400" y="914400"/>
            <a:ext cx="8839200" cy="5867400"/>
          </a:xfrm>
        </p:spPr>
        <p:txBody>
          <a:bodyPr/>
          <a:lstStyle/>
          <a:p>
            <a:r>
              <a:rPr lang="en-US" sz="2000" dirty="0"/>
              <a:t>FASER is ideally located to detect collider neutrinos.</a:t>
            </a:r>
          </a:p>
          <a:p>
            <a:endParaRPr lang="en-US" sz="1200" dirty="0"/>
          </a:p>
          <a:p>
            <a:r>
              <a:rPr lang="en-US" sz="2000" dirty="0" err="1"/>
              <a:t>FASER</a:t>
            </a:r>
            <a:r>
              <a:rPr lang="en-US" sz="2000" dirty="0" err="1">
                <a:latin typeface="Symbol" pitchFamily="2" charset="2"/>
              </a:rPr>
              <a:t>n</a:t>
            </a:r>
            <a:r>
              <a:rPr lang="en-US" sz="2000" dirty="0"/>
              <a:t> is a proposed 25cm x 25cm x 1.35m emulsion detector consisting of 1000 emulsion layers interleaved with 1mm-thick tungsten plates.  </a:t>
            </a:r>
            <a:r>
              <a:rPr lang="en-US" sz="2000" dirty="0" err="1"/>
              <a:t>FASER</a:t>
            </a:r>
            <a:r>
              <a:rPr lang="en-US" sz="2000" dirty="0" err="1">
                <a:latin typeface="Symbol" pitchFamily="2" charset="2"/>
              </a:rPr>
              <a:t>n</a:t>
            </a:r>
            <a:r>
              <a:rPr lang="en-US" sz="2000" dirty="0"/>
              <a:t> is at the front of FASER, required trench is in the plans.</a:t>
            </a:r>
          </a:p>
          <a:p>
            <a:endParaRPr lang="en-US" sz="1200" dirty="0"/>
          </a:p>
          <a:p>
            <a:r>
              <a:rPr lang="en-US" sz="2000" dirty="0">
                <a:solidFill>
                  <a:srgbClr val="000000"/>
                </a:solidFill>
              </a:rPr>
              <a:t>In Run 3, ~10</a:t>
            </a:r>
            <a:r>
              <a:rPr lang="en-US" sz="2000" baseline="30000" dirty="0">
                <a:solidFill>
                  <a:srgbClr val="000000"/>
                </a:solidFill>
              </a:rPr>
              <a:t>13</a:t>
            </a:r>
            <a:r>
              <a:rPr lang="en-US" sz="2000" dirty="0">
                <a:solidFill>
                  <a:srgbClr val="000000"/>
                </a:solidFill>
              </a:rPr>
              <a:t> neutrinos and anti-neutrinos will pass through </a:t>
            </a:r>
            <a:r>
              <a:rPr lang="en-US" sz="2000" dirty="0" err="1">
                <a:solidFill>
                  <a:srgbClr val="000000"/>
                </a:solidFill>
              </a:rPr>
              <a:t>FASER</a:t>
            </a:r>
            <a:r>
              <a:rPr lang="en-US" sz="2000" dirty="0" err="1">
                <a:latin typeface="Symbol" pitchFamily="2" charset="2"/>
              </a:rPr>
              <a:t>n</a:t>
            </a:r>
            <a:r>
              <a:rPr lang="en-US" sz="2000" dirty="0">
                <a:latin typeface="Symbol" pitchFamily="2" charset="2"/>
              </a:rPr>
              <a:t>,</a:t>
            </a:r>
            <a:r>
              <a:rPr lang="en-US" sz="2000" dirty="0">
                <a:solidFill>
                  <a:srgbClr val="000000"/>
                </a:solidFill>
                <a:latin typeface="Symbol" pitchFamily="2" charset="2"/>
              </a:rPr>
              <a:t> </a:t>
            </a:r>
            <a:r>
              <a:rPr lang="en-US" sz="2000" dirty="0">
                <a:solidFill>
                  <a:srgbClr val="000000"/>
                </a:solidFill>
                <a:latin typeface="+mj-lt"/>
              </a:rPr>
              <a:t>and we expect </a:t>
            </a:r>
            <a:r>
              <a:rPr lang="en-US" sz="2000" dirty="0">
                <a:solidFill>
                  <a:srgbClr val="000000"/>
                </a:solidFill>
              </a:rPr>
              <a:t>1300 </a:t>
            </a:r>
            <a:r>
              <a:rPr lang="en-US" sz="2000" dirty="0">
                <a:solidFill>
                  <a:srgbClr val="000000"/>
                </a:solidFill>
                <a:latin typeface="Symbol" pitchFamily="2" charset="2"/>
              </a:rPr>
              <a:t>n</a:t>
            </a:r>
            <a:r>
              <a:rPr lang="en-US" sz="2000" baseline="-25000" dirty="0">
                <a:solidFill>
                  <a:srgbClr val="000000"/>
                </a:solidFill>
              </a:rPr>
              <a:t>e</a:t>
            </a:r>
            <a:r>
              <a:rPr lang="en-US" sz="2000" dirty="0">
                <a:solidFill>
                  <a:srgbClr val="000000"/>
                </a:solidFill>
              </a:rPr>
              <a:t>, 20,000 </a:t>
            </a:r>
            <a:r>
              <a:rPr lang="en-US" sz="2000" dirty="0">
                <a:solidFill>
                  <a:srgbClr val="000000"/>
                </a:solidFill>
                <a:latin typeface="Symbol" pitchFamily="2" charset="2"/>
              </a:rPr>
              <a:t>n</a:t>
            </a:r>
            <a:r>
              <a:rPr lang="en-US" sz="2000" baseline="-25000" dirty="0">
                <a:solidFill>
                  <a:srgbClr val="000000"/>
                </a:solidFill>
                <a:latin typeface="Symbol" pitchFamily="2" charset="2"/>
              </a:rPr>
              <a:t>m</a:t>
            </a:r>
            <a:r>
              <a:rPr lang="en-US" sz="2000" dirty="0">
                <a:solidFill>
                  <a:srgbClr val="000000"/>
                </a:solidFill>
              </a:rPr>
              <a:t>, and 20 </a:t>
            </a:r>
            <a:r>
              <a:rPr lang="en-US" sz="2000" dirty="0" err="1">
                <a:solidFill>
                  <a:srgbClr val="000000"/>
                </a:solidFill>
                <a:latin typeface="Symbol" pitchFamily="2" charset="2"/>
              </a:rPr>
              <a:t>n</a:t>
            </a:r>
            <a:r>
              <a:rPr lang="en-US" sz="2000" baseline="-25000" dirty="0" err="1">
                <a:solidFill>
                  <a:srgbClr val="000000"/>
                </a:solidFill>
                <a:latin typeface="Symbol" pitchFamily="2" charset="2"/>
              </a:rPr>
              <a:t>t</a:t>
            </a:r>
            <a:r>
              <a:rPr lang="en-US" sz="2000" dirty="0">
                <a:solidFill>
                  <a:srgbClr val="000000"/>
                </a:solidFill>
                <a:latin typeface="Symbol" pitchFamily="2" charset="2"/>
              </a:rPr>
              <a:t> </a:t>
            </a:r>
            <a:r>
              <a:rPr lang="en-US" sz="2000" dirty="0">
                <a:solidFill>
                  <a:srgbClr val="000000"/>
                </a:solidFill>
                <a:latin typeface="+mj-lt"/>
              </a:rPr>
              <a:t>to interact. </a:t>
            </a:r>
            <a:endParaRPr lang="en-US" sz="2000" dirty="0">
              <a:latin typeface="+mj-lt"/>
            </a:endParaRP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a:p>
            <a:endParaRPr lang="en-US" sz="2000" dirty="0">
              <a:solidFill>
                <a:srgbClr val="FF0000"/>
              </a:solidFill>
            </a:endParaRPr>
          </a:p>
        </p:txBody>
      </p:sp>
      <p:pic>
        <p:nvPicPr>
          <p:cNvPr id="3" name="Picture 2">
            <a:extLst>
              <a:ext uri="{FF2B5EF4-FFF2-40B4-BE49-F238E27FC236}">
                <a16:creationId xmlns:a16="http://schemas.microsoft.com/office/drawing/2014/main" id="{2113F207-7018-B746-B17A-CF5A051A1BEA}"/>
              </a:ext>
            </a:extLst>
          </p:cNvPr>
          <p:cNvPicPr>
            <a:picLocks noChangeAspect="1"/>
          </p:cNvPicPr>
          <p:nvPr/>
        </p:nvPicPr>
        <p:blipFill>
          <a:blip r:embed="rId2"/>
          <a:stretch>
            <a:fillRect/>
          </a:stretch>
        </p:blipFill>
        <p:spPr>
          <a:xfrm>
            <a:off x="304800" y="3657600"/>
            <a:ext cx="8534400" cy="2766798"/>
          </a:xfrm>
          <a:prstGeom prst="rect">
            <a:avLst/>
          </a:prstGeom>
        </p:spPr>
      </p:pic>
      <p:sp>
        <p:nvSpPr>
          <p:cNvPr id="5" name="TextBox 4">
            <a:extLst>
              <a:ext uri="{FF2B5EF4-FFF2-40B4-BE49-F238E27FC236}">
                <a16:creationId xmlns:a16="http://schemas.microsoft.com/office/drawing/2014/main" id="{ABA4A38E-B5C5-6947-9D7C-074DF5AA7EC8}"/>
              </a:ext>
            </a:extLst>
          </p:cNvPr>
          <p:cNvSpPr txBox="1"/>
          <p:nvPr/>
        </p:nvSpPr>
        <p:spPr>
          <a:xfrm>
            <a:off x="6324600" y="5943600"/>
            <a:ext cx="2444644" cy="307777"/>
          </a:xfrm>
          <a:prstGeom prst="rect">
            <a:avLst/>
          </a:prstGeom>
          <a:noFill/>
        </p:spPr>
        <p:txBody>
          <a:bodyPr wrap="none" rtlCol="0">
            <a:spAutoFit/>
          </a:bodyPr>
          <a:lstStyle/>
          <a:p>
            <a:r>
              <a:rPr lang="en-US" sz="1400" dirty="0"/>
              <a:t>FASER Collaboration (2019)</a:t>
            </a:r>
          </a:p>
        </p:txBody>
      </p:sp>
    </p:spTree>
    <p:extLst>
      <p:ext uri="{BB962C8B-B14F-4D97-AF65-F5344CB8AC3E}">
        <p14:creationId xmlns:p14="http://schemas.microsoft.com/office/powerpoint/2010/main" val="371185743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err="1">
                <a:latin typeface="Arial" charset="0"/>
              </a:rPr>
              <a:t>FASER</a:t>
            </a:r>
            <a:r>
              <a:rPr lang="en-US" dirty="0" err="1">
                <a:latin typeface="Symbol" pitchFamily="2" charset="2"/>
              </a:rPr>
              <a:t>n</a:t>
            </a:r>
            <a:r>
              <a:rPr lang="en-US" dirty="0">
                <a:latin typeface="Arial" charset="0"/>
              </a:rPr>
              <a:t> PHYSICS GOALS</a:t>
            </a:r>
          </a:p>
        </p:txBody>
      </p:sp>
      <p:sp>
        <p:nvSpPr>
          <p:cNvPr id="5123" name="Content Placeholder 2"/>
          <p:cNvSpPr>
            <a:spLocks noGrp="1"/>
          </p:cNvSpPr>
          <p:nvPr>
            <p:ph idx="1"/>
          </p:nvPr>
        </p:nvSpPr>
        <p:spPr>
          <a:xfrm>
            <a:off x="152400" y="838200"/>
            <a:ext cx="8915400" cy="5867400"/>
          </a:xfrm>
        </p:spPr>
        <p:txBody>
          <a:bodyPr/>
          <a:lstStyle/>
          <a:p>
            <a:r>
              <a:rPr lang="en-US" sz="2000" dirty="0"/>
              <a:t>1</a:t>
            </a:r>
            <a:r>
              <a:rPr lang="en-US" sz="2000" baseline="30000" dirty="0"/>
              <a:t>st</a:t>
            </a:r>
            <a:r>
              <a:rPr lang="en-US" sz="2000" dirty="0"/>
              <a:t> direct detection of a collider neutrino</a:t>
            </a:r>
          </a:p>
          <a:p>
            <a:r>
              <a:rPr lang="en-US" sz="2000" dirty="0"/>
              <a:t>Reconstruct ~20 </a:t>
            </a:r>
            <a:r>
              <a:rPr lang="en-US" sz="2000" dirty="0" err="1">
                <a:latin typeface="Symbol" pitchFamily="2" charset="2"/>
              </a:rPr>
              <a:t>n</a:t>
            </a:r>
            <a:r>
              <a:rPr lang="en-US" sz="2000" baseline="-25000" dirty="0" err="1">
                <a:latin typeface="Symbol" pitchFamily="2" charset="2"/>
              </a:rPr>
              <a:t>t</a:t>
            </a:r>
            <a:r>
              <a:rPr lang="en-US" sz="2000" baseline="-25000" dirty="0">
                <a:latin typeface="Symbol" pitchFamily="2" charset="2"/>
              </a:rPr>
              <a:t> </a:t>
            </a:r>
            <a:r>
              <a:rPr lang="en-US" sz="2000" dirty="0"/>
              <a:t>(doubling current world’s sample)</a:t>
            </a:r>
          </a:p>
          <a:p>
            <a:r>
              <a:rPr lang="en-US" sz="2000" dirty="0"/>
              <a:t>Measure neutrino cross sections at </a:t>
            </a:r>
            <a:r>
              <a:rPr lang="en-US" sz="2000" dirty="0" err="1"/>
              <a:t>E</a:t>
            </a:r>
            <a:r>
              <a:rPr lang="en-US" sz="2000" baseline="-25000" dirty="0" err="1">
                <a:latin typeface="Symbol" pitchFamily="2" charset="2"/>
              </a:rPr>
              <a:t>n</a:t>
            </a:r>
            <a:r>
              <a:rPr lang="en-US" sz="2000" dirty="0"/>
              <a:t> ~ </a:t>
            </a:r>
            <a:r>
              <a:rPr lang="en-US" sz="2000" dirty="0" err="1"/>
              <a:t>TeV</a:t>
            </a:r>
            <a:r>
              <a:rPr lang="en-US" sz="2000" dirty="0"/>
              <a:t>, the highest energies ever for electron and tau neutrinos, and a new energy range for muon neutrinos</a:t>
            </a:r>
          </a:p>
          <a:p>
            <a:r>
              <a:rPr lang="en-US" sz="2000" dirty="0"/>
              <a:t>Constrain forward particle production</a:t>
            </a:r>
          </a:p>
          <a:p>
            <a:endParaRPr lang="en-US" sz="20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endParaRPr lang="en-US" sz="1200" dirty="0"/>
          </a:p>
          <a:p>
            <a:pPr marL="0" indent="0" algn="ctr">
              <a:buNone/>
            </a:pPr>
            <a:r>
              <a:rPr lang="en-US" sz="2000" dirty="0" err="1">
                <a:solidFill>
                  <a:srgbClr val="FF0000"/>
                </a:solidFill>
              </a:rPr>
              <a:t>FASER</a:t>
            </a:r>
            <a:r>
              <a:rPr lang="en-US" sz="2000" dirty="0" err="1">
                <a:solidFill>
                  <a:srgbClr val="FF0000"/>
                </a:solidFill>
                <a:latin typeface="Symbol" pitchFamily="2" charset="2"/>
              </a:rPr>
              <a:t>n</a:t>
            </a:r>
            <a:r>
              <a:rPr lang="en-US" sz="2000" dirty="0">
                <a:solidFill>
                  <a:srgbClr val="FF0000"/>
                </a:solidFill>
              </a:rPr>
              <a:t> is guaranteed to provide interesting neutrino measurements</a:t>
            </a:r>
          </a:p>
          <a:p>
            <a:pPr marL="0" indent="0" algn="ctr">
              <a:buNone/>
            </a:pPr>
            <a:r>
              <a:rPr lang="en-US" sz="2000" dirty="0">
                <a:solidFill>
                  <a:srgbClr val="FF0000"/>
                </a:solidFill>
              </a:rPr>
              <a:t>and will complement FASER’s searches for new particles.</a:t>
            </a:r>
          </a:p>
          <a:p>
            <a:endParaRPr lang="en-US" sz="2000" dirty="0"/>
          </a:p>
          <a:p>
            <a:endParaRPr lang="en-US" sz="2000" dirty="0"/>
          </a:p>
          <a:p>
            <a:endParaRPr lang="en-US" sz="2000" dirty="0"/>
          </a:p>
          <a:p>
            <a:pPr marL="0" indent="0">
              <a:buNone/>
            </a:pPr>
            <a:endParaRPr lang="en-US" sz="1200" dirty="0"/>
          </a:p>
          <a:p>
            <a:endParaRPr lang="en-US" sz="2000" dirty="0">
              <a:solidFill>
                <a:srgbClr val="FF0000"/>
              </a:solidFill>
            </a:endParaRPr>
          </a:p>
        </p:txBody>
      </p:sp>
      <p:pic>
        <p:nvPicPr>
          <p:cNvPr id="4" name="Picture 3">
            <a:extLst>
              <a:ext uri="{FF2B5EF4-FFF2-40B4-BE49-F238E27FC236}">
                <a16:creationId xmlns:a16="http://schemas.microsoft.com/office/drawing/2014/main" id="{E5741CE4-4005-8041-8C2D-6DA5DCE741B6}"/>
              </a:ext>
            </a:extLst>
          </p:cNvPr>
          <p:cNvPicPr>
            <a:picLocks noChangeAspect="1"/>
          </p:cNvPicPr>
          <p:nvPr/>
        </p:nvPicPr>
        <p:blipFill>
          <a:blip r:embed="rId2"/>
          <a:stretch>
            <a:fillRect/>
          </a:stretch>
        </p:blipFill>
        <p:spPr>
          <a:xfrm>
            <a:off x="226373" y="2743200"/>
            <a:ext cx="8689027" cy="2667000"/>
          </a:xfrm>
          <a:prstGeom prst="rect">
            <a:avLst/>
          </a:prstGeom>
        </p:spPr>
      </p:pic>
      <p:sp>
        <p:nvSpPr>
          <p:cNvPr id="5" name="TextBox 4">
            <a:extLst>
              <a:ext uri="{FF2B5EF4-FFF2-40B4-BE49-F238E27FC236}">
                <a16:creationId xmlns:a16="http://schemas.microsoft.com/office/drawing/2014/main" id="{78D13815-6D41-A442-A233-33DD17A55E6D}"/>
              </a:ext>
            </a:extLst>
          </p:cNvPr>
          <p:cNvSpPr txBox="1"/>
          <p:nvPr/>
        </p:nvSpPr>
        <p:spPr>
          <a:xfrm>
            <a:off x="2890847" y="5407223"/>
            <a:ext cx="3438505" cy="307777"/>
          </a:xfrm>
          <a:prstGeom prst="rect">
            <a:avLst/>
          </a:prstGeom>
          <a:noFill/>
        </p:spPr>
        <p:txBody>
          <a:bodyPr wrap="none" rtlCol="0">
            <a:spAutoFit/>
          </a:bodyPr>
          <a:lstStyle/>
          <a:p>
            <a:r>
              <a:rPr lang="en-US" sz="1400" dirty="0"/>
              <a:t>FASER Collaboration 1908.02310 (2019)</a:t>
            </a:r>
          </a:p>
        </p:txBody>
      </p:sp>
    </p:spTree>
    <p:extLst>
      <p:ext uri="{BB962C8B-B14F-4D97-AF65-F5344CB8AC3E}">
        <p14:creationId xmlns:p14="http://schemas.microsoft.com/office/powerpoint/2010/main" val="24234229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76200" y="838200"/>
            <a:ext cx="89916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dirty="0"/>
              <a:t>A new target for particle physics experiments: light and weakly-interacting particles at the lifetime frontier.</a:t>
            </a:r>
          </a:p>
          <a:p>
            <a:pPr marL="342900" indent="-342900">
              <a:spcBef>
                <a:spcPct val="20000"/>
              </a:spcBef>
              <a:buFontTx/>
              <a:buChar char="•"/>
            </a:pPr>
            <a:endParaRPr lang="en-US" sz="1200" dirty="0"/>
          </a:p>
          <a:p>
            <a:pPr marL="342900" indent="-342900">
              <a:spcBef>
                <a:spcPct val="20000"/>
              </a:spcBef>
              <a:buFontTx/>
              <a:buChar char="•"/>
            </a:pPr>
            <a:r>
              <a:rPr lang="en-US" sz="2000" dirty="0"/>
              <a:t>Fast, small, cheap experiments can provide world-leading sensitivities.</a:t>
            </a:r>
          </a:p>
          <a:p>
            <a:pPr marL="342900" indent="-342900">
              <a:spcBef>
                <a:spcPct val="20000"/>
              </a:spcBef>
              <a:buFontTx/>
              <a:buChar char="•"/>
            </a:pPr>
            <a:endParaRPr lang="en-US" sz="1200" dirty="0"/>
          </a:p>
          <a:p>
            <a:pPr marL="342900" indent="-342900">
              <a:spcBef>
                <a:spcPct val="20000"/>
              </a:spcBef>
              <a:buFontTx/>
              <a:buChar char="•"/>
            </a:pPr>
            <a:r>
              <a:rPr lang="en-US" sz="2000" dirty="0"/>
              <a:t>FASER: 18 months from theory paper to beginning of construction, fits on a tabletop, ~$2M.  Data-taking begins 2021 with new neutrino measurements and discovery prospects for a host of proposed new particles.</a:t>
            </a:r>
          </a:p>
          <a:p>
            <a:pPr marL="342900" indent="-342900">
              <a:spcBef>
                <a:spcPct val="20000"/>
              </a:spcBef>
              <a:buFontTx/>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marL="285750" indent="-285750">
              <a:spcBef>
                <a:spcPct val="20000"/>
              </a:spcBef>
              <a:buFont typeface="Cambria Math" panose="02040503050406030204" pitchFamily="18" charset="0"/>
              <a:buChar char="⎯"/>
            </a:pPr>
            <a:endParaRPr lang="en-US" sz="1200" b="1" dirty="0">
              <a:sym typeface="Wingdings"/>
            </a:endParaRPr>
          </a:p>
          <a:p>
            <a:pPr>
              <a:spcBef>
                <a:spcPct val="20000"/>
              </a:spcBef>
            </a:pPr>
            <a:endParaRPr lang="en-US" sz="2000" dirty="0">
              <a:sym typeface="Wingdings"/>
            </a:endParaRPr>
          </a:p>
          <a:p>
            <a:pPr marL="285750" indent="-285750">
              <a:spcBef>
                <a:spcPct val="20000"/>
              </a:spcBef>
              <a:buFont typeface="Arial" panose="020B0604020202020204" pitchFamily="34" charset="0"/>
              <a:buChar char="•"/>
            </a:pPr>
            <a:r>
              <a:rPr lang="en-US" dirty="0">
                <a:sym typeface="Wingdings"/>
              </a:rPr>
              <a:t>More info:</a:t>
            </a:r>
            <a:r>
              <a:rPr lang="en-US" dirty="0"/>
              <a:t> https://</a:t>
            </a:r>
            <a:r>
              <a:rPr lang="en-US" dirty="0" err="1"/>
              <a:t>twiki.cern.ch</a:t>
            </a:r>
            <a:r>
              <a:rPr lang="en-US" dirty="0"/>
              <a:t>/</a:t>
            </a:r>
            <a:r>
              <a:rPr lang="en-US" dirty="0" err="1"/>
              <a:t>twiki</a:t>
            </a:r>
            <a:r>
              <a:rPr lang="en-US" dirty="0"/>
              <a:t>/bin/</a:t>
            </a:r>
            <a:r>
              <a:rPr lang="en-US" dirty="0" err="1"/>
              <a:t>viewauth</a:t>
            </a:r>
            <a:r>
              <a:rPr lang="en-US" dirty="0"/>
              <a:t>/FASER/</a:t>
            </a:r>
            <a:r>
              <a:rPr lang="en-US" dirty="0" err="1"/>
              <a:t>WebHome</a:t>
            </a:r>
            <a:r>
              <a:rPr lang="en-US" dirty="0"/>
              <a:t>.</a:t>
            </a:r>
            <a:r>
              <a:rPr lang="en-US" dirty="0">
                <a:sym typeface="Wingdings"/>
              </a:rPr>
              <a:t> </a:t>
            </a:r>
            <a:endParaRPr lang="en-US" sz="1200" dirty="0">
              <a:sym typeface="Wingdings"/>
            </a:endParaRPr>
          </a:p>
          <a:p>
            <a:pPr marL="742950" lvl="1" indent="-285750">
              <a:spcBef>
                <a:spcPct val="20000"/>
              </a:spcBef>
              <a:buFont typeface="Cambria Math" panose="02040503050406030204" pitchFamily="18" charset="0"/>
              <a:buChar char="⎯"/>
            </a:pPr>
            <a:endParaRPr lang="en-US" dirty="0"/>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solidFill>
                  <a:schemeClr val="tx1"/>
                </a:solidFill>
                <a:latin typeface="Arial" charset="0"/>
              </a:rPr>
              <a:t>SUMMARY AND OUTLOOK</a:t>
            </a:r>
          </a:p>
        </p:txBody>
      </p:sp>
      <p:pic>
        <p:nvPicPr>
          <p:cNvPr id="5" name="Picture 4">
            <a:extLst>
              <a:ext uri="{FF2B5EF4-FFF2-40B4-BE49-F238E27FC236}">
                <a16:creationId xmlns:a16="http://schemas.microsoft.com/office/drawing/2014/main" id="{6C5FE087-35E8-424C-A78F-5B9C0EE03244}"/>
              </a:ext>
            </a:extLst>
          </p:cNvPr>
          <p:cNvPicPr>
            <a:picLocks noChangeAspect="1"/>
          </p:cNvPicPr>
          <p:nvPr/>
        </p:nvPicPr>
        <p:blipFill>
          <a:blip r:embed="rId2"/>
          <a:stretch>
            <a:fillRect/>
          </a:stretch>
        </p:blipFill>
        <p:spPr>
          <a:xfrm>
            <a:off x="6212081" y="3505200"/>
            <a:ext cx="2550919" cy="2301581"/>
          </a:xfrm>
          <a:prstGeom prst="rect">
            <a:avLst/>
          </a:prstGeom>
        </p:spPr>
      </p:pic>
      <p:pic>
        <p:nvPicPr>
          <p:cNvPr id="7" name="Picture 6">
            <a:extLst>
              <a:ext uri="{FF2B5EF4-FFF2-40B4-BE49-F238E27FC236}">
                <a16:creationId xmlns:a16="http://schemas.microsoft.com/office/drawing/2014/main" id="{A085AF30-B472-3F41-BDC0-B73229D1BB77}"/>
              </a:ext>
            </a:extLst>
          </p:cNvPr>
          <p:cNvPicPr>
            <a:picLocks noChangeAspect="1"/>
          </p:cNvPicPr>
          <p:nvPr/>
        </p:nvPicPr>
        <p:blipFill>
          <a:blip r:embed="rId3"/>
          <a:stretch>
            <a:fillRect/>
          </a:stretch>
        </p:blipFill>
        <p:spPr>
          <a:xfrm>
            <a:off x="208345" y="3505200"/>
            <a:ext cx="2992055" cy="2301581"/>
          </a:xfrm>
          <a:prstGeom prst="rect">
            <a:avLst/>
          </a:prstGeom>
        </p:spPr>
      </p:pic>
      <p:pic>
        <p:nvPicPr>
          <p:cNvPr id="9" name="Picture 8">
            <a:extLst>
              <a:ext uri="{FF2B5EF4-FFF2-40B4-BE49-F238E27FC236}">
                <a16:creationId xmlns:a16="http://schemas.microsoft.com/office/drawing/2014/main" id="{B89B98E6-2945-A143-BE45-4F3F4F6F7022}"/>
              </a:ext>
            </a:extLst>
          </p:cNvPr>
          <p:cNvPicPr>
            <a:picLocks noChangeAspect="1"/>
          </p:cNvPicPr>
          <p:nvPr/>
        </p:nvPicPr>
        <p:blipFill>
          <a:blip r:embed="rId4"/>
          <a:stretch>
            <a:fillRect/>
          </a:stretch>
        </p:blipFill>
        <p:spPr>
          <a:xfrm>
            <a:off x="3392681" y="3505200"/>
            <a:ext cx="2550919" cy="2301581"/>
          </a:xfrm>
          <a:prstGeom prst="rect">
            <a:avLst/>
          </a:prstGeom>
        </p:spPr>
      </p:pic>
      <p:sp>
        <p:nvSpPr>
          <p:cNvPr id="8" name="TextBox 7">
            <a:extLst>
              <a:ext uri="{FF2B5EF4-FFF2-40B4-BE49-F238E27FC236}">
                <a16:creationId xmlns:a16="http://schemas.microsoft.com/office/drawing/2014/main" id="{7AA68D1B-2AD3-964F-B0F6-BA2D231299FE}"/>
              </a:ext>
            </a:extLst>
          </p:cNvPr>
          <p:cNvSpPr txBox="1"/>
          <p:nvPr/>
        </p:nvSpPr>
        <p:spPr>
          <a:xfrm>
            <a:off x="3456907" y="5562600"/>
            <a:ext cx="2334293" cy="246221"/>
          </a:xfrm>
          <a:prstGeom prst="rect">
            <a:avLst/>
          </a:prstGeom>
          <a:noFill/>
        </p:spPr>
        <p:txBody>
          <a:bodyPr wrap="none" rtlCol="0">
            <a:spAutoFit/>
          </a:bodyPr>
          <a:lstStyle/>
          <a:p>
            <a:r>
              <a:rPr lang="en-US" sz="1000" dirty="0">
                <a:solidFill>
                  <a:schemeClr val="bg1">
                    <a:lumMod val="50000"/>
                  </a:schemeClr>
                </a:solidFill>
              </a:rPr>
              <a:t>Branigan, Symmetry Magazine (2019)</a:t>
            </a:r>
          </a:p>
        </p:txBody>
      </p:sp>
    </p:spTree>
    <p:extLst>
      <p:ext uri="{BB962C8B-B14F-4D97-AF65-F5344CB8AC3E}">
        <p14:creationId xmlns:p14="http://schemas.microsoft.com/office/powerpoint/2010/main" val="2585239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solidFill>
                <a:schemeClr val="bg1"/>
              </a:solidFill>
            </a:endParaRPr>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ATLAS DETECTOR</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568884" y="1311635"/>
            <a:ext cx="8041716" cy="5241565"/>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763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One of several giant detectors that observe particle collisions at the LHC</a:t>
            </a:r>
          </a:p>
        </p:txBody>
      </p:sp>
    </p:spTree>
    <p:extLst>
      <p:ext uri="{BB962C8B-B14F-4D97-AF65-F5344CB8AC3E}">
        <p14:creationId xmlns:p14="http://schemas.microsoft.com/office/powerpoint/2010/main" val="43214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98438" y="1066800"/>
            <a:ext cx="8680450" cy="5486400"/>
          </a:xfrm>
        </p:spPr>
        <p:txBody>
          <a:bodyPr/>
          <a:lstStyle/>
          <a:p>
            <a:r>
              <a:rPr lang="en-US" altLang="en-US" sz="2400" dirty="0"/>
              <a:t>Size: Big. Colliders the size of cities, detectors the size of buildings.</a:t>
            </a:r>
          </a:p>
          <a:p>
            <a:endParaRPr lang="en-US" altLang="en-US" sz="1400" dirty="0"/>
          </a:p>
          <a:p>
            <a:r>
              <a:rPr lang="en-US" altLang="en-US" sz="2400" dirty="0"/>
              <a:t>Timescale: Long.  The LHC was conceived in the 1980’s.  It was constructed from 1998-2008, and has been running since 2008, with periodic shutdowns to upgrade and fix equipment.</a:t>
            </a:r>
          </a:p>
          <a:p>
            <a:endParaRPr lang="en-US" altLang="en-US" sz="1400" dirty="0"/>
          </a:p>
          <a:p>
            <a:r>
              <a:rPr lang="en-US" altLang="en-US" sz="2400" dirty="0"/>
              <a:t>Budget: Expensive. The cost of constructing the LHC and the various experiments was roughly $10 billion.  The annual operations budget of CERN, the host laboratory, is about $1 billion/year, or roughly 1 coffee per year per EU citizen.</a:t>
            </a:r>
          </a:p>
          <a:p>
            <a:endParaRPr lang="en-US" altLang="en-US" sz="1400" dirty="0"/>
          </a:p>
          <a:p>
            <a:r>
              <a:rPr lang="en-US" altLang="en-US" dirty="0"/>
              <a:t>People</a:t>
            </a:r>
            <a:r>
              <a:rPr lang="en-US" altLang="en-US" sz="2400" dirty="0"/>
              <a:t>: Many.</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HOW BIG IS BIG SCIENCE?</a:t>
            </a:r>
          </a:p>
        </p:txBody>
      </p:sp>
    </p:spTree>
    <p:extLst>
      <p:ext uri="{BB962C8B-B14F-4D97-AF65-F5344CB8AC3E}">
        <p14:creationId xmlns:p14="http://schemas.microsoft.com/office/powerpoint/2010/main" val="23813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dissolve">
                                      <p:cBhvr>
                                        <p:cTn id="17" dur="500"/>
                                        <p:tgtEl>
                                          <p:spTgt spid="389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915">
                                            <p:txEl>
                                              <p:pRg st="6" end="6"/>
                                            </p:txEl>
                                          </p:spTgt>
                                        </p:tgtEl>
                                        <p:attrNameLst>
                                          <p:attrName>style.visibility</p:attrName>
                                        </p:attrNameLst>
                                      </p:cBhvr>
                                      <p:to>
                                        <p:strVal val="visible"/>
                                      </p:to>
                                    </p:set>
                                    <p:animEffect transition="in" filter="dissolve">
                                      <p:cBhvr>
                                        <p:cTn id="22"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a:t>
            </a:r>
          </a:p>
        </p:txBody>
      </p:sp>
      <p:pic>
        <p:nvPicPr>
          <p:cNvPr id="4" name="Picture 3">
            <a:extLst>
              <a:ext uri="{FF2B5EF4-FFF2-40B4-BE49-F238E27FC236}">
                <a16:creationId xmlns:a16="http://schemas.microsoft.com/office/drawing/2014/main" id="{0A37794A-5CDC-A64B-B8B2-8C216514AF97}"/>
              </a:ext>
            </a:extLst>
          </p:cNvPr>
          <p:cNvPicPr>
            <a:picLocks noChangeAspect="1"/>
          </p:cNvPicPr>
          <p:nvPr/>
        </p:nvPicPr>
        <p:blipFill>
          <a:blip r:embed="rId2"/>
          <a:stretch>
            <a:fillRect/>
          </a:stretch>
        </p:blipFill>
        <p:spPr>
          <a:xfrm>
            <a:off x="2549419" y="914400"/>
            <a:ext cx="4045161" cy="5724413"/>
          </a:xfrm>
          <a:prstGeom prst="rect">
            <a:avLst/>
          </a:prstGeom>
          <a:ln w="19050">
            <a:solidFill>
              <a:schemeClr val="tx1"/>
            </a:solidFill>
          </a:ln>
        </p:spPr>
      </p:pic>
    </p:spTree>
    <p:extLst>
      <p:ext uri="{BB962C8B-B14F-4D97-AF65-F5344CB8AC3E}">
        <p14:creationId xmlns:p14="http://schemas.microsoft.com/office/powerpoint/2010/main" val="236623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A RECENT CMS AUTHOR LIST (CONTINUED)</a:t>
            </a:r>
          </a:p>
        </p:txBody>
      </p:sp>
      <p:pic>
        <p:nvPicPr>
          <p:cNvPr id="3" name="Picture 2">
            <a:extLst>
              <a:ext uri="{FF2B5EF4-FFF2-40B4-BE49-F238E27FC236}">
                <a16:creationId xmlns:a16="http://schemas.microsoft.com/office/drawing/2014/main" id="{8EC5E350-0B46-1745-BEF0-BA6C475D2F69}"/>
              </a:ext>
            </a:extLst>
          </p:cNvPr>
          <p:cNvPicPr>
            <a:picLocks noChangeAspect="1"/>
          </p:cNvPicPr>
          <p:nvPr/>
        </p:nvPicPr>
        <p:blipFill>
          <a:blip r:embed="rId2"/>
          <a:stretch>
            <a:fillRect/>
          </a:stretch>
        </p:blipFill>
        <p:spPr>
          <a:xfrm>
            <a:off x="619224" y="1130622"/>
            <a:ext cx="3724176" cy="5270178"/>
          </a:xfrm>
          <a:prstGeom prst="rect">
            <a:avLst/>
          </a:prstGeom>
          <a:ln w="19050">
            <a:solidFill>
              <a:schemeClr val="tx1"/>
            </a:solidFill>
          </a:ln>
        </p:spPr>
      </p:pic>
      <p:pic>
        <p:nvPicPr>
          <p:cNvPr id="6" name="Picture 5">
            <a:extLst>
              <a:ext uri="{FF2B5EF4-FFF2-40B4-BE49-F238E27FC236}">
                <a16:creationId xmlns:a16="http://schemas.microsoft.com/office/drawing/2014/main" id="{FF70C098-BF82-7A46-91F1-DE2938605927}"/>
              </a:ext>
            </a:extLst>
          </p:cNvPr>
          <p:cNvPicPr>
            <a:picLocks noChangeAspect="1"/>
          </p:cNvPicPr>
          <p:nvPr/>
        </p:nvPicPr>
        <p:blipFill>
          <a:blip r:embed="rId3"/>
          <a:stretch>
            <a:fillRect/>
          </a:stretch>
        </p:blipFill>
        <p:spPr>
          <a:xfrm>
            <a:off x="4800600" y="1130622"/>
            <a:ext cx="3724175" cy="5270178"/>
          </a:xfrm>
          <a:prstGeom prst="rect">
            <a:avLst/>
          </a:prstGeom>
          <a:ln w="19050">
            <a:solidFill>
              <a:schemeClr val="tx1"/>
            </a:solidFill>
          </a:ln>
        </p:spPr>
      </p:pic>
    </p:spTree>
    <p:extLst>
      <p:ext uri="{BB962C8B-B14F-4D97-AF65-F5344CB8AC3E}">
        <p14:creationId xmlns:p14="http://schemas.microsoft.com/office/powerpoint/2010/main" val="976209997"/>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61654</TotalTime>
  <Words>3011</Words>
  <Application>Microsoft Macintosh PowerPoint</Application>
  <PresentationFormat>On-screen Show (4:3)</PresentationFormat>
  <Paragraphs>542</Paragraphs>
  <Slides>54</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ＭＳ Ｐゴシック</vt:lpstr>
      <vt:lpstr>PingFang TC</vt:lpstr>
      <vt:lpstr>Arial</vt:lpstr>
      <vt:lpstr>Calibri</vt:lpstr>
      <vt:lpstr>Cambria Math</vt:lpstr>
      <vt:lpstr>Symbol</vt:lpstr>
      <vt:lpstr>Times New Roman</vt:lpstr>
      <vt:lpstr>Wingdings</vt:lpstr>
      <vt:lpstr>office_arial</vt:lpstr>
      <vt:lpstr>PowerPoint Presentation</vt:lpstr>
      <vt:lpstr>PowerPoint Presentation</vt:lpstr>
      <vt:lpstr>A BRIEF HISTORY OF PARTICLE PHYSICS</vt:lpstr>
      <vt:lpstr>PARTICLE ACCELERATORS AND COLLIDERS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PARTICLE LANDSCAPE</vt:lpstr>
      <vt:lpstr>THE UNIVERSE TODAY</vt:lpstr>
      <vt:lpstr>DARK MATTER</vt:lpstr>
      <vt:lpstr>THE NEW PARTICLE LANDSCAPE</vt:lpstr>
      <vt:lpstr>PowerPoint Presentation</vt:lpstr>
      <vt:lpstr>THE NEW PARTICLE LANDSCAPE</vt:lpstr>
      <vt:lpstr>LOTS OF ACTIVITY</vt:lpstr>
      <vt:lpstr>LOTS OF ACTIVITY</vt:lpstr>
      <vt:lpstr>PowerPoint Presentation</vt:lpstr>
      <vt:lpstr>THE BASIC IDEA</vt:lpstr>
      <vt:lpstr>THE BASIC IDEA</vt:lpstr>
      <vt:lpstr>FORWARD SEARCH EXPERIMENT</vt:lpstr>
      <vt:lpstr>LOCATION, LOCATION, LOCATION</vt:lpstr>
      <vt:lpstr>LOCATION, LOCATION, LOCATION</vt:lpstr>
      <vt:lpstr>PARTICLE PATH FROM ATLAS TO FASER</vt:lpstr>
      <vt:lpstr>FASER SEARCH EXAMPLE: DARK PHOTONS</vt:lpstr>
      <vt:lpstr>DARK PHOTON PROPERTIES</vt:lpstr>
      <vt:lpstr>DARK PHOTON SENSITIVITY REACH</vt:lpstr>
      <vt:lpstr>PHYSICS SUMMARY</vt:lpstr>
      <vt:lpstr>PowerPoint Presentation</vt:lpstr>
      <vt:lpstr>FASER TIMELINE</vt:lpstr>
      <vt:lpstr>FASER ON BIG BANG THEORY</vt:lpstr>
      <vt:lpstr>FIRST FASER COLLABORATION MEETING</vt:lpstr>
      <vt:lpstr>FASER COLLABORATION TODAY</vt:lpstr>
      <vt:lpstr>HELP FROM MANY OTHERS</vt:lpstr>
      <vt:lpstr>FASER IN TUNNEL TI12</vt:lpstr>
      <vt:lpstr>FASER LOCATION NOW</vt:lpstr>
      <vt:lpstr>FASER LOCATION NOW</vt:lpstr>
      <vt:lpstr>PowerPoint Presentation</vt:lpstr>
      <vt:lpstr>PowerPoint Presentation</vt:lpstr>
      <vt:lpstr>BACKGROUNDS</vt:lpstr>
      <vt:lpstr>TRACKER</vt:lpstr>
      <vt:lpstr>CALORIMETERS</vt:lpstr>
      <vt:lpstr>OTHER COMPONENTS</vt:lpstr>
      <vt:lpstr>FASER INSTALLATION</vt:lpstr>
      <vt:lpstr>PowerPoint Presentation</vt:lpstr>
      <vt:lpstr>COLLIDER NEUTRINOS</vt:lpstr>
      <vt:lpstr>FASERn EMULSION DETECTOR</vt:lpstr>
      <vt:lpstr>FASERn PHYSICS GOALS</vt:lpstr>
      <vt:lpstr>SUMMARY AND OUTLOOK</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1315</cp:revision>
  <cp:lastPrinted>2019-09-06T01:34:01Z</cp:lastPrinted>
  <dcterms:created xsi:type="dcterms:W3CDTF">2011-05-01T15:38:23Z</dcterms:created>
  <dcterms:modified xsi:type="dcterms:W3CDTF">2019-09-06T01:34:19Z</dcterms:modified>
</cp:coreProperties>
</file>