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1"/>
  </p:notesMasterIdLst>
  <p:handoutMasterIdLst>
    <p:handoutMasterId r:id="rId32"/>
  </p:handoutMasterIdLst>
  <p:sldIdLst>
    <p:sldId id="897" r:id="rId2"/>
    <p:sldId id="633" r:id="rId3"/>
    <p:sldId id="749" r:id="rId4"/>
    <p:sldId id="717" r:id="rId5"/>
    <p:sldId id="750" r:id="rId6"/>
    <p:sldId id="751" r:id="rId7"/>
    <p:sldId id="865" r:id="rId8"/>
    <p:sldId id="872" r:id="rId9"/>
    <p:sldId id="787" r:id="rId10"/>
    <p:sldId id="867" r:id="rId11"/>
    <p:sldId id="887" r:id="rId12"/>
    <p:sldId id="708" r:id="rId13"/>
    <p:sldId id="722" r:id="rId14"/>
    <p:sldId id="741" r:id="rId15"/>
    <p:sldId id="888" r:id="rId16"/>
    <p:sldId id="731" r:id="rId17"/>
    <p:sldId id="894" r:id="rId18"/>
    <p:sldId id="893" r:id="rId19"/>
    <p:sldId id="895" r:id="rId20"/>
    <p:sldId id="735" r:id="rId21"/>
    <p:sldId id="889" r:id="rId22"/>
    <p:sldId id="890" r:id="rId23"/>
    <p:sldId id="892" r:id="rId24"/>
    <p:sldId id="868" r:id="rId25"/>
    <p:sldId id="752" r:id="rId26"/>
    <p:sldId id="725" r:id="rId27"/>
    <p:sldId id="744" r:id="rId28"/>
    <p:sldId id="740" r:id="rId29"/>
    <p:sldId id="730"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F0000"/>
    <a:srgbClr val="E4E37B"/>
    <a:srgbClr val="F2E9D7"/>
    <a:srgbClr val="00B050"/>
    <a:srgbClr val="4A7EBB"/>
    <a:srgbClr val="17375E"/>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62" autoAdjust="0"/>
    <p:restoredTop sz="50000" autoAdjust="0"/>
  </p:normalViewPr>
  <p:slideViewPr>
    <p:cSldViewPr snapToObjects="1">
      <p:cViewPr varScale="1">
        <p:scale>
          <a:sx n="63" d="100"/>
          <a:sy n="63" d="100"/>
        </p:scale>
        <p:origin x="192"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6/30/19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6/30/19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1553289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3073401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latin typeface="+mn-lt"/>
                <a:ea typeface="+mn-ea"/>
                <a:cs typeface="+mn-cs"/>
              </a:rPr>
              <a:t>3 July 2019</a:t>
            </a:r>
            <a:endParaRPr lang="en-US" dirty="0">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rgbClr val="0000FF"/>
                </a:solidFill>
              </a:rPr>
              <a:t>Feng</a:t>
            </a:r>
            <a:r>
              <a:rPr lang="en-US" sz="1200" dirty="0">
                <a:solidFill>
                  <a:srgbClr val="0000FF"/>
                </a:solidFill>
              </a:rPr>
              <a:t> </a:t>
            </a:r>
            <a:fld id="{F817A6DC-7C87-374F-AFE6-43B3D5E1F40F}" type="slidenum">
              <a:rPr lang="en-US" sz="1200" smtClean="0">
                <a:solidFill>
                  <a:srgbClr val="0000FF"/>
                </a:solidFill>
              </a:rPr>
              <a:pPr algn="r"/>
              <a:t>‹#›</a:t>
            </a:fld>
            <a:endParaRPr lang="en-US" sz="1200" dirty="0">
              <a:solidFill>
                <a:srgbClr val="0000FF"/>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3" r:id="rId2"/>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8.tiff"/><Relationship Id="rId13" Type="http://schemas.openxmlformats.org/officeDocument/2006/relationships/image" Target="../media/image23.tiff"/><Relationship Id="rId18" Type="http://schemas.openxmlformats.org/officeDocument/2006/relationships/image" Target="../media/image28.jpg"/><Relationship Id="rId3" Type="http://schemas.openxmlformats.org/officeDocument/2006/relationships/image" Target="../media/image13.tiff"/><Relationship Id="rId7" Type="http://schemas.openxmlformats.org/officeDocument/2006/relationships/image" Target="../media/image17.tiff"/><Relationship Id="rId12" Type="http://schemas.openxmlformats.org/officeDocument/2006/relationships/image" Target="../media/image22.tiff"/><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tiff"/><Relationship Id="rId1" Type="http://schemas.openxmlformats.org/officeDocument/2006/relationships/slideLayout" Target="../slideLayouts/slideLayout1.xml"/><Relationship Id="rId6" Type="http://schemas.openxmlformats.org/officeDocument/2006/relationships/image" Target="../media/image16.tiff"/><Relationship Id="rId11" Type="http://schemas.openxmlformats.org/officeDocument/2006/relationships/image" Target="../media/image21.tiff"/><Relationship Id="rId5" Type="http://schemas.openxmlformats.org/officeDocument/2006/relationships/image" Target="../media/image15.tiff"/><Relationship Id="rId15" Type="http://schemas.openxmlformats.org/officeDocument/2006/relationships/image" Target="../media/image25.png"/><Relationship Id="rId10" Type="http://schemas.openxmlformats.org/officeDocument/2006/relationships/image" Target="../media/image20.tiff"/><Relationship Id="rId4" Type="http://schemas.openxmlformats.org/officeDocument/2006/relationships/image" Target="../media/image14.tiff"/><Relationship Id="rId9" Type="http://schemas.openxmlformats.org/officeDocument/2006/relationships/image" Target="../media/image19.tiff"/><Relationship Id="rId14"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276600"/>
            <a:ext cx="9144000" cy="171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New Physics with Exotic and Long-Lived Particles</a:t>
            </a:r>
          </a:p>
          <a:p>
            <a:pPr algn="ctr"/>
            <a:r>
              <a:rPr lang="en-US" sz="2000" dirty="0"/>
              <a:t>Joint ICISE-CBPF Workshop, </a:t>
            </a:r>
            <a:r>
              <a:rPr lang="en-US" sz="2000" dirty="0" err="1"/>
              <a:t>Quy</a:t>
            </a:r>
            <a:r>
              <a:rPr lang="en-US" sz="2000" dirty="0"/>
              <a:t> Nhon, Vietnam, 3 July 2019</a:t>
            </a:r>
          </a:p>
          <a:p>
            <a:pPr algn="ctr"/>
            <a:endParaRPr lang="en-US" sz="1000" dirty="0"/>
          </a:p>
          <a:p>
            <a:pPr algn="ctr"/>
            <a:endParaRPr lang="en-US" sz="2000" dirty="0"/>
          </a:p>
          <a:p>
            <a:pPr algn="ctr"/>
            <a:r>
              <a:rPr lang="en-US" sz="2000" dirty="0"/>
              <a:t>Jonathan Feng (UC Irvine) for the FASER Collaboration</a:t>
            </a: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1200" dirty="0"/>
          </a:p>
          <a:p>
            <a:pPr algn="ctr"/>
            <a:endParaRPr lang="en-US" sz="1200" dirty="0"/>
          </a:p>
        </p:txBody>
      </p:sp>
      <p:pic>
        <p:nvPicPr>
          <p:cNvPr id="15" name="Picture 14">
            <a:extLst>
              <a:ext uri="{FF2B5EF4-FFF2-40B4-BE49-F238E27FC236}">
                <a16:creationId xmlns:a16="http://schemas.microsoft.com/office/drawing/2014/main" id="{7068146E-D54F-2245-A73A-1F8F6D44ADE4}"/>
              </a:ext>
            </a:extLst>
          </p:cNvPr>
          <p:cNvPicPr>
            <a:picLocks noChangeAspect="1"/>
          </p:cNvPicPr>
          <p:nvPr/>
        </p:nvPicPr>
        <p:blipFill>
          <a:blip r:embed="rId3"/>
          <a:stretch>
            <a:fillRect/>
          </a:stretch>
        </p:blipFill>
        <p:spPr>
          <a:xfrm>
            <a:off x="1015037" y="990600"/>
            <a:ext cx="7037725" cy="2345908"/>
          </a:xfrm>
          <a:prstGeom prst="rect">
            <a:avLst/>
          </a:prstGeom>
        </p:spPr>
      </p:pic>
      <p:pic>
        <p:nvPicPr>
          <p:cNvPr id="11" name="Picture 10">
            <a:extLst>
              <a:ext uri="{FF2B5EF4-FFF2-40B4-BE49-F238E27FC236}">
                <a16:creationId xmlns:a16="http://schemas.microsoft.com/office/drawing/2014/main" id="{4DBCF0A9-15F5-7348-BB43-388A5712E823}"/>
              </a:ext>
            </a:extLst>
          </p:cNvPr>
          <p:cNvPicPr>
            <a:picLocks noChangeAspect="1"/>
          </p:cNvPicPr>
          <p:nvPr/>
        </p:nvPicPr>
        <p:blipFill>
          <a:blip r:embed="rId4"/>
          <a:stretch>
            <a:fillRect/>
          </a:stretch>
        </p:blipFill>
        <p:spPr>
          <a:xfrm>
            <a:off x="5435600" y="5429144"/>
            <a:ext cx="1676400" cy="478972"/>
          </a:xfrm>
          <a:prstGeom prst="rect">
            <a:avLst/>
          </a:prstGeom>
        </p:spPr>
      </p:pic>
      <p:pic>
        <p:nvPicPr>
          <p:cNvPr id="12" name="Picture 11">
            <a:extLst>
              <a:ext uri="{FF2B5EF4-FFF2-40B4-BE49-F238E27FC236}">
                <a16:creationId xmlns:a16="http://schemas.microsoft.com/office/drawing/2014/main" id="{DC84C4E0-1E28-2946-8528-1E4D0B72A787}"/>
              </a:ext>
            </a:extLst>
          </p:cNvPr>
          <p:cNvPicPr>
            <a:picLocks noChangeAspect="1"/>
          </p:cNvPicPr>
          <p:nvPr/>
        </p:nvPicPr>
        <p:blipFill>
          <a:blip r:embed="rId5"/>
          <a:stretch>
            <a:fillRect/>
          </a:stretch>
        </p:blipFill>
        <p:spPr>
          <a:xfrm>
            <a:off x="1955800" y="5393660"/>
            <a:ext cx="2895600" cy="549940"/>
          </a:xfrm>
          <a:prstGeom prst="rect">
            <a:avLst/>
          </a:prstGeom>
        </p:spPr>
      </p:pic>
      <p:pic>
        <p:nvPicPr>
          <p:cNvPr id="9" name="Picture 8">
            <a:extLst>
              <a:ext uri="{FF2B5EF4-FFF2-40B4-BE49-F238E27FC236}">
                <a16:creationId xmlns:a16="http://schemas.microsoft.com/office/drawing/2014/main" id="{F9EFA351-B33C-5C42-B05C-702068C5F084}"/>
              </a:ext>
            </a:extLst>
          </p:cNvPr>
          <p:cNvPicPr>
            <a:picLocks noChangeAspect="1"/>
          </p:cNvPicPr>
          <p:nvPr/>
        </p:nvPicPr>
        <p:blipFill>
          <a:blip r:embed="rId6"/>
          <a:stretch>
            <a:fillRect/>
          </a:stretch>
        </p:blipFill>
        <p:spPr>
          <a:xfrm>
            <a:off x="304800" y="5029200"/>
            <a:ext cx="1066800" cy="1066800"/>
          </a:xfrm>
          <a:prstGeom prst="rect">
            <a:avLst/>
          </a:prstGeom>
        </p:spPr>
      </p:pic>
      <p:pic>
        <p:nvPicPr>
          <p:cNvPr id="16" name="Picture 15">
            <a:extLst>
              <a:ext uri="{FF2B5EF4-FFF2-40B4-BE49-F238E27FC236}">
                <a16:creationId xmlns:a16="http://schemas.microsoft.com/office/drawing/2014/main" id="{5F132F2E-2B65-EC4A-817C-9211C46F8AE9}"/>
              </a:ext>
            </a:extLst>
          </p:cNvPr>
          <p:cNvPicPr>
            <a:picLocks noChangeAspect="1"/>
          </p:cNvPicPr>
          <p:nvPr/>
        </p:nvPicPr>
        <p:blipFill>
          <a:blip r:embed="rId7"/>
          <a:stretch>
            <a:fillRect/>
          </a:stretch>
        </p:blipFill>
        <p:spPr>
          <a:xfrm>
            <a:off x="7696200" y="5067300"/>
            <a:ext cx="990600" cy="990600"/>
          </a:xfrm>
          <a:prstGeom prst="rect">
            <a:avLst/>
          </a:prstGeom>
        </p:spPr>
      </p:pic>
    </p:spTree>
    <p:extLst>
      <p:ext uri="{BB962C8B-B14F-4D97-AF65-F5344CB8AC3E}">
        <p14:creationId xmlns:p14="http://schemas.microsoft.com/office/powerpoint/2010/main" val="4290956343"/>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11398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44475"/>
            <a:ext cx="6858000" cy="441325"/>
          </a:xfrm>
        </p:spPr>
        <p:txBody>
          <a:bodyPr/>
          <a:lstStyle/>
          <a:p>
            <a:r>
              <a:rPr lang="en-US" dirty="0"/>
              <a:t>ACKNOWLEDGEMENTS</a:t>
            </a:r>
          </a:p>
        </p:txBody>
      </p:sp>
      <p:sp>
        <p:nvSpPr>
          <p:cNvPr id="9" name="TextBox 8"/>
          <p:cNvSpPr txBox="1"/>
          <p:nvPr/>
        </p:nvSpPr>
        <p:spPr>
          <a:xfrm>
            <a:off x="228600" y="905470"/>
            <a:ext cx="8610600" cy="923330"/>
          </a:xfrm>
          <a:prstGeom prst="rect">
            <a:avLst/>
          </a:prstGeom>
          <a:noFill/>
        </p:spPr>
        <p:txBody>
          <a:bodyPr wrap="square" rtlCol="0">
            <a:spAutoFit/>
          </a:bodyPr>
          <a:lstStyle/>
          <a:p>
            <a:r>
              <a:rPr lang="en-US" dirty="0"/>
              <a:t>The FASER Collaboration has received essential support from the </a:t>
            </a:r>
            <a:r>
              <a:rPr lang="en-US" dirty="0" err="1"/>
              <a:t>Heising</a:t>
            </a:r>
            <a:r>
              <a:rPr lang="en-US" dirty="0"/>
              <a:t>-Simons and Simons Foundations, CERN, the ATLAS SCT and </a:t>
            </a:r>
            <a:r>
              <a:rPr lang="en-US" dirty="0" err="1"/>
              <a:t>LHCb</a:t>
            </a:r>
            <a:r>
              <a:rPr lang="en-US" dirty="0"/>
              <a:t> Collaborations, and also many others</a:t>
            </a:r>
          </a:p>
        </p:txBody>
      </p:sp>
      <p:pic>
        <p:nvPicPr>
          <p:cNvPr id="6" name="Picture 5"/>
          <p:cNvPicPr>
            <a:picLocks noChangeAspect="1"/>
          </p:cNvPicPr>
          <p:nvPr/>
        </p:nvPicPr>
        <p:blipFill rotWithShape="1">
          <a:blip r:embed="rId2"/>
          <a:srcRect l="1" r="-3371" b="-5069"/>
          <a:stretch/>
        </p:blipFill>
        <p:spPr>
          <a:xfrm>
            <a:off x="1142999" y="1828800"/>
            <a:ext cx="7071707" cy="4953771"/>
          </a:xfrm>
          <a:prstGeom prst="rect">
            <a:avLst/>
          </a:prstGeom>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0743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584D3536-9360-8F48-81DC-B3BF5AAC79A8}"/>
              </a:ext>
            </a:extLst>
          </p:cNvPr>
          <p:cNvSpPr txBox="1">
            <a:spLocks/>
          </p:cNvSpPr>
          <p:nvPr/>
        </p:nvSpPr>
        <p:spPr bwMode="auto">
          <a:xfrm>
            <a:off x="304800" y="3124199"/>
            <a:ext cx="4221374"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latin typeface="Arial" charset="0"/>
            </a:endParaRPr>
          </a:p>
          <a:p>
            <a:r>
              <a:rPr lang="en-US" dirty="0">
                <a:latin typeface="Arial" charset="0"/>
              </a:rPr>
              <a:t>It can be produced, for example, in pion decay:</a:t>
            </a:r>
          </a:p>
          <a:p>
            <a:pPr marL="0" indent="0">
              <a:buFont typeface="Arial" charset="0"/>
              <a:buNone/>
            </a:pPr>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p:txBody>
      </p:sp>
      <p:grpSp>
        <p:nvGrpSpPr>
          <p:cNvPr id="15" name="Group 14">
            <a:extLst>
              <a:ext uri="{FF2B5EF4-FFF2-40B4-BE49-F238E27FC236}">
                <a16:creationId xmlns:a16="http://schemas.microsoft.com/office/drawing/2014/main" id="{4C82F165-7B97-E543-8C07-7FCEEEBFA354}"/>
              </a:ext>
            </a:extLst>
          </p:cNvPr>
          <p:cNvGrpSpPr/>
          <p:nvPr/>
        </p:nvGrpSpPr>
        <p:grpSpPr>
          <a:xfrm>
            <a:off x="685800" y="4293918"/>
            <a:ext cx="3200400" cy="2256306"/>
            <a:chOff x="2590800" y="3170165"/>
            <a:chExt cx="3200400" cy="2604069"/>
          </a:xfrm>
        </p:grpSpPr>
        <p:grpSp>
          <p:nvGrpSpPr>
            <p:cNvPr id="11" name="Group 10">
              <a:extLst>
                <a:ext uri="{FF2B5EF4-FFF2-40B4-BE49-F238E27FC236}">
                  <a16:creationId xmlns:a16="http://schemas.microsoft.com/office/drawing/2014/main" id="{5D2C8ACD-24F9-0D48-898E-D1F27CEA5477}"/>
                </a:ext>
              </a:extLst>
            </p:cNvPr>
            <p:cNvGrpSpPr/>
            <p:nvPr/>
          </p:nvGrpSpPr>
          <p:grpSpPr>
            <a:xfrm>
              <a:off x="2590800" y="3170165"/>
              <a:ext cx="3200400" cy="2604069"/>
              <a:chOff x="2876550" y="2687278"/>
              <a:chExt cx="3200400" cy="2604069"/>
            </a:xfrm>
          </p:grpSpPr>
          <p:pic>
            <p:nvPicPr>
              <p:cNvPr id="8" name="Picture 7">
                <a:extLst>
                  <a:ext uri="{FF2B5EF4-FFF2-40B4-BE49-F238E27FC236}">
                    <a16:creationId xmlns:a16="http://schemas.microsoft.com/office/drawing/2014/main" id="{999F023C-11B3-3345-97EC-D930D38AA0EB}"/>
                  </a:ext>
                </a:extLst>
              </p:cNvPr>
              <p:cNvPicPr>
                <a:picLocks noChangeAspect="1"/>
              </p:cNvPicPr>
              <p:nvPr/>
            </p:nvPicPr>
            <p:blipFill>
              <a:blip r:embed="rId2"/>
              <a:stretch>
                <a:fillRect/>
              </a:stretch>
            </p:blipFill>
            <p:spPr>
              <a:xfrm>
                <a:off x="2876550" y="2744387"/>
                <a:ext cx="3067050" cy="2546960"/>
              </a:xfrm>
              <a:prstGeom prst="rect">
                <a:avLst/>
              </a:prstGeom>
            </p:spPr>
          </p:pic>
          <p:sp>
            <p:nvSpPr>
              <p:cNvPr id="9" name="Rectangle 8">
                <a:extLst>
                  <a:ext uri="{FF2B5EF4-FFF2-40B4-BE49-F238E27FC236}">
                    <a16:creationId xmlns:a16="http://schemas.microsoft.com/office/drawing/2014/main" id="{3EF4B653-E278-0F49-958F-C476A761BE00}"/>
                  </a:ext>
                </a:extLst>
              </p:cNvPr>
              <p:cNvSpPr/>
              <p:nvPr/>
            </p:nvSpPr>
            <p:spPr>
              <a:xfrm>
                <a:off x="2876550" y="4343400"/>
                <a:ext cx="184785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68090-9343-0240-BE16-C98981962DA9}"/>
                  </a:ext>
                </a:extLst>
              </p:cNvPr>
              <p:cNvSpPr/>
              <p:nvPr/>
            </p:nvSpPr>
            <p:spPr>
              <a:xfrm>
                <a:off x="5410200" y="3729535"/>
                <a:ext cx="5334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EAFC5F-D732-0C4F-B48E-DC3854BA7197}"/>
                  </a:ext>
                </a:extLst>
              </p:cNvPr>
              <p:cNvSpPr txBox="1"/>
              <p:nvPr/>
            </p:nvSpPr>
            <p:spPr>
              <a:xfrm>
                <a:off x="5557256" y="2687278"/>
                <a:ext cx="519694" cy="584775"/>
              </a:xfrm>
              <a:prstGeom prst="rect">
                <a:avLst/>
              </a:prstGeom>
              <a:solidFill>
                <a:schemeClr val="bg1"/>
              </a:solidFill>
            </p:spPr>
            <p:txBody>
              <a:bodyPr wrap="none" rtlCol="0">
                <a:spAutoFit/>
              </a:bodyPr>
              <a:lstStyle/>
              <a:p>
                <a:r>
                  <a:rPr lang="en-US" sz="3200" dirty="0"/>
                  <a:t>A’</a:t>
                </a:r>
              </a:p>
            </p:txBody>
          </p:sp>
        </p:grpSp>
        <p:sp>
          <p:nvSpPr>
            <p:cNvPr id="14" name="TextBox 13">
              <a:extLst>
                <a:ext uri="{FF2B5EF4-FFF2-40B4-BE49-F238E27FC236}">
                  <a16:creationId xmlns:a16="http://schemas.microsoft.com/office/drawing/2014/main" id="{8E046E19-B8D3-0E4E-9BFA-F658343C0589}"/>
                </a:ext>
              </a:extLst>
            </p:cNvPr>
            <p:cNvSpPr txBox="1"/>
            <p:nvPr/>
          </p:nvSpPr>
          <p:spPr>
            <a:xfrm>
              <a:off x="4512468" y="3346055"/>
              <a:ext cx="364202" cy="584775"/>
            </a:xfrm>
            <a:prstGeom prst="rect">
              <a:avLst/>
            </a:prstGeom>
            <a:noFill/>
          </p:spPr>
          <p:txBody>
            <a:bodyPr wrap="none" rtlCol="0">
              <a:spAutoFit/>
            </a:bodyPr>
            <a:lstStyle/>
            <a:p>
              <a:r>
                <a:rPr lang="en-US" sz="3200" dirty="0">
                  <a:latin typeface="Symbol" pitchFamily="2" charset="2"/>
                </a:rPr>
                <a:t>e</a:t>
              </a:r>
            </a:p>
          </p:txBody>
        </p:sp>
      </p:gr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AN EXAMPLE: DARK PHOTONS</a:t>
            </a:r>
          </a:p>
        </p:txBody>
      </p:sp>
      <p:sp>
        <p:nvSpPr>
          <p:cNvPr id="5123" name="Content Placeholder 2"/>
          <p:cNvSpPr>
            <a:spLocks noGrp="1"/>
          </p:cNvSpPr>
          <p:nvPr>
            <p:ph idx="1"/>
          </p:nvPr>
        </p:nvSpPr>
        <p:spPr>
          <a:xfrm>
            <a:off x="304800" y="1524000"/>
            <a:ext cx="8488574" cy="2472027"/>
          </a:xfrm>
        </p:spPr>
        <p:txBody>
          <a:bodyPr/>
          <a:lstStyle/>
          <a:p>
            <a:pPr eaLnBrk="1" hangingPunct="1"/>
            <a:r>
              <a:rPr lang="en-US" dirty="0">
                <a:latin typeface="Arial" charset="0"/>
              </a:rPr>
              <a:t>The dark photon is like the standard photon, but</a:t>
            </a:r>
          </a:p>
          <a:p>
            <a:pPr lvl="1"/>
            <a:r>
              <a:rPr lang="en-US" sz="2400" dirty="0">
                <a:latin typeface="Arial" charset="0"/>
              </a:rPr>
              <a:t>It is massive, with a mass </a:t>
            </a:r>
            <a:r>
              <a:rPr lang="en-US" sz="2400" dirty="0">
                <a:solidFill>
                  <a:srgbClr val="FF0000"/>
                </a:solidFill>
                <a:latin typeface="Arial" charset="0"/>
              </a:rPr>
              <a:t>m</a:t>
            </a:r>
            <a:r>
              <a:rPr lang="en-US" sz="2400" baseline="-25000" dirty="0">
                <a:solidFill>
                  <a:srgbClr val="FF0000"/>
                </a:solidFill>
                <a:latin typeface="Arial" charset="0"/>
              </a:rPr>
              <a:t>A’</a:t>
            </a:r>
            <a:r>
              <a:rPr lang="en-US" sz="2400" baseline="-25000" dirty="0">
                <a:latin typeface="Arial" charset="0"/>
              </a:rPr>
              <a:t> </a:t>
            </a:r>
            <a:r>
              <a:rPr lang="en-US" sz="2400" dirty="0">
                <a:latin typeface="Arial" charset="0"/>
              </a:rPr>
              <a:t>  </a:t>
            </a:r>
          </a:p>
          <a:p>
            <a:pPr lvl="1"/>
            <a:r>
              <a:rPr lang="en-US" sz="2400" dirty="0">
                <a:latin typeface="Arial" charset="0"/>
              </a:rPr>
              <a:t>Its couplings to SM particles are suppressed by a small coupling </a:t>
            </a:r>
            <a:r>
              <a:rPr lang="en-US" sz="2400" dirty="0">
                <a:solidFill>
                  <a:srgbClr val="FF0000"/>
                </a:solidFill>
                <a:latin typeface="Symbol" pitchFamily="2" charset="2"/>
              </a:rPr>
              <a:t>e</a:t>
            </a:r>
            <a:endParaRPr lang="en-US" sz="2400" dirty="0">
              <a:solidFill>
                <a:srgbClr val="FF0000"/>
              </a:solidFill>
              <a:latin typeface="Arial" charset="0"/>
            </a:endParaRPr>
          </a:p>
          <a:p>
            <a:pPr eaLnBrk="1" hangingPunct="1"/>
            <a:endParaRPr lang="en-US" sz="1200" dirty="0">
              <a:latin typeface="Arial" charset="0"/>
            </a:endParaRPr>
          </a:p>
        </p:txBody>
      </p:sp>
      <p:grpSp>
        <p:nvGrpSpPr>
          <p:cNvPr id="16" name="Group 15">
            <a:extLst>
              <a:ext uri="{FF2B5EF4-FFF2-40B4-BE49-F238E27FC236}">
                <a16:creationId xmlns:a16="http://schemas.microsoft.com/office/drawing/2014/main" id="{32DAB2FF-88DA-CC4A-9CF8-2F65CA7A7707}"/>
              </a:ext>
            </a:extLst>
          </p:cNvPr>
          <p:cNvGrpSpPr/>
          <p:nvPr/>
        </p:nvGrpSpPr>
        <p:grpSpPr>
          <a:xfrm>
            <a:off x="4810349" y="4412295"/>
            <a:ext cx="3010993" cy="1985528"/>
            <a:chOff x="2743200" y="1224180"/>
            <a:chExt cx="3010993" cy="1985528"/>
          </a:xfrm>
        </p:grpSpPr>
        <p:pic>
          <p:nvPicPr>
            <p:cNvPr id="17" name="Picture 16">
              <a:extLst>
                <a:ext uri="{FF2B5EF4-FFF2-40B4-BE49-F238E27FC236}">
                  <a16:creationId xmlns:a16="http://schemas.microsoft.com/office/drawing/2014/main" id="{CAE16EEC-7178-B749-B65A-E046DC133250}"/>
                </a:ext>
              </a:extLst>
            </p:cNvPr>
            <p:cNvPicPr>
              <a:picLocks noChangeAspect="1"/>
            </p:cNvPicPr>
            <p:nvPr/>
          </p:nvPicPr>
          <p:blipFill rotWithShape="1">
            <a:blip r:embed="rId3"/>
            <a:srcRect l="11118" t="18147" r="60787" b="17136"/>
            <a:stretch/>
          </p:blipFill>
          <p:spPr>
            <a:xfrm>
              <a:off x="3124200" y="1451627"/>
              <a:ext cx="2057400" cy="1606834"/>
            </a:xfrm>
            <a:prstGeom prst="rect">
              <a:avLst/>
            </a:prstGeom>
          </p:spPr>
        </p:pic>
        <p:sp>
          <p:nvSpPr>
            <p:cNvPr id="18" name="TextBox 17">
              <a:extLst>
                <a:ext uri="{FF2B5EF4-FFF2-40B4-BE49-F238E27FC236}">
                  <a16:creationId xmlns:a16="http://schemas.microsoft.com/office/drawing/2014/main" id="{B3D2CB19-7B81-C545-BA5B-B00A88893DA4}"/>
                </a:ext>
              </a:extLst>
            </p:cNvPr>
            <p:cNvSpPr txBox="1"/>
            <p:nvPr/>
          </p:nvSpPr>
          <p:spPr>
            <a:xfrm>
              <a:off x="2743200" y="1943607"/>
              <a:ext cx="519694" cy="584775"/>
            </a:xfrm>
            <a:prstGeom prst="rect">
              <a:avLst/>
            </a:prstGeom>
            <a:solidFill>
              <a:schemeClr val="bg1"/>
            </a:solidFill>
          </p:spPr>
          <p:txBody>
            <a:bodyPr wrap="none" rtlCol="0">
              <a:spAutoFit/>
            </a:bodyPr>
            <a:lstStyle/>
            <a:p>
              <a:r>
                <a:rPr lang="en-US" sz="3200" dirty="0"/>
                <a:t>A’</a:t>
              </a:r>
            </a:p>
          </p:txBody>
        </p:sp>
        <p:sp>
          <p:nvSpPr>
            <p:cNvPr id="19" name="TextBox 18">
              <a:extLst>
                <a:ext uri="{FF2B5EF4-FFF2-40B4-BE49-F238E27FC236}">
                  <a16:creationId xmlns:a16="http://schemas.microsoft.com/office/drawing/2014/main" id="{03069995-83FD-2645-BD96-89B254FCA1F6}"/>
                </a:ext>
              </a:extLst>
            </p:cNvPr>
            <p:cNvSpPr txBox="1"/>
            <p:nvPr/>
          </p:nvSpPr>
          <p:spPr>
            <a:xfrm>
              <a:off x="5181600" y="1224180"/>
              <a:ext cx="572593" cy="584775"/>
            </a:xfrm>
            <a:prstGeom prst="rect">
              <a:avLst/>
            </a:prstGeom>
            <a:solidFill>
              <a:schemeClr val="bg1"/>
            </a:solidFill>
          </p:spPr>
          <p:txBody>
            <a:bodyPr wrap="none" rtlCol="0">
              <a:spAutoFit/>
            </a:bodyPr>
            <a:lstStyle/>
            <a:p>
              <a:r>
                <a:rPr lang="en-US" sz="3200" dirty="0"/>
                <a:t>e</a:t>
              </a:r>
              <a:r>
                <a:rPr lang="en-US" sz="3200" baseline="30000" dirty="0"/>
                <a:t>+</a:t>
              </a:r>
            </a:p>
          </p:txBody>
        </p:sp>
        <p:sp>
          <p:nvSpPr>
            <p:cNvPr id="20" name="TextBox 19">
              <a:extLst>
                <a:ext uri="{FF2B5EF4-FFF2-40B4-BE49-F238E27FC236}">
                  <a16:creationId xmlns:a16="http://schemas.microsoft.com/office/drawing/2014/main" id="{FF72ABFD-3F82-A749-A06D-D3821D460494}"/>
                </a:ext>
              </a:extLst>
            </p:cNvPr>
            <p:cNvSpPr txBox="1"/>
            <p:nvPr/>
          </p:nvSpPr>
          <p:spPr>
            <a:xfrm>
              <a:off x="5181600" y="2624933"/>
              <a:ext cx="503664" cy="584775"/>
            </a:xfrm>
            <a:prstGeom prst="rect">
              <a:avLst/>
            </a:prstGeom>
            <a:solidFill>
              <a:schemeClr val="bg1"/>
            </a:solidFill>
          </p:spPr>
          <p:txBody>
            <a:bodyPr wrap="none" rtlCol="0">
              <a:spAutoFit/>
            </a:bodyPr>
            <a:lstStyle/>
            <a:p>
              <a:r>
                <a:rPr lang="en-US" sz="3200" dirty="0"/>
                <a:t>e</a:t>
              </a:r>
              <a:r>
                <a:rPr lang="en-US" sz="3200" baseline="30000" dirty="0"/>
                <a:t>-</a:t>
              </a:r>
            </a:p>
          </p:txBody>
        </p:sp>
        <p:sp>
          <p:nvSpPr>
            <p:cNvPr id="21" name="TextBox 20">
              <a:extLst>
                <a:ext uri="{FF2B5EF4-FFF2-40B4-BE49-F238E27FC236}">
                  <a16:creationId xmlns:a16="http://schemas.microsoft.com/office/drawing/2014/main" id="{28A9C91B-BAB2-CB4B-80C1-F407A09B1A53}"/>
                </a:ext>
              </a:extLst>
            </p:cNvPr>
            <p:cNvSpPr txBox="1"/>
            <p:nvPr/>
          </p:nvSpPr>
          <p:spPr>
            <a:xfrm>
              <a:off x="4124453" y="1613118"/>
              <a:ext cx="364202" cy="584775"/>
            </a:xfrm>
            <a:prstGeom prst="rect">
              <a:avLst/>
            </a:prstGeom>
            <a:noFill/>
          </p:spPr>
          <p:txBody>
            <a:bodyPr wrap="none" rtlCol="0">
              <a:spAutoFit/>
            </a:bodyPr>
            <a:lstStyle/>
            <a:p>
              <a:r>
                <a:rPr lang="en-US" sz="3200" dirty="0">
                  <a:latin typeface="Symbol" pitchFamily="2" charset="2"/>
                </a:rPr>
                <a:t>e</a:t>
              </a:r>
            </a:p>
          </p:txBody>
        </p:sp>
      </p:grpSp>
      <p:sp>
        <p:nvSpPr>
          <p:cNvPr id="23" name="Content Placeholder 2">
            <a:extLst>
              <a:ext uri="{FF2B5EF4-FFF2-40B4-BE49-F238E27FC236}">
                <a16:creationId xmlns:a16="http://schemas.microsoft.com/office/drawing/2014/main" id="{516C6F78-055E-BF41-B220-3E192DC71CD9}"/>
              </a:ext>
            </a:extLst>
          </p:cNvPr>
          <p:cNvSpPr txBox="1">
            <a:spLocks/>
          </p:cNvSpPr>
          <p:nvPr/>
        </p:nvSpPr>
        <p:spPr bwMode="auto">
          <a:xfrm>
            <a:off x="4702274" y="3124200"/>
            <a:ext cx="4221374"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latin typeface="Arial" charset="0"/>
            </a:endParaRPr>
          </a:p>
          <a:p>
            <a:r>
              <a:rPr lang="en-US" dirty="0">
                <a:latin typeface="Arial" charset="0"/>
              </a:rPr>
              <a:t>It can decay to particle/anti-particle pairs:</a:t>
            </a:r>
          </a:p>
          <a:p>
            <a:pPr marL="0" indent="0">
              <a:buFont typeface="Arial" charset="0"/>
              <a:buNone/>
            </a:pPr>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pPr marL="0" indent="0">
              <a:buNone/>
            </a:pPr>
            <a:endParaRPr lang="en-US" dirty="0">
              <a:latin typeface="Arial" charset="0"/>
            </a:endParaRPr>
          </a:p>
        </p:txBody>
      </p:sp>
      <p:sp>
        <p:nvSpPr>
          <p:cNvPr id="24" name="TextBox 23">
            <a:extLst>
              <a:ext uri="{FF2B5EF4-FFF2-40B4-BE49-F238E27FC236}">
                <a16:creationId xmlns:a16="http://schemas.microsoft.com/office/drawing/2014/main" id="{9EE7B555-C84B-BC4D-8596-01D5B6588E37}"/>
              </a:ext>
            </a:extLst>
          </p:cNvPr>
          <p:cNvSpPr txBox="1"/>
          <p:nvPr/>
        </p:nvSpPr>
        <p:spPr>
          <a:xfrm>
            <a:off x="3359832" y="987623"/>
            <a:ext cx="5650906" cy="307777"/>
          </a:xfrm>
          <a:prstGeom prst="rect">
            <a:avLst/>
          </a:prstGeom>
          <a:noFill/>
        </p:spPr>
        <p:txBody>
          <a:bodyPr wrap="none" rtlCol="0">
            <a:spAutoFit/>
          </a:bodyPr>
          <a:lstStyle/>
          <a:p>
            <a:r>
              <a:rPr lang="en-US" sz="1400" dirty="0" err="1"/>
              <a:t>Fayet</a:t>
            </a:r>
            <a:r>
              <a:rPr lang="en-US" sz="1400" dirty="0"/>
              <a:t> (1980); Okun (1982); </a:t>
            </a:r>
            <a:r>
              <a:rPr lang="en-US" sz="1400" dirty="0" err="1"/>
              <a:t>Galison</a:t>
            </a:r>
            <a:r>
              <a:rPr lang="en-US" sz="1400" dirty="0"/>
              <a:t>, Manohar (1984); </a:t>
            </a:r>
            <a:r>
              <a:rPr lang="en-US" sz="1400" dirty="0" err="1"/>
              <a:t>Holdom</a:t>
            </a:r>
            <a:r>
              <a:rPr lang="en-US" sz="1400" dirty="0"/>
              <a:t> (1986)</a:t>
            </a:r>
          </a:p>
        </p:txBody>
      </p:sp>
    </p:spTree>
    <p:extLst>
      <p:ext uri="{BB962C8B-B14F-4D97-AF65-F5344CB8AC3E}">
        <p14:creationId xmlns:p14="http://schemas.microsoft.com/office/powerpoint/2010/main" val="26423676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 SIGNAL RATES</a:t>
            </a:r>
          </a:p>
        </p:txBody>
      </p:sp>
      <p:sp>
        <p:nvSpPr>
          <p:cNvPr id="5123" name="Content Placeholder 2"/>
          <p:cNvSpPr>
            <a:spLocks noGrp="1"/>
          </p:cNvSpPr>
          <p:nvPr>
            <p:ph idx="1"/>
          </p:nvPr>
        </p:nvSpPr>
        <p:spPr>
          <a:xfrm>
            <a:off x="-35312" y="838200"/>
            <a:ext cx="2930912" cy="1600200"/>
          </a:xfrm>
        </p:spPr>
        <p:txBody>
          <a:bodyPr/>
          <a:lstStyle/>
          <a:p>
            <a:pPr marL="0" indent="0" algn="ctr" eaLnBrk="1" hangingPunct="1">
              <a:buNone/>
            </a:pPr>
            <a:r>
              <a:rPr lang="en-US" sz="1800" dirty="0" err="1">
                <a:solidFill>
                  <a:srgbClr val="0000FF"/>
                </a:solidFill>
                <a:latin typeface="Arial" charset="0"/>
              </a:rPr>
              <a:t>Pions</a:t>
            </a:r>
            <a:r>
              <a:rPr lang="en-US" sz="1800" dirty="0">
                <a:solidFill>
                  <a:srgbClr val="0000FF"/>
                </a:solidFill>
                <a:latin typeface="Arial" charset="0"/>
              </a:rPr>
              <a:t> at the IP</a:t>
            </a: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marL="0" indent="0" eaLnBrk="1" hangingPunct="1">
              <a:buNone/>
            </a:pPr>
            <a:endParaRPr lang="en-US" sz="1800" dirty="0">
              <a:solidFill>
                <a:srgbClr val="0000FF"/>
              </a:solidFill>
              <a:latin typeface="Arial" charset="0"/>
            </a:endParaRPr>
          </a:p>
          <a:p>
            <a:pPr eaLnBrk="1" hangingPunct="1"/>
            <a:r>
              <a:rPr lang="en-US" sz="1800" dirty="0">
                <a:solidFill>
                  <a:srgbClr val="0000FF"/>
                </a:solidFill>
                <a:latin typeface="Arial" charset="0"/>
              </a:rPr>
              <a:t>Simulations now grounded in LHC data</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Production is peaked at </a:t>
            </a:r>
            <a:r>
              <a:rPr lang="en-US" sz="1800" dirty="0" err="1">
                <a:solidFill>
                  <a:srgbClr val="0000FF"/>
                </a:solidFill>
                <a:latin typeface="Arial" charset="0"/>
              </a:rPr>
              <a:t>p</a:t>
            </a:r>
            <a:r>
              <a:rPr lang="en-US" sz="1800" baseline="-25000" dirty="0" err="1">
                <a:solidFill>
                  <a:srgbClr val="0000FF"/>
                </a:solidFill>
                <a:latin typeface="Arial" charset="0"/>
              </a:rPr>
              <a:t>T</a:t>
            </a:r>
            <a:r>
              <a:rPr lang="en-US" sz="1800" dirty="0">
                <a:solidFill>
                  <a:srgbClr val="0000FF"/>
                </a:solidFill>
                <a:latin typeface="Arial" charset="0"/>
              </a:rPr>
              <a:t> ~ </a:t>
            </a:r>
            <a:r>
              <a:rPr lang="en-US" sz="1800" dirty="0">
                <a:solidFill>
                  <a:srgbClr val="0000FF"/>
                </a:solidFill>
                <a:latin typeface="Symbol" charset="2"/>
                <a:cs typeface="Symbol" charset="2"/>
              </a:rPr>
              <a:t>L</a:t>
            </a:r>
            <a:r>
              <a:rPr lang="en-US" sz="1800" baseline="-25000" dirty="0">
                <a:solidFill>
                  <a:srgbClr val="0000FF"/>
                </a:solidFill>
                <a:latin typeface="Arial" charset="0"/>
              </a:rPr>
              <a:t>QCD </a:t>
            </a:r>
            <a:r>
              <a:rPr lang="en-US" sz="1800" dirty="0">
                <a:solidFill>
                  <a:srgbClr val="0000FF"/>
                </a:solidFill>
                <a:latin typeface="Arial" charset="0"/>
              </a:rPr>
              <a:t>~ 250 MeV</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Enormous event rates: N</a:t>
            </a:r>
            <a:r>
              <a:rPr lang="en-US" sz="1800" baseline="-25000" dirty="0">
                <a:solidFill>
                  <a:srgbClr val="0000FF"/>
                </a:solidFill>
                <a:latin typeface="Symbol" pitchFamily="2" charset="2"/>
              </a:rPr>
              <a:t>p</a:t>
            </a:r>
            <a:r>
              <a:rPr lang="en-US" sz="1800" dirty="0">
                <a:solidFill>
                  <a:srgbClr val="0000FF"/>
                </a:solidFill>
                <a:latin typeface="Arial" charset="0"/>
              </a:rPr>
              <a:t>~10</a:t>
            </a:r>
            <a:r>
              <a:rPr lang="en-US" sz="1800" baseline="30000" dirty="0">
                <a:solidFill>
                  <a:srgbClr val="0000FF"/>
                </a:solidFill>
                <a:latin typeface="Arial" charset="0"/>
              </a:rPr>
              <a:t>15</a:t>
            </a:r>
            <a:r>
              <a:rPr lang="en-US" sz="1800" dirty="0">
                <a:solidFill>
                  <a:srgbClr val="0000FF"/>
                </a:solidFill>
                <a:latin typeface="Arial" charset="0"/>
              </a:rPr>
              <a:t> per bin</a:t>
            </a:r>
          </a:p>
        </p:txBody>
      </p:sp>
      <p:sp>
        <p:nvSpPr>
          <p:cNvPr id="2" name="TextBox 1"/>
          <p:cNvSpPr txBox="1"/>
          <p:nvPr/>
        </p:nvSpPr>
        <p:spPr>
          <a:xfrm>
            <a:off x="1954201" y="1489075"/>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9" name="Content Placeholder 2">
            <a:extLst>
              <a:ext uri="{FF2B5EF4-FFF2-40B4-BE49-F238E27FC236}">
                <a16:creationId xmlns:a16="http://schemas.microsoft.com/office/drawing/2014/main" id="{9D6DC584-2DDE-C846-A486-CF55E1428ECF}"/>
              </a:ext>
            </a:extLst>
          </p:cNvPr>
          <p:cNvSpPr txBox="1">
            <a:spLocks/>
          </p:cNvSpPr>
          <p:nvPr/>
        </p:nvSpPr>
        <p:spPr bwMode="auto">
          <a:xfrm>
            <a:off x="2895600" y="838200"/>
            <a:ext cx="30480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00B050"/>
                </a:solidFill>
                <a:latin typeface="Arial" charset="0"/>
              </a:rPr>
              <a:t>A’s at the IP</a:t>
            </a: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r>
              <a:rPr lang="en-US" sz="1800" dirty="0">
                <a:solidFill>
                  <a:srgbClr val="00B050"/>
                </a:solidFill>
                <a:latin typeface="Arial" charset="0"/>
              </a:rPr>
              <a:t>Production is peaked at </a:t>
            </a:r>
            <a:r>
              <a:rPr lang="en-US" sz="1800" dirty="0" err="1">
                <a:solidFill>
                  <a:srgbClr val="00B050"/>
                </a:solidFill>
                <a:latin typeface="Arial" charset="0"/>
              </a:rPr>
              <a:t>p</a:t>
            </a:r>
            <a:r>
              <a:rPr lang="en-US" sz="1800" baseline="-25000" dirty="0" err="1">
                <a:solidFill>
                  <a:srgbClr val="00B050"/>
                </a:solidFill>
                <a:latin typeface="Arial" charset="0"/>
              </a:rPr>
              <a:t>T</a:t>
            </a:r>
            <a:r>
              <a:rPr lang="en-US" sz="1800" dirty="0">
                <a:solidFill>
                  <a:srgbClr val="00B050"/>
                </a:solidFill>
                <a:latin typeface="Arial" charset="0"/>
              </a:rPr>
              <a:t> ~ </a:t>
            </a:r>
            <a:r>
              <a:rPr lang="en-US" sz="1800" dirty="0">
                <a:solidFill>
                  <a:srgbClr val="00B050"/>
                </a:solidFill>
                <a:latin typeface="Symbol" charset="2"/>
                <a:cs typeface="Symbol" charset="2"/>
              </a:rPr>
              <a:t>L</a:t>
            </a:r>
            <a:r>
              <a:rPr lang="en-US" sz="1800" baseline="-25000" dirty="0">
                <a:solidFill>
                  <a:srgbClr val="00B050"/>
                </a:solidFill>
                <a:latin typeface="Arial" charset="0"/>
              </a:rPr>
              <a:t>QCD  </a:t>
            </a:r>
            <a:r>
              <a:rPr lang="en-US" sz="1800" dirty="0">
                <a:solidFill>
                  <a:srgbClr val="00B050"/>
                </a:solidFill>
                <a:latin typeface="Arial" charset="0"/>
              </a:rPr>
              <a:t>~ 250 MeV</a:t>
            </a:r>
          </a:p>
          <a:p>
            <a:endParaRPr lang="en-US" sz="1000" dirty="0">
              <a:solidFill>
                <a:srgbClr val="00B050"/>
              </a:solidFill>
              <a:latin typeface="Arial" charset="0"/>
            </a:endParaRPr>
          </a:p>
          <a:p>
            <a:r>
              <a:rPr lang="en-US" sz="1800" dirty="0">
                <a:solidFill>
                  <a:srgbClr val="00B050"/>
                </a:solidFill>
                <a:latin typeface="Arial" charset="0"/>
              </a:rPr>
              <a:t>Rates highly suppressed by </a:t>
            </a:r>
            <a:r>
              <a:rPr lang="en-US" sz="1800" dirty="0">
                <a:solidFill>
                  <a:srgbClr val="00B050"/>
                </a:solidFill>
                <a:latin typeface="Symbol" pitchFamily="2" charset="2"/>
              </a:rPr>
              <a:t>e</a:t>
            </a:r>
            <a:r>
              <a:rPr lang="en-US" sz="1800" baseline="30000" dirty="0">
                <a:solidFill>
                  <a:srgbClr val="00B050"/>
                </a:solidFill>
                <a:latin typeface="Arial" charset="0"/>
              </a:rPr>
              <a:t>2</a:t>
            </a:r>
            <a:r>
              <a:rPr lang="en-US" sz="1800" dirty="0">
                <a:solidFill>
                  <a:srgbClr val="00B050"/>
                </a:solidFill>
                <a:latin typeface="Arial" charset="0"/>
              </a:rPr>
              <a:t> ~ 10</a:t>
            </a:r>
            <a:r>
              <a:rPr lang="en-US" sz="1800" baseline="30000" dirty="0">
                <a:solidFill>
                  <a:srgbClr val="00B050"/>
                </a:solidFill>
                <a:latin typeface="Arial" charset="0"/>
              </a:rPr>
              <a:t>-10</a:t>
            </a:r>
          </a:p>
          <a:p>
            <a:endParaRPr lang="en-US" sz="1000" dirty="0">
              <a:solidFill>
                <a:srgbClr val="00B050"/>
              </a:solidFill>
              <a:latin typeface="Arial" charset="0"/>
            </a:endParaRPr>
          </a:p>
          <a:p>
            <a:r>
              <a:rPr lang="en-US" sz="1800" dirty="0">
                <a:solidFill>
                  <a:srgbClr val="00B050"/>
                </a:solidFill>
                <a:latin typeface="Arial" charset="0"/>
              </a:rPr>
              <a:t>But still N</a:t>
            </a:r>
            <a:r>
              <a:rPr lang="en-US" sz="1800" baseline="-25000" dirty="0">
                <a:solidFill>
                  <a:srgbClr val="00B050"/>
                </a:solidFill>
                <a:latin typeface="Arial" charset="0"/>
              </a:rPr>
              <a:t>A’ </a:t>
            </a:r>
            <a:r>
              <a:rPr lang="en-US" sz="1800" dirty="0">
                <a:solidFill>
                  <a:srgbClr val="00B050"/>
                </a:solidFill>
                <a:latin typeface="Arial" charset="0"/>
              </a:rPr>
              <a:t>~ 10</a:t>
            </a:r>
            <a:r>
              <a:rPr lang="en-US" sz="1800" baseline="30000" dirty="0">
                <a:solidFill>
                  <a:srgbClr val="00B050"/>
                </a:solidFill>
                <a:latin typeface="Arial" charset="0"/>
              </a:rPr>
              <a:t>5</a:t>
            </a:r>
            <a:r>
              <a:rPr lang="en-US" sz="1800" dirty="0">
                <a:solidFill>
                  <a:srgbClr val="00B050"/>
                </a:solidFill>
                <a:latin typeface="Arial" charset="0"/>
              </a:rPr>
              <a:t> per bin, LHC can be a dark photon factory!</a:t>
            </a:r>
          </a:p>
        </p:txBody>
      </p:sp>
      <p:sp>
        <p:nvSpPr>
          <p:cNvPr id="10" name="Content Placeholder 2">
            <a:extLst>
              <a:ext uri="{FF2B5EF4-FFF2-40B4-BE49-F238E27FC236}">
                <a16:creationId xmlns:a16="http://schemas.microsoft.com/office/drawing/2014/main" id="{78BA981E-7401-6C4A-81F1-DEED38ED0A36}"/>
              </a:ext>
            </a:extLst>
          </p:cNvPr>
          <p:cNvSpPr txBox="1">
            <a:spLocks/>
          </p:cNvSpPr>
          <p:nvPr/>
        </p:nvSpPr>
        <p:spPr bwMode="auto">
          <a:xfrm>
            <a:off x="5867400" y="838200"/>
            <a:ext cx="3200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FF0000"/>
                </a:solidFill>
                <a:latin typeface="Arial" charset="0"/>
              </a:rPr>
              <a:t>  A’s decay in [480m, 483m]</a:t>
            </a: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pPr marL="0" indent="0">
              <a:buNone/>
            </a:pPr>
            <a:endParaRPr lang="en-US" sz="1800" dirty="0">
              <a:solidFill>
                <a:srgbClr val="FF0000"/>
              </a:solidFill>
              <a:latin typeface="Arial" charset="0"/>
            </a:endParaRPr>
          </a:p>
          <a:p>
            <a:endParaRPr lang="en-US" sz="1800" dirty="0">
              <a:solidFill>
                <a:srgbClr val="FF0000"/>
              </a:solidFill>
              <a:latin typeface="Arial" charset="0"/>
            </a:endParaRPr>
          </a:p>
          <a:p>
            <a:r>
              <a:rPr lang="en-US" sz="1800" dirty="0">
                <a:solidFill>
                  <a:srgbClr val="FF0000"/>
                </a:solidFill>
                <a:latin typeface="Arial" charset="0"/>
              </a:rPr>
              <a:t>Only highly boosted ~</a:t>
            </a:r>
            <a:r>
              <a:rPr lang="en-US" sz="1800" dirty="0" err="1">
                <a:solidFill>
                  <a:srgbClr val="FF0000"/>
                </a:solidFill>
                <a:latin typeface="Arial" charset="0"/>
              </a:rPr>
              <a:t>TeV</a:t>
            </a:r>
            <a:r>
              <a:rPr lang="en-US" sz="1800" dirty="0">
                <a:solidFill>
                  <a:srgbClr val="FF0000"/>
                </a:solidFill>
                <a:latin typeface="Arial" charset="0"/>
              </a:rPr>
              <a:t> A’s decay in FASER</a:t>
            </a:r>
          </a:p>
          <a:p>
            <a:endParaRPr lang="en-US" sz="1000" dirty="0">
              <a:solidFill>
                <a:srgbClr val="FF0000"/>
              </a:solidFill>
              <a:latin typeface="Arial" charset="0"/>
            </a:endParaRPr>
          </a:p>
          <a:p>
            <a:r>
              <a:rPr lang="en-US" sz="1800" dirty="0">
                <a:solidFill>
                  <a:srgbClr val="FF0000"/>
                </a:solidFill>
                <a:latin typeface="Arial" charset="0"/>
              </a:rPr>
              <a:t>Rates again suppressed by decay requirement</a:t>
            </a:r>
          </a:p>
          <a:p>
            <a:endParaRPr lang="en-US" sz="1800" baseline="30000" dirty="0">
              <a:solidFill>
                <a:srgbClr val="FF0000"/>
              </a:solidFill>
              <a:latin typeface="Arial" charset="0"/>
            </a:endParaRPr>
          </a:p>
          <a:p>
            <a:r>
              <a:rPr lang="en-US" sz="1800" dirty="0">
                <a:solidFill>
                  <a:srgbClr val="FF0000"/>
                </a:solidFill>
                <a:latin typeface="Arial" charset="0"/>
              </a:rPr>
              <a:t>But still N</a:t>
            </a:r>
            <a:r>
              <a:rPr lang="en-US" sz="1800" baseline="-25000" dirty="0">
                <a:solidFill>
                  <a:srgbClr val="FF0000"/>
                </a:solidFill>
                <a:latin typeface="Arial" charset="0"/>
              </a:rPr>
              <a:t>A’ </a:t>
            </a:r>
            <a:r>
              <a:rPr lang="en-US" sz="1800" dirty="0">
                <a:solidFill>
                  <a:srgbClr val="FF0000"/>
                </a:solidFill>
                <a:latin typeface="Arial" charset="0"/>
              </a:rPr>
              <a:t>~ 100 signal events, and almost all are within 20 cm of “on axis”</a:t>
            </a:r>
          </a:p>
        </p:txBody>
      </p:sp>
      <p:pic>
        <p:nvPicPr>
          <p:cNvPr id="4" name="Picture 3">
            <a:extLst>
              <a:ext uri="{FF2B5EF4-FFF2-40B4-BE49-F238E27FC236}">
                <a16:creationId xmlns:a16="http://schemas.microsoft.com/office/drawing/2014/main" id="{41D357EA-45FA-124A-B718-547B985CB9A5}"/>
              </a:ext>
            </a:extLst>
          </p:cNvPr>
          <p:cNvPicPr>
            <a:picLocks noChangeAspect="1"/>
          </p:cNvPicPr>
          <p:nvPr/>
        </p:nvPicPr>
        <p:blipFill>
          <a:blip r:embed="rId2"/>
          <a:stretch>
            <a:fillRect/>
          </a:stretch>
        </p:blipFill>
        <p:spPr>
          <a:xfrm>
            <a:off x="155300" y="1143000"/>
            <a:ext cx="2968900" cy="2979208"/>
          </a:xfrm>
          <a:prstGeom prst="rect">
            <a:avLst/>
          </a:prstGeom>
        </p:spPr>
      </p:pic>
      <p:pic>
        <p:nvPicPr>
          <p:cNvPr id="11" name="Picture 10">
            <a:extLst>
              <a:ext uri="{FF2B5EF4-FFF2-40B4-BE49-F238E27FC236}">
                <a16:creationId xmlns:a16="http://schemas.microsoft.com/office/drawing/2014/main" id="{D7632243-1E95-AA45-8080-CD540E5AEB99}"/>
              </a:ext>
            </a:extLst>
          </p:cNvPr>
          <p:cNvPicPr>
            <a:picLocks noChangeAspect="1"/>
          </p:cNvPicPr>
          <p:nvPr/>
        </p:nvPicPr>
        <p:blipFill>
          <a:blip r:embed="rId3"/>
          <a:stretch>
            <a:fillRect/>
          </a:stretch>
        </p:blipFill>
        <p:spPr>
          <a:xfrm>
            <a:off x="3048000" y="1184275"/>
            <a:ext cx="2895600" cy="2885546"/>
          </a:xfrm>
          <a:prstGeom prst="rect">
            <a:avLst/>
          </a:prstGeom>
        </p:spPr>
      </p:pic>
      <p:pic>
        <p:nvPicPr>
          <p:cNvPr id="13" name="Picture 12">
            <a:extLst>
              <a:ext uri="{FF2B5EF4-FFF2-40B4-BE49-F238E27FC236}">
                <a16:creationId xmlns:a16="http://schemas.microsoft.com/office/drawing/2014/main" id="{F0F79BD2-45B1-8F47-8BF6-22780C6FEE86}"/>
              </a:ext>
            </a:extLst>
          </p:cNvPr>
          <p:cNvPicPr>
            <a:picLocks noChangeAspect="1"/>
          </p:cNvPicPr>
          <p:nvPr/>
        </p:nvPicPr>
        <p:blipFill>
          <a:blip r:embed="rId4"/>
          <a:stretch>
            <a:fillRect/>
          </a:stretch>
        </p:blipFill>
        <p:spPr>
          <a:xfrm>
            <a:off x="6140979" y="1184275"/>
            <a:ext cx="2926821" cy="2926821"/>
          </a:xfrm>
          <a:prstGeom prst="rect">
            <a:avLst/>
          </a:prstGeom>
        </p:spPr>
      </p:pic>
    </p:spTree>
    <p:extLst>
      <p:ext uri="{BB962C8B-B14F-4D97-AF65-F5344CB8AC3E}">
        <p14:creationId xmlns:p14="http://schemas.microsoft.com/office/powerpoint/2010/main" val="38746271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2"/>
          <a:stretch>
            <a:fillRect/>
          </a:stretch>
        </p:blipFill>
        <p:spPr>
          <a:xfrm>
            <a:off x="96968" y="2125938"/>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228600" y="809625"/>
            <a:ext cx="8763000" cy="5819775"/>
          </a:xfrm>
        </p:spPr>
        <p:txBody>
          <a:bodyPr/>
          <a:lstStyle/>
          <a:p>
            <a:r>
              <a:rPr lang="en-US" sz="2000" dirty="0">
                <a:latin typeface="Arial" charset="0"/>
                <a:sym typeface="Wingdings"/>
              </a:rPr>
              <a:t>Combine </a:t>
            </a:r>
            <a:r>
              <a:rPr lang="en-US" sz="2000" dirty="0" err="1">
                <a:latin typeface="Symbol" pitchFamily="2" charset="2"/>
                <a:sym typeface="Wingdings"/>
              </a:rPr>
              <a:t>p,</a:t>
            </a:r>
            <a:r>
              <a:rPr lang="en-US" sz="2000" dirty="0" err="1">
                <a:latin typeface="Symbol" pitchFamily="2" charset="2"/>
                <a:sym typeface="Wingdings" pitchFamily="2" charset="2"/>
              </a:rPr>
              <a:t>h</a:t>
            </a:r>
            <a:r>
              <a:rPr lang="en-US" sz="2000" dirty="0">
                <a:latin typeface="Arial" charset="0"/>
                <a:sym typeface="Wingdings"/>
              </a:rPr>
              <a:t> </a:t>
            </a:r>
            <a:r>
              <a:rPr lang="en-US" sz="2000" dirty="0">
                <a:latin typeface="Arial" charset="0"/>
                <a:sym typeface="Wingdings" pitchFamily="2" charset="2"/>
              </a:rPr>
              <a:t> </a:t>
            </a:r>
            <a:r>
              <a:rPr lang="en-US" sz="2000" dirty="0" err="1">
                <a:latin typeface="Arial" charset="0"/>
                <a:sym typeface="Wingdings" pitchFamily="2" charset="2"/>
              </a:rPr>
              <a:t>A’</a:t>
            </a:r>
            <a:r>
              <a:rPr lang="en-US" sz="2000" dirty="0" err="1">
                <a:latin typeface="Symbol" pitchFamily="2" charset="2"/>
                <a:sym typeface="Wingdings" pitchFamily="2" charset="2"/>
              </a:rPr>
              <a:t>g</a:t>
            </a:r>
            <a:r>
              <a:rPr lang="en-US" sz="2000" dirty="0">
                <a:latin typeface="Arial" charset="0"/>
                <a:sym typeface="Wingdings" pitchFamily="2" charset="2"/>
              </a:rPr>
              <a:t>, </a:t>
            </a:r>
            <a:r>
              <a:rPr lang="en-US" sz="2000" dirty="0" err="1">
                <a:latin typeface="Arial" charset="0"/>
                <a:sym typeface="Wingdings" pitchFamily="2" charset="2"/>
              </a:rPr>
              <a:t>qq</a:t>
            </a:r>
            <a:r>
              <a:rPr lang="en-US" sz="2000" dirty="0">
                <a:latin typeface="Arial" charset="0"/>
                <a:sym typeface="Wingdings" pitchFamily="2" charset="2"/>
              </a:rPr>
              <a:t>  </a:t>
            </a:r>
            <a:r>
              <a:rPr lang="en-US" sz="2000" dirty="0" err="1">
                <a:latin typeface="Arial" charset="0"/>
                <a:sym typeface="Wingdings" pitchFamily="2" charset="2"/>
              </a:rPr>
              <a:t>qqA</a:t>
            </a:r>
            <a:r>
              <a:rPr lang="en-US" sz="2000" dirty="0">
                <a:latin typeface="Arial" charset="0"/>
                <a:sym typeface="Wingdings" pitchFamily="2" charset="2"/>
              </a:rPr>
              <a:t>’, etc., plot </a:t>
            </a:r>
            <a:r>
              <a:rPr lang="en-US" sz="2000" i="1" dirty="0">
                <a:latin typeface="Arial" charset="0"/>
                <a:sym typeface="Wingdings" pitchFamily="2" charset="2"/>
              </a:rPr>
              <a:t>N</a:t>
            </a:r>
            <a:r>
              <a:rPr lang="en-US" sz="2000" i="1" baseline="-25000" dirty="0">
                <a:latin typeface="Arial" charset="0"/>
                <a:sym typeface="Wingdings" pitchFamily="2" charset="2"/>
              </a:rPr>
              <a:t>S</a:t>
            </a:r>
            <a:r>
              <a:rPr lang="en-US" sz="2000" dirty="0">
                <a:latin typeface="Arial" charset="0"/>
                <a:sym typeface="Wingdings" pitchFamily="2" charset="2"/>
              </a:rPr>
              <a:t>=3 (10 makes little difference)</a:t>
            </a:r>
            <a:endParaRPr lang="en-US" sz="2000" dirty="0">
              <a:latin typeface="Arial" charset="0"/>
              <a:sym typeface="Wingdings"/>
            </a:endParaRPr>
          </a:p>
          <a:p>
            <a:endParaRPr lang="en-US" sz="1000" dirty="0">
              <a:latin typeface="Arial" charset="0"/>
              <a:sym typeface="Wingdings"/>
            </a:endParaRPr>
          </a:p>
          <a:p>
            <a:r>
              <a:rPr lang="en-US" sz="2000" dirty="0">
                <a:latin typeface="Arial" charset="0"/>
                <a:sym typeface="Wingdings"/>
              </a:rPr>
              <a:t>FASER: R=10cm, L=1.5m, Run 3;   FASER 2: R=1m, L=5m, HL-LHC</a:t>
            </a: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1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probes new parameter space with just 1 fb</a:t>
            </a:r>
            <a:r>
              <a:rPr lang="en-US" sz="2000" baseline="30000" dirty="0">
                <a:latin typeface="Arial" charset="0"/>
                <a:sym typeface="Wingdings"/>
              </a:rPr>
              <a:t>-1 </a:t>
            </a:r>
            <a:r>
              <a:rPr lang="en-US" sz="2000" dirty="0">
                <a:latin typeface="Arial" charset="0"/>
                <a:sym typeface="Wingdings"/>
              </a:rPr>
              <a:t>starting in 2021</a:t>
            </a:r>
          </a:p>
          <a:p>
            <a:endParaRPr lang="en-US" sz="1000" dirty="0">
              <a:latin typeface="Arial" charset="0"/>
              <a:sym typeface="Wingdings"/>
            </a:endParaRPr>
          </a:p>
          <a:p>
            <a:r>
              <a:rPr lang="en-US" sz="2000" dirty="0">
                <a:latin typeface="Arial" charset="0"/>
                <a:sym typeface="Wingdings"/>
              </a:rPr>
              <a:t>Without upgrade, HL-LHC extends (L*Volume) by factor of 3000; with possible upgrade to FASER 2, HL-LHC extends (L*Volume) by ~10</a:t>
            </a:r>
            <a:r>
              <a:rPr lang="en-US" sz="2000" baseline="30000" dirty="0">
                <a:latin typeface="Arial" charset="0"/>
                <a:sym typeface="Wingdings"/>
              </a:rPr>
              <a:t>6</a:t>
            </a: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sp>
        <p:nvSpPr>
          <p:cNvPr id="6" name="TextBox 5">
            <a:extLst>
              <a:ext uri="{FF2B5EF4-FFF2-40B4-BE49-F238E27FC236}">
                <a16:creationId xmlns:a16="http://schemas.microsoft.com/office/drawing/2014/main" id="{FF35EBE8-4161-F14A-B064-A565DBE50E00}"/>
              </a:ext>
            </a:extLst>
          </p:cNvPr>
          <p:cNvSpPr txBox="1"/>
          <p:nvPr/>
        </p:nvSpPr>
        <p:spPr>
          <a:xfrm rot="5400000">
            <a:off x="7282107" y="3413694"/>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3442900"/>
            <a:ext cx="2162323" cy="276999"/>
          </a:xfrm>
          <a:prstGeom prst="rect">
            <a:avLst/>
          </a:prstGeom>
          <a:noFill/>
        </p:spPr>
        <p:txBody>
          <a:bodyPr wrap="none" rtlCol="0">
            <a:spAutoFit/>
          </a:bodyPr>
          <a:lstStyle/>
          <a:p>
            <a:r>
              <a:rPr lang="en-US" baseline="-25000" dirty="0">
                <a:sym typeface="Wingdings"/>
              </a:rPr>
              <a:t>FASER Collaboration (2018)</a:t>
            </a:r>
          </a:p>
        </p:txBody>
      </p:sp>
      <p:grpSp>
        <p:nvGrpSpPr>
          <p:cNvPr id="4" name="Group 3">
            <a:extLst>
              <a:ext uri="{FF2B5EF4-FFF2-40B4-BE49-F238E27FC236}">
                <a16:creationId xmlns:a16="http://schemas.microsoft.com/office/drawing/2014/main" id="{3D7633AB-6846-7345-A622-9608F552FD46}"/>
              </a:ext>
            </a:extLst>
          </p:cNvPr>
          <p:cNvGrpSpPr/>
          <p:nvPr/>
        </p:nvGrpSpPr>
        <p:grpSpPr>
          <a:xfrm>
            <a:off x="4598619" y="1995097"/>
            <a:ext cx="4010434" cy="3294781"/>
            <a:chOff x="4639536" y="1995097"/>
            <a:chExt cx="3713115" cy="3567503"/>
          </a:xfrm>
        </p:grpSpPr>
        <p:pic>
          <p:nvPicPr>
            <p:cNvPr id="5" name="Picture 4">
              <a:extLst>
                <a:ext uri="{FF2B5EF4-FFF2-40B4-BE49-F238E27FC236}">
                  <a16:creationId xmlns:a16="http://schemas.microsoft.com/office/drawing/2014/main" id="{77429109-C5A3-1949-B961-7805F4D68497}"/>
                </a:ext>
              </a:extLst>
            </p:cNvPr>
            <p:cNvPicPr>
              <a:picLocks noChangeAspect="1"/>
            </p:cNvPicPr>
            <p:nvPr/>
          </p:nvPicPr>
          <p:blipFill>
            <a:blip r:embed="rId3"/>
            <a:stretch>
              <a:fillRect/>
            </a:stretch>
          </p:blipFill>
          <p:spPr>
            <a:xfrm>
              <a:off x="4639536" y="1995097"/>
              <a:ext cx="3713115" cy="3567503"/>
            </a:xfrm>
            <a:prstGeom prst="rect">
              <a:avLst/>
            </a:prstGeom>
          </p:spPr>
        </p:pic>
        <p:sp>
          <p:nvSpPr>
            <p:cNvPr id="2" name="Rectangle 1">
              <a:extLst>
                <a:ext uri="{FF2B5EF4-FFF2-40B4-BE49-F238E27FC236}">
                  <a16:creationId xmlns:a16="http://schemas.microsoft.com/office/drawing/2014/main" id="{05B422DC-D1BC-014F-A630-1F6F301DCE47}"/>
                </a:ext>
              </a:extLst>
            </p:cNvPr>
            <p:cNvSpPr/>
            <p:nvPr/>
          </p:nvSpPr>
          <p:spPr>
            <a:xfrm>
              <a:off x="6096000" y="3581400"/>
              <a:ext cx="108030" cy="169063"/>
            </a:xfrm>
            <a:prstGeom prst="rect">
              <a:avLst/>
            </a:prstGeom>
            <a:solidFill>
              <a:srgbClr val="E4E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B7E523C-17B6-AA4C-81AE-395DBBB5BDE0}"/>
              </a:ext>
            </a:extLst>
          </p:cNvPr>
          <p:cNvSpPr txBox="1"/>
          <p:nvPr/>
        </p:nvSpPr>
        <p:spPr>
          <a:xfrm>
            <a:off x="1981200" y="1797666"/>
            <a:ext cx="954172" cy="369332"/>
          </a:xfrm>
          <a:prstGeom prst="rect">
            <a:avLst/>
          </a:prstGeom>
          <a:noFill/>
        </p:spPr>
        <p:txBody>
          <a:bodyPr wrap="none" rtlCol="0">
            <a:spAutoFit/>
          </a:bodyPr>
          <a:lstStyle/>
          <a:p>
            <a:r>
              <a:rPr lang="en-US" b="1" dirty="0"/>
              <a:t>FASER</a:t>
            </a:r>
          </a:p>
        </p:txBody>
      </p:sp>
      <p:sp>
        <p:nvSpPr>
          <p:cNvPr id="12" name="TextBox 11">
            <a:extLst>
              <a:ext uri="{FF2B5EF4-FFF2-40B4-BE49-F238E27FC236}">
                <a16:creationId xmlns:a16="http://schemas.microsoft.com/office/drawing/2014/main" id="{983CDA97-14D8-114D-B953-6E4DAD6B1FB1}"/>
              </a:ext>
            </a:extLst>
          </p:cNvPr>
          <p:cNvSpPr txBox="1"/>
          <p:nvPr/>
        </p:nvSpPr>
        <p:spPr>
          <a:xfrm>
            <a:off x="5679341" y="1797666"/>
            <a:ext cx="2454646" cy="369332"/>
          </a:xfrm>
          <a:prstGeom prst="rect">
            <a:avLst/>
          </a:prstGeom>
          <a:noFill/>
        </p:spPr>
        <p:txBody>
          <a:bodyPr wrap="none" rtlCol="0">
            <a:spAutoFit/>
          </a:bodyPr>
          <a:lstStyle/>
          <a:p>
            <a:r>
              <a:rPr lang="en-US" b="1" dirty="0"/>
              <a:t>FASER and FASER 2</a:t>
            </a:r>
          </a:p>
        </p:txBody>
      </p:sp>
    </p:spTree>
    <p:extLst>
      <p:ext uri="{BB962C8B-B14F-4D97-AF65-F5344CB8AC3E}">
        <p14:creationId xmlns:p14="http://schemas.microsoft.com/office/powerpoint/2010/main" val="37946516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18C9FF-6D69-2C40-A55F-107F417EE84E}"/>
              </a:ext>
            </a:extLst>
          </p:cNvPr>
          <p:cNvGrpSpPr/>
          <p:nvPr/>
        </p:nvGrpSpPr>
        <p:grpSpPr>
          <a:xfrm>
            <a:off x="0" y="914400"/>
            <a:ext cx="9144000" cy="1066800"/>
            <a:chOff x="0" y="1752600"/>
            <a:chExt cx="9144000" cy="1066800"/>
          </a:xfrm>
        </p:grpSpPr>
        <p:sp>
          <p:nvSpPr>
            <p:cNvPr id="22" name="TextBox 21"/>
            <p:cNvSpPr txBox="1"/>
            <p:nvPr/>
          </p:nvSpPr>
          <p:spPr>
            <a:xfrm>
              <a:off x="3788088" y="1752600"/>
              <a:ext cx="402912" cy="369332"/>
            </a:xfrm>
            <a:prstGeom prst="rect">
              <a:avLst/>
            </a:prstGeom>
            <a:noFill/>
          </p:spPr>
          <p:txBody>
            <a:bodyPr wrap="none" rtlCol="0">
              <a:spAutoFit/>
            </a:bodyPr>
            <a:lstStyle/>
            <a:p>
              <a:r>
                <a:rPr lang="en-US" dirty="0" err="1"/>
                <a:t>e</a:t>
              </a:r>
              <a:r>
                <a:rPr lang="en-US" baseline="30000" dirty="0"/>
                <a:t>+</a:t>
              </a:r>
            </a:p>
          </p:txBody>
        </p:sp>
        <p:sp>
          <p:nvSpPr>
            <p:cNvPr id="23" name="TextBox 22"/>
            <p:cNvSpPr txBox="1"/>
            <p:nvPr/>
          </p:nvSpPr>
          <p:spPr>
            <a:xfrm>
              <a:off x="3826710" y="2286000"/>
              <a:ext cx="364290" cy="369332"/>
            </a:xfrm>
            <a:prstGeom prst="rect">
              <a:avLst/>
            </a:prstGeom>
            <a:noFill/>
          </p:spPr>
          <p:txBody>
            <a:bodyPr wrap="none" rtlCol="0">
              <a:spAutoFit/>
            </a:bodyPr>
            <a:lstStyle/>
            <a:p>
              <a:r>
                <a:rPr lang="en-US" dirty="0" err="1"/>
                <a:t>e</a:t>
              </a:r>
              <a:r>
                <a:rPr lang="en-US" baseline="30000" dirty="0"/>
                <a:t>-</a:t>
              </a:r>
            </a:p>
          </p:txBody>
        </p:sp>
        <p:grpSp>
          <p:nvGrpSpPr>
            <p:cNvPr id="28" name="Group 27"/>
            <p:cNvGrpSpPr/>
            <p:nvPr/>
          </p:nvGrpSpPr>
          <p:grpSpPr>
            <a:xfrm>
              <a:off x="0" y="1752600"/>
              <a:ext cx="9144000" cy="1066800"/>
              <a:chOff x="0" y="3581400"/>
              <a:chExt cx="9144000" cy="1066800"/>
            </a:xfrm>
          </p:grpSpPr>
          <p:sp>
            <p:nvSpPr>
              <p:cNvPr id="9" name="Rectangle 8"/>
              <p:cNvSpPr/>
              <p:nvPr/>
            </p:nvSpPr>
            <p:spPr>
              <a:xfrm>
                <a:off x="685800" y="3581400"/>
                <a:ext cx="228600" cy="106680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581400"/>
                <a:ext cx="2514600" cy="1066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191000" y="3581400"/>
                <a:ext cx="34290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924800" y="3581400"/>
                <a:ext cx="1219200" cy="1066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4038600"/>
                <a:ext cx="2514600" cy="1588"/>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1" idx="3"/>
              </p:cNvCxnSpPr>
              <p:nvPr/>
            </p:nvCxnSpPr>
            <p:spPr>
              <a:xfrm>
                <a:off x="2514600" y="4038600"/>
                <a:ext cx="5105400" cy="76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3581400"/>
                <a:ext cx="377039" cy="369332"/>
              </a:xfrm>
              <a:prstGeom prst="rect">
                <a:avLst/>
              </a:prstGeom>
              <a:noFill/>
            </p:spPr>
            <p:txBody>
              <a:bodyPr wrap="none" rtlCol="0">
                <a:spAutoFit/>
              </a:bodyPr>
              <a:lstStyle/>
              <a:p>
                <a:r>
                  <a:rPr lang="en-US" dirty="0"/>
                  <a:t>A’</a:t>
                </a:r>
              </a:p>
            </p:txBody>
          </p:sp>
          <p:sp>
            <p:nvSpPr>
              <p:cNvPr id="24" name="Oval 23"/>
              <p:cNvSpPr/>
              <p:nvPr/>
            </p:nvSpPr>
            <p:spPr>
              <a:xfrm>
                <a:off x="7924800" y="3669268"/>
                <a:ext cx="914400" cy="304800"/>
              </a:xfrm>
              <a:prstGeom prst="ellipse">
                <a:avLst/>
              </a:prstGeom>
              <a:solidFill>
                <a:srgbClr val="800000"/>
              </a:solidFill>
              <a:scene3d>
                <a:camera prst="orthographicFront">
                  <a:rot lat="0" lon="0" rev="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924800" y="3962400"/>
                <a:ext cx="914400" cy="304800"/>
              </a:xfrm>
              <a:prstGeom prst="ellipse">
                <a:avLst/>
              </a:prstGeom>
              <a:solidFill>
                <a:srgbClr val="800000"/>
              </a:solidFill>
              <a:scene3d>
                <a:camera prst="orthographicFront">
                  <a:rot lat="0" lon="0" rev="21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V="1">
              <a:off x="2514600" y="2057400"/>
              <a:ext cx="510540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Title 1"/>
          <p:cNvSpPr txBox="1">
            <a:spLocks/>
          </p:cNvSpPr>
          <p:nvPr/>
        </p:nvSpPr>
        <p:spPr bwMode="auto">
          <a:xfrm>
            <a:off x="685800" y="104775"/>
            <a:ext cx="7772400" cy="7334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rPr>
              <a:t>THE SIGNAL</a:t>
            </a:r>
          </a:p>
        </p:txBody>
      </p:sp>
      <p:sp>
        <p:nvSpPr>
          <p:cNvPr id="29" name="Content Placeholder 2">
            <a:extLst>
              <a:ext uri="{FF2B5EF4-FFF2-40B4-BE49-F238E27FC236}">
                <a16:creationId xmlns:a16="http://schemas.microsoft.com/office/drawing/2014/main" id="{8B660F82-5AE5-564C-9016-68BC69C24F7F}"/>
              </a:ext>
            </a:extLst>
          </p:cNvPr>
          <p:cNvSpPr txBox="1">
            <a:spLocks/>
          </p:cNvSpPr>
          <p:nvPr/>
        </p:nvSpPr>
        <p:spPr>
          <a:xfrm>
            <a:off x="1" y="2209800"/>
            <a:ext cx="9144000" cy="357073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a:r>
              <a:rPr lang="en-US" dirty="0">
                <a:latin typeface="Arial" charset="0"/>
                <a:sym typeface="Wingdings"/>
              </a:rPr>
              <a:t>The signal is spectacular: 2 ~</a:t>
            </a:r>
            <a:r>
              <a:rPr lang="en-US" dirty="0" err="1">
                <a:latin typeface="Arial" charset="0"/>
                <a:sym typeface="Wingdings"/>
              </a:rPr>
              <a:t>TeV</a:t>
            </a:r>
            <a:r>
              <a:rPr lang="en-US" dirty="0">
                <a:latin typeface="Arial" charset="0"/>
                <a:sym typeface="Wingdings"/>
              </a:rPr>
              <a:t>-energy, oppositely-charged tracks originating in the decay volume and pointing back to IP</a:t>
            </a:r>
          </a:p>
          <a:p>
            <a:pPr marL="400050"/>
            <a:endParaRPr lang="en-US" sz="1000" dirty="0">
              <a:latin typeface="Arial" charset="0"/>
              <a:sym typeface="Wingdings"/>
            </a:endParaRPr>
          </a:p>
          <a:p>
            <a:pPr marL="400050"/>
            <a:r>
              <a:rPr lang="en-US" dirty="0">
                <a:latin typeface="Arial" charset="0"/>
                <a:sym typeface="Wingdings"/>
              </a:rPr>
              <a:t>Initial scintillators: veto entering tracks</a:t>
            </a:r>
          </a:p>
          <a:p>
            <a:pPr marL="400050"/>
            <a:endParaRPr lang="en-US" sz="1000" dirty="0">
              <a:solidFill>
                <a:schemeClr val="tx1"/>
              </a:solidFill>
              <a:latin typeface="Arial" charset="0"/>
              <a:sym typeface="Wingdings"/>
            </a:endParaRPr>
          </a:p>
          <a:p>
            <a:pPr marL="400050"/>
            <a:r>
              <a:rPr lang="en-US" dirty="0">
                <a:solidFill>
                  <a:schemeClr val="tx1"/>
                </a:solidFill>
                <a:latin typeface="Arial" charset="0"/>
                <a:sym typeface="Wingdings"/>
              </a:rPr>
              <a:t>Tracker: detect charged tracks</a:t>
            </a:r>
            <a:endParaRPr lang="en-US" dirty="0">
              <a:latin typeface="Arial" charset="0"/>
              <a:sym typeface="Wingdings"/>
            </a:endParaRPr>
          </a:p>
          <a:p>
            <a:pPr marL="400050"/>
            <a:endParaRPr lang="en-US" sz="1000" dirty="0">
              <a:latin typeface="Arial" charset="0"/>
              <a:sym typeface="Wingdings"/>
            </a:endParaRPr>
          </a:p>
          <a:p>
            <a:pPr marL="400050"/>
            <a:r>
              <a:rPr lang="en-US" dirty="0">
                <a:latin typeface="Arial" charset="0"/>
                <a:sym typeface="Wingdings"/>
              </a:rPr>
              <a:t>Magnets: </a:t>
            </a:r>
            <a:r>
              <a:rPr lang="en-US" dirty="0">
                <a:solidFill>
                  <a:schemeClr val="tx1"/>
                </a:solidFill>
                <a:latin typeface="Arial" charset="0"/>
                <a:sym typeface="Wingdings"/>
              </a:rPr>
              <a:t>separate the 2 charged tracks sufficiently to resolve them in the tracker</a:t>
            </a:r>
          </a:p>
          <a:p>
            <a:pPr marL="400050"/>
            <a:endParaRPr lang="en-US" sz="1000" dirty="0">
              <a:latin typeface="Arial" charset="0"/>
              <a:sym typeface="Wingdings"/>
            </a:endParaRPr>
          </a:p>
          <a:p>
            <a:pPr marL="400050"/>
            <a:endParaRPr lang="en-US" sz="2000" dirty="0">
              <a:latin typeface="Arial" charset="0"/>
              <a:sym typeface="Wingdings"/>
            </a:endParaRPr>
          </a:p>
          <a:p>
            <a:pPr marL="57150" indent="0">
              <a:buNone/>
            </a:pPr>
            <a:endParaRPr lang="en-US" sz="1000" dirty="0">
              <a:latin typeface="Arial" charset="0"/>
              <a:sym typeface="Wingdings"/>
            </a:endParaRPr>
          </a:p>
          <a:p>
            <a:pPr marL="400050"/>
            <a:endParaRPr lang="en-US" sz="1000" dirty="0">
              <a:latin typeface="Arial" charset="0"/>
              <a:sym typeface="Wingdings"/>
            </a:endParaRPr>
          </a:p>
          <a:p>
            <a:pPr marL="400050"/>
            <a:r>
              <a:rPr lang="en-US" dirty="0">
                <a:latin typeface="Arial" charset="0"/>
                <a:sym typeface="Wingdings"/>
              </a:rPr>
              <a:t>Calorimeter: differentiate e from </a:t>
            </a:r>
            <a:r>
              <a:rPr lang="en-US" dirty="0">
                <a:latin typeface="Symbol" pitchFamily="2" charset="2"/>
                <a:sym typeface="Wingdings"/>
              </a:rPr>
              <a:t>m</a:t>
            </a:r>
            <a:r>
              <a:rPr lang="en-US" dirty="0">
                <a:latin typeface="Arial" charset="0"/>
                <a:sym typeface="Wingdings"/>
              </a:rPr>
              <a:t>, detect </a:t>
            </a:r>
            <a:r>
              <a:rPr lang="en-US" dirty="0">
                <a:latin typeface="Symbol" pitchFamily="2" charset="2"/>
                <a:sym typeface="Wingdings"/>
              </a:rPr>
              <a:t>g</a:t>
            </a:r>
            <a:r>
              <a:rPr lang="en-US" dirty="0">
                <a:latin typeface="Arial" charset="0"/>
                <a:sym typeface="Wingdings"/>
              </a:rPr>
              <a:t>, measure energy</a:t>
            </a:r>
            <a:endParaRPr lang="en-US" sz="1600" dirty="0">
              <a:latin typeface="Arial" charset="0"/>
              <a:sym typeface="Wingdings"/>
            </a:endParaRPr>
          </a:p>
          <a:p>
            <a:pPr marL="400050"/>
            <a:endParaRPr lang="en-US" dirty="0">
              <a:solidFill>
                <a:schemeClr val="tx1"/>
              </a:solidFill>
              <a:latin typeface="Arial" charset="0"/>
              <a:sym typeface="Wingdings"/>
            </a:endParaRPr>
          </a:p>
          <a:p>
            <a:pPr lvl="1"/>
            <a:endParaRPr lang="en-US" dirty="0">
              <a:solidFill>
                <a:schemeClr val="tx1"/>
              </a:solidFill>
              <a:latin typeface="Arial" charset="0"/>
              <a:sym typeface="Wingdings"/>
            </a:endParaRPr>
          </a:p>
        </p:txBody>
      </p:sp>
      <p:pic>
        <p:nvPicPr>
          <p:cNvPr id="5" name="Picture 4">
            <a:extLst>
              <a:ext uri="{FF2B5EF4-FFF2-40B4-BE49-F238E27FC236}">
                <a16:creationId xmlns:a16="http://schemas.microsoft.com/office/drawing/2014/main" id="{1CD42D60-C2E2-2841-AE54-00C8B7F90237}"/>
              </a:ext>
            </a:extLst>
          </p:cNvPr>
          <p:cNvPicPr>
            <a:picLocks noChangeAspect="1"/>
          </p:cNvPicPr>
          <p:nvPr/>
        </p:nvPicPr>
        <p:blipFill>
          <a:blip r:embed="rId2"/>
          <a:stretch>
            <a:fillRect/>
          </a:stretch>
        </p:blipFill>
        <p:spPr>
          <a:xfrm>
            <a:off x="1066800" y="5232491"/>
            <a:ext cx="7010400" cy="939709"/>
          </a:xfrm>
          <a:prstGeom prst="rect">
            <a:avLst/>
          </a:prstGeom>
        </p:spPr>
      </p:pic>
    </p:spTree>
    <p:extLst>
      <p:ext uri="{BB962C8B-B14F-4D97-AF65-F5344CB8AC3E}">
        <p14:creationId xmlns:p14="http://schemas.microsoft.com/office/powerpoint/2010/main" val="19100204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aft9Labeled.png"/>
          <p:cNvPicPr>
            <a:picLocks noChangeAspect="1"/>
          </p:cNvPicPr>
          <p:nvPr/>
        </p:nvPicPr>
        <p:blipFill>
          <a:blip r:embed="rId2"/>
          <a:stretch>
            <a:fillRect/>
          </a:stretch>
        </p:blipFill>
        <p:spPr>
          <a:xfrm>
            <a:off x="228600" y="2057400"/>
            <a:ext cx="8610600" cy="4503634"/>
          </a:xfrm>
          <a:prstGeom prst="rect">
            <a:avLst/>
          </a:prstGeom>
        </p:spPr>
      </p:pic>
      <p:cxnSp>
        <p:nvCxnSpPr>
          <p:cNvPr id="5" name="Straight Arrow Connector 4"/>
          <p:cNvCxnSpPr/>
          <p:nvPr/>
        </p:nvCxnSpPr>
        <p:spPr>
          <a:xfrm flipV="1">
            <a:off x="305395" y="5875234"/>
            <a:ext cx="685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795" y="6103834"/>
            <a:ext cx="1980605" cy="369332"/>
          </a:xfrm>
          <a:prstGeom prst="rect">
            <a:avLst/>
          </a:prstGeom>
          <a:noFill/>
        </p:spPr>
        <p:txBody>
          <a:bodyPr wrap="none" rtlCol="0">
            <a:spAutoFit/>
          </a:bodyPr>
          <a:lstStyle/>
          <a:p>
            <a:r>
              <a:rPr lang="en-US" dirty="0"/>
              <a:t>particles from IP1</a:t>
            </a:r>
          </a:p>
        </p:txBody>
      </p:sp>
      <p:sp>
        <p:nvSpPr>
          <p:cNvPr id="7" name="TextBox 6"/>
          <p:cNvSpPr txBox="1"/>
          <p:nvPr/>
        </p:nvSpPr>
        <p:spPr>
          <a:xfrm rot="20683880">
            <a:off x="2028647" y="4924665"/>
            <a:ext cx="2145011" cy="338554"/>
          </a:xfrm>
          <a:prstGeom prst="rect">
            <a:avLst/>
          </a:prstGeom>
          <a:noFill/>
        </p:spPr>
        <p:txBody>
          <a:bodyPr wrap="none" rtlCol="0">
            <a:spAutoFit/>
          </a:bodyPr>
          <a:lstStyle/>
          <a:p>
            <a:r>
              <a:rPr lang="en-US" sz="1600" dirty="0">
                <a:solidFill>
                  <a:schemeClr val="bg1"/>
                </a:solidFill>
              </a:rPr>
              <a:t>Empty Decay Volume</a:t>
            </a:r>
          </a:p>
        </p:txBody>
      </p:sp>
      <p:sp>
        <p:nvSpPr>
          <p:cNvPr id="11" name="Title 1"/>
          <p:cNvSpPr txBox="1">
            <a:spLocks/>
          </p:cNvSpPr>
          <p:nvPr/>
        </p:nvSpPr>
        <p:spPr bwMode="auto">
          <a:xfrm>
            <a:off x="685800" y="104775"/>
            <a:ext cx="7772400" cy="73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j-cs"/>
              </a:rPr>
              <a:t>THE FASER DETECTOR</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endParaRPr>
          </a:p>
        </p:txBody>
      </p:sp>
      <p:sp>
        <p:nvSpPr>
          <p:cNvPr id="10" name="Content Placeholder 2">
            <a:extLst>
              <a:ext uri="{FF2B5EF4-FFF2-40B4-BE49-F238E27FC236}">
                <a16:creationId xmlns:a16="http://schemas.microsoft.com/office/drawing/2014/main" id="{39A82ACF-CD3F-044C-B4BB-A36B16A59019}"/>
              </a:ext>
            </a:extLst>
          </p:cNvPr>
          <p:cNvSpPr txBox="1">
            <a:spLocks/>
          </p:cNvSpPr>
          <p:nvPr/>
        </p:nvSpPr>
        <p:spPr>
          <a:xfrm>
            <a:off x="228600" y="762000"/>
            <a:ext cx="7391400" cy="183576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The entire detector is 5.5 m long.  It consists of</a:t>
            </a:r>
          </a:p>
          <a:p>
            <a:pPr lvl="1"/>
            <a:r>
              <a:rPr lang="en-US" sz="1800" dirty="0">
                <a:latin typeface="Arial" charset="0"/>
                <a:sym typeface="Wingdings"/>
              </a:rPr>
              <a:t>Scintillator veto</a:t>
            </a:r>
          </a:p>
          <a:p>
            <a:pPr lvl="1"/>
            <a:r>
              <a:rPr lang="en-US" sz="1800" dirty="0">
                <a:latin typeface="Arial" charset="0"/>
                <a:sym typeface="Wingdings"/>
              </a:rPr>
              <a:t>1.5 m-long decay volume</a:t>
            </a:r>
          </a:p>
          <a:p>
            <a:pPr lvl="1"/>
            <a:r>
              <a:rPr lang="en-US" sz="1800" dirty="0">
                <a:latin typeface="Arial" charset="0"/>
                <a:sym typeface="Wingdings"/>
              </a:rPr>
              <a:t>2 m-long spectrometer</a:t>
            </a:r>
          </a:p>
          <a:p>
            <a:pPr lvl="1"/>
            <a:r>
              <a:rPr lang="en-US" sz="1800" dirty="0">
                <a:latin typeface="Arial" charset="0"/>
                <a:sym typeface="Wingdings"/>
              </a:rPr>
              <a:t>3 tracking stations</a:t>
            </a:r>
          </a:p>
          <a:p>
            <a:pPr lvl="1"/>
            <a:r>
              <a:rPr lang="en-US" sz="1800" dirty="0">
                <a:latin typeface="Arial" charset="0"/>
                <a:sym typeface="Wingdings"/>
              </a:rPr>
              <a:t>EM calorimeter</a:t>
            </a:r>
          </a:p>
          <a:p>
            <a:endParaRPr lang="en-US" sz="1200" dirty="0">
              <a:latin typeface="Arial" charset="0"/>
              <a:sym typeface="Wingdings"/>
            </a:endParaRPr>
          </a:p>
        </p:txBody>
      </p:sp>
    </p:spTree>
    <p:extLst>
      <p:ext uri="{BB962C8B-B14F-4D97-AF65-F5344CB8AC3E}">
        <p14:creationId xmlns:p14="http://schemas.microsoft.com/office/powerpoint/2010/main" val="177190630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6942693" y="2965854"/>
            <a:ext cx="1820307" cy="3294214"/>
            <a:chOff x="2680130" y="576262"/>
            <a:chExt cx="3960042" cy="5705475"/>
          </a:xfrm>
        </p:grpSpPr>
        <p:pic>
          <p:nvPicPr>
            <p:cNvPr id="8" name="Picture 7" descr="sct_station3.png"/>
            <p:cNvPicPr>
              <a:picLocks noChangeAspect="1"/>
            </p:cNvPicPr>
            <p:nvPr/>
          </p:nvPicPr>
          <p:blipFill>
            <a:blip r:embed="rId2"/>
            <a:srcRect l="52203" r="4176"/>
            <a:stretch>
              <a:fillRect/>
            </a:stretch>
          </p:blipFill>
          <p:spPr>
            <a:xfrm>
              <a:off x="2880103" y="576262"/>
              <a:ext cx="3760069" cy="5705475"/>
            </a:xfrm>
            <a:prstGeom prst="rect">
              <a:avLst/>
            </a:prstGeom>
          </p:spPr>
        </p:pic>
        <p:sp>
          <p:nvSpPr>
            <p:cNvPr id="9" name="Rectangle 8"/>
            <p:cNvSpPr/>
            <p:nvPr/>
          </p:nvSpPr>
          <p:spPr>
            <a:xfrm>
              <a:off x="2680130" y="5309810"/>
              <a:ext cx="810382" cy="9719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
            <a:ext cx="8229600" cy="1143000"/>
          </a:xfrm>
        </p:spPr>
        <p:txBody>
          <a:bodyPr/>
          <a:lstStyle/>
          <a:p>
            <a:r>
              <a:rPr lang="en-US" dirty="0"/>
              <a:t>FASER TRACKER</a:t>
            </a:r>
          </a:p>
        </p:txBody>
      </p:sp>
      <p:pic>
        <p:nvPicPr>
          <p:cNvPr id="5" name="Content Placeholder 4" descr="module-letters.jpg"/>
          <p:cNvPicPr>
            <a:picLocks noGrp="1" noChangeAspect="1"/>
          </p:cNvPicPr>
          <p:nvPr>
            <p:ph idx="1"/>
          </p:nvPr>
        </p:nvPicPr>
        <p:blipFill rotWithShape="1">
          <a:blip r:embed="rId3"/>
          <a:srcRect l="3868" r="4411"/>
          <a:stretch/>
        </p:blipFill>
        <p:spPr>
          <a:xfrm>
            <a:off x="381000" y="3575856"/>
            <a:ext cx="2514600" cy="2263798"/>
          </a:xfrm>
        </p:spPr>
      </p:pic>
      <p:pic>
        <p:nvPicPr>
          <p:cNvPr id="6" name="Picture 5" descr="layer_schema2.png"/>
          <p:cNvPicPr>
            <a:picLocks noChangeAspect="1"/>
          </p:cNvPicPr>
          <p:nvPr/>
        </p:nvPicPr>
        <p:blipFill>
          <a:blip r:embed="rId4"/>
          <a:srcRect r="65455"/>
          <a:stretch>
            <a:fillRect/>
          </a:stretch>
        </p:blipFill>
        <p:spPr>
          <a:xfrm>
            <a:off x="3151142" y="3270654"/>
            <a:ext cx="3295848" cy="3027514"/>
          </a:xfrm>
          <a:prstGeom prst="rect">
            <a:avLst/>
          </a:prstGeom>
        </p:spPr>
      </p:pic>
      <p:sp>
        <p:nvSpPr>
          <p:cNvPr id="15" name="TextBox 14"/>
          <p:cNvSpPr txBox="1"/>
          <p:nvPr/>
        </p:nvSpPr>
        <p:spPr>
          <a:xfrm>
            <a:off x="722411" y="5895570"/>
            <a:ext cx="1463374" cy="369332"/>
          </a:xfrm>
          <a:prstGeom prst="rect">
            <a:avLst/>
          </a:prstGeom>
          <a:noFill/>
        </p:spPr>
        <p:txBody>
          <a:bodyPr wrap="none" rtlCol="0">
            <a:spAutoFit/>
          </a:bodyPr>
          <a:lstStyle/>
          <a:p>
            <a:r>
              <a:rPr lang="en-US" dirty="0"/>
              <a:t>SCT module</a:t>
            </a:r>
          </a:p>
        </p:txBody>
      </p:sp>
      <p:sp>
        <p:nvSpPr>
          <p:cNvPr id="16" name="TextBox 15"/>
          <p:cNvSpPr txBox="1"/>
          <p:nvPr/>
        </p:nvSpPr>
        <p:spPr>
          <a:xfrm>
            <a:off x="3810732" y="6107668"/>
            <a:ext cx="1625678" cy="369332"/>
          </a:xfrm>
          <a:prstGeom prst="rect">
            <a:avLst/>
          </a:prstGeom>
          <a:noFill/>
        </p:spPr>
        <p:txBody>
          <a:bodyPr wrap="none" rtlCol="0">
            <a:spAutoFit/>
          </a:bodyPr>
          <a:lstStyle/>
          <a:p>
            <a:r>
              <a:rPr lang="en-US" dirty="0"/>
              <a:t>Tracking layer</a:t>
            </a:r>
          </a:p>
        </p:txBody>
      </p:sp>
      <p:sp>
        <p:nvSpPr>
          <p:cNvPr id="17" name="TextBox 16"/>
          <p:cNvSpPr txBox="1"/>
          <p:nvPr/>
        </p:nvSpPr>
        <p:spPr>
          <a:xfrm>
            <a:off x="6866493" y="6107668"/>
            <a:ext cx="1805452" cy="369332"/>
          </a:xfrm>
          <a:prstGeom prst="rect">
            <a:avLst/>
          </a:prstGeom>
          <a:noFill/>
        </p:spPr>
        <p:txBody>
          <a:bodyPr wrap="none" rtlCol="0">
            <a:spAutoFit/>
          </a:bodyPr>
          <a:lstStyle/>
          <a:p>
            <a:r>
              <a:rPr lang="en-US" dirty="0"/>
              <a:t>Tracking station</a:t>
            </a:r>
          </a:p>
        </p:txBody>
      </p:sp>
      <p:sp>
        <p:nvSpPr>
          <p:cNvPr id="12" name="Content Placeholder 2">
            <a:extLst>
              <a:ext uri="{FF2B5EF4-FFF2-40B4-BE49-F238E27FC236}">
                <a16:creationId xmlns:a16="http://schemas.microsoft.com/office/drawing/2014/main" id="{3F56F62A-366E-D940-B28E-48C4CFC9FE83}"/>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tracker is composed of spare SCT modules from ATLAS.  About 350 spares were prepared.  They were not needed, and the ATLAS SCT collaboration generously allowed us to use 80 of them. QA now completed.</a:t>
            </a:r>
          </a:p>
          <a:p>
            <a:pPr lvl="0" fontAlgn="auto">
              <a:spcAft>
                <a:spcPts val="0"/>
              </a:spcAft>
              <a:buFont typeface="Arial"/>
              <a:buChar char="•"/>
              <a:defRPr/>
            </a:pPr>
            <a:endParaRPr lang="en-US" sz="1200" dirty="0"/>
          </a:p>
          <a:p>
            <a:pPr lvl="0" fontAlgn="auto">
              <a:spcAft>
                <a:spcPts val="0"/>
              </a:spcAft>
              <a:buFont typeface="Arial"/>
              <a:buChar char="•"/>
              <a:defRPr/>
            </a:pPr>
            <a:r>
              <a:rPr lang="en-US" sz="2000" dirty="0"/>
              <a:t>8 SCT modules make up a 24cm x 24cm tracking layer, 3 layers make up a tracking station, and FASER has 3 tracking stations.</a:t>
            </a:r>
            <a:endParaRPr lang="en-US" sz="2000" dirty="0">
              <a:latin typeface="Arial" charset="0"/>
              <a:sym typeface="Wingdings"/>
            </a:endParaRPr>
          </a:p>
        </p:txBody>
      </p:sp>
    </p:spTree>
    <p:extLst>
      <p:ext uri="{BB962C8B-B14F-4D97-AF65-F5344CB8AC3E}">
        <p14:creationId xmlns:p14="http://schemas.microsoft.com/office/powerpoint/2010/main" val="46582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a:t>FASER MAGNETS</a:t>
            </a:r>
          </a:p>
        </p:txBody>
      </p:sp>
      <p:pic>
        <p:nvPicPr>
          <p:cNvPr id="6" name="Picture 5" descr="MagnetField.png"/>
          <p:cNvPicPr>
            <a:picLocks noChangeAspect="1"/>
          </p:cNvPicPr>
          <p:nvPr/>
        </p:nvPicPr>
        <p:blipFill>
          <a:blip r:embed="rId2"/>
          <a:stretch>
            <a:fillRect/>
          </a:stretch>
        </p:blipFill>
        <p:spPr>
          <a:xfrm>
            <a:off x="5843482" y="955548"/>
            <a:ext cx="2995718" cy="3004434"/>
          </a:xfrm>
          <a:prstGeom prst="rect">
            <a:avLst/>
          </a:prstGeom>
        </p:spPr>
      </p:pic>
      <p:sp>
        <p:nvSpPr>
          <p:cNvPr id="7" name="Content Placeholder 2"/>
          <p:cNvSpPr>
            <a:spLocks noGrp="1"/>
          </p:cNvSpPr>
          <p:nvPr>
            <p:ph idx="1"/>
          </p:nvPr>
        </p:nvSpPr>
        <p:spPr>
          <a:xfrm>
            <a:off x="129926" y="4188582"/>
            <a:ext cx="8884148" cy="2059818"/>
          </a:xfrm>
        </p:spPr>
        <p:txBody>
          <a:bodyPr/>
          <a:lstStyle/>
          <a:p>
            <a:pPr eaLnBrk="1" hangingPunct="1"/>
            <a:r>
              <a:rPr lang="en-US" dirty="0">
                <a:latin typeface="Arial" charset="0"/>
              </a:rPr>
              <a:t>The FASER magnets are 0.6T </a:t>
            </a:r>
            <a:r>
              <a:rPr lang="en-US" dirty="0" err="1">
                <a:latin typeface="Arial" charset="0"/>
              </a:rPr>
              <a:t>SmCo</a:t>
            </a:r>
            <a:r>
              <a:rPr lang="en-US" dirty="0">
                <a:latin typeface="Arial" charset="0"/>
              </a:rPr>
              <a:t> permanent dipole magnets based on the Halbach array design.</a:t>
            </a:r>
          </a:p>
          <a:p>
            <a:pPr lvl="1"/>
            <a:r>
              <a:rPr lang="en-US" dirty="0">
                <a:latin typeface="Arial" charset="0"/>
              </a:rPr>
              <a:t>Thin enough to allow the LOS to pass through the magnet center with minimum lowering of the floor in TI12</a:t>
            </a:r>
          </a:p>
          <a:p>
            <a:pPr lvl="1"/>
            <a:r>
              <a:rPr lang="en-US" dirty="0">
                <a:latin typeface="Arial" charset="0"/>
              </a:rPr>
              <a:t>Minimizes needed services (power, cooling, etc.)</a:t>
            </a:r>
          </a:p>
          <a:p>
            <a:r>
              <a:rPr lang="en-US" dirty="0">
                <a:latin typeface="Arial" charset="0"/>
              </a:rPr>
              <a:t>Design and construction by the CERN magnet group.</a:t>
            </a:r>
          </a:p>
          <a:p>
            <a:pPr eaLnBrk="1" hangingPunct="1"/>
            <a:endParaRPr lang="en-US" sz="1200" dirty="0">
              <a:latin typeface="Arial" charset="0"/>
            </a:endParaRPr>
          </a:p>
          <a:p>
            <a:pPr marL="0" indent="0" eaLnBrk="1" hangingPunct="1">
              <a:buNone/>
            </a:pPr>
            <a:endParaRPr lang="en-US" sz="1400" dirty="0">
              <a:latin typeface="Arial" charset="0"/>
            </a:endParaRPr>
          </a:p>
        </p:txBody>
      </p:sp>
      <p:grpSp>
        <p:nvGrpSpPr>
          <p:cNvPr id="4" name="Group 3">
            <a:extLst>
              <a:ext uri="{FF2B5EF4-FFF2-40B4-BE49-F238E27FC236}">
                <a16:creationId xmlns:a16="http://schemas.microsoft.com/office/drawing/2014/main" id="{AFE95C03-5896-8047-B754-8A37A642696E}"/>
              </a:ext>
            </a:extLst>
          </p:cNvPr>
          <p:cNvGrpSpPr/>
          <p:nvPr/>
        </p:nvGrpSpPr>
        <p:grpSpPr>
          <a:xfrm>
            <a:off x="73436" y="914400"/>
            <a:ext cx="5565364" cy="3045582"/>
            <a:chOff x="0" y="872116"/>
            <a:chExt cx="5793964" cy="3240266"/>
          </a:xfrm>
        </p:grpSpPr>
        <p:pic>
          <p:nvPicPr>
            <p:cNvPr id="5" name="Picture 4" descr="MagnetDrawing.png"/>
            <p:cNvPicPr>
              <a:picLocks noChangeAspect="1"/>
            </p:cNvPicPr>
            <p:nvPr/>
          </p:nvPicPr>
          <p:blipFill>
            <a:blip r:embed="rId3"/>
            <a:stretch>
              <a:fillRect/>
            </a:stretch>
          </p:blipFill>
          <p:spPr>
            <a:xfrm>
              <a:off x="0" y="872116"/>
              <a:ext cx="5793964" cy="3240266"/>
            </a:xfrm>
            <a:prstGeom prst="rect">
              <a:avLst/>
            </a:prstGeom>
          </p:spPr>
        </p:pic>
        <p:sp>
          <p:nvSpPr>
            <p:cNvPr id="3" name="Rectangle 2">
              <a:extLst>
                <a:ext uri="{FF2B5EF4-FFF2-40B4-BE49-F238E27FC236}">
                  <a16:creationId xmlns:a16="http://schemas.microsoft.com/office/drawing/2014/main" id="{3887E59F-72A6-ED4A-930E-357C94B5425D}"/>
                </a:ext>
              </a:extLst>
            </p:cNvPr>
            <p:cNvSpPr/>
            <p:nvPr/>
          </p:nvSpPr>
          <p:spPr>
            <a:xfrm>
              <a:off x="4648200" y="2590800"/>
              <a:ext cx="685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1852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FASER CALORIMETER / SCINTILLATORS</a:t>
            </a:r>
          </a:p>
        </p:txBody>
      </p:sp>
      <p:pic>
        <p:nvPicPr>
          <p:cNvPr id="5" name="Content Placeholder 4" descr="LHCbECAL.png"/>
          <p:cNvPicPr>
            <a:picLocks noGrp="1" noChangeAspect="1"/>
          </p:cNvPicPr>
          <p:nvPr>
            <p:ph idx="1"/>
          </p:nvPr>
        </p:nvPicPr>
        <p:blipFill>
          <a:blip r:embed="rId2"/>
          <a:srcRect t="-3681" r="18332" b="-37434"/>
          <a:stretch>
            <a:fillRect/>
          </a:stretch>
        </p:blipFill>
        <p:spPr>
          <a:xfrm>
            <a:off x="228600" y="834621"/>
            <a:ext cx="4662567" cy="2533766"/>
          </a:xfrm>
        </p:spPr>
      </p:pic>
      <p:sp>
        <p:nvSpPr>
          <p:cNvPr id="6" name="Content Placeholder 2"/>
          <p:cNvSpPr txBox="1">
            <a:spLocks/>
          </p:cNvSpPr>
          <p:nvPr/>
        </p:nvSpPr>
        <p:spPr>
          <a:xfrm>
            <a:off x="0" y="2895600"/>
            <a:ext cx="9144000" cy="3962400"/>
          </a:xfrm>
          <a:prstGeom prst="rect">
            <a:avLst/>
          </a:prstGeom>
        </p:spPr>
        <p:txBody>
          <a:bodyPr vert="horz" lIns="91440" tIns="45720" rIns="91440" bIns="45720" rtlCol="0">
            <a:normAutofit/>
          </a:bodyPr>
          <a:lstStyle/>
          <a:p>
            <a:pPr marL="342900" lvl="0" indent="-342900" fontAlgn="auto">
              <a:spcBef>
                <a:spcPct val="20000"/>
              </a:spcBef>
              <a:spcAft>
                <a:spcPts val="0"/>
              </a:spcAft>
              <a:buFont typeface="Arial"/>
              <a:buChar char="•"/>
            </a:pPr>
            <a:endParaRPr kumimoji="0" lang="en-US" sz="2880" b="0" i="0" u="none" strike="noStrike" kern="1200" cap="none" spc="0" normalizeH="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3"/>
          <a:stretch>
            <a:fillRect/>
          </a:stretch>
        </p:blipFill>
        <p:spPr>
          <a:xfrm>
            <a:off x="5257800" y="1093328"/>
            <a:ext cx="3498850" cy="1534135"/>
          </a:xfrm>
          <a:prstGeom prst="rect">
            <a:avLst/>
          </a:prstGeom>
        </p:spPr>
      </p:pic>
      <p:sp>
        <p:nvSpPr>
          <p:cNvPr id="7" name="TextBox 6"/>
          <p:cNvSpPr txBox="1"/>
          <p:nvPr/>
        </p:nvSpPr>
        <p:spPr>
          <a:xfrm>
            <a:off x="6705600" y="1825823"/>
            <a:ext cx="1143000" cy="307777"/>
          </a:xfrm>
          <a:prstGeom prst="rect">
            <a:avLst/>
          </a:prstGeom>
          <a:noFill/>
        </p:spPr>
        <p:txBody>
          <a:bodyPr wrap="square" rtlCol="0">
            <a:spAutoFit/>
          </a:bodyPr>
          <a:lstStyle/>
          <a:p>
            <a:r>
              <a:rPr lang="en-US" sz="1400" dirty="0"/>
              <a:t>light guide</a:t>
            </a:r>
          </a:p>
        </p:txBody>
      </p:sp>
      <p:sp>
        <p:nvSpPr>
          <p:cNvPr id="9" name="TextBox 8"/>
          <p:cNvSpPr txBox="1"/>
          <p:nvPr/>
        </p:nvSpPr>
        <p:spPr>
          <a:xfrm>
            <a:off x="8077200" y="1459468"/>
            <a:ext cx="671979" cy="369332"/>
          </a:xfrm>
          <a:prstGeom prst="rect">
            <a:avLst/>
          </a:prstGeom>
          <a:noFill/>
        </p:spPr>
        <p:txBody>
          <a:bodyPr wrap="none" rtlCol="0">
            <a:spAutoFit/>
          </a:bodyPr>
          <a:lstStyle/>
          <a:p>
            <a:r>
              <a:rPr lang="en-US" dirty="0"/>
              <a:t>PMT</a:t>
            </a:r>
          </a:p>
        </p:txBody>
      </p:sp>
      <p:sp>
        <p:nvSpPr>
          <p:cNvPr id="10" name="Content Placeholder 2">
            <a:extLst>
              <a:ext uri="{FF2B5EF4-FFF2-40B4-BE49-F238E27FC236}">
                <a16:creationId xmlns:a16="http://schemas.microsoft.com/office/drawing/2014/main" id="{37CF887F-75C5-A747-9ACB-E12D9F7FA26F}"/>
              </a:ext>
            </a:extLst>
          </p:cNvPr>
          <p:cNvSpPr txBox="1">
            <a:spLocks/>
          </p:cNvSpPr>
          <p:nvPr/>
        </p:nvSpPr>
        <p:spPr>
          <a:xfrm>
            <a:off x="76200" y="2824324"/>
            <a:ext cx="8915400" cy="38050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pPr>
            <a:r>
              <a:rPr lang="en-US" sz="2000" dirty="0"/>
              <a:t>The FASER ECAL consists of spare </a:t>
            </a:r>
            <a:r>
              <a:rPr lang="en-US" sz="2000" dirty="0" err="1"/>
              <a:t>LHCb</a:t>
            </a:r>
            <a:r>
              <a:rPr lang="en-US" sz="2000" dirty="0"/>
              <a:t> outer ECAL modules, which the </a:t>
            </a:r>
            <a:r>
              <a:rPr lang="en-US" sz="2000" dirty="0" err="1"/>
              <a:t>LHCb</a:t>
            </a:r>
            <a:r>
              <a:rPr lang="en-US" sz="2000" dirty="0"/>
              <a:t> Collaboration generously allowed us to use.</a:t>
            </a:r>
          </a:p>
          <a:p>
            <a:pPr lvl="1" fontAlgn="auto">
              <a:spcAft>
                <a:spcPts val="0"/>
              </a:spcAft>
              <a:buFont typeface="System Font Regular"/>
              <a:buChar char="-"/>
            </a:pPr>
            <a:r>
              <a:rPr lang="en-US" sz="1800" dirty="0"/>
              <a:t>Dimensions: 12cm x 12cm – 75cm long (25 radiation lengths)</a:t>
            </a:r>
          </a:p>
          <a:p>
            <a:pPr lvl="1" fontAlgn="auto">
              <a:spcAft>
                <a:spcPts val="0"/>
              </a:spcAft>
              <a:buFont typeface="System Font Regular"/>
              <a:buChar char="-"/>
            </a:pPr>
            <a:r>
              <a:rPr lang="en-US" sz="1800" dirty="0"/>
              <a:t>66 layers of lead/scintillator, light out by wavelength shifting </a:t>
            </a:r>
            <a:r>
              <a:rPr lang="en-US" sz="1800" dirty="0" err="1"/>
              <a:t>fibres</a:t>
            </a:r>
            <a:r>
              <a:rPr lang="en-US" sz="1800" dirty="0"/>
              <a:t>, and read out by PMT (no longitudinal shower information)</a:t>
            </a:r>
          </a:p>
          <a:p>
            <a:pPr lvl="1" fontAlgn="auto">
              <a:spcAft>
                <a:spcPts val="0"/>
              </a:spcAft>
              <a:buFont typeface="System Font Regular"/>
              <a:buChar char="-"/>
            </a:pPr>
            <a:r>
              <a:rPr lang="en-US" sz="1800" dirty="0"/>
              <a:t>Provides ~1% energy resolution for 1 </a:t>
            </a:r>
            <a:r>
              <a:rPr lang="en-US" sz="1800" dirty="0" err="1"/>
              <a:t>TeV</a:t>
            </a:r>
            <a:r>
              <a:rPr lang="en-US" sz="1800" dirty="0"/>
              <a:t> electrons</a:t>
            </a:r>
          </a:p>
          <a:p>
            <a:pPr lvl="1" fontAlgn="auto">
              <a:spcAft>
                <a:spcPts val="0"/>
              </a:spcAft>
              <a:buFont typeface="System Font Regular"/>
              <a:buChar char="-"/>
            </a:pPr>
            <a:r>
              <a:rPr lang="en-US" sz="1800" dirty="0"/>
              <a:t>QA now complete</a:t>
            </a:r>
          </a:p>
          <a:p>
            <a:pPr fontAlgn="auto">
              <a:spcAft>
                <a:spcPts val="0"/>
              </a:spcAft>
              <a:buFont typeface="Arial"/>
              <a:buChar char="•"/>
            </a:pPr>
            <a:endParaRPr lang="en-US" sz="1200" dirty="0"/>
          </a:p>
          <a:p>
            <a:pPr fontAlgn="auto">
              <a:spcAft>
                <a:spcPts val="0"/>
              </a:spcAft>
              <a:buFont typeface="Arial"/>
              <a:buChar char="•"/>
            </a:pPr>
            <a:r>
              <a:rPr lang="en-US" dirty="0"/>
              <a:t>Scintillators used for vetoing charged particles entering the decay volume and for triggering, to be p</a:t>
            </a:r>
            <a:r>
              <a:rPr lang="en-US" dirty="0">
                <a:solidFill>
                  <a:schemeClr val="tx1"/>
                </a:solidFill>
              </a:rPr>
              <a:t>roduced by the CERN scintillator lab.</a:t>
            </a:r>
          </a:p>
        </p:txBody>
      </p:sp>
    </p:spTree>
    <p:extLst>
      <p:ext uri="{BB962C8B-B14F-4D97-AF65-F5344CB8AC3E}">
        <p14:creationId xmlns:p14="http://schemas.microsoft.com/office/powerpoint/2010/main" val="45884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95400" y="5148015"/>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IDEA</a:t>
            </a:r>
          </a:p>
        </p:txBody>
      </p:sp>
      <p:sp>
        <p:nvSpPr>
          <p:cNvPr id="5123" name="Content Placeholder 2"/>
          <p:cNvSpPr>
            <a:spLocks noGrp="1"/>
          </p:cNvSpPr>
          <p:nvPr>
            <p:ph idx="1"/>
          </p:nvPr>
        </p:nvSpPr>
        <p:spPr>
          <a:xfrm>
            <a:off x="152401" y="762000"/>
            <a:ext cx="8839199" cy="5867400"/>
          </a:xfrm>
        </p:spPr>
        <p:txBody>
          <a:bodyPr/>
          <a:lstStyle/>
          <a:p>
            <a:pPr eaLnBrk="1" hangingPunct="1"/>
            <a:r>
              <a:rPr lang="en-US" dirty="0">
                <a:latin typeface="Arial" charset="0"/>
              </a:rPr>
              <a:t>New physics searches at the LHC focus on high </a:t>
            </a:r>
            <a:r>
              <a:rPr lang="en-US" i="1" dirty="0" err="1">
                <a:latin typeface="Arial" charset="0"/>
              </a:rPr>
              <a:t>p</a:t>
            </a:r>
            <a:r>
              <a:rPr lang="en-US" i="1" baseline="-25000" dirty="0" err="1">
                <a:latin typeface="Arial" charset="0"/>
              </a:rPr>
              <a:t>T</a:t>
            </a:r>
            <a:r>
              <a:rPr lang="en-US" i="1" baseline="-25000" dirty="0">
                <a:latin typeface="Arial" charset="0"/>
              </a:rPr>
              <a:t> </a:t>
            </a:r>
            <a:r>
              <a:rPr lang="en-US" dirty="0">
                <a:latin typeface="Arial" charset="0"/>
              </a:rPr>
              <a:t>.  This is appropriate for heavy, strongly interacting particles</a:t>
            </a:r>
          </a:p>
          <a:p>
            <a:pPr lvl="1"/>
            <a:r>
              <a:rPr lang="en-US" dirty="0">
                <a:latin typeface="Symbol" charset="2"/>
                <a:cs typeface="Symbol" charset="2"/>
              </a:rPr>
              <a:t>s</a:t>
            </a:r>
            <a:r>
              <a:rPr lang="en-US" dirty="0">
                <a:latin typeface="Arial" charset="0"/>
              </a:rPr>
              <a:t> ~ fb to </a:t>
            </a:r>
            <a:r>
              <a:rPr lang="en-US" dirty="0" err="1">
                <a:latin typeface="Arial" charset="0"/>
              </a:rPr>
              <a:t>pb</a:t>
            </a:r>
            <a:r>
              <a:rPr lang="en-US" dirty="0">
                <a:latin typeface="Arial" charset="0"/>
              </a:rPr>
              <a:t> </a:t>
            </a:r>
            <a:r>
              <a:rPr lang="en-US" dirty="0">
                <a:latin typeface="Arial" charset="0"/>
                <a:sym typeface="Wingdings"/>
              </a:rPr>
              <a:t> </a:t>
            </a:r>
            <a:r>
              <a:rPr lang="en-US" dirty="0" err="1">
                <a:latin typeface="Arial" charset="0"/>
              </a:rPr>
              <a:t>N</a:t>
            </a:r>
            <a:r>
              <a:rPr lang="en-US" baseline="-25000" dirty="0" err="1">
                <a:latin typeface="Arial" charset="0"/>
              </a:rPr>
              <a:t>events</a:t>
            </a:r>
            <a:r>
              <a:rPr lang="en-US" dirty="0">
                <a:latin typeface="Arial" charset="0"/>
              </a:rPr>
              <a:t> ~ 10</a:t>
            </a:r>
            <a:r>
              <a:rPr lang="en-US" baseline="30000" dirty="0">
                <a:latin typeface="Arial" charset="0"/>
              </a:rPr>
              <a:t>3</a:t>
            </a:r>
            <a:r>
              <a:rPr lang="en-US" dirty="0">
                <a:latin typeface="Arial" charset="0"/>
              </a:rPr>
              <a:t> </a:t>
            </a:r>
            <a:r>
              <a:rPr lang="mr-IN" dirty="0">
                <a:latin typeface="Arial" charset="0"/>
              </a:rPr>
              <a:t>–</a:t>
            </a:r>
            <a:r>
              <a:rPr lang="en-US" dirty="0">
                <a:latin typeface="Arial" charset="0"/>
              </a:rPr>
              <a:t> 10</a:t>
            </a:r>
            <a:r>
              <a:rPr lang="en-US" baseline="30000" dirty="0">
                <a:latin typeface="Arial" charset="0"/>
              </a:rPr>
              <a:t>6</a:t>
            </a:r>
            <a:r>
              <a:rPr lang="en-US" dirty="0">
                <a:latin typeface="Arial" charset="0"/>
              </a:rPr>
              <a:t>,  produced ~</a:t>
            </a:r>
            <a:r>
              <a:rPr lang="en-US" dirty="0" err="1">
                <a:latin typeface="Arial" charset="0"/>
              </a:rPr>
              <a:t>isotropically</a:t>
            </a:r>
            <a:endParaRPr lang="en-US" dirty="0">
              <a:latin typeface="Arial" charset="0"/>
            </a:endParaRPr>
          </a:p>
          <a:p>
            <a:pPr eaLnBrk="1" hangingPunct="1"/>
            <a:endParaRPr lang="en-US" sz="1000" dirty="0">
              <a:latin typeface="Arial" charset="0"/>
            </a:endParaRPr>
          </a:p>
          <a:p>
            <a:pPr eaLnBrk="1" hangingPunct="1"/>
            <a:r>
              <a:rPr lang="en-US" dirty="0">
                <a:latin typeface="Arial" charset="0"/>
              </a:rPr>
              <a:t>However, if new particles are light and weakly interacting, this may be completely misguided</a:t>
            </a:r>
          </a:p>
          <a:p>
            <a:pPr lvl="1"/>
            <a:r>
              <a:rPr lang="en-US" dirty="0">
                <a:latin typeface="Arial" charset="0"/>
              </a:rPr>
              <a:t>Light </a:t>
            </a:r>
            <a:r>
              <a:rPr lang="en-US" dirty="0">
                <a:latin typeface="Arial" charset="0"/>
                <a:sym typeface="Wingdings" pitchFamily="2" charset="2"/>
              </a:rPr>
              <a:t> </a:t>
            </a:r>
            <a:r>
              <a:rPr lang="en-US" dirty="0">
                <a:latin typeface="Arial" charset="0"/>
              </a:rPr>
              <a:t>we can produce them in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decays</a:t>
            </a:r>
          </a:p>
          <a:p>
            <a:pPr lvl="1"/>
            <a:r>
              <a:rPr lang="en-US" dirty="0">
                <a:latin typeface="Arial" charset="0"/>
              </a:rPr>
              <a:t>Weakly-interacting </a:t>
            </a:r>
            <a:r>
              <a:rPr lang="en-US" dirty="0">
                <a:latin typeface="Arial" charset="0"/>
                <a:sym typeface="Wingdings" pitchFamily="2" charset="2"/>
              </a:rPr>
              <a:t> </a:t>
            </a:r>
            <a:r>
              <a:rPr lang="en-US" dirty="0">
                <a:latin typeface="Arial" charset="0"/>
              </a:rPr>
              <a:t>need extremely large SM event rate to see them</a:t>
            </a:r>
          </a:p>
          <a:p>
            <a:pPr lvl="1"/>
            <a:endParaRPr lang="en-US" sz="1000" dirty="0">
              <a:latin typeface="Arial" charset="0"/>
            </a:endParaRPr>
          </a:p>
          <a:p>
            <a:r>
              <a:rPr lang="en-US" dirty="0">
                <a:latin typeface="Arial" charset="0"/>
              </a:rPr>
              <a:t>Conclusion: we should go where the </a:t>
            </a:r>
            <a:r>
              <a:rPr lang="en-US" dirty="0" err="1">
                <a:latin typeface="Arial" charset="0"/>
              </a:rPr>
              <a:t>pions</a:t>
            </a:r>
            <a:r>
              <a:rPr lang="en-US" dirty="0">
                <a:latin typeface="Arial" charset="0"/>
              </a:rPr>
              <a:t> are: at low </a:t>
            </a:r>
            <a:r>
              <a:rPr lang="en-US" i="1" dirty="0" err="1">
                <a:latin typeface="Arial" charset="0"/>
              </a:rPr>
              <a:t>p</a:t>
            </a:r>
            <a:r>
              <a:rPr lang="en-US" i="1" baseline="-25000" dirty="0" err="1">
                <a:latin typeface="Arial" charset="0"/>
              </a:rPr>
              <a:t>T</a:t>
            </a:r>
            <a:r>
              <a:rPr lang="en-US" dirty="0">
                <a:latin typeface="Arial" charset="0"/>
              </a:rPr>
              <a:t> along the beamline </a:t>
            </a:r>
          </a:p>
          <a:p>
            <a:pPr lvl="1"/>
            <a:r>
              <a:rPr lang="en-US" dirty="0" err="1">
                <a:latin typeface="Symbol" charset="2"/>
                <a:cs typeface="Symbol" charset="2"/>
              </a:rPr>
              <a:t>s</a:t>
            </a:r>
            <a:r>
              <a:rPr lang="en-US" baseline="-25000" dirty="0" err="1">
                <a:cs typeface="Symbol" charset="2"/>
              </a:rPr>
              <a:t>inel</a:t>
            </a:r>
            <a:r>
              <a:rPr lang="en-US" dirty="0">
                <a:latin typeface="Arial" charset="0"/>
              </a:rPr>
              <a:t> ~ 100 </a:t>
            </a:r>
            <a:r>
              <a:rPr lang="en-US" dirty="0" err="1">
                <a:latin typeface="Arial" charset="0"/>
              </a:rPr>
              <a:t>mb</a:t>
            </a:r>
            <a:r>
              <a:rPr lang="en-US" dirty="0">
                <a:latin typeface="Arial" charset="0"/>
              </a:rPr>
              <a:t> </a:t>
            </a:r>
            <a:r>
              <a:rPr lang="en-US" dirty="0">
                <a:latin typeface="Arial" charset="0"/>
                <a:sym typeface="Wingdings"/>
              </a:rPr>
              <a:t> </a:t>
            </a:r>
            <a:r>
              <a:rPr lang="en-US" dirty="0" err="1">
                <a:latin typeface="Arial" charset="0"/>
              </a:rPr>
              <a:t>N</a:t>
            </a:r>
            <a:r>
              <a:rPr lang="en-US" baseline="-25000" dirty="0" err="1">
                <a:latin typeface="Arial" charset="0"/>
              </a:rPr>
              <a:t>events</a:t>
            </a:r>
            <a:r>
              <a:rPr lang="en-US" dirty="0">
                <a:latin typeface="Arial" charset="0"/>
                <a:sym typeface="Wingdings"/>
              </a:rPr>
              <a:t> ~ 10</a:t>
            </a:r>
            <a:r>
              <a:rPr lang="en-US" baseline="30000" dirty="0">
                <a:latin typeface="Arial" charset="0"/>
                <a:sym typeface="Wingdings"/>
              </a:rPr>
              <a:t>17</a:t>
            </a:r>
            <a:r>
              <a:rPr lang="en-US" dirty="0">
                <a:latin typeface="Arial" charset="0"/>
                <a:sym typeface="Wingdings"/>
              </a:rPr>
              <a:t>, and 10% of the </a:t>
            </a:r>
            <a:r>
              <a:rPr lang="en-US" dirty="0" err="1">
                <a:latin typeface="Arial" charset="0"/>
                <a:sym typeface="Wingdings"/>
              </a:rPr>
              <a:t>pions</a:t>
            </a:r>
            <a:r>
              <a:rPr lang="en-US" dirty="0">
                <a:latin typeface="Arial" charset="0"/>
                <a:sym typeface="Wingdings"/>
              </a:rPr>
              <a:t> are produced within 2 </a:t>
            </a:r>
            <a:r>
              <a:rPr lang="en-US" dirty="0" err="1">
                <a:latin typeface="Arial" charset="0"/>
                <a:sym typeface="Wingdings"/>
              </a:rPr>
              <a:t>mrad</a:t>
            </a:r>
            <a:r>
              <a:rPr lang="en-US" dirty="0">
                <a:latin typeface="Arial" charset="0"/>
                <a:sym typeface="Wingdings"/>
              </a:rPr>
              <a:t> of the beamline</a:t>
            </a:r>
          </a:p>
        </p:txBody>
      </p:sp>
    </p:spTree>
    <p:extLst>
      <p:ext uri="{BB962C8B-B14F-4D97-AF65-F5344CB8AC3E}">
        <p14:creationId xmlns:p14="http://schemas.microsoft.com/office/powerpoint/2010/main" val="61511760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utlineDesignV3.pdf"/>
          <p:cNvPicPr>
            <a:picLocks noGrp="1" noChangeAspect="1"/>
          </p:cNvPicPr>
          <p:nvPr>
            <p:ph idx="1"/>
          </p:nvPr>
        </p:nvPicPr>
        <p:blipFill rotWithShape="1">
          <a:blip r:embed="rId2"/>
          <a:srcRect l="-2165" t="11910" r="-2747"/>
          <a:stretch/>
        </p:blipFill>
        <p:spPr>
          <a:xfrm>
            <a:off x="1295400" y="869576"/>
            <a:ext cx="6553200" cy="4123303"/>
          </a:xfrm>
        </p:spPr>
      </p:pic>
      <p:sp>
        <p:nvSpPr>
          <p:cNvPr id="7" name="TextBox 6"/>
          <p:cNvSpPr txBox="1"/>
          <p:nvPr/>
        </p:nvSpPr>
        <p:spPr>
          <a:xfrm>
            <a:off x="302381" y="4953000"/>
            <a:ext cx="8802673"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Trigger rate expected to be ~600 Hz, dominated by muons from IP.</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000" dirty="0"/>
              <a:t>Trigger will be an OR of triggers from scintillators and from the ECAL.</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000" dirty="0"/>
              <a:t>Largely independent of ATLAS; only need to know bunch crossing time and ATLAS luminosity for off-line analysis.  </a:t>
            </a:r>
          </a:p>
        </p:txBody>
      </p:sp>
      <p:sp>
        <p:nvSpPr>
          <p:cNvPr id="6" name="Title 1"/>
          <p:cNvSpPr>
            <a:spLocks noGrp="1"/>
          </p:cNvSpPr>
          <p:nvPr>
            <p:ph type="title"/>
          </p:nvPr>
        </p:nvSpPr>
        <p:spPr>
          <a:xfrm>
            <a:off x="685800" y="104775"/>
            <a:ext cx="7772400" cy="733425"/>
          </a:xfrm>
        </p:spPr>
        <p:txBody>
          <a:bodyPr/>
          <a:lstStyle/>
          <a:p>
            <a:pPr eaLnBrk="1" hangingPunct="1"/>
            <a:r>
              <a:rPr lang="en-US" dirty="0">
                <a:latin typeface="Arial" charset="0"/>
              </a:rPr>
              <a:t>FASER TDAQ</a:t>
            </a:r>
          </a:p>
        </p:txBody>
      </p:sp>
    </p:spTree>
    <p:extLst>
      <p:ext uri="{BB962C8B-B14F-4D97-AF65-F5344CB8AC3E}">
        <p14:creationId xmlns:p14="http://schemas.microsoft.com/office/powerpoint/2010/main" val="494525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2" y="838200"/>
            <a:ext cx="5623560" cy="4343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FASER’s location is very quiet – the only SM particles that get through from the IP are muons and neutrinos, and FASER is (fortuitously) in a remarkably quiet spot for muons.</a:t>
            </a:r>
          </a:p>
          <a:p>
            <a:pPr>
              <a:buFont typeface="Arial" panose="020B0604020202020204" pitchFamily="34" charset="0"/>
              <a:buChar char="•"/>
            </a:pPr>
            <a:endParaRPr lang="en-US" sz="1200" dirty="0"/>
          </a:p>
          <a:p>
            <a:pPr>
              <a:buFont typeface="Arial" panose="020B0604020202020204" pitchFamily="34" charset="0"/>
              <a:buChar char="•"/>
            </a:pPr>
            <a:r>
              <a:rPr lang="en-US" dirty="0"/>
              <a:t>A high-energy muon that </a:t>
            </a:r>
            <a:r>
              <a:rPr lang="en-US" dirty="0" err="1"/>
              <a:t>brems</a:t>
            </a:r>
            <a:r>
              <a:rPr lang="en-US" dirty="0"/>
              <a:t> off a photon or an EM or hadronic jet is a leading background if the incoming muon is not vetoed.</a:t>
            </a:r>
          </a:p>
        </p:txBody>
      </p:sp>
      <p:sp>
        <p:nvSpPr>
          <p:cNvPr id="28676" name="Title 7"/>
          <p:cNvSpPr>
            <a:spLocks noGrp="1"/>
          </p:cNvSpPr>
          <p:nvPr>
            <p:ph type="title"/>
          </p:nvPr>
        </p:nvSpPr>
        <p:spPr>
          <a:xfrm>
            <a:off x="0" y="244475"/>
            <a:ext cx="9144000" cy="441325"/>
          </a:xfrm>
        </p:spPr>
        <p:txBody>
          <a:bodyPr/>
          <a:lstStyle/>
          <a:p>
            <a:r>
              <a:rPr lang="en-US" dirty="0">
                <a:latin typeface="Arial" charset="0"/>
              </a:rPr>
              <a:t>BACKGROUNDS</a:t>
            </a:r>
          </a:p>
        </p:txBody>
      </p:sp>
      <p:sp>
        <p:nvSpPr>
          <p:cNvPr id="5" name="TextBox 4">
            <a:extLst>
              <a:ext uri="{FF2B5EF4-FFF2-40B4-BE49-F238E27FC236}">
                <a16:creationId xmlns:a16="http://schemas.microsoft.com/office/drawing/2014/main" id="{A1BA774A-8E4C-804A-B5C6-8EC348C61BFC}"/>
              </a:ext>
            </a:extLst>
          </p:cNvPr>
          <p:cNvSpPr txBox="1"/>
          <p:nvPr/>
        </p:nvSpPr>
        <p:spPr>
          <a:xfrm>
            <a:off x="4302655" y="6248400"/>
            <a:ext cx="4536545" cy="307777"/>
          </a:xfrm>
          <a:prstGeom prst="rect">
            <a:avLst/>
          </a:prstGeom>
          <a:noFill/>
        </p:spPr>
        <p:txBody>
          <a:bodyPr wrap="square" rtlCol="0">
            <a:spAutoFit/>
          </a:bodyPr>
          <a:lstStyle/>
          <a:p>
            <a:pPr algn="r" eaLnBrk="1" hangingPunct="1"/>
            <a:r>
              <a:rPr lang="en-US" sz="1400" dirty="0"/>
              <a:t>FLUKA study: </a:t>
            </a:r>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sp>
        <p:nvSpPr>
          <p:cNvPr id="12" name="Content Placeholder 2">
            <a:extLst>
              <a:ext uri="{FF2B5EF4-FFF2-40B4-BE49-F238E27FC236}">
                <a16:creationId xmlns:a16="http://schemas.microsoft.com/office/drawing/2014/main" id="{78670E00-F542-4C4D-9948-8C7768394E53}"/>
              </a:ext>
            </a:extLst>
          </p:cNvPr>
          <p:cNvSpPr txBox="1">
            <a:spLocks/>
          </p:cNvSpPr>
          <p:nvPr/>
        </p:nvSpPr>
        <p:spPr>
          <a:xfrm>
            <a:off x="0" y="4585658"/>
            <a:ext cx="5638801" cy="1891342"/>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But assuming each of 4 scintillator layers gives an uncorrelated 10</a:t>
            </a:r>
            <a:r>
              <a:rPr lang="en-US" baseline="30000" dirty="0"/>
              <a:t>-2</a:t>
            </a:r>
            <a:r>
              <a:rPr lang="en-US" dirty="0"/>
              <a:t> veto suppression for muons entering the detector, the resulting backgrounds are negligible.</a:t>
            </a:r>
          </a:p>
        </p:txBody>
      </p:sp>
      <p:pic>
        <p:nvPicPr>
          <p:cNvPr id="7" name="Picture 6">
            <a:extLst>
              <a:ext uri="{FF2B5EF4-FFF2-40B4-BE49-F238E27FC236}">
                <a16:creationId xmlns:a16="http://schemas.microsoft.com/office/drawing/2014/main" id="{EE46EC8D-D38C-8A4C-9781-386267E15FEE}"/>
              </a:ext>
            </a:extLst>
          </p:cNvPr>
          <p:cNvPicPr>
            <a:picLocks noChangeAspect="1"/>
          </p:cNvPicPr>
          <p:nvPr/>
        </p:nvPicPr>
        <p:blipFill>
          <a:blip r:embed="rId2"/>
          <a:stretch>
            <a:fillRect/>
          </a:stretch>
        </p:blipFill>
        <p:spPr>
          <a:xfrm>
            <a:off x="5562601" y="1014712"/>
            <a:ext cx="3352800" cy="2504146"/>
          </a:xfrm>
          <a:prstGeom prst="rect">
            <a:avLst/>
          </a:prstGeom>
        </p:spPr>
      </p:pic>
      <p:pic>
        <p:nvPicPr>
          <p:cNvPr id="8" name="Picture 7">
            <a:extLst>
              <a:ext uri="{FF2B5EF4-FFF2-40B4-BE49-F238E27FC236}">
                <a16:creationId xmlns:a16="http://schemas.microsoft.com/office/drawing/2014/main" id="{280476FF-BAFC-AC47-A03F-F87D0E490B78}"/>
              </a:ext>
            </a:extLst>
          </p:cNvPr>
          <p:cNvPicPr>
            <a:picLocks noChangeAspect="1"/>
          </p:cNvPicPr>
          <p:nvPr/>
        </p:nvPicPr>
        <p:blipFill>
          <a:blip r:embed="rId3"/>
          <a:stretch>
            <a:fillRect/>
          </a:stretch>
        </p:blipFill>
        <p:spPr>
          <a:xfrm>
            <a:off x="5562600" y="3695368"/>
            <a:ext cx="3352799" cy="2575375"/>
          </a:xfrm>
          <a:prstGeom prst="rect">
            <a:avLst/>
          </a:prstGeom>
        </p:spPr>
      </p:pic>
      <p:sp>
        <p:nvSpPr>
          <p:cNvPr id="2" name="Oval 1">
            <a:extLst>
              <a:ext uri="{FF2B5EF4-FFF2-40B4-BE49-F238E27FC236}">
                <a16:creationId xmlns:a16="http://schemas.microsoft.com/office/drawing/2014/main" id="{B7A9523B-DD79-7446-A89A-D1E2AB63CA70}"/>
              </a:ext>
            </a:extLst>
          </p:cNvPr>
          <p:cNvSpPr/>
          <p:nvPr/>
        </p:nvSpPr>
        <p:spPr>
          <a:xfrm>
            <a:off x="6934200" y="2606040"/>
            <a:ext cx="137160" cy="1371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507CF3-CBEF-764B-B6DB-8331F80E5B6D}"/>
              </a:ext>
            </a:extLst>
          </p:cNvPr>
          <p:cNvSpPr/>
          <p:nvPr/>
        </p:nvSpPr>
        <p:spPr>
          <a:xfrm>
            <a:off x="6974945" y="5296232"/>
            <a:ext cx="137160" cy="1371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A8924B-CA28-F942-9253-EF6240D17DE9}"/>
              </a:ext>
            </a:extLst>
          </p:cNvPr>
          <p:cNvSpPr txBox="1"/>
          <p:nvPr/>
        </p:nvSpPr>
        <p:spPr>
          <a:xfrm>
            <a:off x="7066932" y="3964534"/>
            <a:ext cx="941348" cy="369332"/>
          </a:xfrm>
          <a:prstGeom prst="rect">
            <a:avLst/>
          </a:prstGeom>
          <a:solidFill>
            <a:schemeClr val="bg1"/>
          </a:solidFill>
          <a:ln w="12700">
            <a:solidFill>
              <a:srgbClr val="FF0000"/>
            </a:solidFill>
          </a:ln>
        </p:spPr>
        <p:txBody>
          <a:bodyPr wrap="none" rtlCol="0">
            <a:spAutoFit/>
          </a:bodyPr>
          <a:lstStyle/>
          <a:p>
            <a:r>
              <a:rPr lang="en-US" dirty="0">
                <a:solidFill>
                  <a:srgbClr val="FF0000"/>
                </a:solidFill>
              </a:rPr>
              <a:t>FASER</a:t>
            </a:r>
          </a:p>
        </p:txBody>
      </p:sp>
      <p:cxnSp>
        <p:nvCxnSpPr>
          <p:cNvPr id="9" name="Straight Arrow Connector 8">
            <a:extLst>
              <a:ext uri="{FF2B5EF4-FFF2-40B4-BE49-F238E27FC236}">
                <a16:creationId xmlns:a16="http://schemas.microsoft.com/office/drawing/2014/main" id="{52E7E951-8EF7-2C49-914F-28B01F16AB63}"/>
              </a:ext>
            </a:extLst>
          </p:cNvPr>
          <p:cNvCxnSpPr>
            <a:cxnSpLocks/>
            <a:stCxn id="3" idx="0"/>
          </p:cNvCxnSpPr>
          <p:nvPr/>
        </p:nvCxnSpPr>
        <p:spPr>
          <a:xfrm flipH="1" flipV="1">
            <a:off x="7066932" y="2819400"/>
            <a:ext cx="470674" cy="11451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4CCB704-780E-7443-BF02-8AC2408213C1}"/>
              </a:ext>
            </a:extLst>
          </p:cNvPr>
          <p:cNvCxnSpPr>
            <a:cxnSpLocks/>
            <a:stCxn id="3" idx="2"/>
          </p:cNvCxnSpPr>
          <p:nvPr/>
        </p:nvCxnSpPr>
        <p:spPr>
          <a:xfrm flipH="1">
            <a:off x="7112105" y="4333866"/>
            <a:ext cx="425501" cy="91916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1716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7"/>
          <p:cNvSpPr>
            <a:spLocks noGrp="1"/>
          </p:cNvSpPr>
          <p:nvPr>
            <p:ph type="title"/>
          </p:nvPr>
        </p:nvSpPr>
        <p:spPr>
          <a:xfrm>
            <a:off x="0" y="244475"/>
            <a:ext cx="9144000" cy="441325"/>
          </a:xfrm>
        </p:spPr>
        <p:txBody>
          <a:bodyPr/>
          <a:lstStyle/>
          <a:p>
            <a:r>
              <a:rPr lang="en-US" dirty="0">
                <a:latin typeface="Arial" charset="0"/>
              </a:rPr>
              <a:t>MORE BACKGROUNDS</a:t>
            </a:r>
          </a:p>
        </p:txBody>
      </p:sp>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762000"/>
            <a:ext cx="9067800" cy="5105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FLUKA study also finds that beam-gas background (from “beam 2” traveling in the other direction) is also negligible.</a:t>
            </a:r>
          </a:p>
        </p:txBody>
      </p:sp>
      <p:pic>
        <p:nvPicPr>
          <p:cNvPr id="4" name="Picture 3">
            <a:extLst>
              <a:ext uri="{FF2B5EF4-FFF2-40B4-BE49-F238E27FC236}">
                <a16:creationId xmlns:a16="http://schemas.microsoft.com/office/drawing/2014/main" id="{546B495C-23FA-594B-89B5-C255B6B81C2E}"/>
              </a:ext>
            </a:extLst>
          </p:cNvPr>
          <p:cNvPicPr>
            <a:picLocks noChangeAspect="1"/>
          </p:cNvPicPr>
          <p:nvPr/>
        </p:nvPicPr>
        <p:blipFill>
          <a:blip r:embed="rId2"/>
          <a:stretch>
            <a:fillRect/>
          </a:stretch>
        </p:blipFill>
        <p:spPr>
          <a:xfrm>
            <a:off x="546100" y="1676400"/>
            <a:ext cx="8064500" cy="1752600"/>
          </a:xfrm>
          <a:prstGeom prst="rect">
            <a:avLst/>
          </a:prstGeom>
        </p:spPr>
      </p:pic>
      <p:sp>
        <p:nvSpPr>
          <p:cNvPr id="7" name="Content Placeholder 2">
            <a:extLst>
              <a:ext uri="{FF2B5EF4-FFF2-40B4-BE49-F238E27FC236}">
                <a16:creationId xmlns:a16="http://schemas.microsoft.com/office/drawing/2014/main" id="{23841D91-672F-B54A-963B-EEE3BAA201A7}"/>
              </a:ext>
            </a:extLst>
          </p:cNvPr>
          <p:cNvSpPr txBox="1">
            <a:spLocks/>
          </p:cNvSpPr>
          <p:nvPr/>
        </p:nvSpPr>
        <p:spPr>
          <a:xfrm>
            <a:off x="76200" y="3795486"/>
            <a:ext cx="4495800" cy="291011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dispersion of the machine means activity near FASER from diffractive proton losses is very small. It would be much higher 50m along LHC in either direction.  The radiation level is low (&lt;10</a:t>
            </a:r>
            <a:r>
              <a:rPr lang="en-US" sz="2000" baseline="30000" dirty="0"/>
              <a:t>-2</a:t>
            </a:r>
            <a:r>
              <a:rPr lang="en-US" sz="2000" dirty="0"/>
              <a:t> </a:t>
            </a:r>
            <a:r>
              <a:rPr lang="en-US" sz="2000" dirty="0" err="1"/>
              <a:t>Gy</a:t>
            </a:r>
            <a:r>
              <a:rPr lang="en-US" sz="2000" dirty="0"/>
              <a:t>/year), which is encouraging for detector electronics.</a:t>
            </a:r>
          </a:p>
        </p:txBody>
      </p:sp>
      <p:pic>
        <p:nvPicPr>
          <p:cNvPr id="5" name="Picture 4">
            <a:extLst>
              <a:ext uri="{FF2B5EF4-FFF2-40B4-BE49-F238E27FC236}">
                <a16:creationId xmlns:a16="http://schemas.microsoft.com/office/drawing/2014/main" id="{4D705B0D-2DB3-DB4D-ACF8-5C0FE896BEC7}"/>
              </a:ext>
            </a:extLst>
          </p:cNvPr>
          <p:cNvPicPr>
            <a:picLocks noChangeAspect="1"/>
          </p:cNvPicPr>
          <p:nvPr/>
        </p:nvPicPr>
        <p:blipFill>
          <a:blip r:embed="rId3"/>
          <a:stretch>
            <a:fillRect/>
          </a:stretch>
        </p:blipFill>
        <p:spPr>
          <a:xfrm>
            <a:off x="4572000" y="3429000"/>
            <a:ext cx="4156643" cy="2759452"/>
          </a:xfrm>
          <a:prstGeom prst="rect">
            <a:avLst/>
          </a:prstGeom>
        </p:spPr>
      </p:pic>
      <p:sp>
        <p:nvSpPr>
          <p:cNvPr id="9" name="TextBox 8">
            <a:extLst>
              <a:ext uri="{FF2B5EF4-FFF2-40B4-BE49-F238E27FC236}">
                <a16:creationId xmlns:a16="http://schemas.microsoft.com/office/drawing/2014/main" id="{CF39F2F5-6BF0-FC48-AD32-D5BE94A68483}"/>
              </a:ext>
            </a:extLst>
          </p:cNvPr>
          <p:cNvSpPr txBox="1"/>
          <p:nvPr/>
        </p:nvSpPr>
        <p:spPr>
          <a:xfrm>
            <a:off x="4896440" y="6096000"/>
            <a:ext cx="3373937" cy="307777"/>
          </a:xfrm>
          <a:prstGeom prst="rect">
            <a:avLst/>
          </a:prstGeom>
          <a:noFill/>
        </p:spPr>
        <p:txBody>
          <a:bodyPr wrap="none" rtlCol="0">
            <a:spAutoFit/>
          </a:bodyPr>
          <a:lstStyle/>
          <a:p>
            <a:pPr algn="ctr" eaLnBrk="1" hangingPunct="1"/>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spTree>
    <p:extLst>
      <p:ext uri="{BB962C8B-B14F-4D97-AF65-F5344CB8AC3E}">
        <p14:creationId xmlns:p14="http://schemas.microsoft.com/office/powerpoint/2010/main" val="5841489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2400" y="990600"/>
            <a:ext cx="5747702"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buFont typeface="Arial" panose="020B0604020202020204" pitchFamily="34" charset="0"/>
              <a:buChar char="•"/>
            </a:pPr>
            <a:r>
              <a:rPr lang="en-US" sz="2000" dirty="0"/>
              <a:t>To validate the FLUKA study, in 2018 we installed emulsion detectors in (weeklong) Technical Stops 1 and 2 to provide the first </a:t>
            </a:r>
            <a:r>
              <a:rPr lang="en-US" sz="2000" i="1" dirty="0"/>
              <a:t>in situ </a:t>
            </a:r>
            <a:r>
              <a:rPr lang="en-US" sz="2000" dirty="0"/>
              <a:t>measurements at the FASER site.</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i="1" dirty="0">
                <a:latin typeface="Arial" charset="0"/>
              </a:rPr>
              <a:t>IN SITU </a:t>
            </a:r>
            <a:r>
              <a:rPr lang="en-US" dirty="0">
                <a:latin typeface="Arial" charset="0"/>
              </a:rPr>
              <a:t>MEASUREMENTS</a:t>
            </a:r>
          </a:p>
        </p:txBody>
      </p:sp>
      <p:pic>
        <p:nvPicPr>
          <p:cNvPr id="6" name="Content Placeholder 3">
            <a:extLst>
              <a:ext uri="{FF2B5EF4-FFF2-40B4-BE49-F238E27FC236}">
                <a16:creationId xmlns:a16="http://schemas.microsoft.com/office/drawing/2014/main" id="{D55DF5FB-5DFA-2F4C-AEA7-A0D97266A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02994" y="2438883"/>
            <a:ext cx="5105400" cy="2871788"/>
          </a:xfrm>
          <a:prstGeom prst="rect">
            <a:avLst/>
          </a:prstGeom>
        </p:spPr>
      </p:pic>
      <p:pic>
        <p:nvPicPr>
          <p:cNvPr id="7" name="Picture 6">
            <a:extLst>
              <a:ext uri="{FF2B5EF4-FFF2-40B4-BE49-F238E27FC236}">
                <a16:creationId xmlns:a16="http://schemas.microsoft.com/office/drawing/2014/main" id="{84B74C8E-C0D9-6B47-BFB5-CDB51EEE2308}"/>
              </a:ext>
            </a:extLst>
          </p:cNvPr>
          <p:cNvPicPr/>
          <p:nvPr/>
        </p:nvPicPr>
        <p:blipFill>
          <a:blip r:embed="rId3">
            <a:extLst>
              <a:ext uri="{28A0092B-C50C-407E-A947-70E740481C1C}">
                <a14:useLocalDpi xmlns:a14="http://schemas.microsoft.com/office/drawing/2010/main" val="0"/>
              </a:ext>
            </a:extLst>
          </a:blip>
          <a:stretch>
            <a:fillRect/>
          </a:stretch>
        </p:blipFill>
        <p:spPr>
          <a:xfrm>
            <a:off x="3429000" y="3200399"/>
            <a:ext cx="2351405" cy="3216459"/>
          </a:xfrm>
          <a:prstGeom prst="rect">
            <a:avLst/>
          </a:prstGeom>
        </p:spPr>
      </p:pic>
      <p:sp>
        <p:nvSpPr>
          <p:cNvPr id="8" name="Rectangle 3">
            <a:extLst>
              <a:ext uri="{FF2B5EF4-FFF2-40B4-BE49-F238E27FC236}">
                <a16:creationId xmlns:a16="http://schemas.microsoft.com/office/drawing/2014/main" id="{DBA29DE7-69BE-8F4F-83B6-BECAA8E54916}"/>
              </a:ext>
            </a:extLst>
          </p:cNvPr>
          <p:cNvSpPr>
            <a:spLocks noChangeArrowheads="1"/>
          </p:cNvSpPr>
          <p:nvPr/>
        </p:nvSpPr>
        <p:spPr bwMode="auto">
          <a:xfrm>
            <a:off x="152400" y="2514600"/>
            <a:ext cx="3200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r>
              <a:rPr lang="en-US" sz="2000" dirty="0"/>
              <a:t>The emulsion detector results are within measurement accuracy (factor of 2) of the FLUKA predictions.</a:t>
            </a:r>
          </a:p>
          <a:p>
            <a:pPr marL="342900" indent="-342900" eaLnBrk="1" hangingPunct="1">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 </a:t>
            </a:r>
            <a:r>
              <a:rPr lang="en-US" sz="2000" dirty="0" err="1"/>
              <a:t>BatMon</a:t>
            </a:r>
            <a:r>
              <a:rPr lang="en-US" sz="2000" dirty="0"/>
              <a:t> (battery-operated radiation monitor) was also installed.  Results for low-energy radiation are also promisingly low.</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Tree>
    <p:extLst>
      <p:ext uri="{BB962C8B-B14F-4D97-AF65-F5344CB8AC3E}">
        <p14:creationId xmlns:p14="http://schemas.microsoft.com/office/powerpoint/2010/main" val="3310424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FASER INSTALLATION</a:t>
            </a:r>
          </a:p>
        </p:txBody>
      </p:sp>
      <p:pic>
        <p:nvPicPr>
          <p:cNvPr id="4" name="FASER-1">
            <a:hlinkClick r:id="" action="ppaction://media"/>
            <a:extLst>
              <a:ext uri="{FF2B5EF4-FFF2-40B4-BE49-F238E27FC236}">
                <a16:creationId xmlns:a16="http://schemas.microsoft.com/office/drawing/2014/main" id="{4BE837F6-4D74-5140-94A6-4C4D9FAEC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0"/>
            <a:ext cx="9448800" cy="5807315"/>
          </a:xfrm>
          <a:prstGeom prst="rect">
            <a:avLst/>
          </a:prstGeom>
        </p:spPr>
      </p:pic>
      <p:sp>
        <p:nvSpPr>
          <p:cNvPr id="5" name="TextBox 4">
            <a:extLst>
              <a:ext uri="{FF2B5EF4-FFF2-40B4-BE49-F238E27FC236}">
                <a16:creationId xmlns:a16="http://schemas.microsoft.com/office/drawing/2014/main" id="{F87B1E97-EE1C-EC48-8777-66AD30EE45D0}"/>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326519679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09CCFA-8E41-3F40-B7F8-811DC7D0A1A2}"/>
              </a:ext>
            </a:extLst>
          </p:cNvPr>
          <p:cNvPicPr>
            <a:picLocks noChangeAspect="1"/>
          </p:cNvPicPr>
          <p:nvPr/>
        </p:nvPicPr>
        <p:blipFill>
          <a:blip r:embed="rId2"/>
          <a:stretch>
            <a:fillRect/>
          </a:stretch>
        </p:blipFill>
        <p:spPr>
          <a:xfrm>
            <a:off x="4627812" y="2895600"/>
            <a:ext cx="4176756" cy="3886200"/>
          </a:xfrm>
          <a:prstGeom prst="rect">
            <a:avLst/>
          </a:prstGeom>
        </p:spPr>
      </p:pic>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MORE FASER PHYSICS: ALPS WITH PHOTONS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228600" y="809624"/>
            <a:ext cx="8686800" cy="5819775"/>
          </a:xfrm>
        </p:spPr>
        <p:txBody>
          <a:bodyPr/>
          <a:lstStyle/>
          <a:p>
            <a:r>
              <a:rPr lang="en-US" sz="2000" dirty="0">
                <a:solidFill>
                  <a:srgbClr val="FF0000"/>
                </a:solidFill>
                <a:latin typeface="Arial" charset="0"/>
                <a:sym typeface="Wingdings"/>
              </a:rPr>
              <a:t>FASER can also discover ALPs and other LLPs produced not at the IP, but further downstream</a:t>
            </a:r>
          </a:p>
          <a:p>
            <a:endParaRPr lang="en-US" sz="1200" dirty="0">
              <a:latin typeface="Arial" charset="0"/>
              <a:sym typeface="Wingdings"/>
            </a:endParaRPr>
          </a:p>
          <a:p>
            <a:r>
              <a:rPr lang="en-US" sz="2000" dirty="0">
                <a:latin typeface="Arial" charset="0"/>
                <a:sym typeface="Wingdings"/>
              </a:rPr>
              <a:t>For example: ~</a:t>
            </a:r>
            <a:r>
              <a:rPr lang="en-US" sz="2000" dirty="0" err="1">
                <a:latin typeface="Arial" charset="0"/>
                <a:sym typeface="Wingdings"/>
              </a:rPr>
              <a:t>TeV</a:t>
            </a:r>
            <a:r>
              <a:rPr lang="en-US" sz="2000" dirty="0">
                <a:latin typeface="Arial" charset="0"/>
                <a:sym typeface="Wingdings"/>
              </a:rPr>
              <a:t> photon from IP collides with TA(X)N ~140 m downstream (between beams), creates Axion-Like Particle, which decays through a </a:t>
            </a:r>
            <a:r>
              <a:rPr lang="en-US" sz="2000" dirty="0">
                <a:latin typeface="Arial" charset="0"/>
                <a:sym typeface="Wingdings" pitchFamily="2" charset="2"/>
              </a:rPr>
              <a:t></a:t>
            </a:r>
            <a:r>
              <a:rPr lang="en-US" sz="2000" dirty="0">
                <a:latin typeface="Arial" charset="0"/>
                <a:sym typeface="Wingdings"/>
              </a:rPr>
              <a:t> </a:t>
            </a:r>
            <a:r>
              <a:rPr lang="en-US" sz="2000" dirty="0">
                <a:latin typeface="Symbol" pitchFamily="2" charset="2"/>
                <a:sym typeface="Wingdings"/>
              </a:rPr>
              <a:t>gg</a:t>
            </a:r>
            <a:r>
              <a:rPr lang="en-US" sz="2000" dirty="0">
                <a:latin typeface="Arial" charset="0"/>
                <a:sym typeface="Wingdings"/>
              </a:rPr>
              <a:t>, detected in FASER calorimeters</a:t>
            </a:r>
          </a:p>
          <a:p>
            <a:endParaRPr lang="en-US" sz="2000" dirty="0">
              <a:latin typeface="Arial" charset="0"/>
              <a:sym typeface="Wingdings"/>
            </a:endParaRPr>
          </a:p>
          <a:p>
            <a:endParaRPr lang="en-US" sz="2000" dirty="0">
              <a:latin typeface="Arial" charset="0"/>
              <a:sym typeface="Wingdings"/>
            </a:endParaRPr>
          </a:p>
          <a:p>
            <a:endParaRPr lang="en-US" dirty="0"/>
          </a:p>
        </p:txBody>
      </p:sp>
      <p:pic>
        <p:nvPicPr>
          <p:cNvPr id="8" name="Obraz 7">
            <a:extLst>
              <a:ext uri="{FF2B5EF4-FFF2-40B4-BE49-F238E27FC236}">
                <a16:creationId xmlns:a16="http://schemas.microsoft.com/office/drawing/2014/main" id="{DD637A33-EE94-3544-828C-60234D132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0"/>
            <a:ext cx="3686690" cy="1143160"/>
          </a:xfrm>
          <a:prstGeom prst="rect">
            <a:avLst/>
          </a:prstGeom>
        </p:spPr>
      </p:pic>
      <p:pic>
        <p:nvPicPr>
          <p:cNvPr id="9" name="Obraz 11">
            <a:extLst>
              <a:ext uri="{FF2B5EF4-FFF2-40B4-BE49-F238E27FC236}">
                <a16:creationId xmlns:a16="http://schemas.microsoft.com/office/drawing/2014/main" id="{7CDEE038-4271-3849-AABD-5222BB2FC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226" y="5093606"/>
            <a:ext cx="2409367" cy="1307354"/>
          </a:xfrm>
          <a:prstGeom prst="rect">
            <a:avLst/>
          </a:prstGeom>
        </p:spPr>
      </p:pic>
      <p:sp>
        <p:nvSpPr>
          <p:cNvPr id="10" name="Content Placeholder 3">
            <a:extLst>
              <a:ext uri="{FF2B5EF4-FFF2-40B4-BE49-F238E27FC236}">
                <a16:creationId xmlns:a16="http://schemas.microsoft.com/office/drawing/2014/main" id="{A83999D2-1BB2-4343-8252-EBC03BBFA1B6}"/>
              </a:ext>
            </a:extLst>
          </p:cNvPr>
          <p:cNvSpPr txBox="1">
            <a:spLocks/>
          </p:cNvSpPr>
          <p:nvPr/>
        </p:nvSpPr>
        <p:spPr bwMode="auto">
          <a:xfrm>
            <a:off x="213360" y="2895600"/>
            <a:ext cx="44196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“Photon beam dump” or “light shining through walls”</a:t>
            </a:r>
          </a:p>
          <a:p>
            <a:endParaRPr lang="en-US" sz="14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dirty="0"/>
          </a:p>
        </p:txBody>
      </p:sp>
      <p:sp>
        <p:nvSpPr>
          <p:cNvPr id="2" name="TextBox 1">
            <a:extLst>
              <a:ext uri="{FF2B5EF4-FFF2-40B4-BE49-F238E27FC236}">
                <a16:creationId xmlns:a16="http://schemas.microsoft.com/office/drawing/2014/main" id="{883111A6-4F45-3540-B5E0-13CCF31153A3}"/>
              </a:ext>
            </a:extLst>
          </p:cNvPr>
          <p:cNvSpPr txBox="1"/>
          <p:nvPr/>
        </p:nvSpPr>
        <p:spPr>
          <a:xfrm>
            <a:off x="7239000" y="2971800"/>
            <a:ext cx="1371601" cy="307777"/>
          </a:xfrm>
          <a:prstGeom prst="rect">
            <a:avLst/>
          </a:prstGeom>
          <a:noFill/>
        </p:spPr>
        <p:txBody>
          <a:bodyPr wrap="square" rtlCol="0">
            <a:spAutoFit/>
          </a:bodyPr>
          <a:lstStyle/>
          <a:p>
            <a:r>
              <a:rPr lang="en-US" sz="1400" dirty="0"/>
              <a:t>FASER, N</a:t>
            </a:r>
            <a:r>
              <a:rPr lang="en-US" sz="1400" baseline="-25000" dirty="0"/>
              <a:t>S</a:t>
            </a:r>
            <a:r>
              <a:rPr lang="en-US" sz="1400" dirty="0"/>
              <a:t>=3</a:t>
            </a:r>
          </a:p>
        </p:txBody>
      </p:sp>
    </p:spTree>
    <p:extLst>
      <p:ext uri="{BB962C8B-B14F-4D97-AF65-F5344CB8AC3E}">
        <p14:creationId xmlns:p14="http://schemas.microsoft.com/office/powerpoint/2010/main" val="1091246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E84F88-4407-CB4B-B993-BFDCAA3A02E4}"/>
              </a:ext>
            </a:extLst>
          </p:cNvPr>
          <p:cNvPicPr>
            <a:picLocks noChangeAspect="1"/>
          </p:cNvPicPr>
          <p:nvPr/>
        </p:nvPicPr>
        <p:blipFill>
          <a:blip r:embed="rId2"/>
          <a:stretch>
            <a:fillRect/>
          </a:stretch>
        </p:blipFill>
        <p:spPr>
          <a:xfrm>
            <a:off x="5035758" y="1219200"/>
            <a:ext cx="3574842" cy="3503701"/>
          </a:xfrm>
          <a:prstGeom prst="rect">
            <a:avLst/>
          </a:prstGeom>
        </p:spPr>
      </p:pic>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MORE FASER PHYSICS: DARK HIGGS BOSONS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45841" y="809624"/>
            <a:ext cx="4807159" cy="5819775"/>
          </a:xfrm>
        </p:spPr>
        <p:txBody>
          <a:bodyPr/>
          <a:lstStyle/>
          <a:p>
            <a:r>
              <a:rPr lang="en-US" sz="2000" b="1" dirty="0">
                <a:latin typeface="Arial" charset="0"/>
                <a:sym typeface="Wingdings"/>
              </a:rPr>
              <a:t>SINGLE PRODUCTION</a:t>
            </a: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Dark Higgs produced in B decays.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-2</a:t>
            </a:r>
            <a:r>
              <a:rPr lang="en-US" sz="2000" dirty="0">
                <a:latin typeface="Arial" charset="0"/>
                <a:sym typeface="Wingdings"/>
              </a:rPr>
              <a:t> at FASER </a:t>
            </a:r>
          </a:p>
          <a:p>
            <a:pPr marL="0" indent="0">
              <a:buNone/>
            </a:pPr>
            <a:r>
              <a:rPr lang="en-US" sz="2000" dirty="0">
                <a:latin typeface="Arial" charset="0"/>
                <a:sym typeface="Wingdings"/>
              </a:rPr>
              <a:t>    (cf.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-7</a:t>
            </a:r>
            <a:r>
              <a:rPr lang="en-US" sz="2000" dirty="0">
                <a:latin typeface="Arial" charset="0"/>
                <a:sym typeface="Wingdings"/>
              </a:rPr>
              <a:t> at beam dumps)</a:t>
            </a:r>
          </a:p>
          <a:p>
            <a:endParaRPr lang="en-US" sz="1000" dirty="0">
              <a:latin typeface="Arial" charset="0"/>
              <a:sym typeface="Wingdings"/>
            </a:endParaRPr>
          </a:p>
          <a:p>
            <a:r>
              <a:rPr lang="en-US" sz="2000" dirty="0">
                <a:latin typeface="Arial" charset="0"/>
                <a:sym typeface="Wingdings"/>
              </a:rPr>
              <a:t>Reach is complementary to other experiments</a:t>
            </a:r>
          </a:p>
          <a:p>
            <a:endParaRPr lang="en-US" dirty="0"/>
          </a:p>
        </p:txBody>
      </p:sp>
      <p:pic>
        <p:nvPicPr>
          <p:cNvPr id="5" name="Picture 4">
            <a:extLst>
              <a:ext uri="{FF2B5EF4-FFF2-40B4-BE49-F238E27FC236}">
                <a16:creationId xmlns:a16="http://schemas.microsoft.com/office/drawing/2014/main" id="{E81EA2D3-D24C-F44B-B509-6EA42577BEE6}"/>
              </a:ext>
            </a:extLst>
          </p:cNvPr>
          <p:cNvPicPr>
            <a:picLocks noChangeAspect="1"/>
          </p:cNvPicPr>
          <p:nvPr/>
        </p:nvPicPr>
        <p:blipFill>
          <a:blip r:embed="rId3"/>
          <a:stretch>
            <a:fillRect/>
          </a:stretch>
        </p:blipFill>
        <p:spPr>
          <a:xfrm>
            <a:off x="533400" y="1172726"/>
            <a:ext cx="3629772" cy="3487428"/>
          </a:xfrm>
          <a:prstGeom prst="rect">
            <a:avLst/>
          </a:prstGeom>
        </p:spPr>
      </p:pic>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724400" y="794877"/>
            <a:ext cx="4419600" cy="5986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DOUBLE PRODUCTION</a:t>
            </a:r>
            <a:endParaRPr lang="en-US" sz="1400" b="1" dirty="0">
              <a:latin typeface="Arial" charset="0"/>
              <a:sym typeface="Wingdings"/>
            </a:endParaRPr>
          </a:p>
          <a:p>
            <a:endParaRPr lang="en-US" sz="105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pPr marL="0" indent="0">
              <a:buNone/>
            </a:pPr>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r>
              <a:rPr lang="en-US" sz="2000" dirty="0">
                <a:latin typeface="Arial" charset="0"/>
                <a:sym typeface="Wingdings"/>
              </a:rPr>
              <a:t>Probes </a:t>
            </a:r>
            <a:r>
              <a:rPr lang="en-US" sz="2000" dirty="0" err="1">
                <a:latin typeface="Arial" charset="0"/>
                <a:sym typeface="Wingdings"/>
              </a:rPr>
              <a:t>h</a:t>
            </a:r>
            <a:r>
              <a:rPr lang="en-US" sz="2000" i="1" dirty="0" err="1">
                <a:latin typeface="Symbol" pitchFamily="2" charset="2"/>
                <a:sym typeface="Wingdings"/>
              </a:rPr>
              <a:t>ff</a:t>
            </a:r>
            <a:r>
              <a:rPr lang="en-US" sz="2000" i="1" dirty="0">
                <a:latin typeface="Symbol" pitchFamily="2" charset="2"/>
                <a:sym typeface="Wingdings"/>
              </a:rPr>
              <a:t> </a:t>
            </a:r>
            <a:r>
              <a:rPr lang="en-US" sz="2000" dirty="0">
                <a:latin typeface="Arial" charset="0"/>
                <a:sym typeface="Wingdings"/>
              </a:rPr>
              <a:t> trilinear coupling</a:t>
            </a:r>
            <a:endParaRPr lang="en-US" sz="800" dirty="0">
              <a:latin typeface="Arial" charset="0"/>
              <a:sym typeface="Wingdings"/>
            </a:endParaRPr>
          </a:p>
          <a:p>
            <a:r>
              <a:rPr lang="en-US" sz="2000" dirty="0">
                <a:latin typeface="Arial" charset="0"/>
                <a:sym typeface="Wingdings"/>
              </a:rPr>
              <a:t>Complementary to probes of exotic Higgs decays </a:t>
            </a:r>
            <a:r>
              <a:rPr lang="en-US" sz="2000" dirty="0" err="1">
                <a:latin typeface="Arial" charset="0"/>
                <a:sym typeface="Wingdings"/>
              </a:rPr>
              <a:t>h</a:t>
            </a:r>
            <a:r>
              <a:rPr lang="en-US" sz="2000" dirty="0" err="1">
                <a:latin typeface="Arial" charset="0"/>
                <a:sym typeface="Wingdings" pitchFamily="2" charset="2"/>
              </a:rPr>
              <a:t></a:t>
            </a:r>
            <a:r>
              <a:rPr lang="en-US" sz="2000" i="1" dirty="0" err="1">
                <a:latin typeface="Symbol" pitchFamily="2" charset="2"/>
                <a:sym typeface="Wingdings"/>
              </a:rPr>
              <a:t>ff</a:t>
            </a:r>
            <a:r>
              <a:rPr lang="en-US" sz="2000" dirty="0">
                <a:latin typeface="Arial" charset="0"/>
                <a:sym typeface="Wingdings" pitchFamily="2" charset="2"/>
              </a:rPr>
              <a:t> </a:t>
            </a:r>
            <a:endParaRPr lang="en-US" sz="800" dirty="0">
              <a:latin typeface="Arial" charset="0"/>
              <a:sym typeface="Wingdings" pitchFamily="2" charset="2"/>
            </a:endParaRPr>
          </a:p>
          <a:p>
            <a:r>
              <a:rPr lang="en-US" sz="2000" dirty="0">
                <a:solidFill>
                  <a:srgbClr val="FF0000"/>
                </a:solidFill>
                <a:latin typeface="Arial" charset="0"/>
                <a:sym typeface="Wingdings" pitchFamily="2" charset="2"/>
              </a:rPr>
              <a:t>FASER probes SM Higgs properties, exotic decays!</a:t>
            </a:r>
            <a:endParaRPr lang="en-US" sz="2000" dirty="0">
              <a:solidFill>
                <a:srgbClr val="FF0000"/>
              </a:solidFill>
              <a:latin typeface="Arial" charset="0"/>
              <a:sym typeface="Wingdings"/>
            </a:endParaRPr>
          </a:p>
          <a:p>
            <a:endParaRPr lang="en-US" dirty="0"/>
          </a:p>
        </p:txBody>
      </p:sp>
      <p:pic>
        <p:nvPicPr>
          <p:cNvPr id="6" name="Picture 5">
            <a:extLst>
              <a:ext uri="{FF2B5EF4-FFF2-40B4-BE49-F238E27FC236}">
                <a16:creationId xmlns:a16="http://schemas.microsoft.com/office/drawing/2014/main" id="{5E257034-4A1C-A742-B569-F0E14C36F0C6}"/>
              </a:ext>
            </a:extLst>
          </p:cNvPr>
          <p:cNvPicPr>
            <a:picLocks noChangeAspect="1"/>
          </p:cNvPicPr>
          <p:nvPr/>
        </p:nvPicPr>
        <p:blipFill rotWithShape="1">
          <a:blip r:embed="rId4"/>
          <a:srcRect t="24444" b="27778"/>
          <a:stretch/>
        </p:blipFill>
        <p:spPr>
          <a:xfrm>
            <a:off x="7060672" y="1373268"/>
            <a:ext cx="1397528" cy="760332"/>
          </a:xfrm>
          <a:prstGeom prst="rect">
            <a:avLst/>
          </a:prstGeom>
        </p:spPr>
      </p:pic>
      <p:grpSp>
        <p:nvGrpSpPr>
          <p:cNvPr id="15" name="Group 14">
            <a:extLst>
              <a:ext uri="{FF2B5EF4-FFF2-40B4-BE49-F238E27FC236}">
                <a16:creationId xmlns:a16="http://schemas.microsoft.com/office/drawing/2014/main" id="{23AC937A-DDC1-A947-8ED1-389426B7065E}"/>
              </a:ext>
            </a:extLst>
          </p:cNvPr>
          <p:cNvGrpSpPr/>
          <p:nvPr/>
        </p:nvGrpSpPr>
        <p:grpSpPr>
          <a:xfrm>
            <a:off x="2640761" y="1362075"/>
            <a:ext cx="1397839" cy="771525"/>
            <a:chOff x="2590800" y="1362075"/>
            <a:chExt cx="1397839" cy="771525"/>
          </a:xfrm>
        </p:grpSpPr>
        <p:pic>
          <p:nvPicPr>
            <p:cNvPr id="9" name="Picture 8">
              <a:extLst>
                <a:ext uri="{FF2B5EF4-FFF2-40B4-BE49-F238E27FC236}">
                  <a16:creationId xmlns:a16="http://schemas.microsoft.com/office/drawing/2014/main" id="{FAA56ECF-9648-CE40-8A57-F1ACDC6D31DC}"/>
                </a:ext>
              </a:extLst>
            </p:cNvPr>
            <p:cNvPicPr>
              <a:picLocks noChangeAspect="1"/>
            </p:cNvPicPr>
            <p:nvPr/>
          </p:nvPicPr>
          <p:blipFill rotWithShape="1">
            <a:blip r:embed="rId4"/>
            <a:srcRect t="24444" b="27778"/>
            <a:stretch/>
          </p:blipFill>
          <p:spPr>
            <a:xfrm>
              <a:off x="2590800" y="1373099"/>
              <a:ext cx="1397839" cy="760501"/>
            </a:xfrm>
            <a:prstGeom prst="rect">
              <a:avLst/>
            </a:prstGeom>
          </p:spPr>
        </p:pic>
        <p:sp>
          <p:nvSpPr>
            <p:cNvPr id="11" name="Rectangle 10">
              <a:extLst>
                <a:ext uri="{FF2B5EF4-FFF2-40B4-BE49-F238E27FC236}">
                  <a16:creationId xmlns:a16="http://schemas.microsoft.com/office/drawing/2014/main" id="{F6AFE7E5-91B5-F44D-BA38-4E9C33C9F360}"/>
                </a:ext>
              </a:extLst>
            </p:cNvPr>
            <p:cNvSpPr/>
            <p:nvPr/>
          </p:nvSpPr>
          <p:spPr>
            <a:xfrm>
              <a:off x="3575050" y="1362075"/>
              <a:ext cx="304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3E6FA0-90E7-F44D-B4BC-6C3A3E8D4BB3}"/>
                </a:ext>
              </a:extLst>
            </p:cNvPr>
            <p:cNvSpPr txBox="1"/>
            <p:nvPr/>
          </p:nvSpPr>
          <p:spPr>
            <a:xfrm>
              <a:off x="3505200" y="1447799"/>
              <a:ext cx="228600" cy="246221"/>
            </a:xfrm>
            <a:prstGeom prst="rect">
              <a:avLst/>
            </a:prstGeom>
            <a:noFill/>
          </p:spPr>
          <p:txBody>
            <a:bodyPr wrap="square" rtlCol="0">
              <a:spAutoFit/>
            </a:bodyPr>
            <a:lstStyle/>
            <a:p>
              <a:r>
                <a:rPr lang="en-US" sz="1000" i="1" dirty="0">
                  <a:latin typeface="Symbol" pitchFamily="2" charset="2"/>
                </a:rPr>
                <a:t>f</a:t>
              </a:r>
            </a:p>
          </p:txBody>
        </p:sp>
        <p:sp>
          <p:nvSpPr>
            <p:cNvPr id="14" name="Rectangle 13">
              <a:extLst>
                <a:ext uri="{FF2B5EF4-FFF2-40B4-BE49-F238E27FC236}">
                  <a16:creationId xmlns:a16="http://schemas.microsoft.com/office/drawing/2014/main" id="{047D0F8E-F777-4D4A-8CDF-9496296938EF}"/>
                </a:ext>
              </a:extLst>
            </p:cNvPr>
            <p:cNvSpPr/>
            <p:nvPr/>
          </p:nvSpPr>
          <p:spPr>
            <a:xfrm>
              <a:off x="3429000" y="1509572"/>
              <a:ext cx="76200" cy="122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AD06EE3-99C9-8D41-B83F-FD9CAE2927B7}"/>
              </a:ext>
            </a:extLst>
          </p:cNvPr>
          <p:cNvSpPr txBox="1"/>
          <p:nvPr/>
        </p:nvSpPr>
        <p:spPr>
          <a:xfrm rot="5400000">
            <a:off x="7311456" y="2619501"/>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spTree>
    <p:extLst>
      <p:ext uri="{BB962C8B-B14F-4D97-AF65-F5344CB8AC3E}">
        <p14:creationId xmlns:p14="http://schemas.microsoft.com/office/powerpoint/2010/main" val="40751844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A1D7B5-9318-474A-ADF5-56038D89B491}"/>
              </a:ext>
            </a:extLst>
          </p:cNvPr>
          <p:cNvPicPr>
            <a:picLocks noChangeAspect="1"/>
          </p:cNvPicPr>
          <p:nvPr/>
        </p:nvPicPr>
        <p:blipFill>
          <a:blip r:embed="rId2"/>
          <a:stretch>
            <a:fillRect/>
          </a:stretch>
        </p:blipFill>
        <p:spPr>
          <a:xfrm>
            <a:off x="6151960" y="1307068"/>
            <a:ext cx="2687240" cy="2579132"/>
          </a:xfrm>
          <a:prstGeom prst="rect">
            <a:avLst/>
          </a:prstGeom>
        </p:spPr>
      </p:pic>
      <p:sp>
        <p:nvSpPr>
          <p:cNvPr id="2" name="Title 1"/>
          <p:cNvSpPr>
            <a:spLocks noGrp="1"/>
          </p:cNvSpPr>
          <p:nvPr>
            <p:ph type="title"/>
          </p:nvPr>
        </p:nvSpPr>
        <p:spPr>
          <a:xfrm>
            <a:off x="0" y="244475"/>
            <a:ext cx="9144000" cy="441325"/>
          </a:xfrm>
        </p:spPr>
        <p:txBody>
          <a:bodyPr/>
          <a:lstStyle/>
          <a:p>
            <a:r>
              <a:rPr lang="en-US" dirty="0">
                <a:latin typeface="Arial" charset="0"/>
              </a:rPr>
              <a:t>MORE FASER PHYSICS: </a:t>
            </a:r>
            <a:r>
              <a:rPr lang="en-US" dirty="0"/>
              <a:t>NEUTRINO PHYSICS</a:t>
            </a:r>
          </a:p>
        </p:txBody>
      </p:sp>
      <p:sp>
        <p:nvSpPr>
          <p:cNvPr id="11" name="TextBox 10"/>
          <p:cNvSpPr txBox="1"/>
          <p:nvPr/>
        </p:nvSpPr>
        <p:spPr>
          <a:xfrm>
            <a:off x="304800" y="3995678"/>
            <a:ext cx="5410200"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t>No LHC neutrino has been detected.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solidFill>
                  <a:srgbClr val="FF0000"/>
                </a:solidFill>
              </a:rPr>
              <a:t>The enormous high-energy neutrino flux at FASER makes this possible and allows for other interesting measurements.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E.g., </a:t>
            </a:r>
            <a:r>
              <a:rPr lang="en-US" sz="2000" dirty="0" err="1">
                <a:latin typeface="Symbol" pitchFamily="2" charset="2"/>
              </a:rPr>
              <a:t>n</a:t>
            </a:r>
            <a:r>
              <a:rPr lang="en-US" sz="2000" baseline="-25000" dirty="0" err="1"/>
              <a:t>μ</a:t>
            </a:r>
            <a:r>
              <a:rPr lang="en-US" sz="2000" dirty="0"/>
              <a:t> CC cross section in unexplored region 400 GeV &lt; E &lt; 6 </a:t>
            </a:r>
            <a:r>
              <a:rPr lang="en-US" sz="2000" dirty="0" err="1"/>
              <a:t>TeV</a:t>
            </a:r>
            <a:r>
              <a:rPr lang="en-US" sz="2000" dirty="0"/>
              <a:t>, and </a:t>
            </a:r>
            <a:r>
              <a:rPr lang="en-US" sz="2000" dirty="0" err="1">
                <a:latin typeface="Symbol" pitchFamily="2" charset="2"/>
              </a:rPr>
              <a:t>n</a:t>
            </a:r>
            <a:r>
              <a:rPr lang="en-US" sz="2000" baseline="-25000" dirty="0" err="1">
                <a:latin typeface="Symbol" pitchFamily="2" charset="2"/>
              </a:rPr>
              <a:t>τ</a:t>
            </a:r>
            <a:r>
              <a:rPr lang="en-US" sz="2000" dirty="0"/>
              <a:t> events.</a:t>
            </a:r>
          </a:p>
        </p:txBody>
      </p:sp>
      <p:pic>
        <p:nvPicPr>
          <p:cNvPr id="6" name="Picture 5">
            <a:extLst>
              <a:ext uri="{FF2B5EF4-FFF2-40B4-BE49-F238E27FC236}">
                <a16:creationId xmlns:a16="http://schemas.microsoft.com/office/drawing/2014/main" id="{709B03B3-7A18-184D-91D6-8933666B7CDE}"/>
              </a:ext>
            </a:extLst>
          </p:cNvPr>
          <p:cNvPicPr>
            <a:picLocks noChangeAspect="1"/>
          </p:cNvPicPr>
          <p:nvPr/>
        </p:nvPicPr>
        <p:blipFill>
          <a:blip r:embed="rId3"/>
          <a:stretch>
            <a:fillRect/>
          </a:stretch>
        </p:blipFill>
        <p:spPr>
          <a:xfrm>
            <a:off x="3124200" y="1219200"/>
            <a:ext cx="2895600" cy="2757385"/>
          </a:xfrm>
          <a:prstGeom prst="rect">
            <a:avLst/>
          </a:prstGeom>
        </p:spPr>
      </p:pic>
      <p:sp>
        <p:nvSpPr>
          <p:cNvPr id="12" name="TextBox 11">
            <a:extLst>
              <a:ext uri="{FF2B5EF4-FFF2-40B4-BE49-F238E27FC236}">
                <a16:creationId xmlns:a16="http://schemas.microsoft.com/office/drawing/2014/main" id="{1B0035D5-CE13-AA4F-B4F2-EC05D622AEFF}"/>
              </a:ext>
            </a:extLst>
          </p:cNvPr>
          <p:cNvSpPr txBox="1"/>
          <p:nvPr/>
        </p:nvSpPr>
        <p:spPr>
          <a:xfrm>
            <a:off x="6864269" y="1295400"/>
            <a:ext cx="1421291" cy="738664"/>
          </a:xfrm>
          <a:prstGeom prst="rect">
            <a:avLst/>
          </a:prstGeom>
          <a:noFill/>
        </p:spPr>
        <p:txBody>
          <a:bodyPr wrap="square" rtlCol="0">
            <a:spAutoFit/>
          </a:bodyPr>
          <a:lstStyle/>
          <a:p>
            <a:r>
              <a:rPr lang="en-US" sz="800" dirty="0"/>
              <a:t>Prospects for cross  section measurement, L=150 fb</a:t>
            </a:r>
            <a:r>
              <a:rPr lang="en-US" sz="800" baseline="30000" dirty="0"/>
              <a:t>-1</a:t>
            </a:r>
            <a:r>
              <a:rPr lang="en-US" sz="800" dirty="0"/>
              <a:t>, 1.2 ton </a:t>
            </a:r>
          </a:p>
          <a:p>
            <a:r>
              <a:rPr lang="en-US" sz="800" dirty="0"/>
              <a:t>tungsten/</a:t>
            </a:r>
            <a:r>
              <a:rPr lang="en-US" sz="800" dirty="0" err="1"/>
              <a:t>emusion</a:t>
            </a:r>
            <a:r>
              <a:rPr lang="en-US" sz="800" dirty="0"/>
              <a:t> detector</a:t>
            </a:r>
          </a:p>
          <a:p>
            <a:pPr algn="ctr"/>
            <a:endParaRPr lang="en-US" sz="1000" dirty="0"/>
          </a:p>
        </p:txBody>
      </p:sp>
      <p:sp>
        <p:nvSpPr>
          <p:cNvPr id="13" name="TextBox 12">
            <a:extLst>
              <a:ext uri="{FF2B5EF4-FFF2-40B4-BE49-F238E27FC236}">
                <a16:creationId xmlns:a16="http://schemas.microsoft.com/office/drawing/2014/main" id="{66CE3DBA-919E-984E-97CD-B862B058E2D1}"/>
              </a:ext>
            </a:extLst>
          </p:cNvPr>
          <p:cNvSpPr txBox="1"/>
          <p:nvPr/>
        </p:nvSpPr>
        <p:spPr>
          <a:xfrm>
            <a:off x="3276600" y="849868"/>
            <a:ext cx="5613845" cy="369332"/>
          </a:xfrm>
          <a:prstGeom prst="rect">
            <a:avLst/>
          </a:prstGeom>
          <a:noFill/>
        </p:spPr>
        <p:txBody>
          <a:bodyPr wrap="none" rtlCol="0">
            <a:spAutoFit/>
          </a:bodyPr>
          <a:lstStyle/>
          <a:p>
            <a:pPr algn="ctr"/>
            <a:r>
              <a:rPr lang="en-US" dirty="0"/>
              <a:t>FASER Collaboration (LOI, TP, and work in progress)</a:t>
            </a:r>
          </a:p>
        </p:txBody>
      </p:sp>
      <p:grpSp>
        <p:nvGrpSpPr>
          <p:cNvPr id="16" name="Group 15">
            <a:extLst>
              <a:ext uri="{FF2B5EF4-FFF2-40B4-BE49-F238E27FC236}">
                <a16:creationId xmlns:a16="http://schemas.microsoft.com/office/drawing/2014/main" id="{6B0BAC75-1FE3-A945-B786-1D948040CC87}"/>
              </a:ext>
            </a:extLst>
          </p:cNvPr>
          <p:cNvGrpSpPr/>
          <p:nvPr/>
        </p:nvGrpSpPr>
        <p:grpSpPr>
          <a:xfrm>
            <a:off x="381000" y="1219200"/>
            <a:ext cx="2629612" cy="2743200"/>
            <a:chOff x="381000" y="1219200"/>
            <a:chExt cx="2629612" cy="2743200"/>
          </a:xfrm>
        </p:grpSpPr>
        <p:pic>
          <p:nvPicPr>
            <p:cNvPr id="4" name="Picture 3">
              <a:extLst>
                <a:ext uri="{FF2B5EF4-FFF2-40B4-BE49-F238E27FC236}">
                  <a16:creationId xmlns:a16="http://schemas.microsoft.com/office/drawing/2014/main" id="{AD3654CD-D307-184B-811F-020365BFB8D1}"/>
                </a:ext>
              </a:extLst>
            </p:cNvPr>
            <p:cNvPicPr>
              <a:picLocks noChangeAspect="1"/>
            </p:cNvPicPr>
            <p:nvPr/>
          </p:nvPicPr>
          <p:blipFill>
            <a:blip r:embed="rId4"/>
            <a:stretch>
              <a:fillRect/>
            </a:stretch>
          </p:blipFill>
          <p:spPr>
            <a:xfrm>
              <a:off x="381000" y="1219200"/>
              <a:ext cx="2629612" cy="2667000"/>
            </a:xfrm>
            <a:prstGeom prst="rect">
              <a:avLst/>
            </a:prstGeom>
          </p:spPr>
        </p:pic>
        <p:sp>
          <p:nvSpPr>
            <p:cNvPr id="15" name="Rectangle 14">
              <a:extLst>
                <a:ext uri="{FF2B5EF4-FFF2-40B4-BE49-F238E27FC236}">
                  <a16:creationId xmlns:a16="http://schemas.microsoft.com/office/drawing/2014/main" id="{1C3B7341-1395-4148-B9C6-FC1F3FF85FCB}"/>
                </a:ext>
              </a:extLst>
            </p:cNvPr>
            <p:cNvSpPr/>
            <p:nvPr/>
          </p:nvSpPr>
          <p:spPr>
            <a:xfrm>
              <a:off x="381000" y="3719615"/>
              <a:ext cx="533400" cy="242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E91C997A-1891-0D46-A1C7-4E8D64AC20C1}"/>
              </a:ext>
            </a:extLst>
          </p:cNvPr>
          <p:cNvPicPr>
            <a:picLocks noChangeAspect="1"/>
          </p:cNvPicPr>
          <p:nvPr/>
        </p:nvPicPr>
        <p:blipFill>
          <a:blip r:embed="rId5"/>
          <a:stretch>
            <a:fillRect/>
          </a:stretch>
        </p:blipFill>
        <p:spPr>
          <a:xfrm>
            <a:off x="5998029" y="4064453"/>
            <a:ext cx="2782012" cy="2416919"/>
          </a:xfrm>
          <a:prstGeom prst="rect">
            <a:avLst/>
          </a:prstGeom>
        </p:spPr>
      </p:pic>
    </p:spTree>
    <p:extLst>
      <p:ext uri="{BB962C8B-B14F-4D97-AF65-F5344CB8AC3E}">
        <p14:creationId xmlns:p14="http://schemas.microsoft.com/office/powerpoint/2010/main" val="3768369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PHYSICS SUMMARY</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52400" y="762000"/>
            <a:ext cx="8839200" cy="5392738"/>
          </a:xfrm>
        </p:spPr>
        <p:txBody>
          <a:bodyPr/>
          <a:lstStyle/>
          <a:p>
            <a:r>
              <a:rPr lang="en-US" sz="2000" dirty="0"/>
              <a:t>FASER and FASER 2 have full physics programs: can discover all candidates with renormalizable couplings (dark photon, dark Higgs, HNL); ALPs with all types of couplings (</a:t>
            </a:r>
            <a:r>
              <a:rPr lang="en-US" sz="2000" dirty="0">
                <a:latin typeface="Symbol" pitchFamily="2" charset="2"/>
              </a:rPr>
              <a:t>g</a:t>
            </a:r>
            <a:r>
              <a:rPr lang="en-US" sz="2000" dirty="0"/>
              <a:t>, f, g); and many other examples.</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20481">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440919258"/>
                  </p:ext>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endParaRPr lang="en-US"/>
                        </a:p>
                      </a:txBody>
                      <a:tcPr anchor="ctr">
                        <a:blipFill>
                          <a:blip r:embed="rId2"/>
                          <a:stretch>
                            <a:fillRect l="-233333" t="-130435" r="-512821" b="-1391304"/>
                          </a:stretch>
                        </a:blipFill>
                      </a:tcPr>
                    </a:tc>
                    <a:tc>
                      <a:txBody>
                        <a:bodyPr/>
                        <a:lstStyle/>
                        <a:p>
                          <a:endParaRPr lang="en-US"/>
                        </a:p>
                      </a:txBody>
                      <a:tcPr anchor="ctr">
                        <a:blipFill>
                          <a:blip r:embed="rId2"/>
                          <a:stretch>
                            <a:fillRect l="-317073" t="-130435" r="-387805" b="-1391304"/>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457200">
                    <a:tc>
                      <a:txBody>
                        <a:bodyPr/>
                        <a:lstStyle/>
                        <a:p>
                          <a:pPr algn="ctr"/>
                          <a:r>
                            <a:rPr lang="en-US" sz="1200" dirty="0"/>
                            <a:t>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33333" t="-147222" r="-512821" b="-788889"/>
                          </a:stretch>
                        </a:blipFill>
                      </a:tcPr>
                    </a:tc>
                    <a:tc>
                      <a:txBody>
                        <a:bodyPr/>
                        <a:lstStyle/>
                        <a:p>
                          <a:endParaRPr lang="en-US"/>
                        </a:p>
                      </a:txBody>
                      <a:tcPr anchor="ctr">
                        <a:blipFill>
                          <a:blip r:embed="rId2"/>
                          <a:stretch>
                            <a:fillRect l="-317073" t="-147222" r="-387805" b="-7888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57200">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375000" r="-387805" b="-56111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777273" r="-387805" b="-81818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536111" r="-387805" b="-4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618919" r="-387805" b="-2891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BC8: HNL with </a:t>
                          </a:r>
                          <a:r>
                            <a:rPr lang="en-US" sz="1200" dirty="0">
                              <a:latin typeface="Symbol" pitchFamily="2" charset="2"/>
                            </a:rPr>
                            <a:t>t</a:t>
                          </a:r>
                        </a:p>
                      </a:txBody>
                      <a:tcPr anchor="ctr"/>
                    </a:tc>
                    <a:tc>
                      <a:txBody>
                        <a:bodyPr/>
                        <a:lstStyle/>
                        <a:p>
                          <a:endParaRPr lang="en-US"/>
                        </a:p>
                      </a:txBody>
                      <a:tcPr anchor="ctr">
                        <a:blipFill>
                          <a:blip r:embed="rId2"/>
                          <a:stretch>
                            <a:fillRect l="-233333" t="-738889" r="-512821" b="-197222"/>
                          </a:stretch>
                        </a:blipFill>
                      </a:tcPr>
                    </a:tc>
                    <a:tc>
                      <a:txBody>
                        <a:bodyPr/>
                        <a:lstStyle/>
                        <a:p>
                          <a:endParaRPr lang="en-US"/>
                        </a:p>
                      </a:txBody>
                      <a:tcPr anchor="ctr">
                        <a:blipFill>
                          <a:blip r:embed="rId2"/>
                          <a:stretch>
                            <a:fillRect l="-317073" t="-738889" r="-387805" b="-19722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endParaRPr lang="en-US"/>
                        </a:p>
                      </a:txBody>
                      <a:tcPr anchor="ctr">
                        <a:blipFill>
                          <a:blip r:embed="rId2"/>
                          <a:stretch>
                            <a:fillRect l="-233333" t="-1372727" r="-512821" b="-222727"/>
                          </a:stretch>
                        </a:blipFill>
                      </a:tcPr>
                    </a:tc>
                    <a:tc>
                      <a:txBody>
                        <a:bodyPr/>
                        <a:lstStyle/>
                        <a:p>
                          <a:endParaRPr lang="en-US"/>
                        </a:p>
                      </a:txBody>
                      <a:tcPr anchor="ctr">
                        <a:blipFill>
                          <a:blip r:embed="rId2"/>
                          <a:stretch>
                            <a:fillRect l="-317073" t="-1372727" r="-387805" b="-22272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endParaRPr lang="en-US"/>
                        </a:p>
                      </a:txBody>
                      <a:tcPr anchor="ctr">
                        <a:blipFill>
                          <a:blip r:embed="rId2"/>
                          <a:stretch>
                            <a:fillRect l="-233333" t="-1408696" r="-512821" b="-113043"/>
                          </a:stretch>
                        </a:blipFill>
                      </a:tcPr>
                    </a:tc>
                    <a:tc>
                      <a:txBody>
                        <a:bodyPr/>
                        <a:lstStyle/>
                        <a:p>
                          <a:endParaRPr lang="en-US"/>
                        </a:p>
                      </a:txBody>
                      <a:tcPr anchor="ctr">
                        <a:blipFill>
                          <a:blip r:embed="rId2"/>
                          <a:stretch>
                            <a:fillRect l="-317073" t="-1408696" r="-387805" b="-1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endParaRPr lang="en-US"/>
                        </a:p>
                      </a:txBody>
                      <a:tcPr anchor="ctr">
                        <a:blipFill>
                          <a:blip r:embed="rId2"/>
                          <a:stretch>
                            <a:fillRect l="-233333" t="-1508696" r="-512821" b="-13043"/>
                          </a:stretch>
                        </a:blipFill>
                      </a:tcPr>
                    </a:tc>
                    <a:tc>
                      <a:txBody>
                        <a:bodyPr/>
                        <a:lstStyle/>
                        <a:p>
                          <a:endParaRPr lang="en-US"/>
                        </a:p>
                      </a:txBody>
                      <a:tcPr anchor="ctr">
                        <a:blipFill>
                          <a:blip r:embed="rId2"/>
                          <a:stretch>
                            <a:fillRect l="-317073" t="-1508696" r="-387805" b="-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28517890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04800" y="838200"/>
            <a:ext cx="86106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dirty="0"/>
              <a:t>The possibility of new light and weakly-interacting particles opens up exciting opportunities for small, cheap, and fast search experiments.</a:t>
            </a:r>
          </a:p>
          <a:p>
            <a:pPr marL="342900" indent="-342900">
              <a:spcBef>
                <a:spcPct val="20000"/>
              </a:spcBef>
              <a:buFontTx/>
              <a:buChar char="•"/>
            </a:pPr>
            <a:endParaRPr lang="en-US" sz="1000" dirty="0"/>
          </a:p>
          <a:p>
            <a:pPr marL="342900" indent="-342900">
              <a:spcBef>
                <a:spcPct val="20000"/>
              </a:spcBef>
              <a:buFontTx/>
              <a:buChar char="•"/>
            </a:pPr>
            <a:r>
              <a:rPr lang="en-US" sz="2000" dirty="0"/>
              <a:t>FASER: “Tabletop” experiment, ~$2M, 18 months from idea to beginning of construction</a:t>
            </a:r>
          </a:p>
          <a:p>
            <a:pPr marL="342900" indent="-342900">
              <a:spcBef>
                <a:spcPct val="20000"/>
              </a:spcBef>
              <a:buFontTx/>
              <a:buChar char="•"/>
            </a:pPr>
            <a:endParaRPr lang="en-US" sz="1000" dirty="0"/>
          </a:p>
          <a:p>
            <a:pPr marL="342900" indent="-342900">
              <a:spcBef>
                <a:spcPct val="20000"/>
              </a:spcBef>
              <a:buFontTx/>
              <a:buChar char="•"/>
            </a:pPr>
            <a:r>
              <a:rPr lang="en-US" sz="2000" dirty="0"/>
              <a:t>Current: Install FASER in LS2 (2019-20) for Run 3 (2021-23, 150 fb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Decay volume: R = 10 cm, L = 1.5 m.  Total length is 5.5 m.</a:t>
            </a:r>
          </a:p>
          <a:p>
            <a:pPr marL="1200150" lvl="2" indent="-285750">
              <a:spcBef>
                <a:spcPct val="20000"/>
              </a:spcBef>
              <a:buFont typeface="Cambria Math" panose="02040503050406030204" pitchFamily="18" charset="0"/>
              <a:buChar char="⎯"/>
            </a:pPr>
            <a:r>
              <a:rPr lang="en-US" dirty="0">
                <a:solidFill>
                  <a:srgbClr val="0000FF"/>
                </a:solidFill>
              </a:rPr>
              <a:t>Discovery potential starting with the 1st fb</a:t>
            </a:r>
            <a:r>
              <a:rPr lang="en-US" baseline="30000" dirty="0">
                <a:solidFill>
                  <a:srgbClr val="0000FF"/>
                </a:solidFill>
              </a:rPr>
              <a:t>-1</a:t>
            </a:r>
            <a:r>
              <a:rPr lang="en-US" dirty="0">
                <a:solidFill>
                  <a:srgbClr val="0000FF"/>
                </a:solidFill>
              </a:rPr>
              <a:t> of luminosity in 2021.</a:t>
            </a:r>
          </a:p>
          <a:p>
            <a:pPr marL="1200150" lvl="2" indent="-285750">
              <a:spcBef>
                <a:spcPct val="20000"/>
              </a:spcBef>
              <a:buFont typeface="Cambria Math" panose="02040503050406030204" pitchFamily="18" charset="0"/>
              <a:buChar char="⎯"/>
            </a:pPr>
            <a:endParaRPr lang="en-US" sz="1000" dirty="0">
              <a:solidFill>
                <a:srgbClr val="0000FF"/>
              </a:solidFill>
            </a:endParaRPr>
          </a:p>
          <a:p>
            <a:pPr marL="342900" indent="-342900">
              <a:spcBef>
                <a:spcPct val="20000"/>
              </a:spcBef>
              <a:buFont typeface="Arial" panose="020B0604020202020204" pitchFamily="34" charset="0"/>
              <a:buChar char="•"/>
            </a:pPr>
            <a:r>
              <a:rPr lang="en-US" sz="2000" dirty="0"/>
              <a:t>Future: If FASER is successful, would like to install FASER 2 in LS3 (2023-25) for HL-LHC (2026-35, 3 ab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Decay volume: R = 1 m, L = 5 m.  Requires extension of existing tunnel (widening of UJ12 or UJ18 areas).</a:t>
            </a:r>
          </a:p>
          <a:p>
            <a:pPr marL="1200150" lvl="2" indent="-285750">
              <a:spcBef>
                <a:spcPct val="20000"/>
              </a:spcBef>
              <a:buFont typeface="Cambria Math" panose="02040503050406030204" pitchFamily="18" charset="0"/>
              <a:buChar char="⎯"/>
            </a:pPr>
            <a:r>
              <a:rPr lang="en-US" dirty="0">
                <a:solidFill>
                  <a:srgbClr val="0000FF"/>
                </a:solidFill>
              </a:rPr>
              <a:t>Extends FASER’s initial 1 fb</a:t>
            </a:r>
            <a:r>
              <a:rPr lang="en-US" baseline="30000" dirty="0">
                <a:solidFill>
                  <a:srgbClr val="0000FF"/>
                </a:solidFill>
              </a:rPr>
              <a:t>-1</a:t>
            </a:r>
            <a:r>
              <a:rPr lang="en-US" dirty="0">
                <a:solidFill>
                  <a:srgbClr val="0000FF"/>
                </a:solidFill>
              </a:rPr>
              <a:t> sensitivity (L*Vol) by factor of ~10</a:t>
            </a:r>
            <a:r>
              <a:rPr lang="en-US" baseline="30000" dirty="0">
                <a:solidFill>
                  <a:srgbClr val="0000FF"/>
                </a:solidFill>
              </a:rPr>
              <a:t>6</a:t>
            </a:r>
            <a:r>
              <a:rPr lang="en-US" dirty="0">
                <a:solidFill>
                  <a:srgbClr val="0000FF"/>
                </a:solidFill>
              </a:rPr>
              <a:t>, probes full physics program: dark photons, B-L, ALPs, dark Higgs, HNLs, SM neutrinos, etc.</a:t>
            </a:r>
          </a:p>
          <a:p>
            <a:pPr marL="285750" indent="-285750">
              <a:spcBef>
                <a:spcPct val="20000"/>
              </a:spcBef>
              <a:buFont typeface="Cambria Math" panose="02040503050406030204" pitchFamily="18" charset="0"/>
              <a:buChar char="⎯"/>
            </a:pPr>
            <a:endParaRPr lang="en-US" sz="1000" b="1" dirty="0">
              <a:solidFill>
                <a:srgbClr val="0000FF"/>
              </a:solidFill>
              <a:sym typeface="Wingdings"/>
            </a:endParaRPr>
          </a:p>
          <a:p>
            <a:pPr marL="285750" indent="-285750">
              <a:spcBef>
                <a:spcPct val="20000"/>
              </a:spcBef>
              <a:buFont typeface="Arial" panose="020B0604020202020204" pitchFamily="34" charset="0"/>
              <a:buChar char="•"/>
            </a:pPr>
            <a:r>
              <a:rPr lang="en-US" dirty="0">
                <a:sym typeface="Wingdings"/>
              </a:rPr>
              <a:t>More info:</a:t>
            </a:r>
            <a:r>
              <a:rPr lang="en-US" dirty="0"/>
              <a:t> https://</a:t>
            </a:r>
            <a:r>
              <a:rPr lang="en-US" dirty="0" err="1"/>
              <a:t>twiki.cern.ch</a:t>
            </a:r>
            <a:r>
              <a:rPr lang="en-US" dirty="0"/>
              <a:t>/</a:t>
            </a:r>
            <a:r>
              <a:rPr lang="en-US" dirty="0" err="1"/>
              <a:t>twiki</a:t>
            </a:r>
            <a:r>
              <a:rPr lang="en-US" dirty="0"/>
              <a:t>/bin/</a:t>
            </a:r>
            <a:r>
              <a:rPr lang="en-US" dirty="0" err="1"/>
              <a:t>viewauth</a:t>
            </a:r>
            <a:r>
              <a:rPr lang="en-US" dirty="0"/>
              <a:t>/FASER/</a:t>
            </a:r>
            <a:r>
              <a:rPr lang="en-US" dirty="0" err="1"/>
              <a:t>WebHome</a:t>
            </a:r>
            <a:r>
              <a:rPr lang="en-US" dirty="0"/>
              <a:t>.</a:t>
            </a:r>
            <a:r>
              <a:rPr lang="en-US" dirty="0">
                <a:sym typeface="Wingdings"/>
              </a:rPr>
              <a:t> </a:t>
            </a:r>
            <a:endParaRPr lang="en-US" sz="1200" dirty="0">
              <a:sym typeface="Wingdings"/>
            </a:endParaRPr>
          </a:p>
          <a:p>
            <a:pPr marL="742950" lvl="1" indent="-285750">
              <a:spcBef>
                <a:spcPct val="20000"/>
              </a:spcBef>
              <a:buFont typeface="Cambria Math" panose="02040503050406030204" pitchFamily="18" charset="0"/>
              <a:buChar char="⎯"/>
            </a:pPr>
            <a:endParaRPr lang="en-US" dirty="0">
              <a:solidFill>
                <a:srgbClr val="0000FF"/>
              </a:solidFill>
            </a:endParaRPr>
          </a:p>
          <a:p>
            <a:pPr marL="1257300" lvl="2"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SUMMARY AND OUTLOOK</a:t>
            </a:r>
          </a:p>
        </p:txBody>
      </p:sp>
    </p:spTree>
    <p:extLst>
      <p:ext uri="{BB962C8B-B14F-4D97-AF65-F5344CB8AC3E}">
        <p14:creationId xmlns:p14="http://schemas.microsoft.com/office/powerpoint/2010/main" val="35272303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IDEA</a:t>
            </a:r>
          </a:p>
        </p:txBody>
      </p:sp>
      <p:sp>
        <p:nvSpPr>
          <p:cNvPr id="5123" name="Content Placeholder 2"/>
          <p:cNvSpPr>
            <a:spLocks noGrp="1"/>
          </p:cNvSpPr>
          <p:nvPr>
            <p:ph idx="1"/>
          </p:nvPr>
        </p:nvSpPr>
        <p:spPr>
          <a:xfrm>
            <a:off x="152401" y="762000"/>
            <a:ext cx="8839199" cy="5867400"/>
          </a:xfrm>
        </p:spPr>
        <p:txBody>
          <a:bodyPr/>
          <a:lstStyle/>
          <a:p>
            <a:pPr eaLnBrk="1" hangingPunct="1"/>
            <a:r>
              <a:rPr lang="en-US" dirty="0">
                <a:latin typeface="Arial" charset="0"/>
              </a:rPr>
              <a:t>Of course, we can’t put a reasonably-sized detector on the beamline near the IP – it would block the proton beams.</a:t>
            </a:r>
          </a:p>
          <a:p>
            <a:pPr eaLnBrk="1" hangingPunct="1"/>
            <a:endParaRPr lang="en-US" sz="1000" dirty="0">
              <a:latin typeface="Arial" charset="0"/>
            </a:endParaRPr>
          </a:p>
          <a:p>
            <a:pPr eaLnBrk="1" hangingPunct="1"/>
            <a:r>
              <a:rPr lang="en-US" dirty="0">
                <a:latin typeface="Arial" charset="0"/>
              </a:rPr>
              <a:t>However, weakly-interacting particles also do not interact with matter and are long-lived, so we can place the detector O(100) m away along the “line of sight” after the beams curve</a:t>
            </a:r>
          </a:p>
          <a:p>
            <a:pPr eaLnBrk="1" hangingPunct="1"/>
            <a:endParaRPr lang="en-US" sz="1000" dirty="0">
              <a:latin typeface="Arial" charset="0"/>
            </a:endParaRPr>
          </a:p>
          <a:p>
            <a:pPr eaLnBrk="1" hangingPunct="1"/>
            <a:r>
              <a:rPr lang="en-US" dirty="0">
                <a:latin typeface="Arial" charset="0"/>
              </a:rPr>
              <a:t>(100 m) (</a:t>
            </a:r>
            <a:r>
              <a:rPr lang="en-US" dirty="0" err="1">
                <a:latin typeface="Arial" charset="0"/>
              </a:rPr>
              <a:t>mrad</a:t>
            </a:r>
            <a:r>
              <a:rPr lang="en-US" dirty="0">
                <a:latin typeface="Arial" charset="0"/>
              </a:rPr>
              <a:t>) = 10 cm </a:t>
            </a:r>
            <a:r>
              <a:rPr lang="en-US" dirty="0">
                <a:latin typeface="Arial" charset="0"/>
                <a:sym typeface="Wingdings" pitchFamily="2" charset="2"/>
              </a:rPr>
              <a:t> particles are still highly collimated.</a:t>
            </a:r>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sz="1200" dirty="0">
              <a:latin typeface="Arial" charset="0"/>
            </a:endParaRPr>
          </a:p>
          <a:p>
            <a:pPr marL="0" indent="0">
              <a:buNone/>
            </a:pPr>
            <a:endParaRPr lang="en-US" dirty="0">
              <a:latin typeface="Arial" charset="0"/>
              <a:sym typeface="Wingdings"/>
            </a:endParaRPr>
          </a:p>
          <a:p>
            <a:r>
              <a:rPr lang="en-US" dirty="0">
                <a:latin typeface="Arial" charset="0"/>
                <a:sym typeface="Wingdings"/>
              </a:rPr>
              <a:t>These simple considerations motivate a small, fast, cheap experiment placed a few 100 m downstream of ATLAS/CMS: </a:t>
            </a:r>
            <a:r>
              <a:rPr lang="en-US" dirty="0">
                <a:solidFill>
                  <a:srgbClr val="FF0000"/>
                </a:solidFill>
                <a:latin typeface="Arial" charset="0"/>
                <a:sym typeface="Wingdings"/>
              </a:rPr>
              <a:t>FASER</a:t>
            </a:r>
            <a:r>
              <a:rPr lang="en-US" dirty="0">
                <a:latin typeface="Arial" charset="0"/>
                <a:sym typeface="Wingdings"/>
              </a:rPr>
              <a:t>, the </a:t>
            </a:r>
            <a:r>
              <a:rPr lang="en-US" dirty="0" err="1">
                <a:solidFill>
                  <a:srgbClr val="FF0000"/>
                </a:solidFill>
                <a:latin typeface="Arial" charset="0"/>
                <a:sym typeface="Wingdings"/>
              </a:rPr>
              <a:t>F</a:t>
            </a:r>
            <a:r>
              <a:rPr lang="en-US" dirty="0" err="1">
                <a:latin typeface="Arial" charset="0"/>
                <a:sym typeface="Wingdings"/>
              </a:rPr>
              <a:t>orw</a:t>
            </a:r>
            <a:r>
              <a:rPr lang="en-US" dirty="0" err="1">
                <a:solidFill>
                  <a:srgbClr val="FF0000"/>
                </a:solidFill>
                <a:latin typeface="Arial" charset="0"/>
                <a:sym typeface="Wingdings"/>
              </a:rPr>
              <a:t>A</a:t>
            </a:r>
            <a:r>
              <a:rPr lang="en-US" dirty="0" err="1">
                <a:latin typeface="Arial" charset="0"/>
                <a:sym typeface="Wingdings"/>
              </a:rPr>
              <a:t>rd</a:t>
            </a:r>
            <a:r>
              <a:rPr lang="en-US" dirty="0">
                <a:latin typeface="Arial" charset="0"/>
                <a:sym typeface="Wingdings"/>
              </a:rPr>
              <a:t> </a:t>
            </a:r>
            <a:r>
              <a:rPr lang="en-US" dirty="0">
                <a:solidFill>
                  <a:srgbClr val="FF0000"/>
                </a:solidFill>
                <a:latin typeface="Arial" charset="0"/>
                <a:sym typeface="Wingdings"/>
              </a:rPr>
              <a:t>S</a:t>
            </a:r>
            <a:r>
              <a:rPr lang="en-US" dirty="0">
                <a:latin typeface="Arial" charset="0"/>
                <a:sym typeface="Wingdings"/>
              </a:rPr>
              <a:t>earch </a:t>
            </a:r>
            <a:r>
              <a:rPr lang="en-US" dirty="0" err="1">
                <a:solidFill>
                  <a:srgbClr val="FF0000"/>
                </a:solidFill>
                <a:latin typeface="Arial" charset="0"/>
                <a:sym typeface="Wingdings"/>
              </a:rPr>
              <a:t>E</a:t>
            </a:r>
            <a:r>
              <a:rPr lang="en-US" dirty="0" err="1">
                <a:latin typeface="Arial" charset="0"/>
                <a:sym typeface="Wingdings"/>
              </a:rPr>
              <a:t>xpe</a:t>
            </a:r>
            <a:r>
              <a:rPr lang="en-US" dirty="0" err="1">
                <a:solidFill>
                  <a:srgbClr val="FF0000"/>
                </a:solidFill>
                <a:latin typeface="Arial" charset="0"/>
                <a:sym typeface="Wingdings"/>
              </a:rPr>
              <a:t>R</a:t>
            </a:r>
            <a:r>
              <a:rPr lang="en-US" dirty="0" err="1">
                <a:latin typeface="Arial" charset="0"/>
                <a:sym typeface="Wingdings"/>
              </a:rPr>
              <a:t>iment</a:t>
            </a:r>
            <a:r>
              <a:rPr lang="en-US" dirty="0">
                <a:latin typeface="Arial" charset="0"/>
                <a:sym typeface="Wingdings"/>
              </a:rPr>
              <a:t> at the LHC.</a:t>
            </a:r>
          </a:p>
        </p:txBody>
      </p:sp>
      <p:grpSp>
        <p:nvGrpSpPr>
          <p:cNvPr id="5" name="Group 4"/>
          <p:cNvGrpSpPr/>
          <p:nvPr/>
        </p:nvGrpSpPr>
        <p:grpSpPr>
          <a:xfrm>
            <a:off x="1066800" y="3505200"/>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3AE4D145-75D4-CF47-974B-EECDE64024A1}"/>
              </a:ext>
            </a:extLst>
          </p:cNvPr>
          <p:cNvSpPr txBox="1"/>
          <p:nvPr/>
        </p:nvSpPr>
        <p:spPr>
          <a:xfrm>
            <a:off x="4589998" y="6271913"/>
            <a:ext cx="4173002" cy="369332"/>
          </a:xfrm>
          <a:prstGeom prst="rect">
            <a:avLst/>
          </a:prstGeom>
          <a:noFill/>
        </p:spPr>
        <p:txBody>
          <a:bodyPr wrap="none" rtlCol="0">
            <a:spAutoFit/>
          </a:bodyPr>
          <a:lstStyle/>
          <a:p>
            <a:r>
              <a:rPr lang="en-US" dirty="0"/>
              <a:t>Feng, Kling, </a:t>
            </a:r>
            <a:r>
              <a:rPr lang="en-US" dirty="0" err="1"/>
              <a:t>Galon</a:t>
            </a:r>
            <a:r>
              <a:rPr lang="en-US" dirty="0"/>
              <a:t>, </a:t>
            </a:r>
            <a:r>
              <a:rPr lang="en-US" dirty="0" err="1"/>
              <a:t>Trojanowski</a:t>
            </a:r>
            <a:r>
              <a:rPr lang="en-US" dirty="0"/>
              <a:t> (2017)</a:t>
            </a:r>
          </a:p>
        </p:txBody>
      </p:sp>
    </p:spTree>
    <p:extLst>
      <p:ext uri="{BB962C8B-B14F-4D97-AF65-F5344CB8AC3E}">
        <p14:creationId xmlns:p14="http://schemas.microsoft.com/office/powerpoint/2010/main" val="42622840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736166" y="5208495"/>
            <a:ext cx="393802"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1193596" cy="461665"/>
          </a:xfrm>
          <a:prstGeom prst="rect">
            <a:avLst/>
          </a:prstGeom>
          <a:noFill/>
          <a:ln w="38100" cmpd="sng">
            <a:solidFill>
              <a:srgbClr val="0000FF"/>
            </a:solidFill>
          </a:ln>
        </p:spPr>
        <p:txBody>
          <a:bodyPr wrap="none" rtlCol="0">
            <a:spAutoFit/>
          </a:bodyPr>
          <a:lstStyle/>
          <a:p>
            <a:r>
              <a:rPr lang="en-US" sz="2400" dirty="0">
                <a:solidFill>
                  <a:srgbClr val="0000FF"/>
                </a:solidFill>
              </a:rPr>
              <a:t>FASER</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spTree>
    <p:extLst>
      <p:ext uri="{BB962C8B-B14F-4D97-AF65-F5344CB8AC3E}">
        <p14:creationId xmlns:p14="http://schemas.microsoft.com/office/powerpoint/2010/main" val="6360808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468940" y="5665682"/>
            <a:ext cx="1569660"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New </a:t>
            </a:r>
            <a:r>
              <a:rPr lang="pl-PL" dirty="0" err="1">
                <a:solidFill>
                  <a:srgbClr val="FF0000"/>
                </a:solidFill>
              </a:rPr>
              <a:t>Physics</a:t>
            </a:r>
            <a:endParaRPr lang="pl-PL" dirty="0">
              <a:solidFill>
                <a:srgbClr val="FF0000"/>
              </a:solidFill>
            </a:endParaRPr>
          </a:p>
          <a:p>
            <a:pPr algn="ctr"/>
            <a:r>
              <a:rPr lang="pl-PL" dirty="0">
                <a:solidFill>
                  <a:srgbClr val="FF0000"/>
                </a:solidFill>
              </a:rPr>
              <a:t>(Dark </a:t>
            </a:r>
            <a:r>
              <a:rPr lang="pl-PL" dirty="0" err="1">
                <a:solidFill>
                  <a:srgbClr val="FF0000"/>
                </a:solidFill>
              </a:rPr>
              <a:t>Sector</a:t>
            </a:r>
            <a:r>
              <a:rPr lang="pl-PL" dirty="0">
                <a:solidFill>
                  <a:srgbClr val="FF0000"/>
                </a:solidFill>
              </a:rPr>
              <a:t>)</a:t>
            </a:r>
            <a:endParaRPr lang="en-US"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3048000" y="5181600"/>
            <a:ext cx="327630" cy="30480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27371" y="5665682"/>
            <a:ext cx="1745029"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LHC </a:t>
            </a:r>
            <a:r>
              <a:rPr lang="pl-PL" dirty="0" err="1">
                <a:solidFill>
                  <a:srgbClr val="FF0000"/>
                </a:solidFill>
              </a:rPr>
              <a:t>Beamline</a:t>
            </a:r>
            <a:endParaRPr lang="pl-PL" dirty="0">
              <a:solidFill>
                <a:srgbClr val="FF0000"/>
              </a:solidFill>
            </a:endParaRPr>
          </a:p>
          <a:p>
            <a:pPr algn="ctr"/>
            <a:r>
              <a:rPr lang="pl-PL" dirty="0">
                <a:solidFill>
                  <a:srgbClr val="FF0000"/>
                </a:solidFill>
              </a:rPr>
              <a:t>(</a:t>
            </a:r>
            <a:r>
              <a:rPr lang="pl-PL" dirty="0" err="1">
                <a:solidFill>
                  <a:srgbClr val="FF0000"/>
                </a:solidFill>
              </a:rPr>
              <a:t>Visible</a:t>
            </a:r>
            <a:r>
              <a:rPr lang="pl-PL" dirty="0">
                <a:solidFill>
                  <a:srgbClr val="FF0000"/>
                </a:solidFill>
              </a:rPr>
              <a:t> </a:t>
            </a:r>
            <a:r>
              <a:rPr lang="pl-PL" dirty="0" err="1">
                <a:solidFill>
                  <a:srgbClr val="FF0000"/>
                </a:solidFill>
              </a:rPr>
              <a:t>Sector</a:t>
            </a:r>
            <a:r>
              <a:rPr lang="pl-PL" dirty="0">
                <a:solidFill>
                  <a:srgbClr val="FF0000"/>
                </a:solidFill>
              </a:rPr>
              <a:t>)</a:t>
            </a:r>
            <a:endParaRPr lang="en-US"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215905" y="4077150"/>
            <a:ext cx="2441695"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a:t>
            </a:r>
            <a:r>
              <a:rPr lang="pl-PL" dirty="0" err="1">
                <a:solidFill>
                  <a:schemeClr val="bg1"/>
                </a:solidFill>
              </a:rPr>
              <a:t>looking</a:t>
            </a:r>
            <a:r>
              <a:rPr lang="pl-PL" dirty="0">
                <a:solidFill>
                  <a:schemeClr val="bg1"/>
                </a:solidFill>
              </a:rPr>
              <a:t> west</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029200" y="5334000"/>
            <a:ext cx="838201" cy="22860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41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914400"/>
            <a:ext cx="9067800" cy="5257800"/>
          </a:xfrm>
        </p:spPr>
        <p:txBody>
          <a:bodyPr/>
          <a:lstStyle/>
          <a:p>
            <a:pPr>
              <a:buFontTx/>
              <a:buChar char="•"/>
            </a:pPr>
            <a:r>
              <a:rPr lang="en-US" dirty="0"/>
              <a:t>The beam collision axis has been located to mm accuracy by the CERN survey department.  To place FASER on this axis, a little digging is required to lower the floor by 46 cm.</a:t>
            </a: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a:buFontTx/>
              <a:buChar char="•"/>
            </a:pPr>
            <a:endParaRPr lang="en-US" dirty="0">
              <a:solidFill>
                <a:srgbClr val="000000"/>
              </a:solidFill>
            </a:endParaRPr>
          </a:p>
          <a:p>
            <a:pPr>
              <a:buFontTx/>
              <a:buChar char="•"/>
            </a:pPr>
            <a:r>
              <a:rPr lang="en-US" dirty="0">
                <a:solidFill>
                  <a:srgbClr val="000000"/>
                </a:solidFill>
              </a:rPr>
              <a:t>The beam crossing angle also matters: if 285 (590) </a:t>
            </a:r>
            <a:r>
              <a:rPr lang="en-US" dirty="0" err="1">
                <a:solidFill>
                  <a:srgbClr val="000000"/>
                </a:solidFill>
                <a:latin typeface="Symbol" charset="2"/>
                <a:cs typeface="Symbol" charset="2"/>
              </a:rPr>
              <a:t>m</a:t>
            </a:r>
            <a:r>
              <a:rPr lang="en-US" dirty="0" err="1">
                <a:solidFill>
                  <a:srgbClr val="000000"/>
                </a:solidFill>
              </a:rPr>
              <a:t>rad</a:t>
            </a:r>
            <a:r>
              <a:rPr lang="en-US" dirty="0">
                <a:solidFill>
                  <a:srgbClr val="000000"/>
                </a:solidFill>
              </a:rPr>
              <a:t>, the “on axis” location at FASER </a:t>
            </a:r>
            <a:r>
              <a:rPr lang="en-US" dirty="0">
                <a:solidFill>
                  <a:srgbClr val="000000"/>
                </a:solidFill>
                <a:sym typeface="Wingdings"/>
              </a:rPr>
              <a:t>shifts by 6 (12) cm.</a:t>
            </a: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rotWithShape="1">
          <a:blip r:embed="rId2">
            <a:extLst>
              <a:ext uri="{28A0092B-C50C-407E-A947-70E740481C1C}">
                <a14:useLocalDpi xmlns:a14="http://schemas.microsoft.com/office/drawing/2010/main" val="0"/>
              </a:ext>
            </a:extLst>
          </a:blip>
          <a:srcRect r="50585"/>
          <a:stretch/>
        </p:blipFill>
        <p:spPr>
          <a:xfrm>
            <a:off x="228600" y="2411589"/>
            <a:ext cx="3968143" cy="2998611"/>
          </a:xfrm>
          <a:prstGeom prst="rect">
            <a:avLst/>
          </a:prstGeom>
        </p:spPr>
      </p:pic>
      <p:pic>
        <p:nvPicPr>
          <p:cNvPr id="14" name="Obraz 11">
            <a:extLst>
              <a:ext uri="{FF2B5EF4-FFF2-40B4-BE49-F238E27FC236}">
                <a16:creationId xmlns:a16="http://schemas.microsoft.com/office/drawing/2014/main" id="{0A8F5604-5DF1-E948-86E1-7ED32E1FC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410248"/>
            <a:ext cx="4078834" cy="2959364"/>
          </a:xfrm>
          <a:prstGeom prst="rect">
            <a:avLst/>
          </a:prstGeom>
        </p:spPr>
      </p:pic>
      <p:sp>
        <p:nvSpPr>
          <p:cNvPr id="2" name="Right Arrow 1">
            <a:extLst>
              <a:ext uri="{FF2B5EF4-FFF2-40B4-BE49-F238E27FC236}">
                <a16:creationId xmlns:a16="http://schemas.microsoft.com/office/drawing/2014/main" id="{4E0CFE3C-9A9F-3849-85F3-73C3B789E07C}"/>
              </a:ext>
            </a:extLst>
          </p:cNvPr>
          <p:cNvSpPr/>
          <p:nvPr/>
        </p:nvSpPr>
        <p:spPr>
          <a:xfrm>
            <a:off x="4346272" y="3352800"/>
            <a:ext cx="381000" cy="114300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2667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FASER LOCATION</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307187806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1008062"/>
            <a:ext cx="8610600" cy="5392738"/>
          </a:xfrm>
        </p:spPr>
        <p:txBody>
          <a:bodyPr/>
          <a:lstStyle/>
          <a:p>
            <a:r>
              <a:rPr lang="en-US" sz="1800" dirty="0"/>
              <a:t>September 2017: First theory paper</a:t>
            </a:r>
          </a:p>
          <a:p>
            <a:endParaRPr lang="en-US" sz="800" dirty="0"/>
          </a:p>
          <a:p>
            <a:r>
              <a:rPr lang="en-US" sz="1800" dirty="0"/>
              <a:t>July 2018: Submitted LOI to </a:t>
            </a:r>
            <a:r>
              <a:rPr lang="en-US" sz="1800" dirty="0">
                <a:solidFill>
                  <a:srgbClr val="0000FF"/>
                </a:solidFill>
              </a:rPr>
              <a:t>CERN LHCC</a:t>
            </a:r>
            <a:endParaRPr lang="en-US" sz="1800" dirty="0"/>
          </a:p>
          <a:p>
            <a:endParaRPr lang="en-US" sz="800" dirty="0"/>
          </a:p>
          <a:p>
            <a:r>
              <a:rPr lang="en-US" sz="1800" dirty="0"/>
              <a:t>October 2018: Approval from </a:t>
            </a:r>
            <a:r>
              <a:rPr lang="en-US" sz="1800" dirty="0">
                <a:solidFill>
                  <a:srgbClr val="0000FF"/>
                </a:solidFill>
              </a:rPr>
              <a:t>ATLAS SCT and </a:t>
            </a:r>
            <a:r>
              <a:rPr lang="en-US" sz="1800" dirty="0" err="1">
                <a:solidFill>
                  <a:srgbClr val="0000FF"/>
                </a:solidFill>
              </a:rPr>
              <a:t>LHCb</a:t>
            </a:r>
            <a:r>
              <a:rPr lang="en-US" sz="1800" dirty="0">
                <a:solidFill>
                  <a:srgbClr val="0000FF"/>
                </a:solidFill>
              </a:rPr>
              <a:t> Collaborations </a:t>
            </a:r>
            <a:r>
              <a:rPr lang="en-US" sz="1800" dirty="0"/>
              <a:t>for use of spare detector modules</a:t>
            </a:r>
          </a:p>
          <a:p>
            <a:endParaRPr lang="en-US" sz="800" dirty="0"/>
          </a:p>
          <a:p>
            <a:r>
              <a:rPr lang="en-US" sz="1800" dirty="0"/>
              <a:t>November 2018: Submitted Technical Proposal to LHCC</a:t>
            </a:r>
          </a:p>
          <a:p>
            <a:endParaRPr lang="en-US" sz="800" dirty="0"/>
          </a:p>
          <a:p>
            <a:r>
              <a:rPr lang="en-US" sz="1800" dirty="0"/>
              <a:t>November – December 2018: Construction fully funded by the </a:t>
            </a:r>
            <a:r>
              <a:rPr lang="en-US" sz="1800" dirty="0" err="1">
                <a:solidFill>
                  <a:srgbClr val="0000FF"/>
                </a:solidFill>
              </a:rPr>
              <a:t>Heising</a:t>
            </a:r>
            <a:r>
              <a:rPr lang="en-US" sz="1800" dirty="0">
                <a:solidFill>
                  <a:srgbClr val="0000FF"/>
                </a:solidFill>
              </a:rPr>
              <a:t>-Simons and</a:t>
            </a:r>
            <a:r>
              <a:rPr lang="en-US" sz="1800" dirty="0"/>
              <a:t> </a:t>
            </a:r>
            <a:r>
              <a:rPr lang="en-US" sz="1800" dirty="0">
                <a:solidFill>
                  <a:srgbClr val="0000FF"/>
                </a:solidFill>
              </a:rPr>
              <a:t>Simons Foundations</a:t>
            </a:r>
          </a:p>
          <a:p>
            <a:endParaRPr lang="en-US" sz="800" dirty="0"/>
          </a:p>
          <a:p>
            <a:r>
              <a:rPr lang="en-US" sz="1800" dirty="0"/>
              <a:t>March 2019: FASER fully approved by </a:t>
            </a:r>
            <a:r>
              <a:rPr lang="en-US" sz="1800" dirty="0">
                <a:solidFill>
                  <a:srgbClr val="0000FF"/>
                </a:solidFill>
              </a:rPr>
              <a:t>CERN Research Board </a:t>
            </a:r>
            <a:r>
              <a:rPr lang="en-US" sz="1800" dirty="0"/>
              <a:t>along with support for infrastructure costs</a:t>
            </a:r>
          </a:p>
          <a:p>
            <a:endParaRPr lang="en-US" sz="800" dirty="0"/>
          </a:p>
          <a:p>
            <a:r>
              <a:rPr lang="en-US" sz="1800" dirty="0"/>
              <a:t>April 2019: 1</a:t>
            </a:r>
            <a:r>
              <a:rPr lang="en-US" sz="1800" baseline="30000" dirty="0"/>
              <a:t>st</a:t>
            </a:r>
            <a:r>
              <a:rPr lang="en-US" sz="1800" dirty="0"/>
              <a:t> FASER Collaboration Meeting</a:t>
            </a:r>
          </a:p>
          <a:p>
            <a:pPr marL="0" indent="0">
              <a:buNone/>
            </a:pPr>
            <a:endParaRPr lang="en-US" sz="800" dirty="0"/>
          </a:p>
          <a:p>
            <a:r>
              <a:rPr lang="en-US" sz="1800" dirty="0"/>
              <a:t>2019-20: Install FASER in Long Shutdown 2 </a:t>
            </a:r>
          </a:p>
          <a:p>
            <a:endParaRPr lang="en-US" sz="800" dirty="0"/>
          </a:p>
          <a:p>
            <a:r>
              <a:rPr lang="en-US" sz="1800" dirty="0"/>
              <a:t>2021-23: Collect data in Run 3 with the potential to discover new particles starting with the first fb</a:t>
            </a:r>
            <a:r>
              <a:rPr lang="en-US" sz="1800" baseline="30000" dirty="0"/>
              <a:t>-1 </a:t>
            </a:r>
            <a:r>
              <a:rPr lang="en-US" sz="1800" dirty="0"/>
              <a:t>of luminosity</a:t>
            </a:r>
            <a:endParaRPr lang="en-US" sz="2000" dirty="0"/>
          </a:p>
          <a:p>
            <a:endParaRPr lang="en-US" sz="2000" dirty="0"/>
          </a:p>
          <a:p>
            <a:endParaRPr lang="en-US" sz="2000" dirty="0"/>
          </a:p>
        </p:txBody>
      </p:sp>
    </p:spTree>
    <p:extLst>
      <p:ext uri="{BB962C8B-B14F-4D97-AF65-F5344CB8AC3E}">
        <p14:creationId xmlns:p14="http://schemas.microsoft.com/office/powerpoint/2010/main" val="215824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429" y="5778153"/>
            <a:ext cx="1775535" cy="613847"/>
          </a:xfrm>
          <a:prstGeom prst="rect">
            <a:avLst/>
          </a:prstGeom>
        </p:spPr>
      </p:pic>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11C96E5-8031-A142-B5BC-33E7E65BAD08}"/>
              </a:ext>
            </a:extLst>
          </p:cNvPr>
          <p:cNvSpPr txBox="1">
            <a:spLocks/>
          </p:cNvSpPr>
          <p:nvPr/>
        </p:nvSpPr>
        <p:spPr>
          <a:xfrm>
            <a:off x="76200" y="838200"/>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Collaboration: 45 collaborators, 17 institutions, 8 countries</a:t>
            </a:r>
            <a:endParaRPr lang="en-US" sz="2000" dirty="0">
              <a:latin typeface="Arial" charset="0"/>
              <a:sym typeface="Wingdings"/>
            </a:endParaRPr>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1295400" y="244475"/>
            <a:ext cx="6858000" cy="441325"/>
          </a:xfrm>
        </p:spPr>
        <p:txBody>
          <a:bodyPr/>
          <a:lstStyle/>
          <a:p>
            <a:r>
              <a:rPr lang="en-US" dirty="0"/>
              <a:t>FASER COLLABORATION</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3514354"/>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3656062"/>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591343" y="4506862"/>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594518" y="3713767"/>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261788" y="5213248"/>
            <a:ext cx="2047431" cy="380917"/>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13978" y="4477831"/>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4412401"/>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585077" y="5148386"/>
            <a:ext cx="1442364" cy="480788"/>
          </a:xfrm>
          <a:prstGeom prst="rect">
            <a:avLst/>
          </a:prstGeom>
        </p:spPr>
      </p:pic>
      <p:pic>
        <p:nvPicPr>
          <p:cNvPr id="21" name="Picture 20">
            <a:extLst>
              <a:ext uri="{FF2B5EF4-FFF2-40B4-BE49-F238E27FC236}">
                <a16:creationId xmlns:a16="http://schemas.microsoft.com/office/drawing/2014/main" id="{01967513-0F4A-D148-947A-DA80DB3C7EA1}"/>
              </a:ext>
            </a:extLst>
          </p:cNvPr>
          <p:cNvPicPr>
            <a:picLocks noChangeAspect="1"/>
          </p:cNvPicPr>
          <p:nvPr/>
        </p:nvPicPr>
        <p:blipFill>
          <a:blip r:embed="rId11"/>
          <a:stretch>
            <a:fillRect/>
          </a:stretch>
        </p:blipFill>
        <p:spPr>
          <a:xfrm>
            <a:off x="6781429" y="4388108"/>
            <a:ext cx="1775535" cy="694774"/>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2"/>
          <a:stretch>
            <a:fillRect/>
          </a:stretch>
        </p:blipFill>
        <p:spPr>
          <a:xfrm>
            <a:off x="6781800" y="5285365"/>
            <a:ext cx="1757141" cy="363904"/>
          </a:xfrm>
          <a:prstGeom prst="rect">
            <a:avLst/>
          </a:prstGeom>
        </p:spPr>
      </p:pic>
      <p:pic>
        <p:nvPicPr>
          <p:cNvPr id="12" name="Picture 11">
            <a:extLst>
              <a:ext uri="{FF2B5EF4-FFF2-40B4-BE49-F238E27FC236}">
                <a16:creationId xmlns:a16="http://schemas.microsoft.com/office/drawing/2014/main" id="{9FE29CB2-124E-7F4E-B1BA-29447FEEE2A3}"/>
              </a:ext>
            </a:extLst>
          </p:cNvPr>
          <p:cNvPicPr>
            <a:picLocks noChangeAspect="1"/>
          </p:cNvPicPr>
          <p:nvPr/>
        </p:nvPicPr>
        <p:blipFill>
          <a:blip r:embed="rId13"/>
          <a:stretch>
            <a:fillRect/>
          </a:stretch>
        </p:blipFill>
        <p:spPr>
          <a:xfrm>
            <a:off x="2544241" y="3650114"/>
            <a:ext cx="1482524" cy="63254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4"/>
          <a:srcRect l="12870" t="29888" r="7965" b="26822"/>
          <a:stretch/>
        </p:blipFill>
        <p:spPr>
          <a:xfrm>
            <a:off x="5068151" y="5777528"/>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5"/>
          <a:srcRect t="27269" b="31132"/>
          <a:stretch/>
        </p:blipFill>
        <p:spPr>
          <a:xfrm>
            <a:off x="298369" y="5765564"/>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6"/>
          <a:srcRect l="10581" t="26736" r="10119" b="26793"/>
          <a:stretch/>
        </p:blipFill>
        <p:spPr>
          <a:xfrm>
            <a:off x="4507617" y="5060765"/>
            <a:ext cx="1888303" cy="620119"/>
          </a:xfrm>
          <a:prstGeom prst="rect">
            <a:avLst/>
          </a:prstGeom>
        </p:spPr>
      </p:pic>
      <p:sp>
        <p:nvSpPr>
          <p:cNvPr id="23" name="Content Placeholder 2">
            <a:extLst>
              <a:ext uri="{FF2B5EF4-FFF2-40B4-BE49-F238E27FC236}">
                <a16:creationId xmlns:a16="http://schemas.microsoft.com/office/drawing/2014/main" id="{101AD9B5-8E97-B54D-8A0D-CDABAA13CB38}"/>
              </a:ext>
            </a:extLst>
          </p:cNvPr>
          <p:cNvSpPr txBox="1">
            <a:spLocks/>
          </p:cNvSpPr>
          <p:nvPr/>
        </p:nvSpPr>
        <p:spPr>
          <a:xfrm>
            <a:off x="298369" y="1355938"/>
            <a:ext cx="8617031" cy="2377862"/>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err="1"/>
              <a:t>Henso</a:t>
            </a:r>
            <a:r>
              <a:rPr lang="en-US" sz="1200" dirty="0"/>
              <a:t> Abreu (Technion), Claire </a:t>
            </a:r>
            <a:r>
              <a:rPr lang="en-US" sz="1200" dirty="0" err="1"/>
              <a:t>Antel</a:t>
            </a:r>
            <a:r>
              <a:rPr lang="en-US" sz="1200" dirty="0"/>
              <a:t> (Geneva), </a:t>
            </a:r>
            <a:r>
              <a:rPr lang="en-US" sz="1200" dirty="0" err="1"/>
              <a:t>Akitaka</a:t>
            </a:r>
            <a:r>
              <a:rPr lang="en-US" sz="1200" dirty="0"/>
              <a:t> </a:t>
            </a:r>
            <a:r>
              <a:rPr lang="en-US" sz="1200" dirty="0" err="1"/>
              <a:t>Ariga</a:t>
            </a:r>
            <a:r>
              <a:rPr lang="en-US" sz="1200" dirty="0"/>
              <a:t> (Bern), Tomoko </a:t>
            </a:r>
            <a:r>
              <a:rPr lang="en-US" sz="1200" dirty="0" err="1"/>
              <a:t>Ariga</a:t>
            </a:r>
            <a:r>
              <a:rPr lang="en-US" sz="1200" dirty="0"/>
              <a:t> (Kyushu/Bern), Jamie Boyd (CERN), Dave Casper (UC Irvine), Franck </a:t>
            </a:r>
            <a:r>
              <a:rPr lang="en-US" sz="1200" dirty="0" err="1"/>
              <a:t>Cadoux</a:t>
            </a:r>
            <a:r>
              <a:rPr lang="en-US" sz="1200" dirty="0"/>
              <a:t> (Geneva), Xin Chen (Tsinghua), Andrea </a:t>
            </a:r>
            <a:r>
              <a:rPr lang="en-US" sz="1200" dirty="0" err="1"/>
              <a:t>Coccaro</a:t>
            </a:r>
            <a:r>
              <a:rPr lang="en-US" sz="1200" dirty="0"/>
              <a:t> (INFN), </a:t>
            </a:r>
            <a:r>
              <a:rPr lang="en-US" sz="1200" dirty="0" err="1"/>
              <a:t>Candan</a:t>
            </a:r>
            <a:r>
              <a:rPr lang="en-US" sz="1200" dirty="0"/>
              <a:t> Dozen (Tsinghua), Yannick Favre (Geneva), Jonathan Feng (UC Irvine), Didier </a:t>
            </a:r>
            <a:r>
              <a:rPr lang="en-US" sz="1200" dirty="0" err="1"/>
              <a:t>Ferrere</a:t>
            </a:r>
            <a:r>
              <a:rPr lang="en-US" sz="1200" dirty="0"/>
              <a:t> (Geneva), </a:t>
            </a:r>
            <a:r>
              <a:rPr lang="en-US" sz="1200" dirty="0" err="1"/>
              <a:t>Iftah</a:t>
            </a:r>
            <a:r>
              <a:rPr lang="en-US" sz="1200" dirty="0"/>
              <a:t> </a:t>
            </a:r>
            <a:r>
              <a:rPr lang="en-US" sz="1200" dirty="0" err="1"/>
              <a:t>Galon</a:t>
            </a:r>
            <a:r>
              <a:rPr lang="en-US" sz="1200" dirty="0"/>
              <a:t> (Rutgers), Stephen Gibson (Royal Holloway), Sergio Gonzalez-Sevilla (Geneva), Shih-</a:t>
            </a:r>
            <a:r>
              <a:rPr lang="en-US" sz="1200" dirty="0" err="1"/>
              <a:t>Chieh</a:t>
            </a:r>
            <a:r>
              <a:rPr lang="en-US" sz="1200" dirty="0"/>
              <a:t> Hsu (Washington), Zhen Hu (Tsinghua), </a:t>
            </a:r>
            <a:r>
              <a:rPr lang="en-US" sz="1200" dirty="0" err="1"/>
              <a:t>Peppe</a:t>
            </a:r>
            <a:r>
              <a:rPr lang="en-US" sz="1200" dirty="0"/>
              <a:t> </a:t>
            </a:r>
            <a:r>
              <a:rPr lang="en-US" sz="1200" dirty="0" err="1"/>
              <a:t>Iacobucci</a:t>
            </a:r>
            <a:r>
              <a:rPr lang="en-US" sz="1200" dirty="0"/>
              <a:t> (Geneva), </a:t>
            </a:r>
            <a:r>
              <a:rPr lang="en-US" sz="1200" dirty="0" err="1"/>
              <a:t>Sune</a:t>
            </a:r>
            <a:r>
              <a:rPr lang="en-US" sz="1200" dirty="0"/>
              <a:t> Jakobsen (CERN), Roland Jansky (Geneva), Enrique </a:t>
            </a:r>
            <a:r>
              <a:rPr lang="en-US" sz="1200" dirty="0" err="1"/>
              <a:t>Kajomovitz</a:t>
            </a:r>
            <a:r>
              <a:rPr lang="en-US" sz="1200" dirty="0"/>
              <a:t> (Technion), Felix Kling (UC Irvine), Susanne Kuehn (CERN), Lorne Levinson (Weizmann), </a:t>
            </a:r>
            <a:r>
              <a:rPr lang="en-US" sz="1200" dirty="0" err="1"/>
              <a:t>Congqiao</a:t>
            </a:r>
            <a:r>
              <a:rPr lang="en-US" sz="1200" dirty="0"/>
              <a:t> Li (Washington), Josh </a:t>
            </a:r>
            <a:r>
              <a:rPr lang="en-US" sz="1200" dirty="0" err="1"/>
              <a:t>McFayden</a:t>
            </a:r>
            <a:r>
              <a:rPr lang="en-US" sz="1200" dirty="0"/>
              <a:t> (CERN), Sam Meehan (CERN), </a:t>
            </a:r>
            <a:r>
              <a:rPr lang="en-US" sz="1200" dirty="0" err="1"/>
              <a:t>Friedemann</a:t>
            </a:r>
            <a:r>
              <a:rPr lang="en-US" sz="1200" dirty="0"/>
              <a:t> Neuhaus (Mainz), Hidetoshi </a:t>
            </a:r>
            <a:r>
              <a:rPr lang="en-US" sz="1200" dirty="0" err="1"/>
              <a:t>Otono</a:t>
            </a:r>
            <a:r>
              <a:rPr lang="en-US" sz="1200" dirty="0"/>
              <a:t> (Kyushu), Brian Petersen (CERN), Helena </a:t>
            </a:r>
            <a:r>
              <a:rPr lang="en-US" sz="1200" dirty="0" err="1"/>
              <a:t>Pikhartova</a:t>
            </a:r>
            <a:r>
              <a:rPr lang="en-US" sz="1200" dirty="0"/>
              <a:t> (Royal Holloway), Michaela </a:t>
            </a:r>
            <a:r>
              <a:rPr lang="en-US" sz="1200" dirty="0" err="1"/>
              <a:t>Queitsch</a:t>
            </a:r>
            <a:r>
              <a:rPr lang="en-US" sz="1200" dirty="0"/>
              <a:t>-Maitland (CERN), Osamu Sato (Nagoya), Kristof </a:t>
            </a:r>
            <a:r>
              <a:rPr lang="en-US" sz="1200" dirty="0" err="1"/>
              <a:t>Schmieden</a:t>
            </a:r>
            <a:r>
              <a:rPr lang="en-US" sz="1200" dirty="0"/>
              <a:t> (CERN), Matthias Schott (Mainz), Anna </a:t>
            </a:r>
            <a:r>
              <a:rPr lang="en-US" sz="1200" dirty="0" err="1"/>
              <a:t>Sfyrla</a:t>
            </a:r>
            <a:r>
              <a:rPr lang="en-US" sz="1200" dirty="0"/>
              <a:t> (Geneva), Savannah Shively (UC Irvine), Jordan Smolinsky (UC Irvine), Aaron </a:t>
            </a:r>
            <a:r>
              <a:rPr lang="en-US" sz="1200" dirty="0" err="1"/>
              <a:t>Soffa</a:t>
            </a:r>
            <a:r>
              <a:rPr lang="en-US" sz="1200" dirty="0"/>
              <a:t> (UC Irvine), Yosuke </a:t>
            </a:r>
            <a:r>
              <a:rPr lang="en-US" sz="1200" dirty="0" err="1"/>
              <a:t>Takubo</a:t>
            </a:r>
            <a:r>
              <a:rPr lang="en-US" sz="1200" dirty="0"/>
              <a:t> (KEK), Eric </a:t>
            </a:r>
            <a:r>
              <a:rPr lang="en-US" sz="1200" dirty="0" err="1"/>
              <a:t>Torrence</a:t>
            </a:r>
            <a:r>
              <a:rPr lang="en-US" sz="1200" dirty="0"/>
              <a:t> (Oregon), Sebastian </a:t>
            </a:r>
            <a:r>
              <a:rPr lang="en-US" sz="1200" dirty="0" err="1"/>
              <a:t>Trojanowski</a:t>
            </a:r>
            <a:r>
              <a:rPr lang="en-US" sz="1200" dirty="0"/>
              <a:t> (Sheffield), </a:t>
            </a:r>
            <a:r>
              <a:rPr lang="en-US" sz="1200" dirty="0" err="1"/>
              <a:t>Dengfeng</a:t>
            </a:r>
            <a:r>
              <a:rPr lang="en-US" sz="1200" dirty="0"/>
              <a:t> Zhang (Tsinghua), Gang Zhang (Tsinghua)</a:t>
            </a:r>
          </a:p>
          <a:p>
            <a:endParaRPr lang="en-US" sz="2000" dirty="0">
              <a:latin typeface="Arial" charset="0"/>
              <a:sym typeface="Wingdings"/>
            </a:endParaRPr>
          </a:p>
        </p:txBody>
      </p:sp>
      <p:pic>
        <p:nvPicPr>
          <p:cNvPr id="5" name="Picture 4">
            <a:extLst>
              <a:ext uri="{FF2B5EF4-FFF2-40B4-BE49-F238E27FC236}">
                <a16:creationId xmlns:a16="http://schemas.microsoft.com/office/drawing/2014/main" id="{F73A7085-1956-3D4B-B819-EDEF6FADFBC7}"/>
              </a:ext>
            </a:extLst>
          </p:cNvPr>
          <p:cNvPicPr>
            <a:picLocks noChangeAspect="1"/>
          </p:cNvPicPr>
          <p:nvPr/>
        </p:nvPicPr>
        <p:blipFill>
          <a:blip r:embed="rId17"/>
          <a:stretch>
            <a:fillRect/>
          </a:stretch>
        </p:blipFill>
        <p:spPr>
          <a:xfrm>
            <a:off x="2417129" y="5732289"/>
            <a:ext cx="1143000" cy="668511"/>
          </a:xfrm>
          <a:prstGeom prst="rect">
            <a:avLst/>
          </a:prstGeom>
        </p:spPr>
      </p:pic>
      <p:pic>
        <p:nvPicPr>
          <p:cNvPr id="9" name="Picture 8">
            <a:extLst>
              <a:ext uri="{FF2B5EF4-FFF2-40B4-BE49-F238E27FC236}">
                <a16:creationId xmlns:a16="http://schemas.microsoft.com/office/drawing/2014/main" id="{4C49DB91-F18D-A944-A22D-6084B60FB702}"/>
              </a:ext>
            </a:extLst>
          </p:cNvPr>
          <p:cNvPicPr>
            <a:picLocks noChangeAspect="1"/>
          </p:cNvPicPr>
          <p:nvPr/>
        </p:nvPicPr>
        <p:blipFill>
          <a:blip r:embed="rId18"/>
          <a:stretch>
            <a:fillRect/>
          </a:stretch>
        </p:blipFill>
        <p:spPr>
          <a:xfrm>
            <a:off x="3691258" y="5777528"/>
            <a:ext cx="1245764" cy="617370"/>
          </a:xfrm>
          <a:prstGeom prst="rect">
            <a:avLst/>
          </a:prstGeom>
        </p:spPr>
      </p:pic>
    </p:spTree>
    <p:extLst>
      <p:ext uri="{BB962C8B-B14F-4D97-AF65-F5344CB8AC3E}">
        <p14:creationId xmlns:p14="http://schemas.microsoft.com/office/powerpoint/2010/main" val="3783725689"/>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59909</TotalTime>
  <Words>2404</Words>
  <Application>Microsoft Macintosh PowerPoint</Application>
  <PresentationFormat>On-screen Show (4:3)</PresentationFormat>
  <Paragraphs>405</Paragraphs>
  <Slides>29</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ＭＳ Ｐゴシック</vt:lpstr>
      <vt:lpstr>Arial</vt:lpstr>
      <vt:lpstr>Calibri</vt:lpstr>
      <vt:lpstr>Cambria Math</vt:lpstr>
      <vt:lpstr>Mangal</vt:lpstr>
      <vt:lpstr>Symbol</vt:lpstr>
      <vt:lpstr>System Font Regular</vt:lpstr>
      <vt:lpstr>Wingdings</vt:lpstr>
      <vt:lpstr>office_arial</vt:lpstr>
      <vt:lpstr>PowerPoint Presentation</vt:lpstr>
      <vt:lpstr>THE IDEA</vt:lpstr>
      <vt:lpstr>THE IDEA</vt:lpstr>
      <vt:lpstr>FASER LOCATION</vt:lpstr>
      <vt:lpstr>FASER LOCATION</vt:lpstr>
      <vt:lpstr>FASER IN TUNNEL TI12</vt:lpstr>
      <vt:lpstr>FASER LOCATION</vt:lpstr>
      <vt:lpstr>FASER TIMELINE</vt:lpstr>
      <vt:lpstr>FASER COLLABORATION</vt:lpstr>
      <vt:lpstr>FIRST FASER COLLABORATION MEETING</vt:lpstr>
      <vt:lpstr>ACKNOWLEDGEMENTS</vt:lpstr>
      <vt:lpstr>AN EXAMPLE: DARK PHOTONS</vt:lpstr>
      <vt:lpstr>DARK PHOTON SIGNAL RATES</vt:lpstr>
      <vt:lpstr>DARK PHOTON SENSITIVITY REACH</vt:lpstr>
      <vt:lpstr>PowerPoint Presentation</vt:lpstr>
      <vt:lpstr>PowerPoint Presentation</vt:lpstr>
      <vt:lpstr>FASER TRACKER</vt:lpstr>
      <vt:lpstr>FASER MAGNETS</vt:lpstr>
      <vt:lpstr>FASER CALORIMETER / SCINTILLATORS</vt:lpstr>
      <vt:lpstr>FASER TDAQ</vt:lpstr>
      <vt:lpstr>BACKGROUNDS</vt:lpstr>
      <vt:lpstr>MORE BACKGROUNDS</vt:lpstr>
      <vt:lpstr>IN SITU MEASUREMENTS</vt:lpstr>
      <vt:lpstr>FASER INSTALLATION</vt:lpstr>
      <vt:lpstr>MORE FASER PHYSICS: ALPS WITH PHOTONS</vt:lpstr>
      <vt:lpstr>MORE FASER PHYSICS: DARK HIGGS BOSONS</vt:lpstr>
      <vt:lpstr>MORE FASER PHYSICS: NEUTRINO PHYSICS</vt:lpstr>
      <vt:lpstr>PHYSICS SUMMARY</vt:lpstr>
      <vt:lpstr>SUMMARY AND OUTLOOK</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1213</cp:revision>
  <cp:lastPrinted>2019-06-30T03:43:31Z</cp:lastPrinted>
  <dcterms:created xsi:type="dcterms:W3CDTF">2011-05-01T15:38:23Z</dcterms:created>
  <dcterms:modified xsi:type="dcterms:W3CDTF">2019-06-30T03:43:54Z</dcterms:modified>
</cp:coreProperties>
</file>