
<file path=[Content_Types].xml><?xml version="1.0" encoding="utf-8"?>
<Types xmlns="http://schemas.openxmlformats.org/package/2006/content-types">
  <Default Extension="png" ContentType="image/png"/>
  <Default Extension="pdf" ContentType="application/pdf"/>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1"/>
  </p:sldMasterIdLst>
  <p:notesMasterIdLst>
    <p:notesMasterId r:id="rId56"/>
  </p:notesMasterIdLst>
  <p:handoutMasterIdLst>
    <p:handoutMasterId r:id="rId57"/>
  </p:handoutMasterIdLst>
  <p:sldIdLst>
    <p:sldId id="667" r:id="rId2"/>
    <p:sldId id="851" r:id="rId3"/>
    <p:sldId id="822" r:id="rId4"/>
    <p:sldId id="823" r:id="rId5"/>
    <p:sldId id="727" r:id="rId6"/>
    <p:sldId id="825" r:id="rId7"/>
    <p:sldId id="828" r:id="rId8"/>
    <p:sldId id="829" r:id="rId9"/>
    <p:sldId id="875" r:id="rId10"/>
    <p:sldId id="876" r:id="rId11"/>
    <p:sldId id="877" r:id="rId12"/>
    <p:sldId id="878" r:id="rId13"/>
    <p:sldId id="836" r:id="rId14"/>
    <p:sldId id="883" r:id="rId15"/>
    <p:sldId id="810" r:id="rId16"/>
    <p:sldId id="884" r:id="rId17"/>
    <p:sldId id="885" r:id="rId18"/>
    <p:sldId id="856" r:id="rId19"/>
    <p:sldId id="886" r:id="rId20"/>
    <p:sldId id="869" r:id="rId21"/>
    <p:sldId id="870" r:id="rId22"/>
    <p:sldId id="864" r:id="rId23"/>
    <p:sldId id="871" r:id="rId24"/>
    <p:sldId id="633" r:id="rId25"/>
    <p:sldId id="749" r:id="rId26"/>
    <p:sldId id="690" r:id="rId27"/>
    <p:sldId id="717" r:id="rId28"/>
    <p:sldId id="750" r:id="rId29"/>
    <p:sldId id="865" r:id="rId30"/>
    <p:sldId id="872" r:id="rId31"/>
    <p:sldId id="846" r:id="rId32"/>
    <p:sldId id="866" r:id="rId33"/>
    <p:sldId id="867" r:id="rId34"/>
    <p:sldId id="887" r:id="rId35"/>
    <p:sldId id="860" r:id="rId36"/>
    <p:sldId id="708" r:id="rId37"/>
    <p:sldId id="722" r:id="rId38"/>
    <p:sldId id="888" r:id="rId39"/>
    <p:sldId id="752" r:id="rId40"/>
    <p:sldId id="725" r:id="rId41"/>
    <p:sldId id="740" r:id="rId42"/>
    <p:sldId id="751" r:id="rId43"/>
    <p:sldId id="731" r:id="rId44"/>
    <p:sldId id="755" r:id="rId45"/>
    <p:sldId id="732" r:id="rId46"/>
    <p:sldId id="742" r:id="rId47"/>
    <p:sldId id="733" r:id="rId48"/>
    <p:sldId id="747" r:id="rId49"/>
    <p:sldId id="757" r:id="rId50"/>
    <p:sldId id="756" r:id="rId51"/>
    <p:sldId id="734" r:id="rId52"/>
    <p:sldId id="744" r:id="rId53"/>
    <p:sldId id="868" r:id="rId54"/>
    <p:sldId id="873" r:id="rId55"/>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Arial"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Arial" charset="0"/>
      </a:defRPr>
    </a:lvl5pPr>
    <a:lvl6pPr marL="2286000" algn="l" defTabSz="457200" rtl="0" eaLnBrk="1" latinLnBrk="0" hangingPunct="1">
      <a:defRPr kern="1200">
        <a:solidFill>
          <a:schemeClr val="tx1"/>
        </a:solidFill>
        <a:latin typeface="Arial" charset="0"/>
        <a:ea typeface="ＭＳ Ｐゴシック" charset="0"/>
        <a:cs typeface="Arial" charset="0"/>
      </a:defRPr>
    </a:lvl6pPr>
    <a:lvl7pPr marL="2743200" algn="l" defTabSz="457200" rtl="0" eaLnBrk="1" latinLnBrk="0" hangingPunct="1">
      <a:defRPr kern="1200">
        <a:solidFill>
          <a:schemeClr val="tx1"/>
        </a:solidFill>
        <a:latin typeface="Arial" charset="0"/>
        <a:ea typeface="ＭＳ Ｐゴシック" charset="0"/>
        <a:cs typeface="Arial" charset="0"/>
      </a:defRPr>
    </a:lvl7pPr>
    <a:lvl8pPr marL="3200400" algn="l" defTabSz="457200" rtl="0" eaLnBrk="1" latinLnBrk="0" hangingPunct="1">
      <a:defRPr kern="1200">
        <a:solidFill>
          <a:schemeClr val="tx1"/>
        </a:solidFill>
        <a:latin typeface="Arial" charset="0"/>
        <a:ea typeface="ＭＳ Ｐゴシック" charset="0"/>
        <a:cs typeface="Arial" charset="0"/>
      </a:defRPr>
    </a:lvl8pPr>
    <a:lvl9pPr marL="3657600" algn="l" defTabSz="457200" rtl="0" eaLnBrk="1" latinLnBrk="0" hangingPunct="1">
      <a:defRPr kern="1200">
        <a:solidFill>
          <a:schemeClr val="tx1"/>
        </a:solidFill>
        <a:latin typeface="Arial" charset="0"/>
        <a:ea typeface="ＭＳ Ｐゴシック"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9999"/>
    <a:srgbClr val="00FF00"/>
    <a:srgbClr val="0000FF"/>
    <a:srgbClr val="4A7EBB"/>
    <a:srgbClr val="00B050"/>
    <a:srgbClr val="FF0000"/>
    <a:srgbClr val="F2E9D7"/>
    <a:srgbClr val="17375E"/>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88" autoAdjust="0"/>
    <p:restoredTop sz="50000" autoAdjust="0"/>
  </p:normalViewPr>
  <p:slideViewPr>
    <p:cSldViewPr snapToObjects="1">
      <p:cViewPr varScale="1">
        <p:scale>
          <a:sx n="50" d="100"/>
          <a:sy n="50" d="100"/>
        </p:scale>
        <p:origin x="728"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1" d="100"/>
        <a:sy n="111" d="100"/>
      </p:scale>
      <p:origin x="0" y="5832"/>
    </p:cViewPr>
  </p:sorterViewPr>
  <p:notesViewPr>
    <p:cSldViewPr snapToObjects="1">
      <p:cViewPr varScale="1">
        <p:scale>
          <a:sx n="78" d="100"/>
          <a:sy n="78" d="100"/>
        </p:scale>
        <p:origin x="-268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615F4BDE-EB1E-5245-960C-40D7243C402E}" type="datetime1">
              <a:rPr lang="en-US"/>
              <a:pPr/>
              <a:t>4/25/19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D6FDA90A-D940-C24D-B8BA-FEF64AE6C9F7}" type="slidenum">
              <a:rPr lang="en-US"/>
              <a:pPr/>
              <a:t>‹#›</a:t>
            </a:fld>
            <a:endParaRPr lang="en-US"/>
          </a:p>
        </p:txBody>
      </p:sp>
    </p:spTree>
    <p:extLst>
      <p:ext uri="{BB962C8B-B14F-4D97-AF65-F5344CB8AC3E}">
        <p14:creationId xmlns:p14="http://schemas.microsoft.com/office/powerpoint/2010/main" val="397440180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F6F9E314-5CA5-9043-97DF-2DA186874F47}" type="datetime1">
              <a:rPr lang="en-US"/>
              <a:pPr/>
              <a:t>4/25/19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1E4DC66B-5A4D-704C-951F-C2EEB6AF22EF}" type="slidenum">
              <a:rPr lang="en-US"/>
              <a:pPr/>
              <a:t>‹#›</a:t>
            </a:fld>
            <a:endParaRPr lang="en-US"/>
          </a:p>
        </p:txBody>
      </p:sp>
    </p:spTree>
    <p:extLst>
      <p:ext uri="{BB962C8B-B14F-4D97-AF65-F5344CB8AC3E}">
        <p14:creationId xmlns:p14="http://schemas.microsoft.com/office/powerpoint/2010/main" val="495084801"/>
      </p:ext>
    </p:extLst>
  </p:cSld>
  <p:clrMap bg1="lt1" tx1="dk1" bg2="lt2" tx2="dk2" accent1="accent1" accent2="accent2" accent3="accent3" accent4="accent4" accent5="accent5" accent6="accent6" hlink="hlink" folHlink="folHlink"/>
  <p:hf hdr="0" ftr="0"/>
  <p:notesStyle>
    <a:lvl1pPr algn="l" defTabSz="457200" rtl="0" fontAlgn="base">
      <a:spcBef>
        <a:spcPct val="30000"/>
      </a:spcBef>
      <a:spcAft>
        <a:spcPct val="0"/>
      </a:spcAft>
      <a:defRPr sz="1200" kern="1200">
        <a:solidFill>
          <a:schemeClr val="tx1"/>
        </a:solidFill>
        <a:latin typeface="+mn-lt"/>
        <a:ea typeface="ＭＳ Ｐゴシック" charset="0"/>
        <a:cs typeface="+mn-cs"/>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891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3891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E1F641B-6BBA-8347-9F4F-072BA9C2AE85}" type="slidenum">
              <a:rPr lang="en-US">
                <a:latin typeface="Calibri" charset="0"/>
              </a:rPr>
              <a:pPr eaLnBrk="1" hangingPunct="1"/>
              <a:t>1</a:t>
            </a:fld>
            <a:endParaRPr lang="en-US">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2691AD68-C999-F446-9257-1A263005E7C1}"/>
              </a:ext>
            </a:extLst>
          </p:cNvPr>
          <p:cNvSpPr>
            <a:spLocks noGrp="1" noRot="1" noChangeAspect="1" noChangeArrowheads="1" noTextEdit="1"/>
          </p:cNvSpPr>
          <p:nvPr>
            <p:ph type="sldImg"/>
          </p:nvPr>
        </p:nvSpPr>
        <p:spPr>
          <a:ln/>
        </p:spPr>
      </p:sp>
      <p:sp>
        <p:nvSpPr>
          <p:cNvPr id="40962" name="Notes Placeholder 2">
            <a:extLst>
              <a:ext uri="{FF2B5EF4-FFF2-40B4-BE49-F238E27FC236}">
                <a16:creationId xmlns:a16="http://schemas.microsoft.com/office/drawing/2014/main" id="{F1A164B7-65B4-F44F-B3D3-C3B88762D7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lstStyle/>
          <a:p>
            <a:endParaRPr lang="en-US" altLang="en-US">
              <a:latin typeface="Arial" panose="020B0604020202020204" pitchFamily="34" charset="0"/>
            </a:endParaRPr>
          </a:p>
        </p:txBody>
      </p:sp>
      <p:sp>
        <p:nvSpPr>
          <p:cNvPr id="40963" name="Slide Number Placeholder 3">
            <a:extLst>
              <a:ext uri="{FF2B5EF4-FFF2-40B4-BE49-F238E27FC236}">
                <a16:creationId xmlns:a16="http://schemas.microsoft.com/office/drawing/2014/main" id="{375881B7-B4A3-BC4B-9071-BE2CF3B3A939}"/>
              </a:ext>
            </a:extLst>
          </p:cNvPr>
          <p:cNvSpPr txBox="1">
            <a:spLocks noGrp="1"/>
          </p:cNvSpPr>
          <p:nvPr/>
        </p:nvSpPr>
        <p:spPr bwMode="auto">
          <a:xfrm>
            <a:off x="3987800" y="8724900"/>
            <a:ext cx="3049588"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nchor="b"/>
          <a:lstStyle>
            <a:lvl1pPr algn="ctr" defTabSz="876300">
              <a:defRPr>
                <a:solidFill>
                  <a:schemeClr val="tx1"/>
                </a:solidFill>
                <a:latin typeface="Arial" panose="020B0604020202020204" pitchFamily="34" charset="0"/>
              </a:defRPr>
            </a:lvl1pPr>
            <a:lvl2pPr marL="712788" indent="-274638" algn="ctr" defTabSz="876300">
              <a:defRPr>
                <a:solidFill>
                  <a:schemeClr val="tx1"/>
                </a:solidFill>
                <a:latin typeface="Arial" panose="020B0604020202020204" pitchFamily="34" charset="0"/>
              </a:defRPr>
            </a:lvl2pPr>
            <a:lvl3pPr marL="1095375" indent="-219075" algn="ctr" defTabSz="876300">
              <a:defRPr>
                <a:solidFill>
                  <a:schemeClr val="tx1"/>
                </a:solidFill>
                <a:latin typeface="Arial" panose="020B0604020202020204" pitchFamily="34" charset="0"/>
              </a:defRPr>
            </a:lvl3pPr>
            <a:lvl4pPr marL="1535113" indent="-219075" algn="ctr" defTabSz="876300">
              <a:defRPr>
                <a:solidFill>
                  <a:schemeClr val="tx1"/>
                </a:solidFill>
                <a:latin typeface="Arial" panose="020B0604020202020204" pitchFamily="34" charset="0"/>
              </a:defRPr>
            </a:lvl4pPr>
            <a:lvl5pPr marL="1973263" indent="-219075" algn="ctr" defTabSz="876300">
              <a:defRPr>
                <a:solidFill>
                  <a:schemeClr val="tx1"/>
                </a:solidFill>
                <a:latin typeface="Arial" panose="020B0604020202020204" pitchFamily="34" charset="0"/>
              </a:defRPr>
            </a:lvl5pPr>
            <a:lvl6pPr marL="2430463" indent="-219075" algn="ctr" defTabSz="876300" eaLnBrk="0" fontAlgn="base" hangingPunct="0">
              <a:spcBef>
                <a:spcPct val="0"/>
              </a:spcBef>
              <a:spcAft>
                <a:spcPct val="0"/>
              </a:spcAft>
              <a:defRPr>
                <a:solidFill>
                  <a:schemeClr val="tx1"/>
                </a:solidFill>
                <a:latin typeface="Arial" panose="020B0604020202020204" pitchFamily="34" charset="0"/>
              </a:defRPr>
            </a:lvl6pPr>
            <a:lvl7pPr marL="2887663" indent="-219075" algn="ctr" defTabSz="876300" eaLnBrk="0" fontAlgn="base" hangingPunct="0">
              <a:spcBef>
                <a:spcPct val="0"/>
              </a:spcBef>
              <a:spcAft>
                <a:spcPct val="0"/>
              </a:spcAft>
              <a:defRPr>
                <a:solidFill>
                  <a:schemeClr val="tx1"/>
                </a:solidFill>
                <a:latin typeface="Arial" panose="020B0604020202020204" pitchFamily="34" charset="0"/>
              </a:defRPr>
            </a:lvl7pPr>
            <a:lvl8pPr marL="3344863" indent="-219075" algn="ctr" defTabSz="876300" eaLnBrk="0" fontAlgn="base" hangingPunct="0">
              <a:spcBef>
                <a:spcPct val="0"/>
              </a:spcBef>
              <a:spcAft>
                <a:spcPct val="0"/>
              </a:spcAft>
              <a:defRPr>
                <a:solidFill>
                  <a:schemeClr val="tx1"/>
                </a:solidFill>
                <a:latin typeface="Arial" panose="020B0604020202020204" pitchFamily="34" charset="0"/>
              </a:defRPr>
            </a:lvl8pPr>
            <a:lvl9pPr marL="3802063" indent="-219075" algn="ctr" defTabSz="8763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9C2FD9B-2875-9F47-9F4B-4D1EA17513D7}" type="slidenum">
              <a:rPr lang="en-US" altLang="en-US" sz="1200"/>
              <a:pPr algn="r" eaLnBrk="1" hangingPunct="1"/>
              <a:t>5</a:t>
            </a:fld>
            <a:endParaRPr lang="en-US" altLang="en-US" sz="1200"/>
          </a:p>
        </p:txBody>
      </p:sp>
    </p:spTree>
    <p:extLst>
      <p:ext uri="{BB962C8B-B14F-4D97-AF65-F5344CB8AC3E}">
        <p14:creationId xmlns:p14="http://schemas.microsoft.com/office/powerpoint/2010/main" val="1625722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EC30C5AB-02AD-EB44-B021-F4AD0FE6FBF2}"/>
              </a:ext>
            </a:extLst>
          </p:cNvPr>
          <p:cNvSpPr txBox="1">
            <a:spLocks noGrp="1" noChangeArrowheads="1"/>
          </p:cNvSpPr>
          <p:nvPr/>
        </p:nvSpPr>
        <p:spPr bwMode="auto">
          <a:xfrm>
            <a:off x="3987800" y="8724900"/>
            <a:ext cx="3049588"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FD72F09-5D9C-AA4B-9FE8-0928E6888B7C}" type="slidenum">
              <a:rPr lang="en-US" altLang="en-US" sz="1200"/>
              <a:pPr algn="r" eaLnBrk="1" hangingPunct="1"/>
              <a:t>6</a:t>
            </a:fld>
            <a:endParaRPr lang="en-US" altLang="en-US" sz="1200"/>
          </a:p>
        </p:txBody>
      </p:sp>
      <p:sp>
        <p:nvSpPr>
          <p:cNvPr id="43010" name="Rectangle 2">
            <a:extLst>
              <a:ext uri="{FF2B5EF4-FFF2-40B4-BE49-F238E27FC236}">
                <a16:creationId xmlns:a16="http://schemas.microsoft.com/office/drawing/2014/main" id="{1941CC0A-4E14-E045-A55D-3B538AADD27F}"/>
              </a:ext>
            </a:extLst>
          </p:cNvPr>
          <p:cNvSpPr>
            <a:spLocks noGrp="1" noRot="1" noChangeAspect="1" noChangeArrowheads="1" noTextEdit="1"/>
          </p:cNvSpPr>
          <p:nvPr>
            <p:ph type="sldImg"/>
          </p:nvPr>
        </p:nvSpPr>
        <p:spPr>
          <a:xfrm>
            <a:off x="1223963" y="688975"/>
            <a:ext cx="4592637" cy="3444875"/>
          </a:xfrm>
          <a:ln/>
        </p:spPr>
      </p:sp>
      <p:sp>
        <p:nvSpPr>
          <p:cNvPr id="43011" name="Rectangle 3">
            <a:extLst>
              <a:ext uri="{FF2B5EF4-FFF2-40B4-BE49-F238E27FC236}">
                <a16:creationId xmlns:a16="http://schemas.microsoft.com/office/drawing/2014/main" id="{AEE132D8-58EB-6D44-BB57-0A5CF04C5F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02070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0049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117475" y="6505575"/>
            <a:ext cx="1905000" cy="352425"/>
          </a:xfrm>
          <a:prstGeom prst="rect">
            <a:avLst/>
          </a:prstGeom>
        </p:spPr>
        <p:txBody>
          <a:bodyPr/>
          <a:lstStyle>
            <a:lvl1pPr>
              <a:defRPr>
                <a:ea typeface="+mn-ea"/>
              </a:defRPr>
            </a:lvl1pPr>
          </a:lstStyle>
          <a:p>
            <a:pPr>
              <a:defRPr/>
            </a:pPr>
            <a:r>
              <a:rPr lang="en-US"/>
              <a:t>20-22 June 11</a:t>
            </a:r>
          </a:p>
        </p:txBody>
      </p:sp>
      <p:sp>
        <p:nvSpPr>
          <p:cNvPr id="4" name="Rectangle 5"/>
          <p:cNvSpPr>
            <a:spLocks noGrp="1" noChangeArrowheads="1"/>
          </p:cNvSpPr>
          <p:nvPr>
            <p:ph type="ftr" sz="quarter" idx="11"/>
          </p:nvPr>
        </p:nvSpPr>
        <p:spPr>
          <a:xfrm>
            <a:off x="2514600" y="6505575"/>
            <a:ext cx="4191000" cy="352425"/>
          </a:xfrm>
          <a:prstGeom prst="rect">
            <a:avLst/>
          </a:prstGeom>
        </p:spPr>
        <p:txBody>
          <a:bodyPr/>
          <a:lstStyle>
            <a:lvl1pPr>
              <a:defRPr>
                <a:ea typeface="+mn-ea"/>
              </a:defRPr>
            </a:lvl1pPr>
          </a:lstStyle>
          <a:p>
            <a:pPr>
              <a:defRPr/>
            </a:pPr>
            <a:endParaRPr lang="en-US"/>
          </a:p>
        </p:txBody>
      </p:sp>
      <p:sp>
        <p:nvSpPr>
          <p:cNvPr id="5" name="Rectangle 6"/>
          <p:cNvSpPr>
            <a:spLocks noGrp="1" noChangeArrowheads="1"/>
          </p:cNvSpPr>
          <p:nvPr>
            <p:ph type="sldNum" sz="quarter" idx="12"/>
          </p:nvPr>
        </p:nvSpPr>
        <p:spPr>
          <a:xfrm>
            <a:off x="6816725" y="6505575"/>
            <a:ext cx="2209800" cy="352425"/>
          </a:xfrm>
          <a:prstGeom prst="rect">
            <a:avLst/>
          </a:prstGeom>
        </p:spPr>
        <p:txBody>
          <a:bodyPr vert="horz" wrap="square" lIns="91440" tIns="45720" rIns="91440" bIns="45720" numCol="1" anchor="t" anchorCtr="0" compatLnSpc="1">
            <a:prstTxWarp prst="textNoShape">
              <a:avLst/>
            </a:prstTxWarp>
          </a:bodyPr>
          <a:lstStyle>
            <a:lvl1pPr>
              <a:defRPr/>
            </a:lvl1pPr>
          </a:lstStyle>
          <a:p>
            <a:r>
              <a:rPr lang="en-US"/>
              <a:t>Feng    </a:t>
            </a:r>
            <a:fld id="{C12F9DC5-BF0E-F347-81D0-1507C13F21BF}" type="slidenum">
              <a:rPr lang="en-US"/>
              <a:pPr/>
              <a:t>‹#›</a:t>
            </a:fld>
            <a:endParaRPr lang="en-US"/>
          </a:p>
        </p:txBody>
      </p:sp>
    </p:spTree>
    <p:extLst>
      <p:ext uri="{BB962C8B-B14F-4D97-AF65-F5344CB8AC3E}">
        <p14:creationId xmlns:p14="http://schemas.microsoft.com/office/powerpoint/2010/main" val="13073401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85558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95400" y="168275"/>
            <a:ext cx="6858000" cy="44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990600"/>
            <a:ext cx="8229600" cy="5392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Box 23"/>
          <p:cNvSpPr txBox="1">
            <a:spLocks noChangeArrowheads="1"/>
          </p:cNvSpPr>
          <p:nvPr/>
        </p:nvSpPr>
        <p:spPr bwMode="auto">
          <a:xfrm>
            <a:off x="8162925" y="6138863"/>
            <a:ext cx="450850" cy="244475"/>
          </a:xfrm>
          <a:prstGeom prst="rect">
            <a:avLst/>
          </a:prstGeom>
          <a:noFill/>
          <a:ln w="9525">
            <a:noFill/>
            <a:miter lim="800000"/>
            <a:headEnd/>
            <a:tailEnd/>
          </a:ln>
          <a:effectLst/>
        </p:spPr>
        <p:txBody>
          <a:bodyPr>
            <a:spAutoFit/>
          </a:bodyPr>
          <a:lstStyle/>
          <a:p>
            <a:pPr algn="ctr" defTabSz="914400">
              <a:defRPr/>
            </a:pPr>
            <a:endParaRPr lang="en-US" sz="1000">
              <a:solidFill>
                <a:srgbClr val="000000"/>
              </a:solidFill>
              <a:latin typeface="+mn-lt"/>
              <a:ea typeface="ＭＳ Ｐゴシック" pitchFamily="-108" charset="-128"/>
              <a:cs typeface="ＭＳ Ｐゴシック" pitchFamily="-108" charset="-128"/>
            </a:endParaRPr>
          </a:p>
        </p:txBody>
      </p:sp>
      <p:sp>
        <p:nvSpPr>
          <p:cNvPr id="8" name="Line 28"/>
          <p:cNvSpPr>
            <a:spLocks noChangeShapeType="1"/>
          </p:cNvSpPr>
          <p:nvPr/>
        </p:nvSpPr>
        <p:spPr bwMode="auto">
          <a:xfrm>
            <a:off x="304800" y="715963"/>
            <a:ext cx="8474075" cy="0"/>
          </a:xfrm>
          <a:prstGeom prst="line">
            <a:avLst/>
          </a:prstGeom>
          <a:noFill/>
          <a:ln w="57150">
            <a:solidFill>
              <a:srgbClr val="0B4599"/>
            </a:solidFill>
            <a:round/>
            <a:headEnd/>
            <a:tailEnd/>
          </a:ln>
          <a:effectLst/>
        </p:spPr>
        <p:txBody>
          <a:bodyPr/>
          <a:lstStyle/>
          <a:p>
            <a:pPr algn="ctr" defTabSz="914400">
              <a:defRPr/>
            </a:pPr>
            <a:endParaRPr lang="en-US">
              <a:solidFill>
                <a:srgbClr val="000000"/>
              </a:solidFill>
              <a:latin typeface="+mn-lt"/>
              <a:ea typeface="ＭＳ Ｐゴシック" pitchFamily="-106" charset="-128"/>
              <a:cs typeface="ＭＳ Ｐゴシック" pitchFamily="-106" charset="-128"/>
            </a:endParaRPr>
          </a:p>
        </p:txBody>
      </p:sp>
      <p:sp>
        <p:nvSpPr>
          <p:cNvPr id="9" name="Rectangle 4"/>
          <p:cNvSpPr txBox="1">
            <a:spLocks noChangeArrowheads="1"/>
          </p:cNvSpPr>
          <p:nvPr/>
        </p:nvSpPr>
        <p:spPr>
          <a:xfrm>
            <a:off x="101600" y="6553200"/>
            <a:ext cx="1905000" cy="282575"/>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baseline="0" dirty="0">
                <a:latin typeface="+mn-lt"/>
                <a:ea typeface="+mn-ea"/>
                <a:cs typeface="+mn-cs"/>
              </a:rPr>
              <a:t>25 Apr 2019</a:t>
            </a:r>
            <a:endParaRPr lang="en-US" dirty="0">
              <a:latin typeface="+mn-lt"/>
              <a:ea typeface="+mn-ea"/>
              <a:cs typeface="+mn-cs"/>
            </a:endParaRPr>
          </a:p>
        </p:txBody>
      </p:sp>
      <p:sp>
        <p:nvSpPr>
          <p:cNvPr id="10" name="Rectangle 5"/>
          <p:cNvSpPr txBox="1">
            <a:spLocks noChangeArrowheads="1"/>
          </p:cNvSpPr>
          <p:nvPr/>
        </p:nvSpPr>
        <p:spPr>
          <a:xfrm>
            <a:off x="3962400" y="6542088"/>
            <a:ext cx="2895600" cy="290512"/>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dirty="0">
                <a:latin typeface="+mn-lt"/>
                <a:ea typeface="+mn-ea"/>
                <a:cs typeface="+mn-cs"/>
              </a:rPr>
              <a:t> </a:t>
            </a:r>
          </a:p>
        </p:txBody>
      </p:sp>
      <p:sp>
        <p:nvSpPr>
          <p:cNvPr id="11" name="Rectangle 6"/>
          <p:cNvSpPr txBox="1">
            <a:spLocks noChangeArrowheads="1"/>
          </p:cNvSpPr>
          <p:nvPr/>
        </p:nvSpPr>
        <p:spPr>
          <a:xfrm>
            <a:off x="7023100" y="6535738"/>
            <a:ext cx="1905000" cy="322262"/>
          </a:xfrm>
          <a:prstGeom prst="rect">
            <a:avLst/>
          </a:prstGeom>
          <a:ln/>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r>
              <a:rPr lang="en-US" sz="1200" dirty="0" err="1">
                <a:solidFill>
                  <a:srgbClr val="0000FF"/>
                </a:solidFill>
              </a:rPr>
              <a:t>Feng</a:t>
            </a:r>
            <a:r>
              <a:rPr lang="en-US" sz="1200" dirty="0">
                <a:solidFill>
                  <a:srgbClr val="0000FF"/>
                </a:solidFill>
              </a:rPr>
              <a:t> </a:t>
            </a:r>
            <a:fld id="{F817A6DC-7C87-374F-AFE6-43B3D5E1F40F}" type="slidenum">
              <a:rPr lang="en-US" sz="1200" smtClean="0">
                <a:solidFill>
                  <a:srgbClr val="0000FF"/>
                </a:solidFill>
              </a:rPr>
              <a:pPr algn="r"/>
              <a:t>‹#›</a:t>
            </a:fld>
            <a:endParaRPr lang="en-US" sz="1200" dirty="0">
              <a:solidFill>
                <a:srgbClr val="0000FF"/>
              </a:solidFill>
            </a:endParaRPr>
          </a:p>
        </p:txBody>
      </p:sp>
    </p:spTree>
  </p:cSld>
  <p:clrMap bg1="lt1" tx1="dk1" bg2="lt2" tx2="dk2" accent1="accent1" accent2="accent2" accent3="accent3" accent4="accent4" accent5="accent5" accent6="accent6" hlink="hlink" folHlink="folHlink"/>
  <p:sldLayoutIdLst>
    <p:sldLayoutId id="2147483714" r:id="rId1"/>
    <p:sldLayoutId id="2147483723" r:id="rId2"/>
    <p:sldLayoutId id="2147483724" r:id="rId3"/>
  </p:sldLayoutIdLst>
  <p:hf sldNum="0" hdr="0" ftr="0"/>
  <p:txStyles>
    <p:title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3.xml"/><Relationship Id="rId4" Type="http://schemas.openxmlformats.org/officeDocument/2006/relationships/image" Target="../media/image16.emf"/></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3.xml"/><Relationship Id="rId5" Type="http://schemas.openxmlformats.org/officeDocument/2006/relationships/image" Target="../media/image20.emf"/><Relationship Id="rId4" Type="http://schemas.openxmlformats.org/officeDocument/2006/relationships/image" Target="../media/image19.emf"/></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3.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em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60.tiff"/><Relationship Id="rId13" Type="http://schemas.openxmlformats.org/officeDocument/2006/relationships/image" Target="../media/image65.tiff"/><Relationship Id="rId3" Type="http://schemas.openxmlformats.org/officeDocument/2006/relationships/image" Target="../media/image55.tiff"/><Relationship Id="rId7" Type="http://schemas.openxmlformats.org/officeDocument/2006/relationships/image" Target="../media/image59.tiff"/><Relationship Id="rId12" Type="http://schemas.openxmlformats.org/officeDocument/2006/relationships/image" Target="../media/image64.tiff"/><Relationship Id="rId17" Type="http://schemas.openxmlformats.org/officeDocument/2006/relationships/image" Target="../media/image69.png"/><Relationship Id="rId2" Type="http://schemas.openxmlformats.org/officeDocument/2006/relationships/image" Target="../media/image54.png"/><Relationship Id="rId16" Type="http://schemas.openxmlformats.org/officeDocument/2006/relationships/image" Target="../media/image68.tiff"/><Relationship Id="rId1" Type="http://schemas.openxmlformats.org/officeDocument/2006/relationships/slideLayout" Target="../slideLayouts/slideLayout1.xml"/><Relationship Id="rId6" Type="http://schemas.openxmlformats.org/officeDocument/2006/relationships/image" Target="../media/image58.tiff"/><Relationship Id="rId11" Type="http://schemas.openxmlformats.org/officeDocument/2006/relationships/image" Target="../media/image63.tiff"/><Relationship Id="rId5" Type="http://schemas.openxmlformats.org/officeDocument/2006/relationships/image" Target="../media/image57.tiff"/><Relationship Id="rId15" Type="http://schemas.openxmlformats.org/officeDocument/2006/relationships/image" Target="../media/image67.png"/><Relationship Id="rId10" Type="http://schemas.openxmlformats.org/officeDocument/2006/relationships/image" Target="../media/image62.tiff"/><Relationship Id="rId4" Type="http://schemas.openxmlformats.org/officeDocument/2006/relationships/image" Target="../media/image56.tiff"/><Relationship Id="rId9" Type="http://schemas.openxmlformats.org/officeDocument/2006/relationships/image" Target="../media/image61.tiff"/><Relationship Id="rId14" Type="http://schemas.openxmlformats.org/officeDocument/2006/relationships/image" Target="../media/image66.tiff"/></Relationships>
</file>

<file path=ppt/slides/_rels/slide33.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1.xml"/><Relationship Id="rId4" Type="http://schemas.openxmlformats.org/officeDocument/2006/relationships/image" Target="../media/image77.emf"/></Relationships>
</file>

<file path=ppt/slides/_rels/slide38.xml.rels><?xml version="1.0" encoding="UTF-8" standalone="yes"?>
<Relationships xmlns="http://schemas.openxmlformats.org/package/2006/relationships"><Relationship Id="rId3" Type="http://schemas.openxmlformats.org/officeDocument/2006/relationships/image" Target="../media/image63.pdf"/><Relationship Id="rId2" Type="http://schemas.openxmlformats.org/officeDocument/2006/relationships/image" Target="../media/image78.emf"/><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xml"/><Relationship Id="rId5" Type="http://schemas.openxmlformats.org/officeDocument/2006/relationships/image" Target="../media/image82.png"/><Relationship Id="rId4" Type="http://schemas.openxmlformats.org/officeDocument/2006/relationships/image" Target="../media/image67.pdf"/></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png"/><Relationship Id="rId1" Type="http://schemas.openxmlformats.org/officeDocument/2006/relationships/slideLayout" Target="../slideLayouts/slideLayout1.xml"/><Relationship Id="rId4" Type="http://schemas.openxmlformats.org/officeDocument/2006/relationships/image" Target="../media/image85.emf"/></Relationships>
</file>

<file path=ppt/slides/_rels/slide41.xml.rels><?xml version="1.0" encoding="UTF-8" standalone="yes"?>
<Relationships xmlns="http://schemas.openxmlformats.org/package/2006/relationships"><Relationship Id="rId2" Type="http://schemas.openxmlformats.org/officeDocument/2006/relationships/image" Target="../media/image380.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1.tiff"/><Relationship Id="rId2" Type="http://schemas.openxmlformats.org/officeDocument/2006/relationships/image" Target="../media/image90.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3.tiff"/><Relationship Id="rId2" Type="http://schemas.openxmlformats.org/officeDocument/2006/relationships/image" Target="../media/image92.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1.xml"/><Relationship Id="rId4" Type="http://schemas.openxmlformats.org/officeDocument/2006/relationships/image" Target="../media/image100.png"/></Relationships>
</file>

<file path=ppt/slides/_rels/slide5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5.png"/></Relationships>
</file>

<file path=ppt/slides/_rels/slide54.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image" Target="../media/image106.gif"/><Relationship Id="rId1" Type="http://schemas.openxmlformats.org/officeDocument/2006/relationships/slideLayout" Target="../slideLayouts/slideLayout2.xml"/><Relationship Id="rId4" Type="http://schemas.openxmlformats.org/officeDocument/2006/relationships/image" Target="../media/image108.gif"/></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0" y="762000"/>
            <a:ext cx="91440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4000" b="1" dirty="0"/>
          </a:p>
        </p:txBody>
      </p:sp>
      <p:sp>
        <p:nvSpPr>
          <p:cNvPr id="7" name="Rectangle 6"/>
          <p:cNvSpPr>
            <a:spLocks noChangeArrowheads="1"/>
          </p:cNvSpPr>
          <p:nvPr/>
        </p:nvSpPr>
        <p:spPr bwMode="auto">
          <a:xfrm>
            <a:off x="304800" y="6211888"/>
            <a:ext cx="8458200" cy="46037"/>
          </a:xfrm>
          <a:prstGeom prst="rect">
            <a:avLst/>
          </a:prstGeom>
          <a:solidFill>
            <a:srgbClr val="000099"/>
          </a:solidFill>
          <a:ln>
            <a:noFill/>
          </a:ln>
          <a:effectLst>
            <a:outerShdw blurRad="63500" dist="23000" dir="5400000" rotWithShape="0">
              <a:srgbClr val="000000">
                <a:alpha val="34998"/>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8" name="Rectangle 7"/>
          <p:cNvSpPr>
            <a:spLocks noChangeArrowheads="1"/>
          </p:cNvSpPr>
          <p:nvPr/>
        </p:nvSpPr>
        <p:spPr bwMode="auto">
          <a:xfrm>
            <a:off x="0" y="6400800"/>
            <a:ext cx="9144000" cy="381000"/>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5123" name="Rectangle 3"/>
          <p:cNvSpPr>
            <a:spLocks noChangeArrowheads="1"/>
          </p:cNvSpPr>
          <p:nvPr/>
        </p:nvSpPr>
        <p:spPr bwMode="auto">
          <a:xfrm>
            <a:off x="0" y="3072015"/>
            <a:ext cx="9144000" cy="21857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r>
              <a:rPr lang="en-US" sz="2000" dirty="0">
                <a:solidFill>
                  <a:schemeClr val="tx1">
                    <a:lumMod val="65000"/>
                    <a:lumOff val="35000"/>
                  </a:schemeClr>
                </a:solidFill>
              </a:rPr>
              <a:t>Department Colloquium, UC Irvine</a:t>
            </a:r>
          </a:p>
          <a:p>
            <a:pPr algn="ctr"/>
            <a:endParaRPr lang="en-US" sz="1200" dirty="0">
              <a:solidFill>
                <a:schemeClr val="tx1">
                  <a:lumMod val="65000"/>
                  <a:lumOff val="35000"/>
                </a:schemeClr>
              </a:solidFill>
            </a:endParaRPr>
          </a:p>
          <a:p>
            <a:pPr algn="ctr"/>
            <a:r>
              <a:rPr lang="en-US" sz="2000" dirty="0">
                <a:solidFill>
                  <a:schemeClr val="tx1">
                    <a:lumMod val="65000"/>
                    <a:lumOff val="35000"/>
                  </a:schemeClr>
                </a:solidFill>
              </a:rPr>
              <a:t>Jonathan Feng, UC Irvine, 25</a:t>
            </a:r>
            <a:r>
              <a:rPr lang="en-US" sz="2000" dirty="0">
                <a:solidFill>
                  <a:schemeClr val="tx1">
                    <a:lumMod val="65000"/>
                    <a:lumOff val="35000"/>
                  </a:schemeClr>
                </a:solidFill>
                <a:sym typeface="Wingdings"/>
              </a:rPr>
              <a:t> April 2019</a:t>
            </a:r>
          </a:p>
          <a:p>
            <a:pPr algn="ctr"/>
            <a:endParaRPr lang="en-US" sz="2000" dirty="0">
              <a:sym typeface="Wingdings"/>
            </a:endParaRPr>
          </a:p>
          <a:p>
            <a:pPr algn="ctr"/>
            <a:endParaRPr lang="en-US" sz="2000" dirty="0">
              <a:sym typeface="Wingdings"/>
            </a:endParaRPr>
          </a:p>
          <a:p>
            <a:pPr algn="ctr"/>
            <a:endParaRPr lang="en-US" sz="2000" dirty="0">
              <a:sym typeface="Wingdings"/>
            </a:endParaRPr>
          </a:p>
          <a:p>
            <a:pPr algn="ctr"/>
            <a:endParaRPr lang="en-US" sz="2000" dirty="0">
              <a:sym typeface="Wingdings"/>
            </a:endParaRPr>
          </a:p>
          <a:p>
            <a:pPr algn="ctr"/>
            <a:endParaRPr lang="en-US" sz="1200" dirty="0"/>
          </a:p>
          <a:p>
            <a:pPr algn="ctr"/>
            <a:endParaRPr lang="en-US" sz="1200" dirty="0"/>
          </a:p>
        </p:txBody>
      </p:sp>
      <p:pic>
        <p:nvPicPr>
          <p:cNvPr id="11" name="Picture 10">
            <a:extLst>
              <a:ext uri="{FF2B5EF4-FFF2-40B4-BE49-F238E27FC236}">
                <a16:creationId xmlns:a16="http://schemas.microsoft.com/office/drawing/2014/main" id="{4DBCF0A9-15F5-7348-BB43-388A5712E823}"/>
              </a:ext>
            </a:extLst>
          </p:cNvPr>
          <p:cNvPicPr>
            <a:picLocks noChangeAspect="1"/>
          </p:cNvPicPr>
          <p:nvPr/>
        </p:nvPicPr>
        <p:blipFill>
          <a:blip r:embed="rId3"/>
          <a:stretch>
            <a:fillRect/>
          </a:stretch>
        </p:blipFill>
        <p:spPr>
          <a:xfrm>
            <a:off x="5302780" y="5521884"/>
            <a:ext cx="1676400" cy="478972"/>
          </a:xfrm>
          <a:prstGeom prst="rect">
            <a:avLst/>
          </a:prstGeom>
        </p:spPr>
      </p:pic>
      <p:pic>
        <p:nvPicPr>
          <p:cNvPr id="12" name="Picture 11">
            <a:extLst>
              <a:ext uri="{FF2B5EF4-FFF2-40B4-BE49-F238E27FC236}">
                <a16:creationId xmlns:a16="http://schemas.microsoft.com/office/drawing/2014/main" id="{DC84C4E0-1E28-2946-8528-1E4D0B72A787}"/>
              </a:ext>
            </a:extLst>
          </p:cNvPr>
          <p:cNvPicPr>
            <a:picLocks noChangeAspect="1"/>
          </p:cNvPicPr>
          <p:nvPr/>
        </p:nvPicPr>
        <p:blipFill>
          <a:blip r:embed="rId4"/>
          <a:stretch>
            <a:fillRect/>
          </a:stretch>
        </p:blipFill>
        <p:spPr>
          <a:xfrm>
            <a:off x="1965590" y="5486400"/>
            <a:ext cx="2895600" cy="549940"/>
          </a:xfrm>
          <a:prstGeom prst="rect">
            <a:avLst/>
          </a:prstGeom>
        </p:spPr>
      </p:pic>
      <p:pic>
        <p:nvPicPr>
          <p:cNvPr id="9" name="Picture 8">
            <a:extLst>
              <a:ext uri="{FF2B5EF4-FFF2-40B4-BE49-F238E27FC236}">
                <a16:creationId xmlns:a16="http://schemas.microsoft.com/office/drawing/2014/main" id="{F9EFA351-B33C-5C42-B05C-702068C5F084}"/>
              </a:ext>
            </a:extLst>
          </p:cNvPr>
          <p:cNvPicPr>
            <a:picLocks noChangeAspect="1"/>
          </p:cNvPicPr>
          <p:nvPr/>
        </p:nvPicPr>
        <p:blipFill>
          <a:blip r:embed="rId5"/>
          <a:stretch>
            <a:fillRect/>
          </a:stretch>
        </p:blipFill>
        <p:spPr>
          <a:xfrm>
            <a:off x="457200" y="5197210"/>
            <a:ext cx="898790" cy="898790"/>
          </a:xfrm>
          <a:prstGeom prst="rect">
            <a:avLst/>
          </a:prstGeom>
        </p:spPr>
      </p:pic>
      <p:pic>
        <p:nvPicPr>
          <p:cNvPr id="16" name="Picture 15">
            <a:extLst>
              <a:ext uri="{FF2B5EF4-FFF2-40B4-BE49-F238E27FC236}">
                <a16:creationId xmlns:a16="http://schemas.microsoft.com/office/drawing/2014/main" id="{5F132F2E-2B65-EC4A-817C-9211C46F8AE9}"/>
              </a:ext>
            </a:extLst>
          </p:cNvPr>
          <p:cNvPicPr>
            <a:picLocks noChangeAspect="1"/>
          </p:cNvPicPr>
          <p:nvPr/>
        </p:nvPicPr>
        <p:blipFill>
          <a:blip r:embed="rId6"/>
          <a:stretch>
            <a:fillRect/>
          </a:stretch>
        </p:blipFill>
        <p:spPr>
          <a:xfrm>
            <a:off x="7696200" y="5230813"/>
            <a:ext cx="838200" cy="838200"/>
          </a:xfrm>
          <a:prstGeom prst="rect">
            <a:avLst/>
          </a:prstGeom>
        </p:spPr>
      </p:pic>
      <p:sp>
        <p:nvSpPr>
          <p:cNvPr id="13" name="Rectangle 3">
            <a:extLst>
              <a:ext uri="{FF2B5EF4-FFF2-40B4-BE49-F238E27FC236}">
                <a16:creationId xmlns:a16="http://schemas.microsoft.com/office/drawing/2014/main" id="{65D3E203-E15B-5547-8523-0698518C96E8}"/>
              </a:ext>
            </a:extLst>
          </p:cNvPr>
          <p:cNvSpPr>
            <a:spLocks noChangeArrowheads="1"/>
          </p:cNvSpPr>
          <p:nvPr/>
        </p:nvSpPr>
        <p:spPr bwMode="auto">
          <a:xfrm>
            <a:off x="0" y="1295400"/>
            <a:ext cx="91440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3200" b="1" dirty="0">
                <a:solidFill>
                  <a:schemeClr val="tx1">
                    <a:lumMod val="65000"/>
                    <a:lumOff val="35000"/>
                  </a:schemeClr>
                </a:solidFill>
              </a:rPr>
              <a:t>FASTER, SMALLER, CHEAPER</a:t>
            </a:r>
          </a:p>
          <a:p>
            <a:pPr algn="ctr"/>
            <a:endParaRPr lang="en-US" sz="1000" b="1" dirty="0"/>
          </a:p>
          <a:p>
            <a:pPr algn="ctr"/>
            <a:r>
              <a:rPr lang="en-US" sz="4800" b="1" dirty="0">
                <a:solidFill>
                  <a:srgbClr val="FF0000"/>
                </a:solidFill>
              </a:rPr>
              <a:t>F</a:t>
            </a:r>
            <a:r>
              <a:rPr lang="en-US" sz="3200" b="1" dirty="0">
                <a:solidFill>
                  <a:schemeClr val="tx1">
                    <a:lumMod val="65000"/>
                    <a:lumOff val="35000"/>
                  </a:schemeClr>
                </a:solidFill>
              </a:rPr>
              <a:t>ORW</a:t>
            </a:r>
            <a:r>
              <a:rPr lang="en-US" sz="4800" b="1" dirty="0">
                <a:solidFill>
                  <a:srgbClr val="FF0000"/>
                </a:solidFill>
              </a:rPr>
              <a:t>A</a:t>
            </a:r>
            <a:r>
              <a:rPr lang="en-US" sz="3200" b="1" dirty="0">
                <a:solidFill>
                  <a:schemeClr val="tx1">
                    <a:lumMod val="65000"/>
                    <a:lumOff val="35000"/>
                  </a:schemeClr>
                </a:solidFill>
              </a:rPr>
              <a:t>RD</a:t>
            </a:r>
            <a:r>
              <a:rPr lang="en-US" sz="3200" b="1" dirty="0"/>
              <a:t> </a:t>
            </a:r>
            <a:r>
              <a:rPr lang="en-US" sz="4800" b="1" dirty="0">
                <a:solidFill>
                  <a:srgbClr val="FF0000"/>
                </a:solidFill>
              </a:rPr>
              <a:t>S</a:t>
            </a:r>
            <a:r>
              <a:rPr lang="en-US" sz="3200" b="1" dirty="0">
                <a:solidFill>
                  <a:schemeClr val="tx1">
                    <a:lumMod val="65000"/>
                    <a:lumOff val="35000"/>
                  </a:schemeClr>
                </a:solidFill>
              </a:rPr>
              <a:t>EARCH</a:t>
            </a:r>
            <a:r>
              <a:rPr lang="en-US" sz="3200" b="1" dirty="0"/>
              <a:t> </a:t>
            </a:r>
            <a:r>
              <a:rPr lang="en-US" sz="4800" b="1" dirty="0">
                <a:solidFill>
                  <a:srgbClr val="FF0000"/>
                </a:solidFill>
              </a:rPr>
              <a:t>E</a:t>
            </a:r>
            <a:r>
              <a:rPr lang="en-US" sz="3200" b="1" dirty="0">
                <a:solidFill>
                  <a:schemeClr val="tx1">
                    <a:lumMod val="65000"/>
                    <a:lumOff val="35000"/>
                  </a:schemeClr>
                </a:solidFill>
              </a:rPr>
              <a:t>XPE</a:t>
            </a:r>
            <a:r>
              <a:rPr lang="en-US" sz="4800" b="1" dirty="0">
                <a:solidFill>
                  <a:srgbClr val="FF0000"/>
                </a:solidFill>
              </a:rPr>
              <a:t>R</a:t>
            </a:r>
            <a:r>
              <a:rPr lang="en-US" sz="3200" b="1" dirty="0">
                <a:solidFill>
                  <a:schemeClr val="tx1">
                    <a:lumMod val="65000"/>
                    <a:lumOff val="35000"/>
                  </a:schemeClr>
                </a:solidFill>
              </a:rPr>
              <a:t>IMENT</a:t>
            </a:r>
          </a:p>
          <a:p>
            <a:pPr algn="ctr"/>
            <a:r>
              <a:rPr lang="en-US" sz="3200" b="1" dirty="0">
                <a:solidFill>
                  <a:schemeClr val="tx1">
                    <a:lumMod val="65000"/>
                    <a:lumOff val="35000"/>
                  </a:schemeClr>
                </a:solidFill>
              </a:rPr>
              <a:t>AT THE LHC</a:t>
            </a:r>
          </a:p>
        </p:txBody>
      </p:sp>
    </p:spTree>
    <p:extLst>
      <p:ext uri="{BB962C8B-B14F-4D97-AF65-F5344CB8AC3E}">
        <p14:creationId xmlns:p14="http://schemas.microsoft.com/office/powerpoint/2010/main" val="120769962"/>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A RECENT CMS AUTHOR LIST (CONTINUED)</a:t>
            </a:r>
          </a:p>
        </p:txBody>
      </p:sp>
      <p:pic>
        <p:nvPicPr>
          <p:cNvPr id="7" name="Picture 6">
            <a:extLst>
              <a:ext uri="{FF2B5EF4-FFF2-40B4-BE49-F238E27FC236}">
                <a16:creationId xmlns:a16="http://schemas.microsoft.com/office/drawing/2014/main" id="{51917808-5F1B-BD47-835B-F19EB6B03265}"/>
              </a:ext>
            </a:extLst>
          </p:cNvPr>
          <p:cNvPicPr>
            <a:picLocks noChangeAspect="1"/>
          </p:cNvPicPr>
          <p:nvPr/>
        </p:nvPicPr>
        <p:blipFill>
          <a:blip r:embed="rId2"/>
          <a:stretch>
            <a:fillRect/>
          </a:stretch>
        </p:blipFill>
        <p:spPr>
          <a:xfrm>
            <a:off x="3172417" y="1752600"/>
            <a:ext cx="2800033" cy="3962400"/>
          </a:xfrm>
          <a:prstGeom prst="rect">
            <a:avLst/>
          </a:prstGeom>
          <a:ln w="19050">
            <a:solidFill>
              <a:schemeClr val="tx1"/>
            </a:solidFill>
          </a:ln>
        </p:spPr>
      </p:pic>
      <p:pic>
        <p:nvPicPr>
          <p:cNvPr id="9" name="Picture 8">
            <a:extLst>
              <a:ext uri="{FF2B5EF4-FFF2-40B4-BE49-F238E27FC236}">
                <a16:creationId xmlns:a16="http://schemas.microsoft.com/office/drawing/2014/main" id="{E5F24020-BEE3-994F-B4DC-C4D4E7F37694}"/>
              </a:ext>
            </a:extLst>
          </p:cNvPr>
          <p:cNvPicPr>
            <a:picLocks noChangeAspect="1"/>
          </p:cNvPicPr>
          <p:nvPr/>
        </p:nvPicPr>
        <p:blipFill>
          <a:blip r:embed="rId3"/>
          <a:stretch>
            <a:fillRect/>
          </a:stretch>
        </p:blipFill>
        <p:spPr>
          <a:xfrm>
            <a:off x="6200809" y="2514600"/>
            <a:ext cx="2788811" cy="3946519"/>
          </a:xfrm>
          <a:prstGeom prst="rect">
            <a:avLst/>
          </a:prstGeom>
          <a:ln w="19050">
            <a:solidFill>
              <a:schemeClr val="tx1"/>
            </a:solidFill>
          </a:ln>
        </p:spPr>
      </p:pic>
      <p:pic>
        <p:nvPicPr>
          <p:cNvPr id="13" name="Picture 12">
            <a:extLst>
              <a:ext uri="{FF2B5EF4-FFF2-40B4-BE49-F238E27FC236}">
                <a16:creationId xmlns:a16="http://schemas.microsoft.com/office/drawing/2014/main" id="{2E0E2D2A-B2F8-A340-993F-CF7340E11888}"/>
              </a:ext>
            </a:extLst>
          </p:cNvPr>
          <p:cNvPicPr>
            <a:picLocks noChangeAspect="1"/>
          </p:cNvPicPr>
          <p:nvPr/>
        </p:nvPicPr>
        <p:blipFill>
          <a:blip r:embed="rId4"/>
          <a:stretch>
            <a:fillRect/>
          </a:stretch>
        </p:blipFill>
        <p:spPr>
          <a:xfrm>
            <a:off x="144025" y="990601"/>
            <a:ext cx="2800033" cy="3962400"/>
          </a:xfrm>
          <a:prstGeom prst="rect">
            <a:avLst/>
          </a:prstGeom>
          <a:ln w="19050">
            <a:solidFill>
              <a:schemeClr val="tx1"/>
            </a:solidFill>
          </a:ln>
        </p:spPr>
      </p:pic>
    </p:spTree>
    <p:extLst>
      <p:ext uri="{BB962C8B-B14F-4D97-AF65-F5344CB8AC3E}">
        <p14:creationId xmlns:p14="http://schemas.microsoft.com/office/powerpoint/2010/main" val="1174184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A RECENT CMS AUTHOR LIST (CONTINUED)</a:t>
            </a:r>
          </a:p>
        </p:txBody>
      </p:sp>
      <p:pic>
        <p:nvPicPr>
          <p:cNvPr id="3" name="Picture 2">
            <a:extLst>
              <a:ext uri="{FF2B5EF4-FFF2-40B4-BE49-F238E27FC236}">
                <a16:creationId xmlns:a16="http://schemas.microsoft.com/office/drawing/2014/main" id="{E91817DF-5FA8-D24E-9D20-4B803F50D070}"/>
              </a:ext>
            </a:extLst>
          </p:cNvPr>
          <p:cNvPicPr>
            <a:picLocks noChangeAspect="1"/>
          </p:cNvPicPr>
          <p:nvPr/>
        </p:nvPicPr>
        <p:blipFill>
          <a:blip r:embed="rId2"/>
          <a:stretch>
            <a:fillRect/>
          </a:stretch>
        </p:blipFill>
        <p:spPr>
          <a:xfrm>
            <a:off x="205853" y="1066800"/>
            <a:ext cx="2100024" cy="2971800"/>
          </a:xfrm>
          <a:prstGeom prst="rect">
            <a:avLst/>
          </a:prstGeom>
          <a:ln w="19050">
            <a:solidFill>
              <a:schemeClr val="tx1"/>
            </a:solidFill>
          </a:ln>
        </p:spPr>
      </p:pic>
      <p:pic>
        <p:nvPicPr>
          <p:cNvPr id="5" name="Picture 4">
            <a:extLst>
              <a:ext uri="{FF2B5EF4-FFF2-40B4-BE49-F238E27FC236}">
                <a16:creationId xmlns:a16="http://schemas.microsoft.com/office/drawing/2014/main" id="{AA1F2D19-015E-1D4F-833F-1D0E1677BAA9}"/>
              </a:ext>
            </a:extLst>
          </p:cNvPr>
          <p:cNvPicPr>
            <a:picLocks noChangeAspect="1"/>
          </p:cNvPicPr>
          <p:nvPr/>
        </p:nvPicPr>
        <p:blipFill>
          <a:blip r:embed="rId3"/>
          <a:stretch>
            <a:fillRect/>
          </a:stretch>
        </p:blipFill>
        <p:spPr>
          <a:xfrm>
            <a:off x="2422810" y="1878999"/>
            <a:ext cx="2101299" cy="2973604"/>
          </a:xfrm>
          <a:prstGeom prst="rect">
            <a:avLst/>
          </a:prstGeom>
          <a:ln w="19050">
            <a:solidFill>
              <a:schemeClr val="tx1"/>
            </a:solidFill>
          </a:ln>
        </p:spPr>
      </p:pic>
      <p:pic>
        <p:nvPicPr>
          <p:cNvPr id="7" name="Picture 6">
            <a:extLst>
              <a:ext uri="{FF2B5EF4-FFF2-40B4-BE49-F238E27FC236}">
                <a16:creationId xmlns:a16="http://schemas.microsoft.com/office/drawing/2014/main" id="{7BB47FE1-CAA3-0641-BD80-7ECA427A1224}"/>
              </a:ext>
            </a:extLst>
          </p:cNvPr>
          <p:cNvPicPr>
            <a:picLocks noChangeAspect="1"/>
          </p:cNvPicPr>
          <p:nvPr/>
        </p:nvPicPr>
        <p:blipFill>
          <a:blip r:embed="rId4"/>
          <a:stretch>
            <a:fillRect/>
          </a:stretch>
        </p:blipFill>
        <p:spPr>
          <a:xfrm>
            <a:off x="4641042" y="2693002"/>
            <a:ext cx="2100025" cy="2971800"/>
          </a:xfrm>
          <a:prstGeom prst="rect">
            <a:avLst/>
          </a:prstGeom>
          <a:ln w="19050">
            <a:solidFill>
              <a:schemeClr val="tx1"/>
            </a:solidFill>
          </a:ln>
        </p:spPr>
      </p:pic>
      <p:pic>
        <p:nvPicPr>
          <p:cNvPr id="9" name="Picture 8">
            <a:extLst>
              <a:ext uri="{FF2B5EF4-FFF2-40B4-BE49-F238E27FC236}">
                <a16:creationId xmlns:a16="http://schemas.microsoft.com/office/drawing/2014/main" id="{F25EC8FD-D39C-2246-AF44-C35F8A609E2B}"/>
              </a:ext>
            </a:extLst>
          </p:cNvPr>
          <p:cNvPicPr>
            <a:picLocks noChangeAspect="1"/>
          </p:cNvPicPr>
          <p:nvPr/>
        </p:nvPicPr>
        <p:blipFill>
          <a:blip r:embed="rId5"/>
          <a:stretch>
            <a:fillRect/>
          </a:stretch>
        </p:blipFill>
        <p:spPr>
          <a:xfrm>
            <a:off x="6858000" y="3505200"/>
            <a:ext cx="2106594" cy="2981096"/>
          </a:xfrm>
          <a:prstGeom prst="rect">
            <a:avLst/>
          </a:prstGeom>
          <a:ln w="19050">
            <a:solidFill>
              <a:schemeClr val="tx1"/>
            </a:solidFill>
          </a:ln>
        </p:spPr>
      </p:pic>
    </p:spTree>
    <p:extLst>
      <p:ext uri="{BB962C8B-B14F-4D97-AF65-F5344CB8AC3E}">
        <p14:creationId xmlns:p14="http://schemas.microsoft.com/office/powerpoint/2010/main" val="4136382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A RECENT CMS AUTHOR LIST (CONTINUED)</a:t>
            </a:r>
          </a:p>
        </p:txBody>
      </p:sp>
      <p:pic>
        <p:nvPicPr>
          <p:cNvPr id="3" name="Picture 2">
            <a:extLst>
              <a:ext uri="{FF2B5EF4-FFF2-40B4-BE49-F238E27FC236}">
                <a16:creationId xmlns:a16="http://schemas.microsoft.com/office/drawing/2014/main" id="{B0931CF0-A872-C142-834B-303D16C526CE}"/>
              </a:ext>
            </a:extLst>
          </p:cNvPr>
          <p:cNvPicPr>
            <a:picLocks noChangeAspect="1"/>
          </p:cNvPicPr>
          <p:nvPr/>
        </p:nvPicPr>
        <p:blipFill>
          <a:blip r:embed="rId2"/>
          <a:stretch>
            <a:fillRect/>
          </a:stretch>
        </p:blipFill>
        <p:spPr>
          <a:xfrm>
            <a:off x="123168" y="871331"/>
            <a:ext cx="1723098" cy="2438400"/>
          </a:xfrm>
          <a:prstGeom prst="rect">
            <a:avLst/>
          </a:prstGeom>
          <a:ln w="19050">
            <a:solidFill>
              <a:schemeClr val="tx1"/>
            </a:solidFill>
          </a:ln>
        </p:spPr>
      </p:pic>
      <p:pic>
        <p:nvPicPr>
          <p:cNvPr id="5" name="Picture 4">
            <a:extLst>
              <a:ext uri="{FF2B5EF4-FFF2-40B4-BE49-F238E27FC236}">
                <a16:creationId xmlns:a16="http://schemas.microsoft.com/office/drawing/2014/main" id="{205A4B89-86FF-CA48-9815-A06E49017213}"/>
              </a:ext>
            </a:extLst>
          </p:cNvPr>
          <p:cNvPicPr>
            <a:picLocks noChangeAspect="1"/>
          </p:cNvPicPr>
          <p:nvPr/>
        </p:nvPicPr>
        <p:blipFill>
          <a:blip r:embed="rId3"/>
          <a:stretch>
            <a:fillRect/>
          </a:stretch>
        </p:blipFill>
        <p:spPr>
          <a:xfrm>
            <a:off x="1935300" y="1554646"/>
            <a:ext cx="1699686" cy="2405270"/>
          </a:xfrm>
          <a:prstGeom prst="rect">
            <a:avLst/>
          </a:prstGeom>
          <a:ln w="19050">
            <a:solidFill>
              <a:schemeClr val="tx1"/>
            </a:solidFill>
          </a:ln>
        </p:spPr>
      </p:pic>
      <p:pic>
        <p:nvPicPr>
          <p:cNvPr id="7" name="Picture 6">
            <a:extLst>
              <a:ext uri="{FF2B5EF4-FFF2-40B4-BE49-F238E27FC236}">
                <a16:creationId xmlns:a16="http://schemas.microsoft.com/office/drawing/2014/main" id="{04B427B7-D00E-2F4E-BDA0-DD0C5613F5A9}"/>
              </a:ext>
            </a:extLst>
          </p:cNvPr>
          <p:cNvPicPr>
            <a:picLocks noChangeAspect="1"/>
          </p:cNvPicPr>
          <p:nvPr/>
        </p:nvPicPr>
        <p:blipFill>
          <a:blip r:embed="rId4"/>
          <a:stretch>
            <a:fillRect/>
          </a:stretch>
        </p:blipFill>
        <p:spPr>
          <a:xfrm>
            <a:off x="3724020" y="2204831"/>
            <a:ext cx="1699685" cy="2405269"/>
          </a:xfrm>
          <a:prstGeom prst="rect">
            <a:avLst/>
          </a:prstGeom>
          <a:ln w="19050">
            <a:solidFill>
              <a:schemeClr val="tx1"/>
            </a:solidFill>
          </a:ln>
        </p:spPr>
      </p:pic>
      <p:pic>
        <p:nvPicPr>
          <p:cNvPr id="9" name="Picture 8">
            <a:extLst>
              <a:ext uri="{FF2B5EF4-FFF2-40B4-BE49-F238E27FC236}">
                <a16:creationId xmlns:a16="http://schemas.microsoft.com/office/drawing/2014/main" id="{0187984A-0C67-8544-AB9B-30C00BD14CA5}"/>
              </a:ext>
            </a:extLst>
          </p:cNvPr>
          <p:cNvPicPr>
            <a:picLocks noChangeAspect="1"/>
          </p:cNvPicPr>
          <p:nvPr/>
        </p:nvPicPr>
        <p:blipFill>
          <a:blip r:embed="rId5"/>
          <a:stretch>
            <a:fillRect/>
          </a:stretch>
        </p:blipFill>
        <p:spPr>
          <a:xfrm>
            <a:off x="5512739" y="2855015"/>
            <a:ext cx="1699685" cy="2405269"/>
          </a:xfrm>
          <a:prstGeom prst="rect">
            <a:avLst/>
          </a:prstGeom>
          <a:ln w="19050">
            <a:solidFill>
              <a:schemeClr val="tx1"/>
            </a:solidFill>
          </a:ln>
        </p:spPr>
      </p:pic>
      <p:pic>
        <p:nvPicPr>
          <p:cNvPr id="13" name="Picture 12">
            <a:extLst>
              <a:ext uri="{FF2B5EF4-FFF2-40B4-BE49-F238E27FC236}">
                <a16:creationId xmlns:a16="http://schemas.microsoft.com/office/drawing/2014/main" id="{FFAA60BE-1779-784F-A51D-B90DA3081145}"/>
              </a:ext>
            </a:extLst>
          </p:cNvPr>
          <p:cNvPicPr>
            <a:picLocks noChangeAspect="1"/>
          </p:cNvPicPr>
          <p:nvPr/>
        </p:nvPicPr>
        <p:blipFill>
          <a:blip r:embed="rId6"/>
          <a:stretch>
            <a:fillRect/>
          </a:stretch>
        </p:blipFill>
        <p:spPr>
          <a:xfrm>
            <a:off x="7301457" y="3505200"/>
            <a:ext cx="1706709" cy="2415208"/>
          </a:xfrm>
          <a:prstGeom prst="rect">
            <a:avLst/>
          </a:prstGeom>
          <a:ln w="19050">
            <a:solidFill>
              <a:schemeClr val="tx1"/>
            </a:solidFill>
          </a:ln>
        </p:spPr>
      </p:pic>
      <p:sp>
        <p:nvSpPr>
          <p:cNvPr id="14" name="Rectangle 2">
            <a:extLst>
              <a:ext uri="{FF2B5EF4-FFF2-40B4-BE49-F238E27FC236}">
                <a16:creationId xmlns:a16="http://schemas.microsoft.com/office/drawing/2014/main" id="{551D2C58-3070-5B4C-9A35-E0FA13E6ECBA}"/>
              </a:ext>
            </a:extLst>
          </p:cNvPr>
          <p:cNvSpPr txBox="1">
            <a:spLocks noChangeArrowheads="1"/>
          </p:cNvSpPr>
          <p:nvPr/>
        </p:nvSpPr>
        <p:spPr bwMode="auto">
          <a:xfrm>
            <a:off x="0" y="5979340"/>
            <a:ext cx="9144000" cy="573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dirty="0"/>
              <a:t>4000 collaborators from 230 institutions in 51 countries </a:t>
            </a:r>
          </a:p>
        </p:txBody>
      </p:sp>
    </p:spTree>
    <p:extLst>
      <p:ext uri="{BB962C8B-B14F-4D97-AF65-F5344CB8AC3E}">
        <p14:creationId xmlns:p14="http://schemas.microsoft.com/office/powerpoint/2010/main" val="3167509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2">
            <a:extLst>
              <a:ext uri="{FF2B5EF4-FFF2-40B4-BE49-F238E27FC236}">
                <a16:creationId xmlns:a16="http://schemas.microsoft.com/office/drawing/2014/main" id="{96ADB308-312E-E049-BDD6-FA53AE40E736}"/>
              </a:ext>
            </a:extLst>
          </p:cNvPr>
          <p:cNvSpPr>
            <a:spLocks noGrp="1" noChangeArrowheads="1"/>
          </p:cNvSpPr>
          <p:nvPr>
            <p:ph sz="half" idx="4294967295"/>
          </p:nvPr>
        </p:nvSpPr>
        <p:spPr>
          <a:xfrm>
            <a:off x="457200" y="1219200"/>
            <a:ext cx="8107362" cy="4953000"/>
          </a:xfrm>
        </p:spPr>
        <p:txBody>
          <a:bodyPr/>
          <a:lstStyle/>
          <a:p>
            <a:r>
              <a:rPr lang="en-US" altLang="en-US" dirty="0"/>
              <a:t>The discovery of the Higgs boson in 2012 was an amazing achievement that completed the standard model of particle physics. </a:t>
            </a:r>
          </a:p>
          <a:p>
            <a:endParaRPr lang="en-US" altLang="en-US" sz="1200" dirty="0"/>
          </a:p>
          <a:p>
            <a:r>
              <a:rPr lang="en-US" altLang="en-US" dirty="0"/>
              <a:t>But after the Higgs boson, there has been no evidence for new particles.  </a:t>
            </a:r>
          </a:p>
          <a:p>
            <a:endParaRPr lang="en-US" altLang="en-US" sz="1200" dirty="0"/>
          </a:p>
          <a:p>
            <a:r>
              <a:rPr lang="en-US" altLang="en-US" dirty="0"/>
              <a:t>The LHC is currently in Long Shutdown 2, but will start up again in 2021 and run for another ~15 years.</a:t>
            </a:r>
          </a:p>
          <a:p>
            <a:endParaRPr lang="en-US" altLang="en-US" sz="1200" dirty="0"/>
          </a:p>
          <a:p>
            <a:r>
              <a:rPr lang="en-US" altLang="en-US" dirty="0"/>
              <a:t>What other approaches can enhance the prospects for discovering new particles?</a:t>
            </a:r>
          </a:p>
          <a:p>
            <a:pPr marL="0" indent="0">
              <a:buNone/>
            </a:pPr>
            <a:endParaRPr lang="en-US" altLang="en-US" sz="1200" dirty="0"/>
          </a:p>
        </p:txBody>
      </p:sp>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PARTICLE PHYSICS: CURRENT STATUS</a:t>
            </a:r>
          </a:p>
        </p:txBody>
      </p:sp>
    </p:spTree>
    <p:extLst>
      <p:ext uri="{BB962C8B-B14F-4D97-AF65-F5344CB8AC3E}">
        <p14:creationId xmlns:p14="http://schemas.microsoft.com/office/powerpoint/2010/main" val="163693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Effect transition="in" filter="dissolve">
                                      <p:cBhvr>
                                        <p:cTn id="7" dur="500"/>
                                        <p:tgtEl>
                                          <p:spTgt spid="389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8915">
                                            <p:txEl>
                                              <p:pRg st="2" end="2"/>
                                            </p:txEl>
                                          </p:spTgt>
                                        </p:tgtEl>
                                        <p:attrNameLst>
                                          <p:attrName>style.visibility</p:attrName>
                                        </p:attrNameLst>
                                      </p:cBhvr>
                                      <p:to>
                                        <p:strVal val="visible"/>
                                      </p:to>
                                    </p:set>
                                    <p:animEffect transition="in" filter="dissolve">
                                      <p:cBhvr>
                                        <p:cTn id="12" dur="500"/>
                                        <p:tgtEl>
                                          <p:spTgt spid="389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8915">
                                            <p:txEl>
                                              <p:pRg st="4" end="4"/>
                                            </p:txEl>
                                          </p:spTgt>
                                        </p:tgtEl>
                                        <p:attrNameLst>
                                          <p:attrName>style.visibility</p:attrName>
                                        </p:attrNameLst>
                                      </p:cBhvr>
                                      <p:to>
                                        <p:strVal val="visible"/>
                                      </p:to>
                                    </p:set>
                                    <p:animEffect transition="in" filter="dissolve">
                                      <p:cBhvr>
                                        <p:cTn id="17" dur="500"/>
                                        <p:tgtEl>
                                          <p:spTgt spid="3891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8915">
                                            <p:txEl>
                                              <p:pRg st="6" end="6"/>
                                            </p:txEl>
                                          </p:spTgt>
                                        </p:tgtEl>
                                        <p:attrNameLst>
                                          <p:attrName>style.visibility</p:attrName>
                                        </p:attrNameLst>
                                      </p:cBhvr>
                                      <p:to>
                                        <p:strVal val="visible"/>
                                      </p:to>
                                    </p:set>
                                    <p:animEffect transition="in" filter="dissolve">
                                      <p:cBhvr>
                                        <p:cTn id="22" dur="500"/>
                                        <p:tgtEl>
                                          <p:spTgt spid="389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1981200" y="1692264"/>
            <a:ext cx="5867400" cy="4937136"/>
          </a:xfrm>
          <a:prstGeom prst="rect">
            <a:avLst/>
          </a:prstGeom>
          <a:gradFill flip="none" rotWithShape="1">
            <a:gsLst>
              <a:gs pos="52000">
                <a:schemeClr val="tx1">
                  <a:lumMod val="0"/>
                </a:schemeClr>
              </a:gs>
              <a:gs pos="83000">
                <a:schemeClr val="bg1">
                  <a:lumMod val="34000"/>
                  <a:lumOff val="66000"/>
                </a:schemeClr>
              </a:gs>
            </a:gsLst>
            <a:lin ang="135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THE NEW PARTICLE LANDSCAPE</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2"/>
          <a:srcRect t="4414"/>
          <a:stretch/>
        </p:blipFill>
        <p:spPr>
          <a:xfrm>
            <a:off x="711525" y="42560"/>
            <a:ext cx="4851436" cy="4402466"/>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47972" y="311104"/>
            <a:ext cx="779381" cy="461665"/>
          </a:xfrm>
          <a:prstGeom prst="rect">
            <a:avLst/>
          </a:prstGeom>
          <a:noFill/>
          <a:ln>
            <a:noFill/>
          </a:ln>
        </p:spPr>
        <p:txBody>
          <a:bodyPr wrap="none" rtlCol="0">
            <a:spAutoFit/>
          </a:bodyPr>
          <a:lstStyle/>
          <a:p>
            <a:pPr algn="ctr"/>
            <a:r>
              <a:rPr lang="en-US" sz="1200" dirty="0"/>
              <a:t> Particle</a:t>
            </a:r>
          </a:p>
          <a:p>
            <a:pPr algn="ctr"/>
            <a:r>
              <a:rPr lang="en-US" sz="1200" dirty="0"/>
              <a:t>Colliders</a:t>
            </a:r>
          </a:p>
        </p:txBody>
      </p:sp>
      <p:sp>
        <p:nvSpPr>
          <p:cNvPr id="19" name="TextBox 18"/>
          <p:cNvSpPr txBox="1"/>
          <p:nvPr/>
        </p:nvSpPr>
        <p:spPr>
          <a:xfrm>
            <a:off x="2579775" y="2303502"/>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0" name="TextBox 19"/>
          <p:cNvSpPr txBox="1"/>
          <p:nvPr/>
        </p:nvSpPr>
        <p:spPr>
          <a:xfrm>
            <a:off x="2209800" y="4797154"/>
            <a:ext cx="2079228" cy="646331"/>
          </a:xfrm>
          <a:prstGeom prst="rect">
            <a:avLst/>
          </a:prstGeom>
          <a:noFill/>
        </p:spPr>
        <p:txBody>
          <a:bodyPr wrap="none" rtlCol="0">
            <a:spAutoFit/>
          </a:bodyPr>
          <a:lstStyle/>
          <a:p>
            <a:pPr algn="ctr"/>
            <a:r>
              <a:rPr lang="en-US" dirty="0">
                <a:solidFill>
                  <a:schemeClr val="bg1"/>
                </a:solidFill>
              </a:rPr>
              <a:t>Weakly Interacting</a:t>
            </a:r>
          </a:p>
          <a:p>
            <a:pPr algn="ctr"/>
            <a:r>
              <a:rPr lang="en-US" dirty="0">
                <a:solidFill>
                  <a:schemeClr val="bg1"/>
                </a:solidFill>
              </a:rPr>
              <a:t>Light Particles</a:t>
            </a:r>
          </a:p>
        </p:txBody>
      </p:sp>
      <p:sp>
        <p:nvSpPr>
          <p:cNvPr id="21" name="TextBox 20"/>
          <p:cNvSpPr txBox="1"/>
          <p:nvPr/>
        </p:nvSpPr>
        <p:spPr>
          <a:xfrm>
            <a:off x="4584985" y="2303502"/>
            <a:ext cx="2173454" cy="646331"/>
          </a:xfrm>
          <a:prstGeom prst="rect">
            <a:avLst/>
          </a:prstGeom>
          <a:noFill/>
        </p:spPr>
        <p:txBody>
          <a:bodyPr wrap="none" rtlCol="0">
            <a:spAutoFit/>
          </a:bodyPr>
          <a:lstStyle/>
          <a:p>
            <a:pPr algn="ctr"/>
            <a:r>
              <a:rPr lang="en-US" dirty="0">
                <a:solidFill>
                  <a:schemeClr val="bg1"/>
                </a:solidFill>
              </a:rPr>
              <a:t>Strongly Interacting</a:t>
            </a:r>
          </a:p>
          <a:p>
            <a:pPr algn="ctr"/>
            <a:r>
              <a:rPr lang="en-US" dirty="0">
                <a:solidFill>
                  <a:schemeClr val="bg1"/>
                </a:solidFill>
              </a:rPr>
              <a:t>Heavy Particles</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grpSp>
        <p:nvGrpSpPr>
          <p:cNvPr id="11" name="Group 10">
            <a:extLst>
              <a:ext uri="{FF2B5EF4-FFF2-40B4-BE49-F238E27FC236}">
                <a16:creationId xmlns:a16="http://schemas.microsoft.com/office/drawing/2014/main" id="{E5B9343B-FC1F-554F-A9DD-B27B32C79AE5}"/>
              </a:ext>
            </a:extLst>
          </p:cNvPr>
          <p:cNvGrpSpPr/>
          <p:nvPr/>
        </p:nvGrpSpPr>
        <p:grpSpPr>
          <a:xfrm>
            <a:off x="4708616" y="2949833"/>
            <a:ext cx="2057400" cy="1243272"/>
            <a:chOff x="5928039" y="364736"/>
            <a:chExt cx="2057400" cy="1243272"/>
          </a:xfrm>
        </p:grpSpPr>
        <p:sp>
          <p:nvSpPr>
            <p:cNvPr id="2" name="TextBox 1">
              <a:extLst>
                <a:ext uri="{FF2B5EF4-FFF2-40B4-BE49-F238E27FC236}">
                  <a16:creationId xmlns:a16="http://schemas.microsoft.com/office/drawing/2014/main" id="{9E1C7CC4-B84E-5247-B48F-69CCE2F2734E}"/>
                </a:ext>
              </a:extLst>
            </p:cNvPr>
            <p:cNvSpPr txBox="1"/>
            <p:nvPr/>
          </p:nvSpPr>
          <p:spPr>
            <a:xfrm>
              <a:off x="5928039" y="961677"/>
              <a:ext cx="2057400" cy="646331"/>
            </a:xfrm>
            <a:prstGeom prst="rect">
              <a:avLst/>
            </a:prstGeom>
            <a:noFill/>
            <a:ln w="38100">
              <a:solidFill>
                <a:srgbClr val="FF0000"/>
              </a:solidFill>
            </a:ln>
          </p:spPr>
          <p:txBody>
            <a:bodyPr wrap="square" rtlCol="0">
              <a:spAutoFit/>
            </a:bodyPr>
            <a:lstStyle/>
            <a:p>
              <a:pPr algn="ctr"/>
              <a:r>
                <a:rPr lang="en-US" dirty="0">
                  <a:solidFill>
                    <a:srgbClr val="FF0000"/>
                  </a:solidFill>
                </a:rPr>
                <a:t>Traditional Targets </a:t>
              </a:r>
            </a:p>
            <a:p>
              <a:pPr algn="ctr"/>
              <a:r>
                <a:rPr lang="en-US" dirty="0">
                  <a:solidFill>
                    <a:srgbClr val="FF0000"/>
                  </a:solidFill>
                </a:rPr>
                <a:t>of Big Science</a:t>
              </a:r>
            </a:p>
          </p:txBody>
        </p:sp>
        <p:cxnSp>
          <p:nvCxnSpPr>
            <p:cNvPr id="5" name="Straight Arrow Connector 4">
              <a:extLst>
                <a:ext uri="{FF2B5EF4-FFF2-40B4-BE49-F238E27FC236}">
                  <a16:creationId xmlns:a16="http://schemas.microsoft.com/office/drawing/2014/main" id="{05847D1F-68B8-D84D-9B0C-795184008A09}"/>
                </a:ext>
              </a:extLst>
            </p:cNvPr>
            <p:cNvCxnSpPr>
              <a:cxnSpLocks/>
            </p:cNvCxnSpPr>
            <p:nvPr/>
          </p:nvCxnSpPr>
          <p:spPr>
            <a:xfrm flipV="1">
              <a:off x="6846642" y="364736"/>
              <a:ext cx="0" cy="623573"/>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A2441421-4D83-FB40-A9A1-674C8DD360DD}"/>
              </a:ext>
            </a:extLst>
          </p:cNvPr>
          <p:cNvGrpSpPr/>
          <p:nvPr/>
        </p:nvGrpSpPr>
        <p:grpSpPr>
          <a:xfrm>
            <a:off x="2133600" y="3542071"/>
            <a:ext cx="2117815" cy="1178883"/>
            <a:chOff x="2530384" y="3311366"/>
            <a:chExt cx="2117815" cy="1178883"/>
          </a:xfrm>
        </p:grpSpPr>
        <p:sp>
          <p:nvSpPr>
            <p:cNvPr id="24" name="TextBox 23">
              <a:extLst>
                <a:ext uri="{FF2B5EF4-FFF2-40B4-BE49-F238E27FC236}">
                  <a16:creationId xmlns:a16="http://schemas.microsoft.com/office/drawing/2014/main" id="{ABE7B269-3042-E441-8746-F7F7395CBC17}"/>
                </a:ext>
              </a:extLst>
            </p:cNvPr>
            <p:cNvSpPr txBox="1"/>
            <p:nvPr/>
          </p:nvSpPr>
          <p:spPr>
            <a:xfrm>
              <a:off x="2530384" y="3311366"/>
              <a:ext cx="2117815" cy="646331"/>
            </a:xfrm>
            <a:prstGeom prst="rect">
              <a:avLst/>
            </a:prstGeom>
            <a:noFill/>
            <a:ln w="38100">
              <a:solidFill>
                <a:srgbClr val="FF0000"/>
              </a:solidFill>
            </a:ln>
          </p:spPr>
          <p:txBody>
            <a:bodyPr wrap="square" rtlCol="0">
              <a:spAutoFit/>
            </a:bodyPr>
            <a:lstStyle/>
            <a:p>
              <a:pPr algn="ctr"/>
              <a:r>
                <a:rPr lang="en-US" dirty="0">
                  <a:solidFill>
                    <a:srgbClr val="FF0000"/>
                  </a:solidFill>
                </a:rPr>
                <a:t>New Targets of Small Experiments</a:t>
              </a:r>
            </a:p>
          </p:txBody>
        </p:sp>
        <p:cxnSp>
          <p:nvCxnSpPr>
            <p:cNvPr id="30" name="Straight Arrow Connector 29">
              <a:extLst>
                <a:ext uri="{FF2B5EF4-FFF2-40B4-BE49-F238E27FC236}">
                  <a16:creationId xmlns:a16="http://schemas.microsoft.com/office/drawing/2014/main" id="{8D82E805-87D9-E74E-B75D-7CC5427C55A2}"/>
                </a:ext>
              </a:extLst>
            </p:cNvPr>
            <p:cNvCxnSpPr>
              <a:cxnSpLocks/>
              <a:stCxn id="24" idx="2"/>
            </p:cNvCxnSpPr>
            <p:nvPr/>
          </p:nvCxnSpPr>
          <p:spPr>
            <a:xfrm>
              <a:off x="3589292" y="3957697"/>
              <a:ext cx="0" cy="532552"/>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pic>
        <p:nvPicPr>
          <p:cNvPr id="37" name="Picture 36">
            <a:extLst>
              <a:ext uri="{FF2B5EF4-FFF2-40B4-BE49-F238E27FC236}">
                <a16:creationId xmlns:a16="http://schemas.microsoft.com/office/drawing/2014/main" id="{8149EC9E-7948-2E4E-89E9-A323D0490846}"/>
              </a:ext>
            </a:extLst>
          </p:cNvPr>
          <p:cNvPicPr>
            <a:picLocks noChangeAspect="1"/>
          </p:cNvPicPr>
          <p:nvPr/>
        </p:nvPicPr>
        <p:blipFill rotWithShape="1">
          <a:blip r:embed="rId3"/>
          <a:srcRect l="27518" t="23660" r="34193" b="41590"/>
          <a:stretch/>
        </p:blipFill>
        <p:spPr>
          <a:xfrm>
            <a:off x="6934200" y="2083416"/>
            <a:ext cx="914400" cy="1155223"/>
          </a:xfrm>
          <a:prstGeom prst="rect">
            <a:avLst/>
          </a:prstGeom>
        </p:spPr>
      </p:pic>
      <p:pic>
        <p:nvPicPr>
          <p:cNvPr id="38" name="Picture 37">
            <a:extLst>
              <a:ext uri="{FF2B5EF4-FFF2-40B4-BE49-F238E27FC236}">
                <a16:creationId xmlns:a16="http://schemas.microsoft.com/office/drawing/2014/main" id="{AE9DD243-07CD-A042-9075-CD281FA1B34C}"/>
              </a:ext>
            </a:extLst>
          </p:cNvPr>
          <p:cNvPicPr>
            <a:picLocks noChangeAspect="1"/>
          </p:cNvPicPr>
          <p:nvPr/>
        </p:nvPicPr>
        <p:blipFill rotWithShape="1">
          <a:blip r:embed="rId4"/>
          <a:srcRect b="19030"/>
          <a:stretch/>
        </p:blipFill>
        <p:spPr>
          <a:xfrm>
            <a:off x="2734174" y="5519685"/>
            <a:ext cx="916668" cy="1125579"/>
          </a:xfrm>
          <a:prstGeom prst="rect">
            <a:avLst/>
          </a:prstGeom>
        </p:spPr>
      </p:pic>
    </p:spTree>
    <p:extLst>
      <p:ext uri="{BB962C8B-B14F-4D97-AF65-F5344CB8AC3E}">
        <p14:creationId xmlns:p14="http://schemas.microsoft.com/office/powerpoint/2010/main" val="4109002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dissolv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dissolv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dissolv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dissolve">
                                      <p:cBhvr>
                                        <p:cTn id="43" dur="500"/>
                                        <p:tgtEl>
                                          <p:spTgt spid="37"/>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dissolv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dissolve">
                                      <p:cBhvr>
                                        <p:cTn id="53" dur="5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dissolve">
                                      <p:cBhvr>
                                        <p:cTn id="5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P spid="19" grpId="0"/>
      <p:bldP spid="20" grpId="0"/>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a:extLst>
              <a:ext uri="{FF2B5EF4-FFF2-40B4-BE49-F238E27FC236}">
                <a16:creationId xmlns:a16="http://schemas.microsoft.com/office/drawing/2014/main" id="{D1EE18A6-250F-3843-B99F-CB53D16FCD4E}"/>
              </a:ext>
            </a:extLst>
          </p:cNvPr>
          <p:cNvSpPr>
            <a:spLocks noGrp="1" noChangeArrowheads="1"/>
          </p:cNvSpPr>
          <p:nvPr>
            <p:ph type="title"/>
          </p:nvPr>
        </p:nvSpPr>
        <p:spPr>
          <a:xfrm>
            <a:off x="0" y="152400"/>
            <a:ext cx="9144000" cy="571500"/>
          </a:xfrm>
        </p:spPr>
        <p:txBody>
          <a:bodyPr/>
          <a:lstStyle/>
          <a:p>
            <a:pPr eaLnBrk="1" hangingPunct="1"/>
            <a:r>
              <a:rPr lang="en-US" altLang="en-US" sz="3200" dirty="0">
                <a:solidFill>
                  <a:schemeClr val="tx1"/>
                </a:solidFill>
              </a:rPr>
              <a:t>THE UNIVERSE TODAY</a:t>
            </a:r>
          </a:p>
        </p:txBody>
      </p:sp>
      <p:sp>
        <p:nvSpPr>
          <p:cNvPr id="10245" name="Text Box 16">
            <a:extLst>
              <a:ext uri="{FF2B5EF4-FFF2-40B4-BE49-F238E27FC236}">
                <a16:creationId xmlns:a16="http://schemas.microsoft.com/office/drawing/2014/main" id="{0CE242E4-B39C-E44F-9476-4167A7E690E9}"/>
              </a:ext>
            </a:extLst>
          </p:cNvPr>
          <p:cNvSpPr txBox="1">
            <a:spLocks noChangeArrowheads="1"/>
          </p:cNvSpPr>
          <p:nvPr/>
        </p:nvSpPr>
        <p:spPr bwMode="auto">
          <a:xfrm>
            <a:off x="76200" y="4419600"/>
            <a:ext cx="89916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342900" indent="-342900" eaLnBrk="1" hangingPunct="1">
              <a:buFont typeface="Arial" panose="020B0604020202020204" pitchFamily="34" charset="0"/>
              <a:buChar char="•"/>
            </a:pPr>
            <a:r>
              <a:rPr lang="en-US" altLang="en-US" sz="2400" dirty="0">
                <a:cs typeface="Arial" panose="020B0604020202020204" pitchFamily="34" charset="0"/>
              </a:rPr>
              <a:t>We now have an overall picture of the Universe</a:t>
            </a:r>
          </a:p>
          <a:p>
            <a:pPr marL="342900" indent="-342900" eaLnBrk="1" hangingPunct="1">
              <a:buFont typeface="Arial" panose="020B0604020202020204" pitchFamily="34" charset="0"/>
              <a:buChar char="•"/>
            </a:pPr>
            <a:endParaRPr lang="en-US" altLang="en-US" sz="1200" dirty="0">
              <a:cs typeface="Arial" panose="020B0604020202020204" pitchFamily="34" charset="0"/>
            </a:endParaRPr>
          </a:p>
          <a:p>
            <a:pPr marL="342900" indent="-342900" eaLnBrk="1" hangingPunct="1">
              <a:buFont typeface="Arial" panose="020B0604020202020204" pitchFamily="34" charset="0"/>
              <a:buChar char="•"/>
            </a:pPr>
            <a:r>
              <a:rPr lang="en-US" altLang="en-US" sz="2400" dirty="0">
                <a:cs typeface="Arial" panose="020B0604020202020204" pitchFamily="34" charset="0"/>
              </a:rPr>
              <a:t>We know a lot about a little: the normal matter (5%)</a:t>
            </a:r>
          </a:p>
          <a:p>
            <a:pPr marL="342900" indent="-342900" eaLnBrk="1" hangingPunct="1">
              <a:buFont typeface="Arial" panose="020B0604020202020204" pitchFamily="34" charset="0"/>
              <a:buChar char="•"/>
            </a:pPr>
            <a:endParaRPr lang="en-US" altLang="en-US" sz="1200" dirty="0">
              <a:cs typeface="Arial" panose="020B0604020202020204" pitchFamily="34" charset="0"/>
            </a:endParaRPr>
          </a:p>
          <a:p>
            <a:pPr marL="342900" indent="-342900" eaLnBrk="1" hangingPunct="1">
              <a:buFont typeface="Arial" panose="020B0604020202020204" pitchFamily="34" charset="0"/>
              <a:buChar char="•"/>
            </a:pPr>
            <a:r>
              <a:rPr lang="en-US" altLang="en-US" sz="2400" dirty="0">
                <a:cs typeface="Arial" panose="020B0604020202020204" pitchFamily="34" charset="0"/>
              </a:rPr>
              <a:t>But we know little about a lot: dark matter / dark energy (95%).  Most of the universe is still to be discovered and understood.</a:t>
            </a:r>
          </a:p>
        </p:txBody>
      </p:sp>
      <p:pic>
        <p:nvPicPr>
          <p:cNvPr id="8" name="Picture 7">
            <a:extLst>
              <a:ext uri="{FF2B5EF4-FFF2-40B4-BE49-F238E27FC236}">
                <a16:creationId xmlns:a16="http://schemas.microsoft.com/office/drawing/2014/main" id="{65B27303-8E0F-DD4A-82BB-0F521672B13D}"/>
              </a:ext>
            </a:extLst>
          </p:cNvPr>
          <p:cNvPicPr>
            <a:picLocks noChangeAspect="1"/>
          </p:cNvPicPr>
          <p:nvPr/>
        </p:nvPicPr>
        <p:blipFill rotWithShape="1">
          <a:blip r:embed="rId2"/>
          <a:srcRect t="9302" r="19768" b="9593"/>
          <a:stretch/>
        </p:blipFill>
        <p:spPr>
          <a:xfrm>
            <a:off x="4267200" y="838200"/>
            <a:ext cx="4623347" cy="3505200"/>
          </a:xfrm>
          <a:prstGeom prst="rect">
            <a:avLst/>
          </a:prstGeom>
        </p:spPr>
      </p:pic>
      <p:pic>
        <p:nvPicPr>
          <p:cNvPr id="3" name="Picture 2">
            <a:extLst>
              <a:ext uri="{FF2B5EF4-FFF2-40B4-BE49-F238E27FC236}">
                <a16:creationId xmlns:a16="http://schemas.microsoft.com/office/drawing/2014/main" id="{97D6DF5B-38B9-AE40-A902-3EABD23E8009}"/>
              </a:ext>
            </a:extLst>
          </p:cNvPr>
          <p:cNvPicPr>
            <a:picLocks noChangeAspect="1"/>
          </p:cNvPicPr>
          <p:nvPr/>
        </p:nvPicPr>
        <p:blipFill>
          <a:blip r:embed="rId3"/>
          <a:stretch>
            <a:fillRect/>
          </a:stretch>
        </p:blipFill>
        <p:spPr>
          <a:xfrm>
            <a:off x="304800" y="1143000"/>
            <a:ext cx="3556000" cy="2667000"/>
          </a:xfrm>
          <a:prstGeom prst="rect">
            <a:avLst/>
          </a:prstGeom>
        </p:spPr>
      </p:pic>
      <p:cxnSp>
        <p:nvCxnSpPr>
          <p:cNvPr id="6" name="Straight Connector 5">
            <a:extLst>
              <a:ext uri="{FF2B5EF4-FFF2-40B4-BE49-F238E27FC236}">
                <a16:creationId xmlns:a16="http://schemas.microsoft.com/office/drawing/2014/main" id="{9974D97C-9573-F745-9734-C48701F5A17F}"/>
              </a:ext>
            </a:extLst>
          </p:cNvPr>
          <p:cNvCxnSpPr>
            <a:cxnSpLocks/>
            <a:endCxn id="8" idx="1"/>
          </p:cNvCxnSpPr>
          <p:nvPr/>
        </p:nvCxnSpPr>
        <p:spPr>
          <a:xfrm>
            <a:off x="3860800" y="1143000"/>
            <a:ext cx="406400" cy="14478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F8BCFDA7-259D-DA49-A03F-48C74A141860}"/>
              </a:ext>
            </a:extLst>
          </p:cNvPr>
          <p:cNvCxnSpPr>
            <a:cxnSpLocks/>
          </p:cNvCxnSpPr>
          <p:nvPr/>
        </p:nvCxnSpPr>
        <p:spPr>
          <a:xfrm flipV="1">
            <a:off x="3860800" y="3505200"/>
            <a:ext cx="482600" cy="3048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50936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5ADB919-C103-1D4B-A20B-4BCB5E13EEA9}"/>
              </a:ext>
            </a:extLst>
          </p:cNvPr>
          <p:cNvGrpSpPr/>
          <p:nvPr/>
        </p:nvGrpSpPr>
        <p:grpSpPr>
          <a:xfrm>
            <a:off x="4953000" y="3609862"/>
            <a:ext cx="3911423" cy="2993780"/>
            <a:chOff x="4953000" y="3609862"/>
            <a:chExt cx="3911423" cy="2993780"/>
          </a:xfrm>
        </p:grpSpPr>
        <p:grpSp>
          <p:nvGrpSpPr>
            <p:cNvPr id="9" name="Group 29"/>
            <p:cNvGrpSpPr>
              <a:grpSpLocks/>
            </p:cNvGrpSpPr>
            <p:nvPr/>
          </p:nvGrpSpPr>
          <p:grpSpPr bwMode="auto">
            <a:xfrm>
              <a:off x="4953000" y="3609862"/>
              <a:ext cx="3746553" cy="2993780"/>
              <a:chOff x="4457699" y="3381376"/>
              <a:chExt cx="4357365" cy="3140180"/>
            </a:xfrm>
          </p:grpSpPr>
          <p:pic>
            <p:nvPicPr>
              <p:cNvPr id="2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7699" y="3381376"/>
                <a:ext cx="4357365" cy="3140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Rectangle 25"/>
              <p:cNvSpPr>
                <a:spLocks noChangeArrowheads="1"/>
              </p:cNvSpPr>
              <p:nvPr/>
            </p:nvSpPr>
            <p:spPr bwMode="auto">
              <a:xfrm>
                <a:off x="6648450" y="3686175"/>
                <a:ext cx="847725" cy="304800"/>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3" name="Rectangle 26"/>
              <p:cNvSpPr>
                <a:spLocks noChangeArrowheads="1"/>
              </p:cNvSpPr>
              <p:nvPr/>
            </p:nvSpPr>
            <p:spPr bwMode="auto">
              <a:xfrm>
                <a:off x="7658101" y="4238625"/>
                <a:ext cx="971550" cy="304800"/>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4" name="Rectangle 27"/>
              <p:cNvSpPr>
                <a:spLocks noChangeArrowheads="1"/>
              </p:cNvSpPr>
              <p:nvPr/>
            </p:nvSpPr>
            <p:spPr bwMode="auto">
              <a:xfrm>
                <a:off x="5314951" y="4629150"/>
                <a:ext cx="1066800" cy="304800"/>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2" name="TextBox 1">
              <a:extLst>
                <a:ext uri="{FF2B5EF4-FFF2-40B4-BE49-F238E27FC236}">
                  <a16:creationId xmlns:a16="http://schemas.microsoft.com/office/drawing/2014/main" id="{E69587E3-61A3-D044-A542-2F1DCC463670}"/>
                </a:ext>
              </a:extLst>
            </p:cNvPr>
            <p:cNvSpPr txBox="1"/>
            <p:nvPr/>
          </p:nvSpPr>
          <p:spPr>
            <a:xfrm rot="5400000">
              <a:off x="7563122" y="4756595"/>
              <a:ext cx="2348779" cy="253822"/>
            </a:xfrm>
            <a:prstGeom prst="rect">
              <a:avLst/>
            </a:prstGeom>
            <a:noFill/>
          </p:spPr>
          <p:txBody>
            <a:bodyPr wrap="none" rtlCol="0">
              <a:spAutoFit/>
            </a:bodyPr>
            <a:lstStyle/>
            <a:p>
              <a:r>
                <a:rPr lang="en-US" sz="1000" dirty="0"/>
                <a:t>Feng, Kumar (2008); Feng, Tu, Yu (2010</a:t>
              </a:r>
              <a:r>
                <a:rPr lang="en-US" sz="1200" dirty="0"/>
                <a:t>)</a:t>
              </a:r>
            </a:p>
          </p:txBody>
        </p:sp>
      </p:grpSp>
      <p:grpSp>
        <p:nvGrpSpPr>
          <p:cNvPr id="8" name="Group 7">
            <a:extLst>
              <a:ext uri="{FF2B5EF4-FFF2-40B4-BE49-F238E27FC236}">
                <a16:creationId xmlns:a16="http://schemas.microsoft.com/office/drawing/2014/main" id="{275879E4-4EBA-5842-B65B-D541EAC3307A}"/>
              </a:ext>
            </a:extLst>
          </p:cNvPr>
          <p:cNvGrpSpPr/>
          <p:nvPr/>
        </p:nvGrpSpPr>
        <p:grpSpPr>
          <a:xfrm>
            <a:off x="6001295" y="4277638"/>
            <a:ext cx="2338424" cy="1740665"/>
            <a:chOff x="6001295" y="4277638"/>
            <a:chExt cx="2338424" cy="1740665"/>
          </a:xfrm>
        </p:grpSpPr>
        <p:sp>
          <p:nvSpPr>
            <p:cNvPr id="15" name="TextBox 20"/>
            <p:cNvSpPr txBox="1">
              <a:spLocks noChangeArrowheads="1"/>
            </p:cNvSpPr>
            <p:nvPr/>
          </p:nvSpPr>
          <p:spPr bwMode="auto">
            <a:xfrm>
              <a:off x="6878450" y="5656409"/>
              <a:ext cx="1461269" cy="3618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800" baseline="-25000" dirty="0" err="1">
                  <a:solidFill>
                    <a:srgbClr val="00BE00"/>
                  </a:solidFill>
                </a:rPr>
                <a:t>WIMPless</a:t>
              </a:r>
              <a:r>
                <a:rPr lang="en-US" sz="2800" baseline="-25000" dirty="0">
                  <a:solidFill>
                    <a:srgbClr val="00BE00"/>
                  </a:solidFill>
                </a:rPr>
                <a:t> DM</a:t>
              </a:r>
            </a:p>
          </p:txBody>
        </p:sp>
        <p:cxnSp>
          <p:nvCxnSpPr>
            <p:cNvPr id="16" name="Straight Arrow Connector 22"/>
            <p:cNvCxnSpPr>
              <a:cxnSpLocks noChangeShapeType="1"/>
            </p:cNvCxnSpPr>
            <p:nvPr/>
          </p:nvCxnSpPr>
          <p:spPr bwMode="auto">
            <a:xfrm rot="10800000">
              <a:off x="6001295" y="5787196"/>
              <a:ext cx="822557" cy="126508"/>
            </a:xfrm>
            <a:prstGeom prst="straightConnector1">
              <a:avLst/>
            </a:prstGeom>
            <a:noFill/>
            <a:ln w="19050">
              <a:solidFill>
                <a:srgbClr val="00BE00"/>
              </a:solidFill>
              <a:round/>
              <a:headEnd/>
              <a:tailEnd type="arrow" w="med" len="med"/>
            </a:ln>
            <a:extLst>
              <a:ext uri="{909E8E84-426E-40dd-AFC4-6F175D3DCCD1}">
                <a14:hiddenFill xmlns="" xmlns:a14="http://schemas.microsoft.com/office/drawing/2010/main">
                  <a:noFill/>
                </a14:hiddenFill>
              </a:ext>
            </a:extLst>
          </p:spPr>
        </p:cxnSp>
        <p:cxnSp>
          <p:nvCxnSpPr>
            <p:cNvPr id="17" name="Straight Arrow Connector 24"/>
            <p:cNvCxnSpPr>
              <a:cxnSpLocks noChangeShapeType="1"/>
            </p:cNvCxnSpPr>
            <p:nvPr/>
          </p:nvCxnSpPr>
          <p:spPr bwMode="auto">
            <a:xfrm rot="16200000" flipV="1">
              <a:off x="6603753" y="5295064"/>
              <a:ext cx="490371" cy="384921"/>
            </a:xfrm>
            <a:prstGeom prst="straightConnector1">
              <a:avLst/>
            </a:prstGeom>
            <a:noFill/>
            <a:ln w="19050">
              <a:solidFill>
                <a:srgbClr val="00BE00"/>
              </a:solidFill>
              <a:round/>
              <a:headEnd/>
              <a:tailEnd type="arrow" w="med" len="med"/>
            </a:ln>
            <a:extLst>
              <a:ext uri="{909E8E84-426E-40dd-AFC4-6F175D3DCCD1}">
                <a14:hiddenFill xmlns="" xmlns:a14="http://schemas.microsoft.com/office/drawing/2010/main">
                  <a:noFill/>
                </a14:hiddenFill>
              </a:ext>
            </a:extLst>
          </p:spPr>
        </p:cxnSp>
        <p:cxnSp>
          <p:nvCxnSpPr>
            <p:cNvPr id="18" name="Straight Arrow Connector 25"/>
            <p:cNvCxnSpPr>
              <a:cxnSpLocks noChangeShapeType="1"/>
            </p:cNvCxnSpPr>
            <p:nvPr/>
          </p:nvCxnSpPr>
          <p:spPr bwMode="auto">
            <a:xfrm rot="16200000" flipV="1">
              <a:off x="6866253" y="5144507"/>
              <a:ext cx="899011" cy="204747"/>
            </a:xfrm>
            <a:prstGeom prst="straightConnector1">
              <a:avLst/>
            </a:prstGeom>
            <a:noFill/>
            <a:ln w="19050">
              <a:solidFill>
                <a:srgbClr val="00BE00"/>
              </a:solidFill>
              <a:round/>
              <a:headEnd/>
              <a:tailEnd type="arrow" w="med" len="med"/>
            </a:ln>
            <a:extLst>
              <a:ext uri="{909E8E84-426E-40dd-AFC4-6F175D3DCCD1}">
                <a14:hiddenFill xmlns="" xmlns:a14="http://schemas.microsoft.com/office/drawing/2010/main">
                  <a:noFill/>
                </a14:hiddenFill>
              </a:ext>
            </a:extLst>
          </p:spPr>
        </p:cxnSp>
        <p:cxnSp>
          <p:nvCxnSpPr>
            <p:cNvPr id="19" name="Straight Arrow Connector 26"/>
            <p:cNvCxnSpPr>
              <a:cxnSpLocks noChangeShapeType="1"/>
            </p:cNvCxnSpPr>
            <p:nvPr/>
          </p:nvCxnSpPr>
          <p:spPr bwMode="auto">
            <a:xfrm flipH="1" flipV="1">
              <a:off x="7866621" y="4277638"/>
              <a:ext cx="26517" cy="1391505"/>
            </a:xfrm>
            <a:prstGeom prst="straightConnector1">
              <a:avLst/>
            </a:prstGeom>
            <a:noFill/>
            <a:ln w="19050">
              <a:solidFill>
                <a:srgbClr val="00BE00"/>
              </a:solidFill>
              <a:round/>
              <a:headEnd/>
              <a:tailEnd type="arrow" w="med" len="med"/>
            </a:ln>
            <a:extLst>
              <a:ext uri="{909E8E84-426E-40dd-AFC4-6F175D3DCCD1}">
                <a14:hiddenFill xmlns="" xmlns:a14="http://schemas.microsoft.com/office/drawing/2010/main">
                  <a:noFill/>
                </a14:hiddenFill>
              </a:ext>
            </a:extLst>
          </p:spPr>
        </p:cxnSp>
      </p:grpSp>
      <p:grpSp>
        <p:nvGrpSpPr>
          <p:cNvPr id="7" name="Group 6">
            <a:extLst>
              <a:ext uri="{FF2B5EF4-FFF2-40B4-BE49-F238E27FC236}">
                <a16:creationId xmlns:a16="http://schemas.microsoft.com/office/drawing/2014/main" id="{06A18AFC-843C-D54A-9733-410FD979CF7B}"/>
              </a:ext>
            </a:extLst>
          </p:cNvPr>
          <p:cNvGrpSpPr/>
          <p:nvPr/>
        </p:nvGrpSpPr>
        <p:grpSpPr>
          <a:xfrm>
            <a:off x="6907857" y="3776503"/>
            <a:ext cx="1325129" cy="312539"/>
            <a:chOff x="6907857" y="3776503"/>
            <a:chExt cx="1325129" cy="312539"/>
          </a:xfrm>
        </p:grpSpPr>
        <p:sp>
          <p:nvSpPr>
            <p:cNvPr id="14" name="TextBox 19"/>
            <p:cNvSpPr txBox="1">
              <a:spLocks noChangeArrowheads="1"/>
            </p:cNvSpPr>
            <p:nvPr/>
          </p:nvSpPr>
          <p:spPr bwMode="auto">
            <a:xfrm>
              <a:off x="6907857" y="3776503"/>
              <a:ext cx="1023630" cy="312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400" baseline="-25000" dirty="0">
                  <a:solidFill>
                    <a:srgbClr val="FF0000"/>
                  </a:solidFill>
                </a:rPr>
                <a:t>WIMP DM</a:t>
              </a:r>
            </a:p>
          </p:txBody>
        </p:sp>
        <p:sp>
          <p:nvSpPr>
            <p:cNvPr id="20" name="Oval 27"/>
            <p:cNvSpPr>
              <a:spLocks noChangeArrowheads="1"/>
            </p:cNvSpPr>
            <p:nvPr/>
          </p:nvSpPr>
          <p:spPr bwMode="auto">
            <a:xfrm>
              <a:off x="8040549" y="3900451"/>
              <a:ext cx="192437" cy="177534"/>
            </a:xfrm>
            <a:prstGeom prst="ellipse">
              <a:avLst/>
            </a:prstGeom>
            <a:solidFill>
              <a:srgbClr val="FF0000"/>
            </a:solidFill>
            <a:ln w="9525">
              <a:solidFill>
                <a:srgbClr val="FF0000"/>
              </a:solidFill>
              <a:round/>
              <a:headEnd/>
              <a:tailEnd/>
            </a:ln>
          </p:spPr>
          <p:txBody>
            <a:bodyPr wrap="none" anchor="ctr"/>
            <a:lstStyle/>
            <a:p>
              <a:endParaRPr lang="en-US" baseline="-25000"/>
            </a:p>
          </p:txBody>
        </p:sp>
      </p:grpSp>
      <p:sp>
        <p:nvSpPr>
          <p:cNvPr id="3074" name="Title 1"/>
          <p:cNvSpPr>
            <a:spLocks noGrp="1"/>
          </p:cNvSpPr>
          <p:nvPr>
            <p:ph type="title"/>
          </p:nvPr>
        </p:nvSpPr>
        <p:spPr>
          <a:xfrm>
            <a:off x="0" y="228985"/>
            <a:ext cx="9144000" cy="441325"/>
          </a:xfrm>
        </p:spPr>
        <p:txBody>
          <a:bodyPr/>
          <a:lstStyle/>
          <a:p>
            <a:r>
              <a:rPr lang="en-US" dirty="0">
                <a:latin typeface="Arial" charset="0"/>
              </a:rPr>
              <a:t>DARK MATTER</a:t>
            </a:r>
          </a:p>
        </p:txBody>
      </p:sp>
      <p:sp>
        <p:nvSpPr>
          <p:cNvPr id="54" name="Rectangle 3"/>
          <p:cNvSpPr txBox="1">
            <a:spLocks noChangeArrowheads="1"/>
          </p:cNvSpPr>
          <p:nvPr/>
        </p:nvSpPr>
        <p:spPr bwMode="auto">
          <a:xfrm>
            <a:off x="-1" y="914400"/>
            <a:ext cx="5140615" cy="2897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What properties should DM have?</a:t>
            </a:r>
          </a:p>
          <a:p>
            <a:endParaRPr lang="en-US" sz="1200" dirty="0"/>
          </a:p>
          <a:p>
            <a:r>
              <a:rPr lang="en-US" sz="2000" dirty="0"/>
              <a:t>A simple mechanism for generating DM: in the early universe, DM particles annihilate in pairs until they “freeze out.”</a:t>
            </a:r>
          </a:p>
          <a:p>
            <a:endParaRPr lang="en-US" sz="1200" dirty="0"/>
          </a:p>
          <a:p>
            <a:r>
              <a:rPr lang="en-US" sz="2000" dirty="0"/>
              <a:t>The weaker their interactions, the more dark matter survives to the present day:</a:t>
            </a:r>
          </a:p>
          <a:p>
            <a:endParaRPr lang="en-US" sz="2000" dirty="0"/>
          </a:p>
          <a:p>
            <a:endParaRPr lang="en-US" sz="2000" dirty="0"/>
          </a:p>
          <a:p>
            <a:endParaRPr lang="en-US" sz="2000" dirty="0"/>
          </a:p>
        </p:txBody>
      </p:sp>
      <p:sp>
        <p:nvSpPr>
          <p:cNvPr id="25" name="Rectangle 3"/>
          <p:cNvSpPr txBox="1">
            <a:spLocks noChangeArrowheads="1"/>
          </p:cNvSpPr>
          <p:nvPr/>
        </p:nvSpPr>
        <p:spPr bwMode="auto">
          <a:xfrm>
            <a:off x="165275" y="4419600"/>
            <a:ext cx="4943141" cy="19466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r>
              <a:rPr lang="en-US" sz="2000" dirty="0">
                <a:solidFill>
                  <a:srgbClr val="FF0000"/>
                </a:solidFill>
                <a:latin typeface="Arial" charset="0"/>
              </a:rPr>
              <a:t>WIMP Miracle: ~100 GeV to 1 </a:t>
            </a:r>
            <a:r>
              <a:rPr lang="en-US" sz="2000" dirty="0" err="1">
                <a:solidFill>
                  <a:srgbClr val="FF0000"/>
                </a:solidFill>
                <a:latin typeface="Arial" charset="0"/>
              </a:rPr>
              <a:t>TeV</a:t>
            </a:r>
            <a:r>
              <a:rPr lang="en-US" sz="2000" dirty="0">
                <a:solidFill>
                  <a:srgbClr val="FF0000"/>
                </a:solidFill>
                <a:latin typeface="Arial" charset="0"/>
              </a:rPr>
              <a:t> masses, strong couplings </a:t>
            </a:r>
            <a:r>
              <a:rPr lang="en-US" sz="2000" dirty="0">
                <a:solidFill>
                  <a:srgbClr val="FF0000"/>
                </a:solidFill>
                <a:latin typeface="Arial" charset="0"/>
                <a:sym typeface="Wingdings" pitchFamily="2" charset="2"/>
              </a:rPr>
              <a:t> right abundance</a:t>
            </a:r>
          </a:p>
          <a:p>
            <a:pPr eaLnBrk="1" hangingPunct="1"/>
            <a:endParaRPr lang="en-US" sz="1200" dirty="0">
              <a:solidFill>
                <a:srgbClr val="FF0000"/>
              </a:solidFill>
              <a:latin typeface="Arial" charset="0"/>
              <a:sym typeface="Wingdings" pitchFamily="2" charset="2"/>
            </a:endParaRPr>
          </a:p>
          <a:p>
            <a:pPr eaLnBrk="1" hangingPunct="1"/>
            <a:r>
              <a:rPr lang="en-US" sz="2000" dirty="0" err="1">
                <a:solidFill>
                  <a:srgbClr val="00B050"/>
                </a:solidFill>
                <a:latin typeface="Arial" charset="0"/>
              </a:rPr>
              <a:t>WIMPless</a:t>
            </a:r>
            <a:r>
              <a:rPr lang="en-US" sz="2000" dirty="0">
                <a:solidFill>
                  <a:srgbClr val="00B050"/>
                </a:solidFill>
                <a:latin typeface="Arial" charset="0"/>
              </a:rPr>
              <a:t> Miracle: lighter particles, weaker interactions </a:t>
            </a:r>
            <a:r>
              <a:rPr lang="en-US" sz="2000" dirty="0">
                <a:solidFill>
                  <a:srgbClr val="00B050"/>
                </a:solidFill>
                <a:latin typeface="Arial" charset="0"/>
                <a:sym typeface="Wingdings" pitchFamily="2" charset="2"/>
              </a:rPr>
              <a:t> right abundance</a:t>
            </a:r>
            <a:endParaRPr lang="en-US" sz="2000" dirty="0">
              <a:solidFill>
                <a:srgbClr val="00B050"/>
              </a:solidFill>
            </a:endParaRPr>
          </a:p>
        </p:txBody>
      </p:sp>
      <p:pic>
        <p:nvPicPr>
          <p:cNvPr id="10"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8417" y="847578"/>
            <a:ext cx="3883183" cy="28100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2">
            <a:extLst>
              <a:ext uri="{FF2B5EF4-FFF2-40B4-BE49-F238E27FC236}">
                <a16:creationId xmlns:a16="http://schemas.microsoft.com/office/drawing/2014/main" id="{EC450CF7-BF4C-5141-AB94-8139655F24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3265" y="3429000"/>
            <a:ext cx="2700783" cy="8025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5131A813-0723-8648-8B5A-D283D356CFBD}"/>
              </a:ext>
            </a:extLst>
          </p:cNvPr>
          <p:cNvGrpSpPr/>
          <p:nvPr/>
        </p:nvGrpSpPr>
        <p:grpSpPr>
          <a:xfrm>
            <a:off x="5638800" y="2153856"/>
            <a:ext cx="1121753" cy="1275144"/>
            <a:chOff x="5334001" y="2386921"/>
            <a:chExt cx="1121753" cy="1275144"/>
          </a:xfrm>
        </p:grpSpPr>
        <p:grpSp>
          <p:nvGrpSpPr>
            <p:cNvPr id="27" name="Group 21">
              <a:extLst>
                <a:ext uri="{FF2B5EF4-FFF2-40B4-BE49-F238E27FC236}">
                  <a16:creationId xmlns:a16="http://schemas.microsoft.com/office/drawing/2014/main" id="{1E68A39D-9607-6549-834F-AC8A20179BE5}"/>
                </a:ext>
              </a:extLst>
            </p:cNvPr>
            <p:cNvGrpSpPr>
              <a:grpSpLocks/>
            </p:cNvGrpSpPr>
            <p:nvPr/>
          </p:nvGrpSpPr>
          <p:grpSpPr bwMode="auto">
            <a:xfrm>
              <a:off x="5334001" y="2386921"/>
              <a:ext cx="1121753" cy="966128"/>
              <a:chOff x="3526" y="2033"/>
              <a:chExt cx="2151" cy="1920"/>
            </a:xfrm>
          </p:grpSpPr>
          <p:sp>
            <p:nvSpPr>
              <p:cNvPr id="31" name="Text Box 33">
                <a:extLst>
                  <a:ext uri="{FF2B5EF4-FFF2-40B4-BE49-F238E27FC236}">
                    <a16:creationId xmlns:a16="http://schemas.microsoft.com/office/drawing/2014/main" id="{8B1860CB-D35A-504D-B546-E56E46AC1B72}"/>
                  </a:ext>
                </a:extLst>
              </p:cNvPr>
              <p:cNvSpPr txBox="1">
                <a:spLocks noChangeArrowheads="1"/>
              </p:cNvSpPr>
              <p:nvPr/>
            </p:nvSpPr>
            <p:spPr bwMode="auto">
              <a:xfrm>
                <a:off x="3554" y="2033"/>
                <a:ext cx="752" cy="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000" dirty="0"/>
                  <a:t>DM</a:t>
                </a:r>
              </a:p>
            </p:txBody>
          </p:sp>
          <p:sp>
            <p:nvSpPr>
              <p:cNvPr id="32" name="Text Box 34">
                <a:extLst>
                  <a:ext uri="{FF2B5EF4-FFF2-40B4-BE49-F238E27FC236}">
                    <a16:creationId xmlns:a16="http://schemas.microsoft.com/office/drawing/2014/main" id="{CCE7F64D-802E-8C43-8679-04A73E31A329}"/>
                  </a:ext>
                </a:extLst>
              </p:cNvPr>
              <p:cNvSpPr txBox="1">
                <a:spLocks noChangeArrowheads="1"/>
              </p:cNvSpPr>
              <p:nvPr/>
            </p:nvSpPr>
            <p:spPr bwMode="auto">
              <a:xfrm>
                <a:off x="4919" y="2033"/>
                <a:ext cx="723" cy="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000" dirty="0"/>
                  <a:t>SM</a:t>
                </a:r>
              </a:p>
            </p:txBody>
          </p:sp>
          <p:sp>
            <p:nvSpPr>
              <p:cNvPr id="33" name="Text Box 35">
                <a:extLst>
                  <a:ext uri="{FF2B5EF4-FFF2-40B4-BE49-F238E27FC236}">
                    <a16:creationId xmlns:a16="http://schemas.microsoft.com/office/drawing/2014/main" id="{AAD03A91-8B2A-4346-B50F-BEB5F916E846}"/>
                  </a:ext>
                </a:extLst>
              </p:cNvPr>
              <p:cNvSpPr txBox="1">
                <a:spLocks noChangeArrowheads="1"/>
              </p:cNvSpPr>
              <p:nvPr/>
            </p:nvSpPr>
            <p:spPr bwMode="auto">
              <a:xfrm>
                <a:off x="3526" y="3456"/>
                <a:ext cx="738" cy="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000" dirty="0"/>
                  <a:t>DM</a:t>
                </a:r>
              </a:p>
            </p:txBody>
          </p:sp>
          <p:sp>
            <p:nvSpPr>
              <p:cNvPr id="34" name="Text Box 35">
                <a:extLst>
                  <a:ext uri="{FF2B5EF4-FFF2-40B4-BE49-F238E27FC236}">
                    <a16:creationId xmlns:a16="http://schemas.microsoft.com/office/drawing/2014/main" id="{003356D4-6031-9545-AC47-E7819088D32B}"/>
                  </a:ext>
                </a:extLst>
              </p:cNvPr>
              <p:cNvSpPr txBox="1">
                <a:spLocks noChangeArrowheads="1"/>
              </p:cNvSpPr>
              <p:nvPr/>
            </p:nvSpPr>
            <p:spPr bwMode="auto">
              <a:xfrm>
                <a:off x="4939" y="3456"/>
                <a:ext cx="738" cy="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000" dirty="0"/>
                  <a:t>SM</a:t>
                </a:r>
              </a:p>
            </p:txBody>
          </p:sp>
          <p:grpSp>
            <p:nvGrpSpPr>
              <p:cNvPr id="35" name="Group 37">
                <a:extLst>
                  <a:ext uri="{FF2B5EF4-FFF2-40B4-BE49-F238E27FC236}">
                    <a16:creationId xmlns:a16="http://schemas.microsoft.com/office/drawing/2014/main" id="{35F4618C-8FE6-6948-9AFD-BDF2E29C99EB}"/>
                  </a:ext>
                </a:extLst>
              </p:cNvPr>
              <p:cNvGrpSpPr>
                <a:grpSpLocks/>
              </p:cNvGrpSpPr>
              <p:nvPr/>
            </p:nvGrpSpPr>
            <p:grpSpPr bwMode="auto">
              <a:xfrm>
                <a:off x="4030" y="2433"/>
                <a:ext cx="1149" cy="1114"/>
                <a:chOff x="1047752" y="1657351"/>
                <a:chExt cx="1823039" cy="1767162"/>
              </a:xfrm>
            </p:grpSpPr>
            <p:sp>
              <p:nvSpPr>
                <p:cNvPr id="36" name="Line 21">
                  <a:extLst>
                    <a:ext uri="{FF2B5EF4-FFF2-40B4-BE49-F238E27FC236}">
                      <a16:creationId xmlns:a16="http://schemas.microsoft.com/office/drawing/2014/main" id="{EBD7F203-DBD0-1741-BBEF-9A0EB9ECA1CB}"/>
                    </a:ext>
                  </a:extLst>
                </p:cNvPr>
                <p:cNvSpPr>
                  <a:spLocks noChangeShapeType="1"/>
                </p:cNvSpPr>
                <p:nvPr/>
              </p:nvSpPr>
              <p:spPr bwMode="auto">
                <a:xfrm>
                  <a:off x="1047752" y="1657351"/>
                  <a:ext cx="1766191" cy="1767162"/>
                </a:xfrm>
                <a:prstGeom prst="line">
                  <a:avLst/>
                </a:prstGeom>
                <a:noFill/>
                <a:ln w="19050">
                  <a:solidFill>
                    <a:schemeClr val="tx1"/>
                  </a:solidFill>
                  <a:round/>
                  <a:headEnd/>
                  <a:tailEnd/>
                </a:ln>
                <a:extLst/>
              </p:spPr>
              <p:txBody>
                <a:bodyPr wrap="none" anchor="ctr"/>
                <a:lstStyle/>
                <a:p>
                  <a:endParaRPr lang="en-US"/>
                </a:p>
              </p:txBody>
            </p:sp>
            <p:sp>
              <p:nvSpPr>
                <p:cNvPr id="37" name="Line 24">
                  <a:extLst>
                    <a:ext uri="{FF2B5EF4-FFF2-40B4-BE49-F238E27FC236}">
                      <a16:creationId xmlns:a16="http://schemas.microsoft.com/office/drawing/2014/main" id="{99E210F2-6ACE-0243-A8CF-423C2E488F61}"/>
                    </a:ext>
                  </a:extLst>
                </p:cNvPr>
                <p:cNvSpPr>
                  <a:spLocks noChangeShapeType="1"/>
                </p:cNvSpPr>
                <p:nvPr/>
              </p:nvSpPr>
              <p:spPr bwMode="auto">
                <a:xfrm flipV="1">
                  <a:off x="1049097" y="1679944"/>
                  <a:ext cx="1821694" cy="1731878"/>
                </a:xfrm>
                <a:prstGeom prst="line">
                  <a:avLst/>
                </a:prstGeom>
                <a:noFill/>
                <a:ln w="19050">
                  <a:solidFill>
                    <a:schemeClr val="tx1"/>
                  </a:solidFill>
                  <a:round/>
                  <a:headEnd/>
                  <a:tailEnd/>
                </a:ln>
                <a:extLst/>
              </p:spPr>
              <p:txBody>
                <a:bodyPr wrap="none" anchor="ctr"/>
                <a:lstStyle/>
                <a:p>
                  <a:endParaRPr lang="en-US"/>
                </a:p>
              </p:txBody>
            </p:sp>
            <p:sp>
              <p:nvSpPr>
                <p:cNvPr id="38" name="Oval 36">
                  <a:extLst>
                    <a:ext uri="{FF2B5EF4-FFF2-40B4-BE49-F238E27FC236}">
                      <a16:creationId xmlns:a16="http://schemas.microsoft.com/office/drawing/2014/main" id="{FA2ABF1C-5879-CD45-AF7B-B5CDEDEBAC62}"/>
                    </a:ext>
                  </a:extLst>
                </p:cNvPr>
                <p:cNvSpPr>
                  <a:spLocks noChangeArrowheads="1"/>
                </p:cNvSpPr>
                <p:nvPr/>
              </p:nvSpPr>
              <p:spPr bwMode="auto">
                <a:xfrm>
                  <a:off x="1575358" y="2099330"/>
                  <a:ext cx="845007" cy="865009"/>
                </a:xfrm>
                <a:prstGeom prst="ellipse">
                  <a:avLst/>
                </a:prstGeom>
                <a:solidFill>
                  <a:schemeClr val="tx1"/>
                </a:solidFill>
                <a:ln w="9525" algn="ctr">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400" dirty="0"/>
                </a:p>
              </p:txBody>
            </p:sp>
          </p:grpSp>
        </p:grpSp>
        <p:sp>
          <p:nvSpPr>
            <p:cNvPr id="29" name="Text Box 37">
              <a:extLst>
                <a:ext uri="{FF2B5EF4-FFF2-40B4-BE49-F238E27FC236}">
                  <a16:creationId xmlns:a16="http://schemas.microsoft.com/office/drawing/2014/main" id="{71D9D900-C8DB-2A4D-8903-11E5A3959D1B}"/>
                </a:ext>
              </a:extLst>
            </p:cNvPr>
            <p:cNvSpPr txBox="1">
              <a:spLocks noChangeArrowheads="1"/>
            </p:cNvSpPr>
            <p:nvPr/>
          </p:nvSpPr>
          <p:spPr bwMode="auto">
            <a:xfrm>
              <a:off x="5486400" y="3200400"/>
              <a:ext cx="7457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200" dirty="0"/>
            </a:p>
            <a:p>
              <a:pPr algn="ctr">
                <a:spcBef>
                  <a:spcPct val="0"/>
                </a:spcBef>
                <a:buFontTx/>
                <a:buNone/>
              </a:pPr>
              <a:r>
                <a:rPr lang="en-US" altLang="en-US" sz="1200" dirty="0"/>
                <a:t>time  </a:t>
              </a:r>
            </a:p>
          </p:txBody>
        </p:sp>
        <p:cxnSp>
          <p:nvCxnSpPr>
            <p:cNvPr id="30" name="Straight Arrow Connector 40">
              <a:extLst>
                <a:ext uri="{FF2B5EF4-FFF2-40B4-BE49-F238E27FC236}">
                  <a16:creationId xmlns:a16="http://schemas.microsoft.com/office/drawing/2014/main" id="{29759567-1F0C-5F45-A15D-F23A7D806350}"/>
                </a:ext>
              </a:extLst>
            </p:cNvPr>
            <p:cNvCxnSpPr>
              <a:cxnSpLocks noChangeShapeType="1"/>
            </p:cNvCxnSpPr>
            <p:nvPr/>
          </p:nvCxnSpPr>
          <p:spPr bwMode="auto">
            <a:xfrm rot="10800000">
              <a:off x="5469603" y="3401660"/>
              <a:ext cx="842343" cy="3651"/>
            </a:xfrm>
            <a:prstGeom prst="straightConnector1">
              <a:avLst/>
            </a:prstGeom>
            <a:noFill/>
            <a:ln w="19050" algn="ctr">
              <a:solidFill>
                <a:schemeClr val="tx1"/>
              </a:solidFill>
              <a:round/>
              <a:headEnd type="arrow" w="med" len="med"/>
              <a:tailEnd type="none" w="med" len="me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153531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4">
                                            <p:txEl>
                                              <p:pRg st="4" end="4"/>
                                            </p:txEl>
                                          </p:spTgt>
                                        </p:tgtEl>
                                        <p:attrNameLst>
                                          <p:attrName>style.visibility</p:attrName>
                                        </p:attrNameLst>
                                      </p:cBhvr>
                                      <p:to>
                                        <p:strVal val="visible"/>
                                      </p:to>
                                    </p:set>
                                    <p:animEffect transition="in" filter="dissolve">
                                      <p:cBhvr>
                                        <p:cTn id="7" dur="500"/>
                                        <p:tgtEl>
                                          <p:spTgt spid="54">
                                            <p:txEl>
                                              <p:pRg st="4" end="4"/>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dissolve">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25">
                                            <p:txEl>
                                              <p:pRg st="0" end="0"/>
                                            </p:txEl>
                                          </p:spTgt>
                                        </p:tgtEl>
                                        <p:attrNameLst>
                                          <p:attrName>style.visibility</p:attrName>
                                        </p:attrNameLst>
                                      </p:cBhvr>
                                      <p:to>
                                        <p:strVal val="visible"/>
                                      </p:to>
                                    </p:set>
                                    <p:animEffect transition="in" filter="dissolve">
                                      <p:cBhvr>
                                        <p:cTn id="20" dur="500"/>
                                        <p:tgtEl>
                                          <p:spTgt spid="25">
                                            <p:txEl>
                                              <p:pRg st="0" end="0"/>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25">
                                            <p:txEl>
                                              <p:pRg st="2" end="2"/>
                                            </p:txEl>
                                          </p:spTgt>
                                        </p:tgtEl>
                                        <p:attrNameLst>
                                          <p:attrName>style.visibility</p:attrName>
                                        </p:attrNameLst>
                                      </p:cBhvr>
                                      <p:to>
                                        <p:strVal val="visible"/>
                                      </p:to>
                                    </p:set>
                                    <p:animEffect transition="in" filter="dissolve">
                                      <p:cBhvr>
                                        <p:cTn id="28" dur="500"/>
                                        <p:tgtEl>
                                          <p:spTgt spid="25">
                                            <p:txEl>
                                              <p:pRg st="2" end="2"/>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dissolv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1981200" y="1692264"/>
            <a:ext cx="5867400" cy="4937136"/>
          </a:xfrm>
          <a:prstGeom prst="rect">
            <a:avLst/>
          </a:prstGeom>
          <a:gradFill flip="none" rotWithShape="1">
            <a:gsLst>
              <a:gs pos="52000">
                <a:schemeClr val="tx1">
                  <a:lumMod val="0"/>
                </a:schemeClr>
              </a:gs>
              <a:gs pos="83000">
                <a:schemeClr val="bg1">
                  <a:lumMod val="34000"/>
                  <a:lumOff val="66000"/>
                </a:schemeClr>
              </a:gs>
            </a:gsLst>
            <a:lin ang="135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THE NEW PARTICLE LANDSCAPE</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2"/>
          <a:srcRect t="4414"/>
          <a:stretch/>
        </p:blipFill>
        <p:spPr>
          <a:xfrm>
            <a:off x="711525" y="42560"/>
            <a:ext cx="4851436" cy="4402466"/>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47972" y="311104"/>
            <a:ext cx="779381" cy="461665"/>
          </a:xfrm>
          <a:prstGeom prst="rect">
            <a:avLst/>
          </a:prstGeom>
          <a:noFill/>
          <a:ln>
            <a:noFill/>
          </a:ln>
        </p:spPr>
        <p:txBody>
          <a:bodyPr wrap="none" rtlCol="0">
            <a:spAutoFit/>
          </a:bodyPr>
          <a:lstStyle/>
          <a:p>
            <a:pPr algn="ctr"/>
            <a:r>
              <a:rPr lang="en-US" sz="1200" dirty="0"/>
              <a:t> Particle</a:t>
            </a:r>
          </a:p>
          <a:p>
            <a:pPr algn="ctr"/>
            <a:r>
              <a:rPr lang="en-US" sz="1200" dirty="0"/>
              <a:t>Colliders</a:t>
            </a:r>
          </a:p>
        </p:txBody>
      </p:sp>
      <p:sp>
        <p:nvSpPr>
          <p:cNvPr id="19" name="TextBox 18"/>
          <p:cNvSpPr txBox="1"/>
          <p:nvPr/>
        </p:nvSpPr>
        <p:spPr>
          <a:xfrm>
            <a:off x="2579775" y="2303502"/>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0" name="TextBox 19"/>
          <p:cNvSpPr txBox="1"/>
          <p:nvPr/>
        </p:nvSpPr>
        <p:spPr>
          <a:xfrm>
            <a:off x="2209800" y="4797154"/>
            <a:ext cx="2079228" cy="646331"/>
          </a:xfrm>
          <a:prstGeom prst="rect">
            <a:avLst/>
          </a:prstGeom>
          <a:noFill/>
        </p:spPr>
        <p:txBody>
          <a:bodyPr wrap="none" rtlCol="0">
            <a:spAutoFit/>
          </a:bodyPr>
          <a:lstStyle/>
          <a:p>
            <a:pPr algn="ctr"/>
            <a:r>
              <a:rPr lang="en-US" dirty="0">
                <a:solidFill>
                  <a:schemeClr val="bg1"/>
                </a:solidFill>
              </a:rPr>
              <a:t>Weakly Interacting</a:t>
            </a:r>
          </a:p>
          <a:p>
            <a:pPr algn="ctr"/>
            <a:r>
              <a:rPr lang="en-US" dirty="0">
                <a:solidFill>
                  <a:schemeClr val="bg1"/>
                </a:solidFill>
              </a:rPr>
              <a:t>Light Particles</a:t>
            </a:r>
          </a:p>
        </p:txBody>
      </p:sp>
      <p:sp>
        <p:nvSpPr>
          <p:cNvPr id="21" name="TextBox 20"/>
          <p:cNvSpPr txBox="1"/>
          <p:nvPr/>
        </p:nvSpPr>
        <p:spPr>
          <a:xfrm>
            <a:off x="4584985" y="2303502"/>
            <a:ext cx="2173454" cy="646331"/>
          </a:xfrm>
          <a:prstGeom prst="rect">
            <a:avLst/>
          </a:prstGeom>
          <a:noFill/>
        </p:spPr>
        <p:txBody>
          <a:bodyPr wrap="none" rtlCol="0">
            <a:spAutoFit/>
          </a:bodyPr>
          <a:lstStyle/>
          <a:p>
            <a:pPr algn="ctr"/>
            <a:r>
              <a:rPr lang="en-US" dirty="0">
                <a:solidFill>
                  <a:schemeClr val="bg1"/>
                </a:solidFill>
              </a:rPr>
              <a:t>Strongly Interacting</a:t>
            </a:r>
          </a:p>
          <a:p>
            <a:pPr algn="ctr"/>
            <a:r>
              <a:rPr lang="en-US" dirty="0">
                <a:solidFill>
                  <a:schemeClr val="bg1"/>
                </a:solidFill>
              </a:rPr>
              <a:t>Heavy Particles</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sp>
        <p:nvSpPr>
          <p:cNvPr id="31" name="TextBox 30">
            <a:extLst>
              <a:ext uri="{FF2B5EF4-FFF2-40B4-BE49-F238E27FC236}">
                <a16:creationId xmlns:a16="http://schemas.microsoft.com/office/drawing/2014/main" id="{FE738B09-448A-E241-AA72-04A4B7F5334F}"/>
              </a:ext>
            </a:extLst>
          </p:cNvPr>
          <p:cNvSpPr txBox="1"/>
          <p:nvPr/>
        </p:nvSpPr>
        <p:spPr>
          <a:xfrm>
            <a:off x="2346579" y="2319366"/>
            <a:ext cx="1685141" cy="646331"/>
          </a:xfrm>
          <a:prstGeom prst="rect">
            <a:avLst/>
          </a:prstGeom>
          <a:noFill/>
        </p:spPr>
        <p:txBody>
          <a:bodyPr wrap="none" rtlCol="0">
            <a:spAutoFit/>
          </a:bodyPr>
          <a:lstStyle/>
          <a:p>
            <a:pPr algn="ctr"/>
            <a:r>
              <a:rPr lang="en-US" dirty="0">
                <a:solidFill>
                  <a:srgbClr val="FF0000"/>
                </a:solidFill>
              </a:rPr>
              <a:t>Too Little to be</a:t>
            </a:r>
          </a:p>
          <a:p>
            <a:pPr algn="ctr"/>
            <a:r>
              <a:rPr lang="en-US" dirty="0">
                <a:solidFill>
                  <a:srgbClr val="FF0000"/>
                </a:solidFill>
              </a:rPr>
              <a:t>Dark Matter</a:t>
            </a:r>
          </a:p>
        </p:txBody>
      </p:sp>
      <p:sp>
        <p:nvSpPr>
          <p:cNvPr id="32" name="TextBox 31">
            <a:extLst>
              <a:ext uri="{FF2B5EF4-FFF2-40B4-BE49-F238E27FC236}">
                <a16:creationId xmlns:a16="http://schemas.microsoft.com/office/drawing/2014/main" id="{17A3BD6D-4186-C643-8EBA-7972391D0856}"/>
              </a:ext>
            </a:extLst>
          </p:cNvPr>
          <p:cNvSpPr txBox="1"/>
          <p:nvPr/>
        </p:nvSpPr>
        <p:spPr>
          <a:xfrm>
            <a:off x="4512786" y="4826026"/>
            <a:ext cx="2195896" cy="669827"/>
          </a:xfrm>
          <a:prstGeom prst="rect">
            <a:avLst/>
          </a:prstGeom>
          <a:noFill/>
        </p:spPr>
        <p:txBody>
          <a:bodyPr wrap="square" rtlCol="0">
            <a:spAutoFit/>
          </a:bodyPr>
          <a:lstStyle/>
          <a:p>
            <a:pPr algn="ctr"/>
            <a:r>
              <a:rPr lang="en-US" dirty="0">
                <a:solidFill>
                  <a:srgbClr val="FF0000"/>
                </a:solidFill>
              </a:rPr>
              <a:t>Too Much to be Dark Matter</a:t>
            </a:r>
          </a:p>
        </p:txBody>
      </p:sp>
      <p:sp>
        <p:nvSpPr>
          <p:cNvPr id="4" name="TextBox 3">
            <a:extLst>
              <a:ext uri="{FF2B5EF4-FFF2-40B4-BE49-F238E27FC236}">
                <a16:creationId xmlns:a16="http://schemas.microsoft.com/office/drawing/2014/main" id="{6F85183C-88D4-4146-BE57-52E2815E79DB}"/>
              </a:ext>
            </a:extLst>
          </p:cNvPr>
          <p:cNvSpPr txBox="1"/>
          <p:nvPr/>
        </p:nvSpPr>
        <p:spPr>
          <a:xfrm rot="18841872">
            <a:off x="1371379" y="3797559"/>
            <a:ext cx="5929828" cy="646331"/>
          </a:xfrm>
          <a:prstGeom prst="rect">
            <a:avLst/>
          </a:prstGeom>
          <a:solidFill>
            <a:schemeClr val="tx1"/>
          </a:solidFill>
          <a:ln>
            <a:solidFill>
              <a:schemeClr val="bg1"/>
            </a:solidFill>
          </a:ln>
        </p:spPr>
        <p:txBody>
          <a:bodyPr wrap="none" rtlCol="0">
            <a:spAutoFit/>
          </a:bodyPr>
          <a:lstStyle/>
          <a:p>
            <a:r>
              <a:rPr lang="en-US" sz="3600" dirty="0">
                <a:solidFill>
                  <a:srgbClr val="00B050"/>
                </a:solidFill>
              </a:rPr>
              <a:t>Just Right to be Dark Matter</a:t>
            </a:r>
          </a:p>
        </p:txBody>
      </p:sp>
    </p:spTree>
    <p:extLst>
      <p:ext uri="{BB962C8B-B14F-4D97-AF65-F5344CB8AC3E}">
        <p14:creationId xmlns:p14="http://schemas.microsoft.com/office/powerpoint/2010/main" val="166678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19"/>
                                        </p:tgtEl>
                                        <p:attrNameLst>
                                          <p:attrName>ppt_w</p:attrName>
                                        </p:attrNameLst>
                                      </p:cBhvr>
                                      <p:tavLst>
                                        <p:tav tm="0">
                                          <p:val>
                                            <p:strVal val="ppt_w"/>
                                          </p:val>
                                        </p:tav>
                                        <p:tav tm="100000">
                                          <p:val>
                                            <p:fltVal val="0"/>
                                          </p:val>
                                        </p:tav>
                                      </p:tavLst>
                                    </p:anim>
                                    <p:anim calcmode="lin" valueType="num">
                                      <p:cBhvr>
                                        <p:cTn id="7" dur="1000"/>
                                        <p:tgtEl>
                                          <p:spTgt spid="19"/>
                                        </p:tgtEl>
                                        <p:attrNameLst>
                                          <p:attrName>ppt_h</p:attrName>
                                        </p:attrNameLst>
                                      </p:cBhvr>
                                      <p:tavLst>
                                        <p:tav tm="0">
                                          <p:val>
                                            <p:strVal val="ppt_h"/>
                                          </p:val>
                                        </p:tav>
                                        <p:tav tm="100000">
                                          <p:val>
                                            <p:fltVal val="0"/>
                                          </p:val>
                                        </p:tav>
                                      </p:tavLst>
                                    </p:anim>
                                    <p:anim calcmode="lin" valueType="num">
                                      <p:cBhvr>
                                        <p:cTn id="8" dur="1000"/>
                                        <p:tgtEl>
                                          <p:spTgt spid="19"/>
                                        </p:tgtEl>
                                        <p:attrNameLst>
                                          <p:attrName>style.rotation</p:attrName>
                                        </p:attrNameLst>
                                      </p:cBhvr>
                                      <p:tavLst>
                                        <p:tav tm="0">
                                          <p:val>
                                            <p:fltVal val="0"/>
                                          </p:val>
                                        </p:tav>
                                        <p:tav tm="100000">
                                          <p:val>
                                            <p:fltVal val="90"/>
                                          </p:val>
                                        </p:tav>
                                      </p:tavLst>
                                    </p:anim>
                                    <p:animEffect transition="out" filter="fade">
                                      <p:cBhvr>
                                        <p:cTn id="9" dur="1000"/>
                                        <p:tgtEl>
                                          <p:spTgt spid="19"/>
                                        </p:tgtEl>
                                      </p:cBhvr>
                                    </p:animEffect>
                                    <p:set>
                                      <p:cBhvr>
                                        <p:cTn id="10" dur="1" fill="hold">
                                          <p:stCondLst>
                                            <p:cond delay="999"/>
                                          </p:stCondLst>
                                        </p:cTn>
                                        <p:tgtEl>
                                          <p:spTgt spid="19"/>
                                        </p:tgtEl>
                                        <p:attrNameLst>
                                          <p:attrName>style.visibility</p:attrName>
                                        </p:attrNameLst>
                                      </p:cBhvr>
                                      <p:to>
                                        <p:strVal val="hidden"/>
                                      </p:to>
                                    </p:se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p:cTn id="14" dur="1000" fill="hold"/>
                                        <p:tgtEl>
                                          <p:spTgt spid="31"/>
                                        </p:tgtEl>
                                        <p:attrNameLst>
                                          <p:attrName>ppt_w</p:attrName>
                                        </p:attrNameLst>
                                      </p:cBhvr>
                                      <p:tavLst>
                                        <p:tav tm="0">
                                          <p:val>
                                            <p:fltVal val="0"/>
                                          </p:val>
                                        </p:tav>
                                        <p:tav tm="100000">
                                          <p:val>
                                            <p:strVal val="#ppt_w"/>
                                          </p:val>
                                        </p:tav>
                                      </p:tavLst>
                                    </p:anim>
                                    <p:anim calcmode="lin" valueType="num">
                                      <p:cBhvr>
                                        <p:cTn id="15" dur="1000" fill="hold"/>
                                        <p:tgtEl>
                                          <p:spTgt spid="31"/>
                                        </p:tgtEl>
                                        <p:attrNameLst>
                                          <p:attrName>ppt_h</p:attrName>
                                        </p:attrNameLst>
                                      </p:cBhvr>
                                      <p:tavLst>
                                        <p:tav tm="0">
                                          <p:val>
                                            <p:fltVal val="0"/>
                                          </p:val>
                                        </p:tav>
                                        <p:tav tm="100000">
                                          <p:val>
                                            <p:strVal val="#ppt_h"/>
                                          </p:val>
                                        </p:tav>
                                      </p:tavLst>
                                    </p:anim>
                                    <p:anim calcmode="lin" valueType="num">
                                      <p:cBhvr>
                                        <p:cTn id="16" dur="1000" fill="hold"/>
                                        <p:tgtEl>
                                          <p:spTgt spid="31"/>
                                        </p:tgtEl>
                                        <p:attrNameLst>
                                          <p:attrName>style.rotation</p:attrName>
                                        </p:attrNameLst>
                                      </p:cBhvr>
                                      <p:tavLst>
                                        <p:tav tm="0">
                                          <p:val>
                                            <p:fltVal val="90"/>
                                          </p:val>
                                        </p:tav>
                                        <p:tav tm="100000">
                                          <p:val>
                                            <p:fltVal val="0"/>
                                          </p:val>
                                        </p:tav>
                                      </p:tavLst>
                                    </p:anim>
                                    <p:animEffect transition="in" filter="fade">
                                      <p:cBhvr>
                                        <p:cTn id="17" dur="10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xit" presetSubtype="0" fill="hold" grpId="0" nodeType="clickEffect">
                                  <p:stCondLst>
                                    <p:cond delay="0"/>
                                  </p:stCondLst>
                                  <p:childTnLst>
                                    <p:anim calcmode="lin" valueType="num">
                                      <p:cBhvr>
                                        <p:cTn id="21" dur="1000"/>
                                        <p:tgtEl>
                                          <p:spTgt spid="22"/>
                                        </p:tgtEl>
                                        <p:attrNameLst>
                                          <p:attrName>ppt_w</p:attrName>
                                        </p:attrNameLst>
                                      </p:cBhvr>
                                      <p:tavLst>
                                        <p:tav tm="0">
                                          <p:val>
                                            <p:strVal val="ppt_w"/>
                                          </p:val>
                                        </p:tav>
                                        <p:tav tm="100000">
                                          <p:val>
                                            <p:fltVal val="0"/>
                                          </p:val>
                                        </p:tav>
                                      </p:tavLst>
                                    </p:anim>
                                    <p:anim calcmode="lin" valueType="num">
                                      <p:cBhvr>
                                        <p:cTn id="22" dur="1000"/>
                                        <p:tgtEl>
                                          <p:spTgt spid="22"/>
                                        </p:tgtEl>
                                        <p:attrNameLst>
                                          <p:attrName>ppt_h</p:attrName>
                                        </p:attrNameLst>
                                      </p:cBhvr>
                                      <p:tavLst>
                                        <p:tav tm="0">
                                          <p:val>
                                            <p:strVal val="ppt_h"/>
                                          </p:val>
                                        </p:tav>
                                        <p:tav tm="100000">
                                          <p:val>
                                            <p:fltVal val="0"/>
                                          </p:val>
                                        </p:tav>
                                      </p:tavLst>
                                    </p:anim>
                                    <p:anim calcmode="lin" valueType="num">
                                      <p:cBhvr>
                                        <p:cTn id="23" dur="1000"/>
                                        <p:tgtEl>
                                          <p:spTgt spid="22"/>
                                        </p:tgtEl>
                                        <p:attrNameLst>
                                          <p:attrName>style.rotation</p:attrName>
                                        </p:attrNameLst>
                                      </p:cBhvr>
                                      <p:tavLst>
                                        <p:tav tm="0">
                                          <p:val>
                                            <p:fltVal val="0"/>
                                          </p:val>
                                        </p:tav>
                                        <p:tav tm="100000">
                                          <p:val>
                                            <p:fltVal val="90"/>
                                          </p:val>
                                        </p:tav>
                                      </p:tavLst>
                                    </p:anim>
                                    <p:animEffect transition="out" filter="fade">
                                      <p:cBhvr>
                                        <p:cTn id="24" dur="1000"/>
                                        <p:tgtEl>
                                          <p:spTgt spid="22"/>
                                        </p:tgtEl>
                                      </p:cBhvr>
                                    </p:animEffect>
                                    <p:set>
                                      <p:cBhvr>
                                        <p:cTn id="25" dur="1" fill="hold">
                                          <p:stCondLst>
                                            <p:cond delay="999"/>
                                          </p:stCondLst>
                                        </p:cTn>
                                        <p:tgtEl>
                                          <p:spTgt spid="22"/>
                                        </p:tgtEl>
                                        <p:attrNameLst>
                                          <p:attrName>style.visibility</p:attrName>
                                        </p:attrNameLst>
                                      </p:cBhvr>
                                      <p:to>
                                        <p:strVal val="hidden"/>
                                      </p:to>
                                    </p:set>
                                  </p:childTnLst>
                                </p:cTn>
                              </p:par>
                            </p:childTnLst>
                          </p:cTn>
                        </p:par>
                        <p:par>
                          <p:cTn id="26" fill="hold">
                            <p:stCondLst>
                              <p:cond delay="1000"/>
                            </p:stCondLst>
                            <p:childTnLst>
                              <p:par>
                                <p:cTn id="27" presetID="31" presetClass="entr" presetSubtype="0" fill="hold" nodeType="afterEffect">
                                  <p:stCondLst>
                                    <p:cond delay="0"/>
                                  </p:stCondLst>
                                  <p:childTnLst>
                                    <p:set>
                                      <p:cBhvr>
                                        <p:cTn id="28" dur="1" fill="hold">
                                          <p:stCondLst>
                                            <p:cond delay="0"/>
                                          </p:stCondLst>
                                        </p:cTn>
                                        <p:tgtEl>
                                          <p:spTgt spid="32">
                                            <p:txEl>
                                              <p:pRg st="0" end="0"/>
                                            </p:txEl>
                                          </p:spTgt>
                                        </p:tgtEl>
                                        <p:attrNameLst>
                                          <p:attrName>style.visibility</p:attrName>
                                        </p:attrNameLst>
                                      </p:cBhvr>
                                      <p:to>
                                        <p:strVal val="visible"/>
                                      </p:to>
                                    </p:set>
                                    <p:anim calcmode="lin" valueType="num">
                                      <p:cBhvr>
                                        <p:cTn id="29" dur="1000" fill="hold"/>
                                        <p:tgtEl>
                                          <p:spTgt spid="32">
                                            <p:txEl>
                                              <p:pRg st="0" end="0"/>
                                            </p:txEl>
                                          </p:spTgt>
                                        </p:tgtEl>
                                        <p:attrNameLst>
                                          <p:attrName>ppt_w</p:attrName>
                                        </p:attrNameLst>
                                      </p:cBhvr>
                                      <p:tavLst>
                                        <p:tav tm="0">
                                          <p:val>
                                            <p:fltVal val="0"/>
                                          </p:val>
                                        </p:tav>
                                        <p:tav tm="100000">
                                          <p:val>
                                            <p:strVal val="#ppt_w"/>
                                          </p:val>
                                        </p:tav>
                                      </p:tavLst>
                                    </p:anim>
                                    <p:anim calcmode="lin" valueType="num">
                                      <p:cBhvr>
                                        <p:cTn id="30" dur="1000" fill="hold"/>
                                        <p:tgtEl>
                                          <p:spTgt spid="32">
                                            <p:txEl>
                                              <p:pRg st="0" end="0"/>
                                            </p:txEl>
                                          </p:spTgt>
                                        </p:tgtEl>
                                        <p:attrNameLst>
                                          <p:attrName>ppt_h</p:attrName>
                                        </p:attrNameLst>
                                      </p:cBhvr>
                                      <p:tavLst>
                                        <p:tav tm="0">
                                          <p:val>
                                            <p:fltVal val="0"/>
                                          </p:val>
                                        </p:tav>
                                        <p:tav tm="100000">
                                          <p:val>
                                            <p:strVal val="#ppt_h"/>
                                          </p:val>
                                        </p:tav>
                                      </p:tavLst>
                                    </p:anim>
                                    <p:anim calcmode="lin" valueType="num">
                                      <p:cBhvr>
                                        <p:cTn id="31" dur="1000" fill="hold"/>
                                        <p:tgtEl>
                                          <p:spTgt spid="32">
                                            <p:txEl>
                                              <p:pRg st="0" end="0"/>
                                            </p:txEl>
                                          </p:spTgt>
                                        </p:tgtEl>
                                        <p:attrNameLst>
                                          <p:attrName>style.rotation</p:attrName>
                                        </p:attrNameLst>
                                      </p:cBhvr>
                                      <p:tavLst>
                                        <p:tav tm="0">
                                          <p:val>
                                            <p:fltVal val="90"/>
                                          </p:val>
                                        </p:tav>
                                        <p:tav tm="100000">
                                          <p:val>
                                            <p:fltVal val="0"/>
                                          </p:val>
                                        </p:tav>
                                      </p:tavLst>
                                    </p:anim>
                                    <p:animEffect transition="in" filter="fade">
                                      <p:cBhvr>
                                        <p:cTn id="32" dur="1000"/>
                                        <p:tgtEl>
                                          <p:spTgt spid="3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1000" fill="hold"/>
                                        <p:tgtEl>
                                          <p:spTgt spid="4"/>
                                        </p:tgtEl>
                                        <p:attrNameLst>
                                          <p:attrName>ppt_w</p:attrName>
                                        </p:attrNameLst>
                                      </p:cBhvr>
                                      <p:tavLst>
                                        <p:tav tm="0">
                                          <p:val>
                                            <p:fltVal val="0"/>
                                          </p:val>
                                        </p:tav>
                                        <p:tav tm="100000">
                                          <p:val>
                                            <p:strVal val="#ppt_w"/>
                                          </p:val>
                                        </p:tav>
                                      </p:tavLst>
                                    </p:anim>
                                    <p:anim calcmode="lin" valueType="num">
                                      <p:cBhvr>
                                        <p:cTn id="38" dur="1000" fill="hold"/>
                                        <p:tgtEl>
                                          <p:spTgt spid="4"/>
                                        </p:tgtEl>
                                        <p:attrNameLst>
                                          <p:attrName>ppt_h</p:attrName>
                                        </p:attrNameLst>
                                      </p:cBhvr>
                                      <p:tavLst>
                                        <p:tav tm="0">
                                          <p:val>
                                            <p:fltVal val="0"/>
                                          </p:val>
                                        </p:tav>
                                        <p:tav tm="100000">
                                          <p:val>
                                            <p:strVal val="#ppt_h"/>
                                          </p:val>
                                        </p:tav>
                                      </p:tavLst>
                                    </p:anim>
                                    <p:anim calcmode="lin" valueType="num">
                                      <p:cBhvr>
                                        <p:cTn id="39" dur="1000" fill="hold"/>
                                        <p:tgtEl>
                                          <p:spTgt spid="4"/>
                                        </p:tgtEl>
                                        <p:attrNameLst>
                                          <p:attrName>style.rotation</p:attrName>
                                        </p:attrNameLst>
                                      </p:cBhvr>
                                      <p:tavLst>
                                        <p:tav tm="0">
                                          <p:val>
                                            <p:fltVal val="90"/>
                                          </p:val>
                                        </p:tav>
                                        <p:tav tm="100000">
                                          <p:val>
                                            <p:fltVal val="0"/>
                                          </p:val>
                                        </p:tav>
                                      </p:tavLst>
                                    </p:anim>
                                    <p:animEffect transition="in" filter="fade">
                                      <p:cBhvr>
                                        <p:cTn id="4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31" grpId="0"/>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2">
            <a:extLst>
              <a:ext uri="{FF2B5EF4-FFF2-40B4-BE49-F238E27FC236}">
                <a16:creationId xmlns:a16="http://schemas.microsoft.com/office/drawing/2014/main" id="{96ADB308-312E-E049-BDD6-FA53AE40E736}"/>
              </a:ext>
            </a:extLst>
          </p:cNvPr>
          <p:cNvSpPr>
            <a:spLocks noGrp="1" noChangeArrowheads="1"/>
          </p:cNvSpPr>
          <p:nvPr>
            <p:ph sz="half" idx="4294967295"/>
          </p:nvPr>
        </p:nvSpPr>
        <p:spPr>
          <a:xfrm>
            <a:off x="152400" y="824026"/>
            <a:ext cx="8915400" cy="2223974"/>
          </a:xfrm>
        </p:spPr>
        <p:txBody>
          <a:bodyPr/>
          <a:lstStyle/>
          <a:p>
            <a:r>
              <a:rPr lang="en-US" altLang="en-US" sz="2000" dirty="0"/>
              <a:t>How can we look for light and weakly interacting particles? Consider a neutral particle with energy </a:t>
            </a:r>
            <a:r>
              <a:rPr lang="en-US" altLang="en-US" sz="2000" i="1" dirty="0"/>
              <a:t>E </a:t>
            </a:r>
            <a:r>
              <a:rPr lang="en-US" altLang="en-US" sz="2000" dirty="0"/>
              <a:t>~ </a:t>
            </a:r>
            <a:r>
              <a:rPr lang="en-US" altLang="en-US" sz="2000" dirty="0" err="1"/>
              <a:t>TeV</a:t>
            </a:r>
            <a:r>
              <a:rPr lang="en-US" altLang="en-US" sz="2000" dirty="0"/>
              <a:t>, mass </a:t>
            </a:r>
            <a:r>
              <a:rPr lang="en-US" altLang="en-US" sz="2000" i="1" dirty="0"/>
              <a:t>m </a:t>
            </a:r>
            <a:r>
              <a:rPr lang="en-US" altLang="en-US" sz="2000" dirty="0"/>
              <a:t>~ 100 MeV, coupling </a:t>
            </a:r>
            <a:r>
              <a:rPr lang="en-US" altLang="en-US" sz="2000" dirty="0">
                <a:latin typeface="Symbol" pitchFamily="2" charset="2"/>
              </a:rPr>
              <a:t>e </a:t>
            </a:r>
            <a:r>
              <a:rPr lang="en-US" altLang="en-US" sz="2000" dirty="0"/>
              <a:t>~ 10</a:t>
            </a:r>
            <a:r>
              <a:rPr lang="en-US" altLang="en-US" sz="2000" baseline="30000" dirty="0"/>
              <a:t>-5 </a:t>
            </a:r>
            <a:r>
              <a:rPr lang="en-US" altLang="en-US" sz="2000" dirty="0"/>
              <a:t>.</a:t>
            </a:r>
          </a:p>
          <a:p>
            <a:endParaRPr lang="en-US" altLang="en-US" sz="1200" dirty="0"/>
          </a:p>
          <a:p>
            <a:r>
              <a:rPr lang="en-US" altLang="en-US" sz="2000" dirty="0"/>
              <a:t>They pass through matter essentially without interacting: radiation length is (10 cm) </a:t>
            </a:r>
            <a:r>
              <a:rPr lang="en-US" altLang="en-US" sz="2000" dirty="0">
                <a:latin typeface="Symbol" pitchFamily="2" charset="2"/>
              </a:rPr>
              <a:t>e</a:t>
            </a:r>
            <a:r>
              <a:rPr lang="en-US" altLang="en-US" sz="2000" baseline="30000" dirty="0"/>
              <a:t>-2</a:t>
            </a:r>
            <a:r>
              <a:rPr lang="en-US" altLang="en-US" sz="2000" dirty="0"/>
              <a:t>  ~ 10</a:t>
            </a:r>
            <a:r>
              <a:rPr lang="en-US" altLang="en-US" sz="2000" baseline="30000" dirty="0"/>
              <a:t>9</a:t>
            </a:r>
            <a:r>
              <a:rPr lang="en-US" altLang="en-US" sz="2000" dirty="0"/>
              <a:t> m.  The distance to the moon!</a:t>
            </a:r>
          </a:p>
          <a:p>
            <a:endParaRPr lang="en-US" altLang="en-US" sz="1200" dirty="0"/>
          </a:p>
          <a:p>
            <a:endParaRPr lang="en-US" altLang="en-US" sz="1200" dirty="0"/>
          </a:p>
        </p:txBody>
      </p:sp>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THE LIFETIME FRONTIER</a:t>
            </a:r>
          </a:p>
        </p:txBody>
      </p:sp>
      <p:pic>
        <p:nvPicPr>
          <p:cNvPr id="3" name="Picture 2">
            <a:extLst>
              <a:ext uri="{FF2B5EF4-FFF2-40B4-BE49-F238E27FC236}">
                <a16:creationId xmlns:a16="http://schemas.microsoft.com/office/drawing/2014/main" id="{402F2767-D6C9-E84C-8298-6CFAC80EE067}"/>
              </a:ext>
            </a:extLst>
          </p:cNvPr>
          <p:cNvPicPr>
            <a:picLocks noChangeAspect="1"/>
          </p:cNvPicPr>
          <p:nvPr/>
        </p:nvPicPr>
        <p:blipFill>
          <a:blip r:embed="rId2"/>
          <a:stretch>
            <a:fillRect/>
          </a:stretch>
        </p:blipFill>
        <p:spPr>
          <a:xfrm>
            <a:off x="1297781" y="5557337"/>
            <a:ext cx="6502400" cy="995863"/>
          </a:xfrm>
          <a:prstGeom prst="rect">
            <a:avLst/>
          </a:prstGeom>
        </p:spPr>
      </p:pic>
      <p:pic>
        <p:nvPicPr>
          <p:cNvPr id="5" name="Picture 4">
            <a:extLst>
              <a:ext uri="{FF2B5EF4-FFF2-40B4-BE49-F238E27FC236}">
                <a16:creationId xmlns:a16="http://schemas.microsoft.com/office/drawing/2014/main" id="{EA41C847-9E95-A74E-BD65-7049D34EB16C}"/>
              </a:ext>
            </a:extLst>
          </p:cNvPr>
          <p:cNvPicPr>
            <a:picLocks noChangeAspect="1"/>
          </p:cNvPicPr>
          <p:nvPr/>
        </p:nvPicPr>
        <p:blipFill>
          <a:blip r:embed="rId3"/>
          <a:stretch>
            <a:fillRect/>
          </a:stretch>
        </p:blipFill>
        <p:spPr>
          <a:xfrm>
            <a:off x="777081" y="4348675"/>
            <a:ext cx="1041400" cy="431800"/>
          </a:xfrm>
          <a:prstGeom prst="rect">
            <a:avLst/>
          </a:prstGeom>
        </p:spPr>
      </p:pic>
      <p:pic>
        <p:nvPicPr>
          <p:cNvPr id="7" name="Picture 6">
            <a:extLst>
              <a:ext uri="{FF2B5EF4-FFF2-40B4-BE49-F238E27FC236}">
                <a16:creationId xmlns:a16="http://schemas.microsoft.com/office/drawing/2014/main" id="{09B1962A-7023-7D40-AB19-2756CA3B5291}"/>
              </a:ext>
            </a:extLst>
          </p:cNvPr>
          <p:cNvPicPr>
            <a:picLocks noChangeAspect="1"/>
          </p:cNvPicPr>
          <p:nvPr/>
        </p:nvPicPr>
        <p:blipFill>
          <a:blip r:embed="rId4"/>
          <a:stretch>
            <a:fillRect/>
          </a:stretch>
        </p:blipFill>
        <p:spPr>
          <a:xfrm>
            <a:off x="6852058" y="4250030"/>
            <a:ext cx="844533" cy="629091"/>
          </a:xfrm>
          <a:prstGeom prst="rect">
            <a:avLst/>
          </a:prstGeom>
        </p:spPr>
      </p:pic>
      <p:pic>
        <p:nvPicPr>
          <p:cNvPr id="9" name="Picture 8">
            <a:extLst>
              <a:ext uri="{FF2B5EF4-FFF2-40B4-BE49-F238E27FC236}">
                <a16:creationId xmlns:a16="http://schemas.microsoft.com/office/drawing/2014/main" id="{2EA26720-2AF2-6441-8A18-9F833F46C3EE}"/>
              </a:ext>
            </a:extLst>
          </p:cNvPr>
          <p:cNvPicPr>
            <a:picLocks noChangeAspect="1"/>
          </p:cNvPicPr>
          <p:nvPr/>
        </p:nvPicPr>
        <p:blipFill>
          <a:blip r:embed="rId5"/>
          <a:stretch>
            <a:fillRect/>
          </a:stretch>
        </p:blipFill>
        <p:spPr>
          <a:xfrm>
            <a:off x="3442383" y="4203866"/>
            <a:ext cx="1202363" cy="721418"/>
          </a:xfrm>
          <a:prstGeom prst="rect">
            <a:avLst/>
          </a:prstGeom>
        </p:spPr>
      </p:pic>
      <p:cxnSp>
        <p:nvCxnSpPr>
          <p:cNvPr id="11" name="Elbow Connector 10">
            <a:extLst>
              <a:ext uri="{FF2B5EF4-FFF2-40B4-BE49-F238E27FC236}">
                <a16:creationId xmlns:a16="http://schemas.microsoft.com/office/drawing/2014/main" id="{BA589150-E758-054C-8469-B3664A29649A}"/>
              </a:ext>
            </a:extLst>
          </p:cNvPr>
          <p:cNvCxnSpPr>
            <a:cxnSpLocks/>
          </p:cNvCxnSpPr>
          <p:nvPr/>
        </p:nvCxnSpPr>
        <p:spPr>
          <a:xfrm rot="16200000" flipV="1">
            <a:off x="1106240" y="5007950"/>
            <a:ext cx="1100096" cy="751121"/>
          </a:xfrm>
          <a:prstGeom prst="bentConnector3">
            <a:avLst>
              <a:gd name="adj1" fmla="val 70780"/>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4D406F7E-B0AF-3C4C-BE4F-EE1ECB578E53}"/>
              </a:ext>
            </a:extLst>
          </p:cNvPr>
          <p:cNvSpPr txBox="1"/>
          <p:nvPr/>
        </p:nvSpPr>
        <p:spPr>
          <a:xfrm>
            <a:off x="454361" y="3641785"/>
            <a:ext cx="1926868" cy="646331"/>
          </a:xfrm>
          <a:prstGeom prst="rect">
            <a:avLst/>
          </a:prstGeom>
          <a:noFill/>
        </p:spPr>
        <p:txBody>
          <a:bodyPr wrap="square" rtlCol="0">
            <a:spAutoFit/>
          </a:bodyPr>
          <a:lstStyle/>
          <a:p>
            <a:pPr algn="ctr"/>
            <a:r>
              <a:rPr lang="en-US" dirty="0"/>
              <a:t>Velocity near the speed of light</a:t>
            </a:r>
          </a:p>
        </p:txBody>
      </p:sp>
      <p:sp>
        <p:nvSpPr>
          <p:cNvPr id="23" name="TextBox 22">
            <a:extLst>
              <a:ext uri="{FF2B5EF4-FFF2-40B4-BE49-F238E27FC236}">
                <a16:creationId xmlns:a16="http://schemas.microsoft.com/office/drawing/2014/main" id="{8622486B-97B5-8342-809F-6783E1E57ECF}"/>
              </a:ext>
            </a:extLst>
          </p:cNvPr>
          <p:cNvSpPr txBox="1"/>
          <p:nvPr/>
        </p:nvSpPr>
        <p:spPr>
          <a:xfrm>
            <a:off x="2719793" y="3641785"/>
            <a:ext cx="2733628" cy="646331"/>
          </a:xfrm>
          <a:prstGeom prst="rect">
            <a:avLst/>
          </a:prstGeom>
          <a:noFill/>
        </p:spPr>
        <p:txBody>
          <a:bodyPr wrap="square" rtlCol="0">
            <a:spAutoFit/>
          </a:bodyPr>
          <a:lstStyle/>
          <a:p>
            <a:pPr algn="ctr"/>
            <a:r>
              <a:rPr lang="en-US" dirty="0"/>
              <a:t>Rest lifetime enhanced by small mass, small </a:t>
            </a:r>
            <a:r>
              <a:rPr lang="en-US" altLang="en-US" dirty="0">
                <a:latin typeface="Symbol" pitchFamily="2" charset="2"/>
              </a:rPr>
              <a:t>e</a:t>
            </a:r>
            <a:endParaRPr lang="en-US" dirty="0"/>
          </a:p>
        </p:txBody>
      </p:sp>
      <p:sp>
        <p:nvSpPr>
          <p:cNvPr id="25" name="TextBox 24">
            <a:extLst>
              <a:ext uri="{FF2B5EF4-FFF2-40B4-BE49-F238E27FC236}">
                <a16:creationId xmlns:a16="http://schemas.microsoft.com/office/drawing/2014/main" id="{CE29D6DF-939D-9243-BE3C-0FBA2E19141F}"/>
              </a:ext>
            </a:extLst>
          </p:cNvPr>
          <p:cNvSpPr txBox="1"/>
          <p:nvPr/>
        </p:nvSpPr>
        <p:spPr>
          <a:xfrm>
            <a:off x="5791985" y="3641785"/>
            <a:ext cx="2818615" cy="646331"/>
          </a:xfrm>
          <a:prstGeom prst="rect">
            <a:avLst/>
          </a:prstGeom>
          <a:noFill/>
        </p:spPr>
        <p:txBody>
          <a:bodyPr wrap="square" rtlCol="0">
            <a:spAutoFit/>
          </a:bodyPr>
          <a:lstStyle/>
          <a:p>
            <a:pPr algn="ctr"/>
            <a:r>
              <a:rPr lang="en-US" dirty="0"/>
              <a:t>Lifetime further enhanced by time dilation</a:t>
            </a:r>
          </a:p>
        </p:txBody>
      </p:sp>
      <p:pic>
        <p:nvPicPr>
          <p:cNvPr id="36" name="Picture 35">
            <a:extLst>
              <a:ext uri="{FF2B5EF4-FFF2-40B4-BE49-F238E27FC236}">
                <a16:creationId xmlns:a16="http://schemas.microsoft.com/office/drawing/2014/main" id="{83D26448-0ADA-6B4C-863D-6B2BAD86A5A8}"/>
              </a:ext>
            </a:extLst>
          </p:cNvPr>
          <p:cNvPicPr>
            <a:picLocks noChangeAspect="1"/>
          </p:cNvPicPr>
          <p:nvPr/>
        </p:nvPicPr>
        <p:blipFill>
          <a:blip r:embed="rId6"/>
          <a:stretch>
            <a:fillRect/>
          </a:stretch>
        </p:blipFill>
        <p:spPr>
          <a:xfrm>
            <a:off x="6248400" y="2143906"/>
            <a:ext cx="2035590" cy="1285094"/>
          </a:xfrm>
          <a:prstGeom prst="rect">
            <a:avLst/>
          </a:prstGeom>
        </p:spPr>
      </p:pic>
      <p:sp>
        <p:nvSpPr>
          <p:cNvPr id="38" name="Content Placeholder 2">
            <a:extLst>
              <a:ext uri="{FF2B5EF4-FFF2-40B4-BE49-F238E27FC236}">
                <a16:creationId xmlns:a16="http://schemas.microsoft.com/office/drawing/2014/main" id="{18F42F8B-662A-F942-BEB1-5429F692FA38}"/>
              </a:ext>
            </a:extLst>
          </p:cNvPr>
          <p:cNvSpPr txBox="1">
            <a:spLocks noChangeArrowheads="1"/>
          </p:cNvSpPr>
          <p:nvPr/>
        </p:nvSpPr>
        <p:spPr bwMode="auto">
          <a:xfrm>
            <a:off x="152400" y="2590800"/>
            <a:ext cx="5257800" cy="12358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000" dirty="0"/>
              <a:t>They may decay to visible particles, but only after traveling a long distance.  </a:t>
            </a:r>
            <a:endParaRPr lang="en-US" altLang="en-US" sz="1200" dirty="0"/>
          </a:p>
          <a:p>
            <a:endParaRPr lang="en-US" altLang="en-US" sz="1200" dirty="0"/>
          </a:p>
        </p:txBody>
      </p:sp>
      <p:grpSp>
        <p:nvGrpSpPr>
          <p:cNvPr id="40" name="Group 39">
            <a:extLst>
              <a:ext uri="{FF2B5EF4-FFF2-40B4-BE49-F238E27FC236}">
                <a16:creationId xmlns:a16="http://schemas.microsoft.com/office/drawing/2014/main" id="{ABAFF324-2F0B-E743-8039-667DBFCBA65A}"/>
              </a:ext>
            </a:extLst>
          </p:cNvPr>
          <p:cNvGrpSpPr/>
          <p:nvPr/>
        </p:nvGrpSpPr>
        <p:grpSpPr>
          <a:xfrm>
            <a:off x="2155163" y="4925284"/>
            <a:ext cx="1888402" cy="1008275"/>
            <a:chOff x="2155163" y="4925284"/>
            <a:chExt cx="1888402" cy="1008275"/>
          </a:xfrm>
        </p:grpSpPr>
        <p:cxnSp>
          <p:nvCxnSpPr>
            <p:cNvPr id="26" name="Elbow Connector 25">
              <a:extLst>
                <a:ext uri="{FF2B5EF4-FFF2-40B4-BE49-F238E27FC236}">
                  <a16:creationId xmlns:a16="http://schemas.microsoft.com/office/drawing/2014/main" id="{CA23697A-EB22-9D4C-BF45-9A869D70B9B8}"/>
                </a:ext>
              </a:extLst>
            </p:cNvPr>
            <p:cNvCxnSpPr>
              <a:cxnSpLocks/>
              <a:endCxn id="9" idx="2"/>
            </p:cNvCxnSpPr>
            <p:nvPr/>
          </p:nvCxnSpPr>
          <p:spPr>
            <a:xfrm flipV="1">
              <a:off x="2155163" y="4925284"/>
              <a:ext cx="1888402" cy="239426"/>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3AFE9B63-57A8-754A-9EE5-21FD65AEC4F2}"/>
                </a:ext>
              </a:extLst>
            </p:cNvPr>
            <p:cNvCxnSpPr>
              <a:cxnSpLocks/>
            </p:cNvCxnSpPr>
            <p:nvPr/>
          </p:nvCxnSpPr>
          <p:spPr>
            <a:xfrm flipH="1">
              <a:off x="2155163" y="5164710"/>
              <a:ext cx="1" cy="768849"/>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41" name="Group 40">
            <a:extLst>
              <a:ext uri="{FF2B5EF4-FFF2-40B4-BE49-F238E27FC236}">
                <a16:creationId xmlns:a16="http://schemas.microsoft.com/office/drawing/2014/main" id="{F94D3794-BC44-2A4B-8EE8-B64C2470562C}"/>
              </a:ext>
            </a:extLst>
          </p:cNvPr>
          <p:cNvGrpSpPr/>
          <p:nvPr/>
        </p:nvGrpSpPr>
        <p:grpSpPr>
          <a:xfrm>
            <a:off x="2336799" y="4879121"/>
            <a:ext cx="4937526" cy="1063122"/>
            <a:chOff x="2336799" y="4879121"/>
            <a:chExt cx="4937526" cy="1063122"/>
          </a:xfrm>
        </p:grpSpPr>
        <p:cxnSp>
          <p:nvCxnSpPr>
            <p:cNvPr id="18" name="Elbow Connector 17">
              <a:extLst>
                <a:ext uri="{FF2B5EF4-FFF2-40B4-BE49-F238E27FC236}">
                  <a16:creationId xmlns:a16="http://schemas.microsoft.com/office/drawing/2014/main" id="{AF5AD100-6EB9-6B41-B6CA-97F84D906B63}"/>
                </a:ext>
              </a:extLst>
            </p:cNvPr>
            <p:cNvCxnSpPr>
              <a:cxnSpLocks/>
              <a:endCxn id="7" idx="2"/>
            </p:cNvCxnSpPr>
            <p:nvPr/>
          </p:nvCxnSpPr>
          <p:spPr>
            <a:xfrm flipV="1">
              <a:off x="2336799" y="4879121"/>
              <a:ext cx="4937526" cy="525498"/>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49096689-3C60-4942-8379-42A222F10722}"/>
                </a:ext>
              </a:extLst>
            </p:cNvPr>
            <p:cNvCxnSpPr>
              <a:cxnSpLocks/>
            </p:cNvCxnSpPr>
            <p:nvPr/>
          </p:nvCxnSpPr>
          <p:spPr>
            <a:xfrm flipH="1">
              <a:off x="2336799" y="5396896"/>
              <a:ext cx="1" cy="545347"/>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527377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1981200" y="1692264"/>
            <a:ext cx="5867400" cy="4937136"/>
          </a:xfrm>
          <a:prstGeom prst="rect">
            <a:avLst/>
          </a:prstGeom>
          <a:gradFill flip="none" rotWithShape="1">
            <a:gsLst>
              <a:gs pos="52000">
                <a:schemeClr val="tx1">
                  <a:lumMod val="0"/>
                </a:schemeClr>
              </a:gs>
              <a:gs pos="83000">
                <a:schemeClr val="bg1">
                  <a:lumMod val="34000"/>
                  <a:lumOff val="66000"/>
                </a:schemeClr>
              </a:gs>
            </a:gsLst>
            <a:lin ang="135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THE NEW PARTICLE LANDSCAPE</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2"/>
          <a:srcRect t="4414"/>
          <a:stretch/>
        </p:blipFill>
        <p:spPr>
          <a:xfrm>
            <a:off x="711525" y="42560"/>
            <a:ext cx="4851436" cy="4402466"/>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47972" y="311104"/>
            <a:ext cx="779381" cy="461665"/>
          </a:xfrm>
          <a:prstGeom prst="rect">
            <a:avLst/>
          </a:prstGeom>
          <a:noFill/>
          <a:ln>
            <a:noFill/>
          </a:ln>
        </p:spPr>
        <p:txBody>
          <a:bodyPr wrap="none" rtlCol="0">
            <a:spAutoFit/>
          </a:bodyPr>
          <a:lstStyle/>
          <a:p>
            <a:pPr algn="ctr"/>
            <a:r>
              <a:rPr lang="en-US" sz="1200" dirty="0"/>
              <a:t> Particle</a:t>
            </a:r>
          </a:p>
          <a:p>
            <a:pPr algn="ctr"/>
            <a:r>
              <a:rPr lang="en-US" sz="1200" dirty="0"/>
              <a:t>Colliders</a:t>
            </a:r>
          </a:p>
        </p:txBody>
      </p:sp>
      <p:sp>
        <p:nvSpPr>
          <p:cNvPr id="19" name="TextBox 18"/>
          <p:cNvSpPr txBox="1"/>
          <p:nvPr/>
        </p:nvSpPr>
        <p:spPr>
          <a:xfrm>
            <a:off x="2579775" y="2303502"/>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0" name="TextBox 19"/>
          <p:cNvSpPr txBox="1"/>
          <p:nvPr/>
        </p:nvSpPr>
        <p:spPr>
          <a:xfrm>
            <a:off x="2209800" y="4797154"/>
            <a:ext cx="2079228" cy="646331"/>
          </a:xfrm>
          <a:prstGeom prst="rect">
            <a:avLst/>
          </a:prstGeom>
          <a:noFill/>
        </p:spPr>
        <p:txBody>
          <a:bodyPr wrap="none" rtlCol="0">
            <a:spAutoFit/>
          </a:bodyPr>
          <a:lstStyle/>
          <a:p>
            <a:pPr algn="ctr"/>
            <a:r>
              <a:rPr lang="en-US" dirty="0">
                <a:solidFill>
                  <a:schemeClr val="bg1"/>
                </a:solidFill>
              </a:rPr>
              <a:t>Weakly Interacting</a:t>
            </a:r>
          </a:p>
          <a:p>
            <a:pPr algn="ctr"/>
            <a:r>
              <a:rPr lang="en-US" dirty="0">
                <a:solidFill>
                  <a:schemeClr val="bg1"/>
                </a:solidFill>
              </a:rPr>
              <a:t>Light Particles</a:t>
            </a:r>
          </a:p>
        </p:txBody>
      </p:sp>
      <p:sp>
        <p:nvSpPr>
          <p:cNvPr id="21" name="TextBox 20"/>
          <p:cNvSpPr txBox="1"/>
          <p:nvPr/>
        </p:nvSpPr>
        <p:spPr>
          <a:xfrm>
            <a:off x="4584985" y="2303502"/>
            <a:ext cx="2173454" cy="646331"/>
          </a:xfrm>
          <a:prstGeom prst="rect">
            <a:avLst/>
          </a:prstGeom>
          <a:noFill/>
        </p:spPr>
        <p:txBody>
          <a:bodyPr wrap="none" rtlCol="0">
            <a:spAutoFit/>
          </a:bodyPr>
          <a:lstStyle/>
          <a:p>
            <a:pPr algn="ctr"/>
            <a:r>
              <a:rPr lang="en-US" dirty="0">
                <a:solidFill>
                  <a:schemeClr val="bg1"/>
                </a:solidFill>
              </a:rPr>
              <a:t>Strongly Interacting</a:t>
            </a:r>
          </a:p>
          <a:p>
            <a:pPr algn="ctr"/>
            <a:r>
              <a:rPr lang="en-US" dirty="0">
                <a:solidFill>
                  <a:schemeClr val="bg1"/>
                </a:solidFill>
              </a:rPr>
              <a:t>Heavy Particles</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grpSp>
        <p:nvGrpSpPr>
          <p:cNvPr id="4" name="Group 3">
            <a:extLst>
              <a:ext uri="{FF2B5EF4-FFF2-40B4-BE49-F238E27FC236}">
                <a16:creationId xmlns:a16="http://schemas.microsoft.com/office/drawing/2014/main" id="{60C43F48-39E7-9E41-A58D-30405770A56D}"/>
              </a:ext>
            </a:extLst>
          </p:cNvPr>
          <p:cNvGrpSpPr/>
          <p:nvPr/>
        </p:nvGrpSpPr>
        <p:grpSpPr>
          <a:xfrm>
            <a:off x="3810000" y="3163788"/>
            <a:ext cx="1574757" cy="1408212"/>
            <a:chOff x="3810000" y="3163788"/>
            <a:chExt cx="1574757" cy="1408212"/>
          </a:xfrm>
        </p:grpSpPr>
        <p:cxnSp>
          <p:nvCxnSpPr>
            <p:cNvPr id="31" name="Straight Arrow Connector 30">
              <a:extLst>
                <a:ext uri="{FF2B5EF4-FFF2-40B4-BE49-F238E27FC236}">
                  <a16:creationId xmlns:a16="http://schemas.microsoft.com/office/drawing/2014/main" id="{F9A6259E-7578-124E-BB84-20B36A9D5509}"/>
                </a:ext>
              </a:extLst>
            </p:cNvPr>
            <p:cNvCxnSpPr/>
            <p:nvPr/>
          </p:nvCxnSpPr>
          <p:spPr>
            <a:xfrm flipH="1">
              <a:off x="3810000" y="3163788"/>
              <a:ext cx="1421697" cy="1408212"/>
            </a:xfrm>
            <a:prstGeom prst="straightConnector1">
              <a:avLst/>
            </a:prstGeom>
            <a:ln w="76200">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32" name="TextBox 31">
              <a:extLst>
                <a:ext uri="{FF2B5EF4-FFF2-40B4-BE49-F238E27FC236}">
                  <a16:creationId xmlns:a16="http://schemas.microsoft.com/office/drawing/2014/main" id="{B86811BD-1BF8-AD48-9342-0A475A11907A}"/>
                </a:ext>
              </a:extLst>
            </p:cNvPr>
            <p:cNvSpPr txBox="1"/>
            <p:nvPr/>
          </p:nvSpPr>
          <p:spPr>
            <a:xfrm rot="18968884">
              <a:off x="4007457" y="3313744"/>
              <a:ext cx="1377300" cy="830997"/>
            </a:xfrm>
            <a:prstGeom prst="rect">
              <a:avLst/>
            </a:prstGeom>
            <a:noFill/>
          </p:spPr>
          <p:txBody>
            <a:bodyPr wrap="none" rtlCol="0">
              <a:spAutoFit/>
            </a:bodyPr>
            <a:lstStyle/>
            <a:p>
              <a:pPr algn="ctr"/>
              <a:r>
                <a:rPr lang="en-US" dirty="0">
                  <a:solidFill>
                    <a:srgbClr val="FF0000"/>
                  </a:solidFill>
                </a:rPr>
                <a:t>LONGER</a:t>
              </a:r>
            </a:p>
            <a:p>
              <a:pPr algn="ctr"/>
              <a:endParaRPr lang="en-US" sz="1000" dirty="0">
                <a:solidFill>
                  <a:srgbClr val="FF0000"/>
                </a:solidFill>
              </a:endParaRPr>
            </a:p>
            <a:p>
              <a:pPr algn="ctr"/>
              <a:r>
                <a:rPr lang="en-US" dirty="0">
                  <a:solidFill>
                    <a:srgbClr val="FF0000"/>
                  </a:solidFill>
                </a:rPr>
                <a:t>LIFETIMES</a:t>
              </a:r>
            </a:p>
          </p:txBody>
        </p:sp>
      </p:grpSp>
    </p:spTree>
    <p:extLst>
      <p:ext uri="{BB962C8B-B14F-4D97-AF65-F5344CB8AC3E}">
        <p14:creationId xmlns:p14="http://schemas.microsoft.com/office/powerpoint/2010/main" val="2305528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76200"/>
            <a:ext cx="7772400" cy="733425"/>
          </a:xfrm>
        </p:spPr>
        <p:txBody>
          <a:bodyPr/>
          <a:lstStyle/>
          <a:p>
            <a:pPr eaLnBrk="1" hangingPunct="1"/>
            <a:r>
              <a:rPr lang="en-US" dirty="0">
                <a:solidFill>
                  <a:schemeClr val="tx1"/>
                </a:solidFill>
                <a:latin typeface="Arial" charset="0"/>
              </a:rPr>
              <a:t>THE STATE OF PARTICLE PHYSICS</a:t>
            </a:r>
          </a:p>
        </p:txBody>
      </p:sp>
      <p:sp>
        <p:nvSpPr>
          <p:cNvPr id="5123" name="Content Placeholder 2"/>
          <p:cNvSpPr>
            <a:spLocks noGrp="1"/>
          </p:cNvSpPr>
          <p:nvPr>
            <p:ph idx="1"/>
          </p:nvPr>
        </p:nvSpPr>
        <p:spPr>
          <a:xfrm>
            <a:off x="151370" y="838200"/>
            <a:ext cx="4344430" cy="3352800"/>
          </a:xfrm>
        </p:spPr>
        <p:txBody>
          <a:bodyPr/>
          <a:lstStyle/>
          <a:p>
            <a:pPr eaLnBrk="1" hangingPunct="1"/>
            <a:r>
              <a:rPr lang="en-US" dirty="0"/>
              <a:t>In the last century, we have been tremendously successful in discovering new particles and deepening our understanding of the laws of nature and the contents of the Universe.</a:t>
            </a:r>
          </a:p>
          <a:p>
            <a:pPr marL="0" indent="0" eaLnBrk="1" hangingPunct="1">
              <a:buNone/>
            </a:pPr>
            <a:endParaRPr lang="en-US" dirty="0">
              <a:latin typeface="Arial" charset="0"/>
            </a:endParaRPr>
          </a:p>
        </p:txBody>
      </p:sp>
      <p:sp>
        <p:nvSpPr>
          <p:cNvPr id="4" name="Content Placeholder 2">
            <a:extLst>
              <a:ext uri="{FF2B5EF4-FFF2-40B4-BE49-F238E27FC236}">
                <a16:creationId xmlns:a16="http://schemas.microsoft.com/office/drawing/2014/main" id="{347DD0F1-5AD3-ED49-8B45-7E1BBED16BC1}"/>
              </a:ext>
            </a:extLst>
          </p:cNvPr>
          <p:cNvSpPr txBox="1">
            <a:spLocks/>
          </p:cNvSpPr>
          <p:nvPr/>
        </p:nvSpPr>
        <p:spPr bwMode="auto">
          <a:xfrm>
            <a:off x="151370" y="4038600"/>
            <a:ext cx="8764030"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Arial" charset="0"/>
              </a:rPr>
              <a:t>The workhorse tool leading to many of these discoveries has been the particle collider. </a:t>
            </a:r>
          </a:p>
          <a:p>
            <a:endParaRPr lang="en-US" sz="1200" dirty="0">
              <a:latin typeface="Arial" charset="0"/>
            </a:endParaRPr>
          </a:p>
          <a:p>
            <a:r>
              <a:rPr lang="en-US" dirty="0">
                <a:latin typeface="Arial" charset="0"/>
              </a:rPr>
              <a:t>Particle collider experiments started small, but are now quintessentially “big science.” This evolution can be understood as the legacy of two giants of physics: Albert Einstein and Ernest O. Lawrence.</a:t>
            </a:r>
          </a:p>
          <a:p>
            <a:pPr marL="0" indent="0">
              <a:buFont typeface="Arial" charset="0"/>
              <a:buNone/>
            </a:pPr>
            <a:endParaRPr lang="en-US" dirty="0">
              <a:latin typeface="Arial" charset="0"/>
            </a:endParaRPr>
          </a:p>
        </p:txBody>
      </p:sp>
      <p:pic>
        <p:nvPicPr>
          <p:cNvPr id="3" name="Picture 2">
            <a:extLst>
              <a:ext uri="{FF2B5EF4-FFF2-40B4-BE49-F238E27FC236}">
                <a16:creationId xmlns:a16="http://schemas.microsoft.com/office/drawing/2014/main" id="{3A24F8E6-5FC8-024E-9414-D280C53F4D81}"/>
              </a:ext>
            </a:extLst>
          </p:cNvPr>
          <p:cNvPicPr>
            <a:picLocks noChangeAspect="1"/>
          </p:cNvPicPr>
          <p:nvPr/>
        </p:nvPicPr>
        <p:blipFill rotWithShape="1">
          <a:blip r:embed="rId2"/>
          <a:srcRect b="10696"/>
          <a:stretch/>
        </p:blipFill>
        <p:spPr>
          <a:xfrm>
            <a:off x="4838700" y="838200"/>
            <a:ext cx="3962400" cy="3019425"/>
          </a:xfrm>
          <a:prstGeom prst="rect">
            <a:avLst/>
          </a:prstGeom>
        </p:spPr>
      </p:pic>
    </p:spTree>
    <p:extLst>
      <p:ext uri="{BB962C8B-B14F-4D97-AF65-F5344CB8AC3E}">
        <p14:creationId xmlns:p14="http://schemas.microsoft.com/office/powerpoint/2010/main" val="67353051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solidFill>
                  <a:schemeClr val="tx1"/>
                </a:solidFill>
                <a:latin typeface="Arial" charset="0"/>
              </a:rPr>
              <a:t>LOTS OF ACTIVITY</a:t>
            </a:r>
          </a:p>
        </p:txBody>
      </p:sp>
      <p:pic>
        <p:nvPicPr>
          <p:cNvPr id="4" name="Picture 3">
            <a:extLst>
              <a:ext uri="{FF2B5EF4-FFF2-40B4-BE49-F238E27FC236}">
                <a16:creationId xmlns:a16="http://schemas.microsoft.com/office/drawing/2014/main" id="{BE5EB5D1-C9CE-D242-ABC8-6421AE0060D8}"/>
              </a:ext>
            </a:extLst>
          </p:cNvPr>
          <p:cNvPicPr>
            <a:picLocks noChangeAspect="1"/>
          </p:cNvPicPr>
          <p:nvPr/>
        </p:nvPicPr>
        <p:blipFill rotWithShape="1">
          <a:blip r:embed="rId2"/>
          <a:srcRect r="2084"/>
          <a:stretch/>
        </p:blipFill>
        <p:spPr>
          <a:xfrm>
            <a:off x="228601" y="1203071"/>
            <a:ext cx="3581399" cy="5057464"/>
          </a:xfrm>
          <a:prstGeom prst="rect">
            <a:avLst/>
          </a:prstGeom>
          <a:ln w="12700">
            <a:solidFill>
              <a:schemeClr val="tx1"/>
            </a:solidFill>
          </a:ln>
        </p:spPr>
      </p:pic>
      <p:pic>
        <p:nvPicPr>
          <p:cNvPr id="13" name="Picture 12">
            <a:extLst>
              <a:ext uri="{FF2B5EF4-FFF2-40B4-BE49-F238E27FC236}">
                <a16:creationId xmlns:a16="http://schemas.microsoft.com/office/drawing/2014/main" id="{9DDB6BFC-D626-DD4B-A30C-30E494A3789A}"/>
              </a:ext>
            </a:extLst>
          </p:cNvPr>
          <p:cNvPicPr>
            <a:picLocks noChangeAspect="1"/>
          </p:cNvPicPr>
          <p:nvPr/>
        </p:nvPicPr>
        <p:blipFill>
          <a:blip r:embed="rId3"/>
          <a:stretch>
            <a:fillRect/>
          </a:stretch>
        </p:blipFill>
        <p:spPr>
          <a:xfrm>
            <a:off x="4055121" y="1981200"/>
            <a:ext cx="4936479" cy="4175272"/>
          </a:xfrm>
          <a:prstGeom prst="rect">
            <a:avLst/>
          </a:prstGeom>
        </p:spPr>
      </p:pic>
      <p:sp>
        <p:nvSpPr>
          <p:cNvPr id="14" name="TextBox 13">
            <a:extLst>
              <a:ext uri="{FF2B5EF4-FFF2-40B4-BE49-F238E27FC236}">
                <a16:creationId xmlns:a16="http://schemas.microsoft.com/office/drawing/2014/main" id="{0D2C63EF-B44E-AE46-ABB9-5126309B355C}"/>
              </a:ext>
            </a:extLst>
          </p:cNvPr>
          <p:cNvSpPr txBox="1"/>
          <p:nvPr/>
        </p:nvSpPr>
        <p:spPr>
          <a:xfrm>
            <a:off x="2895600" y="1447800"/>
            <a:ext cx="854721" cy="246221"/>
          </a:xfrm>
          <a:prstGeom prst="rect">
            <a:avLst/>
          </a:prstGeom>
          <a:noFill/>
        </p:spPr>
        <p:txBody>
          <a:bodyPr wrap="none" rtlCol="0">
            <a:spAutoFit/>
          </a:bodyPr>
          <a:lstStyle/>
          <a:p>
            <a:r>
              <a:rPr lang="en-US" sz="1000" dirty="0">
                <a:latin typeface="+mj-lt"/>
                <a:ea typeface="PingFang TC" panose="020B0400000000000000" pitchFamily="34" charset="-120"/>
                <a:cs typeface="Times New Roman" panose="02020603050405020304" pitchFamily="18" charset="0"/>
              </a:rPr>
              <a:t>1903.04497</a:t>
            </a:r>
          </a:p>
        </p:txBody>
      </p:sp>
    </p:spTree>
    <p:extLst>
      <p:ext uri="{BB962C8B-B14F-4D97-AF65-F5344CB8AC3E}">
        <p14:creationId xmlns:p14="http://schemas.microsoft.com/office/powerpoint/2010/main" val="25394380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solidFill>
                  <a:schemeClr val="tx1"/>
                </a:solidFill>
                <a:latin typeface="Arial" charset="0"/>
              </a:rPr>
              <a:t>LOTS OF ACTIVITY</a:t>
            </a:r>
          </a:p>
        </p:txBody>
      </p:sp>
      <p:pic>
        <p:nvPicPr>
          <p:cNvPr id="10" name="Picture 9">
            <a:extLst>
              <a:ext uri="{FF2B5EF4-FFF2-40B4-BE49-F238E27FC236}">
                <a16:creationId xmlns:a16="http://schemas.microsoft.com/office/drawing/2014/main" id="{5CF15B4F-B25B-834E-944E-D97F38E224EB}"/>
              </a:ext>
            </a:extLst>
          </p:cNvPr>
          <p:cNvPicPr>
            <a:picLocks noChangeAspect="1"/>
          </p:cNvPicPr>
          <p:nvPr/>
        </p:nvPicPr>
        <p:blipFill>
          <a:blip r:embed="rId2"/>
          <a:stretch>
            <a:fillRect/>
          </a:stretch>
        </p:blipFill>
        <p:spPr>
          <a:xfrm>
            <a:off x="228600" y="1219200"/>
            <a:ext cx="3733800" cy="5055405"/>
          </a:xfrm>
          <a:prstGeom prst="rect">
            <a:avLst/>
          </a:prstGeom>
          <a:ln w="12700">
            <a:solidFill>
              <a:schemeClr val="tx1"/>
            </a:solidFill>
          </a:ln>
        </p:spPr>
      </p:pic>
      <p:pic>
        <p:nvPicPr>
          <p:cNvPr id="3" name="Picture 2">
            <a:extLst>
              <a:ext uri="{FF2B5EF4-FFF2-40B4-BE49-F238E27FC236}">
                <a16:creationId xmlns:a16="http://schemas.microsoft.com/office/drawing/2014/main" id="{0DF788B9-E0B8-2149-B461-FEBE9E5CBDB2}"/>
              </a:ext>
            </a:extLst>
          </p:cNvPr>
          <p:cNvPicPr>
            <a:picLocks noChangeAspect="1"/>
          </p:cNvPicPr>
          <p:nvPr/>
        </p:nvPicPr>
        <p:blipFill>
          <a:blip r:embed="rId3"/>
          <a:stretch>
            <a:fillRect/>
          </a:stretch>
        </p:blipFill>
        <p:spPr>
          <a:xfrm>
            <a:off x="4191000" y="1219200"/>
            <a:ext cx="4814212" cy="5181600"/>
          </a:xfrm>
          <a:prstGeom prst="rect">
            <a:avLst/>
          </a:prstGeom>
        </p:spPr>
      </p:pic>
    </p:spTree>
    <p:extLst>
      <p:ext uri="{BB962C8B-B14F-4D97-AF65-F5344CB8AC3E}">
        <p14:creationId xmlns:p14="http://schemas.microsoft.com/office/powerpoint/2010/main" val="7113833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MATHUSLA</a:t>
            </a:r>
          </a:p>
        </p:txBody>
      </p:sp>
      <p:sp>
        <p:nvSpPr>
          <p:cNvPr id="5123" name="Content Placeholder 2"/>
          <p:cNvSpPr>
            <a:spLocks noGrp="1"/>
          </p:cNvSpPr>
          <p:nvPr>
            <p:ph idx="1"/>
          </p:nvPr>
        </p:nvSpPr>
        <p:spPr>
          <a:xfrm>
            <a:off x="304800" y="838200"/>
            <a:ext cx="8458200" cy="5181600"/>
          </a:xfrm>
        </p:spPr>
        <p:txBody>
          <a:bodyPr/>
          <a:lstStyle/>
          <a:p>
            <a:pPr eaLnBrk="1" hangingPunct="1"/>
            <a:r>
              <a:rPr lang="en-US" sz="2000" dirty="0">
                <a:latin typeface="Arial" charset="0"/>
              </a:rPr>
              <a:t>Long-lived particles (LLPs) can escape from current LHC detectors,  motivate detectors placed further away, where backgrounds are low.</a:t>
            </a:r>
          </a:p>
          <a:p>
            <a:pPr eaLnBrk="1" hangingPunct="1"/>
            <a:endParaRPr lang="en-US" sz="1200" dirty="0">
              <a:latin typeface="Arial" charset="0"/>
            </a:endParaRPr>
          </a:p>
          <a:p>
            <a:pPr eaLnBrk="1" hangingPunct="1"/>
            <a:r>
              <a:rPr lang="en-US" sz="2000" dirty="0"/>
              <a:t>MATHUSLA, </a:t>
            </a:r>
            <a:r>
              <a:rPr lang="en-US" sz="2000" dirty="0" err="1">
                <a:solidFill>
                  <a:srgbClr val="FF0000"/>
                </a:solidFill>
              </a:rPr>
              <a:t>MA</a:t>
            </a:r>
            <a:r>
              <a:rPr lang="en-US" sz="2000" dirty="0" err="1"/>
              <a:t>ssive</a:t>
            </a:r>
            <a:r>
              <a:rPr lang="en-US" sz="2000" dirty="0"/>
              <a:t> </a:t>
            </a:r>
            <a:r>
              <a:rPr lang="en-US" sz="2000" dirty="0">
                <a:solidFill>
                  <a:srgbClr val="FF0000"/>
                </a:solidFill>
              </a:rPr>
              <a:t>T</a:t>
            </a:r>
            <a:r>
              <a:rPr lang="en-US" sz="2000" dirty="0"/>
              <a:t>iming </a:t>
            </a:r>
            <a:r>
              <a:rPr lang="en-US" sz="2000" dirty="0" err="1">
                <a:solidFill>
                  <a:srgbClr val="FF0000"/>
                </a:solidFill>
              </a:rPr>
              <a:t>H</a:t>
            </a:r>
            <a:r>
              <a:rPr lang="en-US" sz="2000" dirty="0" err="1"/>
              <a:t>odoscope</a:t>
            </a:r>
            <a:r>
              <a:rPr lang="en-US" sz="2000" dirty="0"/>
              <a:t> for </a:t>
            </a:r>
            <a:r>
              <a:rPr lang="en-US" sz="2000" dirty="0">
                <a:solidFill>
                  <a:srgbClr val="FF0000"/>
                </a:solidFill>
              </a:rPr>
              <a:t>U</a:t>
            </a:r>
            <a:r>
              <a:rPr lang="en-US" sz="2000" dirty="0"/>
              <a:t>ltra-</a:t>
            </a:r>
            <a:r>
              <a:rPr lang="en-US" sz="2000" dirty="0">
                <a:solidFill>
                  <a:srgbClr val="FF0000"/>
                </a:solidFill>
              </a:rPr>
              <a:t>S</a:t>
            </a:r>
            <a:r>
              <a:rPr lang="en-US" sz="2000" dirty="0"/>
              <a:t>table neutral </a:t>
            </a:r>
            <a:r>
              <a:rPr lang="en-US" sz="2000" dirty="0" err="1"/>
              <a:t>p</a:t>
            </a:r>
            <a:r>
              <a:rPr lang="en-US" sz="2000" dirty="0" err="1">
                <a:solidFill>
                  <a:srgbClr val="FF0000"/>
                </a:solidFill>
              </a:rPr>
              <a:t>A</a:t>
            </a:r>
            <a:r>
              <a:rPr lang="en-US" sz="2000" dirty="0" err="1"/>
              <a:t>rticles</a:t>
            </a:r>
            <a:r>
              <a:rPr lang="en-US" sz="2000" dirty="0"/>
              <a:t>, is a proposed surface detector.  </a:t>
            </a:r>
          </a:p>
          <a:p>
            <a:pPr eaLnBrk="1" hangingPunct="1"/>
            <a:endParaRPr lang="en-US" sz="1200" dirty="0"/>
          </a:p>
          <a:p>
            <a:pPr eaLnBrk="1" hangingPunct="1"/>
            <a:r>
              <a:rPr lang="en-US" sz="2000" dirty="0"/>
              <a:t>Ideal target is LLPs produced in the decays of heavy particles: for example, h </a:t>
            </a:r>
            <a:r>
              <a:rPr lang="en-US" sz="2000" dirty="0">
                <a:sym typeface="Wingdings" pitchFamily="2" charset="2"/>
              </a:rPr>
              <a:t> (LLP)(LLP)  </a:t>
            </a:r>
            <a:r>
              <a:rPr lang="en-US" sz="2000" dirty="0" err="1">
                <a:sym typeface="Wingdings" pitchFamily="2" charset="2"/>
              </a:rPr>
              <a:t>e</a:t>
            </a:r>
            <a:r>
              <a:rPr lang="en-US" sz="2000" baseline="30000" dirty="0" err="1">
                <a:sym typeface="Wingdings" pitchFamily="2" charset="2"/>
              </a:rPr>
              <a:t>+</a:t>
            </a:r>
            <a:r>
              <a:rPr lang="en-US" sz="2000" dirty="0" err="1">
                <a:sym typeface="Wingdings" pitchFamily="2" charset="2"/>
              </a:rPr>
              <a:t>e</a:t>
            </a:r>
            <a:r>
              <a:rPr lang="en-US" sz="2000" baseline="30000" dirty="0">
                <a:sym typeface="Wingdings" pitchFamily="2" charset="2"/>
              </a:rPr>
              <a:t>-</a:t>
            </a:r>
            <a:r>
              <a:rPr lang="en-US" sz="2000" dirty="0">
                <a:sym typeface="Wingdings" pitchFamily="2" charset="2"/>
              </a:rPr>
              <a:t> </a:t>
            </a:r>
            <a:r>
              <a:rPr lang="en-US" sz="2000" dirty="0" err="1">
                <a:sym typeface="Wingdings" pitchFamily="2" charset="2"/>
              </a:rPr>
              <a:t>e</a:t>
            </a:r>
            <a:r>
              <a:rPr lang="en-US" sz="2000" baseline="30000" dirty="0" err="1">
                <a:sym typeface="Wingdings" pitchFamily="2" charset="2"/>
              </a:rPr>
              <a:t>+</a:t>
            </a:r>
            <a:r>
              <a:rPr lang="en-US" sz="2000" dirty="0" err="1">
                <a:sym typeface="Wingdings" pitchFamily="2" charset="2"/>
              </a:rPr>
              <a:t>e</a:t>
            </a:r>
            <a:r>
              <a:rPr lang="en-US" sz="2000" baseline="30000" dirty="0">
                <a:sym typeface="Wingdings" pitchFamily="2" charset="2"/>
              </a:rPr>
              <a:t>-</a:t>
            </a:r>
            <a:r>
              <a:rPr lang="en-US" sz="2000" dirty="0">
                <a:sym typeface="Wingdings" pitchFamily="2" charset="2"/>
              </a:rPr>
              <a:t>.</a:t>
            </a:r>
            <a:endParaRPr lang="en-US" sz="2000" dirty="0">
              <a:latin typeface="Arial" charset="0"/>
            </a:endParaRPr>
          </a:p>
        </p:txBody>
      </p:sp>
      <p:pic>
        <p:nvPicPr>
          <p:cNvPr id="3" name="Picture 2">
            <a:extLst>
              <a:ext uri="{FF2B5EF4-FFF2-40B4-BE49-F238E27FC236}">
                <a16:creationId xmlns:a16="http://schemas.microsoft.com/office/drawing/2014/main" id="{578983A3-D644-384B-81FA-7C0A3A5B9B90}"/>
              </a:ext>
            </a:extLst>
          </p:cNvPr>
          <p:cNvPicPr>
            <a:picLocks noChangeAspect="1"/>
          </p:cNvPicPr>
          <p:nvPr/>
        </p:nvPicPr>
        <p:blipFill>
          <a:blip r:embed="rId2"/>
          <a:stretch>
            <a:fillRect/>
          </a:stretch>
        </p:blipFill>
        <p:spPr>
          <a:xfrm>
            <a:off x="1981200" y="3429000"/>
            <a:ext cx="5257800" cy="3227178"/>
          </a:xfrm>
          <a:prstGeom prst="rect">
            <a:avLst/>
          </a:prstGeom>
        </p:spPr>
      </p:pic>
      <p:sp>
        <p:nvSpPr>
          <p:cNvPr id="11" name="TextBox 10">
            <a:extLst>
              <a:ext uri="{FF2B5EF4-FFF2-40B4-BE49-F238E27FC236}">
                <a16:creationId xmlns:a16="http://schemas.microsoft.com/office/drawing/2014/main" id="{40271877-049E-4841-9A80-6226A3A52A6F}"/>
              </a:ext>
            </a:extLst>
          </p:cNvPr>
          <p:cNvSpPr txBox="1"/>
          <p:nvPr/>
        </p:nvSpPr>
        <p:spPr>
          <a:xfrm>
            <a:off x="6362796" y="2206823"/>
            <a:ext cx="2400204" cy="307777"/>
          </a:xfrm>
          <a:prstGeom prst="rect">
            <a:avLst/>
          </a:prstGeom>
          <a:noFill/>
        </p:spPr>
        <p:txBody>
          <a:bodyPr wrap="none" rtlCol="0">
            <a:spAutoFit/>
          </a:bodyPr>
          <a:lstStyle/>
          <a:p>
            <a:r>
              <a:rPr lang="en-US" sz="1400" dirty="0"/>
              <a:t>Chou, Curtin, </a:t>
            </a:r>
            <a:r>
              <a:rPr lang="en-US" sz="1400" dirty="0" err="1"/>
              <a:t>Lubatti</a:t>
            </a:r>
            <a:r>
              <a:rPr lang="en-US" sz="1400" dirty="0"/>
              <a:t> (2016)</a:t>
            </a:r>
          </a:p>
        </p:txBody>
      </p:sp>
    </p:spTree>
    <p:extLst>
      <p:ext uri="{BB962C8B-B14F-4D97-AF65-F5344CB8AC3E}">
        <p14:creationId xmlns:p14="http://schemas.microsoft.com/office/powerpoint/2010/main" val="231260606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MATHUSLA STATUS</a:t>
            </a:r>
          </a:p>
        </p:txBody>
      </p:sp>
      <p:sp>
        <p:nvSpPr>
          <p:cNvPr id="5123" name="Content Placeholder 2"/>
          <p:cNvSpPr>
            <a:spLocks noGrp="1"/>
          </p:cNvSpPr>
          <p:nvPr>
            <p:ph idx="1"/>
          </p:nvPr>
        </p:nvSpPr>
        <p:spPr>
          <a:xfrm>
            <a:off x="76200" y="838200"/>
            <a:ext cx="8839200" cy="5638800"/>
          </a:xfrm>
        </p:spPr>
        <p:txBody>
          <a:bodyPr/>
          <a:lstStyle/>
          <a:p>
            <a:pPr eaLnBrk="1" hangingPunct="1"/>
            <a:r>
              <a:rPr lang="en-US" sz="2000" dirty="0">
                <a:latin typeface="Arial" charset="0"/>
              </a:rPr>
              <a:t>Data already taken in 2018 to evaluate collider and cosmic ray backgrounds with LHC on and off, respectively.</a:t>
            </a: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marL="0" indent="0" eaLnBrk="1" hangingPunct="1">
              <a:buNone/>
            </a:pPr>
            <a:endParaRPr lang="en-US" sz="2000" dirty="0">
              <a:latin typeface="Arial" charset="0"/>
            </a:endParaRPr>
          </a:p>
          <a:p>
            <a:pPr eaLnBrk="1" hangingPunct="1"/>
            <a:r>
              <a:rPr lang="en-US" sz="2000" dirty="0">
                <a:latin typeface="Arial" charset="0"/>
              </a:rPr>
              <a:t>Cost: ~ several x $10,000,000</a:t>
            </a:r>
          </a:p>
          <a:p>
            <a:pPr eaLnBrk="1" hangingPunct="1"/>
            <a:endParaRPr lang="en-US" sz="1000" dirty="0">
              <a:latin typeface="Arial" charset="0"/>
            </a:endParaRPr>
          </a:p>
          <a:p>
            <a:pPr eaLnBrk="1" hangingPunct="1"/>
            <a:r>
              <a:rPr lang="en-US" sz="2000" dirty="0">
                <a:latin typeface="Arial" charset="0"/>
              </a:rPr>
              <a:t>Letter of Intent submitted to CERN in July 2018, recommended for evaluation in the European Strategy for Particle Physics exercise (2020).</a:t>
            </a:r>
          </a:p>
          <a:p>
            <a:pPr eaLnBrk="1" hangingPunct="1"/>
            <a:endParaRPr lang="en-US" sz="2000" dirty="0">
              <a:latin typeface="Arial" charset="0"/>
            </a:endParaRPr>
          </a:p>
        </p:txBody>
      </p:sp>
      <p:pic>
        <p:nvPicPr>
          <p:cNvPr id="4" name="Picture 3">
            <a:extLst>
              <a:ext uri="{FF2B5EF4-FFF2-40B4-BE49-F238E27FC236}">
                <a16:creationId xmlns:a16="http://schemas.microsoft.com/office/drawing/2014/main" id="{E397C657-CC55-6547-8C36-F14E4C54EAEE}"/>
              </a:ext>
            </a:extLst>
          </p:cNvPr>
          <p:cNvPicPr>
            <a:picLocks noChangeAspect="1"/>
          </p:cNvPicPr>
          <p:nvPr/>
        </p:nvPicPr>
        <p:blipFill>
          <a:blip r:embed="rId2"/>
          <a:stretch>
            <a:fillRect/>
          </a:stretch>
        </p:blipFill>
        <p:spPr>
          <a:xfrm>
            <a:off x="2057400" y="1752600"/>
            <a:ext cx="4800600" cy="3158289"/>
          </a:xfrm>
          <a:prstGeom prst="rect">
            <a:avLst/>
          </a:prstGeom>
        </p:spPr>
      </p:pic>
    </p:spTree>
    <p:extLst>
      <p:ext uri="{BB962C8B-B14F-4D97-AF65-F5344CB8AC3E}">
        <p14:creationId xmlns:p14="http://schemas.microsoft.com/office/powerpoint/2010/main" val="193088106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4648200"/>
            <a:ext cx="7162800" cy="1649233"/>
            <a:chOff x="686764" y="3235221"/>
            <a:chExt cx="6761940" cy="1633785"/>
          </a:xfrm>
        </p:grpSpPr>
        <p:pic>
          <p:nvPicPr>
            <p:cNvPr id="6" name="Picture 5" descr="0803012_02-A4-at-144-dp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7" name="Straight Arrow Connector 6"/>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686764" y="4213439"/>
              <a:ext cx="2214348" cy="409266"/>
              <a:chOff x="686764" y="4213439"/>
              <a:chExt cx="2214348" cy="409266"/>
            </a:xfrm>
          </p:grpSpPr>
          <p:cxnSp>
            <p:nvCxnSpPr>
              <p:cNvPr id="19" name="Straight Arrow Connector 18"/>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rot="10800000">
              <a:off x="5559329" y="3549005"/>
              <a:ext cx="1889375" cy="353694"/>
              <a:chOff x="686764" y="4213439"/>
              <a:chExt cx="2214348" cy="409266"/>
            </a:xfrm>
          </p:grpSpPr>
          <p:cxnSp>
            <p:nvCxnSpPr>
              <p:cNvPr id="14" name="Straight Arrow Connector 13"/>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0" name="Straight Arrow Connector 9"/>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sp>
        <p:nvSpPr>
          <p:cNvPr id="5122" name="Title 1"/>
          <p:cNvSpPr>
            <a:spLocks noGrp="1"/>
          </p:cNvSpPr>
          <p:nvPr>
            <p:ph type="title"/>
          </p:nvPr>
        </p:nvSpPr>
        <p:spPr>
          <a:xfrm>
            <a:off x="685800" y="76200"/>
            <a:ext cx="7772400" cy="733425"/>
          </a:xfrm>
        </p:spPr>
        <p:txBody>
          <a:bodyPr/>
          <a:lstStyle/>
          <a:p>
            <a:pPr eaLnBrk="1" hangingPunct="1"/>
            <a:r>
              <a:rPr lang="en-US" dirty="0">
                <a:latin typeface="Arial" charset="0"/>
              </a:rPr>
              <a:t>FASER</a:t>
            </a:r>
          </a:p>
        </p:txBody>
      </p:sp>
      <p:sp>
        <p:nvSpPr>
          <p:cNvPr id="5123" name="Content Placeholder 2"/>
          <p:cNvSpPr>
            <a:spLocks noGrp="1"/>
          </p:cNvSpPr>
          <p:nvPr>
            <p:ph idx="1"/>
          </p:nvPr>
        </p:nvSpPr>
        <p:spPr>
          <a:xfrm>
            <a:off x="228601" y="838200"/>
            <a:ext cx="8610599" cy="5562600"/>
          </a:xfrm>
        </p:spPr>
        <p:txBody>
          <a:bodyPr/>
          <a:lstStyle/>
          <a:p>
            <a:pPr eaLnBrk="1" hangingPunct="1"/>
            <a:r>
              <a:rPr lang="en-US" dirty="0">
                <a:latin typeface="Arial" charset="0"/>
              </a:rPr>
              <a:t>If new particles are light and weakly interacting, they can also be produced in the decays of light particles</a:t>
            </a:r>
          </a:p>
          <a:p>
            <a:pPr lvl="1"/>
            <a:r>
              <a:rPr lang="en-US" dirty="0">
                <a:latin typeface="Arial" charset="0"/>
              </a:rPr>
              <a:t>Light </a:t>
            </a:r>
            <a:r>
              <a:rPr lang="en-US" dirty="0">
                <a:latin typeface="Arial" charset="0"/>
                <a:sym typeface="Wingdings" pitchFamily="2" charset="2"/>
              </a:rPr>
              <a:t> </a:t>
            </a:r>
            <a:r>
              <a:rPr lang="en-US" dirty="0">
                <a:latin typeface="Arial" charset="0"/>
              </a:rPr>
              <a:t>they may be produced in </a:t>
            </a:r>
            <a:r>
              <a:rPr lang="en-US" dirty="0">
                <a:latin typeface="Symbol" pitchFamily="2" charset="2"/>
              </a:rPr>
              <a:t>p</a:t>
            </a:r>
            <a:r>
              <a:rPr lang="en-US" dirty="0">
                <a:latin typeface="Arial" charset="0"/>
              </a:rPr>
              <a:t>, </a:t>
            </a:r>
            <a:r>
              <a:rPr lang="en-US" i="1" dirty="0">
                <a:latin typeface="Arial" charset="0"/>
              </a:rPr>
              <a:t>K</a:t>
            </a:r>
            <a:r>
              <a:rPr lang="en-US" dirty="0">
                <a:latin typeface="Arial" charset="0"/>
              </a:rPr>
              <a:t>, </a:t>
            </a:r>
            <a:r>
              <a:rPr lang="en-US" i="1" dirty="0">
                <a:latin typeface="Arial" charset="0"/>
              </a:rPr>
              <a:t>D</a:t>
            </a:r>
            <a:r>
              <a:rPr lang="en-US" dirty="0">
                <a:latin typeface="Arial" charset="0"/>
              </a:rPr>
              <a:t>, </a:t>
            </a:r>
            <a:r>
              <a:rPr lang="en-US" i="1" dirty="0">
                <a:latin typeface="Arial" charset="0"/>
              </a:rPr>
              <a:t>B</a:t>
            </a:r>
            <a:r>
              <a:rPr lang="en-US" dirty="0">
                <a:latin typeface="Arial" charset="0"/>
              </a:rPr>
              <a:t> decays…</a:t>
            </a:r>
          </a:p>
          <a:p>
            <a:pPr lvl="1"/>
            <a:r>
              <a:rPr lang="en-US" dirty="0">
                <a:latin typeface="Arial" charset="0"/>
              </a:rPr>
              <a:t>Weakly-interacting </a:t>
            </a:r>
            <a:r>
              <a:rPr lang="en-US" dirty="0">
                <a:latin typeface="Arial" charset="0"/>
                <a:sym typeface="Wingdings" pitchFamily="2" charset="2"/>
              </a:rPr>
              <a:t> …but extremely rarely in </a:t>
            </a:r>
            <a:r>
              <a:rPr lang="en-US" dirty="0">
                <a:latin typeface="Symbol" pitchFamily="2" charset="2"/>
              </a:rPr>
              <a:t>p</a:t>
            </a:r>
            <a:r>
              <a:rPr lang="en-US" dirty="0">
                <a:latin typeface="Arial" charset="0"/>
              </a:rPr>
              <a:t>, </a:t>
            </a:r>
            <a:r>
              <a:rPr lang="en-US" i="1" dirty="0">
                <a:latin typeface="Arial" charset="0"/>
              </a:rPr>
              <a:t>K</a:t>
            </a:r>
            <a:r>
              <a:rPr lang="en-US" dirty="0">
                <a:latin typeface="Arial" charset="0"/>
              </a:rPr>
              <a:t>, </a:t>
            </a:r>
            <a:r>
              <a:rPr lang="en-US" i="1" dirty="0">
                <a:latin typeface="Arial" charset="0"/>
              </a:rPr>
              <a:t>D</a:t>
            </a:r>
            <a:r>
              <a:rPr lang="en-US" dirty="0">
                <a:latin typeface="Arial" charset="0"/>
              </a:rPr>
              <a:t>, </a:t>
            </a:r>
            <a:r>
              <a:rPr lang="en-US" i="1" dirty="0">
                <a:latin typeface="Arial" charset="0"/>
              </a:rPr>
              <a:t>B</a:t>
            </a:r>
            <a:r>
              <a:rPr lang="en-US" dirty="0">
                <a:latin typeface="Arial" charset="0"/>
              </a:rPr>
              <a:t> decays</a:t>
            </a:r>
          </a:p>
          <a:p>
            <a:pPr lvl="1"/>
            <a:endParaRPr lang="en-US" sz="1000" dirty="0">
              <a:latin typeface="Arial" charset="0"/>
            </a:endParaRPr>
          </a:p>
          <a:p>
            <a:pPr lvl="1"/>
            <a:endParaRPr lang="en-US" sz="1000" dirty="0">
              <a:latin typeface="Arial" charset="0"/>
            </a:endParaRPr>
          </a:p>
          <a:p>
            <a:r>
              <a:rPr lang="en-US" dirty="0">
                <a:latin typeface="Arial" charset="0"/>
              </a:rPr>
              <a:t>More promising to go where the </a:t>
            </a:r>
            <a:r>
              <a:rPr lang="en-US" dirty="0">
                <a:latin typeface="Symbol" pitchFamily="2" charset="2"/>
              </a:rPr>
              <a:t>p</a:t>
            </a:r>
            <a:r>
              <a:rPr lang="en-US" dirty="0">
                <a:latin typeface="Arial" charset="0"/>
              </a:rPr>
              <a:t>, </a:t>
            </a:r>
            <a:r>
              <a:rPr lang="en-US" i="1" dirty="0">
                <a:latin typeface="Arial" charset="0"/>
              </a:rPr>
              <a:t>K</a:t>
            </a:r>
            <a:r>
              <a:rPr lang="en-US" dirty="0">
                <a:latin typeface="Arial" charset="0"/>
              </a:rPr>
              <a:t>, </a:t>
            </a:r>
            <a:r>
              <a:rPr lang="en-US" i="1" dirty="0">
                <a:latin typeface="Arial" charset="0"/>
              </a:rPr>
              <a:t>D</a:t>
            </a:r>
            <a:r>
              <a:rPr lang="en-US" dirty="0">
                <a:latin typeface="Arial" charset="0"/>
              </a:rPr>
              <a:t>, </a:t>
            </a:r>
            <a:r>
              <a:rPr lang="en-US" i="1" dirty="0">
                <a:latin typeface="Arial" charset="0"/>
              </a:rPr>
              <a:t>B</a:t>
            </a:r>
            <a:r>
              <a:rPr lang="en-US" dirty="0">
                <a:latin typeface="Arial" charset="0"/>
              </a:rPr>
              <a:t> particles are: along the beamline. </a:t>
            </a:r>
          </a:p>
          <a:p>
            <a:pPr lvl="1"/>
            <a:r>
              <a:rPr lang="en-US" dirty="0"/>
              <a:t>For example, the LHC produces ~10</a:t>
            </a:r>
            <a:r>
              <a:rPr lang="en-US" baseline="30000" dirty="0"/>
              <a:t>16</a:t>
            </a:r>
            <a:r>
              <a:rPr lang="en-US" dirty="0"/>
              <a:t> </a:t>
            </a:r>
            <a:r>
              <a:rPr lang="en-US" dirty="0" err="1"/>
              <a:t>pions</a:t>
            </a:r>
            <a:r>
              <a:rPr lang="en-US" dirty="0"/>
              <a:t> per year</a:t>
            </a:r>
          </a:p>
          <a:p>
            <a:pPr lvl="1"/>
            <a:r>
              <a:rPr lang="en-US" dirty="0"/>
              <a:t>But for E &gt; 10 GeV, 10% of these (and most of the high energy ones) are produced within </a:t>
            </a:r>
            <a:r>
              <a:rPr lang="en-US" dirty="0">
                <a:sym typeface="Wingdings"/>
              </a:rPr>
              <a:t>2 </a:t>
            </a:r>
            <a:r>
              <a:rPr lang="en-US" dirty="0" err="1">
                <a:sym typeface="Wingdings"/>
              </a:rPr>
              <a:t>mrad</a:t>
            </a:r>
            <a:r>
              <a:rPr lang="en-US" dirty="0">
                <a:sym typeface="Wingdings"/>
              </a:rPr>
              <a:t> of the beamline.</a:t>
            </a:r>
          </a:p>
          <a:p>
            <a:endParaRPr lang="en-US" dirty="0">
              <a:latin typeface="Arial" charset="0"/>
              <a:sym typeface="Wingdings"/>
            </a:endParaRPr>
          </a:p>
        </p:txBody>
      </p:sp>
    </p:spTree>
    <p:extLst>
      <p:ext uri="{BB962C8B-B14F-4D97-AF65-F5344CB8AC3E}">
        <p14:creationId xmlns:p14="http://schemas.microsoft.com/office/powerpoint/2010/main" val="260274663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76200"/>
            <a:ext cx="7772400" cy="733425"/>
          </a:xfrm>
        </p:spPr>
        <p:txBody>
          <a:bodyPr/>
          <a:lstStyle/>
          <a:p>
            <a:pPr eaLnBrk="1" hangingPunct="1"/>
            <a:r>
              <a:rPr lang="en-US" dirty="0">
                <a:latin typeface="Arial" charset="0"/>
              </a:rPr>
              <a:t>FASER</a:t>
            </a:r>
          </a:p>
        </p:txBody>
      </p:sp>
      <p:sp>
        <p:nvSpPr>
          <p:cNvPr id="5123" name="Content Placeholder 2"/>
          <p:cNvSpPr>
            <a:spLocks noGrp="1"/>
          </p:cNvSpPr>
          <p:nvPr>
            <p:ph idx="1"/>
          </p:nvPr>
        </p:nvSpPr>
        <p:spPr>
          <a:xfrm>
            <a:off x="152400" y="3529011"/>
            <a:ext cx="8839200" cy="4398355"/>
          </a:xfrm>
        </p:spPr>
        <p:txBody>
          <a:bodyPr/>
          <a:lstStyle/>
          <a:p>
            <a:pPr eaLnBrk="1" hangingPunct="1"/>
            <a:r>
              <a:rPr lang="en-US" sz="2000" dirty="0">
                <a:latin typeface="Arial" charset="0"/>
              </a:rPr>
              <a:t>Can we cover this “blind spot”?  A detector on the beamline would block the proton beams. However, our target particles do not interact, so travel straight, and are also long-lived.  We can therefore place the detector on the “line of sight,” a few 100 m away, after the beam curves.</a:t>
            </a:r>
          </a:p>
          <a:p>
            <a:pPr eaLnBrk="1" hangingPunct="1"/>
            <a:endParaRPr lang="en-US" sz="1200" dirty="0">
              <a:latin typeface="Arial" charset="0"/>
            </a:endParaRPr>
          </a:p>
          <a:p>
            <a:pPr eaLnBrk="1" hangingPunct="1"/>
            <a:r>
              <a:rPr lang="en-US" sz="2000" dirty="0">
                <a:latin typeface="Arial" charset="0"/>
              </a:rPr>
              <a:t>(100 m) (</a:t>
            </a:r>
            <a:r>
              <a:rPr lang="en-US" sz="2000" dirty="0" err="1">
                <a:latin typeface="Arial" charset="0"/>
              </a:rPr>
              <a:t>mrad</a:t>
            </a:r>
            <a:r>
              <a:rPr lang="en-US" sz="2000" dirty="0">
                <a:latin typeface="Arial" charset="0"/>
              </a:rPr>
              <a:t>) = 10 cm </a:t>
            </a:r>
            <a:r>
              <a:rPr lang="en-US" sz="2000" dirty="0">
                <a:latin typeface="Arial" charset="0"/>
                <a:sym typeface="Wingdings" pitchFamily="2" charset="2"/>
              </a:rPr>
              <a:t> particles are still highly collimated.</a:t>
            </a:r>
            <a:endParaRPr lang="en-US" sz="2000" dirty="0">
              <a:latin typeface="Arial" charset="0"/>
            </a:endParaRPr>
          </a:p>
          <a:p>
            <a:pPr marL="0" indent="0">
              <a:buNone/>
            </a:pPr>
            <a:endParaRPr lang="en-US" sz="1200" dirty="0">
              <a:latin typeface="Arial" charset="0"/>
              <a:sym typeface="Wingdings"/>
            </a:endParaRPr>
          </a:p>
          <a:p>
            <a:r>
              <a:rPr lang="en-US" sz="2000" dirty="0">
                <a:latin typeface="Arial" charset="0"/>
                <a:sym typeface="Wingdings"/>
              </a:rPr>
              <a:t>These considerations motivate a small, inexpensive experiment placed in the very forward region of ATLAS/CMS, a few 100m downstream.</a:t>
            </a:r>
          </a:p>
        </p:txBody>
      </p:sp>
      <p:sp>
        <p:nvSpPr>
          <p:cNvPr id="24" name="TextBox 23">
            <a:extLst>
              <a:ext uri="{FF2B5EF4-FFF2-40B4-BE49-F238E27FC236}">
                <a16:creationId xmlns:a16="http://schemas.microsoft.com/office/drawing/2014/main" id="{93BC7E43-BC53-DA46-A9A9-39D807831949}"/>
              </a:ext>
            </a:extLst>
          </p:cNvPr>
          <p:cNvSpPr txBox="1"/>
          <p:nvPr/>
        </p:nvSpPr>
        <p:spPr>
          <a:xfrm>
            <a:off x="5334000" y="6321623"/>
            <a:ext cx="3337452" cy="307777"/>
          </a:xfrm>
          <a:prstGeom prst="rect">
            <a:avLst/>
          </a:prstGeom>
          <a:noFill/>
        </p:spPr>
        <p:txBody>
          <a:bodyPr wrap="none" rtlCol="0">
            <a:spAutoFit/>
          </a:bodyPr>
          <a:lstStyle/>
          <a:p>
            <a:r>
              <a:rPr lang="en-US" sz="1400" dirty="0"/>
              <a:t>Feng, </a:t>
            </a:r>
            <a:r>
              <a:rPr lang="en-US" sz="1400" dirty="0" err="1"/>
              <a:t>Galon</a:t>
            </a:r>
            <a:r>
              <a:rPr lang="en-US" sz="1400" dirty="0"/>
              <a:t>, Kling, </a:t>
            </a:r>
            <a:r>
              <a:rPr lang="en-US" sz="1400" dirty="0" err="1"/>
              <a:t>Trojanowski</a:t>
            </a:r>
            <a:r>
              <a:rPr lang="en-US" sz="1400" dirty="0"/>
              <a:t> (2017)</a:t>
            </a:r>
          </a:p>
        </p:txBody>
      </p:sp>
      <p:sp>
        <p:nvSpPr>
          <p:cNvPr id="25" name="Content Placeholder 2">
            <a:extLst>
              <a:ext uri="{FF2B5EF4-FFF2-40B4-BE49-F238E27FC236}">
                <a16:creationId xmlns:a16="http://schemas.microsoft.com/office/drawing/2014/main" id="{3C8AFD6B-ED71-B34C-A653-30954834CA95}"/>
              </a:ext>
            </a:extLst>
          </p:cNvPr>
          <p:cNvSpPr txBox="1">
            <a:spLocks/>
          </p:cNvSpPr>
          <p:nvPr/>
        </p:nvSpPr>
        <p:spPr bwMode="auto">
          <a:xfrm>
            <a:off x="152400" y="1012267"/>
            <a:ext cx="4114800" cy="23405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Arial" charset="0"/>
              </a:rPr>
              <a:t>2 </a:t>
            </a:r>
            <a:r>
              <a:rPr lang="en-US" sz="2000" dirty="0" err="1">
                <a:latin typeface="Arial" charset="0"/>
              </a:rPr>
              <a:t>mrad</a:t>
            </a:r>
            <a:r>
              <a:rPr lang="en-US" sz="2000" dirty="0">
                <a:latin typeface="Arial" charset="0"/>
              </a:rPr>
              <a:t> is very small (</a:t>
            </a:r>
            <a:r>
              <a:rPr lang="en-US" sz="2000" dirty="0">
                <a:latin typeface="Symbol" pitchFamily="2" charset="2"/>
              </a:rPr>
              <a:t>h</a:t>
            </a:r>
            <a:r>
              <a:rPr lang="en-US" sz="2000" dirty="0">
                <a:latin typeface="Arial" charset="0"/>
              </a:rPr>
              <a:t> &gt; 7)</a:t>
            </a:r>
          </a:p>
          <a:p>
            <a:pPr lvl="1"/>
            <a:r>
              <a:rPr lang="en-US" dirty="0">
                <a:latin typeface="Arial" charset="0"/>
              </a:rPr>
              <a:t>Moon diameter is 9 </a:t>
            </a:r>
            <a:r>
              <a:rPr lang="en-US" dirty="0" err="1">
                <a:latin typeface="Arial" charset="0"/>
              </a:rPr>
              <a:t>mrad</a:t>
            </a:r>
            <a:r>
              <a:rPr lang="en-US" dirty="0">
                <a:latin typeface="Arial" charset="0"/>
              </a:rPr>
              <a:t>. </a:t>
            </a:r>
          </a:p>
          <a:p>
            <a:pPr lvl="1"/>
            <a:r>
              <a:rPr lang="en-US" dirty="0">
                <a:latin typeface="Arial" charset="0"/>
              </a:rPr>
              <a:t>The ATLAS and CMS detectors have holes here to let the proton beams in and so are completely blind to these particles.</a:t>
            </a:r>
          </a:p>
        </p:txBody>
      </p:sp>
      <p:pic>
        <p:nvPicPr>
          <p:cNvPr id="26" name="Picture 25">
            <a:extLst>
              <a:ext uri="{FF2B5EF4-FFF2-40B4-BE49-F238E27FC236}">
                <a16:creationId xmlns:a16="http://schemas.microsoft.com/office/drawing/2014/main" id="{06B55FA8-AAEB-BB43-B3E3-BB60A64B47B8}"/>
              </a:ext>
            </a:extLst>
          </p:cNvPr>
          <p:cNvPicPr>
            <a:picLocks noChangeAspect="1"/>
          </p:cNvPicPr>
          <p:nvPr/>
        </p:nvPicPr>
        <p:blipFill>
          <a:blip r:embed="rId2"/>
          <a:stretch>
            <a:fillRect/>
          </a:stretch>
        </p:blipFill>
        <p:spPr>
          <a:xfrm>
            <a:off x="4622801" y="966788"/>
            <a:ext cx="3835399" cy="2157412"/>
          </a:xfrm>
          <a:prstGeom prst="rect">
            <a:avLst/>
          </a:prstGeom>
        </p:spPr>
      </p:pic>
    </p:spTree>
    <p:extLst>
      <p:ext uri="{BB962C8B-B14F-4D97-AF65-F5344CB8AC3E}">
        <p14:creationId xmlns:p14="http://schemas.microsoft.com/office/powerpoint/2010/main" val="218239343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76200"/>
            <a:ext cx="7772400" cy="733425"/>
          </a:xfrm>
        </p:spPr>
        <p:txBody>
          <a:bodyPr/>
          <a:lstStyle/>
          <a:p>
            <a:pPr eaLnBrk="1" hangingPunct="1"/>
            <a:r>
              <a:rPr lang="en-US" dirty="0">
                <a:solidFill>
                  <a:srgbClr val="FF0000"/>
                </a:solidFill>
                <a:latin typeface="Arial" charset="0"/>
                <a:sym typeface="Wingdings"/>
              </a:rPr>
              <a:t>F</a:t>
            </a:r>
            <a:r>
              <a:rPr lang="en-US" dirty="0">
                <a:solidFill>
                  <a:schemeClr val="tx1"/>
                </a:solidFill>
                <a:latin typeface="Arial" charset="0"/>
                <a:sym typeface="Wingdings"/>
              </a:rPr>
              <a:t>ORW</a:t>
            </a:r>
            <a:r>
              <a:rPr lang="en-US" dirty="0">
                <a:solidFill>
                  <a:srgbClr val="FF0000"/>
                </a:solidFill>
                <a:latin typeface="Arial" charset="0"/>
                <a:sym typeface="Wingdings"/>
              </a:rPr>
              <a:t>A</a:t>
            </a:r>
            <a:r>
              <a:rPr lang="en-US" dirty="0">
                <a:solidFill>
                  <a:schemeClr val="tx1"/>
                </a:solidFill>
                <a:latin typeface="Arial" charset="0"/>
                <a:sym typeface="Wingdings"/>
              </a:rPr>
              <a:t>RD </a:t>
            </a:r>
            <a:r>
              <a:rPr lang="en-US" dirty="0">
                <a:solidFill>
                  <a:srgbClr val="FF0000"/>
                </a:solidFill>
                <a:latin typeface="Arial" charset="0"/>
                <a:sym typeface="Wingdings"/>
              </a:rPr>
              <a:t>S</a:t>
            </a:r>
            <a:r>
              <a:rPr lang="en-US" dirty="0">
                <a:solidFill>
                  <a:schemeClr val="tx1"/>
                </a:solidFill>
                <a:latin typeface="Arial" charset="0"/>
                <a:sym typeface="Wingdings"/>
              </a:rPr>
              <a:t>EARCH </a:t>
            </a:r>
            <a:r>
              <a:rPr lang="en-US" dirty="0">
                <a:solidFill>
                  <a:srgbClr val="FF0000"/>
                </a:solidFill>
                <a:latin typeface="Arial" charset="0"/>
                <a:sym typeface="Wingdings"/>
              </a:rPr>
              <a:t>E</a:t>
            </a:r>
            <a:r>
              <a:rPr lang="en-US" dirty="0">
                <a:solidFill>
                  <a:schemeClr val="tx1"/>
                </a:solidFill>
                <a:latin typeface="Arial" charset="0"/>
                <a:sym typeface="Wingdings"/>
              </a:rPr>
              <a:t>XPE</a:t>
            </a:r>
            <a:r>
              <a:rPr lang="en-US" dirty="0">
                <a:solidFill>
                  <a:srgbClr val="FF0000"/>
                </a:solidFill>
                <a:latin typeface="Arial" charset="0"/>
                <a:sym typeface="Wingdings"/>
              </a:rPr>
              <a:t>R</a:t>
            </a:r>
            <a:r>
              <a:rPr lang="en-US" dirty="0">
                <a:solidFill>
                  <a:schemeClr val="tx1"/>
                </a:solidFill>
                <a:latin typeface="Arial" charset="0"/>
                <a:sym typeface="Wingdings"/>
              </a:rPr>
              <a:t>IMENT</a:t>
            </a:r>
            <a:endParaRPr lang="en-US" dirty="0">
              <a:solidFill>
                <a:schemeClr val="tx1"/>
              </a:solidFill>
              <a:latin typeface="Arial" charset="0"/>
            </a:endParaRPr>
          </a:p>
        </p:txBody>
      </p:sp>
      <p:pic>
        <p:nvPicPr>
          <p:cNvPr id="3" name="Picture 2" descr="Kirk_fires_a_phaser_rifle_at_Mitche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2667000"/>
            <a:ext cx="4469779" cy="3581400"/>
          </a:xfrm>
          <a:prstGeom prst="rect">
            <a:avLst/>
          </a:prstGeom>
        </p:spPr>
      </p:pic>
      <p:sp>
        <p:nvSpPr>
          <p:cNvPr id="8" name="Content Placeholder 2">
            <a:extLst>
              <a:ext uri="{FF2B5EF4-FFF2-40B4-BE49-F238E27FC236}">
                <a16:creationId xmlns:a16="http://schemas.microsoft.com/office/drawing/2014/main" id="{A308D912-BBD9-3E4A-98F0-51B5265FCC02}"/>
              </a:ext>
            </a:extLst>
          </p:cNvPr>
          <p:cNvSpPr txBox="1">
            <a:spLocks/>
          </p:cNvSpPr>
          <p:nvPr/>
        </p:nvSpPr>
        <p:spPr bwMode="auto">
          <a:xfrm>
            <a:off x="152400" y="2667000"/>
            <a:ext cx="3505200"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Arial" charset="0"/>
                <a:sym typeface="Wingdings"/>
              </a:rPr>
              <a:t>“The acronym recalls another marvelous instrument that harnessed highly collimated particles and was used to explore strange new worlds.”</a:t>
            </a:r>
          </a:p>
          <a:p>
            <a:endParaRPr lang="en-US" dirty="0">
              <a:latin typeface="Arial" charset="0"/>
              <a:sym typeface="Wingdings"/>
            </a:endParaRPr>
          </a:p>
          <a:p>
            <a:endParaRPr lang="en-US" dirty="0">
              <a:latin typeface="Arial" charset="0"/>
              <a:sym typeface="Wingdings"/>
            </a:endParaRPr>
          </a:p>
        </p:txBody>
      </p:sp>
      <p:pic>
        <p:nvPicPr>
          <p:cNvPr id="9" name="Picture 8">
            <a:extLst>
              <a:ext uri="{FF2B5EF4-FFF2-40B4-BE49-F238E27FC236}">
                <a16:creationId xmlns:a16="http://schemas.microsoft.com/office/drawing/2014/main" id="{9C50CDC6-815A-3F43-AF15-BD5D807E7558}"/>
              </a:ext>
            </a:extLst>
          </p:cNvPr>
          <p:cNvPicPr>
            <a:picLocks noChangeAspect="1"/>
          </p:cNvPicPr>
          <p:nvPr/>
        </p:nvPicPr>
        <p:blipFill>
          <a:blip r:embed="rId3"/>
          <a:stretch>
            <a:fillRect/>
          </a:stretch>
        </p:blipFill>
        <p:spPr>
          <a:xfrm>
            <a:off x="2286000" y="990600"/>
            <a:ext cx="4182210" cy="1394069"/>
          </a:xfrm>
          <a:prstGeom prst="rect">
            <a:avLst/>
          </a:prstGeom>
        </p:spPr>
      </p:pic>
      <p:sp>
        <p:nvSpPr>
          <p:cNvPr id="10" name="TextBox 9">
            <a:extLst>
              <a:ext uri="{FF2B5EF4-FFF2-40B4-BE49-F238E27FC236}">
                <a16:creationId xmlns:a16="http://schemas.microsoft.com/office/drawing/2014/main" id="{F819F4B6-AC3E-6947-8C80-97D6CFA6883C}"/>
              </a:ext>
            </a:extLst>
          </p:cNvPr>
          <p:cNvSpPr txBox="1"/>
          <p:nvPr/>
        </p:nvSpPr>
        <p:spPr>
          <a:xfrm>
            <a:off x="609600" y="5791200"/>
            <a:ext cx="3337452" cy="307777"/>
          </a:xfrm>
          <a:prstGeom prst="rect">
            <a:avLst/>
          </a:prstGeom>
          <a:noFill/>
        </p:spPr>
        <p:txBody>
          <a:bodyPr wrap="none" rtlCol="0">
            <a:spAutoFit/>
          </a:bodyPr>
          <a:lstStyle/>
          <a:p>
            <a:r>
              <a:rPr lang="en-US" sz="1400" dirty="0"/>
              <a:t>Feng, </a:t>
            </a:r>
            <a:r>
              <a:rPr lang="en-US" sz="1400" dirty="0" err="1"/>
              <a:t>Galon</a:t>
            </a:r>
            <a:r>
              <a:rPr lang="en-US" sz="1400" dirty="0"/>
              <a:t>, Kling, </a:t>
            </a:r>
            <a:r>
              <a:rPr lang="en-US" sz="1400" dirty="0" err="1"/>
              <a:t>Trojanowski</a:t>
            </a:r>
            <a:r>
              <a:rPr lang="en-US" sz="1400" dirty="0"/>
              <a:t> (2017)</a:t>
            </a:r>
          </a:p>
        </p:txBody>
      </p:sp>
    </p:spTree>
    <p:extLst>
      <p:ext uri="{BB962C8B-B14F-4D97-AF65-F5344CB8AC3E}">
        <p14:creationId xmlns:p14="http://schemas.microsoft.com/office/powerpoint/2010/main" val="12309821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FASER LOCATION</a:t>
            </a:r>
          </a:p>
        </p:txBody>
      </p:sp>
      <p:pic>
        <p:nvPicPr>
          <p:cNvPr id="9" name="Picture 8" descr="LHCLayout.png"/>
          <p:cNvPicPr>
            <a:picLocks noChangeAspect="1"/>
          </p:cNvPicPr>
          <p:nvPr/>
        </p:nvPicPr>
        <p:blipFill rotWithShape="1">
          <a:blip r:embed="rId2">
            <a:extLst>
              <a:ext uri="{28A0092B-C50C-407E-A947-70E740481C1C}">
                <a14:useLocalDpi xmlns:a14="http://schemas.microsoft.com/office/drawing/2010/main" val="0"/>
              </a:ext>
            </a:extLst>
          </a:blip>
          <a:srcRect l="18002" t="67833" r="41997" b="736"/>
          <a:stretch/>
        </p:blipFill>
        <p:spPr>
          <a:xfrm>
            <a:off x="194272" y="1600200"/>
            <a:ext cx="8763000" cy="4953000"/>
          </a:xfrm>
          <a:prstGeom prst="rect">
            <a:avLst/>
          </a:prstGeom>
        </p:spPr>
      </p:pic>
      <p:cxnSp>
        <p:nvCxnSpPr>
          <p:cNvPr id="7" name="Straight Arrow Connector 6"/>
          <p:cNvCxnSpPr>
            <a:stCxn id="8" idx="0"/>
          </p:cNvCxnSpPr>
          <p:nvPr/>
        </p:nvCxnSpPr>
        <p:spPr>
          <a:xfrm flipV="1">
            <a:off x="6736166" y="5208495"/>
            <a:ext cx="393802" cy="909934"/>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139368" y="6118429"/>
            <a:ext cx="1193596" cy="461665"/>
          </a:xfrm>
          <a:prstGeom prst="rect">
            <a:avLst/>
          </a:prstGeom>
          <a:noFill/>
          <a:ln w="38100" cmpd="sng">
            <a:solidFill>
              <a:srgbClr val="0000FF"/>
            </a:solidFill>
          </a:ln>
        </p:spPr>
        <p:txBody>
          <a:bodyPr wrap="none" rtlCol="0">
            <a:spAutoFit/>
          </a:bodyPr>
          <a:lstStyle/>
          <a:p>
            <a:r>
              <a:rPr lang="en-US" sz="2400" dirty="0">
                <a:solidFill>
                  <a:srgbClr val="0000FF"/>
                </a:solidFill>
              </a:rPr>
              <a:t>FASER</a:t>
            </a:r>
          </a:p>
        </p:txBody>
      </p:sp>
      <p:pic>
        <p:nvPicPr>
          <p:cNvPr id="6" name="Picture 5" descr="LHCLayout.png">
            <a:extLst>
              <a:ext uri="{FF2B5EF4-FFF2-40B4-BE49-F238E27FC236}">
                <a16:creationId xmlns:a16="http://schemas.microsoft.com/office/drawing/2014/main" id="{60D0CE8C-24ED-AC41-9EB4-8793C033C9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910" y="838200"/>
            <a:ext cx="2718690" cy="1931799"/>
          </a:xfrm>
          <a:prstGeom prst="rect">
            <a:avLst/>
          </a:prstGeom>
        </p:spPr>
      </p:pic>
    </p:spTree>
    <p:extLst>
      <p:ext uri="{BB962C8B-B14F-4D97-AF65-F5344CB8AC3E}">
        <p14:creationId xmlns:p14="http://schemas.microsoft.com/office/powerpoint/2010/main" val="3314504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FASER LOCATION</a:t>
            </a:r>
          </a:p>
        </p:txBody>
      </p:sp>
      <p:pic>
        <p:nvPicPr>
          <p:cNvPr id="10" name="Picture 9">
            <a:extLst>
              <a:ext uri="{FF2B5EF4-FFF2-40B4-BE49-F238E27FC236}">
                <a16:creationId xmlns:a16="http://schemas.microsoft.com/office/drawing/2014/main" id="{A8BFF6B6-0A9D-AA4E-B0FE-35D933067051}"/>
              </a:ext>
            </a:extLst>
          </p:cNvPr>
          <p:cNvPicPr>
            <a:picLocks noChangeAspect="1"/>
          </p:cNvPicPr>
          <p:nvPr/>
        </p:nvPicPr>
        <p:blipFill>
          <a:blip r:embed="rId2"/>
          <a:stretch>
            <a:fillRect/>
          </a:stretch>
        </p:blipFill>
        <p:spPr>
          <a:xfrm>
            <a:off x="1066800" y="887194"/>
            <a:ext cx="6934200" cy="2806268"/>
          </a:xfrm>
          <a:prstGeom prst="rect">
            <a:avLst/>
          </a:prstGeom>
        </p:spPr>
      </p:pic>
      <p:pic>
        <p:nvPicPr>
          <p:cNvPr id="11" name="Obraz 5">
            <a:extLst>
              <a:ext uri="{FF2B5EF4-FFF2-40B4-BE49-F238E27FC236}">
                <a16:creationId xmlns:a16="http://schemas.microsoft.com/office/drawing/2014/main" id="{BFF42797-A462-3C4B-AACE-92314EDFE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3886200"/>
            <a:ext cx="6953250" cy="2596469"/>
          </a:xfrm>
          <a:prstGeom prst="rect">
            <a:avLst/>
          </a:prstGeom>
        </p:spPr>
      </p:pic>
      <p:sp>
        <p:nvSpPr>
          <p:cNvPr id="12" name="pole tekstowe 7">
            <a:extLst>
              <a:ext uri="{FF2B5EF4-FFF2-40B4-BE49-F238E27FC236}">
                <a16:creationId xmlns:a16="http://schemas.microsoft.com/office/drawing/2014/main" id="{1D2B46F5-BF32-1748-9878-347D7298A4B2}"/>
              </a:ext>
            </a:extLst>
          </p:cNvPr>
          <p:cNvSpPr txBox="1"/>
          <p:nvPr/>
        </p:nvSpPr>
        <p:spPr>
          <a:xfrm>
            <a:off x="2456115" y="5633876"/>
            <a:ext cx="1595310" cy="646331"/>
          </a:xfrm>
          <a:prstGeom prst="rect">
            <a:avLst/>
          </a:prstGeom>
          <a:solidFill>
            <a:schemeClr val="bg1"/>
          </a:solidFill>
          <a:ln w="28575">
            <a:solidFill>
              <a:srgbClr val="FF0000"/>
            </a:solidFill>
          </a:ln>
        </p:spPr>
        <p:txBody>
          <a:bodyPr wrap="none" rtlCol="0">
            <a:spAutoFit/>
          </a:bodyPr>
          <a:lstStyle/>
          <a:p>
            <a:pPr algn="ctr"/>
            <a:r>
              <a:rPr lang="pl-PL" dirty="0">
                <a:solidFill>
                  <a:srgbClr val="FF0000"/>
                </a:solidFill>
              </a:rPr>
              <a:t>New </a:t>
            </a:r>
            <a:r>
              <a:rPr lang="pl-PL" dirty="0" err="1">
                <a:solidFill>
                  <a:srgbClr val="FF0000"/>
                </a:solidFill>
              </a:rPr>
              <a:t>Particles</a:t>
            </a:r>
            <a:endParaRPr lang="pl-PL" dirty="0">
              <a:solidFill>
                <a:srgbClr val="FF0000"/>
              </a:solidFill>
            </a:endParaRPr>
          </a:p>
          <a:p>
            <a:pPr algn="ctr"/>
            <a:r>
              <a:rPr lang="pl-PL" dirty="0">
                <a:solidFill>
                  <a:srgbClr val="FF0000"/>
                </a:solidFill>
              </a:rPr>
              <a:t>(Dark </a:t>
            </a:r>
            <a:r>
              <a:rPr lang="pl-PL" dirty="0" err="1">
                <a:solidFill>
                  <a:srgbClr val="FF0000"/>
                </a:solidFill>
              </a:rPr>
              <a:t>Sector</a:t>
            </a:r>
            <a:r>
              <a:rPr lang="pl-PL" dirty="0">
                <a:solidFill>
                  <a:srgbClr val="FF0000"/>
                </a:solidFill>
              </a:rPr>
              <a:t>)</a:t>
            </a:r>
            <a:endParaRPr lang="en-US" dirty="0">
              <a:solidFill>
                <a:srgbClr val="FF0000"/>
              </a:solidFill>
            </a:endParaRPr>
          </a:p>
        </p:txBody>
      </p:sp>
      <p:cxnSp>
        <p:nvCxnSpPr>
          <p:cNvPr id="13" name="Łącznik prosty ze strzałką 9">
            <a:extLst>
              <a:ext uri="{FF2B5EF4-FFF2-40B4-BE49-F238E27FC236}">
                <a16:creationId xmlns:a16="http://schemas.microsoft.com/office/drawing/2014/main" id="{5ECD5B64-A85F-E34F-9C20-5C93971E7370}"/>
              </a:ext>
            </a:extLst>
          </p:cNvPr>
          <p:cNvCxnSpPr>
            <a:cxnSpLocks/>
          </p:cNvCxnSpPr>
          <p:nvPr/>
        </p:nvCxnSpPr>
        <p:spPr>
          <a:xfrm flipV="1">
            <a:off x="3124200" y="5181600"/>
            <a:ext cx="381000" cy="344269"/>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pole tekstowe 7">
            <a:extLst>
              <a:ext uri="{FF2B5EF4-FFF2-40B4-BE49-F238E27FC236}">
                <a16:creationId xmlns:a16="http://schemas.microsoft.com/office/drawing/2014/main" id="{9761C229-B5BE-034A-827C-8B3DA53F7323}"/>
              </a:ext>
            </a:extLst>
          </p:cNvPr>
          <p:cNvSpPr txBox="1"/>
          <p:nvPr/>
        </p:nvSpPr>
        <p:spPr>
          <a:xfrm>
            <a:off x="5867400" y="5633876"/>
            <a:ext cx="1745029" cy="646331"/>
          </a:xfrm>
          <a:prstGeom prst="rect">
            <a:avLst/>
          </a:prstGeom>
          <a:solidFill>
            <a:schemeClr val="bg1"/>
          </a:solidFill>
          <a:ln w="28575">
            <a:solidFill>
              <a:srgbClr val="FF0000"/>
            </a:solidFill>
          </a:ln>
        </p:spPr>
        <p:txBody>
          <a:bodyPr wrap="none" rtlCol="0">
            <a:spAutoFit/>
          </a:bodyPr>
          <a:lstStyle/>
          <a:p>
            <a:pPr algn="ctr"/>
            <a:r>
              <a:rPr lang="pl-PL" dirty="0">
                <a:solidFill>
                  <a:srgbClr val="FF0000"/>
                </a:solidFill>
              </a:rPr>
              <a:t>LHC </a:t>
            </a:r>
            <a:r>
              <a:rPr lang="pl-PL" dirty="0" err="1">
                <a:solidFill>
                  <a:srgbClr val="FF0000"/>
                </a:solidFill>
              </a:rPr>
              <a:t>Beamline</a:t>
            </a:r>
            <a:endParaRPr lang="pl-PL" dirty="0">
              <a:solidFill>
                <a:srgbClr val="FF0000"/>
              </a:solidFill>
            </a:endParaRPr>
          </a:p>
          <a:p>
            <a:pPr algn="ctr"/>
            <a:r>
              <a:rPr lang="pl-PL" dirty="0">
                <a:solidFill>
                  <a:srgbClr val="FF0000"/>
                </a:solidFill>
              </a:rPr>
              <a:t>(</a:t>
            </a:r>
            <a:r>
              <a:rPr lang="pl-PL" dirty="0" err="1">
                <a:solidFill>
                  <a:srgbClr val="FF0000"/>
                </a:solidFill>
              </a:rPr>
              <a:t>Visible</a:t>
            </a:r>
            <a:r>
              <a:rPr lang="pl-PL" dirty="0">
                <a:solidFill>
                  <a:srgbClr val="FF0000"/>
                </a:solidFill>
              </a:rPr>
              <a:t> </a:t>
            </a:r>
            <a:r>
              <a:rPr lang="pl-PL" dirty="0" err="1">
                <a:solidFill>
                  <a:srgbClr val="FF0000"/>
                </a:solidFill>
              </a:rPr>
              <a:t>Sector</a:t>
            </a:r>
            <a:r>
              <a:rPr lang="pl-PL" dirty="0">
                <a:solidFill>
                  <a:srgbClr val="FF0000"/>
                </a:solidFill>
              </a:rPr>
              <a:t>)</a:t>
            </a:r>
            <a:endParaRPr lang="en-US" dirty="0">
              <a:solidFill>
                <a:srgbClr val="FF0000"/>
              </a:solidFill>
            </a:endParaRPr>
          </a:p>
        </p:txBody>
      </p:sp>
      <p:sp>
        <p:nvSpPr>
          <p:cNvPr id="17" name="pole tekstowe 7">
            <a:extLst>
              <a:ext uri="{FF2B5EF4-FFF2-40B4-BE49-F238E27FC236}">
                <a16:creationId xmlns:a16="http://schemas.microsoft.com/office/drawing/2014/main" id="{859FB3A7-EDD8-A44D-9CBA-5355CFFAAE0B}"/>
              </a:ext>
            </a:extLst>
          </p:cNvPr>
          <p:cNvSpPr txBox="1"/>
          <p:nvPr/>
        </p:nvSpPr>
        <p:spPr>
          <a:xfrm>
            <a:off x="1215905" y="4077150"/>
            <a:ext cx="2441695" cy="369332"/>
          </a:xfrm>
          <a:prstGeom prst="rect">
            <a:avLst/>
          </a:prstGeom>
          <a:noFill/>
          <a:ln w="28575">
            <a:solidFill>
              <a:schemeClr val="bg1"/>
            </a:solidFill>
          </a:ln>
        </p:spPr>
        <p:txBody>
          <a:bodyPr wrap="none" rtlCol="0">
            <a:spAutoFit/>
          </a:bodyPr>
          <a:lstStyle/>
          <a:p>
            <a:pPr algn="ctr"/>
            <a:r>
              <a:rPr lang="pl-PL" dirty="0">
                <a:solidFill>
                  <a:schemeClr val="bg1"/>
                </a:solidFill>
              </a:rPr>
              <a:t>The </a:t>
            </a:r>
            <a:r>
              <a:rPr lang="pl-PL" dirty="0" err="1">
                <a:solidFill>
                  <a:schemeClr val="bg1"/>
                </a:solidFill>
              </a:rPr>
              <a:t>view</a:t>
            </a:r>
            <a:r>
              <a:rPr lang="pl-PL" dirty="0">
                <a:solidFill>
                  <a:schemeClr val="bg1"/>
                </a:solidFill>
              </a:rPr>
              <a:t> </a:t>
            </a:r>
            <a:r>
              <a:rPr lang="pl-PL" dirty="0" err="1">
                <a:solidFill>
                  <a:schemeClr val="bg1"/>
                </a:solidFill>
              </a:rPr>
              <a:t>looking</a:t>
            </a:r>
            <a:r>
              <a:rPr lang="pl-PL" dirty="0">
                <a:solidFill>
                  <a:schemeClr val="bg1"/>
                </a:solidFill>
              </a:rPr>
              <a:t> west</a:t>
            </a:r>
            <a:endParaRPr lang="en-US" dirty="0">
              <a:solidFill>
                <a:schemeClr val="bg1"/>
              </a:solidFill>
            </a:endParaRPr>
          </a:p>
        </p:txBody>
      </p:sp>
      <p:cxnSp>
        <p:nvCxnSpPr>
          <p:cNvPr id="20" name="Łącznik prosty ze strzałką 9">
            <a:extLst>
              <a:ext uri="{FF2B5EF4-FFF2-40B4-BE49-F238E27FC236}">
                <a16:creationId xmlns:a16="http://schemas.microsoft.com/office/drawing/2014/main" id="{51AC408F-D673-E643-8BB3-CF6C3F81C156}"/>
              </a:ext>
            </a:extLst>
          </p:cNvPr>
          <p:cNvCxnSpPr>
            <a:cxnSpLocks/>
          </p:cNvCxnSpPr>
          <p:nvPr/>
        </p:nvCxnSpPr>
        <p:spPr>
          <a:xfrm flipH="1" flipV="1">
            <a:off x="4876800" y="5486400"/>
            <a:ext cx="762001" cy="318256"/>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03890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500"/>
                                        <p:tgtEl>
                                          <p:spTgt spid="13"/>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a:ln>
            <a:noFill/>
          </a:ln>
        </p:spPr>
        <p:txBody>
          <a:bodyPr/>
          <a:lstStyle/>
          <a:p>
            <a:pPr eaLnBrk="1" hangingPunct="1"/>
            <a:r>
              <a:rPr lang="en-US" dirty="0">
                <a:solidFill>
                  <a:schemeClr val="bg1"/>
                </a:solidFill>
                <a:latin typeface="Arial" charset="0"/>
              </a:rPr>
              <a:t>FASER LOCATION</a:t>
            </a:r>
          </a:p>
        </p:txBody>
      </p:sp>
      <p:pic>
        <p:nvPicPr>
          <p:cNvPr id="14" name="FASER">
            <a:hlinkClick r:id="" action="ppaction://media"/>
            <a:extLst>
              <a:ext uri="{FF2B5EF4-FFF2-40B4-BE49-F238E27FC236}">
                <a16:creationId xmlns:a16="http://schemas.microsoft.com/office/drawing/2014/main" id="{7B011B60-7A3F-8D4E-ACFD-3E1274448473}"/>
              </a:ext>
            </a:extLst>
          </p:cNvPr>
          <p:cNvPicPr>
            <a:picLocks noChangeAspect="1"/>
          </p:cNvPicPr>
          <p:nvPr>
            <a:videoFile r:link="rId2"/>
            <p:extLst>
              <p:ext uri="{DAA4B4D4-6D71-4841-9C94-3DE7FCFB9230}">
                <p14:media xmlns:p14="http://schemas.microsoft.com/office/powerpoint/2010/main" r:embed="rId1"/>
              </p:ext>
            </p:extLst>
          </p:nvPr>
        </p:nvPicPr>
        <p:blipFill>
          <a:blip r:embed="rId4">
            <a:lum bright="3000"/>
          </a:blip>
          <a:stretch>
            <a:fillRect/>
          </a:stretch>
        </p:blipFill>
        <p:spPr>
          <a:xfrm>
            <a:off x="-152400" y="762000"/>
            <a:ext cx="9448799" cy="5791200"/>
          </a:xfrm>
          <a:prstGeom prst="rect">
            <a:avLst/>
          </a:prstGeom>
        </p:spPr>
      </p:pic>
      <p:sp>
        <p:nvSpPr>
          <p:cNvPr id="5" name="TextBox 4">
            <a:extLst>
              <a:ext uri="{FF2B5EF4-FFF2-40B4-BE49-F238E27FC236}">
                <a16:creationId xmlns:a16="http://schemas.microsoft.com/office/drawing/2014/main" id="{5053B249-6AB6-FC40-8D15-471B7E371595}"/>
              </a:ext>
            </a:extLst>
          </p:cNvPr>
          <p:cNvSpPr txBox="1"/>
          <p:nvPr/>
        </p:nvSpPr>
        <p:spPr>
          <a:xfrm>
            <a:off x="6032099" y="914400"/>
            <a:ext cx="2654701" cy="276999"/>
          </a:xfrm>
          <a:prstGeom prst="rect">
            <a:avLst/>
          </a:prstGeom>
          <a:noFill/>
        </p:spPr>
        <p:txBody>
          <a:bodyPr wrap="none" rtlCol="0">
            <a:spAutoFit/>
          </a:bodyPr>
          <a:lstStyle/>
          <a:p>
            <a:r>
              <a:rPr lang="en-US" sz="1200" dirty="0">
                <a:solidFill>
                  <a:schemeClr val="bg1">
                    <a:lumMod val="75000"/>
                  </a:schemeClr>
                </a:solidFill>
              </a:rPr>
              <a:t>Dougherty, CERN Integration (2019)</a:t>
            </a:r>
          </a:p>
        </p:txBody>
      </p:sp>
    </p:spTree>
    <p:extLst>
      <p:ext uri="{BB962C8B-B14F-4D97-AF65-F5344CB8AC3E}">
        <p14:creationId xmlns:p14="http://schemas.microsoft.com/office/powerpoint/2010/main" val="776665758"/>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vol="65152">
                <p:cTn id="7" fill="hold" display="0">
                  <p:stCondLst>
                    <p:cond delay="indefinite"/>
                  </p:stCondLst>
                </p:cTn>
                <p:tgtEl>
                  <p:spTgt spid="1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76200"/>
            <a:ext cx="7772400" cy="733425"/>
          </a:xfrm>
        </p:spPr>
        <p:txBody>
          <a:bodyPr/>
          <a:lstStyle/>
          <a:p>
            <a:pPr eaLnBrk="1" hangingPunct="1"/>
            <a:r>
              <a:rPr lang="en-US" dirty="0">
                <a:solidFill>
                  <a:schemeClr val="tx1"/>
                </a:solidFill>
                <a:latin typeface="Arial" charset="0"/>
              </a:rPr>
              <a:t>ALBERT EINSTEIN</a:t>
            </a:r>
          </a:p>
        </p:txBody>
      </p:sp>
      <p:sp>
        <p:nvSpPr>
          <p:cNvPr id="5123" name="Content Placeholder 2"/>
          <p:cNvSpPr>
            <a:spLocks noGrp="1"/>
          </p:cNvSpPr>
          <p:nvPr>
            <p:ph idx="1"/>
          </p:nvPr>
        </p:nvSpPr>
        <p:spPr>
          <a:xfrm>
            <a:off x="4267200" y="990600"/>
            <a:ext cx="4724400" cy="5715000"/>
          </a:xfrm>
        </p:spPr>
        <p:txBody>
          <a:bodyPr/>
          <a:lstStyle/>
          <a:p>
            <a:pPr eaLnBrk="1" hangingPunct="1"/>
            <a:r>
              <a:rPr lang="en-US" sz="2000" dirty="0">
                <a:latin typeface="Arial" charset="0"/>
              </a:rPr>
              <a:t>In 1905 Einstein discovered E = mc</a:t>
            </a:r>
            <a:r>
              <a:rPr lang="en-US" sz="2000" baseline="30000" dirty="0">
                <a:latin typeface="Arial" charset="0"/>
              </a:rPr>
              <a:t>2</a:t>
            </a:r>
            <a:r>
              <a:rPr lang="en-US" sz="2000" dirty="0">
                <a:latin typeface="Arial" charset="0"/>
              </a:rPr>
              <a:t>:</a:t>
            </a:r>
          </a:p>
          <a:p>
            <a:pPr eaLnBrk="1" hangingPunct="1"/>
            <a:endParaRPr lang="en-US" sz="1200" dirty="0">
              <a:latin typeface="Arial" charset="0"/>
            </a:endParaRPr>
          </a:p>
          <a:p>
            <a:pPr eaLnBrk="1" hangingPunct="1"/>
            <a:r>
              <a:rPr lang="en-US" sz="2000" dirty="0">
                <a:latin typeface="Arial" charset="0"/>
              </a:rPr>
              <a:t>This allows the process</a:t>
            </a:r>
          </a:p>
          <a:p>
            <a:pPr eaLnBrk="1" hangingPunct="1"/>
            <a:endParaRPr lang="en-US" sz="2000" dirty="0">
              <a:latin typeface="Arial" charset="0"/>
              <a:sym typeface="Wingdings" pitchFamily="2" charset="2"/>
            </a:endParaRPr>
          </a:p>
          <a:p>
            <a:pPr eaLnBrk="1" hangingPunct="1"/>
            <a:endParaRPr lang="en-US" sz="2000" dirty="0">
              <a:latin typeface="Arial" charset="0"/>
              <a:sym typeface="Wingdings" pitchFamily="2" charset="2"/>
            </a:endParaRPr>
          </a:p>
          <a:p>
            <a:pPr eaLnBrk="1" hangingPunct="1"/>
            <a:endParaRPr lang="en-US" sz="2000" dirty="0">
              <a:latin typeface="Arial" charset="0"/>
              <a:sym typeface="Wingdings" pitchFamily="2" charset="2"/>
            </a:endParaRPr>
          </a:p>
          <a:p>
            <a:pPr eaLnBrk="1" hangingPunct="1"/>
            <a:endParaRPr lang="en-US" sz="2000" dirty="0">
              <a:latin typeface="Arial" charset="0"/>
              <a:sym typeface="Wingdings" pitchFamily="2" charset="2"/>
            </a:endParaRPr>
          </a:p>
          <a:p>
            <a:pPr eaLnBrk="1" hangingPunct="1"/>
            <a:endParaRPr lang="en-US" sz="2000" dirty="0">
              <a:latin typeface="Arial" charset="0"/>
              <a:sym typeface="Wingdings" pitchFamily="2" charset="2"/>
            </a:endParaRPr>
          </a:p>
          <a:p>
            <a:pPr eaLnBrk="1" hangingPunct="1"/>
            <a:r>
              <a:rPr lang="en-US" sz="2000" dirty="0">
                <a:latin typeface="Arial" charset="0"/>
                <a:sym typeface="Wingdings" pitchFamily="2" charset="2"/>
              </a:rPr>
              <a:t>Energy is the “universal translator”: we can collide known particles with high energy, which transforms into the mass of new particles.  </a:t>
            </a:r>
          </a:p>
          <a:p>
            <a:pPr eaLnBrk="1" hangingPunct="1"/>
            <a:endParaRPr lang="en-US" sz="1200" dirty="0">
              <a:latin typeface="Arial" charset="0"/>
              <a:sym typeface="Wingdings" pitchFamily="2" charset="2"/>
            </a:endParaRPr>
          </a:p>
          <a:p>
            <a:pPr eaLnBrk="1" hangingPunct="1"/>
            <a:r>
              <a:rPr lang="en-US" sz="2000" dirty="0">
                <a:latin typeface="Arial" charset="0"/>
                <a:sym typeface="Wingdings" pitchFamily="2" charset="2"/>
              </a:rPr>
              <a:t>We can therefore discover new particles, even if we don’t know exactly what we are looking for.</a:t>
            </a:r>
            <a:endParaRPr lang="en-US" sz="2000" dirty="0">
              <a:latin typeface="Arial" charset="0"/>
            </a:endParaRPr>
          </a:p>
        </p:txBody>
      </p:sp>
      <p:grpSp>
        <p:nvGrpSpPr>
          <p:cNvPr id="5" name="Group 33">
            <a:extLst>
              <a:ext uri="{FF2B5EF4-FFF2-40B4-BE49-F238E27FC236}">
                <a16:creationId xmlns:a16="http://schemas.microsoft.com/office/drawing/2014/main" id="{CA46E2D5-EA87-FE4F-BC6C-F981462F3847}"/>
              </a:ext>
            </a:extLst>
          </p:cNvPr>
          <p:cNvGrpSpPr>
            <a:grpSpLocks/>
          </p:cNvGrpSpPr>
          <p:nvPr/>
        </p:nvGrpSpPr>
        <p:grpSpPr bwMode="auto">
          <a:xfrm>
            <a:off x="5752006" y="2057400"/>
            <a:ext cx="2248994" cy="1676335"/>
            <a:chOff x="1757" y="2145"/>
            <a:chExt cx="2262" cy="1731"/>
          </a:xfrm>
        </p:grpSpPr>
        <p:grpSp>
          <p:nvGrpSpPr>
            <p:cNvPr id="6" name="Group 21">
              <a:extLst>
                <a:ext uri="{FF2B5EF4-FFF2-40B4-BE49-F238E27FC236}">
                  <a16:creationId xmlns:a16="http://schemas.microsoft.com/office/drawing/2014/main" id="{CFB35689-12FD-D24E-BD53-1E9DCFDCEE87}"/>
                </a:ext>
              </a:extLst>
            </p:cNvPr>
            <p:cNvGrpSpPr>
              <a:grpSpLocks/>
            </p:cNvGrpSpPr>
            <p:nvPr/>
          </p:nvGrpSpPr>
          <p:grpSpPr bwMode="auto">
            <a:xfrm>
              <a:off x="1757" y="2145"/>
              <a:ext cx="1725" cy="1722"/>
              <a:chOff x="3734" y="2118"/>
              <a:chExt cx="1725" cy="1722"/>
            </a:xfrm>
          </p:grpSpPr>
          <p:sp>
            <p:nvSpPr>
              <p:cNvPr id="10" name="Text Box 33">
                <a:extLst>
                  <a:ext uri="{FF2B5EF4-FFF2-40B4-BE49-F238E27FC236}">
                    <a16:creationId xmlns:a16="http://schemas.microsoft.com/office/drawing/2014/main" id="{EE4C1EC6-705C-A942-9122-A95D7D27563B}"/>
                  </a:ext>
                </a:extLst>
              </p:cNvPr>
              <p:cNvSpPr txBox="1">
                <a:spLocks noChangeArrowheads="1"/>
              </p:cNvSpPr>
              <p:nvPr/>
            </p:nvSpPr>
            <p:spPr bwMode="auto">
              <a:xfrm>
                <a:off x="3766" y="2118"/>
                <a:ext cx="329" cy="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dirty="0">
                    <a:solidFill>
                      <a:srgbClr val="FF0000"/>
                    </a:solidFill>
                  </a:rPr>
                  <a:t>X</a:t>
                </a:r>
              </a:p>
            </p:txBody>
          </p:sp>
          <p:sp>
            <p:nvSpPr>
              <p:cNvPr id="11" name="Text Box 34">
                <a:extLst>
                  <a:ext uri="{FF2B5EF4-FFF2-40B4-BE49-F238E27FC236}">
                    <a16:creationId xmlns:a16="http://schemas.microsoft.com/office/drawing/2014/main" id="{2918F118-0136-E34A-82A7-5BC9522FE6A0}"/>
                  </a:ext>
                </a:extLst>
              </p:cNvPr>
              <p:cNvSpPr txBox="1">
                <a:spLocks noChangeArrowheads="1"/>
              </p:cNvSpPr>
              <p:nvPr/>
            </p:nvSpPr>
            <p:spPr bwMode="auto">
              <a:xfrm>
                <a:off x="5116" y="2136"/>
                <a:ext cx="329" cy="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dirty="0">
                    <a:solidFill>
                      <a:srgbClr val="FF0000"/>
                    </a:solidFill>
                  </a:rPr>
                  <a:t>X</a:t>
                </a:r>
              </a:p>
            </p:txBody>
          </p:sp>
          <p:sp>
            <p:nvSpPr>
              <p:cNvPr id="12" name="Text Box 35">
                <a:extLst>
                  <a:ext uri="{FF2B5EF4-FFF2-40B4-BE49-F238E27FC236}">
                    <a16:creationId xmlns:a16="http://schemas.microsoft.com/office/drawing/2014/main" id="{4FE3914A-D574-4A47-8620-C79A3B9CD571}"/>
                  </a:ext>
                </a:extLst>
              </p:cNvPr>
              <p:cNvSpPr txBox="1">
                <a:spLocks noChangeArrowheads="1"/>
              </p:cNvSpPr>
              <p:nvPr/>
            </p:nvSpPr>
            <p:spPr bwMode="auto">
              <a:xfrm>
                <a:off x="3734" y="3432"/>
                <a:ext cx="304" cy="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i="1" dirty="0">
                    <a:solidFill>
                      <a:srgbClr val="FF0000"/>
                    </a:solidFill>
                  </a:rPr>
                  <a:t>p</a:t>
                </a:r>
              </a:p>
            </p:txBody>
          </p:sp>
          <p:sp>
            <p:nvSpPr>
              <p:cNvPr id="13" name="Text Box 35">
                <a:extLst>
                  <a:ext uri="{FF2B5EF4-FFF2-40B4-BE49-F238E27FC236}">
                    <a16:creationId xmlns:a16="http://schemas.microsoft.com/office/drawing/2014/main" id="{2937BFF6-12FD-D04D-9B6E-5A3A392DE45B}"/>
                  </a:ext>
                </a:extLst>
              </p:cNvPr>
              <p:cNvSpPr txBox="1">
                <a:spLocks noChangeArrowheads="1"/>
              </p:cNvSpPr>
              <p:nvPr/>
            </p:nvSpPr>
            <p:spPr bwMode="auto">
              <a:xfrm>
                <a:off x="5155" y="3459"/>
                <a:ext cx="304" cy="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i="1" dirty="0">
                    <a:solidFill>
                      <a:srgbClr val="FF0000"/>
                    </a:solidFill>
                  </a:rPr>
                  <a:t>p</a:t>
                </a:r>
              </a:p>
            </p:txBody>
          </p:sp>
          <p:grpSp>
            <p:nvGrpSpPr>
              <p:cNvPr id="14" name="Group 37">
                <a:extLst>
                  <a:ext uri="{FF2B5EF4-FFF2-40B4-BE49-F238E27FC236}">
                    <a16:creationId xmlns:a16="http://schemas.microsoft.com/office/drawing/2014/main" id="{5BCB78DA-BDC5-214C-8104-B93553332FF7}"/>
                  </a:ext>
                </a:extLst>
              </p:cNvPr>
              <p:cNvGrpSpPr>
                <a:grpSpLocks/>
              </p:cNvGrpSpPr>
              <p:nvPr/>
            </p:nvGrpSpPr>
            <p:grpSpPr bwMode="auto">
              <a:xfrm>
                <a:off x="4030" y="2433"/>
                <a:ext cx="1156" cy="1187"/>
                <a:chOff x="1047750" y="1657351"/>
                <a:chExt cx="1833673" cy="1883291"/>
              </a:xfrm>
            </p:grpSpPr>
            <p:sp>
              <p:nvSpPr>
                <p:cNvPr id="15" name="Line 21">
                  <a:extLst>
                    <a:ext uri="{FF2B5EF4-FFF2-40B4-BE49-F238E27FC236}">
                      <a16:creationId xmlns:a16="http://schemas.microsoft.com/office/drawing/2014/main" id="{FB797538-1025-E446-BE17-B6CC90F6EBC2}"/>
                    </a:ext>
                  </a:extLst>
                </p:cNvPr>
                <p:cNvSpPr>
                  <a:spLocks noChangeShapeType="1"/>
                </p:cNvSpPr>
                <p:nvPr/>
              </p:nvSpPr>
              <p:spPr bwMode="auto">
                <a:xfrm>
                  <a:off x="1047750" y="1657351"/>
                  <a:ext cx="1833673" cy="188329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 name="Line 24">
                  <a:extLst>
                    <a:ext uri="{FF2B5EF4-FFF2-40B4-BE49-F238E27FC236}">
                      <a16:creationId xmlns:a16="http://schemas.microsoft.com/office/drawing/2014/main" id="{A05909B0-DEF7-8345-9AFE-AFF07F72731F}"/>
                    </a:ext>
                  </a:extLst>
                </p:cNvPr>
                <p:cNvSpPr>
                  <a:spLocks noChangeShapeType="1"/>
                </p:cNvSpPr>
                <p:nvPr/>
              </p:nvSpPr>
              <p:spPr bwMode="auto">
                <a:xfrm flipV="1">
                  <a:off x="1049097" y="1679944"/>
                  <a:ext cx="1821694" cy="173187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 name="Oval 36">
                  <a:extLst>
                    <a:ext uri="{FF2B5EF4-FFF2-40B4-BE49-F238E27FC236}">
                      <a16:creationId xmlns:a16="http://schemas.microsoft.com/office/drawing/2014/main" id="{9F1F343D-2CDC-9C40-A8C0-EF6CD82944A0}"/>
                    </a:ext>
                  </a:extLst>
                </p:cNvPr>
                <p:cNvSpPr>
                  <a:spLocks noChangeArrowheads="1"/>
                </p:cNvSpPr>
                <p:nvPr/>
              </p:nvSpPr>
              <p:spPr bwMode="auto">
                <a:xfrm>
                  <a:off x="1424764" y="2062716"/>
                  <a:ext cx="1031358" cy="1010093"/>
                </a:xfrm>
                <a:prstGeom prst="ellipse">
                  <a:avLst/>
                </a:prstGeom>
                <a:solidFill>
                  <a:srgbClr val="FF0000"/>
                </a:solidFill>
                <a:ln w="9525" algn="ctr">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dirty="0"/>
                    <a:t>Energy</a:t>
                  </a:r>
                </a:p>
              </p:txBody>
            </p:sp>
          </p:grpSp>
        </p:grpSp>
        <p:grpSp>
          <p:nvGrpSpPr>
            <p:cNvPr id="7" name="Group 30">
              <a:extLst>
                <a:ext uri="{FF2B5EF4-FFF2-40B4-BE49-F238E27FC236}">
                  <a16:creationId xmlns:a16="http://schemas.microsoft.com/office/drawing/2014/main" id="{C9C4B952-6E42-AB49-BA68-115454DC06CC}"/>
                </a:ext>
              </a:extLst>
            </p:cNvPr>
            <p:cNvGrpSpPr>
              <a:grpSpLocks/>
            </p:cNvGrpSpPr>
            <p:nvPr/>
          </p:nvGrpSpPr>
          <p:grpSpPr bwMode="auto">
            <a:xfrm rot="10800000">
              <a:off x="3694" y="2202"/>
              <a:ext cx="325" cy="1674"/>
              <a:chOff x="3220" y="1591"/>
              <a:chExt cx="325" cy="1674"/>
            </a:xfrm>
          </p:grpSpPr>
          <p:sp>
            <p:nvSpPr>
              <p:cNvPr id="8" name="Text Box 37">
                <a:extLst>
                  <a:ext uri="{FF2B5EF4-FFF2-40B4-BE49-F238E27FC236}">
                    <a16:creationId xmlns:a16="http://schemas.microsoft.com/office/drawing/2014/main" id="{5D862BE3-AD1C-0C41-B92B-BE60CF71802B}"/>
                  </a:ext>
                </a:extLst>
              </p:cNvPr>
              <p:cNvSpPr txBox="1">
                <a:spLocks noChangeArrowheads="1"/>
              </p:cNvSpPr>
              <p:nvPr/>
            </p:nvSpPr>
            <p:spPr bwMode="auto">
              <a:xfrm rot="5400000">
                <a:off x="3124" y="2336"/>
                <a:ext cx="47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a:solidFill>
                      <a:srgbClr val="FF0000"/>
                    </a:solidFill>
                  </a:rPr>
                  <a:t>time</a:t>
                </a:r>
              </a:p>
            </p:txBody>
          </p:sp>
          <p:cxnSp>
            <p:nvCxnSpPr>
              <p:cNvPr id="9" name="Straight Arrow Connector 40">
                <a:extLst>
                  <a:ext uri="{FF2B5EF4-FFF2-40B4-BE49-F238E27FC236}">
                    <a16:creationId xmlns:a16="http://schemas.microsoft.com/office/drawing/2014/main" id="{96763F61-31DF-9A43-BDD4-55EB1B697732}"/>
                  </a:ext>
                </a:extLst>
              </p:cNvPr>
              <p:cNvCxnSpPr>
                <a:cxnSpLocks noChangeShapeType="1"/>
              </p:cNvCxnSpPr>
              <p:nvPr/>
            </p:nvCxnSpPr>
            <p:spPr bwMode="auto">
              <a:xfrm rot="5400000">
                <a:off x="2705" y="2424"/>
                <a:ext cx="1674" cy="7"/>
              </a:xfrm>
              <a:prstGeom prst="straightConnector1">
                <a:avLst/>
              </a:prstGeom>
              <a:noFill/>
              <a:ln w="38100" algn="ctr">
                <a:solidFill>
                  <a:srgbClr val="FF0000"/>
                </a:solidFill>
                <a:round/>
                <a:headEnd/>
                <a:tailEnd type="arrow" w="med" len="me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cxnSp>
        </p:grpSp>
      </p:grpSp>
      <p:pic>
        <p:nvPicPr>
          <p:cNvPr id="3" name="Picture 2">
            <a:extLst>
              <a:ext uri="{FF2B5EF4-FFF2-40B4-BE49-F238E27FC236}">
                <a16:creationId xmlns:a16="http://schemas.microsoft.com/office/drawing/2014/main" id="{CDA14BBE-064F-554D-8643-F0C263286845}"/>
              </a:ext>
            </a:extLst>
          </p:cNvPr>
          <p:cNvPicPr>
            <a:picLocks noChangeAspect="1"/>
          </p:cNvPicPr>
          <p:nvPr/>
        </p:nvPicPr>
        <p:blipFill>
          <a:blip r:embed="rId2"/>
          <a:stretch>
            <a:fillRect/>
          </a:stretch>
        </p:blipFill>
        <p:spPr>
          <a:xfrm>
            <a:off x="228600" y="1066800"/>
            <a:ext cx="3983431" cy="5181600"/>
          </a:xfrm>
          <a:prstGeom prst="rect">
            <a:avLst/>
          </a:prstGeom>
        </p:spPr>
      </p:pic>
    </p:spTree>
    <p:extLst>
      <p:ext uri="{BB962C8B-B14F-4D97-AF65-F5344CB8AC3E}">
        <p14:creationId xmlns:p14="http://schemas.microsoft.com/office/powerpoint/2010/main" val="424078048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78FD9-5470-CC49-B1E1-378500E2BC98}"/>
              </a:ext>
            </a:extLst>
          </p:cNvPr>
          <p:cNvSpPr>
            <a:spLocks noGrp="1"/>
          </p:cNvSpPr>
          <p:nvPr>
            <p:ph type="title"/>
          </p:nvPr>
        </p:nvSpPr>
        <p:spPr>
          <a:xfrm>
            <a:off x="1295400" y="244475"/>
            <a:ext cx="6858000" cy="441325"/>
          </a:xfrm>
        </p:spPr>
        <p:txBody>
          <a:bodyPr/>
          <a:lstStyle/>
          <a:p>
            <a:r>
              <a:rPr lang="en-US" dirty="0"/>
              <a:t>FASER TIMELINE</a:t>
            </a:r>
          </a:p>
        </p:txBody>
      </p:sp>
      <p:sp>
        <p:nvSpPr>
          <p:cNvPr id="3" name="Content Placeholder 2">
            <a:extLst>
              <a:ext uri="{FF2B5EF4-FFF2-40B4-BE49-F238E27FC236}">
                <a16:creationId xmlns:a16="http://schemas.microsoft.com/office/drawing/2014/main" id="{D9D4CE82-5BE0-864A-AFBA-8F8D444C2752}"/>
              </a:ext>
            </a:extLst>
          </p:cNvPr>
          <p:cNvSpPr>
            <a:spLocks noGrp="1"/>
          </p:cNvSpPr>
          <p:nvPr>
            <p:ph idx="1"/>
          </p:nvPr>
        </p:nvSpPr>
        <p:spPr>
          <a:xfrm>
            <a:off x="228600" y="762000"/>
            <a:ext cx="8610600" cy="5392738"/>
          </a:xfrm>
        </p:spPr>
        <p:txBody>
          <a:bodyPr/>
          <a:lstStyle/>
          <a:p>
            <a:r>
              <a:rPr lang="en-US" sz="1800" dirty="0"/>
              <a:t>September 2017: First theory paper</a:t>
            </a:r>
          </a:p>
          <a:p>
            <a:endParaRPr lang="en-US" sz="800" dirty="0"/>
          </a:p>
          <a:p>
            <a:r>
              <a:rPr lang="en-US" sz="1800" dirty="0"/>
              <a:t>November 2017: Support from the two most famous living physicists</a:t>
            </a:r>
          </a:p>
          <a:p>
            <a:endParaRPr lang="en-US" sz="800" dirty="0"/>
          </a:p>
          <a:p>
            <a:r>
              <a:rPr lang="en-US" sz="1800" dirty="0"/>
              <a:t>July 2018: Submitted LOI to CERN LHCC </a:t>
            </a:r>
          </a:p>
          <a:p>
            <a:endParaRPr lang="en-US" sz="800" dirty="0"/>
          </a:p>
          <a:p>
            <a:r>
              <a:rPr lang="en-US" sz="1800" dirty="0"/>
              <a:t>October 2018: Approval from ATLAS SCT and </a:t>
            </a:r>
            <a:r>
              <a:rPr lang="en-US" sz="1800" dirty="0" err="1"/>
              <a:t>LHCb</a:t>
            </a:r>
            <a:r>
              <a:rPr lang="en-US" sz="1800" dirty="0"/>
              <a:t> Collaborations for use of spare detector modules</a:t>
            </a:r>
          </a:p>
          <a:p>
            <a:endParaRPr lang="en-US" sz="800" dirty="0"/>
          </a:p>
          <a:p>
            <a:r>
              <a:rPr lang="en-US" sz="1800" dirty="0"/>
              <a:t>November 2018: Submitted Technical Proposal to LHCC</a:t>
            </a:r>
          </a:p>
          <a:p>
            <a:endParaRPr lang="en-US" sz="800" dirty="0"/>
          </a:p>
          <a:p>
            <a:r>
              <a:rPr lang="en-US" sz="1800" dirty="0"/>
              <a:t>November – December 2018: Construction fully funded by 2 $1M grants from the </a:t>
            </a:r>
            <a:r>
              <a:rPr lang="en-US" sz="1800" dirty="0" err="1"/>
              <a:t>Heising</a:t>
            </a:r>
            <a:r>
              <a:rPr lang="en-US" sz="1800" dirty="0"/>
              <a:t>-Simons and Simons Foundations</a:t>
            </a:r>
          </a:p>
          <a:p>
            <a:endParaRPr lang="en-US" sz="800" dirty="0"/>
          </a:p>
          <a:p>
            <a:r>
              <a:rPr lang="en-US" sz="1800" dirty="0"/>
              <a:t>March 2019: FASER fully approved by CERN along with support for infrastructure costs</a:t>
            </a:r>
          </a:p>
          <a:p>
            <a:endParaRPr lang="en-US" sz="800" dirty="0"/>
          </a:p>
          <a:p>
            <a:r>
              <a:rPr lang="en-US" sz="1800" dirty="0"/>
              <a:t>April 2019: 1</a:t>
            </a:r>
            <a:r>
              <a:rPr lang="en-US" sz="1800" baseline="30000" dirty="0"/>
              <a:t>st</a:t>
            </a:r>
            <a:r>
              <a:rPr lang="en-US" sz="1800" dirty="0"/>
              <a:t> FASER Collaboration Meeting</a:t>
            </a:r>
          </a:p>
          <a:p>
            <a:pPr marL="0" indent="0">
              <a:buNone/>
            </a:pPr>
            <a:endParaRPr lang="en-US" sz="800" dirty="0"/>
          </a:p>
          <a:p>
            <a:r>
              <a:rPr lang="en-US" sz="1800" dirty="0"/>
              <a:t>2019-21: Install FASER in Long Shutdown 2 </a:t>
            </a:r>
          </a:p>
          <a:p>
            <a:endParaRPr lang="en-US" sz="800" dirty="0"/>
          </a:p>
          <a:p>
            <a:r>
              <a:rPr lang="en-US" sz="1800" dirty="0"/>
              <a:t>2021-23: Collect data in Run 3 with the potential to discover new elementary particles and new fundamental forces</a:t>
            </a:r>
            <a:endParaRPr lang="en-US" sz="2000" dirty="0"/>
          </a:p>
          <a:p>
            <a:endParaRPr lang="en-US" sz="2000" dirty="0"/>
          </a:p>
          <a:p>
            <a:endParaRPr lang="en-US" sz="2000" dirty="0"/>
          </a:p>
        </p:txBody>
      </p:sp>
    </p:spTree>
    <p:extLst>
      <p:ext uri="{BB962C8B-B14F-4D97-AF65-F5344CB8AC3E}">
        <p14:creationId xmlns:p14="http://schemas.microsoft.com/office/powerpoint/2010/main" val="9589964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76200"/>
            <a:ext cx="7772400" cy="733425"/>
          </a:xfrm>
        </p:spPr>
        <p:txBody>
          <a:bodyPr/>
          <a:lstStyle/>
          <a:p>
            <a:pPr eaLnBrk="1" hangingPunct="1"/>
            <a:r>
              <a:rPr lang="en-US" dirty="0">
                <a:solidFill>
                  <a:schemeClr val="tx1"/>
                </a:solidFill>
                <a:latin typeface="Arial" charset="0"/>
              </a:rPr>
              <a:t>FASER</a:t>
            </a:r>
          </a:p>
        </p:txBody>
      </p:sp>
      <p:sp>
        <p:nvSpPr>
          <p:cNvPr id="5123" name="Content Placeholder 2"/>
          <p:cNvSpPr>
            <a:spLocks noGrp="1"/>
          </p:cNvSpPr>
          <p:nvPr>
            <p:ph idx="1"/>
          </p:nvPr>
        </p:nvSpPr>
        <p:spPr>
          <a:xfrm>
            <a:off x="228600" y="1220207"/>
            <a:ext cx="8610600" cy="2132593"/>
          </a:xfrm>
        </p:spPr>
        <p:txBody>
          <a:bodyPr/>
          <a:lstStyle/>
          <a:p>
            <a:r>
              <a:rPr lang="en-US" dirty="0">
                <a:latin typeface="Arial" charset="0"/>
                <a:sym typeface="Wingdings"/>
              </a:rPr>
              <a:t>Support from the two most famous living physicists</a:t>
            </a:r>
          </a:p>
          <a:p>
            <a:pPr eaLnBrk="1" hangingPunct="1"/>
            <a:endParaRPr lang="en-US" dirty="0">
              <a:latin typeface="Arial" charset="0"/>
              <a:sym typeface="Wingdings"/>
            </a:endParaRPr>
          </a:p>
          <a:p>
            <a:pPr eaLnBrk="1" hangingPunct="1"/>
            <a:endParaRPr lang="en-US" dirty="0">
              <a:latin typeface="Arial" charset="0"/>
              <a:sym typeface="Wingdings"/>
            </a:endParaRPr>
          </a:p>
        </p:txBody>
      </p:sp>
      <p:pic>
        <p:nvPicPr>
          <p:cNvPr id="4" name="Picture 3" descr="Big-Bang-Ga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912" y="2209800"/>
            <a:ext cx="5802088" cy="3259465"/>
          </a:xfrm>
          <a:prstGeom prst="rect">
            <a:avLst/>
          </a:prstGeom>
        </p:spPr>
      </p:pic>
      <p:pic>
        <p:nvPicPr>
          <p:cNvPr id="7" name="Picture 6" descr="2017-10-31 17.57.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1260" y="2209800"/>
            <a:ext cx="2448791" cy="3265055"/>
          </a:xfrm>
          <a:prstGeom prst="rect">
            <a:avLst/>
          </a:prstGeom>
        </p:spPr>
      </p:pic>
      <p:sp>
        <p:nvSpPr>
          <p:cNvPr id="6" name="TextBox 5">
            <a:extLst>
              <a:ext uri="{FF2B5EF4-FFF2-40B4-BE49-F238E27FC236}">
                <a16:creationId xmlns:a16="http://schemas.microsoft.com/office/drawing/2014/main" id="{9525A210-E10D-7647-A89A-20172C02685B}"/>
              </a:ext>
            </a:extLst>
          </p:cNvPr>
          <p:cNvSpPr txBox="1"/>
          <p:nvPr/>
        </p:nvSpPr>
        <p:spPr>
          <a:xfrm>
            <a:off x="1447800" y="5715000"/>
            <a:ext cx="5583067" cy="307777"/>
          </a:xfrm>
          <a:prstGeom prst="rect">
            <a:avLst/>
          </a:prstGeom>
          <a:noFill/>
        </p:spPr>
        <p:txBody>
          <a:bodyPr wrap="none" rtlCol="0">
            <a:spAutoFit/>
          </a:bodyPr>
          <a:lstStyle/>
          <a:p>
            <a:r>
              <a:rPr lang="en-US" sz="1400" dirty="0"/>
              <a:t>Season 11, Episode 9, “The Bitcoin Entanglement” (November 2017)</a:t>
            </a:r>
          </a:p>
        </p:txBody>
      </p:sp>
      <p:sp>
        <p:nvSpPr>
          <p:cNvPr id="2" name="TextBox 1">
            <a:extLst>
              <a:ext uri="{FF2B5EF4-FFF2-40B4-BE49-F238E27FC236}">
                <a16:creationId xmlns:a16="http://schemas.microsoft.com/office/drawing/2014/main" id="{7FA4ED56-1F04-3743-877C-99FC71ED7F57}"/>
              </a:ext>
            </a:extLst>
          </p:cNvPr>
          <p:cNvSpPr txBox="1"/>
          <p:nvPr/>
        </p:nvSpPr>
        <p:spPr>
          <a:xfrm rot="5400000">
            <a:off x="7960696" y="4716305"/>
            <a:ext cx="1327608" cy="276999"/>
          </a:xfrm>
          <a:prstGeom prst="rect">
            <a:avLst/>
          </a:prstGeom>
          <a:noFill/>
        </p:spPr>
        <p:txBody>
          <a:bodyPr wrap="none" rtlCol="0">
            <a:spAutoFit/>
          </a:bodyPr>
          <a:lstStyle/>
          <a:p>
            <a:r>
              <a:rPr lang="en-US" sz="1200" dirty="0">
                <a:solidFill>
                  <a:schemeClr val="tx1">
                    <a:lumMod val="65000"/>
                    <a:lumOff val="35000"/>
                  </a:schemeClr>
                </a:solidFill>
              </a:rPr>
              <a:t>Credit: </a:t>
            </a:r>
            <a:r>
              <a:rPr lang="en-US" sz="1200" dirty="0" err="1">
                <a:solidFill>
                  <a:schemeClr val="tx1">
                    <a:lumMod val="65000"/>
                    <a:lumOff val="35000"/>
                  </a:schemeClr>
                </a:solidFill>
              </a:rPr>
              <a:t>Saltzberg</a:t>
            </a:r>
            <a:endParaRPr lang="en-US" sz="1200" dirty="0">
              <a:solidFill>
                <a:schemeClr val="tx1">
                  <a:lumMod val="65000"/>
                  <a:lumOff val="35000"/>
                </a:schemeClr>
              </a:solidFill>
            </a:endParaRPr>
          </a:p>
        </p:txBody>
      </p:sp>
    </p:spTree>
    <p:extLst>
      <p:ext uri="{BB962C8B-B14F-4D97-AF65-F5344CB8AC3E}">
        <p14:creationId xmlns:p14="http://schemas.microsoft.com/office/powerpoint/2010/main" val="36257697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p:cNvPicPr>
            <a:picLocks noChangeAspect="1"/>
          </p:cNvPicPr>
          <p:nvPr/>
        </p:nvPicPr>
        <p:blipFill>
          <a:blip r:embed="rId2"/>
          <a:stretch>
            <a:fillRect/>
          </a:stretch>
        </p:blipFill>
        <p:spPr>
          <a:xfrm>
            <a:off x="6781429" y="5933942"/>
            <a:ext cx="1775535" cy="613847"/>
          </a:xfrm>
          <a:prstGeom prst="rect">
            <a:avLst/>
          </a:prstGeom>
        </p:spPr>
      </p:pic>
      <p:sp>
        <p:nvSpPr>
          <p:cNvPr id="6" name="Prostokąt 5"/>
          <p:cNvSpPr/>
          <p:nvPr/>
        </p:nvSpPr>
        <p:spPr>
          <a:xfrm>
            <a:off x="8034760" y="1298906"/>
            <a:ext cx="641696" cy="1513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A11C96E5-8031-A142-B5BC-33E7E65BAD08}"/>
              </a:ext>
            </a:extLst>
          </p:cNvPr>
          <p:cNvSpPr txBox="1">
            <a:spLocks/>
          </p:cNvSpPr>
          <p:nvPr/>
        </p:nvSpPr>
        <p:spPr>
          <a:xfrm>
            <a:off x="76200" y="859425"/>
            <a:ext cx="8839200" cy="2433476"/>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fontAlgn="auto">
              <a:spcAft>
                <a:spcPts val="0"/>
              </a:spcAft>
              <a:buFont typeface="Arial"/>
              <a:buChar char="•"/>
              <a:defRPr/>
            </a:pPr>
            <a:r>
              <a:rPr lang="en-US" sz="2000" dirty="0"/>
              <a:t>The FASER Collaboration: 37 collaborators, 16 institutions, 8 countries</a:t>
            </a:r>
            <a:endParaRPr lang="en-US" sz="2000" dirty="0">
              <a:latin typeface="Arial" charset="0"/>
              <a:sym typeface="Wingdings"/>
            </a:endParaRPr>
          </a:p>
        </p:txBody>
      </p:sp>
      <p:sp>
        <p:nvSpPr>
          <p:cNvPr id="8" name="Title 7">
            <a:extLst>
              <a:ext uri="{FF2B5EF4-FFF2-40B4-BE49-F238E27FC236}">
                <a16:creationId xmlns:a16="http://schemas.microsoft.com/office/drawing/2014/main" id="{25F215AC-523E-DC4F-85B5-47E9AA0CB18C}"/>
              </a:ext>
            </a:extLst>
          </p:cNvPr>
          <p:cNvSpPr>
            <a:spLocks noGrp="1"/>
          </p:cNvSpPr>
          <p:nvPr>
            <p:ph type="title"/>
          </p:nvPr>
        </p:nvSpPr>
        <p:spPr>
          <a:xfrm>
            <a:off x="1295400" y="244475"/>
            <a:ext cx="6858000" cy="441325"/>
          </a:xfrm>
        </p:spPr>
        <p:txBody>
          <a:bodyPr/>
          <a:lstStyle/>
          <a:p>
            <a:r>
              <a:rPr lang="en-US" dirty="0"/>
              <a:t>FASER COLLABORATION</a:t>
            </a:r>
          </a:p>
        </p:txBody>
      </p:sp>
      <p:pic>
        <p:nvPicPr>
          <p:cNvPr id="4" name="Picture 3">
            <a:extLst>
              <a:ext uri="{FF2B5EF4-FFF2-40B4-BE49-F238E27FC236}">
                <a16:creationId xmlns:a16="http://schemas.microsoft.com/office/drawing/2014/main" id="{1C649A50-A72E-AA41-9610-2A4EC510EE4C}"/>
              </a:ext>
            </a:extLst>
          </p:cNvPr>
          <p:cNvPicPr>
            <a:picLocks noChangeAspect="1"/>
          </p:cNvPicPr>
          <p:nvPr/>
        </p:nvPicPr>
        <p:blipFill rotWithShape="1">
          <a:blip r:embed="rId3"/>
          <a:srcRect r="7550"/>
          <a:stretch/>
        </p:blipFill>
        <p:spPr>
          <a:xfrm>
            <a:off x="6753349" y="3670143"/>
            <a:ext cx="1785592" cy="904065"/>
          </a:xfrm>
          <a:prstGeom prst="rect">
            <a:avLst/>
          </a:prstGeom>
        </p:spPr>
      </p:pic>
      <p:pic>
        <p:nvPicPr>
          <p:cNvPr id="7" name="Picture 6">
            <a:extLst>
              <a:ext uri="{FF2B5EF4-FFF2-40B4-BE49-F238E27FC236}">
                <a16:creationId xmlns:a16="http://schemas.microsoft.com/office/drawing/2014/main" id="{11BEEA1F-CBAF-6446-8B6E-5E888FBC6390}"/>
              </a:ext>
            </a:extLst>
          </p:cNvPr>
          <p:cNvPicPr>
            <a:picLocks noChangeAspect="1"/>
          </p:cNvPicPr>
          <p:nvPr/>
        </p:nvPicPr>
        <p:blipFill>
          <a:blip r:embed="rId4"/>
          <a:stretch>
            <a:fillRect/>
          </a:stretch>
        </p:blipFill>
        <p:spPr>
          <a:xfrm>
            <a:off x="995935" y="3811851"/>
            <a:ext cx="620649" cy="620649"/>
          </a:xfrm>
          <a:prstGeom prst="rect">
            <a:avLst/>
          </a:prstGeom>
        </p:spPr>
      </p:pic>
      <p:pic>
        <p:nvPicPr>
          <p:cNvPr id="14" name="Picture 13">
            <a:extLst>
              <a:ext uri="{FF2B5EF4-FFF2-40B4-BE49-F238E27FC236}">
                <a16:creationId xmlns:a16="http://schemas.microsoft.com/office/drawing/2014/main" id="{8AC56B9D-8DB5-4042-8A71-0961701592F3}"/>
              </a:ext>
            </a:extLst>
          </p:cNvPr>
          <p:cNvPicPr>
            <a:picLocks noChangeAspect="1"/>
          </p:cNvPicPr>
          <p:nvPr/>
        </p:nvPicPr>
        <p:blipFill>
          <a:blip r:embed="rId5"/>
          <a:stretch>
            <a:fillRect/>
          </a:stretch>
        </p:blipFill>
        <p:spPr>
          <a:xfrm>
            <a:off x="4591343" y="4662651"/>
            <a:ext cx="1720850" cy="325303"/>
          </a:xfrm>
          <a:prstGeom prst="rect">
            <a:avLst/>
          </a:prstGeom>
        </p:spPr>
      </p:pic>
      <p:pic>
        <p:nvPicPr>
          <p:cNvPr id="15" name="Picture 14">
            <a:extLst>
              <a:ext uri="{FF2B5EF4-FFF2-40B4-BE49-F238E27FC236}">
                <a16:creationId xmlns:a16="http://schemas.microsoft.com/office/drawing/2014/main" id="{C8498E8F-63D1-CE47-8AA0-C7E3EEB91103}"/>
              </a:ext>
            </a:extLst>
          </p:cNvPr>
          <p:cNvPicPr>
            <a:picLocks noChangeAspect="1"/>
          </p:cNvPicPr>
          <p:nvPr/>
        </p:nvPicPr>
        <p:blipFill>
          <a:blip r:embed="rId6"/>
          <a:stretch>
            <a:fillRect/>
          </a:stretch>
        </p:blipFill>
        <p:spPr>
          <a:xfrm>
            <a:off x="4594518" y="3869556"/>
            <a:ext cx="1714500" cy="505239"/>
          </a:xfrm>
          <a:prstGeom prst="rect">
            <a:avLst/>
          </a:prstGeom>
        </p:spPr>
      </p:pic>
      <p:pic>
        <p:nvPicPr>
          <p:cNvPr id="17" name="Picture 16">
            <a:extLst>
              <a:ext uri="{FF2B5EF4-FFF2-40B4-BE49-F238E27FC236}">
                <a16:creationId xmlns:a16="http://schemas.microsoft.com/office/drawing/2014/main" id="{C4898D81-982F-6746-9F8C-224DAB0E6268}"/>
              </a:ext>
            </a:extLst>
          </p:cNvPr>
          <p:cNvPicPr>
            <a:picLocks noChangeAspect="1"/>
          </p:cNvPicPr>
          <p:nvPr/>
        </p:nvPicPr>
        <p:blipFill>
          <a:blip r:embed="rId7"/>
          <a:stretch>
            <a:fillRect/>
          </a:stretch>
        </p:blipFill>
        <p:spPr>
          <a:xfrm>
            <a:off x="2261788" y="5369037"/>
            <a:ext cx="2047431" cy="380917"/>
          </a:xfrm>
          <a:prstGeom prst="rect">
            <a:avLst/>
          </a:prstGeom>
        </p:spPr>
      </p:pic>
      <p:pic>
        <p:nvPicPr>
          <p:cNvPr id="18" name="Picture 17">
            <a:extLst>
              <a:ext uri="{FF2B5EF4-FFF2-40B4-BE49-F238E27FC236}">
                <a16:creationId xmlns:a16="http://schemas.microsoft.com/office/drawing/2014/main" id="{C4E106E6-BCB3-B147-B731-2B119DCB7AF2}"/>
              </a:ext>
            </a:extLst>
          </p:cNvPr>
          <p:cNvPicPr>
            <a:picLocks noChangeAspect="1"/>
          </p:cNvPicPr>
          <p:nvPr/>
        </p:nvPicPr>
        <p:blipFill>
          <a:blip r:embed="rId8"/>
          <a:stretch>
            <a:fillRect/>
          </a:stretch>
        </p:blipFill>
        <p:spPr>
          <a:xfrm>
            <a:off x="2513978" y="4633620"/>
            <a:ext cx="1543050" cy="581806"/>
          </a:xfrm>
          <a:prstGeom prst="rect">
            <a:avLst/>
          </a:prstGeom>
        </p:spPr>
      </p:pic>
      <p:pic>
        <p:nvPicPr>
          <p:cNvPr id="19" name="Picture 18">
            <a:extLst>
              <a:ext uri="{FF2B5EF4-FFF2-40B4-BE49-F238E27FC236}">
                <a16:creationId xmlns:a16="http://schemas.microsoft.com/office/drawing/2014/main" id="{AC01473F-EB02-1948-824B-247882CC607B}"/>
              </a:ext>
            </a:extLst>
          </p:cNvPr>
          <p:cNvPicPr>
            <a:picLocks noChangeAspect="1"/>
          </p:cNvPicPr>
          <p:nvPr/>
        </p:nvPicPr>
        <p:blipFill>
          <a:blip r:embed="rId9"/>
          <a:stretch>
            <a:fillRect/>
          </a:stretch>
        </p:blipFill>
        <p:spPr>
          <a:xfrm>
            <a:off x="396288" y="4568190"/>
            <a:ext cx="1819942" cy="600295"/>
          </a:xfrm>
          <a:prstGeom prst="rect">
            <a:avLst/>
          </a:prstGeom>
        </p:spPr>
      </p:pic>
      <p:pic>
        <p:nvPicPr>
          <p:cNvPr id="20" name="Picture 19">
            <a:extLst>
              <a:ext uri="{FF2B5EF4-FFF2-40B4-BE49-F238E27FC236}">
                <a16:creationId xmlns:a16="http://schemas.microsoft.com/office/drawing/2014/main" id="{C9926144-99CD-174E-BFB0-F1B49A40AB81}"/>
              </a:ext>
            </a:extLst>
          </p:cNvPr>
          <p:cNvPicPr>
            <a:picLocks noChangeAspect="1"/>
          </p:cNvPicPr>
          <p:nvPr/>
        </p:nvPicPr>
        <p:blipFill>
          <a:blip r:embed="rId10"/>
          <a:stretch>
            <a:fillRect/>
          </a:stretch>
        </p:blipFill>
        <p:spPr>
          <a:xfrm>
            <a:off x="585077" y="5304175"/>
            <a:ext cx="1442364" cy="480788"/>
          </a:xfrm>
          <a:prstGeom prst="rect">
            <a:avLst/>
          </a:prstGeom>
        </p:spPr>
      </p:pic>
      <p:pic>
        <p:nvPicPr>
          <p:cNvPr id="21" name="Picture 20">
            <a:extLst>
              <a:ext uri="{FF2B5EF4-FFF2-40B4-BE49-F238E27FC236}">
                <a16:creationId xmlns:a16="http://schemas.microsoft.com/office/drawing/2014/main" id="{01967513-0F4A-D148-947A-DA80DB3C7EA1}"/>
              </a:ext>
            </a:extLst>
          </p:cNvPr>
          <p:cNvPicPr>
            <a:picLocks noChangeAspect="1"/>
          </p:cNvPicPr>
          <p:nvPr/>
        </p:nvPicPr>
        <p:blipFill>
          <a:blip r:embed="rId11"/>
          <a:stretch>
            <a:fillRect/>
          </a:stretch>
        </p:blipFill>
        <p:spPr>
          <a:xfrm>
            <a:off x="6781429" y="4543897"/>
            <a:ext cx="1775535" cy="694774"/>
          </a:xfrm>
          <a:prstGeom prst="rect">
            <a:avLst/>
          </a:prstGeom>
        </p:spPr>
      </p:pic>
      <p:pic>
        <p:nvPicPr>
          <p:cNvPr id="2" name="Picture 1">
            <a:extLst>
              <a:ext uri="{FF2B5EF4-FFF2-40B4-BE49-F238E27FC236}">
                <a16:creationId xmlns:a16="http://schemas.microsoft.com/office/drawing/2014/main" id="{C30FA9A0-CA29-F34B-AC0A-67DC5402ABD8}"/>
              </a:ext>
            </a:extLst>
          </p:cNvPr>
          <p:cNvPicPr>
            <a:picLocks noChangeAspect="1"/>
          </p:cNvPicPr>
          <p:nvPr/>
        </p:nvPicPr>
        <p:blipFill>
          <a:blip r:embed="rId12"/>
          <a:stretch>
            <a:fillRect/>
          </a:stretch>
        </p:blipFill>
        <p:spPr>
          <a:xfrm>
            <a:off x="6781800" y="5441154"/>
            <a:ext cx="1757141" cy="363904"/>
          </a:xfrm>
          <a:prstGeom prst="rect">
            <a:avLst/>
          </a:prstGeom>
        </p:spPr>
      </p:pic>
      <p:pic>
        <p:nvPicPr>
          <p:cNvPr id="12" name="Picture 11">
            <a:extLst>
              <a:ext uri="{FF2B5EF4-FFF2-40B4-BE49-F238E27FC236}">
                <a16:creationId xmlns:a16="http://schemas.microsoft.com/office/drawing/2014/main" id="{9FE29CB2-124E-7F4E-B1BA-29447FEEE2A3}"/>
              </a:ext>
            </a:extLst>
          </p:cNvPr>
          <p:cNvPicPr>
            <a:picLocks noChangeAspect="1"/>
          </p:cNvPicPr>
          <p:nvPr/>
        </p:nvPicPr>
        <p:blipFill>
          <a:blip r:embed="rId13"/>
          <a:stretch>
            <a:fillRect/>
          </a:stretch>
        </p:blipFill>
        <p:spPr>
          <a:xfrm>
            <a:off x="2544241" y="3805903"/>
            <a:ext cx="1482524" cy="632544"/>
          </a:xfrm>
          <a:prstGeom prst="rect">
            <a:avLst/>
          </a:prstGeom>
        </p:spPr>
      </p:pic>
      <p:pic>
        <p:nvPicPr>
          <p:cNvPr id="25" name="Picture 24">
            <a:extLst>
              <a:ext uri="{FF2B5EF4-FFF2-40B4-BE49-F238E27FC236}">
                <a16:creationId xmlns:a16="http://schemas.microsoft.com/office/drawing/2014/main" id="{B8AB6B7B-A54C-2C40-9AF1-9047E6672F65}"/>
              </a:ext>
            </a:extLst>
          </p:cNvPr>
          <p:cNvPicPr>
            <a:picLocks noChangeAspect="1"/>
          </p:cNvPicPr>
          <p:nvPr/>
        </p:nvPicPr>
        <p:blipFill rotWithShape="1">
          <a:blip r:embed="rId14"/>
          <a:srcRect l="12870" t="29888" r="7965" b="26822"/>
          <a:stretch/>
        </p:blipFill>
        <p:spPr>
          <a:xfrm>
            <a:off x="4660693" y="5933317"/>
            <a:ext cx="1582150" cy="615096"/>
          </a:xfrm>
          <a:prstGeom prst="rect">
            <a:avLst/>
          </a:prstGeom>
        </p:spPr>
      </p:pic>
      <p:pic>
        <p:nvPicPr>
          <p:cNvPr id="27" name="Picture 26">
            <a:extLst>
              <a:ext uri="{FF2B5EF4-FFF2-40B4-BE49-F238E27FC236}">
                <a16:creationId xmlns:a16="http://schemas.microsoft.com/office/drawing/2014/main" id="{E1D0083C-226C-3B47-8776-BC9498C8C402}"/>
              </a:ext>
            </a:extLst>
          </p:cNvPr>
          <p:cNvPicPr>
            <a:picLocks noChangeAspect="1"/>
          </p:cNvPicPr>
          <p:nvPr/>
        </p:nvPicPr>
        <p:blipFill rotWithShape="1">
          <a:blip r:embed="rId15"/>
          <a:srcRect t="27269" b="31132"/>
          <a:stretch/>
        </p:blipFill>
        <p:spPr>
          <a:xfrm>
            <a:off x="298369" y="5921353"/>
            <a:ext cx="1987631" cy="590601"/>
          </a:xfrm>
          <a:prstGeom prst="rect">
            <a:avLst/>
          </a:prstGeom>
        </p:spPr>
      </p:pic>
      <p:pic>
        <p:nvPicPr>
          <p:cNvPr id="28" name="Picture 27">
            <a:extLst>
              <a:ext uri="{FF2B5EF4-FFF2-40B4-BE49-F238E27FC236}">
                <a16:creationId xmlns:a16="http://schemas.microsoft.com/office/drawing/2014/main" id="{D5D336CE-1C83-CC43-AD22-3D47469CAC07}"/>
              </a:ext>
            </a:extLst>
          </p:cNvPr>
          <p:cNvPicPr>
            <a:picLocks noChangeAspect="1"/>
          </p:cNvPicPr>
          <p:nvPr/>
        </p:nvPicPr>
        <p:blipFill rotWithShape="1">
          <a:blip r:embed="rId16"/>
          <a:srcRect l="10581" t="26736" r="10119" b="26793"/>
          <a:stretch/>
        </p:blipFill>
        <p:spPr>
          <a:xfrm>
            <a:off x="4507617" y="5216554"/>
            <a:ext cx="1888303" cy="620119"/>
          </a:xfrm>
          <a:prstGeom prst="rect">
            <a:avLst/>
          </a:prstGeom>
        </p:spPr>
      </p:pic>
      <p:sp>
        <p:nvSpPr>
          <p:cNvPr id="23" name="Content Placeholder 2">
            <a:extLst>
              <a:ext uri="{FF2B5EF4-FFF2-40B4-BE49-F238E27FC236}">
                <a16:creationId xmlns:a16="http://schemas.microsoft.com/office/drawing/2014/main" id="{101AD9B5-8E97-B54D-8A0D-CDABAA13CB38}"/>
              </a:ext>
            </a:extLst>
          </p:cNvPr>
          <p:cNvSpPr txBox="1">
            <a:spLocks/>
          </p:cNvSpPr>
          <p:nvPr/>
        </p:nvSpPr>
        <p:spPr>
          <a:xfrm>
            <a:off x="609600" y="1292281"/>
            <a:ext cx="8066856" cy="2377862"/>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a:t>Claire </a:t>
            </a:r>
            <a:r>
              <a:rPr lang="en-US" sz="1400" dirty="0" err="1"/>
              <a:t>Antel</a:t>
            </a:r>
            <a:r>
              <a:rPr lang="en-US" sz="1400" dirty="0"/>
              <a:t> (Geneva), </a:t>
            </a:r>
            <a:r>
              <a:rPr lang="en-US" sz="1400" dirty="0" err="1"/>
              <a:t>Akitaka</a:t>
            </a:r>
            <a:r>
              <a:rPr lang="en-US" sz="1400" dirty="0"/>
              <a:t> </a:t>
            </a:r>
            <a:r>
              <a:rPr lang="en-US" sz="1400" dirty="0" err="1"/>
              <a:t>Ariga</a:t>
            </a:r>
            <a:r>
              <a:rPr lang="en-US" sz="1400" dirty="0"/>
              <a:t> (Bern), Tomoko </a:t>
            </a:r>
            <a:r>
              <a:rPr lang="en-US" sz="1400" dirty="0" err="1"/>
              <a:t>Ariga</a:t>
            </a:r>
            <a:r>
              <a:rPr lang="en-US" sz="1400" dirty="0"/>
              <a:t> (Kyushu/Bern), Jamie Boyd* (CERN), </a:t>
            </a:r>
            <a:r>
              <a:rPr lang="en-US" sz="1400" dirty="0">
                <a:solidFill>
                  <a:srgbClr val="0000FF"/>
                </a:solidFill>
              </a:rPr>
              <a:t>Dave Casper </a:t>
            </a:r>
            <a:r>
              <a:rPr lang="en-US" sz="1400" dirty="0"/>
              <a:t>(UC Irvine), Franck </a:t>
            </a:r>
            <a:r>
              <a:rPr lang="en-US" sz="1400" dirty="0" err="1"/>
              <a:t>Cadoux</a:t>
            </a:r>
            <a:r>
              <a:rPr lang="en-US" sz="1400" dirty="0"/>
              <a:t> (Geneva), Xin Chen (Tsinghua), Andrea </a:t>
            </a:r>
            <a:r>
              <a:rPr lang="en-US" sz="1400" dirty="0" err="1"/>
              <a:t>Coccaro</a:t>
            </a:r>
            <a:r>
              <a:rPr lang="en-US" sz="1400" dirty="0"/>
              <a:t> (INFN), </a:t>
            </a:r>
            <a:r>
              <a:rPr lang="en-US" sz="1400" dirty="0" err="1"/>
              <a:t>Candan</a:t>
            </a:r>
            <a:r>
              <a:rPr lang="en-US" sz="1400" dirty="0"/>
              <a:t> Dozen (Tsinghua), Yannick Favre (Geneva), </a:t>
            </a:r>
            <a:r>
              <a:rPr lang="en-US" sz="1400" dirty="0">
                <a:solidFill>
                  <a:srgbClr val="0000FF"/>
                </a:solidFill>
              </a:rPr>
              <a:t>Jonathan Feng</a:t>
            </a:r>
            <a:r>
              <a:rPr lang="en-US" sz="1400" dirty="0"/>
              <a:t>* (UC Irvine), Didier </a:t>
            </a:r>
            <a:r>
              <a:rPr lang="en-US" sz="1400" dirty="0" err="1"/>
              <a:t>Ferrere</a:t>
            </a:r>
            <a:r>
              <a:rPr lang="en-US" sz="1400" dirty="0"/>
              <a:t> (Geneva), </a:t>
            </a:r>
            <a:r>
              <a:rPr lang="en-US" sz="1400" dirty="0" err="1">
                <a:solidFill>
                  <a:srgbClr val="009999"/>
                </a:solidFill>
              </a:rPr>
              <a:t>Iftah</a:t>
            </a:r>
            <a:r>
              <a:rPr lang="en-US" sz="1400" dirty="0">
                <a:solidFill>
                  <a:srgbClr val="009999"/>
                </a:solidFill>
              </a:rPr>
              <a:t> </a:t>
            </a:r>
            <a:r>
              <a:rPr lang="en-US" sz="1400" dirty="0" err="1">
                <a:solidFill>
                  <a:srgbClr val="009999"/>
                </a:solidFill>
              </a:rPr>
              <a:t>Galon</a:t>
            </a:r>
            <a:r>
              <a:rPr lang="en-US" sz="1400" dirty="0">
                <a:solidFill>
                  <a:srgbClr val="009999"/>
                </a:solidFill>
              </a:rPr>
              <a:t> </a:t>
            </a:r>
            <a:r>
              <a:rPr lang="en-US" sz="1400" dirty="0"/>
              <a:t>(Rutgers), Sergio Gonzalez-Sevilla (Geneva), Shih-</a:t>
            </a:r>
            <a:r>
              <a:rPr lang="en-US" sz="1400" dirty="0" err="1"/>
              <a:t>Chieh</a:t>
            </a:r>
            <a:r>
              <a:rPr lang="en-US" sz="1400" dirty="0"/>
              <a:t> Hsu (Washington), Zhen Hu (Tsinghua), </a:t>
            </a:r>
            <a:r>
              <a:rPr lang="en-US" sz="1400" dirty="0" err="1"/>
              <a:t>Peppe</a:t>
            </a:r>
            <a:r>
              <a:rPr lang="en-US" sz="1400" dirty="0"/>
              <a:t> </a:t>
            </a:r>
            <a:r>
              <a:rPr lang="en-US" sz="1400" dirty="0" err="1"/>
              <a:t>Iacobucci</a:t>
            </a:r>
            <a:r>
              <a:rPr lang="en-US" sz="1400" dirty="0"/>
              <a:t> (Geneva), </a:t>
            </a:r>
            <a:r>
              <a:rPr lang="en-US" sz="1400" dirty="0" err="1"/>
              <a:t>Sune</a:t>
            </a:r>
            <a:r>
              <a:rPr lang="en-US" sz="1400" dirty="0"/>
              <a:t> Jakobsen (CERN), Roland Jansky (Geneva), Enrique </a:t>
            </a:r>
            <a:r>
              <a:rPr lang="en-US" sz="1400" dirty="0" err="1"/>
              <a:t>Kajomovitz</a:t>
            </a:r>
            <a:r>
              <a:rPr lang="en-US" sz="1400" dirty="0"/>
              <a:t> (Technion), </a:t>
            </a:r>
            <a:r>
              <a:rPr lang="en-US" sz="1400" dirty="0">
                <a:solidFill>
                  <a:srgbClr val="0000FF"/>
                </a:solidFill>
              </a:rPr>
              <a:t>Felix Kling </a:t>
            </a:r>
            <a:r>
              <a:rPr lang="en-US" sz="1400" dirty="0"/>
              <a:t>(UC Irvine), Susanne Kuehn (CERN), Lorne Levinson (Weizmann), Josh </a:t>
            </a:r>
            <a:r>
              <a:rPr lang="en-US" sz="1400" dirty="0" err="1"/>
              <a:t>McFayden</a:t>
            </a:r>
            <a:r>
              <a:rPr lang="en-US" sz="1400" dirty="0"/>
              <a:t> (CERN), </a:t>
            </a:r>
            <a:r>
              <a:rPr lang="en-US" sz="1400" dirty="0" err="1"/>
              <a:t>Friedemann</a:t>
            </a:r>
            <a:r>
              <a:rPr lang="en-US" sz="1400" dirty="0"/>
              <a:t> Neuhaus (Mainz), Hidetoshi </a:t>
            </a:r>
            <a:r>
              <a:rPr lang="en-US" sz="1400" dirty="0" err="1"/>
              <a:t>Otono</a:t>
            </a:r>
            <a:r>
              <a:rPr lang="en-US" sz="1400" dirty="0"/>
              <a:t> (Kyushu), Lorenzo </a:t>
            </a:r>
            <a:r>
              <a:rPr lang="en-US" sz="1400" dirty="0" err="1"/>
              <a:t>Paolozzi</a:t>
            </a:r>
            <a:r>
              <a:rPr lang="en-US" sz="1400" dirty="0"/>
              <a:t> (Geneva), Brian Petersen (CERN), Osamu Sato (Nagoya), Matthias Schott (Mainz), Anna </a:t>
            </a:r>
            <a:r>
              <a:rPr lang="en-US" sz="1400" dirty="0" err="1"/>
              <a:t>Sfyrla</a:t>
            </a:r>
            <a:r>
              <a:rPr lang="en-US" sz="1400" dirty="0"/>
              <a:t> (Geneva), </a:t>
            </a:r>
            <a:r>
              <a:rPr lang="en-US" sz="1400" dirty="0">
                <a:solidFill>
                  <a:srgbClr val="0000FF"/>
                </a:solidFill>
              </a:rPr>
              <a:t>Jordan Smolinsky </a:t>
            </a:r>
            <a:r>
              <a:rPr lang="en-US" sz="1400" dirty="0"/>
              <a:t>(UC Irvine), </a:t>
            </a:r>
            <a:r>
              <a:rPr lang="en-US" sz="1400" dirty="0">
                <a:solidFill>
                  <a:srgbClr val="0000FF"/>
                </a:solidFill>
              </a:rPr>
              <a:t>Aaron </a:t>
            </a:r>
            <a:r>
              <a:rPr lang="en-US" sz="1400" dirty="0" err="1">
                <a:solidFill>
                  <a:srgbClr val="0000FF"/>
                </a:solidFill>
              </a:rPr>
              <a:t>Soffa</a:t>
            </a:r>
            <a:r>
              <a:rPr lang="en-US" sz="1400" dirty="0">
                <a:solidFill>
                  <a:srgbClr val="0000FF"/>
                </a:solidFill>
              </a:rPr>
              <a:t> </a:t>
            </a:r>
            <a:r>
              <a:rPr lang="en-US" sz="1400" dirty="0"/>
              <a:t>(UC Irvine), Yosuke </a:t>
            </a:r>
            <a:r>
              <a:rPr lang="en-US" sz="1400" dirty="0" err="1"/>
              <a:t>Takubo</a:t>
            </a:r>
            <a:r>
              <a:rPr lang="en-US" sz="1400" dirty="0"/>
              <a:t> (KEK), Eric </a:t>
            </a:r>
            <a:r>
              <a:rPr lang="en-US" sz="1400" dirty="0" err="1"/>
              <a:t>Torrence</a:t>
            </a:r>
            <a:r>
              <a:rPr lang="en-US" sz="1400" dirty="0"/>
              <a:t> (Oregon), </a:t>
            </a:r>
            <a:r>
              <a:rPr lang="en-US" sz="1400" dirty="0">
                <a:solidFill>
                  <a:srgbClr val="009999"/>
                </a:solidFill>
              </a:rPr>
              <a:t>Sebastian </a:t>
            </a:r>
            <a:r>
              <a:rPr lang="en-US" sz="1400" dirty="0" err="1">
                <a:solidFill>
                  <a:srgbClr val="009999"/>
                </a:solidFill>
              </a:rPr>
              <a:t>Trojanowski</a:t>
            </a:r>
            <a:r>
              <a:rPr lang="en-US" sz="1400" dirty="0">
                <a:solidFill>
                  <a:srgbClr val="009999"/>
                </a:solidFill>
              </a:rPr>
              <a:t> </a:t>
            </a:r>
            <a:r>
              <a:rPr lang="en-US" sz="1400" dirty="0"/>
              <a:t>(Sheffield), Gang Zhang (Tsinghua)</a:t>
            </a:r>
          </a:p>
          <a:p>
            <a:endParaRPr lang="en-US" sz="2000" dirty="0">
              <a:latin typeface="Arial" charset="0"/>
              <a:sym typeface="Wingdings"/>
            </a:endParaRPr>
          </a:p>
        </p:txBody>
      </p:sp>
      <p:pic>
        <p:nvPicPr>
          <p:cNvPr id="5" name="Picture 4">
            <a:extLst>
              <a:ext uri="{FF2B5EF4-FFF2-40B4-BE49-F238E27FC236}">
                <a16:creationId xmlns:a16="http://schemas.microsoft.com/office/drawing/2014/main" id="{F73A7085-1956-3D4B-B819-EDEF6FADFBC7}"/>
              </a:ext>
            </a:extLst>
          </p:cNvPr>
          <p:cNvPicPr>
            <a:picLocks noChangeAspect="1"/>
          </p:cNvPicPr>
          <p:nvPr/>
        </p:nvPicPr>
        <p:blipFill>
          <a:blip r:embed="rId17"/>
          <a:stretch>
            <a:fillRect/>
          </a:stretch>
        </p:blipFill>
        <p:spPr>
          <a:xfrm>
            <a:off x="2824586" y="5888078"/>
            <a:ext cx="1143000" cy="668511"/>
          </a:xfrm>
          <a:prstGeom prst="rect">
            <a:avLst/>
          </a:prstGeom>
        </p:spPr>
      </p:pic>
    </p:spTree>
    <p:extLst>
      <p:ext uri="{BB962C8B-B14F-4D97-AF65-F5344CB8AC3E}">
        <p14:creationId xmlns:p14="http://schemas.microsoft.com/office/powerpoint/2010/main" val="83153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8034760" y="1298906"/>
            <a:ext cx="641696" cy="1513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25F215AC-523E-DC4F-85B5-47E9AA0CB18C}"/>
              </a:ext>
            </a:extLst>
          </p:cNvPr>
          <p:cNvSpPr>
            <a:spLocks noGrp="1"/>
          </p:cNvSpPr>
          <p:nvPr>
            <p:ph type="title"/>
          </p:nvPr>
        </p:nvSpPr>
        <p:spPr>
          <a:xfrm>
            <a:off x="304800" y="244475"/>
            <a:ext cx="8458200" cy="441325"/>
          </a:xfrm>
        </p:spPr>
        <p:txBody>
          <a:bodyPr/>
          <a:lstStyle/>
          <a:p>
            <a:r>
              <a:rPr lang="en-US" dirty="0"/>
              <a:t>FIRST FASER COLLABORATION MEETING</a:t>
            </a:r>
          </a:p>
        </p:txBody>
      </p:sp>
      <p:pic>
        <p:nvPicPr>
          <p:cNvPr id="9" name="Picture 8">
            <a:extLst>
              <a:ext uri="{FF2B5EF4-FFF2-40B4-BE49-F238E27FC236}">
                <a16:creationId xmlns:a16="http://schemas.microsoft.com/office/drawing/2014/main" id="{164B07C5-655F-EF4B-AFF6-048676906BEB}"/>
              </a:ext>
            </a:extLst>
          </p:cNvPr>
          <p:cNvPicPr>
            <a:picLocks noChangeAspect="1"/>
          </p:cNvPicPr>
          <p:nvPr/>
        </p:nvPicPr>
        <p:blipFill>
          <a:blip r:embed="rId2"/>
          <a:stretch>
            <a:fillRect/>
          </a:stretch>
        </p:blipFill>
        <p:spPr>
          <a:xfrm>
            <a:off x="762000" y="836704"/>
            <a:ext cx="7620000" cy="5716496"/>
          </a:xfrm>
          <a:prstGeom prst="rect">
            <a:avLst/>
          </a:prstGeom>
        </p:spPr>
      </p:pic>
    </p:spTree>
    <p:extLst>
      <p:ext uri="{BB962C8B-B14F-4D97-AF65-F5344CB8AC3E}">
        <p14:creationId xmlns:p14="http://schemas.microsoft.com/office/powerpoint/2010/main" val="19192412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44475"/>
            <a:ext cx="6858000" cy="441325"/>
          </a:xfrm>
        </p:spPr>
        <p:txBody>
          <a:bodyPr/>
          <a:lstStyle/>
          <a:p>
            <a:r>
              <a:rPr lang="en-US" dirty="0"/>
              <a:t>ACKNOWLEDGEMENTS</a:t>
            </a:r>
          </a:p>
        </p:txBody>
      </p:sp>
      <p:sp>
        <p:nvSpPr>
          <p:cNvPr id="9" name="TextBox 8"/>
          <p:cNvSpPr txBox="1"/>
          <p:nvPr/>
        </p:nvSpPr>
        <p:spPr>
          <a:xfrm>
            <a:off x="381000" y="838200"/>
            <a:ext cx="8353633" cy="369332"/>
          </a:xfrm>
          <a:prstGeom prst="rect">
            <a:avLst/>
          </a:prstGeom>
          <a:noFill/>
        </p:spPr>
        <p:txBody>
          <a:bodyPr wrap="none" rtlCol="0">
            <a:spAutoFit/>
          </a:bodyPr>
          <a:lstStyle/>
          <a:p>
            <a:r>
              <a:rPr lang="en-US" dirty="0"/>
              <a:t>The FASER Collaboration has also received essential support from many others</a:t>
            </a:r>
          </a:p>
        </p:txBody>
      </p:sp>
      <p:pic>
        <p:nvPicPr>
          <p:cNvPr id="6" name="Picture 5"/>
          <p:cNvPicPr>
            <a:picLocks noChangeAspect="1"/>
          </p:cNvPicPr>
          <p:nvPr/>
        </p:nvPicPr>
        <p:blipFill>
          <a:blip r:embed="rId2"/>
          <a:stretch>
            <a:fillRect/>
          </a:stretch>
        </p:blipFill>
        <p:spPr>
          <a:xfrm>
            <a:off x="457200" y="1207532"/>
            <a:ext cx="7772400" cy="5356601"/>
          </a:xfrm>
          <a:prstGeom prst="rect">
            <a:avLst/>
          </a:prstGeom>
          <a:ln>
            <a:no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585576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AN EXAMPLE: DARK PHOTONS</a:t>
            </a:r>
          </a:p>
        </p:txBody>
      </p:sp>
      <p:sp>
        <p:nvSpPr>
          <p:cNvPr id="5123" name="Content Placeholder 2"/>
          <p:cNvSpPr>
            <a:spLocks noGrp="1"/>
          </p:cNvSpPr>
          <p:nvPr>
            <p:ph idx="1"/>
          </p:nvPr>
        </p:nvSpPr>
        <p:spPr>
          <a:xfrm>
            <a:off x="76200" y="990600"/>
            <a:ext cx="8991600" cy="5562600"/>
          </a:xfrm>
        </p:spPr>
        <p:txBody>
          <a:bodyPr/>
          <a:lstStyle/>
          <a:p>
            <a:pPr eaLnBrk="1" hangingPunct="1"/>
            <a:r>
              <a:rPr lang="en-US" dirty="0">
                <a:latin typeface="Arial" charset="0"/>
              </a:rPr>
              <a:t>Suppose there is a dark sector that contains dark matter X and also a dark force: dark electromagnetism.</a:t>
            </a:r>
          </a:p>
          <a:p>
            <a:pPr eaLnBrk="1" hangingPunct="1"/>
            <a:endParaRPr lang="en-US" sz="1400" dirty="0">
              <a:latin typeface="Arial" charset="0"/>
            </a:endParaRPr>
          </a:p>
          <a:p>
            <a:pPr eaLnBrk="1" hangingPunct="1"/>
            <a:r>
              <a:rPr lang="en-US" dirty="0">
                <a:latin typeface="Arial" charset="0"/>
              </a:rPr>
              <a:t>Generically, the force carriers of the SM and dark EMs will mix</a:t>
            </a:r>
          </a:p>
          <a:p>
            <a:pPr marL="0" indent="0" eaLnBrk="1" hangingPunct="1">
              <a:buNone/>
            </a:pPr>
            <a:endParaRPr lang="en-US" dirty="0">
              <a:latin typeface="Arial" charset="0"/>
            </a:endParaRPr>
          </a:p>
          <a:p>
            <a:pPr eaLnBrk="1" hangingPunct="1"/>
            <a:endParaRPr lang="en-US" dirty="0">
              <a:latin typeface="Arial" charset="0"/>
            </a:endParaRPr>
          </a:p>
          <a:p>
            <a:pPr eaLnBrk="1" hangingPunct="1"/>
            <a:endParaRPr lang="en-US" dirty="0">
              <a:latin typeface="Arial" charset="0"/>
            </a:endParaRPr>
          </a:p>
          <a:p>
            <a:pPr eaLnBrk="1" hangingPunct="1"/>
            <a:endParaRPr lang="en-US" dirty="0">
              <a:latin typeface="Arial" charset="0"/>
            </a:endParaRPr>
          </a:p>
          <a:p>
            <a:pPr marL="0" indent="0" eaLnBrk="1" hangingPunct="1">
              <a:buNone/>
            </a:pPr>
            <a:endParaRPr lang="en-US" dirty="0">
              <a:latin typeface="Arial" charset="0"/>
            </a:endParaRPr>
          </a:p>
          <a:p>
            <a:pPr marL="0" indent="0" eaLnBrk="1" hangingPunct="1">
              <a:buNone/>
            </a:pPr>
            <a:endParaRPr lang="en-US" sz="1000" dirty="0">
              <a:latin typeface="Arial" charset="0"/>
            </a:endParaRPr>
          </a:p>
          <a:p>
            <a:r>
              <a:rPr lang="en-US" dirty="0">
                <a:latin typeface="Arial" charset="0"/>
              </a:rPr>
              <a:t>The resulting theory contains a new gauge boson, the </a:t>
            </a:r>
            <a:r>
              <a:rPr lang="en-US" dirty="0">
                <a:solidFill>
                  <a:srgbClr val="0000FF"/>
                </a:solidFill>
                <a:latin typeface="Arial" charset="0"/>
              </a:rPr>
              <a:t>dark photon A’</a:t>
            </a:r>
            <a:r>
              <a:rPr lang="en-US" dirty="0">
                <a:latin typeface="Arial" charset="0"/>
              </a:rPr>
              <a:t>, with mass m</a:t>
            </a:r>
            <a:r>
              <a:rPr lang="en-US" baseline="-25000" dirty="0">
                <a:latin typeface="Arial" charset="0"/>
              </a:rPr>
              <a:t>A’</a:t>
            </a:r>
            <a:r>
              <a:rPr lang="en-US" dirty="0">
                <a:latin typeface="Arial" charset="0"/>
              </a:rPr>
              <a:t> and </a:t>
            </a:r>
            <a:r>
              <a:rPr lang="en-US" dirty="0" err="1">
                <a:latin typeface="Symbol" charset="2"/>
                <a:cs typeface="Symbol" charset="2"/>
              </a:rPr>
              <a:t>e</a:t>
            </a:r>
            <a:r>
              <a:rPr lang="en-US" dirty="0" err="1">
                <a:latin typeface="Arial" charset="0"/>
              </a:rPr>
              <a:t>Q</a:t>
            </a:r>
            <a:r>
              <a:rPr lang="en-US" baseline="-25000" dirty="0" err="1">
                <a:latin typeface="Arial" charset="0"/>
              </a:rPr>
              <a:t>f</a:t>
            </a:r>
            <a:r>
              <a:rPr lang="en-US" dirty="0">
                <a:latin typeface="Arial" charset="0"/>
              </a:rPr>
              <a:t> couplings to SM fermions f, where </a:t>
            </a:r>
            <a:r>
              <a:rPr lang="en-US" dirty="0">
                <a:latin typeface="Symbol" charset="2"/>
                <a:cs typeface="Symbol" charset="2"/>
              </a:rPr>
              <a:t>e </a:t>
            </a:r>
            <a:r>
              <a:rPr lang="en-US" dirty="0">
                <a:cs typeface="Symbol" charset="2"/>
              </a:rPr>
              <a:t>is loop-induced and so expected to be small</a:t>
            </a:r>
            <a:r>
              <a:rPr lang="en-US" dirty="0">
                <a:latin typeface="Symbol" charset="2"/>
                <a:cs typeface="Symbol" charset="2"/>
              </a:rPr>
              <a:t>.</a:t>
            </a:r>
            <a:endParaRPr lang="en-US" dirty="0">
              <a:latin typeface="Arial" charset="0"/>
            </a:endParaRPr>
          </a:p>
          <a:p>
            <a:pPr eaLnBrk="1" hangingPunct="1"/>
            <a:endParaRPr lang="en-US" dirty="0">
              <a:latin typeface="Arial" charset="0"/>
            </a:endParaRPr>
          </a:p>
        </p:txBody>
      </p:sp>
      <p:sp>
        <p:nvSpPr>
          <p:cNvPr id="6" name="Rectangle 5">
            <a:extLst>
              <a:ext uri="{FF2B5EF4-FFF2-40B4-BE49-F238E27FC236}">
                <a16:creationId xmlns:a16="http://schemas.microsoft.com/office/drawing/2014/main" id="{B10CE187-FCCE-C14F-B293-E79C2B768516}"/>
              </a:ext>
            </a:extLst>
          </p:cNvPr>
          <p:cNvSpPr>
            <a:spLocks noChangeArrowheads="1"/>
          </p:cNvSpPr>
          <p:nvPr/>
        </p:nvSpPr>
        <p:spPr bwMode="auto">
          <a:xfrm>
            <a:off x="483132" y="3124200"/>
            <a:ext cx="2236256" cy="1128713"/>
          </a:xfrm>
          <a:prstGeom prst="rect">
            <a:avLst/>
          </a:prstGeom>
          <a:solidFill>
            <a:schemeClr val="accent1"/>
          </a:solidFill>
          <a:ln w="28575">
            <a:solidFill>
              <a:schemeClr val="tx1"/>
            </a:solidFill>
            <a:round/>
            <a:headEnd/>
            <a:tailEnd/>
          </a:ln>
        </p:spPr>
        <p:txBody>
          <a:bodyPr wrap="none" anchor="ctr"/>
          <a:lstStyle/>
          <a:p>
            <a:pPr algn="ctr"/>
            <a:r>
              <a:rPr lang="en-US" sz="3200" dirty="0"/>
              <a:t>SM</a:t>
            </a:r>
          </a:p>
          <a:p>
            <a:pPr algn="ctr"/>
            <a:r>
              <a:rPr lang="en-US" sz="3200" dirty="0"/>
              <a:t>EM</a:t>
            </a:r>
          </a:p>
        </p:txBody>
      </p:sp>
      <p:sp>
        <p:nvSpPr>
          <p:cNvPr id="7" name="Rectangle 6">
            <a:extLst>
              <a:ext uri="{FF2B5EF4-FFF2-40B4-BE49-F238E27FC236}">
                <a16:creationId xmlns:a16="http://schemas.microsoft.com/office/drawing/2014/main" id="{562ED522-A471-1B41-B7A9-0DB03A918840}"/>
              </a:ext>
            </a:extLst>
          </p:cNvPr>
          <p:cNvSpPr>
            <a:spLocks noChangeArrowheads="1"/>
          </p:cNvSpPr>
          <p:nvPr/>
        </p:nvSpPr>
        <p:spPr bwMode="auto">
          <a:xfrm>
            <a:off x="6324600" y="3124200"/>
            <a:ext cx="2286000" cy="1128713"/>
          </a:xfrm>
          <a:prstGeom prst="rect">
            <a:avLst/>
          </a:prstGeom>
          <a:solidFill>
            <a:schemeClr val="accent1"/>
          </a:solidFill>
          <a:ln w="28575">
            <a:solidFill>
              <a:schemeClr val="tx1"/>
            </a:solidFill>
            <a:round/>
            <a:headEnd/>
            <a:tailEnd/>
          </a:ln>
        </p:spPr>
        <p:txBody>
          <a:bodyPr wrap="none" anchor="ctr"/>
          <a:lstStyle/>
          <a:p>
            <a:pPr algn="ctr"/>
            <a:r>
              <a:rPr lang="en-US" sz="3200" dirty="0"/>
              <a:t>Dark Sector</a:t>
            </a:r>
          </a:p>
          <a:p>
            <a:pPr algn="ctr"/>
            <a:r>
              <a:rPr lang="en-US" sz="3200" dirty="0"/>
              <a:t>EM, X</a:t>
            </a:r>
          </a:p>
        </p:txBody>
      </p:sp>
      <p:sp>
        <p:nvSpPr>
          <p:cNvPr id="2" name="TextBox 1">
            <a:extLst>
              <a:ext uri="{FF2B5EF4-FFF2-40B4-BE49-F238E27FC236}">
                <a16:creationId xmlns:a16="http://schemas.microsoft.com/office/drawing/2014/main" id="{3C3809C6-269A-1C4F-8C5D-A1EEED5EEF3A}"/>
              </a:ext>
            </a:extLst>
          </p:cNvPr>
          <p:cNvSpPr txBox="1"/>
          <p:nvPr/>
        </p:nvSpPr>
        <p:spPr>
          <a:xfrm>
            <a:off x="4376978" y="6248400"/>
            <a:ext cx="4538422" cy="307777"/>
          </a:xfrm>
          <a:prstGeom prst="rect">
            <a:avLst/>
          </a:prstGeom>
          <a:noFill/>
        </p:spPr>
        <p:txBody>
          <a:bodyPr wrap="none" rtlCol="0">
            <a:spAutoFit/>
          </a:bodyPr>
          <a:lstStyle/>
          <a:p>
            <a:r>
              <a:rPr lang="en-US" sz="1400" dirty="0"/>
              <a:t>Okun (1982), </a:t>
            </a:r>
            <a:r>
              <a:rPr lang="en-US" sz="1400" dirty="0" err="1"/>
              <a:t>Galison</a:t>
            </a:r>
            <a:r>
              <a:rPr lang="en-US" sz="1400" dirty="0"/>
              <a:t>, Manohar (1984), </a:t>
            </a:r>
            <a:r>
              <a:rPr lang="en-US" sz="1400" dirty="0" err="1"/>
              <a:t>Holdom</a:t>
            </a:r>
            <a:r>
              <a:rPr lang="en-US" sz="1400" dirty="0"/>
              <a:t> (1986)</a:t>
            </a:r>
          </a:p>
        </p:txBody>
      </p:sp>
      <p:grpSp>
        <p:nvGrpSpPr>
          <p:cNvPr id="9" name="Group 8">
            <a:extLst>
              <a:ext uri="{FF2B5EF4-FFF2-40B4-BE49-F238E27FC236}">
                <a16:creationId xmlns:a16="http://schemas.microsoft.com/office/drawing/2014/main" id="{674C2BB2-BE67-D945-8878-F6CFFC41A3A2}"/>
              </a:ext>
            </a:extLst>
          </p:cNvPr>
          <p:cNvGrpSpPr/>
          <p:nvPr/>
        </p:nvGrpSpPr>
        <p:grpSpPr>
          <a:xfrm>
            <a:off x="2924947" y="3124200"/>
            <a:ext cx="3194094" cy="1219200"/>
            <a:chOff x="2929286" y="3124200"/>
            <a:chExt cx="3194094" cy="1219200"/>
          </a:xfrm>
        </p:grpSpPr>
        <p:pic>
          <p:nvPicPr>
            <p:cNvPr id="3" name="Picture 2">
              <a:extLst>
                <a:ext uri="{FF2B5EF4-FFF2-40B4-BE49-F238E27FC236}">
                  <a16:creationId xmlns:a16="http://schemas.microsoft.com/office/drawing/2014/main" id="{E1217516-39B6-E046-8519-678BF6B92FEC}"/>
                </a:ext>
              </a:extLst>
            </p:cNvPr>
            <p:cNvPicPr>
              <a:picLocks noChangeAspect="1"/>
            </p:cNvPicPr>
            <p:nvPr/>
          </p:nvPicPr>
          <p:blipFill>
            <a:blip r:embed="rId2"/>
            <a:stretch>
              <a:fillRect/>
            </a:stretch>
          </p:blipFill>
          <p:spPr>
            <a:xfrm>
              <a:off x="3222485" y="3124200"/>
              <a:ext cx="2340115" cy="1219200"/>
            </a:xfrm>
            <a:prstGeom prst="rect">
              <a:avLst/>
            </a:prstGeom>
          </p:spPr>
        </p:pic>
        <p:sp>
          <p:nvSpPr>
            <p:cNvPr id="11" name="TextBox 10">
              <a:extLst>
                <a:ext uri="{FF2B5EF4-FFF2-40B4-BE49-F238E27FC236}">
                  <a16:creationId xmlns:a16="http://schemas.microsoft.com/office/drawing/2014/main" id="{2E5462C5-ACA2-1C48-B7BB-914073AB9FF2}"/>
                </a:ext>
              </a:extLst>
            </p:cNvPr>
            <p:cNvSpPr txBox="1"/>
            <p:nvPr/>
          </p:nvSpPr>
          <p:spPr>
            <a:xfrm>
              <a:off x="4194974" y="3276600"/>
              <a:ext cx="377026" cy="369332"/>
            </a:xfrm>
            <a:prstGeom prst="rect">
              <a:avLst/>
            </a:prstGeom>
            <a:noFill/>
          </p:spPr>
          <p:txBody>
            <a:bodyPr wrap="none" rtlCol="0">
              <a:spAutoFit/>
            </a:bodyPr>
            <a:lstStyle/>
            <a:p>
              <a:r>
                <a:rPr lang="en-US" i="1" dirty="0"/>
                <a:t>M</a:t>
              </a:r>
            </a:p>
          </p:txBody>
        </p:sp>
        <p:sp>
          <p:nvSpPr>
            <p:cNvPr id="4" name="TextBox 3">
              <a:extLst>
                <a:ext uri="{FF2B5EF4-FFF2-40B4-BE49-F238E27FC236}">
                  <a16:creationId xmlns:a16="http://schemas.microsoft.com/office/drawing/2014/main" id="{28E126F3-02A1-B848-9C48-40A1260A5D86}"/>
                </a:ext>
              </a:extLst>
            </p:cNvPr>
            <p:cNvSpPr txBox="1"/>
            <p:nvPr/>
          </p:nvSpPr>
          <p:spPr>
            <a:xfrm>
              <a:off x="2929286" y="3472190"/>
              <a:ext cx="423514" cy="523220"/>
            </a:xfrm>
            <a:prstGeom prst="rect">
              <a:avLst/>
            </a:prstGeom>
            <a:noFill/>
          </p:spPr>
          <p:txBody>
            <a:bodyPr wrap="none" rtlCol="0">
              <a:spAutoFit/>
            </a:bodyPr>
            <a:lstStyle/>
            <a:p>
              <a:r>
                <a:rPr lang="en-US" sz="2800" i="1" dirty="0">
                  <a:latin typeface="+mn-lt"/>
                </a:rPr>
                <a:t>A</a:t>
              </a:r>
            </a:p>
          </p:txBody>
        </p:sp>
        <p:sp>
          <p:nvSpPr>
            <p:cNvPr id="13" name="TextBox 12">
              <a:extLst>
                <a:ext uri="{FF2B5EF4-FFF2-40B4-BE49-F238E27FC236}">
                  <a16:creationId xmlns:a16="http://schemas.microsoft.com/office/drawing/2014/main" id="{8224CEBC-65EB-594E-B925-0F499462189F}"/>
                </a:ext>
              </a:extLst>
            </p:cNvPr>
            <p:cNvSpPr txBox="1"/>
            <p:nvPr/>
          </p:nvSpPr>
          <p:spPr>
            <a:xfrm>
              <a:off x="5477049" y="3472190"/>
              <a:ext cx="646331" cy="523220"/>
            </a:xfrm>
            <a:prstGeom prst="rect">
              <a:avLst/>
            </a:prstGeom>
            <a:noFill/>
          </p:spPr>
          <p:txBody>
            <a:bodyPr wrap="none" rtlCol="0">
              <a:spAutoFit/>
            </a:bodyPr>
            <a:lstStyle/>
            <a:p>
              <a:r>
                <a:rPr lang="en-US" sz="2800" i="1" dirty="0"/>
                <a:t>A</a:t>
              </a:r>
              <a:r>
                <a:rPr lang="en-US" sz="3600" i="1" baseline="-25000" dirty="0">
                  <a:latin typeface="+mn-lt"/>
                </a:rPr>
                <a:t>D</a:t>
              </a:r>
            </a:p>
          </p:txBody>
        </p:sp>
      </p:grpSp>
    </p:spTree>
    <p:extLst>
      <p:ext uri="{BB962C8B-B14F-4D97-AF65-F5344CB8AC3E}">
        <p14:creationId xmlns:p14="http://schemas.microsoft.com/office/powerpoint/2010/main" val="365378709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C82F165-7B97-E543-8C07-7FCEEEBFA354}"/>
              </a:ext>
            </a:extLst>
          </p:cNvPr>
          <p:cNvGrpSpPr/>
          <p:nvPr/>
        </p:nvGrpSpPr>
        <p:grpSpPr>
          <a:xfrm>
            <a:off x="685800" y="3624053"/>
            <a:ext cx="3205744" cy="2852947"/>
            <a:chOff x="2590800" y="2921287"/>
            <a:chExt cx="3205744" cy="2852947"/>
          </a:xfrm>
        </p:grpSpPr>
        <p:grpSp>
          <p:nvGrpSpPr>
            <p:cNvPr id="11" name="Group 10">
              <a:extLst>
                <a:ext uri="{FF2B5EF4-FFF2-40B4-BE49-F238E27FC236}">
                  <a16:creationId xmlns:a16="http://schemas.microsoft.com/office/drawing/2014/main" id="{5D2C8ACD-24F9-0D48-898E-D1F27CEA5477}"/>
                </a:ext>
              </a:extLst>
            </p:cNvPr>
            <p:cNvGrpSpPr/>
            <p:nvPr/>
          </p:nvGrpSpPr>
          <p:grpSpPr>
            <a:xfrm>
              <a:off x="2590800" y="2921287"/>
              <a:ext cx="3205744" cy="2852947"/>
              <a:chOff x="2876550" y="2438400"/>
              <a:chExt cx="3205744" cy="2852947"/>
            </a:xfrm>
          </p:grpSpPr>
          <p:pic>
            <p:nvPicPr>
              <p:cNvPr id="8" name="Picture 7">
                <a:extLst>
                  <a:ext uri="{FF2B5EF4-FFF2-40B4-BE49-F238E27FC236}">
                    <a16:creationId xmlns:a16="http://schemas.microsoft.com/office/drawing/2014/main" id="{999F023C-11B3-3345-97EC-D930D38AA0EB}"/>
                  </a:ext>
                </a:extLst>
              </p:cNvPr>
              <p:cNvPicPr>
                <a:picLocks noChangeAspect="1"/>
              </p:cNvPicPr>
              <p:nvPr/>
            </p:nvPicPr>
            <p:blipFill>
              <a:blip r:embed="rId2"/>
              <a:stretch>
                <a:fillRect/>
              </a:stretch>
            </p:blipFill>
            <p:spPr>
              <a:xfrm>
                <a:off x="2876550" y="2590800"/>
                <a:ext cx="3067050" cy="2700547"/>
              </a:xfrm>
              <a:prstGeom prst="rect">
                <a:avLst/>
              </a:prstGeom>
            </p:spPr>
          </p:pic>
          <p:sp>
            <p:nvSpPr>
              <p:cNvPr id="9" name="Rectangle 8">
                <a:extLst>
                  <a:ext uri="{FF2B5EF4-FFF2-40B4-BE49-F238E27FC236}">
                    <a16:creationId xmlns:a16="http://schemas.microsoft.com/office/drawing/2014/main" id="{3EF4B653-E278-0F49-958F-C476A761BE00}"/>
                  </a:ext>
                </a:extLst>
              </p:cNvPr>
              <p:cNvSpPr/>
              <p:nvPr/>
            </p:nvSpPr>
            <p:spPr>
              <a:xfrm>
                <a:off x="2876550" y="4343400"/>
                <a:ext cx="184785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A168090-9343-0240-BE16-C98981962DA9}"/>
                  </a:ext>
                </a:extLst>
              </p:cNvPr>
              <p:cNvSpPr/>
              <p:nvPr/>
            </p:nvSpPr>
            <p:spPr>
              <a:xfrm>
                <a:off x="5410200" y="3598173"/>
                <a:ext cx="5334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7EAFC5F-D732-0C4F-B48E-DC3854BA7197}"/>
                  </a:ext>
                </a:extLst>
              </p:cNvPr>
              <p:cNvSpPr txBox="1"/>
              <p:nvPr/>
            </p:nvSpPr>
            <p:spPr>
              <a:xfrm>
                <a:off x="5562600" y="2438400"/>
                <a:ext cx="519694" cy="584775"/>
              </a:xfrm>
              <a:prstGeom prst="rect">
                <a:avLst/>
              </a:prstGeom>
              <a:solidFill>
                <a:schemeClr val="bg1"/>
              </a:solidFill>
            </p:spPr>
            <p:txBody>
              <a:bodyPr wrap="none" rtlCol="0">
                <a:spAutoFit/>
              </a:bodyPr>
              <a:lstStyle/>
              <a:p>
                <a:r>
                  <a:rPr lang="en-US" sz="3200" dirty="0"/>
                  <a:t>A’</a:t>
                </a:r>
              </a:p>
            </p:txBody>
          </p:sp>
        </p:grpSp>
        <p:sp>
          <p:nvSpPr>
            <p:cNvPr id="14" name="TextBox 13">
              <a:extLst>
                <a:ext uri="{FF2B5EF4-FFF2-40B4-BE49-F238E27FC236}">
                  <a16:creationId xmlns:a16="http://schemas.microsoft.com/office/drawing/2014/main" id="{8E046E19-B8D3-0E4E-9BFA-F658343C0589}"/>
                </a:ext>
              </a:extLst>
            </p:cNvPr>
            <p:cNvSpPr txBox="1"/>
            <p:nvPr/>
          </p:nvSpPr>
          <p:spPr>
            <a:xfrm>
              <a:off x="4512468" y="3403312"/>
              <a:ext cx="364202" cy="584775"/>
            </a:xfrm>
            <a:prstGeom prst="rect">
              <a:avLst/>
            </a:prstGeom>
            <a:noFill/>
          </p:spPr>
          <p:txBody>
            <a:bodyPr wrap="none" rtlCol="0">
              <a:spAutoFit/>
            </a:bodyPr>
            <a:lstStyle/>
            <a:p>
              <a:r>
                <a:rPr lang="en-US" sz="3200" dirty="0">
                  <a:latin typeface="Symbol" pitchFamily="2" charset="2"/>
                </a:rPr>
                <a:t>e</a:t>
              </a:r>
            </a:p>
          </p:txBody>
        </p:sp>
      </p:grpSp>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FASER PHYSICS: DARK PHOTONS</a:t>
            </a:r>
          </a:p>
        </p:txBody>
      </p:sp>
      <p:sp>
        <p:nvSpPr>
          <p:cNvPr id="5123" name="Content Placeholder 2"/>
          <p:cNvSpPr>
            <a:spLocks noGrp="1"/>
          </p:cNvSpPr>
          <p:nvPr>
            <p:ph idx="1"/>
          </p:nvPr>
        </p:nvSpPr>
        <p:spPr>
          <a:xfrm>
            <a:off x="304800" y="838200"/>
            <a:ext cx="8488574" cy="2472027"/>
          </a:xfrm>
        </p:spPr>
        <p:txBody>
          <a:bodyPr/>
          <a:lstStyle/>
          <a:p>
            <a:pPr eaLnBrk="1" hangingPunct="1"/>
            <a:r>
              <a:rPr lang="en-US" dirty="0">
                <a:latin typeface="Arial" charset="0"/>
              </a:rPr>
              <a:t>The dark photon is like the standard photon, but</a:t>
            </a:r>
          </a:p>
          <a:p>
            <a:pPr lvl="1"/>
            <a:r>
              <a:rPr lang="en-US" sz="2400" dirty="0">
                <a:latin typeface="Arial" charset="0"/>
              </a:rPr>
              <a:t>It is massive, with a mass </a:t>
            </a:r>
            <a:r>
              <a:rPr lang="en-US" sz="2400" dirty="0">
                <a:solidFill>
                  <a:srgbClr val="FF0000"/>
                </a:solidFill>
                <a:latin typeface="Arial" charset="0"/>
              </a:rPr>
              <a:t>m</a:t>
            </a:r>
            <a:r>
              <a:rPr lang="en-US" sz="2400" baseline="-25000" dirty="0">
                <a:solidFill>
                  <a:srgbClr val="FF0000"/>
                </a:solidFill>
                <a:latin typeface="Arial" charset="0"/>
              </a:rPr>
              <a:t>A’</a:t>
            </a:r>
            <a:r>
              <a:rPr lang="en-US" sz="2400" baseline="-25000" dirty="0">
                <a:latin typeface="Arial" charset="0"/>
              </a:rPr>
              <a:t> </a:t>
            </a:r>
            <a:r>
              <a:rPr lang="en-US" sz="2400" dirty="0">
                <a:latin typeface="Arial" charset="0"/>
              </a:rPr>
              <a:t>  </a:t>
            </a:r>
          </a:p>
          <a:p>
            <a:pPr lvl="1"/>
            <a:r>
              <a:rPr lang="en-US" sz="2400" dirty="0">
                <a:latin typeface="Arial" charset="0"/>
              </a:rPr>
              <a:t>Its coupling to SM particles is suppressed by a small coupling </a:t>
            </a:r>
            <a:r>
              <a:rPr lang="en-US" sz="2400" dirty="0">
                <a:solidFill>
                  <a:srgbClr val="FF0000"/>
                </a:solidFill>
                <a:latin typeface="Symbol" pitchFamily="2" charset="2"/>
              </a:rPr>
              <a:t>e</a:t>
            </a:r>
            <a:endParaRPr lang="en-US" sz="2400" dirty="0">
              <a:solidFill>
                <a:srgbClr val="FF0000"/>
              </a:solidFill>
              <a:latin typeface="Arial" charset="0"/>
            </a:endParaRPr>
          </a:p>
          <a:p>
            <a:pPr eaLnBrk="1" hangingPunct="1"/>
            <a:endParaRPr lang="en-US" sz="1200" dirty="0">
              <a:latin typeface="Arial" charset="0"/>
            </a:endParaRPr>
          </a:p>
        </p:txBody>
      </p:sp>
      <p:grpSp>
        <p:nvGrpSpPr>
          <p:cNvPr id="16" name="Group 15">
            <a:extLst>
              <a:ext uri="{FF2B5EF4-FFF2-40B4-BE49-F238E27FC236}">
                <a16:creationId xmlns:a16="http://schemas.microsoft.com/office/drawing/2014/main" id="{32DAB2FF-88DA-CC4A-9CF8-2F65CA7A7707}"/>
              </a:ext>
            </a:extLst>
          </p:cNvPr>
          <p:cNvGrpSpPr/>
          <p:nvPr/>
        </p:nvGrpSpPr>
        <p:grpSpPr>
          <a:xfrm>
            <a:off x="4810349" y="3958072"/>
            <a:ext cx="3010993" cy="1985528"/>
            <a:chOff x="2743200" y="1224180"/>
            <a:chExt cx="3010993" cy="1985528"/>
          </a:xfrm>
        </p:grpSpPr>
        <p:pic>
          <p:nvPicPr>
            <p:cNvPr id="17" name="Picture 16">
              <a:extLst>
                <a:ext uri="{FF2B5EF4-FFF2-40B4-BE49-F238E27FC236}">
                  <a16:creationId xmlns:a16="http://schemas.microsoft.com/office/drawing/2014/main" id="{CAE16EEC-7178-B749-B65A-E046DC133250}"/>
                </a:ext>
              </a:extLst>
            </p:cNvPr>
            <p:cNvPicPr>
              <a:picLocks noChangeAspect="1"/>
            </p:cNvPicPr>
            <p:nvPr/>
          </p:nvPicPr>
          <p:blipFill rotWithShape="1">
            <a:blip r:embed="rId3"/>
            <a:srcRect l="11118" t="18147" r="60787" b="17136"/>
            <a:stretch/>
          </p:blipFill>
          <p:spPr>
            <a:xfrm>
              <a:off x="3124200" y="1451627"/>
              <a:ext cx="2057400" cy="1606834"/>
            </a:xfrm>
            <a:prstGeom prst="rect">
              <a:avLst/>
            </a:prstGeom>
          </p:spPr>
        </p:pic>
        <p:sp>
          <p:nvSpPr>
            <p:cNvPr id="18" name="TextBox 17">
              <a:extLst>
                <a:ext uri="{FF2B5EF4-FFF2-40B4-BE49-F238E27FC236}">
                  <a16:creationId xmlns:a16="http://schemas.microsoft.com/office/drawing/2014/main" id="{B3D2CB19-7B81-C545-BA5B-B00A88893DA4}"/>
                </a:ext>
              </a:extLst>
            </p:cNvPr>
            <p:cNvSpPr txBox="1"/>
            <p:nvPr/>
          </p:nvSpPr>
          <p:spPr>
            <a:xfrm>
              <a:off x="2743200" y="1943607"/>
              <a:ext cx="519694" cy="584775"/>
            </a:xfrm>
            <a:prstGeom prst="rect">
              <a:avLst/>
            </a:prstGeom>
            <a:solidFill>
              <a:schemeClr val="bg1"/>
            </a:solidFill>
          </p:spPr>
          <p:txBody>
            <a:bodyPr wrap="none" rtlCol="0">
              <a:spAutoFit/>
            </a:bodyPr>
            <a:lstStyle/>
            <a:p>
              <a:r>
                <a:rPr lang="en-US" sz="3200" dirty="0"/>
                <a:t>A’</a:t>
              </a:r>
            </a:p>
          </p:txBody>
        </p:sp>
        <p:sp>
          <p:nvSpPr>
            <p:cNvPr id="19" name="TextBox 18">
              <a:extLst>
                <a:ext uri="{FF2B5EF4-FFF2-40B4-BE49-F238E27FC236}">
                  <a16:creationId xmlns:a16="http://schemas.microsoft.com/office/drawing/2014/main" id="{03069995-83FD-2645-BD96-89B254FCA1F6}"/>
                </a:ext>
              </a:extLst>
            </p:cNvPr>
            <p:cNvSpPr txBox="1"/>
            <p:nvPr/>
          </p:nvSpPr>
          <p:spPr>
            <a:xfrm>
              <a:off x="5181600" y="1224180"/>
              <a:ext cx="572593" cy="584775"/>
            </a:xfrm>
            <a:prstGeom prst="rect">
              <a:avLst/>
            </a:prstGeom>
            <a:solidFill>
              <a:schemeClr val="bg1"/>
            </a:solidFill>
          </p:spPr>
          <p:txBody>
            <a:bodyPr wrap="none" rtlCol="0">
              <a:spAutoFit/>
            </a:bodyPr>
            <a:lstStyle/>
            <a:p>
              <a:r>
                <a:rPr lang="en-US" sz="3200" dirty="0"/>
                <a:t>e</a:t>
              </a:r>
              <a:r>
                <a:rPr lang="en-US" sz="3200" baseline="30000" dirty="0"/>
                <a:t>+</a:t>
              </a:r>
            </a:p>
          </p:txBody>
        </p:sp>
        <p:sp>
          <p:nvSpPr>
            <p:cNvPr id="20" name="TextBox 19">
              <a:extLst>
                <a:ext uri="{FF2B5EF4-FFF2-40B4-BE49-F238E27FC236}">
                  <a16:creationId xmlns:a16="http://schemas.microsoft.com/office/drawing/2014/main" id="{FF72ABFD-3F82-A749-A06D-D3821D460494}"/>
                </a:ext>
              </a:extLst>
            </p:cNvPr>
            <p:cNvSpPr txBox="1"/>
            <p:nvPr/>
          </p:nvSpPr>
          <p:spPr>
            <a:xfrm>
              <a:off x="5181600" y="2624933"/>
              <a:ext cx="503664" cy="584775"/>
            </a:xfrm>
            <a:prstGeom prst="rect">
              <a:avLst/>
            </a:prstGeom>
            <a:solidFill>
              <a:schemeClr val="bg1"/>
            </a:solidFill>
          </p:spPr>
          <p:txBody>
            <a:bodyPr wrap="none" rtlCol="0">
              <a:spAutoFit/>
            </a:bodyPr>
            <a:lstStyle/>
            <a:p>
              <a:r>
                <a:rPr lang="en-US" sz="3200" dirty="0"/>
                <a:t>e</a:t>
              </a:r>
              <a:r>
                <a:rPr lang="en-US" sz="3200" baseline="30000" dirty="0"/>
                <a:t>-</a:t>
              </a:r>
            </a:p>
          </p:txBody>
        </p:sp>
        <p:sp>
          <p:nvSpPr>
            <p:cNvPr id="21" name="TextBox 20">
              <a:extLst>
                <a:ext uri="{FF2B5EF4-FFF2-40B4-BE49-F238E27FC236}">
                  <a16:creationId xmlns:a16="http://schemas.microsoft.com/office/drawing/2014/main" id="{28A9C91B-BAB2-CB4B-80C1-F407A09B1A53}"/>
                </a:ext>
              </a:extLst>
            </p:cNvPr>
            <p:cNvSpPr txBox="1"/>
            <p:nvPr/>
          </p:nvSpPr>
          <p:spPr>
            <a:xfrm>
              <a:off x="4124453" y="1613118"/>
              <a:ext cx="364202" cy="584775"/>
            </a:xfrm>
            <a:prstGeom prst="rect">
              <a:avLst/>
            </a:prstGeom>
            <a:noFill/>
          </p:spPr>
          <p:txBody>
            <a:bodyPr wrap="none" rtlCol="0">
              <a:spAutoFit/>
            </a:bodyPr>
            <a:lstStyle/>
            <a:p>
              <a:r>
                <a:rPr lang="en-US" sz="3200" dirty="0">
                  <a:latin typeface="Symbol" pitchFamily="2" charset="2"/>
                </a:rPr>
                <a:t>e</a:t>
              </a:r>
            </a:p>
          </p:txBody>
        </p:sp>
      </p:grpSp>
      <p:sp>
        <p:nvSpPr>
          <p:cNvPr id="22" name="Content Placeholder 2">
            <a:extLst>
              <a:ext uri="{FF2B5EF4-FFF2-40B4-BE49-F238E27FC236}">
                <a16:creationId xmlns:a16="http://schemas.microsoft.com/office/drawing/2014/main" id="{584D3536-9360-8F48-81DC-B3BF5AAC79A8}"/>
              </a:ext>
            </a:extLst>
          </p:cNvPr>
          <p:cNvSpPr txBox="1">
            <a:spLocks/>
          </p:cNvSpPr>
          <p:nvPr/>
        </p:nvSpPr>
        <p:spPr bwMode="auto">
          <a:xfrm>
            <a:off x="174526" y="2590800"/>
            <a:ext cx="4221374"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200" dirty="0">
              <a:latin typeface="Arial" charset="0"/>
            </a:endParaRPr>
          </a:p>
          <a:p>
            <a:r>
              <a:rPr lang="en-US" dirty="0">
                <a:latin typeface="Arial" charset="0"/>
              </a:rPr>
              <a:t>It can be produced, for example, in pion decay:</a:t>
            </a:r>
          </a:p>
          <a:p>
            <a:pPr marL="0" indent="0">
              <a:buFont typeface="Arial" charset="0"/>
              <a:buNone/>
            </a:pPr>
            <a:endParaRPr lang="en-US" dirty="0">
              <a:latin typeface="Arial" charset="0"/>
            </a:endParaRPr>
          </a:p>
          <a:p>
            <a:endParaRPr lang="en-US" dirty="0">
              <a:latin typeface="Arial" charset="0"/>
            </a:endParaRPr>
          </a:p>
          <a:p>
            <a:endParaRPr lang="en-US" dirty="0">
              <a:latin typeface="Arial" charset="0"/>
            </a:endParaRPr>
          </a:p>
          <a:p>
            <a:endParaRPr lang="en-US" dirty="0">
              <a:latin typeface="Arial" charset="0"/>
            </a:endParaRPr>
          </a:p>
          <a:p>
            <a:endParaRPr lang="en-US" dirty="0">
              <a:latin typeface="Arial" charset="0"/>
            </a:endParaRPr>
          </a:p>
          <a:p>
            <a:endParaRPr lang="en-US" dirty="0">
              <a:latin typeface="Arial" charset="0"/>
            </a:endParaRPr>
          </a:p>
        </p:txBody>
      </p:sp>
      <p:sp>
        <p:nvSpPr>
          <p:cNvPr id="23" name="Content Placeholder 2">
            <a:extLst>
              <a:ext uri="{FF2B5EF4-FFF2-40B4-BE49-F238E27FC236}">
                <a16:creationId xmlns:a16="http://schemas.microsoft.com/office/drawing/2014/main" id="{516C6F78-055E-BF41-B220-3E192DC71CD9}"/>
              </a:ext>
            </a:extLst>
          </p:cNvPr>
          <p:cNvSpPr txBox="1">
            <a:spLocks/>
          </p:cNvSpPr>
          <p:nvPr/>
        </p:nvSpPr>
        <p:spPr bwMode="auto">
          <a:xfrm>
            <a:off x="4572000" y="2590801"/>
            <a:ext cx="4221374"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200" dirty="0">
              <a:latin typeface="Arial" charset="0"/>
            </a:endParaRPr>
          </a:p>
          <a:p>
            <a:r>
              <a:rPr lang="en-US" dirty="0">
                <a:latin typeface="Arial" charset="0"/>
              </a:rPr>
              <a:t>It can decay to particle/anti-particle pairs:</a:t>
            </a:r>
          </a:p>
          <a:p>
            <a:pPr marL="0" indent="0">
              <a:buFont typeface="Arial" charset="0"/>
              <a:buNone/>
            </a:pPr>
            <a:endParaRPr lang="en-US" dirty="0">
              <a:latin typeface="Arial" charset="0"/>
            </a:endParaRPr>
          </a:p>
          <a:p>
            <a:endParaRPr lang="en-US" dirty="0">
              <a:latin typeface="Arial" charset="0"/>
            </a:endParaRPr>
          </a:p>
          <a:p>
            <a:endParaRPr lang="en-US" dirty="0">
              <a:latin typeface="Arial" charset="0"/>
            </a:endParaRPr>
          </a:p>
          <a:p>
            <a:endParaRPr lang="en-US" dirty="0">
              <a:latin typeface="Arial" charset="0"/>
            </a:endParaRPr>
          </a:p>
          <a:p>
            <a:endParaRPr lang="en-US" dirty="0">
              <a:latin typeface="Arial" charset="0"/>
            </a:endParaRPr>
          </a:p>
          <a:p>
            <a:endParaRPr lang="en-US" dirty="0">
              <a:latin typeface="Arial" charset="0"/>
            </a:endParaRPr>
          </a:p>
          <a:p>
            <a:endParaRPr lang="en-US" dirty="0">
              <a:latin typeface="Arial" charset="0"/>
            </a:endParaRPr>
          </a:p>
          <a:p>
            <a:pPr marL="0" indent="0">
              <a:buNone/>
            </a:pPr>
            <a:endParaRPr lang="en-US" dirty="0">
              <a:latin typeface="Arial" charset="0"/>
            </a:endParaRPr>
          </a:p>
        </p:txBody>
      </p:sp>
    </p:spTree>
    <p:extLst>
      <p:ext uri="{BB962C8B-B14F-4D97-AF65-F5344CB8AC3E}">
        <p14:creationId xmlns:p14="http://schemas.microsoft.com/office/powerpoint/2010/main" val="380412689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SIGNALS: DARK PHOTONS</a:t>
            </a:r>
          </a:p>
        </p:txBody>
      </p:sp>
      <p:sp>
        <p:nvSpPr>
          <p:cNvPr id="5123" name="Content Placeholder 2"/>
          <p:cNvSpPr>
            <a:spLocks noGrp="1"/>
          </p:cNvSpPr>
          <p:nvPr>
            <p:ph idx="1"/>
          </p:nvPr>
        </p:nvSpPr>
        <p:spPr>
          <a:xfrm>
            <a:off x="-35312" y="838200"/>
            <a:ext cx="3083312" cy="1600200"/>
          </a:xfrm>
        </p:spPr>
        <p:txBody>
          <a:bodyPr/>
          <a:lstStyle/>
          <a:p>
            <a:pPr marL="0" indent="0" algn="ctr" eaLnBrk="1" hangingPunct="1">
              <a:buNone/>
            </a:pPr>
            <a:r>
              <a:rPr lang="en-US" sz="2000" dirty="0" err="1">
                <a:solidFill>
                  <a:srgbClr val="0000FF"/>
                </a:solidFill>
                <a:latin typeface="Arial" charset="0"/>
              </a:rPr>
              <a:t>Pions</a:t>
            </a:r>
            <a:r>
              <a:rPr lang="en-US" sz="2000" dirty="0">
                <a:solidFill>
                  <a:srgbClr val="0000FF"/>
                </a:solidFill>
                <a:latin typeface="Arial" charset="0"/>
              </a:rPr>
              <a:t> at the IP</a:t>
            </a:r>
          </a:p>
          <a:p>
            <a:pPr eaLnBrk="1" hangingPunct="1"/>
            <a:endParaRPr lang="en-US" sz="1800" dirty="0">
              <a:solidFill>
                <a:srgbClr val="0000FF"/>
              </a:solidFill>
              <a:latin typeface="Arial" charset="0"/>
            </a:endParaRPr>
          </a:p>
          <a:p>
            <a:pPr eaLnBrk="1" hangingPunct="1"/>
            <a:endParaRPr lang="en-US" sz="1800" dirty="0">
              <a:solidFill>
                <a:srgbClr val="0000FF"/>
              </a:solidFill>
              <a:latin typeface="Arial" charset="0"/>
            </a:endParaRPr>
          </a:p>
          <a:p>
            <a:pPr eaLnBrk="1" hangingPunct="1"/>
            <a:endParaRPr lang="en-US" sz="1800" dirty="0">
              <a:solidFill>
                <a:srgbClr val="0000FF"/>
              </a:solidFill>
              <a:latin typeface="Arial" charset="0"/>
            </a:endParaRPr>
          </a:p>
          <a:p>
            <a:pPr eaLnBrk="1" hangingPunct="1"/>
            <a:endParaRPr lang="en-US" sz="1800" dirty="0">
              <a:solidFill>
                <a:srgbClr val="0000FF"/>
              </a:solidFill>
              <a:latin typeface="Arial" charset="0"/>
            </a:endParaRPr>
          </a:p>
          <a:p>
            <a:pPr eaLnBrk="1" hangingPunct="1"/>
            <a:endParaRPr lang="en-US" sz="1800" dirty="0">
              <a:solidFill>
                <a:srgbClr val="0000FF"/>
              </a:solidFill>
              <a:latin typeface="Arial" charset="0"/>
            </a:endParaRPr>
          </a:p>
          <a:p>
            <a:pPr eaLnBrk="1" hangingPunct="1"/>
            <a:endParaRPr lang="en-US" sz="1800" dirty="0">
              <a:solidFill>
                <a:srgbClr val="0000FF"/>
              </a:solidFill>
              <a:latin typeface="Arial" charset="0"/>
            </a:endParaRPr>
          </a:p>
          <a:p>
            <a:pPr eaLnBrk="1" hangingPunct="1"/>
            <a:endParaRPr lang="en-US" sz="1800" dirty="0">
              <a:solidFill>
                <a:srgbClr val="0000FF"/>
              </a:solidFill>
              <a:latin typeface="Arial" charset="0"/>
            </a:endParaRPr>
          </a:p>
          <a:p>
            <a:pPr eaLnBrk="1" hangingPunct="1"/>
            <a:endParaRPr lang="en-US" sz="1800" dirty="0">
              <a:solidFill>
                <a:srgbClr val="0000FF"/>
              </a:solidFill>
              <a:latin typeface="Arial" charset="0"/>
            </a:endParaRPr>
          </a:p>
          <a:p>
            <a:pPr marL="0" indent="0" eaLnBrk="1" hangingPunct="1">
              <a:buNone/>
            </a:pPr>
            <a:endParaRPr lang="en-US" sz="1800" dirty="0">
              <a:solidFill>
                <a:srgbClr val="0000FF"/>
              </a:solidFill>
              <a:latin typeface="Arial" charset="0"/>
            </a:endParaRPr>
          </a:p>
          <a:p>
            <a:r>
              <a:rPr lang="en-US" sz="2000" dirty="0">
                <a:solidFill>
                  <a:srgbClr val="0000FF"/>
                </a:solidFill>
                <a:latin typeface="Arial" charset="0"/>
              </a:rPr>
              <a:t>Enormous event rates: N</a:t>
            </a:r>
            <a:r>
              <a:rPr lang="en-US" sz="2000" baseline="-25000" dirty="0">
                <a:solidFill>
                  <a:srgbClr val="0000FF"/>
                </a:solidFill>
                <a:latin typeface="Symbol" pitchFamily="2" charset="2"/>
              </a:rPr>
              <a:t>p</a:t>
            </a:r>
            <a:r>
              <a:rPr lang="en-US" sz="2000" dirty="0">
                <a:solidFill>
                  <a:srgbClr val="0000FF"/>
                </a:solidFill>
                <a:latin typeface="Arial" charset="0"/>
              </a:rPr>
              <a:t>~10</a:t>
            </a:r>
            <a:r>
              <a:rPr lang="en-US" sz="2000" baseline="30000" dirty="0">
                <a:solidFill>
                  <a:srgbClr val="0000FF"/>
                </a:solidFill>
                <a:latin typeface="Arial" charset="0"/>
              </a:rPr>
              <a:t>15</a:t>
            </a:r>
            <a:r>
              <a:rPr lang="en-US" sz="2000" dirty="0">
                <a:solidFill>
                  <a:srgbClr val="0000FF"/>
                </a:solidFill>
                <a:latin typeface="Arial" charset="0"/>
              </a:rPr>
              <a:t> per bin</a:t>
            </a:r>
          </a:p>
          <a:p>
            <a:pPr eaLnBrk="1" hangingPunct="1"/>
            <a:endParaRPr lang="en-US" sz="2000" dirty="0">
              <a:solidFill>
                <a:srgbClr val="0000FF"/>
              </a:solidFill>
              <a:latin typeface="Arial" charset="0"/>
            </a:endParaRPr>
          </a:p>
          <a:p>
            <a:pPr eaLnBrk="1" hangingPunct="1"/>
            <a:r>
              <a:rPr lang="en-US" sz="2000" dirty="0">
                <a:solidFill>
                  <a:srgbClr val="0000FF"/>
                </a:solidFill>
                <a:latin typeface="Arial" charset="0"/>
              </a:rPr>
              <a:t>Production is peaked at low transverse momentum ~250 MeV</a:t>
            </a:r>
          </a:p>
          <a:p>
            <a:pPr eaLnBrk="1" hangingPunct="1"/>
            <a:endParaRPr lang="en-US" sz="1000" dirty="0">
              <a:solidFill>
                <a:srgbClr val="0000FF"/>
              </a:solidFill>
              <a:latin typeface="Arial" charset="0"/>
            </a:endParaRPr>
          </a:p>
        </p:txBody>
      </p:sp>
      <p:sp>
        <p:nvSpPr>
          <p:cNvPr id="2" name="TextBox 1"/>
          <p:cNvSpPr txBox="1"/>
          <p:nvPr/>
        </p:nvSpPr>
        <p:spPr>
          <a:xfrm>
            <a:off x="1954201" y="1489075"/>
            <a:ext cx="788999" cy="307777"/>
          </a:xfrm>
          <a:prstGeom prst="rect">
            <a:avLst/>
          </a:prstGeom>
          <a:noFill/>
        </p:spPr>
        <p:txBody>
          <a:bodyPr wrap="none" rtlCol="0">
            <a:spAutoFit/>
          </a:bodyPr>
          <a:lstStyle/>
          <a:p>
            <a:r>
              <a:rPr lang="en-US" sz="1400" dirty="0"/>
              <a:t>300 fb</a:t>
            </a:r>
            <a:r>
              <a:rPr lang="en-US" sz="1400" baseline="30000" dirty="0"/>
              <a:t>-1</a:t>
            </a:r>
          </a:p>
        </p:txBody>
      </p:sp>
      <p:sp>
        <p:nvSpPr>
          <p:cNvPr id="9" name="Content Placeholder 2">
            <a:extLst>
              <a:ext uri="{FF2B5EF4-FFF2-40B4-BE49-F238E27FC236}">
                <a16:creationId xmlns:a16="http://schemas.microsoft.com/office/drawing/2014/main" id="{9D6DC584-2DDE-C846-A486-CF55E1428ECF}"/>
              </a:ext>
            </a:extLst>
          </p:cNvPr>
          <p:cNvSpPr txBox="1">
            <a:spLocks/>
          </p:cNvSpPr>
          <p:nvPr/>
        </p:nvSpPr>
        <p:spPr bwMode="auto">
          <a:xfrm>
            <a:off x="2895600" y="838200"/>
            <a:ext cx="30480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dirty="0">
                <a:solidFill>
                  <a:srgbClr val="00B050"/>
                </a:solidFill>
                <a:latin typeface="Arial" charset="0"/>
              </a:rPr>
              <a:t>A’s at the IP</a:t>
            </a:r>
          </a:p>
          <a:p>
            <a:endParaRPr lang="en-US" sz="1800" dirty="0">
              <a:solidFill>
                <a:srgbClr val="00B050"/>
              </a:solidFill>
              <a:latin typeface="Arial" charset="0"/>
            </a:endParaRPr>
          </a:p>
          <a:p>
            <a:endParaRPr lang="en-US" sz="1800" dirty="0">
              <a:solidFill>
                <a:srgbClr val="00B050"/>
              </a:solidFill>
              <a:latin typeface="Arial" charset="0"/>
            </a:endParaRPr>
          </a:p>
          <a:p>
            <a:endParaRPr lang="en-US" sz="1800" dirty="0">
              <a:solidFill>
                <a:srgbClr val="00B050"/>
              </a:solidFill>
              <a:latin typeface="Arial" charset="0"/>
            </a:endParaRPr>
          </a:p>
          <a:p>
            <a:pPr marL="0" indent="0">
              <a:buNone/>
            </a:pPr>
            <a:endParaRPr lang="en-US" sz="1800" dirty="0">
              <a:solidFill>
                <a:srgbClr val="00B050"/>
              </a:solidFill>
              <a:latin typeface="Arial" charset="0"/>
            </a:endParaRPr>
          </a:p>
          <a:p>
            <a:endParaRPr lang="en-US" sz="1800" dirty="0">
              <a:solidFill>
                <a:srgbClr val="00B050"/>
              </a:solidFill>
              <a:latin typeface="Arial" charset="0"/>
            </a:endParaRPr>
          </a:p>
          <a:p>
            <a:endParaRPr lang="en-US" sz="1800" dirty="0">
              <a:solidFill>
                <a:srgbClr val="00B050"/>
              </a:solidFill>
              <a:latin typeface="Arial" charset="0"/>
            </a:endParaRPr>
          </a:p>
          <a:p>
            <a:endParaRPr lang="en-US" sz="1800" dirty="0">
              <a:solidFill>
                <a:srgbClr val="00B050"/>
              </a:solidFill>
              <a:latin typeface="Arial" charset="0"/>
            </a:endParaRPr>
          </a:p>
          <a:p>
            <a:endParaRPr lang="en-US" sz="1800" dirty="0">
              <a:solidFill>
                <a:srgbClr val="00B050"/>
              </a:solidFill>
              <a:latin typeface="Arial" charset="0"/>
            </a:endParaRPr>
          </a:p>
          <a:p>
            <a:pPr marL="0" indent="0">
              <a:buNone/>
            </a:pPr>
            <a:endParaRPr lang="en-US" sz="1800" dirty="0">
              <a:solidFill>
                <a:srgbClr val="00B050"/>
              </a:solidFill>
              <a:latin typeface="Arial" charset="0"/>
            </a:endParaRPr>
          </a:p>
          <a:p>
            <a:r>
              <a:rPr lang="en-US" sz="2000" dirty="0">
                <a:solidFill>
                  <a:srgbClr val="00B050"/>
                </a:solidFill>
                <a:latin typeface="Arial" charset="0"/>
              </a:rPr>
              <a:t>Rates highly suppressed by </a:t>
            </a:r>
            <a:r>
              <a:rPr lang="en-US" sz="2000" dirty="0">
                <a:solidFill>
                  <a:srgbClr val="00B050"/>
                </a:solidFill>
                <a:latin typeface="Symbol" pitchFamily="2" charset="2"/>
              </a:rPr>
              <a:t>e</a:t>
            </a:r>
            <a:r>
              <a:rPr lang="en-US" sz="2000" baseline="30000" dirty="0">
                <a:solidFill>
                  <a:srgbClr val="00B050"/>
                </a:solidFill>
                <a:latin typeface="Arial" charset="0"/>
              </a:rPr>
              <a:t>2</a:t>
            </a:r>
            <a:r>
              <a:rPr lang="en-US" sz="2000" dirty="0">
                <a:solidFill>
                  <a:srgbClr val="00B050"/>
                </a:solidFill>
                <a:latin typeface="Arial" charset="0"/>
              </a:rPr>
              <a:t> ~ 10</a:t>
            </a:r>
            <a:r>
              <a:rPr lang="en-US" sz="2000" baseline="30000" dirty="0">
                <a:solidFill>
                  <a:srgbClr val="00B050"/>
                </a:solidFill>
                <a:latin typeface="Arial" charset="0"/>
              </a:rPr>
              <a:t>-10</a:t>
            </a:r>
            <a:endParaRPr lang="en-US" sz="2000" dirty="0">
              <a:solidFill>
                <a:srgbClr val="00B050"/>
              </a:solidFill>
              <a:latin typeface="Arial" charset="0"/>
            </a:endParaRPr>
          </a:p>
          <a:p>
            <a:r>
              <a:rPr lang="en-US" sz="2000" dirty="0">
                <a:solidFill>
                  <a:srgbClr val="00B050"/>
                </a:solidFill>
                <a:latin typeface="Arial" charset="0"/>
              </a:rPr>
              <a:t>But still N</a:t>
            </a:r>
            <a:r>
              <a:rPr lang="en-US" sz="2000" baseline="-25000" dirty="0">
                <a:solidFill>
                  <a:srgbClr val="00B050"/>
                </a:solidFill>
                <a:latin typeface="Arial" charset="0"/>
              </a:rPr>
              <a:t>A’ </a:t>
            </a:r>
            <a:r>
              <a:rPr lang="en-US" sz="2000" dirty="0">
                <a:solidFill>
                  <a:srgbClr val="00B050"/>
                </a:solidFill>
                <a:latin typeface="Arial" charset="0"/>
              </a:rPr>
              <a:t>~ 10</a:t>
            </a:r>
            <a:r>
              <a:rPr lang="en-US" sz="2000" baseline="30000" dirty="0">
                <a:solidFill>
                  <a:srgbClr val="00B050"/>
                </a:solidFill>
                <a:latin typeface="Arial" charset="0"/>
              </a:rPr>
              <a:t>5</a:t>
            </a:r>
            <a:r>
              <a:rPr lang="en-US" sz="2000" dirty="0">
                <a:solidFill>
                  <a:srgbClr val="00B050"/>
                </a:solidFill>
                <a:latin typeface="Arial" charset="0"/>
              </a:rPr>
              <a:t> per bin; LHC is a dark photon factory!</a:t>
            </a:r>
          </a:p>
        </p:txBody>
      </p:sp>
      <p:sp>
        <p:nvSpPr>
          <p:cNvPr id="10" name="Content Placeholder 2">
            <a:extLst>
              <a:ext uri="{FF2B5EF4-FFF2-40B4-BE49-F238E27FC236}">
                <a16:creationId xmlns:a16="http://schemas.microsoft.com/office/drawing/2014/main" id="{78BA981E-7401-6C4A-81F1-DEED38ED0A36}"/>
              </a:ext>
            </a:extLst>
          </p:cNvPr>
          <p:cNvSpPr txBox="1">
            <a:spLocks/>
          </p:cNvSpPr>
          <p:nvPr/>
        </p:nvSpPr>
        <p:spPr bwMode="auto">
          <a:xfrm>
            <a:off x="5867400" y="838200"/>
            <a:ext cx="3200400"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a:solidFill>
                  <a:srgbClr val="FF0000"/>
                </a:solidFill>
                <a:latin typeface="Arial" charset="0"/>
              </a:rPr>
              <a:t>  </a:t>
            </a:r>
            <a:r>
              <a:rPr lang="en-US" sz="2000" dirty="0">
                <a:solidFill>
                  <a:srgbClr val="FF0000"/>
                </a:solidFill>
                <a:latin typeface="Arial" charset="0"/>
              </a:rPr>
              <a:t>A’s decay in FASER</a:t>
            </a:r>
          </a:p>
          <a:p>
            <a:endParaRPr lang="en-US" sz="1800" dirty="0">
              <a:solidFill>
                <a:srgbClr val="FF0000"/>
              </a:solidFill>
              <a:latin typeface="Arial" charset="0"/>
            </a:endParaRPr>
          </a:p>
          <a:p>
            <a:endParaRPr lang="en-US" sz="1800" dirty="0">
              <a:solidFill>
                <a:srgbClr val="FF0000"/>
              </a:solidFill>
              <a:latin typeface="Arial" charset="0"/>
            </a:endParaRPr>
          </a:p>
          <a:p>
            <a:endParaRPr lang="en-US" sz="1800" dirty="0">
              <a:solidFill>
                <a:srgbClr val="FF0000"/>
              </a:solidFill>
              <a:latin typeface="Arial" charset="0"/>
            </a:endParaRPr>
          </a:p>
          <a:p>
            <a:endParaRPr lang="en-US" sz="1800" dirty="0">
              <a:solidFill>
                <a:srgbClr val="FF0000"/>
              </a:solidFill>
              <a:latin typeface="Arial" charset="0"/>
            </a:endParaRPr>
          </a:p>
          <a:p>
            <a:endParaRPr lang="en-US" sz="1800" dirty="0">
              <a:solidFill>
                <a:srgbClr val="FF0000"/>
              </a:solidFill>
              <a:latin typeface="Arial" charset="0"/>
            </a:endParaRPr>
          </a:p>
          <a:p>
            <a:endParaRPr lang="en-US" sz="1800" dirty="0">
              <a:solidFill>
                <a:srgbClr val="FF0000"/>
              </a:solidFill>
              <a:latin typeface="Arial" charset="0"/>
            </a:endParaRPr>
          </a:p>
          <a:p>
            <a:endParaRPr lang="en-US" sz="1800" dirty="0">
              <a:solidFill>
                <a:srgbClr val="FF0000"/>
              </a:solidFill>
              <a:latin typeface="Arial" charset="0"/>
            </a:endParaRPr>
          </a:p>
          <a:p>
            <a:pPr marL="0" indent="0">
              <a:buNone/>
            </a:pPr>
            <a:endParaRPr lang="en-US" sz="1800" dirty="0">
              <a:solidFill>
                <a:srgbClr val="FF0000"/>
              </a:solidFill>
              <a:latin typeface="Arial" charset="0"/>
            </a:endParaRPr>
          </a:p>
          <a:p>
            <a:endParaRPr lang="en-US" sz="1800" dirty="0">
              <a:solidFill>
                <a:srgbClr val="FF0000"/>
              </a:solidFill>
              <a:latin typeface="Arial" charset="0"/>
            </a:endParaRPr>
          </a:p>
          <a:p>
            <a:r>
              <a:rPr lang="en-US" sz="2000" dirty="0">
                <a:solidFill>
                  <a:srgbClr val="FF0000"/>
                </a:solidFill>
                <a:latin typeface="Arial" charset="0"/>
              </a:rPr>
              <a:t>Rates suppressed again, but still N</a:t>
            </a:r>
            <a:r>
              <a:rPr lang="en-US" sz="2000" baseline="-25000" dirty="0">
                <a:solidFill>
                  <a:srgbClr val="FF0000"/>
                </a:solidFill>
                <a:latin typeface="Arial" charset="0"/>
              </a:rPr>
              <a:t>A’ </a:t>
            </a:r>
            <a:r>
              <a:rPr lang="en-US" sz="2000" dirty="0">
                <a:solidFill>
                  <a:srgbClr val="FF0000"/>
                </a:solidFill>
                <a:latin typeface="Arial" charset="0"/>
              </a:rPr>
              <a:t>~ 100 signal events </a:t>
            </a:r>
          </a:p>
          <a:p>
            <a:r>
              <a:rPr lang="en-US" sz="2000" dirty="0">
                <a:solidFill>
                  <a:srgbClr val="FF0000"/>
                </a:solidFill>
                <a:latin typeface="Arial" charset="0"/>
              </a:rPr>
              <a:t>Signal is </a:t>
            </a:r>
            <a:r>
              <a:rPr lang="en-US" sz="2000" dirty="0" err="1">
                <a:solidFill>
                  <a:srgbClr val="FF0000"/>
                </a:solidFill>
                <a:latin typeface="Arial" charset="0"/>
              </a:rPr>
              <a:t>E~TeV</a:t>
            </a:r>
            <a:r>
              <a:rPr lang="en-US" sz="2000" dirty="0">
                <a:solidFill>
                  <a:srgbClr val="FF0000"/>
                </a:solidFill>
                <a:latin typeface="Arial" charset="0"/>
              </a:rPr>
              <a:t> A’s within 20 cm of the line of sight</a:t>
            </a:r>
          </a:p>
        </p:txBody>
      </p:sp>
      <p:pic>
        <p:nvPicPr>
          <p:cNvPr id="4" name="Picture 3">
            <a:extLst>
              <a:ext uri="{FF2B5EF4-FFF2-40B4-BE49-F238E27FC236}">
                <a16:creationId xmlns:a16="http://schemas.microsoft.com/office/drawing/2014/main" id="{41D357EA-45FA-124A-B718-547B985CB9A5}"/>
              </a:ext>
            </a:extLst>
          </p:cNvPr>
          <p:cNvPicPr>
            <a:picLocks noChangeAspect="1"/>
          </p:cNvPicPr>
          <p:nvPr/>
        </p:nvPicPr>
        <p:blipFill>
          <a:blip r:embed="rId2"/>
          <a:stretch>
            <a:fillRect/>
          </a:stretch>
        </p:blipFill>
        <p:spPr>
          <a:xfrm>
            <a:off x="155300" y="1143000"/>
            <a:ext cx="2968900" cy="2979208"/>
          </a:xfrm>
          <a:prstGeom prst="rect">
            <a:avLst/>
          </a:prstGeom>
        </p:spPr>
      </p:pic>
      <p:pic>
        <p:nvPicPr>
          <p:cNvPr id="11" name="Picture 10">
            <a:extLst>
              <a:ext uri="{FF2B5EF4-FFF2-40B4-BE49-F238E27FC236}">
                <a16:creationId xmlns:a16="http://schemas.microsoft.com/office/drawing/2014/main" id="{D7632243-1E95-AA45-8080-CD540E5AEB99}"/>
              </a:ext>
            </a:extLst>
          </p:cNvPr>
          <p:cNvPicPr>
            <a:picLocks noChangeAspect="1"/>
          </p:cNvPicPr>
          <p:nvPr/>
        </p:nvPicPr>
        <p:blipFill>
          <a:blip r:embed="rId3"/>
          <a:stretch>
            <a:fillRect/>
          </a:stretch>
        </p:blipFill>
        <p:spPr>
          <a:xfrm>
            <a:off x="3048000" y="1184275"/>
            <a:ext cx="2895600" cy="2885546"/>
          </a:xfrm>
          <a:prstGeom prst="rect">
            <a:avLst/>
          </a:prstGeom>
        </p:spPr>
      </p:pic>
      <p:pic>
        <p:nvPicPr>
          <p:cNvPr id="13" name="Picture 12">
            <a:extLst>
              <a:ext uri="{FF2B5EF4-FFF2-40B4-BE49-F238E27FC236}">
                <a16:creationId xmlns:a16="http://schemas.microsoft.com/office/drawing/2014/main" id="{F0F79BD2-45B1-8F47-8BF6-22780C6FEE86}"/>
              </a:ext>
            </a:extLst>
          </p:cNvPr>
          <p:cNvPicPr>
            <a:picLocks noChangeAspect="1"/>
          </p:cNvPicPr>
          <p:nvPr/>
        </p:nvPicPr>
        <p:blipFill>
          <a:blip r:embed="rId4"/>
          <a:stretch>
            <a:fillRect/>
          </a:stretch>
        </p:blipFill>
        <p:spPr>
          <a:xfrm>
            <a:off x="6140979" y="1184275"/>
            <a:ext cx="2926821" cy="2926821"/>
          </a:xfrm>
          <a:prstGeom prst="rect">
            <a:avLst/>
          </a:prstGeom>
        </p:spPr>
      </p:pic>
    </p:spTree>
    <p:extLst>
      <p:ext uri="{BB962C8B-B14F-4D97-AF65-F5344CB8AC3E}">
        <p14:creationId xmlns:p14="http://schemas.microsoft.com/office/powerpoint/2010/main" val="210525162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DARK PHOTON SENSITIVITY REACH</a:t>
            </a:r>
          </a:p>
        </p:txBody>
      </p:sp>
      <p:sp>
        <p:nvSpPr>
          <p:cNvPr id="5123" name="Content Placeholder 2"/>
          <p:cNvSpPr>
            <a:spLocks noGrp="1"/>
          </p:cNvSpPr>
          <p:nvPr>
            <p:ph idx="1"/>
          </p:nvPr>
        </p:nvSpPr>
        <p:spPr>
          <a:xfrm>
            <a:off x="152400" y="4419600"/>
            <a:ext cx="8763000" cy="1645635"/>
          </a:xfrm>
        </p:spPr>
        <p:txBody>
          <a:bodyPr/>
          <a:lstStyle/>
          <a:p>
            <a:r>
              <a:rPr lang="en-US" sz="2000" dirty="0">
                <a:latin typeface="Arial" charset="0"/>
                <a:sym typeface="Wingdings"/>
              </a:rPr>
              <a:t>FASER: R=10cm, L=1.5 m</a:t>
            </a:r>
            <a:endParaRPr lang="en-US" sz="1000" dirty="0">
              <a:latin typeface="Arial" charset="0"/>
              <a:sym typeface="Wingdings"/>
            </a:endParaRPr>
          </a:p>
          <a:p>
            <a:r>
              <a:rPr lang="en-US" sz="2000" dirty="0">
                <a:latin typeface="Arial" charset="0"/>
                <a:sym typeface="Wingdings"/>
              </a:rPr>
              <a:t>Even with 10 fb</a:t>
            </a:r>
            <a:r>
              <a:rPr lang="en-US" sz="2000" baseline="30000" dirty="0">
                <a:latin typeface="Arial" charset="0"/>
                <a:sym typeface="Wingdings"/>
              </a:rPr>
              <a:t>-1</a:t>
            </a:r>
            <a:r>
              <a:rPr lang="en-US" sz="2000" dirty="0">
                <a:latin typeface="Arial" charset="0"/>
                <a:sym typeface="Wingdings"/>
              </a:rPr>
              <a:t> (end of 2021) will have sensitivity to uncharted territory.  With full Run 3 dataset (150 fb</a:t>
            </a:r>
            <a:r>
              <a:rPr lang="en-US" sz="2000" baseline="30000" dirty="0">
                <a:latin typeface="Arial" charset="0"/>
                <a:sym typeface="Wingdings"/>
              </a:rPr>
              <a:t>-1</a:t>
            </a:r>
            <a:r>
              <a:rPr lang="en-US" sz="2000" dirty="0">
                <a:latin typeface="Arial" charset="0"/>
                <a:sym typeface="Wingdings"/>
              </a:rPr>
              <a:t>), significant discovery potential.</a:t>
            </a:r>
          </a:p>
          <a:p>
            <a:r>
              <a:rPr lang="en-US" sz="2000" dirty="0">
                <a:latin typeface="Arial" charset="0"/>
                <a:sym typeface="Wingdings"/>
              </a:rPr>
              <a:t>Discovery contours assume 100% signal efficiency, no background.  But note: signal contours are very closely spaced: ~50% signal efficiency, off-center detector, … each lead to nearly imperceptible shifts in reach.</a:t>
            </a:r>
          </a:p>
          <a:p>
            <a:endParaRPr lang="en-US" dirty="0">
              <a:latin typeface="Arial" charset="0"/>
              <a:sym typeface="Wingdings"/>
            </a:endParaRPr>
          </a:p>
          <a:p>
            <a:endParaRPr lang="en-US" dirty="0">
              <a:latin typeface="Arial" charset="0"/>
              <a:sym typeface="Wingdings"/>
            </a:endParaRPr>
          </a:p>
          <a:p>
            <a:endParaRPr lang="en-US" dirty="0">
              <a:latin typeface="Arial" charset="0"/>
              <a:sym typeface="Wingdings"/>
            </a:endParaRPr>
          </a:p>
          <a:p>
            <a:endParaRPr lang="en-US" dirty="0">
              <a:latin typeface="Arial" charset="0"/>
              <a:sym typeface="Wingdings"/>
            </a:endParaRPr>
          </a:p>
          <a:p>
            <a:endParaRPr lang="en-US" dirty="0">
              <a:latin typeface="Arial" charset="0"/>
              <a:sym typeface="Wingdings"/>
            </a:endParaRPr>
          </a:p>
          <a:p>
            <a:pPr marL="0" indent="0">
              <a:buNone/>
            </a:pPr>
            <a:endParaRPr lang="en-US" sz="1000" dirty="0">
              <a:latin typeface="Arial" charset="0"/>
              <a:sym typeface="Wingdings"/>
            </a:endParaRPr>
          </a:p>
          <a:p>
            <a:endParaRPr lang="en-US" dirty="0">
              <a:latin typeface="Arial" charset="0"/>
              <a:sym typeface="Wingdings"/>
            </a:endParaRPr>
          </a:p>
        </p:txBody>
      </p:sp>
      <p:pic>
        <p:nvPicPr>
          <p:cNvPr id="3" name="Picture 2">
            <a:extLst>
              <a:ext uri="{FF2B5EF4-FFF2-40B4-BE49-F238E27FC236}">
                <a16:creationId xmlns:a16="http://schemas.microsoft.com/office/drawing/2014/main" id="{44D6E2B1-AA83-CA43-B9EA-79BA1945F2FF}"/>
              </a:ext>
            </a:extLst>
          </p:cNvPr>
          <p:cNvPicPr>
            <a:picLocks noChangeAspect="1"/>
          </p:cNvPicPr>
          <p:nvPr/>
        </p:nvPicPr>
        <p:blipFill>
          <a:blip r:embed="rId2"/>
          <a:stretch>
            <a:fillRect/>
          </a:stretch>
        </p:blipFill>
        <p:spPr>
          <a:xfrm>
            <a:off x="298665" y="823340"/>
            <a:ext cx="3663736" cy="3520060"/>
          </a:xfrm>
          <a:prstGeom prst="rect">
            <a:avLst/>
          </a:prstGeom>
        </p:spPr>
      </p:pic>
      <p:sp>
        <p:nvSpPr>
          <p:cNvPr id="6" name="TextBox 5">
            <a:extLst>
              <a:ext uri="{FF2B5EF4-FFF2-40B4-BE49-F238E27FC236}">
                <a16:creationId xmlns:a16="http://schemas.microsoft.com/office/drawing/2014/main" id="{FF35EBE8-4161-F14A-B064-A565DBE50E00}"/>
              </a:ext>
            </a:extLst>
          </p:cNvPr>
          <p:cNvSpPr txBox="1"/>
          <p:nvPr/>
        </p:nvSpPr>
        <p:spPr>
          <a:xfrm rot="5400000">
            <a:off x="7314739" y="2390462"/>
            <a:ext cx="2162323" cy="276999"/>
          </a:xfrm>
          <a:prstGeom prst="rect">
            <a:avLst/>
          </a:prstGeom>
          <a:noFill/>
        </p:spPr>
        <p:txBody>
          <a:bodyPr wrap="none" rtlCol="0">
            <a:spAutoFit/>
          </a:bodyPr>
          <a:lstStyle/>
          <a:p>
            <a:r>
              <a:rPr lang="en-US" baseline="-25000" dirty="0">
                <a:sym typeface="Wingdings"/>
              </a:rPr>
              <a:t>FASER Collaboration (2018)</a:t>
            </a:r>
          </a:p>
        </p:txBody>
      </p:sp>
      <p:pic>
        <p:nvPicPr>
          <p:cNvPr id="7" name="Picture 6" descr="V1_Reach.pdf">
            <a:extLst>
              <a:ext uri="{FF2B5EF4-FFF2-40B4-BE49-F238E27FC236}">
                <a16:creationId xmlns:a16="http://schemas.microsoft.com/office/drawing/2014/main" id="{EBC7932C-3BA3-6747-B6DC-CD8CEB634BBC}"/>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4419600" y="955690"/>
            <a:ext cx="3685401" cy="3429025"/>
          </a:xfrm>
          <a:prstGeom prst="rect">
            <a:avLst/>
          </a:prstGeom>
        </p:spPr>
      </p:pic>
    </p:spTree>
    <p:extLst>
      <p:ext uri="{BB962C8B-B14F-4D97-AF65-F5344CB8AC3E}">
        <p14:creationId xmlns:p14="http://schemas.microsoft.com/office/powerpoint/2010/main" val="256877285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76200"/>
            <a:ext cx="9144000" cy="733425"/>
          </a:xfrm>
        </p:spPr>
        <p:txBody>
          <a:bodyPr/>
          <a:lstStyle/>
          <a:p>
            <a:pPr eaLnBrk="1" hangingPunct="1"/>
            <a:r>
              <a:rPr lang="en-US" dirty="0">
                <a:latin typeface="Arial" charset="0"/>
              </a:rPr>
              <a:t>SIGNALS: ALPS COUPLED TO PHOTONS</a:t>
            </a:r>
          </a:p>
        </p:txBody>
      </p:sp>
      <p:sp>
        <p:nvSpPr>
          <p:cNvPr id="4" name="Content Placeholder 3">
            <a:extLst>
              <a:ext uri="{FF2B5EF4-FFF2-40B4-BE49-F238E27FC236}">
                <a16:creationId xmlns:a16="http://schemas.microsoft.com/office/drawing/2014/main" id="{993F80C9-6130-4D49-B2CD-3EE5B25D11B0}"/>
              </a:ext>
            </a:extLst>
          </p:cNvPr>
          <p:cNvSpPr>
            <a:spLocks noGrp="1"/>
          </p:cNvSpPr>
          <p:nvPr>
            <p:ph idx="1"/>
          </p:nvPr>
        </p:nvSpPr>
        <p:spPr>
          <a:xfrm>
            <a:off x="228600" y="809625"/>
            <a:ext cx="8610600" cy="2924176"/>
          </a:xfrm>
        </p:spPr>
        <p:txBody>
          <a:bodyPr/>
          <a:lstStyle/>
          <a:p>
            <a:r>
              <a:rPr lang="en-US" sz="2000" dirty="0">
                <a:latin typeface="Arial" charset="0"/>
                <a:sym typeface="Wingdings"/>
              </a:rPr>
              <a:t>~</a:t>
            </a:r>
            <a:r>
              <a:rPr lang="en-US" sz="2000" dirty="0" err="1">
                <a:latin typeface="Arial" charset="0"/>
                <a:sym typeface="Wingdings"/>
              </a:rPr>
              <a:t>TeV</a:t>
            </a:r>
            <a:r>
              <a:rPr lang="en-US" sz="2000" dirty="0">
                <a:latin typeface="Arial" charset="0"/>
                <a:sym typeface="Wingdings"/>
              </a:rPr>
              <a:t> photon from IP travels ~100 m, collides with TA(X)N, creates ALP through </a:t>
            </a:r>
            <a:r>
              <a:rPr lang="en-US" sz="2000" dirty="0" err="1">
                <a:latin typeface="Arial" charset="0"/>
                <a:sym typeface="Wingdings"/>
              </a:rPr>
              <a:t>Primakoff</a:t>
            </a:r>
            <a:r>
              <a:rPr lang="en-US" sz="2000" dirty="0">
                <a:latin typeface="Arial" charset="0"/>
                <a:sym typeface="Wingdings"/>
              </a:rPr>
              <a:t> process and a </a:t>
            </a:r>
            <a:r>
              <a:rPr lang="en-US" sz="2000" dirty="0">
                <a:latin typeface="Arial" charset="0"/>
                <a:sym typeface="Wingdings" pitchFamily="2" charset="2"/>
              </a:rPr>
              <a:t></a:t>
            </a:r>
            <a:r>
              <a:rPr lang="en-US" sz="2000" dirty="0">
                <a:latin typeface="Arial" charset="0"/>
                <a:sym typeface="Wingdings"/>
              </a:rPr>
              <a:t> </a:t>
            </a:r>
            <a:r>
              <a:rPr lang="en-US" sz="2000" dirty="0">
                <a:latin typeface="Symbol" pitchFamily="2" charset="2"/>
                <a:sym typeface="Wingdings"/>
              </a:rPr>
              <a:t>gg</a:t>
            </a:r>
            <a:r>
              <a:rPr lang="en-US" sz="2000" dirty="0">
                <a:latin typeface="Arial" charset="0"/>
                <a:sym typeface="Wingdings"/>
              </a:rPr>
              <a:t> in FASER: a “light shining through (100 m) wall experiment.”</a:t>
            </a:r>
          </a:p>
          <a:p>
            <a:endParaRPr lang="en-US" sz="1000" dirty="0">
              <a:latin typeface="Arial" charset="0"/>
              <a:sym typeface="Wingdings"/>
            </a:endParaRPr>
          </a:p>
          <a:p>
            <a:r>
              <a:rPr lang="en-US" sz="2000" dirty="0">
                <a:solidFill>
                  <a:srgbClr val="FF0000"/>
                </a:solidFill>
                <a:latin typeface="Arial" charset="0"/>
                <a:sym typeface="Wingdings"/>
              </a:rPr>
              <a:t>Signal is 2 photons separated by 0.1 – few mm. </a:t>
            </a:r>
            <a:r>
              <a:rPr lang="en-US" sz="2000" dirty="0">
                <a:latin typeface="Arial" charset="0"/>
                <a:sym typeface="Wingdings"/>
              </a:rPr>
              <a:t>Distinguishing 2 photons is very challenging, but already some FASER upgrades proposed.</a:t>
            </a:r>
          </a:p>
          <a:p>
            <a:endParaRPr lang="en-US" sz="1400" dirty="0">
              <a:latin typeface="Arial" charset="0"/>
              <a:sym typeface="Wingdings"/>
            </a:endParaRPr>
          </a:p>
          <a:p>
            <a:endParaRPr lang="en-US" sz="14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dirty="0"/>
          </a:p>
        </p:txBody>
      </p:sp>
      <p:pic>
        <p:nvPicPr>
          <p:cNvPr id="8" name="Obraz 7">
            <a:extLst>
              <a:ext uri="{FF2B5EF4-FFF2-40B4-BE49-F238E27FC236}">
                <a16:creationId xmlns:a16="http://schemas.microsoft.com/office/drawing/2014/main" id="{DD637A33-EE94-3544-828C-60234D1325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3171246"/>
            <a:ext cx="3347059" cy="1295893"/>
          </a:xfrm>
          <a:prstGeom prst="rect">
            <a:avLst/>
          </a:prstGeom>
        </p:spPr>
      </p:pic>
      <p:pic>
        <p:nvPicPr>
          <p:cNvPr id="9" name="Obraz 11">
            <a:extLst>
              <a:ext uri="{FF2B5EF4-FFF2-40B4-BE49-F238E27FC236}">
                <a16:creationId xmlns:a16="http://schemas.microsoft.com/office/drawing/2014/main" id="{7CDEE038-4271-3849-AABD-5222BB2FC3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4648200"/>
            <a:ext cx="3504719" cy="1674384"/>
          </a:xfrm>
          <a:prstGeom prst="rect">
            <a:avLst/>
          </a:prstGeom>
        </p:spPr>
      </p:pic>
      <p:sp>
        <p:nvSpPr>
          <p:cNvPr id="10" name="TextBox 9">
            <a:extLst>
              <a:ext uri="{FF2B5EF4-FFF2-40B4-BE49-F238E27FC236}">
                <a16:creationId xmlns:a16="http://schemas.microsoft.com/office/drawing/2014/main" id="{6FDFA248-4551-564C-9DC4-33507BC7A9A5}"/>
              </a:ext>
            </a:extLst>
          </p:cNvPr>
          <p:cNvSpPr txBox="1"/>
          <p:nvPr/>
        </p:nvSpPr>
        <p:spPr>
          <a:xfrm rot="5400000">
            <a:off x="7129707" y="4404294"/>
            <a:ext cx="2837187" cy="276999"/>
          </a:xfrm>
          <a:prstGeom prst="rect">
            <a:avLst/>
          </a:prstGeom>
          <a:noFill/>
        </p:spPr>
        <p:txBody>
          <a:bodyPr wrap="none" rtlCol="0">
            <a:spAutoFit/>
          </a:bodyPr>
          <a:lstStyle/>
          <a:p>
            <a:r>
              <a:rPr lang="en-US" baseline="-25000" dirty="0">
                <a:sym typeface="Wingdings"/>
              </a:rPr>
              <a:t>Feng, </a:t>
            </a:r>
            <a:r>
              <a:rPr lang="en-US" baseline="-25000" dirty="0" err="1">
                <a:sym typeface="Wingdings"/>
              </a:rPr>
              <a:t>Galon</a:t>
            </a:r>
            <a:r>
              <a:rPr lang="en-US" baseline="-25000" dirty="0">
                <a:sym typeface="Wingdings"/>
              </a:rPr>
              <a:t>, Kling, </a:t>
            </a:r>
            <a:r>
              <a:rPr lang="en-US" baseline="-25000" dirty="0" err="1">
                <a:sym typeface="Wingdings"/>
              </a:rPr>
              <a:t>Trojanowski</a:t>
            </a:r>
            <a:r>
              <a:rPr lang="en-US" baseline="-25000" dirty="0">
                <a:sym typeface="Wingdings"/>
              </a:rPr>
              <a:t> (2018)</a:t>
            </a:r>
          </a:p>
        </p:txBody>
      </p:sp>
      <p:pic>
        <p:nvPicPr>
          <p:cNvPr id="11" name="Picture 10" descr="A1_Reach-Faser1.pdf">
            <a:extLst>
              <a:ext uri="{FF2B5EF4-FFF2-40B4-BE49-F238E27FC236}">
                <a16:creationId xmlns:a16="http://schemas.microsoft.com/office/drawing/2014/main" id="{265263E6-A21C-674C-B8B0-41618F148D20}"/>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4495800" y="2895600"/>
            <a:ext cx="3962400" cy="3686754"/>
          </a:xfrm>
          <a:prstGeom prst="rect">
            <a:avLst/>
          </a:prstGeom>
        </p:spPr>
      </p:pic>
    </p:spTree>
    <p:extLst>
      <p:ext uri="{BB962C8B-B14F-4D97-AF65-F5344CB8AC3E}">
        <p14:creationId xmlns:p14="http://schemas.microsoft.com/office/powerpoint/2010/main" val="232708363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76200"/>
            <a:ext cx="7772400" cy="733425"/>
          </a:xfrm>
        </p:spPr>
        <p:txBody>
          <a:bodyPr/>
          <a:lstStyle/>
          <a:p>
            <a:pPr eaLnBrk="1" hangingPunct="1"/>
            <a:r>
              <a:rPr lang="en-US" dirty="0">
                <a:solidFill>
                  <a:schemeClr val="tx1"/>
                </a:solidFill>
                <a:latin typeface="Arial" charset="0"/>
              </a:rPr>
              <a:t>ERNEST O. LAWRENCE</a:t>
            </a:r>
          </a:p>
        </p:txBody>
      </p:sp>
      <p:sp>
        <p:nvSpPr>
          <p:cNvPr id="5123" name="Content Placeholder 2"/>
          <p:cNvSpPr>
            <a:spLocks noGrp="1"/>
          </p:cNvSpPr>
          <p:nvPr>
            <p:ph idx="1"/>
          </p:nvPr>
        </p:nvSpPr>
        <p:spPr>
          <a:xfrm>
            <a:off x="4191000" y="1018309"/>
            <a:ext cx="4800600" cy="5306292"/>
          </a:xfrm>
        </p:spPr>
        <p:txBody>
          <a:bodyPr/>
          <a:lstStyle/>
          <a:p>
            <a:pPr eaLnBrk="1" hangingPunct="1"/>
            <a:r>
              <a:rPr lang="en-US" sz="2000" dirty="0">
                <a:latin typeface="Arial" charset="0"/>
              </a:rPr>
              <a:t>In the 1930’s Lawrence made a cyclotron, which accelerated particles to higher velocities and energies.</a:t>
            </a: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r>
              <a:rPr lang="en-US" sz="2000" dirty="0">
                <a:latin typeface="Arial" charset="0"/>
              </a:rPr>
              <a:t>The first cyclotron was small, but soon, bigger accelerators </a:t>
            </a:r>
            <a:r>
              <a:rPr lang="en-US" sz="2000" dirty="0">
                <a:latin typeface="Arial" charset="0"/>
                <a:sym typeface="Wingdings" pitchFamily="2" charset="2"/>
              </a:rPr>
              <a:t>led to higher energies, which allowed heavier particles to be produced and discovered.</a:t>
            </a:r>
          </a:p>
          <a:p>
            <a:pPr eaLnBrk="1" hangingPunct="1"/>
            <a:endParaRPr lang="en-US" sz="1200" dirty="0">
              <a:latin typeface="Arial" charset="0"/>
              <a:sym typeface="Wingdings" pitchFamily="2" charset="2"/>
            </a:endParaRPr>
          </a:p>
        </p:txBody>
      </p:sp>
      <p:pic>
        <p:nvPicPr>
          <p:cNvPr id="4" name="Picture 3">
            <a:extLst>
              <a:ext uri="{FF2B5EF4-FFF2-40B4-BE49-F238E27FC236}">
                <a16:creationId xmlns:a16="http://schemas.microsoft.com/office/drawing/2014/main" id="{33D2C073-39A1-0145-97A5-B66BD50F87AF}"/>
              </a:ext>
            </a:extLst>
          </p:cNvPr>
          <p:cNvPicPr>
            <a:picLocks noChangeAspect="1"/>
          </p:cNvPicPr>
          <p:nvPr/>
        </p:nvPicPr>
        <p:blipFill>
          <a:blip r:embed="rId2"/>
          <a:stretch>
            <a:fillRect/>
          </a:stretch>
        </p:blipFill>
        <p:spPr>
          <a:xfrm>
            <a:off x="381000" y="1066800"/>
            <a:ext cx="3733800" cy="5197450"/>
          </a:xfrm>
          <a:prstGeom prst="rect">
            <a:avLst/>
          </a:prstGeom>
        </p:spPr>
      </p:pic>
      <p:pic>
        <p:nvPicPr>
          <p:cNvPr id="7" name="Picture 6">
            <a:extLst>
              <a:ext uri="{FF2B5EF4-FFF2-40B4-BE49-F238E27FC236}">
                <a16:creationId xmlns:a16="http://schemas.microsoft.com/office/drawing/2014/main" id="{AFFE3EA0-DAB1-6D4D-8CB6-04E8EB4D310F}"/>
              </a:ext>
            </a:extLst>
          </p:cNvPr>
          <p:cNvPicPr>
            <a:picLocks noChangeAspect="1"/>
          </p:cNvPicPr>
          <p:nvPr/>
        </p:nvPicPr>
        <p:blipFill>
          <a:blip r:embed="rId3"/>
          <a:stretch>
            <a:fillRect/>
          </a:stretch>
        </p:blipFill>
        <p:spPr>
          <a:xfrm>
            <a:off x="4958443" y="2362200"/>
            <a:ext cx="3265714" cy="1828800"/>
          </a:xfrm>
          <a:prstGeom prst="rect">
            <a:avLst/>
          </a:prstGeom>
        </p:spPr>
      </p:pic>
    </p:spTree>
    <p:extLst>
      <p:ext uri="{BB962C8B-B14F-4D97-AF65-F5344CB8AC3E}">
        <p14:creationId xmlns:p14="http://schemas.microsoft.com/office/powerpoint/2010/main" val="414992444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3E84F88-4407-CB4B-B993-BFDCAA3A02E4}"/>
              </a:ext>
            </a:extLst>
          </p:cNvPr>
          <p:cNvPicPr>
            <a:picLocks noChangeAspect="1"/>
          </p:cNvPicPr>
          <p:nvPr/>
        </p:nvPicPr>
        <p:blipFill>
          <a:blip r:embed="rId2"/>
          <a:stretch>
            <a:fillRect/>
          </a:stretch>
        </p:blipFill>
        <p:spPr>
          <a:xfrm>
            <a:off x="5035758" y="1219200"/>
            <a:ext cx="3574842" cy="3503701"/>
          </a:xfrm>
          <a:prstGeom prst="rect">
            <a:avLst/>
          </a:prstGeom>
        </p:spPr>
      </p:pic>
      <p:sp>
        <p:nvSpPr>
          <p:cNvPr id="5122" name="Title 1"/>
          <p:cNvSpPr>
            <a:spLocks noGrp="1"/>
          </p:cNvSpPr>
          <p:nvPr>
            <p:ph type="title"/>
          </p:nvPr>
        </p:nvSpPr>
        <p:spPr>
          <a:xfrm>
            <a:off x="0" y="76200"/>
            <a:ext cx="9144000" cy="733425"/>
          </a:xfrm>
        </p:spPr>
        <p:txBody>
          <a:bodyPr/>
          <a:lstStyle/>
          <a:p>
            <a:pPr eaLnBrk="1" hangingPunct="1"/>
            <a:r>
              <a:rPr lang="en-US" dirty="0">
                <a:latin typeface="Arial" charset="0"/>
              </a:rPr>
              <a:t>SIGNALS: DARK HIGGS BOSONS</a:t>
            </a:r>
          </a:p>
        </p:txBody>
      </p:sp>
      <p:sp>
        <p:nvSpPr>
          <p:cNvPr id="4" name="Content Placeholder 3">
            <a:extLst>
              <a:ext uri="{FF2B5EF4-FFF2-40B4-BE49-F238E27FC236}">
                <a16:creationId xmlns:a16="http://schemas.microsoft.com/office/drawing/2014/main" id="{993F80C9-6130-4D49-B2CD-3EE5B25D11B0}"/>
              </a:ext>
            </a:extLst>
          </p:cNvPr>
          <p:cNvSpPr>
            <a:spLocks noGrp="1"/>
          </p:cNvSpPr>
          <p:nvPr>
            <p:ph idx="1"/>
          </p:nvPr>
        </p:nvSpPr>
        <p:spPr>
          <a:xfrm>
            <a:off x="145841" y="809624"/>
            <a:ext cx="4737517" cy="5819775"/>
          </a:xfrm>
        </p:spPr>
        <p:txBody>
          <a:bodyPr/>
          <a:lstStyle/>
          <a:p>
            <a:r>
              <a:rPr lang="en-US" sz="2000" b="1" dirty="0">
                <a:latin typeface="Arial" charset="0"/>
                <a:sym typeface="Wingdings"/>
              </a:rPr>
              <a:t>SINGLE PRODUCTION</a:t>
            </a:r>
          </a:p>
          <a:p>
            <a:endParaRPr lang="en-US" sz="14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pPr marL="0" indent="0">
              <a:buNone/>
            </a:pPr>
            <a:endParaRPr lang="en-US" sz="2000" dirty="0">
              <a:latin typeface="Arial" charset="0"/>
              <a:sym typeface="Wingdings"/>
            </a:endParaRPr>
          </a:p>
          <a:p>
            <a:r>
              <a:rPr lang="en-US" sz="2000" dirty="0">
                <a:latin typeface="Arial" charset="0"/>
                <a:sym typeface="Wingdings"/>
              </a:rPr>
              <a:t>With upgrade to FASER 2 detector, R=1m, L=5m, can probe new particles produced in D and B decays: N</a:t>
            </a:r>
            <a:r>
              <a:rPr lang="en-US" sz="2000" baseline="-25000" dirty="0">
                <a:latin typeface="Arial" charset="0"/>
                <a:sym typeface="Wingdings"/>
              </a:rPr>
              <a:t>B</a:t>
            </a:r>
            <a:r>
              <a:rPr lang="en-US" sz="2000" dirty="0">
                <a:latin typeface="Arial" charset="0"/>
                <a:sym typeface="Wingdings"/>
              </a:rPr>
              <a:t>/N</a:t>
            </a:r>
            <a:r>
              <a:rPr lang="en-US" sz="2000" baseline="-25000" dirty="0">
                <a:latin typeface="Symbol" pitchFamily="2" charset="2"/>
                <a:sym typeface="Wingdings"/>
              </a:rPr>
              <a:t>p</a:t>
            </a:r>
            <a:r>
              <a:rPr lang="en-US" sz="2000" dirty="0">
                <a:latin typeface="Arial" charset="0"/>
                <a:sym typeface="Wingdings"/>
              </a:rPr>
              <a:t>~10</a:t>
            </a:r>
            <a:r>
              <a:rPr lang="en-US" sz="2000" baseline="30000" dirty="0">
                <a:latin typeface="Arial" charset="0"/>
                <a:sym typeface="Wingdings"/>
              </a:rPr>
              <a:t>-2</a:t>
            </a:r>
            <a:r>
              <a:rPr lang="en-US" sz="2000" dirty="0">
                <a:latin typeface="Arial" charset="0"/>
                <a:sym typeface="Wingdings"/>
              </a:rPr>
              <a:t> at FASER (N</a:t>
            </a:r>
            <a:r>
              <a:rPr lang="en-US" sz="2000" baseline="-25000" dirty="0">
                <a:latin typeface="Arial" charset="0"/>
                <a:sym typeface="Wingdings"/>
              </a:rPr>
              <a:t>B</a:t>
            </a:r>
            <a:r>
              <a:rPr lang="en-US" sz="2000" dirty="0">
                <a:latin typeface="Arial" charset="0"/>
                <a:sym typeface="Wingdings"/>
              </a:rPr>
              <a:t>/N</a:t>
            </a:r>
            <a:r>
              <a:rPr lang="en-US" sz="2000" baseline="-25000" dirty="0">
                <a:latin typeface="Symbol" pitchFamily="2" charset="2"/>
                <a:sym typeface="Wingdings"/>
              </a:rPr>
              <a:t>p</a:t>
            </a:r>
            <a:r>
              <a:rPr lang="en-US" sz="2000" dirty="0">
                <a:latin typeface="Arial" charset="0"/>
                <a:sym typeface="Wingdings"/>
              </a:rPr>
              <a:t>~10</a:t>
            </a:r>
            <a:r>
              <a:rPr lang="en-US" sz="2000" baseline="30000" dirty="0">
                <a:latin typeface="Arial" charset="0"/>
                <a:sym typeface="Wingdings"/>
              </a:rPr>
              <a:t>-7</a:t>
            </a:r>
            <a:r>
              <a:rPr lang="en-US" sz="2000" dirty="0">
                <a:latin typeface="Arial" charset="0"/>
                <a:sym typeface="Wingdings"/>
              </a:rPr>
              <a:t> at beam dumps)</a:t>
            </a:r>
          </a:p>
          <a:p>
            <a:r>
              <a:rPr lang="en-US" sz="2000" dirty="0">
                <a:solidFill>
                  <a:srgbClr val="FF0000"/>
                </a:solidFill>
                <a:latin typeface="Arial" charset="0"/>
                <a:sym typeface="Wingdings"/>
              </a:rPr>
              <a:t>Signal is </a:t>
            </a:r>
            <a:r>
              <a:rPr lang="en-US" sz="2000" dirty="0" err="1">
                <a:solidFill>
                  <a:srgbClr val="FF0000"/>
                </a:solidFill>
                <a:latin typeface="Symbol" pitchFamily="2" charset="2"/>
                <a:sym typeface="Wingdings"/>
              </a:rPr>
              <a:t>m</a:t>
            </a:r>
            <a:r>
              <a:rPr lang="en-US" sz="2000" baseline="30000" dirty="0" err="1">
                <a:solidFill>
                  <a:srgbClr val="FF0000"/>
                </a:solidFill>
                <a:latin typeface="Arial" charset="0"/>
                <a:sym typeface="Wingdings"/>
              </a:rPr>
              <a:t>+</a:t>
            </a:r>
            <a:r>
              <a:rPr lang="en-US" sz="2000" dirty="0" err="1">
                <a:solidFill>
                  <a:srgbClr val="FF0000"/>
                </a:solidFill>
                <a:latin typeface="Symbol" pitchFamily="2" charset="2"/>
                <a:sym typeface="Wingdings"/>
              </a:rPr>
              <a:t>m</a:t>
            </a:r>
            <a:r>
              <a:rPr lang="en-US" sz="2000" baseline="30000" dirty="0">
                <a:solidFill>
                  <a:srgbClr val="FF0000"/>
                </a:solidFill>
                <a:latin typeface="Arial" charset="0"/>
                <a:sym typeface="Wingdings"/>
              </a:rPr>
              <a:t>-</a:t>
            </a:r>
            <a:r>
              <a:rPr lang="en-US" sz="2000" dirty="0">
                <a:solidFill>
                  <a:srgbClr val="FF0000"/>
                </a:solidFill>
                <a:latin typeface="Arial" charset="0"/>
                <a:sym typeface="Wingdings"/>
              </a:rPr>
              <a:t>, </a:t>
            </a:r>
            <a:r>
              <a:rPr lang="en-US" sz="2000" dirty="0" err="1">
                <a:solidFill>
                  <a:srgbClr val="FF0000"/>
                </a:solidFill>
                <a:latin typeface="Symbol" pitchFamily="2" charset="2"/>
                <a:sym typeface="Wingdings"/>
              </a:rPr>
              <a:t>p</a:t>
            </a:r>
            <a:r>
              <a:rPr lang="en-US" sz="2000" baseline="30000" dirty="0" err="1">
                <a:solidFill>
                  <a:srgbClr val="FF0000"/>
                </a:solidFill>
                <a:latin typeface="Arial" charset="0"/>
                <a:sym typeface="Wingdings"/>
              </a:rPr>
              <a:t>+</a:t>
            </a:r>
            <a:r>
              <a:rPr lang="en-US" sz="2000" dirty="0" err="1">
                <a:solidFill>
                  <a:srgbClr val="FF0000"/>
                </a:solidFill>
                <a:latin typeface="Symbol" pitchFamily="2" charset="2"/>
                <a:sym typeface="Wingdings"/>
              </a:rPr>
              <a:t>p</a:t>
            </a:r>
            <a:r>
              <a:rPr lang="en-US" sz="2000" baseline="30000" dirty="0">
                <a:solidFill>
                  <a:srgbClr val="FF0000"/>
                </a:solidFill>
                <a:latin typeface="Arial" charset="0"/>
                <a:sym typeface="Wingdings"/>
              </a:rPr>
              <a:t>-</a:t>
            </a:r>
            <a:r>
              <a:rPr lang="en-US" sz="2000" dirty="0">
                <a:solidFill>
                  <a:srgbClr val="FF0000"/>
                </a:solidFill>
                <a:latin typeface="Arial" charset="0"/>
                <a:sym typeface="Wingdings"/>
              </a:rPr>
              <a:t>, K</a:t>
            </a:r>
            <a:r>
              <a:rPr lang="en-US" sz="2000" baseline="30000" dirty="0">
                <a:solidFill>
                  <a:srgbClr val="FF0000"/>
                </a:solidFill>
                <a:latin typeface="Arial" charset="0"/>
                <a:sym typeface="Wingdings"/>
              </a:rPr>
              <a:t>+</a:t>
            </a:r>
            <a:r>
              <a:rPr lang="en-US" sz="2000" dirty="0">
                <a:solidFill>
                  <a:srgbClr val="FF0000"/>
                </a:solidFill>
                <a:latin typeface="Arial" charset="0"/>
                <a:sym typeface="Wingdings"/>
              </a:rPr>
              <a:t>K</a:t>
            </a:r>
            <a:r>
              <a:rPr lang="en-US" sz="2000" baseline="30000" dirty="0">
                <a:solidFill>
                  <a:srgbClr val="FF0000"/>
                </a:solidFill>
                <a:latin typeface="Arial" charset="0"/>
                <a:sym typeface="Wingdings"/>
              </a:rPr>
              <a:t>-</a:t>
            </a:r>
            <a:endParaRPr lang="en-US" sz="1000" baseline="30000" dirty="0">
              <a:solidFill>
                <a:srgbClr val="FF0000"/>
              </a:solidFill>
              <a:latin typeface="Arial" charset="0"/>
              <a:sym typeface="Wingdings"/>
            </a:endParaRPr>
          </a:p>
          <a:p>
            <a:endParaRPr lang="en-US" dirty="0"/>
          </a:p>
        </p:txBody>
      </p:sp>
      <p:pic>
        <p:nvPicPr>
          <p:cNvPr id="5" name="Picture 4">
            <a:extLst>
              <a:ext uri="{FF2B5EF4-FFF2-40B4-BE49-F238E27FC236}">
                <a16:creationId xmlns:a16="http://schemas.microsoft.com/office/drawing/2014/main" id="{E81EA2D3-D24C-F44B-B509-6EA42577BEE6}"/>
              </a:ext>
            </a:extLst>
          </p:cNvPr>
          <p:cNvPicPr>
            <a:picLocks noChangeAspect="1"/>
          </p:cNvPicPr>
          <p:nvPr/>
        </p:nvPicPr>
        <p:blipFill>
          <a:blip r:embed="rId3"/>
          <a:stretch>
            <a:fillRect/>
          </a:stretch>
        </p:blipFill>
        <p:spPr>
          <a:xfrm>
            <a:off x="533400" y="1172726"/>
            <a:ext cx="3629772" cy="3487428"/>
          </a:xfrm>
          <a:prstGeom prst="rect">
            <a:avLst/>
          </a:prstGeom>
        </p:spPr>
      </p:pic>
      <p:sp>
        <p:nvSpPr>
          <p:cNvPr id="7" name="Content Placeholder 3">
            <a:extLst>
              <a:ext uri="{FF2B5EF4-FFF2-40B4-BE49-F238E27FC236}">
                <a16:creationId xmlns:a16="http://schemas.microsoft.com/office/drawing/2014/main" id="{A04D7D72-235A-DF45-8FE8-CAB9502A111A}"/>
              </a:ext>
            </a:extLst>
          </p:cNvPr>
          <p:cNvSpPr txBox="1">
            <a:spLocks/>
          </p:cNvSpPr>
          <p:nvPr/>
        </p:nvSpPr>
        <p:spPr bwMode="auto">
          <a:xfrm>
            <a:off x="4876800" y="794877"/>
            <a:ext cx="4267200" cy="59869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1" dirty="0">
                <a:latin typeface="Arial" charset="0"/>
                <a:sym typeface="Wingdings"/>
              </a:rPr>
              <a:t>DOUBLE PRODUCTION</a:t>
            </a:r>
            <a:endParaRPr lang="en-US" sz="1400" b="1" dirty="0">
              <a:latin typeface="Arial" charset="0"/>
              <a:sym typeface="Wingdings"/>
            </a:endParaRPr>
          </a:p>
          <a:p>
            <a:endParaRPr lang="en-US" sz="1050" dirty="0">
              <a:latin typeface="Arial" charset="0"/>
              <a:sym typeface="Wingdings"/>
            </a:endParaRPr>
          </a:p>
          <a:p>
            <a:endParaRPr lang="en-US" sz="1400" dirty="0">
              <a:latin typeface="Arial" charset="0"/>
              <a:sym typeface="Wingdings"/>
            </a:endParaRPr>
          </a:p>
          <a:p>
            <a:endParaRPr lang="en-US" sz="1400" dirty="0">
              <a:latin typeface="Arial" charset="0"/>
              <a:sym typeface="Wingdings"/>
            </a:endParaRPr>
          </a:p>
          <a:p>
            <a:endParaRPr lang="en-US" sz="1400" dirty="0">
              <a:latin typeface="Arial" charset="0"/>
              <a:sym typeface="Wingdings"/>
            </a:endParaRPr>
          </a:p>
          <a:p>
            <a:endParaRPr lang="en-US" sz="1400" dirty="0">
              <a:latin typeface="Arial" charset="0"/>
              <a:sym typeface="Wingdings"/>
            </a:endParaRPr>
          </a:p>
          <a:p>
            <a:endParaRPr lang="en-US" sz="1400" dirty="0">
              <a:latin typeface="Arial" charset="0"/>
              <a:sym typeface="Wingdings"/>
            </a:endParaRPr>
          </a:p>
          <a:p>
            <a:endParaRPr lang="en-US" sz="1400" dirty="0">
              <a:latin typeface="Arial" charset="0"/>
              <a:sym typeface="Wingdings"/>
            </a:endParaRPr>
          </a:p>
          <a:p>
            <a:endParaRPr lang="en-US" sz="1400" dirty="0">
              <a:latin typeface="Arial" charset="0"/>
              <a:sym typeface="Wingdings"/>
            </a:endParaRPr>
          </a:p>
          <a:p>
            <a:endParaRPr lang="en-US" sz="1400" dirty="0">
              <a:latin typeface="Arial" charset="0"/>
              <a:sym typeface="Wingdings"/>
            </a:endParaRPr>
          </a:p>
          <a:p>
            <a:pPr marL="0" indent="0">
              <a:buNone/>
            </a:pPr>
            <a:endParaRPr lang="en-US" sz="14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r>
              <a:rPr lang="en-US" sz="2000" dirty="0">
                <a:latin typeface="Arial" charset="0"/>
                <a:sym typeface="Wingdings"/>
              </a:rPr>
              <a:t>Probes </a:t>
            </a:r>
            <a:r>
              <a:rPr lang="en-US" sz="2000" dirty="0" err="1">
                <a:latin typeface="Arial" charset="0"/>
                <a:sym typeface="Wingdings"/>
              </a:rPr>
              <a:t>h</a:t>
            </a:r>
            <a:r>
              <a:rPr lang="en-US" sz="2000" i="1" dirty="0" err="1">
                <a:latin typeface="Symbol" pitchFamily="2" charset="2"/>
                <a:sym typeface="Wingdings"/>
              </a:rPr>
              <a:t>ff</a:t>
            </a:r>
            <a:r>
              <a:rPr lang="en-US" sz="2000" i="1" dirty="0">
                <a:latin typeface="Symbol" pitchFamily="2" charset="2"/>
                <a:sym typeface="Wingdings"/>
              </a:rPr>
              <a:t> </a:t>
            </a:r>
            <a:r>
              <a:rPr lang="en-US" sz="2000" dirty="0">
                <a:latin typeface="Arial" charset="0"/>
                <a:sym typeface="Wingdings"/>
              </a:rPr>
              <a:t> trilinear coupling</a:t>
            </a:r>
            <a:endParaRPr lang="en-US" sz="1000" dirty="0">
              <a:latin typeface="Arial" charset="0"/>
              <a:sym typeface="Wingdings"/>
            </a:endParaRPr>
          </a:p>
          <a:p>
            <a:r>
              <a:rPr lang="en-US" sz="2000" dirty="0">
                <a:latin typeface="Arial" charset="0"/>
                <a:sym typeface="Wingdings"/>
              </a:rPr>
              <a:t>Complementary to probes of exotic Higgs decays </a:t>
            </a:r>
            <a:r>
              <a:rPr lang="en-US" sz="2000" dirty="0" err="1">
                <a:latin typeface="Arial" charset="0"/>
                <a:sym typeface="Wingdings"/>
              </a:rPr>
              <a:t>h</a:t>
            </a:r>
            <a:r>
              <a:rPr lang="en-US" sz="2000" dirty="0" err="1">
                <a:latin typeface="Arial" charset="0"/>
                <a:sym typeface="Wingdings" pitchFamily="2" charset="2"/>
              </a:rPr>
              <a:t></a:t>
            </a:r>
            <a:r>
              <a:rPr lang="en-US" sz="2000" i="1" dirty="0" err="1">
                <a:latin typeface="Symbol" pitchFamily="2" charset="2"/>
                <a:sym typeface="Wingdings"/>
              </a:rPr>
              <a:t>ff</a:t>
            </a:r>
            <a:r>
              <a:rPr lang="en-US" sz="2000" dirty="0">
                <a:latin typeface="Arial" charset="0"/>
                <a:sym typeface="Wingdings" pitchFamily="2" charset="2"/>
              </a:rPr>
              <a:t> </a:t>
            </a:r>
            <a:endParaRPr lang="en-US" sz="1000" dirty="0">
              <a:latin typeface="Arial" charset="0"/>
              <a:sym typeface="Wingdings" pitchFamily="2" charset="2"/>
            </a:endParaRPr>
          </a:p>
          <a:p>
            <a:r>
              <a:rPr lang="en-US" sz="2000" dirty="0">
                <a:latin typeface="Arial" charset="0"/>
                <a:sym typeface="Wingdings" pitchFamily="2" charset="2"/>
              </a:rPr>
              <a:t>FASER probes SM Higgs properties!</a:t>
            </a:r>
            <a:endParaRPr lang="en-US" sz="2000" dirty="0">
              <a:latin typeface="Arial" charset="0"/>
              <a:sym typeface="Wingdings"/>
            </a:endParaRPr>
          </a:p>
          <a:p>
            <a:endParaRPr lang="en-US" dirty="0"/>
          </a:p>
        </p:txBody>
      </p:sp>
      <p:pic>
        <p:nvPicPr>
          <p:cNvPr id="6" name="Picture 5">
            <a:extLst>
              <a:ext uri="{FF2B5EF4-FFF2-40B4-BE49-F238E27FC236}">
                <a16:creationId xmlns:a16="http://schemas.microsoft.com/office/drawing/2014/main" id="{5E257034-4A1C-A742-B569-F0E14C36F0C6}"/>
              </a:ext>
            </a:extLst>
          </p:cNvPr>
          <p:cNvPicPr>
            <a:picLocks noChangeAspect="1"/>
          </p:cNvPicPr>
          <p:nvPr/>
        </p:nvPicPr>
        <p:blipFill rotWithShape="1">
          <a:blip r:embed="rId4"/>
          <a:srcRect t="24444" b="27778"/>
          <a:stretch/>
        </p:blipFill>
        <p:spPr>
          <a:xfrm>
            <a:off x="7060672" y="1373268"/>
            <a:ext cx="1397528" cy="760332"/>
          </a:xfrm>
          <a:prstGeom prst="rect">
            <a:avLst/>
          </a:prstGeom>
        </p:spPr>
      </p:pic>
      <p:grpSp>
        <p:nvGrpSpPr>
          <p:cNvPr id="15" name="Group 14">
            <a:extLst>
              <a:ext uri="{FF2B5EF4-FFF2-40B4-BE49-F238E27FC236}">
                <a16:creationId xmlns:a16="http://schemas.microsoft.com/office/drawing/2014/main" id="{23AC937A-DDC1-A947-8ED1-389426B7065E}"/>
              </a:ext>
            </a:extLst>
          </p:cNvPr>
          <p:cNvGrpSpPr/>
          <p:nvPr/>
        </p:nvGrpSpPr>
        <p:grpSpPr>
          <a:xfrm>
            <a:off x="2640761" y="1362075"/>
            <a:ext cx="1397839" cy="771525"/>
            <a:chOff x="2590800" y="1362075"/>
            <a:chExt cx="1397839" cy="771525"/>
          </a:xfrm>
        </p:grpSpPr>
        <p:pic>
          <p:nvPicPr>
            <p:cNvPr id="9" name="Picture 8">
              <a:extLst>
                <a:ext uri="{FF2B5EF4-FFF2-40B4-BE49-F238E27FC236}">
                  <a16:creationId xmlns:a16="http://schemas.microsoft.com/office/drawing/2014/main" id="{FAA56ECF-9648-CE40-8A57-F1ACDC6D31DC}"/>
                </a:ext>
              </a:extLst>
            </p:cNvPr>
            <p:cNvPicPr>
              <a:picLocks noChangeAspect="1"/>
            </p:cNvPicPr>
            <p:nvPr/>
          </p:nvPicPr>
          <p:blipFill rotWithShape="1">
            <a:blip r:embed="rId4"/>
            <a:srcRect t="24444" b="27778"/>
            <a:stretch/>
          </p:blipFill>
          <p:spPr>
            <a:xfrm>
              <a:off x="2590800" y="1373099"/>
              <a:ext cx="1397839" cy="760501"/>
            </a:xfrm>
            <a:prstGeom prst="rect">
              <a:avLst/>
            </a:prstGeom>
          </p:spPr>
        </p:pic>
        <p:sp>
          <p:nvSpPr>
            <p:cNvPr id="11" name="Rectangle 10">
              <a:extLst>
                <a:ext uri="{FF2B5EF4-FFF2-40B4-BE49-F238E27FC236}">
                  <a16:creationId xmlns:a16="http://schemas.microsoft.com/office/drawing/2014/main" id="{F6AFE7E5-91B5-F44D-BA38-4E9C33C9F360}"/>
                </a:ext>
              </a:extLst>
            </p:cNvPr>
            <p:cNvSpPr/>
            <p:nvPr/>
          </p:nvSpPr>
          <p:spPr>
            <a:xfrm>
              <a:off x="3575050" y="1362075"/>
              <a:ext cx="3048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13E6FA0-90E7-F44D-B4BC-6C3A3E8D4BB3}"/>
                </a:ext>
              </a:extLst>
            </p:cNvPr>
            <p:cNvSpPr txBox="1"/>
            <p:nvPr/>
          </p:nvSpPr>
          <p:spPr>
            <a:xfrm>
              <a:off x="3505200" y="1447799"/>
              <a:ext cx="228600" cy="246221"/>
            </a:xfrm>
            <a:prstGeom prst="rect">
              <a:avLst/>
            </a:prstGeom>
            <a:noFill/>
          </p:spPr>
          <p:txBody>
            <a:bodyPr wrap="square" rtlCol="0">
              <a:spAutoFit/>
            </a:bodyPr>
            <a:lstStyle/>
            <a:p>
              <a:r>
                <a:rPr lang="en-US" sz="1000" i="1" dirty="0">
                  <a:latin typeface="Symbol" pitchFamily="2" charset="2"/>
                </a:rPr>
                <a:t>f</a:t>
              </a:r>
            </a:p>
          </p:txBody>
        </p:sp>
        <p:sp>
          <p:nvSpPr>
            <p:cNvPr id="14" name="Rectangle 13">
              <a:extLst>
                <a:ext uri="{FF2B5EF4-FFF2-40B4-BE49-F238E27FC236}">
                  <a16:creationId xmlns:a16="http://schemas.microsoft.com/office/drawing/2014/main" id="{047D0F8E-F777-4D4A-8CDF-9496296938EF}"/>
                </a:ext>
              </a:extLst>
            </p:cNvPr>
            <p:cNvSpPr/>
            <p:nvPr/>
          </p:nvSpPr>
          <p:spPr>
            <a:xfrm>
              <a:off x="3429000" y="1509572"/>
              <a:ext cx="76200" cy="1226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CAD06EE3-99C9-8D41-B83F-FD9CAE2927B7}"/>
              </a:ext>
            </a:extLst>
          </p:cNvPr>
          <p:cNvSpPr txBox="1"/>
          <p:nvPr/>
        </p:nvSpPr>
        <p:spPr>
          <a:xfrm rot="5400000">
            <a:off x="7311456" y="2619501"/>
            <a:ext cx="2837187" cy="276999"/>
          </a:xfrm>
          <a:prstGeom prst="rect">
            <a:avLst/>
          </a:prstGeom>
          <a:noFill/>
        </p:spPr>
        <p:txBody>
          <a:bodyPr wrap="none" rtlCol="0">
            <a:spAutoFit/>
          </a:bodyPr>
          <a:lstStyle/>
          <a:p>
            <a:r>
              <a:rPr lang="en-US" baseline="-25000" dirty="0">
                <a:sym typeface="Wingdings"/>
              </a:rPr>
              <a:t>Feng, </a:t>
            </a:r>
            <a:r>
              <a:rPr lang="en-US" baseline="-25000" dirty="0" err="1">
                <a:sym typeface="Wingdings"/>
              </a:rPr>
              <a:t>Galon</a:t>
            </a:r>
            <a:r>
              <a:rPr lang="en-US" baseline="-25000" dirty="0">
                <a:sym typeface="Wingdings"/>
              </a:rPr>
              <a:t>, Kling, </a:t>
            </a:r>
            <a:r>
              <a:rPr lang="en-US" baseline="-25000" dirty="0" err="1">
                <a:sym typeface="Wingdings"/>
              </a:rPr>
              <a:t>Trojanowski</a:t>
            </a:r>
            <a:r>
              <a:rPr lang="en-US" baseline="-25000" dirty="0">
                <a:sym typeface="Wingdings"/>
              </a:rPr>
              <a:t> (2017)</a:t>
            </a:r>
          </a:p>
        </p:txBody>
      </p:sp>
    </p:spTree>
    <p:extLst>
      <p:ext uri="{BB962C8B-B14F-4D97-AF65-F5344CB8AC3E}">
        <p14:creationId xmlns:p14="http://schemas.microsoft.com/office/powerpoint/2010/main" val="320996505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76200"/>
            <a:ext cx="7772400" cy="733425"/>
          </a:xfrm>
        </p:spPr>
        <p:txBody>
          <a:bodyPr/>
          <a:lstStyle/>
          <a:p>
            <a:pPr eaLnBrk="1" hangingPunct="1"/>
            <a:r>
              <a:rPr lang="en-US" dirty="0">
                <a:latin typeface="Arial" charset="0"/>
              </a:rPr>
              <a:t>PHYSICS SUMMARY</a:t>
            </a:r>
          </a:p>
        </p:txBody>
      </p:sp>
      <p:sp>
        <p:nvSpPr>
          <p:cNvPr id="4" name="Content Placeholder 3">
            <a:extLst>
              <a:ext uri="{FF2B5EF4-FFF2-40B4-BE49-F238E27FC236}">
                <a16:creationId xmlns:a16="http://schemas.microsoft.com/office/drawing/2014/main" id="{993F80C9-6130-4D49-B2CD-3EE5B25D11B0}"/>
              </a:ext>
            </a:extLst>
          </p:cNvPr>
          <p:cNvSpPr>
            <a:spLocks noGrp="1"/>
          </p:cNvSpPr>
          <p:nvPr>
            <p:ph idx="1"/>
          </p:nvPr>
        </p:nvSpPr>
        <p:spPr>
          <a:xfrm>
            <a:off x="76200" y="838200"/>
            <a:ext cx="8915400" cy="5392738"/>
          </a:xfrm>
        </p:spPr>
        <p:txBody>
          <a:bodyPr/>
          <a:lstStyle/>
          <a:p>
            <a:r>
              <a:rPr lang="en-US" sz="1800" dirty="0"/>
              <a:t>FASER has a full physics program: can discover all candidates with renormalizable couplings (dark photon, dark Higgs, HNL); ALPs with all types of couplings (</a:t>
            </a:r>
            <a:r>
              <a:rPr lang="en-US" sz="1800" dirty="0">
                <a:latin typeface="Symbol" pitchFamily="2" charset="2"/>
              </a:rPr>
              <a:t>g</a:t>
            </a:r>
            <a:r>
              <a:rPr lang="en-US" sz="1800" dirty="0"/>
              <a:t>, f, g); and many other examples; see FASER’s Physics Reach for LLPs, 1811.12522.</a:t>
            </a:r>
          </a:p>
        </p:txBody>
      </p:sp>
      <mc:AlternateContent xmlns:mc="http://schemas.openxmlformats.org/markup-compatibility/2006" xmlns:a14="http://schemas.microsoft.com/office/drawing/2010/main">
        <mc:Choice Requires="a14">
          <p:graphicFrame>
            <p:nvGraphicFramePr>
              <p:cNvPr id="15" name="Table 14">
                <a:extLst>
                  <a:ext uri="{FF2B5EF4-FFF2-40B4-BE49-F238E27FC236}">
                    <a16:creationId xmlns:a16="http://schemas.microsoft.com/office/drawing/2014/main" id="{FE43614D-0A53-FF4B-AACF-F4EC75727D10}"/>
                  </a:ext>
                </a:extLst>
              </p:cNvPr>
              <p:cNvGraphicFramePr>
                <a:graphicFrameLocks noGrp="1"/>
              </p:cNvGraphicFramePr>
              <p:nvPr>
                <p:extLst/>
              </p:nvPr>
            </p:nvGraphicFramePr>
            <p:xfrm>
              <a:off x="381000" y="1828800"/>
              <a:ext cx="8343901" cy="4678048"/>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752266159"/>
                        </a:ext>
                      </a:extLst>
                    </a:gridCol>
                    <a:gridCol w="990600">
                      <a:extLst>
                        <a:ext uri="{9D8B030D-6E8A-4147-A177-3AD203B41FA5}">
                          <a16:colId xmlns:a16="http://schemas.microsoft.com/office/drawing/2014/main" val="3410690635"/>
                        </a:ext>
                      </a:extLst>
                    </a:gridCol>
                    <a:gridCol w="990600">
                      <a:extLst>
                        <a:ext uri="{9D8B030D-6E8A-4147-A177-3AD203B41FA5}">
                          <a16:colId xmlns:a16="http://schemas.microsoft.com/office/drawing/2014/main" val="2128013603"/>
                        </a:ext>
                      </a:extLst>
                    </a:gridCol>
                    <a:gridCol w="3924301">
                      <a:extLst>
                        <a:ext uri="{9D8B030D-6E8A-4147-A177-3AD203B41FA5}">
                          <a16:colId xmlns:a16="http://schemas.microsoft.com/office/drawing/2014/main" val="120991351"/>
                        </a:ext>
                      </a:extLst>
                    </a:gridCol>
                  </a:tblGrid>
                  <a:tr h="369405">
                    <a:tc>
                      <a:txBody>
                        <a:bodyPr/>
                        <a:lstStyle/>
                        <a:p>
                          <a:pPr algn="ctr"/>
                          <a:r>
                            <a:rPr lang="en-US" sz="1200" dirty="0"/>
                            <a:t>Benchmark Model</a:t>
                          </a:r>
                        </a:p>
                      </a:txBody>
                      <a:tcPr anchor="ctr"/>
                    </a:tc>
                    <a:tc>
                      <a:txBody>
                        <a:bodyPr/>
                        <a:lstStyle/>
                        <a:p>
                          <a:pPr algn="ctr"/>
                          <a:r>
                            <a:rPr lang="en-US" sz="1200" dirty="0"/>
                            <a:t>FASER</a:t>
                          </a:r>
                        </a:p>
                      </a:txBody>
                      <a:tcPr anchor="ctr"/>
                    </a:tc>
                    <a:tc>
                      <a:txBody>
                        <a:bodyPr/>
                        <a:lstStyle/>
                        <a:p>
                          <a:pPr algn="ctr"/>
                          <a:r>
                            <a:rPr lang="en-US" sz="1200" dirty="0"/>
                            <a:t>FASER 2</a:t>
                          </a:r>
                        </a:p>
                      </a:txBody>
                      <a:tcPr anchor="ctr"/>
                    </a:tc>
                    <a:tc>
                      <a:txBody>
                        <a:bodyPr/>
                        <a:lstStyle/>
                        <a:p>
                          <a:pPr algn="ctr"/>
                          <a:r>
                            <a:rPr lang="en-US" sz="1200" dirty="0"/>
                            <a:t>References</a:t>
                          </a:r>
                        </a:p>
                      </a:txBody>
                      <a:tcPr anchor="ctr"/>
                    </a:tc>
                    <a:extLst>
                      <a:ext uri="{0D108BD9-81ED-4DB2-BD59-A6C34878D82A}">
                        <a16:rowId xmlns:a16="http://schemas.microsoft.com/office/drawing/2014/main" val="3421202722"/>
                      </a:ext>
                    </a:extLst>
                  </a:tr>
                  <a:tr h="288949">
                    <a:tc>
                      <a:txBody>
                        <a:bodyPr/>
                        <a:lstStyle/>
                        <a:p>
                          <a:pPr algn="ctr"/>
                          <a:r>
                            <a:rPr lang="en-US" sz="1200" dirty="0"/>
                            <a:t>V1/BC1: Dark Photon</a:t>
                          </a:r>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algn="ctr"/>
                          <a:r>
                            <a:rPr lang="en-US" sz="1200" dirty="0"/>
                            <a:t>Feng, </a:t>
                          </a:r>
                          <a:r>
                            <a:rPr lang="en-US" sz="1200" dirty="0" err="1"/>
                            <a:t>Galon</a:t>
                          </a:r>
                          <a:r>
                            <a:rPr lang="en-US" sz="1200" dirty="0"/>
                            <a:t>, Kling, </a:t>
                          </a:r>
                          <a:r>
                            <a:rPr lang="en-US" sz="1200" dirty="0" err="1"/>
                            <a:t>Trojanowski</a:t>
                          </a:r>
                          <a:r>
                            <a:rPr lang="en-US" sz="1200" dirty="0"/>
                            <a:t>, 1708.09389</a:t>
                          </a:r>
                        </a:p>
                      </a:txBody>
                      <a:tcPr anchor="ctr"/>
                    </a:tc>
                    <a:extLst>
                      <a:ext uri="{0D108BD9-81ED-4DB2-BD59-A6C34878D82A}">
                        <a16:rowId xmlns:a16="http://schemas.microsoft.com/office/drawing/2014/main" val="391316804"/>
                      </a:ext>
                    </a:extLst>
                  </a:tr>
                  <a:tr h="288949">
                    <a:tc>
                      <a:txBody>
                        <a:bodyPr/>
                        <a:lstStyle/>
                        <a:p>
                          <a:pPr algn="ctr"/>
                          <a:r>
                            <a:rPr lang="en-US" sz="1200" dirty="0"/>
                            <a:t>V2/BC1’: U(1)</a:t>
                          </a:r>
                          <a:r>
                            <a:rPr lang="en-US" sz="1200" baseline="-25000" dirty="0"/>
                            <a:t>B-L </a:t>
                          </a:r>
                          <a:r>
                            <a:rPr lang="en-US" sz="1200" baseline="0" dirty="0"/>
                            <a:t>Gauge Boson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Bauer, </a:t>
                          </a:r>
                          <a:r>
                            <a:rPr lang="en-US" sz="1200" dirty="0" err="1"/>
                            <a:t>Foldenauer</a:t>
                          </a:r>
                          <a:r>
                            <a:rPr lang="en-US" sz="1200" dirty="0"/>
                            <a:t>, </a:t>
                          </a:r>
                          <a:r>
                            <a:rPr lang="en-US" sz="1200" dirty="0" err="1"/>
                            <a:t>Jaeckel</a:t>
                          </a:r>
                          <a:r>
                            <a:rPr lang="en-US" sz="1200" dirty="0"/>
                            <a:t>, 1803.05466</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FASER </a:t>
                          </a:r>
                          <a:r>
                            <a:rPr lang="en-US" sz="1200" dirty="0">
                              <a:latin typeface="+mn-lt"/>
                            </a:rPr>
                            <a:t>Collaboration, </a:t>
                          </a:r>
                          <a:r>
                            <a:rPr lang="en-US" sz="1200" kern="1200" dirty="0">
                              <a:solidFill>
                                <a:schemeClr val="dk1"/>
                              </a:solidFill>
                              <a:effectLst/>
                              <a:latin typeface="+mn-lt"/>
                              <a:ea typeface="+mn-ea"/>
                              <a:cs typeface="+mn-cs"/>
                            </a:rPr>
                            <a:t>1811.12522</a:t>
                          </a:r>
                        </a:p>
                      </a:txBody>
                      <a:tcPr anchor="ctr"/>
                    </a:tc>
                    <a:extLst>
                      <a:ext uri="{0D108BD9-81ED-4DB2-BD59-A6C34878D82A}">
                        <a16:rowId xmlns:a16="http://schemas.microsoft.com/office/drawing/2014/main" val="4042819001"/>
                      </a:ext>
                    </a:extLst>
                  </a:tr>
                  <a:tr h="288949">
                    <a:tc>
                      <a:txBody>
                        <a:bodyPr/>
                        <a:lstStyle/>
                        <a:p>
                          <a:pPr algn="ctr"/>
                          <a:r>
                            <a:rPr lang="en-US" sz="1200" dirty="0"/>
                            <a:t>BC2: Invisible Dark Photon</a:t>
                          </a:r>
                        </a:p>
                      </a:txBody>
                      <a:tcPr anchor="ctr"/>
                    </a:tc>
                    <a:tc>
                      <a:txBody>
                        <a:bodyPr/>
                        <a:lstStyle/>
                        <a:p>
                          <a:pPr algn="ct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extLst>
                      <a:ext uri="{0D108BD9-81ED-4DB2-BD59-A6C34878D82A}">
                        <a16:rowId xmlns:a16="http://schemas.microsoft.com/office/drawing/2014/main" val="1296936292"/>
                      </a:ext>
                    </a:extLst>
                  </a:tr>
                  <a:tr h="288949">
                    <a:tc>
                      <a:txBody>
                        <a:bodyPr/>
                        <a:lstStyle/>
                        <a:p>
                          <a:pPr algn="ctr"/>
                          <a:r>
                            <a:rPr lang="en-US" sz="1200" dirty="0"/>
                            <a:t>BC3: Milli-Charged Particle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extLst>
                      <a:ext uri="{0D108BD9-81ED-4DB2-BD59-A6C34878D82A}">
                        <a16:rowId xmlns:a16="http://schemas.microsoft.com/office/drawing/2014/main" val="1694263495"/>
                      </a:ext>
                    </a:extLst>
                  </a:tr>
                  <a:tr h="420481">
                    <a:tc>
                      <a:txBody>
                        <a:bodyPr/>
                        <a:lstStyle/>
                        <a:p>
                          <a:pPr algn="ctr"/>
                          <a:r>
                            <a:rPr lang="en-US" sz="1200" dirty="0"/>
                            <a:t>S1/BC4: Dark Higgs Boson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Feng, </a:t>
                          </a:r>
                          <a:r>
                            <a:rPr lang="en-US" sz="1200" dirty="0" err="1"/>
                            <a:t>Galon</a:t>
                          </a:r>
                          <a:r>
                            <a:rPr lang="en-US" sz="1200" dirty="0"/>
                            <a:t>, Kling, </a:t>
                          </a:r>
                          <a:r>
                            <a:rPr lang="en-US" sz="1200" dirty="0" err="1"/>
                            <a:t>Trojanowski</a:t>
                          </a:r>
                          <a:r>
                            <a:rPr lang="en-US" sz="1200" dirty="0"/>
                            <a:t>, 1710.09387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Batell</a:t>
                          </a:r>
                          <a:r>
                            <a:rPr lang="en-US" sz="1200" dirty="0"/>
                            <a:t>, Freitas, Ismail, McKeen, 1712.10022</a:t>
                          </a:r>
                        </a:p>
                      </a:txBody>
                      <a:tcPr anchor="ctr"/>
                    </a:tc>
                    <a:extLst>
                      <a:ext uri="{0D108BD9-81ED-4DB2-BD59-A6C34878D82A}">
                        <a16:rowId xmlns:a16="http://schemas.microsoft.com/office/drawing/2014/main" val="4020035292"/>
                      </a:ext>
                    </a:extLst>
                  </a:tr>
                  <a:tr h="288949">
                    <a:tc>
                      <a:txBody>
                        <a:bodyPr/>
                        <a:lstStyle/>
                        <a:p>
                          <a:pPr algn="ctr"/>
                          <a:r>
                            <a:rPr lang="en-US" sz="1200" dirty="0"/>
                            <a:t>S2/BC5: Dark Higgs with </a:t>
                          </a:r>
                          <a:r>
                            <a:rPr lang="en-US" sz="1200" dirty="0" err="1"/>
                            <a:t>hSS</a:t>
                          </a:r>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Feng, </a:t>
                          </a:r>
                          <a:r>
                            <a:rPr lang="en-US" sz="1200" dirty="0" err="1"/>
                            <a:t>Galon</a:t>
                          </a:r>
                          <a:r>
                            <a:rPr lang="en-US" sz="1200" dirty="0"/>
                            <a:t>, Kling, </a:t>
                          </a:r>
                          <a:r>
                            <a:rPr lang="en-US" sz="1200" dirty="0" err="1"/>
                            <a:t>Trojanowski</a:t>
                          </a:r>
                          <a:r>
                            <a:rPr lang="en-US" sz="1200" dirty="0"/>
                            <a:t>, 1710.09387</a:t>
                          </a:r>
                        </a:p>
                      </a:txBody>
                      <a:tcPr anchor="ctr"/>
                    </a:tc>
                    <a:extLst>
                      <a:ext uri="{0D108BD9-81ED-4DB2-BD59-A6C34878D82A}">
                        <a16:rowId xmlns:a16="http://schemas.microsoft.com/office/drawing/2014/main" val="335916766"/>
                      </a:ext>
                    </a:extLst>
                  </a:tr>
                  <a:tr h="420481">
                    <a:tc>
                      <a:txBody>
                        <a:bodyPr/>
                        <a:lstStyle/>
                        <a:p>
                          <a:pPr algn="ctr"/>
                          <a:r>
                            <a:rPr lang="en-US" sz="1200" dirty="0"/>
                            <a:t>F1/BC6: HNL with 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1081064154"/>
                      </a:ext>
                    </a:extLst>
                  </a:tr>
                  <a:tr h="420481">
                    <a:tc>
                      <a:txBody>
                        <a:bodyPr/>
                        <a:lstStyle/>
                        <a:p>
                          <a:pPr algn="ctr"/>
                          <a:r>
                            <a:rPr lang="en-US" sz="1200" dirty="0"/>
                            <a:t>F2/BC7: HNL with </a:t>
                          </a:r>
                          <a:r>
                            <a:rPr lang="en-US" sz="1200" dirty="0">
                              <a:latin typeface="Symbol" pitchFamily="2" charset="2"/>
                            </a:rPr>
                            <a:t>m</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867695026"/>
                      </a:ext>
                    </a:extLst>
                  </a:tr>
                  <a:tr h="420481">
                    <a:tc>
                      <a:txBody>
                        <a:bodyPr/>
                        <a:lstStyle/>
                        <a:p>
                          <a:pPr algn="ctr"/>
                          <a:r>
                            <a:rPr lang="en-US" sz="1200" dirty="0"/>
                            <a:t>F3/BC8: HNL with </a:t>
                          </a:r>
                          <a:r>
                            <a:rPr lang="en-US" sz="1200" dirty="0">
                              <a:latin typeface="Symbol" pitchFamily="2" charset="2"/>
                            </a:rPr>
                            <a:t>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838598692"/>
                      </a:ext>
                    </a:extLst>
                  </a:tr>
                  <a:tr h="288949">
                    <a:tc>
                      <a:txBody>
                        <a:bodyPr/>
                        <a:lstStyle/>
                        <a:p>
                          <a:pPr algn="ctr"/>
                          <a:r>
                            <a:rPr lang="en-US" sz="1200" dirty="0"/>
                            <a:t>A1/BC9: ALP with photon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Feng, </a:t>
                          </a:r>
                          <a:r>
                            <a:rPr lang="en-US" sz="1200" dirty="0" err="1"/>
                            <a:t>Galon</a:t>
                          </a:r>
                          <a:r>
                            <a:rPr lang="en-US" sz="1200" dirty="0"/>
                            <a:t>, Kling, </a:t>
                          </a:r>
                          <a:r>
                            <a:rPr lang="en-US" sz="1200" dirty="0" err="1"/>
                            <a:t>Trojanowski</a:t>
                          </a:r>
                          <a:r>
                            <a:rPr lang="en-US" sz="1200" dirty="0"/>
                            <a:t>, 1806.02348</a:t>
                          </a:r>
                        </a:p>
                      </a:txBody>
                      <a:tcPr anchor="ctr"/>
                    </a:tc>
                    <a:extLst>
                      <a:ext uri="{0D108BD9-81ED-4DB2-BD59-A6C34878D82A}">
                        <a16:rowId xmlns:a16="http://schemas.microsoft.com/office/drawing/2014/main" val="3816633778"/>
                      </a:ext>
                    </a:extLst>
                  </a:tr>
                  <a:tr h="288949">
                    <a:tc>
                      <a:txBody>
                        <a:bodyPr/>
                        <a:lstStyle/>
                        <a:p>
                          <a:pPr algn="ctr"/>
                          <a:r>
                            <a:rPr lang="en-US" sz="1200" dirty="0"/>
                            <a:t>A2/BC10: ALP with fermion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FASER </a:t>
                          </a:r>
                          <a:r>
                            <a:rPr lang="en-US" sz="1200" dirty="0">
                              <a:latin typeface="+mn-lt"/>
                            </a:rPr>
                            <a:t>Collaboration, </a:t>
                          </a:r>
                          <a:r>
                            <a:rPr lang="en-US" sz="1200" kern="1200" dirty="0">
                              <a:solidFill>
                                <a:schemeClr val="dk1"/>
                              </a:solidFill>
                              <a:effectLst/>
                              <a:latin typeface="+mn-lt"/>
                              <a:ea typeface="+mn-ea"/>
                              <a:cs typeface="+mn-cs"/>
                            </a:rPr>
                            <a:t>1811.12522</a:t>
                          </a:r>
                        </a:p>
                      </a:txBody>
                      <a:tcPr anchor="ctr"/>
                    </a:tc>
                    <a:extLst>
                      <a:ext uri="{0D108BD9-81ED-4DB2-BD59-A6C34878D82A}">
                        <a16:rowId xmlns:a16="http://schemas.microsoft.com/office/drawing/2014/main" val="1275156905"/>
                      </a:ext>
                    </a:extLst>
                  </a:tr>
                  <a:tr h="288949">
                    <a:tc>
                      <a:txBody>
                        <a:bodyPr/>
                        <a:lstStyle/>
                        <a:p>
                          <a:pPr algn="ctr"/>
                          <a:r>
                            <a:rPr lang="en-US" sz="1200" dirty="0"/>
                            <a:t>A3/BC11: ALP with gluon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FASER </a:t>
                          </a:r>
                          <a:r>
                            <a:rPr lang="en-US" sz="1200" dirty="0">
                              <a:latin typeface="+mn-lt"/>
                            </a:rPr>
                            <a:t>Collaboration, </a:t>
                          </a:r>
                          <a:r>
                            <a:rPr lang="en-US" sz="1200" kern="1200" dirty="0">
                              <a:solidFill>
                                <a:schemeClr val="dk1"/>
                              </a:solidFill>
                              <a:effectLst/>
                              <a:latin typeface="+mn-lt"/>
                              <a:ea typeface="+mn-ea"/>
                              <a:cs typeface="+mn-cs"/>
                            </a:rPr>
                            <a:t>1811.12522</a:t>
                          </a:r>
                        </a:p>
                      </a:txBody>
                      <a:tcPr anchor="ctr"/>
                    </a:tc>
                    <a:extLst>
                      <a:ext uri="{0D108BD9-81ED-4DB2-BD59-A6C34878D82A}">
                        <a16:rowId xmlns:a16="http://schemas.microsoft.com/office/drawing/2014/main" val="3070654285"/>
                      </a:ext>
                    </a:extLst>
                  </a:tr>
                </a:tbl>
              </a:graphicData>
            </a:graphic>
          </p:graphicFrame>
        </mc:Choice>
        <mc:Fallback xmlns="">
          <p:graphicFrame>
            <p:nvGraphicFramePr>
              <p:cNvPr id="15" name="Table 14">
                <a:extLst>
                  <a:ext uri="{FF2B5EF4-FFF2-40B4-BE49-F238E27FC236}">
                    <a16:creationId xmlns:a16="http://schemas.microsoft.com/office/drawing/2014/main" id="{FE43614D-0A53-FF4B-AACF-F4EC75727D10}"/>
                  </a:ext>
                </a:extLst>
              </p:cNvPr>
              <p:cNvGraphicFramePr>
                <a:graphicFrameLocks noGrp="1"/>
              </p:cNvGraphicFramePr>
              <p:nvPr>
                <p:extLst>
                  <p:ext uri="{D42A27DB-BD31-4B8C-83A1-F6EECF244321}">
                    <p14:modId xmlns:p14="http://schemas.microsoft.com/office/powerpoint/2010/main" val="695025824"/>
                  </p:ext>
                </p:extLst>
              </p:nvPr>
            </p:nvGraphicFramePr>
            <p:xfrm>
              <a:off x="381000" y="1828800"/>
              <a:ext cx="8343901" cy="4678048"/>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752266159"/>
                        </a:ext>
                      </a:extLst>
                    </a:gridCol>
                    <a:gridCol w="990600">
                      <a:extLst>
                        <a:ext uri="{9D8B030D-6E8A-4147-A177-3AD203B41FA5}">
                          <a16:colId xmlns:a16="http://schemas.microsoft.com/office/drawing/2014/main" val="3410690635"/>
                        </a:ext>
                      </a:extLst>
                    </a:gridCol>
                    <a:gridCol w="990600">
                      <a:extLst>
                        <a:ext uri="{9D8B030D-6E8A-4147-A177-3AD203B41FA5}">
                          <a16:colId xmlns:a16="http://schemas.microsoft.com/office/drawing/2014/main" val="2128013603"/>
                        </a:ext>
                      </a:extLst>
                    </a:gridCol>
                    <a:gridCol w="3924301">
                      <a:extLst>
                        <a:ext uri="{9D8B030D-6E8A-4147-A177-3AD203B41FA5}">
                          <a16:colId xmlns:a16="http://schemas.microsoft.com/office/drawing/2014/main" val="120991351"/>
                        </a:ext>
                      </a:extLst>
                    </a:gridCol>
                  </a:tblGrid>
                  <a:tr h="369405">
                    <a:tc>
                      <a:txBody>
                        <a:bodyPr/>
                        <a:lstStyle/>
                        <a:p>
                          <a:pPr algn="ctr"/>
                          <a:r>
                            <a:rPr lang="en-US" sz="1200" dirty="0"/>
                            <a:t>Benchmark Model</a:t>
                          </a:r>
                        </a:p>
                      </a:txBody>
                      <a:tcPr anchor="ctr"/>
                    </a:tc>
                    <a:tc>
                      <a:txBody>
                        <a:bodyPr/>
                        <a:lstStyle/>
                        <a:p>
                          <a:pPr algn="ctr"/>
                          <a:r>
                            <a:rPr lang="en-US" sz="1200" dirty="0"/>
                            <a:t>FASER</a:t>
                          </a:r>
                        </a:p>
                      </a:txBody>
                      <a:tcPr anchor="ctr"/>
                    </a:tc>
                    <a:tc>
                      <a:txBody>
                        <a:bodyPr/>
                        <a:lstStyle/>
                        <a:p>
                          <a:pPr algn="ctr"/>
                          <a:r>
                            <a:rPr lang="en-US" sz="1200" dirty="0"/>
                            <a:t>FASER 2</a:t>
                          </a:r>
                        </a:p>
                      </a:txBody>
                      <a:tcPr anchor="ctr"/>
                    </a:tc>
                    <a:tc>
                      <a:txBody>
                        <a:bodyPr/>
                        <a:lstStyle/>
                        <a:p>
                          <a:pPr algn="ctr"/>
                          <a:r>
                            <a:rPr lang="en-US" sz="1200" dirty="0"/>
                            <a:t>References</a:t>
                          </a:r>
                        </a:p>
                      </a:txBody>
                      <a:tcPr anchor="ctr"/>
                    </a:tc>
                    <a:extLst>
                      <a:ext uri="{0D108BD9-81ED-4DB2-BD59-A6C34878D82A}">
                        <a16:rowId xmlns:a16="http://schemas.microsoft.com/office/drawing/2014/main" val="3421202722"/>
                      </a:ext>
                    </a:extLst>
                  </a:tr>
                  <a:tr h="288949">
                    <a:tc>
                      <a:txBody>
                        <a:bodyPr/>
                        <a:lstStyle/>
                        <a:p>
                          <a:pPr algn="ctr"/>
                          <a:r>
                            <a:rPr lang="en-US" sz="1200" dirty="0"/>
                            <a:t>V1/BC1: Dark Photon</a:t>
                          </a:r>
                        </a:p>
                      </a:txBody>
                      <a:tcPr anchor="ctr"/>
                    </a:tc>
                    <a:tc>
                      <a:txBody>
                        <a:bodyPr/>
                        <a:lstStyle/>
                        <a:p>
                          <a:endParaRPr lang="en-US"/>
                        </a:p>
                      </a:txBody>
                      <a:tcPr anchor="ctr">
                        <a:blipFill>
                          <a:blip r:embed="rId2"/>
                          <a:stretch>
                            <a:fillRect l="-247436" t="-130435" r="-498718" b="-1391304"/>
                          </a:stretch>
                        </a:blipFill>
                      </a:tcPr>
                    </a:tc>
                    <a:tc>
                      <a:txBody>
                        <a:bodyPr/>
                        <a:lstStyle/>
                        <a:p>
                          <a:endParaRPr lang="en-US"/>
                        </a:p>
                      </a:txBody>
                      <a:tcPr anchor="ctr">
                        <a:blipFill>
                          <a:blip r:embed="rId2"/>
                          <a:stretch>
                            <a:fillRect l="-343038" t="-130435" r="-392405" b="-1391304"/>
                          </a:stretch>
                        </a:blipFill>
                      </a:tcPr>
                    </a:tc>
                    <a:tc>
                      <a:txBody>
                        <a:bodyPr/>
                        <a:lstStyle/>
                        <a:p>
                          <a:pPr algn="ctr"/>
                          <a:r>
                            <a:rPr lang="en-US" sz="1200" dirty="0"/>
                            <a:t>Feng, </a:t>
                          </a:r>
                          <a:r>
                            <a:rPr lang="en-US" sz="1200" dirty="0" err="1"/>
                            <a:t>Galon</a:t>
                          </a:r>
                          <a:r>
                            <a:rPr lang="en-US" sz="1200" dirty="0"/>
                            <a:t>, Kling, </a:t>
                          </a:r>
                          <a:r>
                            <a:rPr lang="en-US" sz="1200" dirty="0" err="1"/>
                            <a:t>Trojanowski</a:t>
                          </a:r>
                          <a:r>
                            <a:rPr lang="en-US" sz="1200" dirty="0"/>
                            <a:t>, 1708.09389</a:t>
                          </a:r>
                        </a:p>
                      </a:txBody>
                      <a:tcPr anchor="ctr"/>
                    </a:tc>
                    <a:extLst>
                      <a:ext uri="{0D108BD9-81ED-4DB2-BD59-A6C34878D82A}">
                        <a16:rowId xmlns:a16="http://schemas.microsoft.com/office/drawing/2014/main" val="391316804"/>
                      </a:ext>
                    </a:extLst>
                  </a:tr>
                  <a:tr h="457200">
                    <a:tc>
                      <a:txBody>
                        <a:bodyPr/>
                        <a:lstStyle/>
                        <a:p>
                          <a:pPr algn="ctr"/>
                          <a:r>
                            <a:rPr lang="en-US" sz="1200" dirty="0"/>
                            <a:t>V2/BC1’: U(1)</a:t>
                          </a:r>
                          <a:r>
                            <a:rPr lang="en-US" sz="1200" baseline="-25000" dirty="0"/>
                            <a:t>B-L </a:t>
                          </a:r>
                          <a:r>
                            <a:rPr lang="en-US" sz="1200" baseline="0" dirty="0"/>
                            <a:t>Gauge Boson</a:t>
                          </a:r>
                        </a:p>
                      </a:txBody>
                      <a:tcPr anchor="ctr"/>
                    </a:tc>
                    <a:tc>
                      <a:txBody>
                        <a:bodyPr/>
                        <a:lstStyle/>
                        <a:p>
                          <a:endParaRPr lang="en-US"/>
                        </a:p>
                      </a:txBody>
                      <a:tcPr anchor="ctr">
                        <a:blipFill>
                          <a:blip r:embed="rId2"/>
                          <a:stretch>
                            <a:fillRect l="-247436" t="-147222" r="-498718" b="-788889"/>
                          </a:stretch>
                        </a:blipFill>
                      </a:tcPr>
                    </a:tc>
                    <a:tc>
                      <a:txBody>
                        <a:bodyPr/>
                        <a:lstStyle/>
                        <a:p>
                          <a:endParaRPr lang="en-US"/>
                        </a:p>
                      </a:txBody>
                      <a:tcPr anchor="ctr">
                        <a:blipFill>
                          <a:blip r:embed="rId2"/>
                          <a:stretch>
                            <a:fillRect l="-343038" t="-147222" r="-392405" b="-788889"/>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Bauer, </a:t>
                          </a:r>
                          <a:r>
                            <a:rPr lang="en-US" sz="1200" dirty="0" err="1"/>
                            <a:t>Foldenauer</a:t>
                          </a:r>
                          <a:r>
                            <a:rPr lang="en-US" sz="1200" dirty="0"/>
                            <a:t>, </a:t>
                          </a:r>
                          <a:r>
                            <a:rPr lang="en-US" sz="1200" dirty="0" err="1"/>
                            <a:t>Jaeckel</a:t>
                          </a:r>
                          <a:r>
                            <a:rPr lang="en-US" sz="1200" dirty="0"/>
                            <a:t>, 1803.05466</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FASER </a:t>
                          </a:r>
                          <a:r>
                            <a:rPr lang="en-US" sz="1200" dirty="0">
                              <a:latin typeface="+mn-lt"/>
                            </a:rPr>
                            <a:t>Collaboration, </a:t>
                          </a:r>
                          <a:r>
                            <a:rPr lang="en-US" sz="1200" kern="1200" dirty="0">
                              <a:solidFill>
                                <a:schemeClr val="dk1"/>
                              </a:solidFill>
                              <a:effectLst/>
                              <a:latin typeface="+mn-lt"/>
                              <a:ea typeface="+mn-ea"/>
                              <a:cs typeface="+mn-cs"/>
                            </a:rPr>
                            <a:t>1811.12522</a:t>
                          </a:r>
                        </a:p>
                      </a:txBody>
                      <a:tcPr anchor="ctr"/>
                    </a:tc>
                    <a:extLst>
                      <a:ext uri="{0D108BD9-81ED-4DB2-BD59-A6C34878D82A}">
                        <a16:rowId xmlns:a16="http://schemas.microsoft.com/office/drawing/2014/main" val="4042819001"/>
                      </a:ext>
                    </a:extLst>
                  </a:tr>
                  <a:tr h="288949">
                    <a:tc>
                      <a:txBody>
                        <a:bodyPr/>
                        <a:lstStyle/>
                        <a:p>
                          <a:pPr algn="ctr"/>
                          <a:r>
                            <a:rPr lang="en-US" sz="1200" dirty="0"/>
                            <a:t>BC2: Invisible Dark Photon</a:t>
                          </a:r>
                        </a:p>
                      </a:txBody>
                      <a:tcPr anchor="ctr"/>
                    </a:tc>
                    <a:tc>
                      <a:txBody>
                        <a:bodyPr/>
                        <a:lstStyle/>
                        <a:p>
                          <a:pPr algn="ct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extLst>
                      <a:ext uri="{0D108BD9-81ED-4DB2-BD59-A6C34878D82A}">
                        <a16:rowId xmlns:a16="http://schemas.microsoft.com/office/drawing/2014/main" val="1296936292"/>
                      </a:ext>
                    </a:extLst>
                  </a:tr>
                  <a:tr h="288949">
                    <a:tc>
                      <a:txBody>
                        <a:bodyPr/>
                        <a:lstStyle/>
                        <a:p>
                          <a:pPr algn="ctr"/>
                          <a:r>
                            <a:rPr lang="en-US" sz="1200" dirty="0"/>
                            <a:t>BC3: Milli-Charged Particle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extLst>
                      <a:ext uri="{0D108BD9-81ED-4DB2-BD59-A6C34878D82A}">
                        <a16:rowId xmlns:a16="http://schemas.microsoft.com/office/drawing/2014/main" val="1694263495"/>
                      </a:ext>
                    </a:extLst>
                  </a:tr>
                  <a:tr h="457200">
                    <a:tc>
                      <a:txBody>
                        <a:bodyPr/>
                        <a:lstStyle/>
                        <a:p>
                          <a:pPr algn="ctr"/>
                          <a:r>
                            <a:rPr lang="en-US" sz="1200" dirty="0"/>
                            <a:t>S1/BC4: Dark Higgs Boson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endParaRPr lang="en-US"/>
                        </a:p>
                      </a:txBody>
                      <a:tcPr anchor="ctr">
                        <a:blipFill>
                          <a:blip r:embed="rId2"/>
                          <a:stretch>
                            <a:fillRect l="-343038" t="-375000" r="-392405" b="-561111"/>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Feng, </a:t>
                          </a:r>
                          <a:r>
                            <a:rPr lang="en-US" sz="1200" dirty="0" err="1"/>
                            <a:t>Galon</a:t>
                          </a:r>
                          <a:r>
                            <a:rPr lang="en-US" sz="1200" dirty="0"/>
                            <a:t>, Kling, </a:t>
                          </a:r>
                          <a:r>
                            <a:rPr lang="en-US" sz="1200" dirty="0" err="1"/>
                            <a:t>Trojanowski</a:t>
                          </a:r>
                          <a:r>
                            <a:rPr lang="en-US" sz="1200" dirty="0"/>
                            <a:t>, 1710.09387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Batell</a:t>
                          </a:r>
                          <a:r>
                            <a:rPr lang="en-US" sz="1200" dirty="0"/>
                            <a:t>, Freitas, Ismail, McKeen, 1712.10022</a:t>
                          </a:r>
                        </a:p>
                      </a:txBody>
                      <a:tcPr anchor="ctr"/>
                    </a:tc>
                    <a:extLst>
                      <a:ext uri="{0D108BD9-81ED-4DB2-BD59-A6C34878D82A}">
                        <a16:rowId xmlns:a16="http://schemas.microsoft.com/office/drawing/2014/main" val="4020035292"/>
                      </a:ext>
                    </a:extLst>
                  </a:tr>
                  <a:tr h="288949">
                    <a:tc>
                      <a:txBody>
                        <a:bodyPr/>
                        <a:lstStyle/>
                        <a:p>
                          <a:pPr algn="ctr"/>
                          <a:r>
                            <a:rPr lang="en-US" sz="1200" dirty="0"/>
                            <a:t>S2/BC5: Dark Higgs with </a:t>
                          </a:r>
                          <a:r>
                            <a:rPr lang="en-US" sz="1200" dirty="0" err="1"/>
                            <a:t>hSS</a:t>
                          </a:r>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endParaRPr lang="en-US"/>
                        </a:p>
                      </a:txBody>
                      <a:tcPr anchor="ctr">
                        <a:blipFill>
                          <a:blip r:embed="rId2"/>
                          <a:stretch>
                            <a:fillRect l="-343038" t="-777273" r="-392405" b="-818182"/>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Feng, </a:t>
                          </a:r>
                          <a:r>
                            <a:rPr lang="en-US" sz="1200" dirty="0" err="1"/>
                            <a:t>Galon</a:t>
                          </a:r>
                          <a:r>
                            <a:rPr lang="en-US" sz="1200" dirty="0"/>
                            <a:t>, Kling, </a:t>
                          </a:r>
                          <a:r>
                            <a:rPr lang="en-US" sz="1200" dirty="0" err="1"/>
                            <a:t>Trojanowski</a:t>
                          </a:r>
                          <a:r>
                            <a:rPr lang="en-US" sz="1200" dirty="0"/>
                            <a:t>, 1710.09387</a:t>
                          </a:r>
                        </a:p>
                      </a:txBody>
                      <a:tcPr anchor="ctr"/>
                    </a:tc>
                    <a:extLst>
                      <a:ext uri="{0D108BD9-81ED-4DB2-BD59-A6C34878D82A}">
                        <a16:rowId xmlns:a16="http://schemas.microsoft.com/office/drawing/2014/main" val="335916766"/>
                      </a:ext>
                    </a:extLst>
                  </a:tr>
                  <a:tr h="457200">
                    <a:tc>
                      <a:txBody>
                        <a:bodyPr/>
                        <a:lstStyle/>
                        <a:p>
                          <a:pPr algn="ctr"/>
                          <a:r>
                            <a:rPr lang="en-US" sz="1200" dirty="0"/>
                            <a:t>F1/BC6: HNL with 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endParaRPr lang="en-US"/>
                        </a:p>
                      </a:txBody>
                      <a:tcPr anchor="ctr">
                        <a:blipFill>
                          <a:blip r:embed="rId2"/>
                          <a:stretch>
                            <a:fillRect l="-343038" t="-536111" r="-392405" b="-400000"/>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1081064154"/>
                      </a:ext>
                    </a:extLst>
                  </a:tr>
                  <a:tr h="457200">
                    <a:tc>
                      <a:txBody>
                        <a:bodyPr/>
                        <a:lstStyle/>
                        <a:p>
                          <a:pPr algn="ctr"/>
                          <a:r>
                            <a:rPr lang="en-US" sz="1200" dirty="0"/>
                            <a:t>F2/BC7: HNL with </a:t>
                          </a:r>
                          <a:r>
                            <a:rPr lang="en-US" sz="1200" dirty="0">
                              <a:latin typeface="Symbol" pitchFamily="2" charset="2"/>
                            </a:rPr>
                            <a:t>m</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endParaRPr lang="en-US"/>
                        </a:p>
                      </a:txBody>
                      <a:tcPr anchor="ctr">
                        <a:blipFill>
                          <a:blip r:embed="rId2"/>
                          <a:stretch>
                            <a:fillRect l="-343038" t="-618919" r="-392405" b="-289189"/>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867695026"/>
                      </a:ext>
                    </a:extLst>
                  </a:tr>
                  <a:tr h="457200">
                    <a:tc>
                      <a:txBody>
                        <a:bodyPr/>
                        <a:lstStyle/>
                        <a:p>
                          <a:pPr algn="ctr"/>
                          <a:r>
                            <a:rPr lang="en-US" sz="1200" dirty="0"/>
                            <a:t>F3/BC8: HNL with </a:t>
                          </a:r>
                          <a:r>
                            <a:rPr lang="en-US" sz="1200" dirty="0">
                              <a:latin typeface="Symbol" pitchFamily="2" charset="2"/>
                            </a:rPr>
                            <a:t>t</a:t>
                          </a:r>
                        </a:p>
                      </a:txBody>
                      <a:tcPr anchor="ctr"/>
                    </a:tc>
                    <a:tc>
                      <a:txBody>
                        <a:bodyPr/>
                        <a:lstStyle/>
                        <a:p>
                          <a:endParaRPr lang="en-US"/>
                        </a:p>
                      </a:txBody>
                      <a:tcPr anchor="ctr">
                        <a:blipFill>
                          <a:blip r:embed="rId2"/>
                          <a:stretch>
                            <a:fillRect l="-247436" t="-738889" r="-498718" b="-197222"/>
                          </a:stretch>
                        </a:blipFill>
                      </a:tcPr>
                    </a:tc>
                    <a:tc>
                      <a:txBody>
                        <a:bodyPr/>
                        <a:lstStyle/>
                        <a:p>
                          <a:endParaRPr lang="en-US"/>
                        </a:p>
                      </a:txBody>
                      <a:tcPr anchor="ctr">
                        <a:blipFill>
                          <a:blip r:embed="rId2"/>
                          <a:stretch>
                            <a:fillRect l="-343038" t="-738889" r="-392405" b="-197222"/>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838598692"/>
                      </a:ext>
                    </a:extLst>
                  </a:tr>
                  <a:tr h="288949">
                    <a:tc>
                      <a:txBody>
                        <a:bodyPr/>
                        <a:lstStyle/>
                        <a:p>
                          <a:pPr algn="ctr"/>
                          <a:r>
                            <a:rPr lang="en-US" sz="1200" dirty="0"/>
                            <a:t>A1/BC9: ALP with photon</a:t>
                          </a:r>
                        </a:p>
                      </a:txBody>
                      <a:tcPr anchor="ctr"/>
                    </a:tc>
                    <a:tc>
                      <a:txBody>
                        <a:bodyPr/>
                        <a:lstStyle/>
                        <a:p>
                          <a:endParaRPr lang="en-US"/>
                        </a:p>
                      </a:txBody>
                      <a:tcPr anchor="ctr">
                        <a:blipFill>
                          <a:blip r:embed="rId2"/>
                          <a:stretch>
                            <a:fillRect l="-247436" t="-1372727" r="-498718" b="-222727"/>
                          </a:stretch>
                        </a:blipFill>
                      </a:tcPr>
                    </a:tc>
                    <a:tc>
                      <a:txBody>
                        <a:bodyPr/>
                        <a:lstStyle/>
                        <a:p>
                          <a:endParaRPr lang="en-US"/>
                        </a:p>
                      </a:txBody>
                      <a:tcPr anchor="ctr">
                        <a:blipFill>
                          <a:blip r:embed="rId2"/>
                          <a:stretch>
                            <a:fillRect l="-343038" t="-1372727" r="-392405" b="-222727"/>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Feng, </a:t>
                          </a:r>
                          <a:r>
                            <a:rPr lang="en-US" sz="1200" dirty="0" err="1"/>
                            <a:t>Galon</a:t>
                          </a:r>
                          <a:r>
                            <a:rPr lang="en-US" sz="1200" dirty="0"/>
                            <a:t>, Kling, </a:t>
                          </a:r>
                          <a:r>
                            <a:rPr lang="en-US" sz="1200" dirty="0" err="1"/>
                            <a:t>Trojanowski</a:t>
                          </a:r>
                          <a:r>
                            <a:rPr lang="en-US" sz="1200" dirty="0"/>
                            <a:t>, 1806.02348</a:t>
                          </a:r>
                        </a:p>
                      </a:txBody>
                      <a:tcPr anchor="ctr"/>
                    </a:tc>
                    <a:extLst>
                      <a:ext uri="{0D108BD9-81ED-4DB2-BD59-A6C34878D82A}">
                        <a16:rowId xmlns:a16="http://schemas.microsoft.com/office/drawing/2014/main" val="3816633778"/>
                      </a:ext>
                    </a:extLst>
                  </a:tr>
                  <a:tr h="288949">
                    <a:tc>
                      <a:txBody>
                        <a:bodyPr/>
                        <a:lstStyle/>
                        <a:p>
                          <a:pPr algn="ctr"/>
                          <a:r>
                            <a:rPr lang="en-US" sz="1200" dirty="0"/>
                            <a:t>A2/BC10: ALP with fermion</a:t>
                          </a:r>
                        </a:p>
                      </a:txBody>
                      <a:tcPr anchor="ctr"/>
                    </a:tc>
                    <a:tc>
                      <a:txBody>
                        <a:bodyPr/>
                        <a:lstStyle/>
                        <a:p>
                          <a:endParaRPr lang="en-US"/>
                        </a:p>
                      </a:txBody>
                      <a:tcPr anchor="ctr">
                        <a:blipFill>
                          <a:blip r:embed="rId2"/>
                          <a:stretch>
                            <a:fillRect l="-247436" t="-1408696" r="-498718" b="-113043"/>
                          </a:stretch>
                        </a:blipFill>
                      </a:tcPr>
                    </a:tc>
                    <a:tc>
                      <a:txBody>
                        <a:bodyPr/>
                        <a:lstStyle/>
                        <a:p>
                          <a:endParaRPr lang="en-US"/>
                        </a:p>
                      </a:txBody>
                      <a:tcPr anchor="ctr">
                        <a:blipFill>
                          <a:blip r:embed="rId2"/>
                          <a:stretch>
                            <a:fillRect l="-343038" t="-1408696" r="-392405" b="-113043"/>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FASER </a:t>
                          </a:r>
                          <a:r>
                            <a:rPr lang="en-US" sz="1200" dirty="0">
                              <a:latin typeface="+mn-lt"/>
                            </a:rPr>
                            <a:t>Collaboration, </a:t>
                          </a:r>
                          <a:r>
                            <a:rPr lang="en-US" sz="1200" kern="1200" dirty="0">
                              <a:solidFill>
                                <a:schemeClr val="dk1"/>
                              </a:solidFill>
                              <a:effectLst/>
                              <a:latin typeface="+mn-lt"/>
                              <a:ea typeface="+mn-ea"/>
                              <a:cs typeface="+mn-cs"/>
                            </a:rPr>
                            <a:t>1811.12522</a:t>
                          </a:r>
                        </a:p>
                      </a:txBody>
                      <a:tcPr anchor="ctr"/>
                    </a:tc>
                    <a:extLst>
                      <a:ext uri="{0D108BD9-81ED-4DB2-BD59-A6C34878D82A}">
                        <a16:rowId xmlns:a16="http://schemas.microsoft.com/office/drawing/2014/main" val="1275156905"/>
                      </a:ext>
                    </a:extLst>
                  </a:tr>
                  <a:tr h="288949">
                    <a:tc>
                      <a:txBody>
                        <a:bodyPr/>
                        <a:lstStyle/>
                        <a:p>
                          <a:pPr algn="ctr"/>
                          <a:r>
                            <a:rPr lang="en-US" sz="1200" dirty="0"/>
                            <a:t>A3/BC11: ALP with gluon</a:t>
                          </a:r>
                        </a:p>
                      </a:txBody>
                      <a:tcPr anchor="ctr"/>
                    </a:tc>
                    <a:tc>
                      <a:txBody>
                        <a:bodyPr/>
                        <a:lstStyle/>
                        <a:p>
                          <a:endParaRPr lang="en-US"/>
                        </a:p>
                      </a:txBody>
                      <a:tcPr anchor="ctr">
                        <a:blipFill>
                          <a:blip r:embed="rId2"/>
                          <a:stretch>
                            <a:fillRect l="-247436" t="-1508696" r="-498718" b="-13043"/>
                          </a:stretch>
                        </a:blipFill>
                      </a:tcPr>
                    </a:tc>
                    <a:tc>
                      <a:txBody>
                        <a:bodyPr/>
                        <a:lstStyle/>
                        <a:p>
                          <a:endParaRPr lang="en-US"/>
                        </a:p>
                      </a:txBody>
                      <a:tcPr anchor="ctr">
                        <a:blipFill>
                          <a:blip r:embed="rId2"/>
                          <a:stretch>
                            <a:fillRect l="-343038" t="-1508696" r="-392405" b="-13043"/>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FASER </a:t>
                          </a:r>
                          <a:r>
                            <a:rPr lang="en-US" sz="1200" dirty="0">
                              <a:latin typeface="+mn-lt"/>
                            </a:rPr>
                            <a:t>Collaboration, </a:t>
                          </a:r>
                          <a:r>
                            <a:rPr lang="en-US" sz="1200" kern="1200" dirty="0">
                              <a:solidFill>
                                <a:schemeClr val="dk1"/>
                              </a:solidFill>
                              <a:effectLst/>
                              <a:latin typeface="+mn-lt"/>
                              <a:ea typeface="+mn-ea"/>
                              <a:cs typeface="+mn-cs"/>
                            </a:rPr>
                            <a:t>1811.12522</a:t>
                          </a:r>
                        </a:p>
                      </a:txBody>
                      <a:tcPr anchor="ctr"/>
                    </a:tc>
                    <a:extLst>
                      <a:ext uri="{0D108BD9-81ED-4DB2-BD59-A6C34878D82A}">
                        <a16:rowId xmlns:a16="http://schemas.microsoft.com/office/drawing/2014/main" val="3070654285"/>
                      </a:ext>
                    </a:extLst>
                  </a:tr>
                </a:tbl>
              </a:graphicData>
            </a:graphic>
          </p:graphicFrame>
        </mc:Fallback>
      </mc:AlternateContent>
    </p:spTree>
    <p:extLst>
      <p:ext uri="{BB962C8B-B14F-4D97-AF65-F5344CB8AC3E}">
        <p14:creationId xmlns:p14="http://schemas.microsoft.com/office/powerpoint/2010/main" val="156172847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D1352E5A-71D5-5045-BCF4-77B511DA54AB}"/>
              </a:ext>
            </a:extLst>
          </p:cNvPr>
          <p:cNvSpPr>
            <a:spLocks noGrp="1"/>
          </p:cNvSpPr>
          <p:nvPr>
            <p:ph idx="1"/>
          </p:nvPr>
        </p:nvSpPr>
        <p:spPr>
          <a:xfrm>
            <a:off x="76200" y="914400"/>
            <a:ext cx="9067800" cy="5257800"/>
          </a:xfrm>
        </p:spPr>
        <p:txBody>
          <a:bodyPr/>
          <a:lstStyle/>
          <a:p>
            <a:pPr>
              <a:buFontTx/>
              <a:buChar char="•"/>
            </a:pPr>
            <a:r>
              <a:rPr lang="en-US" dirty="0"/>
              <a:t>The beam collision axis has been located to mm accuracy by the CERN survey department.  To place FASER on this axis, a trench is required to lower the floor by 46 cm.</a:t>
            </a: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eaLnBrk="1" hangingPunct="1"/>
            <a:endParaRPr lang="en-US" dirty="0">
              <a:latin typeface="Arial" charset="0"/>
            </a:endParaRPr>
          </a:p>
          <a:p>
            <a:pPr eaLnBrk="1" hangingPunct="1"/>
            <a:endParaRPr lang="en-US" sz="1000" dirty="0">
              <a:latin typeface="Arial" charset="0"/>
            </a:endParaRPr>
          </a:p>
          <a:p>
            <a:pPr marL="0" indent="0" eaLnBrk="1" hangingPunct="1">
              <a:buNone/>
            </a:pPr>
            <a:endParaRPr lang="en-US" dirty="0">
              <a:latin typeface="Arial" charset="0"/>
            </a:endParaRPr>
          </a:p>
          <a:p>
            <a:pPr marL="0" indent="0" eaLnBrk="1" hangingPunct="1">
              <a:buNone/>
            </a:pPr>
            <a:endParaRPr lang="en-US" sz="1400" dirty="0">
              <a:latin typeface="Arial" charset="0"/>
            </a:endParaRPr>
          </a:p>
          <a:p>
            <a:pPr>
              <a:buFontTx/>
              <a:buChar char="•"/>
            </a:pPr>
            <a:endParaRPr lang="en-US" sz="1200" dirty="0">
              <a:solidFill>
                <a:srgbClr val="000000"/>
              </a:solidFill>
            </a:endParaRPr>
          </a:p>
          <a:p>
            <a:pPr>
              <a:buFontTx/>
              <a:buChar char="•"/>
            </a:pPr>
            <a:endParaRPr lang="en-US" dirty="0">
              <a:solidFill>
                <a:srgbClr val="000000"/>
              </a:solidFill>
            </a:endParaRPr>
          </a:p>
          <a:p>
            <a:pPr>
              <a:buFontTx/>
              <a:buChar char="•"/>
            </a:pPr>
            <a:endParaRPr lang="en-US" dirty="0">
              <a:solidFill>
                <a:srgbClr val="000000"/>
              </a:solidFill>
            </a:endParaRPr>
          </a:p>
          <a:p>
            <a:pPr>
              <a:buFontTx/>
              <a:buChar char="•"/>
            </a:pPr>
            <a:r>
              <a:rPr lang="en-US" dirty="0">
                <a:solidFill>
                  <a:srgbClr val="000000"/>
                </a:solidFill>
              </a:rPr>
              <a:t>The beam crossing angle also matters: if 285 (590) </a:t>
            </a:r>
            <a:r>
              <a:rPr lang="en-US" dirty="0" err="1">
                <a:solidFill>
                  <a:srgbClr val="000000"/>
                </a:solidFill>
                <a:latin typeface="Symbol" charset="2"/>
                <a:cs typeface="Symbol" charset="2"/>
              </a:rPr>
              <a:t>m</a:t>
            </a:r>
            <a:r>
              <a:rPr lang="en-US" dirty="0" err="1">
                <a:solidFill>
                  <a:srgbClr val="000000"/>
                </a:solidFill>
              </a:rPr>
              <a:t>rad</a:t>
            </a:r>
            <a:r>
              <a:rPr lang="en-US" dirty="0">
                <a:solidFill>
                  <a:srgbClr val="000000"/>
                </a:solidFill>
              </a:rPr>
              <a:t>, the “on axis” location at FASER </a:t>
            </a:r>
            <a:r>
              <a:rPr lang="en-US" dirty="0">
                <a:solidFill>
                  <a:srgbClr val="000000"/>
                </a:solidFill>
                <a:sym typeface="Wingdings"/>
              </a:rPr>
              <a:t>shifts by 6 (12) cm.</a:t>
            </a:r>
          </a:p>
        </p:txBody>
      </p:sp>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FASER IN TUNNEL TI12</a:t>
            </a:r>
          </a:p>
        </p:txBody>
      </p:sp>
      <p:pic>
        <p:nvPicPr>
          <p:cNvPr id="11" name="Obraz 5">
            <a:extLst>
              <a:ext uri="{FF2B5EF4-FFF2-40B4-BE49-F238E27FC236}">
                <a16:creationId xmlns:a16="http://schemas.microsoft.com/office/drawing/2014/main" id="{BFF42797-A462-3C4B-AACE-92314EDFE982}"/>
              </a:ext>
            </a:extLst>
          </p:cNvPr>
          <p:cNvPicPr>
            <a:picLocks noChangeAspect="1"/>
          </p:cNvPicPr>
          <p:nvPr/>
        </p:nvPicPr>
        <p:blipFill rotWithShape="1">
          <a:blip r:embed="rId2">
            <a:extLst>
              <a:ext uri="{28A0092B-C50C-407E-A947-70E740481C1C}">
                <a14:useLocalDpi xmlns:a14="http://schemas.microsoft.com/office/drawing/2010/main" val="0"/>
              </a:ext>
            </a:extLst>
          </a:blip>
          <a:srcRect l="17080" t="15753" r="56485" b="35062"/>
          <a:stretch/>
        </p:blipFill>
        <p:spPr>
          <a:xfrm>
            <a:off x="324774" y="2410248"/>
            <a:ext cx="3713826" cy="2959364"/>
          </a:xfrm>
          <a:prstGeom prst="rect">
            <a:avLst/>
          </a:prstGeom>
        </p:spPr>
      </p:pic>
      <p:pic>
        <p:nvPicPr>
          <p:cNvPr id="14" name="Obraz 11">
            <a:extLst>
              <a:ext uri="{FF2B5EF4-FFF2-40B4-BE49-F238E27FC236}">
                <a16:creationId xmlns:a16="http://schemas.microsoft.com/office/drawing/2014/main" id="{0A8F5604-5DF1-E948-86E1-7ED32E1FCC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4166" y="2410248"/>
            <a:ext cx="4078834" cy="2959364"/>
          </a:xfrm>
          <a:prstGeom prst="rect">
            <a:avLst/>
          </a:prstGeom>
        </p:spPr>
      </p:pic>
    </p:spTree>
    <p:extLst>
      <p:ext uri="{BB962C8B-B14F-4D97-AF65-F5344CB8AC3E}">
        <p14:creationId xmlns:p14="http://schemas.microsoft.com/office/powerpoint/2010/main" val="232179299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raft9Labeled.png"/>
          <p:cNvPicPr>
            <a:picLocks noChangeAspect="1"/>
          </p:cNvPicPr>
          <p:nvPr/>
        </p:nvPicPr>
        <p:blipFill>
          <a:blip r:embed="rId2"/>
          <a:stretch>
            <a:fillRect/>
          </a:stretch>
        </p:blipFill>
        <p:spPr>
          <a:xfrm>
            <a:off x="228600" y="1752600"/>
            <a:ext cx="8610600" cy="4808434"/>
          </a:xfrm>
          <a:prstGeom prst="rect">
            <a:avLst/>
          </a:prstGeom>
        </p:spPr>
      </p:pic>
      <p:cxnSp>
        <p:nvCxnSpPr>
          <p:cNvPr id="5" name="Straight Arrow Connector 4"/>
          <p:cNvCxnSpPr/>
          <p:nvPr/>
        </p:nvCxnSpPr>
        <p:spPr>
          <a:xfrm flipV="1">
            <a:off x="305395" y="5867400"/>
            <a:ext cx="6858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76795" y="6096000"/>
            <a:ext cx="2334870" cy="369332"/>
          </a:xfrm>
          <a:prstGeom prst="rect">
            <a:avLst/>
          </a:prstGeom>
          <a:noFill/>
        </p:spPr>
        <p:txBody>
          <a:bodyPr wrap="none" rtlCol="0">
            <a:spAutoFit/>
          </a:bodyPr>
          <a:lstStyle/>
          <a:p>
            <a:r>
              <a:rPr lang="en-US" dirty="0"/>
              <a:t>particles from ATLAS</a:t>
            </a:r>
          </a:p>
        </p:txBody>
      </p:sp>
      <p:sp>
        <p:nvSpPr>
          <p:cNvPr id="7" name="TextBox 6"/>
          <p:cNvSpPr txBox="1"/>
          <p:nvPr/>
        </p:nvSpPr>
        <p:spPr>
          <a:xfrm rot="20683880">
            <a:off x="2028647" y="4836985"/>
            <a:ext cx="2145011" cy="338554"/>
          </a:xfrm>
          <a:prstGeom prst="rect">
            <a:avLst/>
          </a:prstGeom>
          <a:noFill/>
        </p:spPr>
        <p:txBody>
          <a:bodyPr wrap="none" rtlCol="0">
            <a:spAutoFit/>
          </a:bodyPr>
          <a:lstStyle/>
          <a:p>
            <a:r>
              <a:rPr lang="en-US" sz="1600" dirty="0">
                <a:solidFill>
                  <a:schemeClr val="bg1"/>
                </a:solidFill>
              </a:rPr>
              <a:t>Empty Decay Volume</a:t>
            </a:r>
          </a:p>
        </p:txBody>
      </p:sp>
      <p:sp>
        <p:nvSpPr>
          <p:cNvPr id="11" name="Title 1"/>
          <p:cNvSpPr txBox="1">
            <a:spLocks/>
          </p:cNvSpPr>
          <p:nvPr/>
        </p:nvSpPr>
        <p:spPr bwMode="auto">
          <a:xfrm>
            <a:off x="685800" y="104775"/>
            <a:ext cx="7772400" cy="73342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mj-cs"/>
              </a:rPr>
              <a:t>THE FASER DETECTOR</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mj-cs"/>
            </a:endParaRPr>
          </a:p>
        </p:txBody>
      </p:sp>
      <p:sp>
        <p:nvSpPr>
          <p:cNvPr id="10" name="Content Placeholder 2">
            <a:extLst>
              <a:ext uri="{FF2B5EF4-FFF2-40B4-BE49-F238E27FC236}">
                <a16:creationId xmlns:a16="http://schemas.microsoft.com/office/drawing/2014/main" id="{39A82ACF-CD3F-044C-B4BB-A36B16A59019}"/>
              </a:ext>
            </a:extLst>
          </p:cNvPr>
          <p:cNvSpPr txBox="1">
            <a:spLocks/>
          </p:cNvSpPr>
          <p:nvPr/>
        </p:nvSpPr>
        <p:spPr>
          <a:xfrm>
            <a:off x="228600" y="762000"/>
            <a:ext cx="3886200" cy="1835768"/>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Arial" charset="0"/>
                <a:sym typeface="Wingdings"/>
              </a:rPr>
              <a:t>The detector consists of</a:t>
            </a:r>
          </a:p>
          <a:p>
            <a:pPr lvl="1"/>
            <a:r>
              <a:rPr lang="en-US" sz="1600" dirty="0">
                <a:latin typeface="Arial" charset="0"/>
                <a:sym typeface="Wingdings"/>
              </a:rPr>
              <a:t>Scintillator veto</a:t>
            </a:r>
          </a:p>
          <a:p>
            <a:pPr lvl="1"/>
            <a:r>
              <a:rPr lang="en-US" sz="1600" dirty="0">
                <a:latin typeface="Arial" charset="0"/>
                <a:sym typeface="Wingdings"/>
              </a:rPr>
              <a:t>1.5 m-long decay volume</a:t>
            </a:r>
          </a:p>
          <a:p>
            <a:pPr lvl="1"/>
            <a:r>
              <a:rPr lang="en-US" sz="1600" dirty="0">
                <a:latin typeface="Arial" charset="0"/>
                <a:sym typeface="Wingdings"/>
              </a:rPr>
              <a:t>2 m-long spectrometer</a:t>
            </a:r>
          </a:p>
          <a:p>
            <a:pPr lvl="1"/>
            <a:r>
              <a:rPr lang="en-US" sz="1600" dirty="0">
                <a:latin typeface="Arial" charset="0"/>
                <a:sym typeface="Wingdings"/>
              </a:rPr>
              <a:t>3 tracking stations</a:t>
            </a:r>
          </a:p>
          <a:p>
            <a:pPr lvl="1"/>
            <a:r>
              <a:rPr lang="en-US" sz="1600" dirty="0">
                <a:latin typeface="Arial" charset="0"/>
                <a:sym typeface="Wingdings"/>
              </a:rPr>
              <a:t>EM calorimeter</a:t>
            </a:r>
          </a:p>
          <a:p>
            <a:endParaRPr lang="en-US" sz="1200" dirty="0">
              <a:latin typeface="Arial" charset="0"/>
              <a:sym typeface="Wingdings"/>
            </a:endParaRPr>
          </a:p>
        </p:txBody>
      </p:sp>
    </p:spTree>
    <p:extLst>
      <p:ext uri="{BB962C8B-B14F-4D97-AF65-F5344CB8AC3E}">
        <p14:creationId xmlns:p14="http://schemas.microsoft.com/office/powerpoint/2010/main" val="12572358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018C9FF-6D69-2C40-A55F-107F417EE84E}"/>
              </a:ext>
            </a:extLst>
          </p:cNvPr>
          <p:cNvGrpSpPr/>
          <p:nvPr/>
        </p:nvGrpSpPr>
        <p:grpSpPr>
          <a:xfrm>
            <a:off x="0" y="914400"/>
            <a:ext cx="9144000" cy="1066800"/>
            <a:chOff x="0" y="1752600"/>
            <a:chExt cx="9144000" cy="1066800"/>
          </a:xfrm>
        </p:grpSpPr>
        <p:sp>
          <p:nvSpPr>
            <p:cNvPr id="22" name="TextBox 21"/>
            <p:cNvSpPr txBox="1"/>
            <p:nvPr/>
          </p:nvSpPr>
          <p:spPr>
            <a:xfrm>
              <a:off x="3788088" y="1752600"/>
              <a:ext cx="402912" cy="369332"/>
            </a:xfrm>
            <a:prstGeom prst="rect">
              <a:avLst/>
            </a:prstGeom>
            <a:noFill/>
          </p:spPr>
          <p:txBody>
            <a:bodyPr wrap="none" rtlCol="0">
              <a:spAutoFit/>
            </a:bodyPr>
            <a:lstStyle/>
            <a:p>
              <a:r>
                <a:rPr lang="en-US" dirty="0" err="1"/>
                <a:t>e</a:t>
              </a:r>
              <a:r>
                <a:rPr lang="en-US" baseline="30000" dirty="0"/>
                <a:t>+</a:t>
              </a:r>
            </a:p>
          </p:txBody>
        </p:sp>
        <p:sp>
          <p:nvSpPr>
            <p:cNvPr id="23" name="TextBox 22"/>
            <p:cNvSpPr txBox="1"/>
            <p:nvPr/>
          </p:nvSpPr>
          <p:spPr>
            <a:xfrm>
              <a:off x="3826710" y="2286000"/>
              <a:ext cx="364290" cy="369332"/>
            </a:xfrm>
            <a:prstGeom prst="rect">
              <a:avLst/>
            </a:prstGeom>
            <a:noFill/>
          </p:spPr>
          <p:txBody>
            <a:bodyPr wrap="none" rtlCol="0">
              <a:spAutoFit/>
            </a:bodyPr>
            <a:lstStyle/>
            <a:p>
              <a:r>
                <a:rPr lang="en-US" dirty="0" err="1"/>
                <a:t>e</a:t>
              </a:r>
              <a:r>
                <a:rPr lang="en-US" baseline="30000" dirty="0"/>
                <a:t>-</a:t>
              </a:r>
            </a:p>
          </p:txBody>
        </p:sp>
        <p:grpSp>
          <p:nvGrpSpPr>
            <p:cNvPr id="28" name="Group 27"/>
            <p:cNvGrpSpPr/>
            <p:nvPr/>
          </p:nvGrpSpPr>
          <p:grpSpPr>
            <a:xfrm>
              <a:off x="0" y="1752600"/>
              <a:ext cx="9144000" cy="1066800"/>
              <a:chOff x="0" y="3581400"/>
              <a:chExt cx="9144000" cy="1066800"/>
            </a:xfrm>
          </p:grpSpPr>
          <p:sp>
            <p:nvSpPr>
              <p:cNvPr id="9" name="Rectangle 8"/>
              <p:cNvSpPr/>
              <p:nvPr/>
            </p:nvSpPr>
            <p:spPr>
              <a:xfrm>
                <a:off x="685800" y="3581400"/>
                <a:ext cx="228600" cy="1066800"/>
              </a:xfrm>
              <a:prstGeom prst="rect">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295400" y="3581400"/>
                <a:ext cx="2514600" cy="1066800"/>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4191000" y="3581400"/>
                <a:ext cx="3429000" cy="1066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7924800" y="3581400"/>
                <a:ext cx="1219200" cy="106680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0" y="4038600"/>
                <a:ext cx="2514600" cy="1588"/>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a:endCxn id="11" idx="3"/>
              </p:cNvCxnSpPr>
              <p:nvPr/>
            </p:nvCxnSpPr>
            <p:spPr>
              <a:xfrm>
                <a:off x="2514600" y="4038600"/>
                <a:ext cx="5105400" cy="76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0" y="3581400"/>
                <a:ext cx="377039" cy="369332"/>
              </a:xfrm>
              <a:prstGeom prst="rect">
                <a:avLst/>
              </a:prstGeom>
              <a:noFill/>
            </p:spPr>
            <p:txBody>
              <a:bodyPr wrap="none" rtlCol="0">
                <a:spAutoFit/>
              </a:bodyPr>
              <a:lstStyle/>
              <a:p>
                <a:r>
                  <a:rPr lang="en-US" dirty="0"/>
                  <a:t>A’</a:t>
                </a:r>
              </a:p>
            </p:txBody>
          </p:sp>
          <p:sp>
            <p:nvSpPr>
              <p:cNvPr id="24" name="Oval 23"/>
              <p:cNvSpPr/>
              <p:nvPr/>
            </p:nvSpPr>
            <p:spPr>
              <a:xfrm>
                <a:off x="7924800" y="3669268"/>
                <a:ext cx="914400" cy="304800"/>
              </a:xfrm>
              <a:prstGeom prst="ellipse">
                <a:avLst/>
              </a:prstGeom>
              <a:solidFill>
                <a:srgbClr val="800000"/>
              </a:solidFill>
              <a:scene3d>
                <a:camera prst="orthographicFront">
                  <a:rot lat="0" lon="0" rev="3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7924800" y="3962400"/>
                <a:ext cx="914400" cy="304800"/>
              </a:xfrm>
              <a:prstGeom prst="ellipse">
                <a:avLst/>
              </a:prstGeom>
              <a:solidFill>
                <a:srgbClr val="800000"/>
              </a:solidFill>
              <a:scene3d>
                <a:camera prst="orthographicFront">
                  <a:rot lat="0" lon="0" rev="213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6" name="Straight Connector 15"/>
            <p:cNvCxnSpPr/>
            <p:nvPr/>
          </p:nvCxnSpPr>
          <p:spPr>
            <a:xfrm flipV="1">
              <a:off x="2514600" y="2057400"/>
              <a:ext cx="510540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0" name="Title 1"/>
          <p:cNvSpPr txBox="1">
            <a:spLocks/>
          </p:cNvSpPr>
          <p:nvPr/>
        </p:nvSpPr>
        <p:spPr bwMode="auto">
          <a:xfrm>
            <a:off x="685800" y="104775"/>
            <a:ext cx="7772400" cy="7334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mj-cs"/>
              </a:rPr>
              <a:t>THE SIGNAL</a:t>
            </a:r>
          </a:p>
        </p:txBody>
      </p:sp>
      <p:sp>
        <p:nvSpPr>
          <p:cNvPr id="29" name="Content Placeholder 2">
            <a:extLst>
              <a:ext uri="{FF2B5EF4-FFF2-40B4-BE49-F238E27FC236}">
                <a16:creationId xmlns:a16="http://schemas.microsoft.com/office/drawing/2014/main" id="{8B660F82-5AE5-564C-9016-68BC69C24F7F}"/>
              </a:ext>
            </a:extLst>
          </p:cNvPr>
          <p:cNvSpPr txBox="1">
            <a:spLocks/>
          </p:cNvSpPr>
          <p:nvPr/>
        </p:nvSpPr>
        <p:spPr>
          <a:xfrm>
            <a:off x="1" y="2209800"/>
            <a:ext cx="9144000" cy="3570738"/>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00050"/>
            <a:r>
              <a:rPr lang="en-US" dirty="0">
                <a:latin typeface="Arial" charset="0"/>
                <a:sym typeface="Wingdings"/>
              </a:rPr>
              <a:t>The signal is spectacular: 2 ~</a:t>
            </a:r>
            <a:r>
              <a:rPr lang="en-US" dirty="0" err="1">
                <a:latin typeface="Arial" charset="0"/>
                <a:sym typeface="Wingdings"/>
              </a:rPr>
              <a:t>TeV</a:t>
            </a:r>
            <a:r>
              <a:rPr lang="en-US" dirty="0">
                <a:latin typeface="Arial" charset="0"/>
                <a:sym typeface="Wingdings"/>
              </a:rPr>
              <a:t>-energy, oppositely-charged tracks originating from a common vertex in the decay volume and with a combined momentum pointing back to the IP</a:t>
            </a:r>
          </a:p>
          <a:p>
            <a:pPr marL="400050"/>
            <a:endParaRPr lang="en-US" sz="1600" dirty="0">
              <a:latin typeface="Arial" charset="0"/>
              <a:sym typeface="Wingdings"/>
            </a:endParaRPr>
          </a:p>
          <a:p>
            <a:pPr marL="400050"/>
            <a:r>
              <a:rPr lang="en-US" dirty="0">
                <a:solidFill>
                  <a:schemeClr val="tx1"/>
                </a:solidFill>
                <a:latin typeface="Arial" charset="0"/>
                <a:sym typeface="Wingdings"/>
              </a:rPr>
              <a:t>No signal in the veto scintillator</a:t>
            </a:r>
          </a:p>
          <a:p>
            <a:pPr marL="400050"/>
            <a:endParaRPr lang="en-US" sz="1200" dirty="0">
              <a:solidFill>
                <a:schemeClr val="tx1"/>
              </a:solidFill>
              <a:latin typeface="Arial" charset="0"/>
              <a:sym typeface="Wingdings"/>
            </a:endParaRPr>
          </a:p>
          <a:p>
            <a:pPr marL="400050"/>
            <a:r>
              <a:rPr lang="en-US" dirty="0">
                <a:solidFill>
                  <a:schemeClr val="tx1"/>
                </a:solidFill>
                <a:latin typeface="Arial" charset="0"/>
                <a:sym typeface="Wingdings"/>
              </a:rPr>
              <a:t>For </a:t>
            </a:r>
            <a:r>
              <a:rPr lang="en-US" dirty="0" err="1">
                <a:solidFill>
                  <a:schemeClr val="tx1"/>
                </a:solidFill>
                <a:latin typeface="Arial" charset="0"/>
                <a:sym typeface="Wingdings"/>
              </a:rPr>
              <a:t>e</a:t>
            </a:r>
            <a:r>
              <a:rPr lang="en-US" baseline="30000" dirty="0" err="1">
                <a:solidFill>
                  <a:schemeClr val="tx1"/>
                </a:solidFill>
                <a:latin typeface="Arial" charset="0"/>
                <a:sym typeface="Wingdings"/>
              </a:rPr>
              <a:t>+</a:t>
            </a:r>
            <a:r>
              <a:rPr lang="en-US" dirty="0" err="1">
                <a:solidFill>
                  <a:schemeClr val="tx1"/>
                </a:solidFill>
                <a:latin typeface="Arial" charset="0"/>
                <a:sym typeface="Wingdings"/>
              </a:rPr>
              <a:t>e</a:t>
            </a:r>
            <a:r>
              <a:rPr lang="en-US" baseline="30000" dirty="0">
                <a:solidFill>
                  <a:schemeClr val="tx1"/>
                </a:solidFill>
                <a:latin typeface="Arial" charset="0"/>
                <a:sym typeface="Wingdings"/>
              </a:rPr>
              <a:t>-</a:t>
            </a:r>
            <a:r>
              <a:rPr lang="en-US" dirty="0">
                <a:solidFill>
                  <a:schemeClr val="tx1"/>
                </a:solidFill>
                <a:latin typeface="Arial" charset="0"/>
                <a:sym typeface="Wingdings"/>
              </a:rPr>
              <a:t> signature, also a large EM deposit in the calorimeter</a:t>
            </a:r>
          </a:p>
          <a:p>
            <a:pPr marL="400050"/>
            <a:endParaRPr lang="en-US" sz="1200" dirty="0">
              <a:solidFill>
                <a:schemeClr val="tx1"/>
              </a:solidFill>
              <a:latin typeface="Arial" charset="0"/>
              <a:sym typeface="Wingdings"/>
            </a:endParaRPr>
          </a:p>
          <a:p>
            <a:pPr marL="400050"/>
            <a:r>
              <a:rPr lang="en-US" dirty="0">
                <a:solidFill>
                  <a:schemeClr val="tx1"/>
                </a:solidFill>
                <a:latin typeface="Arial" charset="0"/>
                <a:sym typeface="Wingdings"/>
              </a:rPr>
              <a:t>Magnets separate the 2 charged tracks sufficiently to resolve them in the tracker</a:t>
            </a:r>
          </a:p>
          <a:p>
            <a:pPr lvl="1"/>
            <a:endParaRPr lang="en-US" dirty="0">
              <a:solidFill>
                <a:schemeClr val="tx1"/>
              </a:solidFill>
              <a:latin typeface="Arial" charset="0"/>
              <a:sym typeface="Wingdings"/>
            </a:endParaRPr>
          </a:p>
        </p:txBody>
      </p:sp>
      <p:pic>
        <p:nvPicPr>
          <p:cNvPr id="3" name="Picture 2">
            <a:extLst>
              <a:ext uri="{FF2B5EF4-FFF2-40B4-BE49-F238E27FC236}">
                <a16:creationId xmlns:a16="http://schemas.microsoft.com/office/drawing/2014/main" id="{9CB7E71F-D453-584E-9F3E-73214CCD8C72}"/>
              </a:ext>
            </a:extLst>
          </p:cNvPr>
          <p:cNvPicPr>
            <a:picLocks noChangeAspect="1"/>
          </p:cNvPicPr>
          <p:nvPr/>
        </p:nvPicPr>
        <p:blipFill>
          <a:blip r:embed="rId2"/>
          <a:stretch>
            <a:fillRect/>
          </a:stretch>
        </p:blipFill>
        <p:spPr>
          <a:xfrm>
            <a:off x="1517650" y="5725661"/>
            <a:ext cx="6102350" cy="979939"/>
          </a:xfrm>
          <a:prstGeom prst="rect">
            <a:avLst/>
          </a:prstGeom>
        </p:spPr>
      </p:pic>
    </p:spTree>
    <p:extLst>
      <p:ext uri="{BB962C8B-B14F-4D97-AF65-F5344CB8AC3E}">
        <p14:creationId xmlns:p14="http://schemas.microsoft.com/office/powerpoint/2010/main" val="20659310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EA67230-4727-5E46-92B1-CA74ECCA27FA}"/>
              </a:ext>
            </a:extLst>
          </p:cNvPr>
          <p:cNvSpPr txBox="1">
            <a:spLocks/>
          </p:cNvSpPr>
          <p:nvPr/>
        </p:nvSpPr>
        <p:spPr>
          <a:xfrm>
            <a:off x="76200" y="838200"/>
            <a:ext cx="8839200" cy="4343400"/>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dirty="0"/>
              <a:t>FASER’s location is very quiet – the only SM particles that get through from the IP are muons and neutrinos.</a:t>
            </a:r>
          </a:p>
          <a:p>
            <a:pPr>
              <a:buFont typeface="Arial" panose="020B0604020202020204" pitchFamily="34" charset="0"/>
              <a:buChar char="•"/>
            </a:pPr>
            <a:endParaRPr lang="en-US" sz="1200" dirty="0"/>
          </a:p>
          <a:p>
            <a:pPr>
              <a:buFont typeface="Arial" panose="020B0604020202020204" pitchFamily="34" charset="0"/>
              <a:buChar char="•"/>
            </a:pPr>
            <a:r>
              <a:rPr lang="en-US" dirty="0"/>
              <a:t>A high-energy muon that </a:t>
            </a:r>
            <a:r>
              <a:rPr lang="en-US" dirty="0" err="1"/>
              <a:t>brems</a:t>
            </a:r>
            <a:r>
              <a:rPr lang="en-US" dirty="0"/>
              <a:t> off a photon or an EM or hadronic jet is a leading background if the incoming muon is not vetoed.</a:t>
            </a:r>
          </a:p>
        </p:txBody>
      </p:sp>
      <p:sp>
        <p:nvSpPr>
          <p:cNvPr id="28676" name="Title 7"/>
          <p:cNvSpPr>
            <a:spLocks noGrp="1"/>
          </p:cNvSpPr>
          <p:nvPr>
            <p:ph type="title"/>
          </p:nvPr>
        </p:nvSpPr>
        <p:spPr>
          <a:xfrm>
            <a:off x="0" y="244475"/>
            <a:ext cx="9144000" cy="441325"/>
          </a:xfrm>
        </p:spPr>
        <p:txBody>
          <a:bodyPr/>
          <a:lstStyle/>
          <a:p>
            <a:r>
              <a:rPr lang="en-US" dirty="0">
                <a:latin typeface="Arial" charset="0"/>
              </a:rPr>
              <a:t>BACKGROUNDS</a:t>
            </a:r>
          </a:p>
        </p:txBody>
      </p:sp>
      <p:sp>
        <p:nvSpPr>
          <p:cNvPr id="5" name="TextBox 4">
            <a:extLst>
              <a:ext uri="{FF2B5EF4-FFF2-40B4-BE49-F238E27FC236}">
                <a16:creationId xmlns:a16="http://schemas.microsoft.com/office/drawing/2014/main" id="{A1BA774A-8E4C-804A-B5C6-8EC348C61BFC}"/>
              </a:ext>
            </a:extLst>
          </p:cNvPr>
          <p:cNvSpPr txBox="1"/>
          <p:nvPr/>
        </p:nvSpPr>
        <p:spPr>
          <a:xfrm>
            <a:off x="4038600" y="6245423"/>
            <a:ext cx="4536545" cy="307777"/>
          </a:xfrm>
          <a:prstGeom prst="rect">
            <a:avLst/>
          </a:prstGeom>
          <a:noFill/>
        </p:spPr>
        <p:txBody>
          <a:bodyPr wrap="square" rtlCol="0">
            <a:spAutoFit/>
          </a:bodyPr>
          <a:lstStyle/>
          <a:p>
            <a:pPr algn="r" eaLnBrk="1" hangingPunct="1"/>
            <a:r>
              <a:rPr lang="en-US" sz="1400" dirty="0"/>
              <a:t>FLUKA study: </a:t>
            </a:r>
            <a:r>
              <a:rPr lang="en-US" sz="1400" dirty="0" err="1"/>
              <a:t>Sabate-Gilarte</a:t>
            </a:r>
            <a:r>
              <a:rPr lang="en-US" sz="1400" dirty="0"/>
              <a:t>, </a:t>
            </a:r>
            <a:r>
              <a:rPr lang="en-US" sz="1400" dirty="0" err="1"/>
              <a:t>Cerutti</a:t>
            </a:r>
            <a:r>
              <a:rPr lang="en-US" sz="1400" dirty="0"/>
              <a:t>, </a:t>
            </a:r>
            <a:r>
              <a:rPr lang="en-US" sz="1400" dirty="0" err="1"/>
              <a:t>Tsinganis</a:t>
            </a:r>
            <a:r>
              <a:rPr lang="en-US" sz="1400" dirty="0"/>
              <a:t> (2018)</a:t>
            </a:r>
          </a:p>
        </p:txBody>
      </p:sp>
      <p:pic>
        <p:nvPicPr>
          <p:cNvPr id="10" name="Picture 9">
            <a:extLst>
              <a:ext uri="{FF2B5EF4-FFF2-40B4-BE49-F238E27FC236}">
                <a16:creationId xmlns:a16="http://schemas.microsoft.com/office/drawing/2014/main" id="{E4049778-0962-CA4D-A9ED-E9623DE1AA7A}"/>
              </a:ext>
            </a:extLst>
          </p:cNvPr>
          <p:cNvPicPr>
            <a:picLocks noChangeAspect="1"/>
          </p:cNvPicPr>
          <p:nvPr/>
        </p:nvPicPr>
        <p:blipFill rotWithShape="1">
          <a:blip r:embed="rId2"/>
          <a:srcRect l="2586" r="7034"/>
          <a:stretch/>
        </p:blipFill>
        <p:spPr>
          <a:xfrm>
            <a:off x="3962400" y="2971800"/>
            <a:ext cx="4495800" cy="3208704"/>
          </a:xfrm>
          <a:prstGeom prst="rect">
            <a:avLst/>
          </a:prstGeom>
        </p:spPr>
      </p:pic>
      <p:sp>
        <p:nvSpPr>
          <p:cNvPr id="12" name="Content Placeholder 2">
            <a:extLst>
              <a:ext uri="{FF2B5EF4-FFF2-40B4-BE49-F238E27FC236}">
                <a16:creationId xmlns:a16="http://schemas.microsoft.com/office/drawing/2014/main" id="{78670E00-F542-4C4D-9948-8C7768394E53}"/>
              </a:ext>
            </a:extLst>
          </p:cNvPr>
          <p:cNvSpPr txBox="1">
            <a:spLocks/>
          </p:cNvSpPr>
          <p:nvPr/>
        </p:nvSpPr>
        <p:spPr>
          <a:xfrm>
            <a:off x="76200" y="3124200"/>
            <a:ext cx="3581400" cy="3429000"/>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dirty="0"/>
              <a:t>But, assuming each of 4 scintillator layers gives an uncorrelated 10</a:t>
            </a:r>
            <a:r>
              <a:rPr lang="en-US" baseline="30000" dirty="0"/>
              <a:t>-2</a:t>
            </a:r>
            <a:r>
              <a:rPr lang="en-US" dirty="0"/>
              <a:t> veto suppression for muons entering the detector, the resulting backgrounds appear to be negligible.</a:t>
            </a:r>
          </a:p>
        </p:txBody>
      </p:sp>
    </p:spTree>
    <p:extLst>
      <p:ext uri="{BB962C8B-B14F-4D97-AF65-F5344CB8AC3E}">
        <p14:creationId xmlns:p14="http://schemas.microsoft.com/office/powerpoint/2010/main" val="292682848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Title 7"/>
          <p:cNvSpPr>
            <a:spLocks noGrp="1"/>
          </p:cNvSpPr>
          <p:nvPr>
            <p:ph type="title"/>
          </p:nvPr>
        </p:nvSpPr>
        <p:spPr>
          <a:xfrm>
            <a:off x="0" y="244475"/>
            <a:ext cx="9144000" cy="441325"/>
          </a:xfrm>
        </p:spPr>
        <p:txBody>
          <a:bodyPr/>
          <a:lstStyle/>
          <a:p>
            <a:r>
              <a:rPr lang="en-US" dirty="0">
                <a:latin typeface="Arial" charset="0"/>
              </a:rPr>
              <a:t>MORE BACKGROUNDS</a:t>
            </a:r>
          </a:p>
        </p:txBody>
      </p:sp>
      <p:sp>
        <p:nvSpPr>
          <p:cNvPr id="6" name="Content Placeholder 2">
            <a:extLst>
              <a:ext uri="{FF2B5EF4-FFF2-40B4-BE49-F238E27FC236}">
                <a16:creationId xmlns:a16="http://schemas.microsoft.com/office/drawing/2014/main" id="{1EA67230-4727-5E46-92B1-CA74ECCA27FA}"/>
              </a:ext>
            </a:extLst>
          </p:cNvPr>
          <p:cNvSpPr txBox="1">
            <a:spLocks/>
          </p:cNvSpPr>
          <p:nvPr/>
        </p:nvSpPr>
        <p:spPr>
          <a:xfrm>
            <a:off x="76200" y="762000"/>
            <a:ext cx="9067800" cy="5105400"/>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The FLUKA study also finds that beam-gas background (from “beam 2” traveling in the other direction) is also negligible.</a:t>
            </a:r>
          </a:p>
        </p:txBody>
      </p:sp>
      <p:pic>
        <p:nvPicPr>
          <p:cNvPr id="4" name="Picture 3">
            <a:extLst>
              <a:ext uri="{FF2B5EF4-FFF2-40B4-BE49-F238E27FC236}">
                <a16:creationId xmlns:a16="http://schemas.microsoft.com/office/drawing/2014/main" id="{546B495C-23FA-594B-89B5-C255B6B81C2E}"/>
              </a:ext>
            </a:extLst>
          </p:cNvPr>
          <p:cNvPicPr>
            <a:picLocks noChangeAspect="1"/>
          </p:cNvPicPr>
          <p:nvPr/>
        </p:nvPicPr>
        <p:blipFill>
          <a:blip r:embed="rId2"/>
          <a:stretch>
            <a:fillRect/>
          </a:stretch>
        </p:blipFill>
        <p:spPr>
          <a:xfrm>
            <a:off x="546100" y="1676400"/>
            <a:ext cx="8064500" cy="1752600"/>
          </a:xfrm>
          <a:prstGeom prst="rect">
            <a:avLst/>
          </a:prstGeom>
        </p:spPr>
      </p:pic>
      <p:sp>
        <p:nvSpPr>
          <p:cNvPr id="7" name="Content Placeholder 2">
            <a:extLst>
              <a:ext uri="{FF2B5EF4-FFF2-40B4-BE49-F238E27FC236}">
                <a16:creationId xmlns:a16="http://schemas.microsoft.com/office/drawing/2014/main" id="{23841D91-672F-B54A-963B-EEE3BAA201A7}"/>
              </a:ext>
            </a:extLst>
          </p:cNvPr>
          <p:cNvSpPr txBox="1">
            <a:spLocks/>
          </p:cNvSpPr>
          <p:nvPr/>
        </p:nvSpPr>
        <p:spPr>
          <a:xfrm>
            <a:off x="76200" y="3643086"/>
            <a:ext cx="4361974" cy="2910114"/>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The dispersion of the machine means activity near FASER from diffractive proton losses is very small. It would be much higher 50m along LHC in either direction.  The radiation level is low (&lt;10</a:t>
            </a:r>
            <a:r>
              <a:rPr lang="en-US" sz="2000" baseline="30000" dirty="0"/>
              <a:t>-2</a:t>
            </a:r>
            <a:r>
              <a:rPr lang="en-US" sz="2000" dirty="0"/>
              <a:t> </a:t>
            </a:r>
            <a:r>
              <a:rPr lang="en-US" sz="2000" dirty="0" err="1"/>
              <a:t>Gy</a:t>
            </a:r>
            <a:r>
              <a:rPr lang="en-US" sz="2000" dirty="0"/>
              <a:t>/year), which is encouraging for detector electronics.</a:t>
            </a:r>
          </a:p>
        </p:txBody>
      </p:sp>
      <p:pic>
        <p:nvPicPr>
          <p:cNvPr id="5" name="Picture 4">
            <a:extLst>
              <a:ext uri="{FF2B5EF4-FFF2-40B4-BE49-F238E27FC236}">
                <a16:creationId xmlns:a16="http://schemas.microsoft.com/office/drawing/2014/main" id="{4D705B0D-2DB3-DB4D-ACF8-5C0FE896BEC7}"/>
              </a:ext>
            </a:extLst>
          </p:cNvPr>
          <p:cNvPicPr>
            <a:picLocks noChangeAspect="1"/>
          </p:cNvPicPr>
          <p:nvPr/>
        </p:nvPicPr>
        <p:blipFill>
          <a:blip r:embed="rId3"/>
          <a:stretch>
            <a:fillRect/>
          </a:stretch>
        </p:blipFill>
        <p:spPr>
          <a:xfrm>
            <a:off x="4572000" y="3429000"/>
            <a:ext cx="4156643" cy="2759452"/>
          </a:xfrm>
          <a:prstGeom prst="rect">
            <a:avLst/>
          </a:prstGeom>
        </p:spPr>
      </p:pic>
      <p:sp>
        <p:nvSpPr>
          <p:cNvPr id="9" name="TextBox 8">
            <a:extLst>
              <a:ext uri="{FF2B5EF4-FFF2-40B4-BE49-F238E27FC236}">
                <a16:creationId xmlns:a16="http://schemas.microsoft.com/office/drawing/2014/main" id="{CF39F2F5-6BF0-FC48-AD32-D5BE94A68483}"/>
              </a:ext>
            </a:extLst>
          </p:cNvPr>
          <p:cNvSpPr txBox="1"/>
          <p:nvPr/>
        </p:nvSpPr>
        <p:spPr>
          <a:xfrm>
            <a:off x="4896440" y="6096000"/>
            <a:ext cx="3373937" cy="307777"/>
          </a:xfrm>
          <a:prstGeom prst="rect">
            <a:avLst/>
          </a:prstGeom>
          <a:noFill/>
        </p:spPr>
        <p:txBody>
          <a:bodyPr wrap="none" rtlCol="0">
            <a:spAutoFit/>
          </a:bodyPr>
          <a:lstStyle/>
          <a:p>
            <a:pPr algn="ctr" eaLnBrk="1" hangingPunct="1"/>
            <a:r>
              <a:rPr lang="en-US" sz="1400" dirty="0" err="1"/>
              <a:t>Sabate-Gilarte</a:t>
            </a:r>
            <a:r>
              <a:rPr lang="en-US" sz="1400" dirty="0"/>
              <a:t>, </a:t>
            </a:r>
            <a:r>
              <a:rPr lang="en-US" sz="1400" dirty="0" err="1"/>
              <a:t>Cerutti</a:t>
            </a:r>
            <a:r>
              <a:rPr lang="en-US" sz="1400" dirty="0"/>
              <a:t>, </a:t>
            </a:r>
            <a:r>
              <a:rPr lang="en-US" sz="1400" dirty="0" err="1"/>
              <a:t>Tsinganis</a:t>
            </a:r>
            <a:r>
              <a:rPr lang="en-US" sz="1400" dirty="0"/>
              <a:t> (2018)</a:t>
            </a:r>
          </a:p>
        </p:txBody>
      </p:sp>
    </p:spTree>
    <p:extLst>
      <p:ext uri="{BB962C8B-B14F-4D97-AF65-F5344CB8AC3E}">
        <p14:creationId xmlns:p14="http://schemas.microsoft.com/office/powerpoint/2010/main" val="294797523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152400" y="1066800"/>
            <a:ext cx="4267200" cy="53500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1" hangingPunct="1">
              <a:buFont typeface="Arial" panose="020B0604020202020204" pitchFamily="34" charset="0"/>
              <a:buChar char="•"/>
            </a:pPr>
            <a:r>
              <a:rPr lang="en-US" sz="2400" dirty="0"/>
              <a:t>To validate the FLUKA background study, in 2018 we installed detectors in (weeklong) Technical Stops 1 and 2 to provide the first </a:t>
            </a:r>
            <a:r>
              <a:rPr lang="en-US" sz="2400" i="1" dirty="0"/>
              <a:t>in situ </a:t>
            </a:r>
            <a:r>
              <a:rPr lang="en-US" sz="2400" dirty="0"/>
              <a:t>measurements at the FASER site.</a:t>
            </a:r>
          </a:p>
          <a:p>
            <a:pPr marL="342900" indent="-342900" eaLnBrk="1" hangingPunct="1">
              <a:buFont typeface="Arial" panose="020B0604020202020204" pitchFamily="34" charset="0"/>
              <a:buChar char="•"/>
            </a:pPr>
            <a:endParaRPr lang="en-US" sz="2400" dirty="0"/>
          </a:p>
          <a:p>
            <a:pPr marL="342900" indent="-342900" eaLnBrk="1" hangingPunct="1">
              <a:buFont typeface="Arial" panose="020B0604020202020204" pitchFamily="34" charset="0"/>
              <a:buChar char="•"/>
            </a:pPr>
            <a:r>
              <a:rPr lang="en-US" sz="2400" dirty="0"/>
              <a:t>An emulsion detector was prepared and placed at the FASER location.</a:t>
            </a:r>
          </a:p>
          <a:p>
            <a:pPr marL="342900" indent="-342900" eaLnBrk="1" hangingPunct="1">
              <a:buFont typeface="Arial" panose="020B0604020202020204" pitchFamily="34" charset="0"/>
              <a:buChar char="•"/>
            </a:pPr>
            <a:endParaRPr lang="en-US" sz="2400" dirty="0"/>
          </a:p>
          <a:p>
            <a:pPr marL="342900" indent="-342900" eaLnBrk="1" hangingPunct="1">
              <a:buFont typeface="Arial" panose="020B0604020202020204" pitchFamily="34" charset="0"/>
              <a:buChar char="•"/>
            </a:pPr>
            <a:r>
              <a:rPr lang="en-US" sz="2400" dirty="0"/>
              <a:t>A </a:t>
            </a:r>
            <a:r>
              <a:rPr lang="en-US" sz="2400" dirty="0" err="1"/>
              <a:t>BatMon</a:t>
            </a:r>
            <a:r>
              <a:rPr lang="en-US" sz="2400" dirty="0"/>
              <a:t> (battery-operated radiation monitor) was also installed.</a:t>
            </a:r>
          </a:p>
          <a:p>
            <a:pPr marL="342900" indent="-342900" eaLnBrk="1" hangingPunct="1">
              <a:buFont typeface="Arial" panose="020B0604020202020204" pitchFamily="34" charset="0"/>
              <a:buChar char="•"/>
            </a:pPr>
            <a:endParaRPr lang="en-US" sz="2400" dirty="0"/>
          </a:p>
          <a:p>
            <a:pPr marL="342900" indent="-342900" eaLnBrk="1" hangingPunct="1">
              <a:buFont typeface="Arial" panose="020B0604020202020204" pitchFamily="34" charset="0"/>
              <a:buChar char="•"/>
            </a:pPr>
            <a:endParaRPr lang="en-US" sz="2000" dirty="0"/>
          </a:p>
          <a:p>
            <a:pPr marL="342900" indent="-342900" eaLnBrk="1" hangingPunct="1">
              <a:buFont typeface="Arial" panose="020B0604020202020204" pitchFamily="34" charset="0"/>
              <a:buChar char="•"/>
            </a:pPr>
            <a:endParaRPr lang="en-US" sz="2000" dirty="0"/>
          </a:p>
          <a:p>
            <a:pPr marL="342900" indent="-342900" eaLnBrk="1" hangingPunct="1">
              <a:buFont typeface="Arial" panose="020B0604020202020204" pitchFamily="34" charset="0"/>
              <a:buChar char="•"/>
            </a:pPr>
            <a:endParaRPr lang="en-US" sz="2000" dirty="0"/>
          </a:p>
          <a:p>
            <a:pPr marL="342900" indent="-342900">
              <a:spcBef>
                <a:spcPct val="20000"/>
              </a:spcBef>
              <a:buFontTx/>
              <a:buChar char="•"/>
            </a:pPr>
            <a:endParaRPr lang="en-US" sz="2000" dirty="0"/>
          </a:p>
          <a:p>
            <a:pPr marL="342900" indent="-342900">
              <a:spcBef>
                <a:spcPct val="20000"/>
              </a:spcBef>
              <a:buFontTx/>
              <a:buChar char="•"/>
            </a:pPr>
            <a:endParaRPr lang="en-US" sz="2000" dirty="0"/>
          </a:p>
          <a:p>
            <a:pPr marL="342900" indent="-342900">
              <a:spcBef>
                <a:spcPct val="20000"/>
              </a:spcBef>
              <a:buFontTx/>
              <a:buChar char="•"/>
            </a:pPr>
            <a:endParaRPr lang="en-US" sz="2400" dirty="0"/>
          </a:p>
        </p:txBody>
      </p:sp>
      <p:sp>
        <p:nvSpPr>
          <p:cNvPr id="28676" name="Title 7"/>
          <p:cNvSpPr>
            <a:spLocks noGrp="1"/>
          </p:cNvSpPr>
          <p:nvPr>
            <p:ph type="title"/>
          </p:nvPr>
        </p:nvSpPr>
        <p:spPr>
          <a:xfrm>
            <a:off x="0" y="244475"/>
            <a:ext cx="9144000" cy="441325"/>
          </a:xfrm>
        </p:spPr>
        <p:txBody>
          <a:bodyPr/>
          <a:lstStyle/>
          <a:p>
            <a:r>
              <a:rPr lang="en-US" i="1" dirty="0">
                <a:latin typeface="Arial" charset="0"/>
              </a:rPr>
              <a:t>IN SITU </a:t>
            </a:r>
            <a:r>
              <a:rPr lang="en-US" dirty="0">
                <a:latin typeface="Arial" charset="0"/>
              </a:rPr>
              <a:t>MEASUREMENTS</a:t>
            </a:r>
          </a:p>
        </p:txBody>
      </p:sp>
      <p:pic>
        <p:nvPicPr>
          <p:cNvPr id="2" name="Picture 1">
            <a:extLst>
              <a:ext uri="{FF2B5EF4-FFF2-40B4-BE49-F238E27FC236}">
                <a16:creationId xmlns:a16="http://schemas.microsoft.com/office/drawing/2014/main" id="{0183FEE5-EED1-0543-87AF-2A67147B4E80}"/>
              </a:ext>
            </a:extLst>
          </p:cNvPr>
          <p:cNvPicPr>
            <a:picLocks noChangeAspect="1"/>
          </p:cNvPicPr>
          <p:nvPr/>
        </p:nvPicPr>
        <p:blipFill>
          <a:blip r:embed="rId2"/>
          <a:stretch>
            <a:fillRect/>
          </a:stretch>
        </p:blipFill>
        <p:spPr>
          <a:xfrm>
            <a:off x="4464070" y="3505200"/>
            <a:ext cx="4378779" cy="2988517"/>
          </a:xfrm>
          <a:prstGeom prst="rect">
            <a:avLst/>
          </a:prstGeom>
        </p:spPr>
      </p:pic>
      <p:pic>
        <p:nvPicPr>
          <p:cNvPr id="3" name="Picture 2">
            <a:extLst>
              <a:ext uri="{FF2B5EF4-FFF2-40B4-BE49-F238E27FC236}">
                <a16:creationId xmlns:a16="http://schemas.microsoft.com/office/drawing/2014/main" id="{8AFA722F-ABE2-344C-9FD2-259490601377}"/>
              </a:ext>
            </a:extLst>
          </p:cNvPr>
          <p:cNvPicPr>
            <a:picLocks noChangeAspect="1"/>
          </p:cNvPicPr>
          <p:nvPr/>
        </p:nvPicPr>
        <p:blipFill>
          <a:blip r:embed="rId3"/>
          <a:stretch>
            <a:fillRect/>
          </a:stretch>
        </p:blipFill>
        <p:spPr>
          <a:xfrm>
            <a:off x="4464070" y="838200"/>
            <a:ext cx="4527530" cy="2527504"/>
          </a:xfrm>
          <a:prstGeom prst="rect">
            <a:avLst/>
          </a:prstGeom>
        </p:spPr>
      </p:pic>
    </p:spTree>
    <p:extLst>
      <p:ext uri="{BB962C8B-B14F-4D97-AF65-F5344CB8AC3E}">
        <p14:creationId xmlns:p14="http://schemas.microsoft.com/office/powerpoint/2010/main" val="259247554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152400" y="1219200"/>
            <a:ext cx="5747702"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1" hangingPunct="1">
              <a:buFont typeface="Arial" panose="020B0604020202020204" pitchFamily="34" charset="0"/>
              <a:buChar char="•"/>
            </a:pPr>
            <a:r>
              <a:rPr lang="en-US" sz="2400" dirty="0"/>
              <a:t>The emulsion detector results are within measurement accuracy (factor of 2) of the FLUKA predictions.</a:t>
            </a:r>
          </a:p>
          <a:p>
            <a:pPr marL="342900" indent="-342900" eaLnBrk="1" hangingPunct="1">
              <a:buFont typeface="Arial" panose="020B0604020202020204" pitchFamily="34" charset="0"/>
              <a:buChar char="•"/>
            </a:pPr>
            <a:endParaRPr lang="en-US" sz="2000" dirty="0"/>
          </a:p>
          <a:p>
            <a:pPr marL="342900" indent="-342900" eaLnBrk="1" hangingPunct="1">
              <a:buFont typeface="Arial" panose="020B0604020202020204" pitchFamily="34" charset="0"/>
              <a:buChar char="•"/>
            </a:pPr>
            <a:endParaRPr lang="en-US" sz="2000" dirty="0"/>
          </a:p>
          <a:p>
            <a:pPr marL="342900" indent="-342900" eaLnBrk="1" hangingPunct="1">
              <a:buFont typeface="Arial" panose="020B0604020202020204" pitchFamily="34" charset="0"/>
              <a:buChar char="•"/>
            </a:pPr>
            <a:endParaRPr lang="en-US" sz="2000" dirty="0"/>
          </a:p>
          <a:p>
            <a:pPr marL="342900" indent="-342900" eaLnBrk="1" hangingPunct="1">
              <a:buFont typeface="Arial" panose="020B0604020202020204" pitchFamily="34" charset="0"/>
              <a:buChar char="•"/>
            </a:pPr>
            <a:endParaRPr lang="en-US" sz="2000" dirty="0"/>
          </a:p>
          <a:p>
            <a:pPr marL="342900" indent="-342900">
              <a:spcBef>
                <a:spcPct val="20000"/>
              </a:spcBef>
              <a:buFontTx/>
              <a:buChar char="•"/>
            </a:pPr>
            <a:endParaRPr lang="en-US" sz="2000" dirty="0"/>
          </a:p>
          <a:p>
            <a:pPr marL="342900" indent="-342900">
              <a:spcBef>
                <a:spcPct val="20000"/>
              </a:spcBef>
              <a:buFontTx/>
              <a:buChar char="•"/>
            </a:pPr>
            <a:endParaRPr lang="en-US" sz="2000" dirty="0"/>
          </a:p>
          <a:p>
            <a:pPr marL="342900" indent="-342900">
              <a:spcBef>
                <a:spcPct val="20000"/>
              </a:spcBef>
              <a:buFontTx/>
              <a:buChar char="•"/>
            </a:pPr>
            <a:endParaRPr lang="en-US" sz="2400" dirty="0"/>
          </a:p>
        </p:txBody>
      </p:sp>
      <p:sp>
        <p:nvSpPr>
          <p:cNvPr id="28676" name="Title 7"/>
          <p:cNvSpPr>
            <a:spLocks noGrp="1"/>
          </p:cNvSpPr>
          <p:nvPr>
            <p:ph type="title"/>
          </p:nvPr>
        </p:nvSpPr>
        <p:spPr>
          <a:xfrm>
            <a:off x="0" y="244475"/>
            <a:ext cx="9144000" cy="441325"/>
          </a:xfrm>
        </p:spPr>
        <p:txBody>
          <a:bodyPr/>
          <a:lstStyle/>
          <a:p>
            <a:r>
              <a:rPr lang="en-US" dirty="0">
                <a:latin typeface="Arial" charset="0"/>
              </a:rPr>
              <a:t>IN SITU MEASUREMENTS</a:t>
            </a:r>
          </a:p>
        </p:txBody>
      </p:sp>
      <p:pic>
        <p:nvPicPr>
          <p:cNvPr id="6" name="Content Placeholder 3">
            <a:extLst>
              <a:ext uri="{FF2B5EF4-FFF2-40B4-BE49-F238E27FC236}">
                <a16:creationId xmlns:a16="http://schemas.microsoft.com/office/drawing/2014/main" id="{D55DF5FB-5DFA-2F4C-AEA7-A0D97266A4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902994" y="2438883"/>
            <a:ext cx="5105400" cy="2871788"/>
          </a:xfrm>
          <a:prstGeom prst="rect">
            <a:avLst/>
          </a:prstGeom>
        </p:spPr>
      </p:pic>
      <p:pic>
        <p:nvPicPr>
          <p:cNvPr id="7" name="Picture 6">
            <a:extLst>
              <a:ext uri="{FF2B5EF4-FFF2-40B4-BE49-F238E27FC236}">
                <a16:creationId xmlns:a16="http://schemas.microsoft.com/office/drawing/2014/main" id="{84B74C8E-C0D9-6B47-BFB5-CDB51EEE2308}"/>
              </a:ext>
            </a:extLst>
          </p:cNvPr>
          <p:cNvPicPr/>
          <p:nvPr/>
        </p:nvPicPr>
        <p:blipFill>
          <a:blip r:embed="rId3">
            <a:extLst>
              <a:ext uri="{28A0092B-C50C-407E-A947-70E740481C1C}">
                <a14:useLocalDpi xmlns:a14="http://schemas.microsoft.com/office/drawing/2010/main" val="0"/>
              </a:ext>
            </a:extLst>
          </a:blip>
          <a:stretch>
            <a:fillRect/>
          </a:stretch>
        </p:blipFill>
        <p:spPr>
          <a:xfrm>
            <a:off x="3124200" y="2874829"/>
            <a:ext cx="2656205" cy="3542030"/>
          </a:xfrm>
          <a:prstGeom prst="rect">
            <a:avLst/>
          </a:prstGeom>
        </p:spPr>
      </p:pic>
      <p:sp>
        <p:nvSpPr>
          <p:cNvPr id="8" name="Rectangle 3">
            <a:extLst>
              <a:ext uri="{FF2B5EF4-FFF2-40B4-BE49-F238E27FC236}">
                <a16:creationId xmlns:a16="http://schemas.microsoft.com/office/drawing/2014/main" id="{DBA29DE7-69BE-8F4F-83B6-BECAA8E54916}"/>
              </a:ext>
            </a:extLst>
          </p:cNvPr>
          <p:cNvSpPr>
            <a:spLocks noChangeArrowheads="1"/>
          </p:cNvSpPr>
          <p:nvPr/>
        </p:nvSpPr>
        <p:spPr bwMode="auto">
          <a:xfrm>
            <a:off x="152401" y="3124202"/>
            <a:ext cx="2743200" cy="3352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1" hangingPunct="1">
              <a:buFont typeface="Arial" panose="020B0604020202020204" pitchFamily="34" charset="0"/>
              <a:buChar char="•"/>
            </a:pPr>
            <a:endParaRPr lang="en-US" sz="2000" dirty="0"/>
          </a:p>
          <a:p>
            <a:pPr marL="342900" indent="-342900" eaLnBrk="1" hangingPunct="1">
              <a:buFont typeface="Arial" panose="020B0604020202020204" pitchFamily="34" charset="0"/>
              <a:buChar char="•"/>
            </a:pPr>
            <a:r>
              <a:rPr lang="en-US" sz="2400" dirty="0"/>
              <a:t>The </a:t>
            </a:r>
            <a:r>
              <a:rPr lang="en-US" sz="2400" dirty="0" err="1"/>
              <a:t>BatMon</a:t>
            </a:r>
            <a:r>
              <a:rPr lang="en-US" sz="2400" dirty="0"/>
              <a:t> results for low-energy radiation are also promisingly low.</a:t>
            </a:r>
          </a:p>
          <a:p>
            <a:pPr marL="342900" indent="-342900" eaLnBrk="1" hangingPunct="1">
              <a:buFont typeface="Arial" panose="020B0604020202020204" pitchFamily="34" charset="0"/>
              <a:buChar char="•"/>
            </a:pPr>
            <a:endParaRPr lang="en-US" sz="2000" dirty="0"/>
          </a:p>
          <a:p>
            <a:pPr marL="342900" indent="-342900" eaLnBrk="1" hangingPunct="1">
              <a:buFont typeface="Arial" panose="020B0604020202020204" pitchFamily="34" charset="0"/>
              <a:buChar char="•"/>
            </a:pPr>
            <a:endParaRPr lang="en-US" sz="2000" dirty="0"/>
          </a:p>
          <a:p>
            <a:pPr marL="342900" indent="-342900" eaLnBrk="1" hangingPunct="1">
              <a:buFont typeface="Arial" panose="020B0604020202020204" pitchFamily="34" charset="0"/>
              <a:buChar char="•"/>
            </a:pPr>
            <a:endParaRPr lang="en-US" sz="2000" dirty="0"/>
          </a:p>
          <a:p>
            <a:pPr marL="342900" indent="-342900" eaLnBrk="1" hangingPunct="1">
              <a:buFont typeface="Arial" panose="020B0604020202020204" pitchFamily="34" charset="0"/>
              <a:buChar char="•"/>
            </a:pPr>
            <a:endParaRPr lang="en-US" sz="2000" dirty="0"/>
          </a:p>
          <a:p>
            <a:pPr marL="342900" indent="-342900">
              <a:spcBef>
                <a:spcPct val="20000"/>
              </a:spcBef>
              <a:buFontTx/>
              <a:buChar char="•"/>
            </a:pPr>
            <a:endParaRPr lang="en-US" sz="2000" dirty="0"/>
          </a:p>
          <a:p>
            <a:pPr marL="342900" indent="-342900">
              <a:spcBef>
                <a:spcPct val="20000"/>
              </a:spcBef>
              <a:buFontTx/>
              <a:buChar char="•"/>
            </a:pPr>
            <a:endParaRPr lang="en-US" sz="2000" dirty="0"/>
          </a:p>
          <a:p>
            <a:pPr marL="342900" indent="-342900">
              <a:spcBef>
                <a:spcPct val="20000"/>
              </a:spcBef>
              <a:buFontTx/>
              <a:buChar char="•"/>
            </a:pPr>
            <a:endParaRPr lang="en-US" sz="2400" dirty="0"/>
          </a:p>
        </p:txBody>
      </p:sp>
    </p:spTree>
    <p:extLst>
      <p:ext uri="{BB962C8B-B14F-4D97-AF65-F5344CB8AC3E}">
        <p14:creationId xmlns:p14="http://schemas.microsoft.com/office/powerpoint/2010/main" val="692867296"/>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1143000"/>
          </a:xfrm>
        </p:spPr>
        <p:txBody>
          <a:bodyPr/>
          <a:lstStyle/>
          <a:p>
            <a:r>
              <a:rPr lang="en-US" dirty="0"/>
              <a:t>FASER MAGNETS</a:t>
            </a:r>
          </a:p>
        </p:txBody>
      </p:sp>
      <p:pic>
        <p:nvPicPr>
          <p:cNvPr id="6" name="Picture 5" descr="MagnetField.png"/>
          <p:cNvPicPr>
            <a:picLocks noChangeAspect="1"/>
          </p:cNvPicPr>
          <p:nvPr/>
        </p:nvPicPr>
        <p:blipFill>
          <a:blip r:embed="rId2"/>
          <a:stretch>
            <a:fillRect/>
          </a:stretch>
        </p:blipFill>
        <p:spPr>
          <a:xfrm>
            <a:off x="5843482" y="1107948"/>
            <a:ext cx="2995718" cy="3004434"/>
          </a:xfrm>
          <a:prstGeom prst="rect">
            <a:avLst/>
          </a:prstGeom>
        </p:spPr>
      </p:pic>
      <p:sp>
        <p:nvSpPr>
          <p:cNvPr id="7" name="Content Placeholder 2"/>
          <p:cNvSpPr>
            <a:spLocks noGrp="1"/>
          </p:cNvSpPr>
          <p:nvPr>
            <p:ph idx="1"/>
          </p:nvPr>
        </p:nvSpPr>
        <p:spPr>
          <a:xfrm>
            <a:off x="129926" y="4340982"/>
            <a:ext cx="8884148" cy="2059818"/>
          </a:xfrm>
        </p:spPr>
        <p:txBody>
          <a:bodyPr/>
          <a:lstStyle/>
          <a:p>
            <a:pPr eaLnBrk="1" hangingPunct="1"/>
            <a:r>
              <a:rPr lang="en-US" dirty="0">
                <a:latin typeface="Arial" charset="0"/>
              </a:rPr>
              <a:t>The FASER magnets are 0.6T </a:t>
            </a:r>
            <a:r>
              <a:rPr lang="en-US" dirty="0" err="1">
                <a:latin typeface="Arial" charset="0"/>
              </a:rPr>
              <a:t>SmCo</a:t>
            </a:r>
            <a:r>
              <a:rPr lang="en-US" dirty="0">
                <a:latin typeface="Arial" charset="0"/>
              </a:rPr>
              <a:t> permanent dipole magnets based on the Halbach array design.</a:t>
            </a:r>
          </a:p>
          <a:p>
            <a:pPr lvl="1"/>
            <a:r>
              <a:rPr lang="en-US" dirty="0">
                <a:latin typeface="Arial" charset="0"/>
              </a:rPr>
              <a:t>They are thin enough to allow the LOS to pass through the magnet center with minimum digging to the floor in TI12</a:t>
            </a:r>
          </a:p>
          <a:p>
            <a:pPr lvl="1"/>
            <a:r>
              <a:rPr lang="en-US" dirty="0">
                <a:latin typeface="Arial" charset="0"/>
              </a:rPr>
              <a:t>Minimizes needed services (power, cooling etc..)</a:t>
            </a:r>
          </a:p>
          <a:p>
            <a:r>
              <a:rPr lang="en-US" dirty="0">
                <a:latin typeface="Arial" charset="0"/>
              </a:rPr>
              <a:t>Design and construction by the CERN magnet group.</a:t>
            </a:r>
          </a:p>
          <a:p>
            <a:pPr eaLnBrk="1" hangingPunct="1"/>
            <a:endParaRPr lang="en-US" sz="1200" dirty="0">
              <a:latin typeface="Arial" charset="0"/>
            </a:endParaRPr>
          </a:p>
          <a:p>
            <a:pPr marL="0" indent="0" eaLnBrk="1" hangingPunct="1">
              <a:buNone/>
            </a:pPr>
            <a:endParaRPr lang="en-US" sz="1400" dirty="0">
              <a:latin typeface="Arial" charset="0"/>
            </a:endParaRPr>
          </a:p>
        </p:txBody>
      </p:sp>
      <p:grpSp>
        <p:nvGrpSpPr>
          <p:cNvPr id="4" name="Group 3">
            <a:extLst>
              <a:ext uri="{FF2B5EF4-FFF2-40B4-BE49-F238E27FC236}">
                <a16:creationId xmlns:a16="http://schemas.microsoft.com/office/drawing/2014/main" id="{AFE95C03-5896-8047-B754-8A37A642696E}"/>
              </a:ext>
            </a:extLst>
          </p:cNvPr>
          <p:cNvGrpSpPr/>
          <p:nvPr/>
        </p:nvGrpSpPr>
        <p:grpSpPr>
          <a:xfrm>
            <a:off x="73436" y="1066800"/>
            <a:ext cx="5565364" cy="3045582"/>
            <a:chOff x="0" y="872116"/>
            <a:chExt cx="5793964" cy="3240266"/>
          </a:xfrm>
        </p:grpSpPr>
        <p:pic>
          <p:nvPicPr>
            <p:cNvPr id="5" name="Picture 4" descr="MagnetDrawing.png"/>
            <p:cNvPicPr>
              <a:picLocks noChangeAspect="1"/>
            </p:cNvPicPr>
            <p:nvPr/>
          </p:nvPicPr>
          <p:blipFill>
            <a:blip r:embed="rId3"/>
            <a:stretch>
              <a:fillRect/>
            </a:stretch>
          </p:blipFill>
          <p:spPr>
            <a:xfrm>
              <a:off x="0" y="872116"/>
              <a:ext cx="5793964" cy="3240266"/>
            </a:xfrm>
            <a:prstGeom prst="rect">
              <a:avLst/>
            </a:prstGeom>
          </p:spPr>
        </p:pic>
        <p:sp>
          <p:nvSpPr>
            <p:cNvPr id="3" name="Rectangle 2">
              <a:extLst>
                <a:ext uri="{FF2B5EF4-FFF2-40B4-BE49-F238E27FC236}">
                  <a16:creationId xmlns:a16="http://schemas.microsoft.com/office/drawing/2014/main" id="{3887E59F-72A6-ED4A-930E-357C94B5425D}"/>
                </a:ext>
              </a:extLst>
            </p:cNvPr>
            <p:cNvSpPr/>
            <p:nvPr/>
          </p:nvSpPr>
          <p:spPr>
            <a:xfrm>
              <a:off x="4648200" y="2590800"/>
              <a:ext cx="685800"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95251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4" descr="http://atlas.kek.jp/sub/photos/CERN/CERN-MontBlanc-letter.jpg">
            <a:extLst>
              <a:ext uri="{FF2B5EF4-FFF2-40B4-BE49-F238E27FC236}">
                <a16:creationId xmlns:a16="http://schemas.microsoft.com/office/drawing/2014/main" id="{8C876250-3C82-274F-9E34-B99F5E14D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951" b="7892"/>
          <a:stretch>
            <a:fillRect/>
          </a:stretch>
        </p:blipFill>
        <p:spPr bwMode="auto">
          <a:xfrm>
            <a:off x="304800" y="1295400"/>
            <a:ext cx="83820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2">
            <a:extLst>
              <a:ext uri="{FF2B5EF4-FFF2-40B4-BE49-F238E27FC236}">
                <a16:creationId xmlns:a16="http://schemas.microsoft.com/office/drawing/2014/main" id="{30279B46-5D92-8048-B448-D9F2D0AF43D1}"/>
              </a:ext>
            </a:extLst>
          </p:cNvPr>
          <p:cNvSpPr txBox="1">
            <a:spLocks noChangeArrowheads="1"/>
          </p:cNvSpPr>
          <p:nvPr/>
        </p:nvSpPr>
        <p:spPr bwMode="auto">
          <a:xfrm>
            <a:off x="-76200" y="513715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dirty="0">
                <a:solidFill>
                  <a:srgbClr val="FFFF1A"/>
                </a:solidFill>
              </a:rPr>
              <a:t>  Colliding protons at a center-of-mass energy of 13 </a:t>
            </a:r>
            <a:r>
              <a:rPr lang="en-US" altLang="en-US" sz="2400" dirty="0" err="1">
                <a:solidFill>
                  <a:srgbClr val="FFFF1A"/>
                </a:solidFill>
              </a:rPr>
              <a:t>TeV</a:t>
            </a:r>
            <a:endParaRPr lang="en-US" altLang="en-US" sz="2400" dirty="0">
              <a:solidFill>
                <a:srgbClr val="FFFF1A"/>
              </a:solidFill>
            </a:endParaRPr>
          </a:p>
        </p:txBody>
      </p:sp>
      <p:sp>
        <p:nvSpPr>
          <p:cNvPr id="5" name="Title 1">
            <a:extLst>
              <a:ext uri="{FF2B5EF4-FFF2-40B4-BE49-F238E27FC236}">
                <a16:creationId xmlns:a16="http://schemas.microsoft.com/office/drawing/2014/main" id="{D216A9B1-F0A1-A345-952D-E4468E2625F0}"/>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THE LARGE HADRON COLLIDER</a:t>
            </a:r>
          </a:p>
        </p:txBody>
      </p:sp>
      <p:sp>
        <p:nvSpPr>
          <p:cNvPr id="6" name="Content Placeholder 2">
            <a:extLst>
              <a:ext uri="{FF2B5EF4-FFF2-40B4-BE49-F238E27FC236}">
                <a16:creationId xmlns:a16="http://schemas.microsoft.com/office/drawing/2014/main" id="{5AD1C6BD-29AB-DA40-A93F-C376139307C7}"/>
              </a:ext>
            </a:extLst>
          </p:cNvPr>
          <p:cNvSpPr txBox="1">
            <a:spLocks noChangeArrowheads="1"/>
          </p:cNvSpPr>
          <p:nvPr/>
        </p:nvSpPr>
        <p:spPr bwMode="auto">
          <a:xfrm>
            <a:off x="152400" y="849355"/>
            <a:ext cx="8534400" cy="522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altLang="en-US" sz="2000" dirty="0"/>
              <a:t>The latest realization of Lawrence’s vision: the LHC in Geneva</a:t>
            </a:r>
          </a:p>
        </p:txBody>
      </p:sp>
    </p:spTree>
    <p:extLst>
      <p:ext uri="{BB962C8B-B14F-4D97-AF65-F5344CB8AC3E}">
        <p14:creationId xmlns:p14="http://schemas.microsoft.com/office/powerpoint/2010/main" val="27770864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6"/>
          <p:cNvGrpSpPr/>
          <p:nvPr/>
        </p:nvGrpSpPr>
        <p:grpSpPr>
          <a:xfrm>
            <a:off x="6942693" y="2965854"/>
            <a:ext cx="1820307" cy="3294214"/>
            <a:chOff x="2680130" y="576262"/>
            <a:chExt cx="3960042" cy="5705475"/>
          </a:xfrm>
        </p:grpSpPr>
        <p:pic>
          <p:nvPicPr>
            <p:cNvPr id="8" name="Picture 7" descr="sct_station3.png"/>
            <p:cNvPicPr>
              <a:picLocks noChangeAspect="1"/>
            </p:cNvPicPr>
            <p:nvPr/>
          </p:nvPicPr>
          <p:blipFill>
            <a:blip r:embed="rId2"/>
            <a:srcRect l="52203" r="4176"/>
            <a:stretch>
              <a:fillRect/>
            </a:stretch>
          </p:blipFill>
          <p:spPr>
            <a:xfrm>
              <a:off x="2880103" y="576262"/>
              <a:ext cx="3760069" cy="5705475"/>
            </a:xfrm>
            <a:prstGeom prst="rect">
              <a:avLst/>
            </a:prstGeom>
          </p:spPr>
        </p:pic>
        <p:sp>
          <p:nvSpPr>
            <p:cNvPr id="9" name="Rectangle 8"/>
            <p:cNvSpPr/>
            <p:nvPr/>
          </p:nvSpPr>
          <p:spPr>
            <a:xfrm>
              <a:off x="2680130" y="5309810"/>
              <a:ext cx="810382" cy="97192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76200"/>
            <a:ext cx="8229600" cy="1143000"/>
          </a:xfrm>
        </p:spPr>
        <p:txBody>
          <a:bodyPr/>
          <a:lstStyle/>
          <a:p>
            <a:r>
              <a:rPr lang="en-US" dirty="0"/>
              <a:t>FASER TRACKER</a:t>
            </a:r>
          </a:p>
        </p:txBody>
      </p:sp>
      <p:pic>
        <p:nvPicPr>
          <p:cNvPr id="5" name="Content Placeholder 4" descr="module-letters.jpg"/>
          <p:cNvPicPr>
            <a:picLocks noGrp="1" noChangeAspect="1"/>
          </p:cNvPicPr>
          <p:nvPr>
            <p:ph idx="1"/>
          </p:nvPr>
        </p:nvPicPr>
        <p:blipFill rotWithShape="1">
          <a:blip r:embed="rId3"/>
          <a:srcRect l="3868" r="4411"/>
          <a:stretch/>
        </p:blipFill>
        <p:spPr>
          <a:xfrm>
            <a:off x="381000" y="3575856"/>
            <a:ext cx="2514600" cy="2263798"/>
          </a:xfrm>
        </p:spPr>
      </p:pic>
      <p:pic>
        <p:nvPicPr>
          <p:cNvPr id="6" name="Picture 5" descr="layer_schema2.png"/>
          <p:cNvPicPr>
            <a:picLocks noChangeAspect="1"/>
          </p:cNvPicPr>
          <p:nvPr/>
        </p:nvPicPr>
        <p:blipFill>
          <a:blip r:embed="rId4"/>
          <a:srcRect r="65455"/>
          <a:stretch>
            <a:fillRect/>
          </a:stretch>
        </p:blipFill>
        <p:spPr>
          <a:xfrm>
            <a:off x="3151142" y="3270654"/>
            <a:ext cx="3295848" cy="3027514"/>
          </a:xfrm>
          <a:prstGeom prst="rect">
            <a:avLst/>
          </a:prstGeom>
        </p:spPr>
      </p:pic>
      <p:sp>
        <p:nvSpPr>
          <p:cNvPr id="15" name="TextBox 14"/>
          <p:cNvSpPr txBox="1"/>
          <p:nvPr/>
        </p:nvSpPr>
        <p:spPr>
          <a:xfrm>
            <a:off x="722411" y="5895570"/>
            <a:ext cx="1463374" cy="369332"/>
          </a:xfrm>
          <a:prstGeom prst="rect">
            <a:avLst/>
          </a:prstGeom>
          <a:noFill/>
        </p:spPr>
        <p:txBody>
          <a:bodyPr wrap="none" rtlCol="0">
            <a:spAutoFit/>
          </a:bodyPr>
          <a:lstStyle/>
          <a:p>
            <a:r>
              <a:rPr lang="en-US" dirty="0"/>
              <a:t>SCT module</a:t>
            </a:r>
          </a:p>
        </p:txBody>
      </p:sp>
      <p:sp>
        <p:nvSpPr>
          <p:cNvPr id="16" name="TextBox 15"/>
          <p:cNvSpPr txBox="1"/>
          <p:nvPr/>
        </p:nvSpPr>
        <p:spPr>
          <a:xfrm>
            <a:off x="3810732" y="6107668"/>
            <a:ext cx="1625678" cy="369332"/>
          </a:xfrm>
          <a:prstGeom prst="rect">
            <a:avLst/>
          </a:prstGeom>
          <a:noFill/>
        </p:spPr>
        <p:txBody>
          <a:bodyPr wrap="none" rtlCol="0">
            <a:spAutoFit/>
          </a:bodyPr>
          <a:lstStyle/>
          <a:p>
            <a:r>
              <a:rPr lang="en-US" dirty="0"/>
              <a:t>Tracking layer</a:t>
            </a:r>
          </a:p>
        </p:txBody>
      </p:sp>
      <p:sp>
        <p:nvSpPr>
          <p:cNvPr id="17" name="TextBox 16"/>
          <p:cNvSpPr txBox="1"/>
          <p:nvPr/>
        </p:nvSpPr>
        <p:spPr>
          <a:xfrm>
            <a:off x="6866493" y="6107668"/>
            <a:ext cx="1805452" cy="369332"/>
          </a:xfrm>
          <a:prstGeom prst="rect">
            <a:avLst/>
          </a:prstGeom>
          <a:noFill/>
        </p:spPr>
        <p:txBody>
          <a:bodyPr wrap="none" rtlCol="0">
            <a:spAutoFit/>
          </a:bodyPr>
          <a:lstStyle/>
          <a:p>
            <a:r>
              <a:rPr lang="en-US" dirty="0"/>
              <a:t>Tracking station</a:t>
            </a:r>
          </a:p>
        </p:txBody>
      </p:sp>
      <p:sp>
        <p:nvSpPr>
          <p:cNvPr id="12" name="Content Placeholder 2">
            <a:extLst>
              <a:ext uri="{FF2B5EF4-FFF2-40B4-BE49-F238E27FC236}">
                <a16:creationId xmlns:a16="http://schemas.microsoft.com/office/drawing/2014/main" id="{3F56F62A-366E-D940-B28E-48C4CFC9FE83}"/>
              </a:ext>
            </a:extLst>
          </p:cNvPr>
          <p:cNvSpPr txBox="1">
            <a:spLocks/>
          </p:cNvSpPr>
          <p:nvPr/>
        </p:nvSpPr>
        <p:spPr>
          <a:xfrm>
            <a:off x="76200" y="859425"/>
            <a:ext cx="8839200" cy="2433476"/>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fontAlgn="auto">
              <a:spcAft>
                <a:spcPts val="0"/>
              </a:spcAft>
              <a:buFont typeface="Arial"/>
              <a:buChar char="•"/>
              <a:defRPr/>
            </a:pPr>
            <a:r>
              <a:rPr lang="en-US" sz="2000" dirty="0"/>
              <a:t>The FASER tracker is composed of spare SCT modules from ATLAS.  About 350 spares were prepared.  They were not needed, and the ATLAS SCT collaboration has allowed us to use 80 of them. QA now completed.</a:t>
            </a:r>
          </a:p>
          <a:p>
            <a:pPr lvl="0" fontAlgn="auto">
              <a:spcAft>
                <a:spcPts val="0"/>
              </a:spcAft>
              <a:buFont typeface="Arial"/>
              <a:buChar char="•"/>
              <a:defRPr/>
            </a:pPr>
            <a:endParaRPr lang="en-US" sz="1200" dirty="0"/>
          </a:p>
          <a:p>
            <a:pPr lvl="0" fontAlgn="auto">
              <a:spcAft>
                <a:spcPts val="0"/>
              </a:spcAft>
              <a:buFont typeface="Arial"/>
              <a:buChar char="•"/>
              <a:defRPr/>
            </a:pPr>
            <a:r>
              <a:rPr lang="en-US" sz="2000" dirty="0"/>
              <a:t>8 SCT modules make up a 24cm x 24cm tracking layer, 3 layers make up a tracking station, and FASER has 3 tracking stations.</a:t>
            </a:r>
            <a:endParaRPr lang="en-US" sz="2000" dirty="0">
              <a:latin typeface="Arial" charset="0"/>
              <a:sym typeface="Wingdings"/>
            </a:endParaRPr>
          </a:p>
        </p:txBody>
      </p:sp>
    </p:spTree>
    <p:extLst>
      <p:ext uri="{BB962C8B-B14F-4D97-AF65-F5344CB8AC3E}">
        <p14:creationId xmlns:p14="http://schemas.microsoft.com/office/powerpoint/2010/main" val="27896846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a:t>FASER CALORIMETER / SCINTILLATORS</a:t>
            </a:r>
          </a:p>
        </p:txBody>
      </p:sp>
      <p:pic>
        <p:nvPicPr>
          <p:cNvPr id="5" name="Content Placeholder 4" descr="LHCbECAL.png"/>
          <p:cNvPicPr>
            <a:picLocks noGrp="1" noChangeAspect="1"/>
          </p:cNvPicPr>
          <p:nvPr>
            <p:ph idx="1"/>
          </p:nvPr>
        </p:nvPicPr>
        <p:blipFill>
          <a:blip r:embed="rId2"/>
          <a:srcRect t="-3681" r="18332" b="-37434"/>
          <a:stretch>
            <a:fillRect/>
          </a:stretch>
        </p:blipFill>
        <p:spPr>
          <a:xfrm>
            <a:off x="228600" y="834621"/>
            <a:ext cx="4662567" cy="2533766"/>
          </a:xfrm>
        </p:spPr>
      </p:pic>
      <p:sp>
        <p:nvSpPr>
          <p:cNvPr id="6" name="Content Placeholder 2"/>
          <p:cNvSpPr txBox="1">
            <a:spLocks/>
          </p:cNvSpPr>
          <p:nvPr/>
        </p:nvSpPr>
        <p:spPr>
          <a:xfrm>
            <a:off x="0" y="2895600"/>
            <a:ext cx="9144000" cy="3962400"/>
          </a:xfrm>
          <a:prstGeom prst="rect">
            <a:avLst/>
          </a:prstGeom>
        </p:spPr>
        <p:txBody>
          <a:bodyPr vert="horz" lIns="91440" tIns="45720" rIns="91440" bIns="45720" rtlCol="0">
            <a:normAutofit/>
          </a:bodyPr>
          <a:lstStyle/>
          <a:p>
            <a:pPr marL="342900" lvl="0" indent="-342900" fontAlgn="auto">
              <a:spcBef>
                <a:spcPct val="20000"/>
              </a:spcBef>
              <a:spcAft>
                <a:spcPts val="0"/>
              </a:spcAft>
              <a:buFont typeface="Arial"/>
              <a:buChar char="•"/>
            </a:pPr>
            <a:endParaRPr kumimoji="0" lang="en-US" sz="2880" b="0" i="0" u="none" strike="noStrike" kern="1200" cap="none" spc="0" normalizeH="0" noProof="0" dirty="0">
              <a:ln>
                <a:noFill/>
              </a:ln>
              <a:solidFill>
                <a:schemeClr val="tx1"/>
              </a:solidFill>
              <a:effectLst/>
              <a:uLnTx/>
              <a:uFillTx/>
              <a:latin typeface="+mn-lt"/>
              <a:ea typeface="+mn-ea"/>
              <a:cs typeface="+mn-cs"/>
            </a:endParaRPr>
          </a:p>
        </p:txBody>
      </p:sp>
      <p:pic>
        <p:nvPicPr>
          <p:cNvPr id="8" name="Picture 7"/>
          <p:cNvPicPr>
            <a:picLocks noChangeAspect="1"/>
          </p:cNvPicPr>
          <p:nvPr/>
        </p:nvPicPr>
        <p:blipFill>
          <a:blip r:embed="rId3"/>
          <a:stretch>
            <a:fillRect/>
          </a:stretch>
        </p:blipFill>
        <p:spPr>
          <a:xfrm>
            <a:off x="5257800" y="1093328"/>
            <a:ext cx="3498850" cy="1534135"/>
          </a:xfrm>
          <a:prstGeom prst="rect">
            <a:avLst/>
          </a:prstGeom>
        </p:spPr>
      </p:pic>
      <p:sp>
        <p:nvSpPr>
          <p:cNvPr id="7" name="TextBox 6"/>
          <p:cNvSpPr txBox="1"/>
          <p:nvPr/>
        </p:nvSpPr>
        <p:spPr>
          <a:xfrm>
            <a:off x="6705600" y="1825823"/>
            <a:ext cx="1143000" cy="307777"/>
          </a:xfrm>
          <a:prstGeom prst="rect">
            <a:avLst/>
          </a:prstGeom>
          <a:noFill/>
        </p:spPr>
        <p:txBody>
          <a:bodyPr wrap="square" rtlCol="0">
            <a:spAutoFit/>
          </a:bodyPr>
          <a:lstStyle/>
          <a:p>
            <a:r>
              <a:rPr lang="en-US" sz="1400" dirty="0"/>
              <a:t>light guide</a:t>
            </a:r>
          </a:p>
        </p:txBody>
      </p:sp>
      <p:sp>
        <p:nvSpPr>
          <p:cNvPr id="9" name="TextBox 8"/>
          <p:cNvSpPr txBox="1"/>
          <p:nvPr/>
        </p:nvSpPr>
        <p:spPr>
          <a:xfrm>
            <a:off x="8077200" y="1459468"/>
            <a:ext cx="671979" cy="369332"/>
          </a:xfrm>
          <a:prstGeom prst="rect">
            <a:avLst/>
          </a:prstGeom>
          <a:noFill/>
        </p:spPr>
        <p:txBody>
          <a:bodyPr wrap="none" rtlCol="0">
            <a:spAutoFit/>
          </a:bodyPr>
          <a:lstStyle/>
          <a:p>
            <a:r>
              <a:rPr lang="en-US" dirty="0"/>
              <a:t>PMT</a:t>
            </a:r>
          </a:p>
        </p:txBody>
      </p:sp>
      <p:sp>
        <p:nvSpPr>
          <p:cNvPr id="10" name="Content Placeholder 2">
            <a:extLst>
              <a:ext uri="{FF2B5EF4-FFF2-40B4-BE49-F238E27FC236}">
                <a16:creationId xmlns:a16="http://schemas.microsoft.com/office/drawing/2014/main" id="{37CF887F-75C5-A747-9ACB-E12D9F7FA26F}"/>
              </a:ext>
            </a:extLst>
          </p:cNvPr>
          <p:cNvSpPr txBox="1">
            <a:spLocks/>
          </p:cNvSpPr>
          <p:nvPr/>
        </p:nvSpPr>
        <p:spPr>
          <a:xfrm>
            <a:off x="76200" y="2824324"/>
            <a:ext cx="8839200" cy="3805076"/>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fontAlgn="auto">
              <a:spcAft>
                <a:spcPts val="0"/>
              </a:spcAft>
              <a:buFont typeface="Arial"/>
              <a:buChar char="•"/>
            </a:pPr>
            <a:r>
              <a:rPr lang="en-US" sz="2000" dirty="0"/>
              <a:t>The FASER ECAL consists of spare </a:t>
            </a:r>
            <a:r>
              <a:rPr lang="en-US" sz="2000" dirty="0" err="1"/>
              <a:t>LHCb</a:t>
            </a:r>
            <a:r>
              <a:rPr lang="en-US" sz="2000" dirty="0"/>
              <a:t> outer ECAL modules, which the </a:t>
            </a:r>
            <a:r>
              <a:rPr lang="en-US" sz="2000" dirty="0" err="1"/>
              <a:t>LHCb</a:t>
            </a:r>
            <a:r>
              <a:rPr lang="en-US" sz="2000" dirty="0"/>
              <a:t> Collaboration has allowed us to use.</a:t>
            </a:r>
          </a:p>
          <a:p>
            <a:pPr lvl="1" fontAlgn="auto">
              <a:spcAft>
                <a:spcPts val="0"/>
              </a:spcAft>
              <a:buFont typeface="System Font Regular"/>
              <a:buChar char="-"/>
            </a:pPr>
            <a:r>
              <a:rPr lang="en-US" sz="1800" dirty="0"/>
              <a:t>Dimensions: 12cm x 12cm – 75cm long (including PMT)</a:t>
            </a:r>
          </a:p>
          <a:p>
            <a:pPr lvl="1" fontAlgn="auto">
              <a:spcAft>
                <a:spcPts val="0"/>
              </a:spcAft>
              <a:buFont typeface="System Font Regular"/>
              <a:buChar char="-"/>
            </a:pPr>
            <a:r>
              <a:rPr lang="en-US" sz="1800" dirty="0"/>
              <a:t>66 layers of lead/scintillator, light out by wavelength shifting </a:t>
            </a:r>
            <a:r>
              <a:rPr lang="en-US" sz="1800" dirty="0" err="1"/>
              <a:t>fibres</a:t>
            </a:r>
            <a:r>
              <a:rPr lang="en-US" sz="1800" dirty="0"/>
              <a:t>, and readout by PMT (no longitudinal shower information)</a:t>
            </a:r>
          </a:p>
          <a:p>
            <a:pPr lvl="1" fontAlgn="auto">
              <a:spcAft>
                <a:spcPts val="0"/>
              </a:spcAft>
              <a:buFont typeface="System Font Regular"/>
              <a:buChar char="-"/>
            </a:pPr>
            <a:r>
              <a:rPr lang="en-US" sz="1800" dirty="0"/>
              <a:t>25 radiation lengths long</a:t>
            </a:r>
          </a:p>
          <a:p>
            <a:pPr lvl="1" fontAlgn="auto">
              <a:spcAft>
                <a:spcPts val="0"/>
              </a:spcAft>
              <a:buFont typeface="System Font Regular"/>
              <a:buChar char="-"/>
            </a:pPr>
            <a:r>
              <a:rPr lang="en-US" sz="1800" dirty="0"/>
              <a:t>Provides ~1% energy resolution for 1 </a:t>
            </a:r>
            <a:r>
              <a:rPr lang="en-US" sz="1800" dirty="0" err="1"/>
              <a:t>TeV</a:t>
            </a:r>
            <a:r>
              <a:rPr lang="en-US" sz="1800" dirty="0"/>
              <a:t> electrons</a:t>
            </a:r>
          </a:p>
          <a:p>
            <a:pPr fontAlgn="auto">
              <a:spcAft>
                <a:spcPts val="0"/>
              </a:spcAft>
              <a:buFont typeface="Arial"/>
              <a:buChar char="•"/>
            </a:pPr>
            <a:endParaRPr lang="en-US" sz="1200" dirty="0"/>
          </a:p>
          <a:p>
            <a:pPr fontAlgn="auto">
              <a:spcAft>
                <a:spcPts val="0"/>
              </a:spcAft>
              <a:buFont typeface="Arial"/>
              <a:buChar char="•"/>
            </a:pPr>
            <a:r>
              <a:rPr lang="en-US" dirty="0"/>
              <a:t>Scintillators used for vetoing charged particles entering the decay volume and for triggering, to be p</a:t>
            </a:r>
            <a:r>
              <a:rPr lang="en-US" dirty="0">
                <a:solidFill>
                  <a:schemeClr val="tx1"/>
                </a:solidFill>
              </a:rPr>
              <a:t>roduced by the CERN scintillator lab.</a:t>
            </a:r>
          </a:p>
        </p:txBody>
      </p:sp>
    </p:spTree>
    <p:extLst>
      <p:ext uri="{BB962C8B-B14F-4D97-AF65-F5344CB8AC3E}">
        <p14:creationId xmlns:p14="http://schemas.microsoft.com/office/powerpoint/2010/main" val="28243890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4475"/>
            <a:ext cx="9144000" cy="441325"/>
          </a:xfrm>
        </p:spPr>
        <p:txBody>
          <a:bodyPr/>
          <a:lstStyle/>
          <a:p>
            <a:r>
              <a:rPr lang="en-US" dirty="0"/>
              <a:t>NEUTRINO MEASUREMENTS</a:t>
            </a:r>
          </a:p>
        </p:txBody>
      </p:sp>
      <p:pic>
        <p:nvPicPr>
          <p:cNvPr id="9" name="Picture 8"/>
          <p:cNvPicPr>
            <a:picLocks noChangeAspect="1"/>
          </p:cNvPicPr>
          <p:nvPr/>
        </p:nvPicPr>
        <p:blipFill>
          <a:blip r:embed="rId2"/>
          <a:srcRect t="1733"/>
          <a:stretch>
            <a:fillRect/>
          </a:stretch>
        </p:blipFill>
        <p:spPr>
          <a:xfrm>
            <a:off x="304800" y="1143000"/>
            <a:ext cx="5840891" cy="3009657"/>
          </a:xfrm>
          <a:prstGeom prst="rect">
            <a:avLst/>
          </a:prstGeom>
        </p:spPr>
      </p:pic>
      <p:pic>
        <p:nvPicPr>
          <p:cNvPr id="10" name="Picture 9"/>
          <p:cNvPicPr>
            <a:picLocks noChangeAspect="1"/>
          </p:cNvPicPr>
          <p:nvPr/>
        </p:nvPicPr>
        <p:blipFill>
          <a:blip r:embed="rId3"/>
          <a:stretch>
            <a:fillRect/>
          </a:stretch>
        </p:blipFill>
        <p:spPr>
          <a:xfrm>
            <a:off x="6248400" y="1219200"/>
            <a:ext cx="2567328" cy="2438400"/>
          </a:xfrm>
          <a:prstGeom prst="rect">
            <a:avLst/>
          </a:prstGeom>
        </p:spPr>
      </p:pic>
      <p:sp>
        <p:nvSpPr>
          <p:cNvPr id="11" name="TextBox 10"/>
          <p:cNvSpPr txBox="1"/>
          <p:nvPr/>
        </p:nvSpPr>
        <p:spPr>
          <a:xfrm>
            <a:off x="381000" y="4152657"/>
            <a:ext cx="8382000" cy="2554545"/>
          </a:xfrm>
          <a:prstGeom prst="rect">
            <a:avLst/>
          </a:prstGeom>
          <a:noFill/>
        </p:spPr>
        <p:txBody>
          <a:bodyPr wrap="square" rtlCol="0">
            <a:spAutoFit/>
          </a:bodyPr>
          <a:lstStyle/>
          <a:p>
            <a:pPr marL="342900" indent="-342900">
              <a:buFont typeface="Arial" panose="020B0604020202020204" pitchFamily="34" charset="0"/>
              <a:buChar char="•"/>
            </a:pPr>
            <a:r>
              <a:rPr lang="en-US" sz="2000" dirty="0"/>
              <a:t>Huge flux of high-energy neutrinos through FASER could allow for the 1</a:t>
            </a:r>
            <a:r>
              <a:rPr lang="en-US" sz="2000" baseline="30000" dirty="0"/>
              <a:t>st</a:t>
            </a:r>
            <a:r>
              <a:rPr lang="en-US" sz="2000" dirty="0"/>
              <a:t> detection of an LHC neutrino and other interesting measurements, e.g., </a:t>
            </a:r>
            <a:r>
              <a:rPr lang="en-US" sz="2000" dirty="0" err="1"/>
              <a:t>ν</a:t>
            </a:r>
            <a:r>
              <a:rPr lang="en-US" sz="2000" baseline="-25000" dirty="0" err="1"/>
              <a:t>μ</a:t>
            </a:r>
            <a:r>
              <a:rPr lang="en-US" sz="2000" dirty="0"/>
              <a:t> CC cross section in unexplored region E&gt;400 GeV, </a:t>
            </a:r>
            <a:r>
              <a:rPr lang="en-US" sz="2000" dirty="0" err="1"/>
              <a:t>ν</a:t>
            </a:r>
            <a:r>
              <a:rPr lang="en-US" sz="2000" baseline="-25000" dirty="0" err="1">
                <a:latin typeface="Symbol" pitchFamily="2" charset="2"/>
              </a:rPr>
              <a:t>τ</a:t>
            </a:r>
            <a:r>
              <a:rPr lang="en-US" sz="2000" dirty="0"/>
              <a:t> events.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In fact, we are already looking for neutrino interactions in the 30 kg emulsion detectors installed in TI12 in 2018. In 12.8 fb</a:t>
            </a:r>
            <a:r>
              <a:rPr lang="en-US" sz="2000" baseline="30000" dirty="0"/>
              <a:t>-1</a:t>
            </a:r>
            <a:r>
              <a:rPr lang="en-US" sz="2000" dirty="0"/>
              <a:t> of data, we expect ~10 </a:t>
            </a:r>
            <a:r>
              <a:rPr lang="en-US" sz="2000" dirty="0" err="1"/>
              <a:t>ν</a:t>
            </a:r>
            <a:r>
              <a:rPr lang="en-US" sz="2000" baseline="-25000" dirty="0" err="1"/>
              <a:t>μ</a:t>
            </a:r>
            <a:r>
              <a:rPr lang="en-US" sz="2000" baseline="-25000" dirty="0"/>
              <a:t> </a:t>
            </a:r>
            <a:r>
              <a:rPr lang="en-US" sz="2000" dirty="0"/>
              <a:t>events.</a:t>
            </a:r>
          </a:p>
          <a:p>
            <a:pPr marL="342900" indent="-342900">
              <a:buFont typeface="Arial" panose="020B0604020202020204" pitchFamily="34" charset="0"/>
              <a:buChar char="•"/>
            </a:pPr>
            <a:endParaRPr lang="en-US" sz="2000" dirty="0"/>
          </a:p>
        </p:txBody>
      </p:sp>
    </p:spTree>
    <p:extLst>
      <p:ext uri="{BB962C8B-B14F-4D97-AF65-F5344CB8AC3E}">
        <p14:creationId xmlns:p14="http://schemas.microsoft.com/office/powerpoint/2010/main" val="4873279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solidFill>
                  <a:schemeClr val="bg1"/>
                </a:solidFill>
                <a:latin typeface="Arial" charset="0"/>
              </a:rPr>
              <a:t>FASER INSTALLATION</a:t>
            </a:r>
          </a:p>
        </p:txBody>
      </p:sp>
      <p:pic>
        <p:nvPicPr>
          <p:cNvPr id="4" name="FASER-1">
            <a:hlinkClick r:id="" action="ppaction://media"/>
            <a:extLst>
              <a:ext uri="{FF2B5EF4-FFF2-40B4-BE49-F238E27FC236}">
                <a16:creationId xmlns:a16="http://schemas.microsoft.com/office/drawing/2014/main" id="{4BE837F6-4D74-5140-94A6-4C4D9FAEC7F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762000"/>
            <a:ext cx="9448800" cy="5807315"/>
          </a:xfrm>
          <a:prstGeom prst="rect">
            <a:avLst/>
          </a:prstGeom>
        </p:spPr>
      </p:pic>
      <p:sp>
        <p:nvSpPr>
          <p:cNvPr id="5" name="TextBox 4">
            <a:extLst>
              <a:ext uri="{FF2B5EF4-FFF2-40B4-BE49-F238E27FC236}">
                <a16:creationId xmlns:a16="http://schemas.microsoft.com/office/drawing/2014/main" id="{F87B1E97-EE1C-EC48-8777-66AD30EE45D0}"/>
              </a:ext>
            </a:extLst>
          </p:cNvPr>
          <p:cNvSpPr txBox="1"/>
          <p:nvPr/>
        </p:nvSpPr>
        <p:spPr>
          <a:xfrm>
            <a:off x="6032099" y="914400"/>
            <a:ext cx="2654701" cy="276999"/>
          </a:xfrm>
          <a:prstGeom prst="rect">
            <a:avLst/>
          </a:prstGeom>
          <a:noFill/>
        </p:spPr>
        <p:txBody>
          <a:bodyPr wrap="none" rtlCol="0">
            <a:spAutoFit/>
          </a:bodyPr>
          <a:lstStyle/>
          <a:p>
            <a:r>
              <a:rPr lang="en-US" sz="1200" dirty="0">
                <a:solidFill>
                  <a:schemeClr val="bg1">
                    <a:lumMod val="75000"/>
                  </a:schemeClr>
                </a:solidFill>
              </a:rPr>
              <a:t>Dougherty, CERN Integration (2019)</a:t>
            </a:r>
          </a:p>
        </p:txBody>
      </p:sp>
    </p:spTree>
    <p:extLst>
      <p:ext uri="{BB962C8B-B14F-4D97-AF65-F5344CB8AC3E}">
        <p14:creationId xmlns:p14="http://schemas.microsoft.com/office/powerpoint/2010/main" val="3815671036"/>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76200" y="838200"/>
            <a:ext cx="89916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FontTx/>
              <a:buChar char="•"/>
            </a:pPr>
            <a:r>
              <a:rPr lang="en-US" sz="2000" dirty="0"/>
              <a:t>A new target for particle physics experiments: light and weakly-interacting particles at the lifetime frontier.</a:t>
            </a:r>
          </a:p>
          <a:p>
            <a:pPr marL="342900" indent="-342900">
              <a:spcBef>
                <a:spcPct val="20000"/>
              </a:spcBef>
              <a:buFontTx/>
              <a:buChar char="•"/>
            </a:pPr>
            <a:endParaRPr lang="en-US" sz="1200" dirty="0"/>
          </a:p>
          <a:p>
            <a:pPr marL="342900" indent="-342900">
              <a:spcBef>
                <a:spcPct val="20000"/>
              </a:spcBef>
              <a:buFontTx/>
              <a:buChar char="•"/>
            </a:pPr>
            <a:r>
              <a:rPr lang="en-US" sz="2000" dirty="0"/>
              <a:t>Fast, small, cheap experiments can provide world-leading sensitivities.</a:t>
            </a:r>
          </a:p>
          <a:p>
            <a:pPr marL="342900" indent="-342900">
              <a:spcBef>
                <a:spcPct val="20000"/>
              </a:spcBef>
              <a:buFontTx/>
              <a:buChar char="•"/>
            </a:pPr>
            <a:endParaRPr lang="en-US" sz="1200" dirty="0"/>
          </a:p>
          <a:p>
            <a:pPr marL="342900" indent="-342900">
              <a:spcBef>
                <a:spcPct val="20000"/>
              </a:spcBef>
              <a:buFontTx/>
              <a:buChar char="•"/>
            </a:pPr>
            <a:r>
              <a:rPr lang="en-US" sz="2000" dirty="0"/>
              <a:t>FASER: 18 months from theory paper to beginning of construction, fits on a tabletop, ~$2M.  Data-taking begins 2021 with discovery prospects for new matter and forces – we are looking forward to new physics!</a:t>
            </a:r>
            <a:endParaRPr lang="en-US" sz="1200" b="1" dirty="0">
              <a:sym typeface="Wingdings"/>
            </a:endParaRPr>
          </a:p>
          <a:p>
            <a:pPr marL="285750" indent="-285750">
              <a:spcBef>
                <a:spcPct val="20000"/>
              </a:spcBef>
              <a:buFont typeface="Cambria Math" panose="02040503050406030204" pitchFamily="18" charset="0"/>
              <a:buChar char="⎯"/>
            </a:pPr>
            <a:endParaRPr lang="en-US" sz="1200" b="1" dirty="0">
              <a:sym typeface="Wingdings"/>
            </a:endParaRPr>
          </a:p>
          <a:p>
            <a:pPr marL="285750" indent="-285750">
              <a:spcBef>
                <a:spcPct val="20000"/>
              </a:spcBef>
              <a:buFont typeface="Cambria Math" panose="02040503050406030204" pitchFamily="18" charset="0"/>
              <a:buChar char="⎯"/>
            </a:pPr>
            <a:endParaRPr lang="en-US" sz="1200" b="1" dirty="0">
              <a:sym typeface="Wingdings"/>
            </a:endParaRPr>
          </a:p>
          <a:p>
            <a:pPr marL="285750" indent="-285750">
              <a:spcBef>
                <a:spcPct val="20000"/>
              </a:spcBef>
              <a:buFont typeface="Cambria Math" panose="02040503050406030204" pitchFamily="18" charset="0"/>
              <a:buChar char="⎯"/>
            </a:pPr>
            <a:endParaRPr lang="en-US" sz="1200" b="1" dirty="0">
              <a:sym typeface="Wingdings"/>
            </a:endParaRPr>
          </a:p>
          <a:p>
            <a:pPr marL="285750" indent="-285750">
              <a:spcBef>
                <a:spcPct val="20000"/>
              </a:spcBef>
              <a:buFont typeface="Cambria Math" panose="02040503050406030204" pitchFamily="18" charset="0"/>
              <a:buChar char="⎯"/>
            </a:pPr>
            <a:endParaRPr lang="en-US" sz="1200" b="1" dirty="0">
              <a:sym typeface="Wingdings"/>
            </a:endParaRPr>
          </a:p>
          <a:p>
            <a:pPr marL="285750" indent="-285750">
              <a:spcBef>
                <a:spcPct val="20000"/>
              </a:spcBef>
              <a:buFont typeface="Cambria Math" panose="02040503050406030204" pitchFamily="18" charset="0"/>
              <a:buChar char="⎯"/>
            </a:pPr>
            <a:endParaRPr lang="en-US" sz="1200" b="1" dirty="0">
              <a:sym typeface="Wingdings"/>
            </a:endParaRPr>
          </a:p>
          <a:p>
            <a:pPr marL="285750" indent="-285750">
              <a:spcBef>
                <a:spcPct val="20000"/>
              </a:spcBef>
              <a:buFont typeface="Cambria Math" panose="02040503050406030204" pitchFamily="18" charset="0"/>
              <a:buChar char="⎯"/>
            </a:pPr>
            <a:endParaRPr lang="en-US" sz="1200" b="1" dirty="0">
              <a:sym typeface="Wingdings"/>
            </a:endParaRPr>
          </a:p>
          <a:p>
            <a:pPr marL="285750" indent="-285750">
              <a:spcBef>
                <a:spcPct val="20000"/>
              </a:spcBef>
              <a:buFont typeface="Cambria Math" panose="02040503050406030204" pitchFamily="18" charset="0"/>
              <a:buChar char="⎯"/>
            </a:pPr>
            <a:endParaRPr lang="en-US" sz="1200" b="1" dirty="0">
              <a:sym typeface="Wingdings"/>
            </a:endParaRPr>
          </a:p>
          <a:p>
            <a:pPr marL="285750" indent="-285750">
              <a:spcBef>
                <a:spcPct val="20000"/>
              </a:spcBef>
              <a:buFont typeface="Cambria Math" panose="02040503050406030204" pitchFamily="18" charset="0"/>
              <a:buChar char="⎯"/>
            </a:pPr>
            <a:endParaRPr lang="en-US" sz="1200" b="1" dirty="0">
              <a:sym typeface="Wingdings"/>
            </a:endParaRPr>
          </a:p>
          <a:p>
            <a:pPr marL="285750" indent="-285750">
              <a:spcBef>
                <a:spcPct val="20000"/>
              </a:spcBef>
              <a:buFont typeface="Cambria Math" panose="02040503050406030204" pitchFamily="18" charset="0"/>
              <a:buChar char="⎯"/>
            </a:pPr>
            <a:endParaRPr lang="en-US" sz="1200" b="1" dirty="0">
              <a:sym typeface="Wingdings"/>
            </a:endParaRPr>
          </a:p>
          <a:p>
            <a:pPr marL="285750" indent="-285750">
              <a:spcBef>
                <a:spcPct val="20000"/>
              </a:spcBef>
              <a:buFont typeface="Cambria Math" panose="02040503050406030204" pitchFamily="18" charset="0"/>
              <a:buChar char="⎯"/>
            </a:pPr>
            <a:endParaRPr lang="en-US" sz="1200" b="1" dirty="0">
              <a:sym typeface="Wingdings"/>
            </a:endParaRPr>
          </a:p>
          <a:p>
            <a:pPr marL="285750" indent="-285750">
              <a:spcBef>
                <a:spcPct val="20000"/>
              </a:spcBef>
              <a:buFont typeface="Cambria Math" panose="02040503050406030204" pitchFamily="18" charset="0"/>
              <a:buChar char="⎯"/>
            </a:pPr>
            <a:endParaRPr lang="en-US" sz="1200" b="1" dirty="0">
              <a:sym typeface="Wingdings"/>
            </a:endParaRPr>
          </a:p>
          <a:p>
            <a:pPr>
              <a:spcBef>
                <a:spcPct val="20000"/>
              </a:spcBef>
            </a:pPr>
            <a:endParaRPr lang="en-US" sz="2000" dirty="0">
              <a:sym typeface="Wingdings"/>
            </a:endParaRPr>
          </a:p>
          <a:p>
            <a:pPr marL="285750" indent="-285750">
              <a:spcBef>
                <a:spcPct val="20000"/>
              </a:spcBef>
              <a:buFont typeface="Arial" panose="020B0604020202020204" pitchFamily="34" charset="0"/>
              <a:buChar char="•"/>
            </a:pPr>
            <a:r>
              <a:rPr lang="en-US" dirty="0">
                <a:sym typeface="Wingdings"/>
              </a:rPr>
              <a:t>More info:</a:t>
            </a:r>
            <a:r>
              <a:rPr lang="en-US" dirty="0"/>
              <a:t> https://</a:t>
            </a:r>
            <a:r>
              <a:rPr lang="en-US" dirty="0" err="1"/>
              <a:t>twiki.cern.ch</a:t>
            </a:r>
            <a:r>
              <a:rPr lang="en-US" dirty="0"/>
              <a:t>/</a:t>
            </a:r>
            <a:r>
              <a:rPr lang="en-US" dirty="0" err="1"/>
              <a:t>twiki</a:t>
            </a:r>
            <a:r>
              <a:rPr lang="en-US" dirty="0"/>
              <a:t>/bin/</a:t>
            </a:r>
            <a:r>
              <a:rPr lang="en-US" dirty="0" err="1"/>
              <a:t>viewauth</a:t>
            </a:r>
            <a:r>
              <a:rPr lang="en-US" dirty="0"/>
              <a:t>/FASER/</a:t>
            </a:r>
            <a:r>
              <a:rPr lang="en-US" dirty="0" err="1"/>
              <a:t>WebHome</a:t>
            </a:r>
            <a:r>
              <a:rPr lang="en-US" dirty="0"/>
              <a:t>.</a:t>
            </a:r>
            <a:r>
              <a:rPr lang="en-US" dirty="0">
                <a:sym typeface="Wingdings"/>
              </a:rPr>
              <a:t> </a:t>
            </a:r>
            <a:endParaRPr lang="en-US" sz="1200" dirty="0">
              <a:sym typeface="Wingdings"/>
            </a:endParaRPr>
          </a:p>
          <a:p>
            <a:pPr marL="742950" lvl="1" indent="-285750">
              <a:spcBef>
                <a:spcPct val="20000"/>
              </a:spcBef>
              <a:buFont typeface="Cambria Math" panose="02040503050406030204" pitchFamily="18" charset="0"/>
              <a:buChar char="⎯"/>
            </a:pPr>
            <a:endParaRPr lang="en-US" dirty="0"/>
          </a:p>
          <a:p>
            <a:pPr marL="1257300" lvl="2" indent="-342900">
              <a:spcBef>
                <a:spcPct val="20000"/>
              </a:spcBef>
              <a:buFontTx/>
              <a:buChar char="•"/>
            </a:pPr>
            <a:endParaRPr lang="en-US" sz="2400" dirty="0"/>
          </a:p>
          <a:p>
            <a:pPr marL="342900" indent="-342900">
              <a:spcBef>
                <a:spcPct val="20000"/>
              </a:spcBef>
              <a:buFontTx/>
              <a:buChar char="•"/>
            </a:pPr>
            <a:endParaRPr lang="en-US" sz="2400" dirty="0"/>
          </a:p>
          <a:p>
            <a:pPr marL="342900" indent="-342900">
              <a:spcBef>
                <a:spcPct val="20000"/>
              </a:spcBef>
              <a:buFontTx/>
              <a:buChar char="•"/>
            </a:pPr>
            <a:endParaRPr lang="en-US" sz="2400" dirty="0"/>
          </a:p>
          <a:p>
            <a:pPr marL="342900" indent="-342900">
              <a:spcBef>
                <a:spcPct val="20000"/>
              </a:spcBef>
              <a:buFontTx/>
              <a:buChar char="•"/>
            </a:pPr>
            <a:endParaRPr lang="en-US" sz="2400" dirty="0"/>
          </a:p>
          <a:p>
            <a:pPr marL="342900" indent="-342900">
              <a:spcBef>
                <a:spcPct val="20000"/>
              </a:spcBef>
              <a:buFontTx/>
              <a:buChar char="•"/>
            </a:pPr>
            <a:endParaRPr lang="en-US" sz="2400" dirty="0"/>
          </a:p>
          <a:p>
            <a:pPr marL="342900" indent="-342900">
              <a:spcBef>
                <a:spcPct val="20000"/>
              </a:spcBef>
              <a:buFontTx/>
              <a:buChar char="•"/>
            </a:pPr>
            <a:endParaRPr lang="en-US" sz="2400" dirty="0"/>
          </a:p>
        </p:txBody>
      </p:sp>
      <p:sp>
        <p:nvSpPr>
          <p:cNvPr id="28676" name="Title 7"/>
          <p:cNvSpPr>
            <a:spLocks noGrp="1"/>
          </p:cNvSpPr>
          <p:nvPr>
            <p:ph type="title"/>
          </p:nvPr>
        </p:nvSpPr>
        <p:spPr>
          <a:xfrm>
            <a:off x="0" y="244475"/>
            <a:ext cx="9144000" cy="441325"/>
          </a:xfrm>
        </p:spPr>
        <p:txBody>
          <a:bodyPr/>
          <a:lstStyle/>
          <a:p>
            <a:r>
              <a:rPr lang="en-US" dirty="0">
                <a:solidFill>
                  <a:schemeClr val="tx1"/>
                </a:solidFill>
                <a:latin typeface="Arial" charset="0"/>
              </a:rPr>
              <a:t>SUMMARY AND OUTLOOK</a:t>
            </a:r>
          </a:p>
        </p:txBody>
      </p:sp>
      <p:pic>
        <p:nvPicPr>
          <p:cNvPr id="5" name="Picture 4">
            <a:extLst>
              <a:ext uri="{FF2B5EF4-FFF2-40B4-BE49-F238E27FC236}">
                <a16:creationId xmlns:a16="http://schemas.microsoft.com/office/drawing/2014/main" id="{6C5FE087-35E8-424C-A78F-5B9C0EE03244}"/>
              </a:ext>
            </a:extLst>
          </p:cNvPr>
          <p:cNvPicPr>
            <a:picLocks noChangeAspect="1"/>
          </p:cNvPicPr>
          <p:nvPr/>
        </p:nvPicPr>
        <p:blipFill>
          <a:blip r:embed="rId2"/>
          <a:stretch>
            <a:fillRect/>
          </a:stretch>
        </p:blipFill>
        <p:spPr>
          <a:xfrm>
            <a:off x="6096000" y="3505200"/>
            <a:ext cx="2550919" cy="2301581"/>
          </a:xfrm>
          <a:prstGeom prst="rect">
            <a:avLst/>
          </a:prstGeom>
        </p:spPr>
      </p:pic>
      <p:pic>
        <p:nvPicPr>
          <p:cNvPr id="7" name="Picture 6">
            <a:extLst>
              <a:ext uri="{FF2B5EF4-FFF2-40B4-BE49-F238E27FC236}">
                <a16:creationId xmlns:a16="http://schemas.microsoft.com/office/drawing/2014/main" id="{A085AF30-B472-3F41-BDC0-B73229D1BB77}"/>
              </a:ext>
            </a:extLst>
          </p:cNvPr>
          <p:cNvPicPr>
            <a:picLocks noChangeAspect="1"/>
          </p:cNvPicPr>
          <p:nvPr/>
        </p:nvPicPr>
        <p:blipFill>
          <a:blip r:embed="rId3"/>
          <a:stretch>
            <a:fillRect/>
          </a:stretch>
        </p:blipFill>
        <p:spPr>
          <a:xfrm>
            <a:off x="208345" y="3505200"/>
            <a:ext cx="2992055" cy="2301581"/>
          </a:xfrm>
          <a:prstGeom prst="rect">
            <a:avLst/>
          </a:prstGeom>
        </p:spPr>
      </p:pic>
      <p:pic>
        <p:nvPicPr>
          <p:cNvPr id="9" name="Picture 8">
            <a:extLst>
              <a:ext uri="{FF2B5EF4-FFF2-40B4-BE49-F238E27FC236}">
                <a16:creationId xmlns:a16="http://schemas.microsoft.com/office/drawing/2014/main" id="{B89B98E6-2945-A143-BE45-4F3F4F6F7022}"/>
              </a:ext>
            </a:extLst>
          </p:cNvPr>
          <p:cNvPicPr>
            <a:picLocks noChangeAspect="1"/>
          </p:cNvPicPr>
          <p:nvPr/>
        </p:nvPicPr>
        <p:blipFill>
          <a:blip r:embed="rId4"/>
          <a:stretch>
            <a:fillRect/>
          </a:stretch>
        </p:blipFill>
        <p:spPr>
          <a:xfrm>
            <a:off x="3372741" y="3505200"/>
            <a:ext cx="2550919" cy="2301581"/>
          </a:xfrm>
          <a:prstGeom prst="rect">
            <a:avLst/>
          </a:prstGeom>
        </p:spPr>
      </p:pic>
      <p:sp>
        <p:nvSpPr>
          <p:cNvPr id="8" name="TextBox 7">
            <a:extLst>
              <a:ext uri="{FF2B5EF4-FFF2-40B4-BE49-F238E27FC236}">
                <a16:creationId xmlns:a16="http://schemas.microsoft.com/office/drawing/2014/main" id="{7AA68D1B-2AD3-964F-B0F6-BA2D231299FE}"/>
              </a:ext>
            </a:extLst>
          </p:cNvPr>
          <p:cNvSpPr txBox="1"/>
          <p:nvPr/>
        </p:nvSpPr>
        <p:spPr>
          <a:xfrm rot="5400000">
            <a:off x="7551244" y="4517491"/>
            <a:ext cx="2451312" cy="276999"/>
          </a:xfrm>
          <a:prstGeom prst="rect">
            <a:avLst/>
          </a:prstGeom>
          <a:noFill/>
        </p:spPr>
        <p:txBody>
          <a:bodyPr wrap="none" rtlCol="0">
            <a:spAutoFit/>
          </a:bodyPr>
          <a:lstStyle/>
          <a:p>
            <a:r>
              <a:rPr lang="en-US" sz="1200" dirty="0">
                <a:solidFill>
                  <a:schemeClr val="bg1">
                    <a:lumMod val="50000"/>
                  </a:schemeClr>
                </a:solidFill>
              </a:rPr>
              <a:t>Branigan, Sandbox Studio (2019)</a:t>
            </a:r>
          </a:p>
        </p:txBody>
      </p:sp>
    </p:spTree>
    <p:extLst>
      <p:ext uri="{BB962C8B-B14F-4D97-AF65-F5344CB8AC3E}">
        <p14:creationId xmlns:p14="http://schemas.microsoft.com/office/powerpoint/2010/main" val="258523962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2">
            <a:extLst>
              <a:ext uri="{FF2B5EF4-FFF2-40B4-BE49-F238E27FC236}">
                <a16:creationId xmlns:a16="http://schemas.microsoft.com/office/drawing/2014/main" id="{6406A584-05E5-D242-8567-15DC28351A36}"/>
              </a:ext>
            </a:extLst>
          </p:cNvPr>
          <p:cNvSpPr txBox="1">
            <a:spLocks noChangeArrowheads="1"/>
          </p:cNvSpPr>
          <p:nvPr/>
        </p:nvSpPr>
        <p:spPr bwMode="auto">
          <a:xfrm>
            <a:off x="-61913" y="0"/>
            <a:ext cx="93202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400" dirty="0">
              <a:solidFill>
                <a:schemeClr val="bg1"/>
              </a:solidFill>
            </a:endParaRPr>
          </a:p>
        </p:txBody>
      </p:sp>
      <p:sp>
        <p:nvSpPr>
          <p:cNvPr id="4" name="Title 1">
            <a:extLst>
              <a:ext uri="{FF2B5EF4-FFF2-40B4-BE49-F238E27FC236}">
                <a16:creationId xmlns:a16="http://schemas.microsoft.com/office/drawing/2014/main" id="{EB569616-35FA-4D4B-AF3C-38115B193091}"/>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THE ATLAS DETECTOR</a:t>
            </a:r>
          </a:p>
        </p:txBody>
      </p:sp>
      <p:pic>
        <p:nvPicPr>
          <p:cNvPr id="3" name="Picture 2">
            <a:extLst>
              <a:ext uri="{FF2B5EF4-FFF2-40B4-BE49-F238E27FC236}">
                <a16:creationId xmlns:a16="http://schemas.microsoft.com/office/drawing/2014/main" id="{BF671BBF-0442-9940-A12C-B89845B4E539}"/>
              </a:ext>
            </a:extLst>
          </p:cNvPr>
          <p:cNvPicPr>
            <a:picLocks noChangeAspect="1"/>
          </p:cNvPicPr>
          <p:nvPr/>
        </p:nvPicPr>
        <p:blipFill>
          <a:blip r:embed="rId3"/>
          <a:stretch>
            <a:fillRect/>
          </a:stretch>
        </p:blipFill>
        <p:spPr>
          <a:xfrm>
            <a:off x="568884" y="1311635"/>
            <a:ext cx="8041716" cy="5241565"/>
          </a:xfrm>
          <a:prstGeom prst="rect">
            <a:avLst/>
          </a:prstGeom>
        </p:spPr>
      </p:pic>
      <p:sp>
        <p:nvSpPr>
          <p:cNvPr id="5" name="Content Placeholder 2">
            <a:extLst>
              <a:ext uri="{FF2B5EF4-FFF2-40B4-BE49-F238E27FC236}">
                <a16:creationId xmlns:a16="http://schemas.microsoft.com/office/drawing/2014/main" id="{8E0B26F7-82A9-034E-8EE3-A7FE0701640D}"/>
              </a:ext>
            </a:extLst>
          </p:cNvPr>
          <p:cNvSpPr txBox="1">
            <a:spLocks noChangeArrowheads="1"/>
          </p:cNvSpPr>
          <p:nvPr/>
        </p:nvSpPr>
        <p:spPr bwMode="auto">
          <a:xfrm>
            <a:off x="152400" y="838200"/>
            <a:ext cx="8763000"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altLang="en-US" sz="2000" dirty="0"/>
              <a:t>One of several giant detectors that observe particle collisions at the LHC</a:t>
            </a:r>
          </a:p>
        </p:txBody>
      </p:sp>
    </p:spTree>
    <p:extLst>
      <p:ext uri="{BB962C8B-B14F-4D97-AF65-F5344CB8AC3E}">
        <p14:creationId xmlns:p14="http://schemas.microsoft.com/office/powerpoint/2010/main" val="432149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2">
            <a:extLst>
              <a:ext uri="{FF2B5EF4-FFF2-40B4-BE49-F238E27FC236}">
                <a16:creationId xmlns:a16="http://schemas.microsoft.com/office/drawing/2014/main" id="{96ADB308-312E-E049-BDD6-FA53AE40E736}"/>
              </a:ext>
            </a:extLst>
          </p:cNvPr>
          <p:cNvSpPr>
            <a:spLocks noGrp="1" noChangeArrowheads="1"/>
          </p:cNvSpPr>
          <p:nvPr>
            <p:ph sz="half" idx="4294967295"/>
          </p:nvPr>
        </p:nvSpPr>
        <p:spPr>
          <a:xfrm>
            <a:off x="198438" y="1143000"/>
            <a:ext cx="8680450" cy="5334000"/>
          </a:xfrm>
        </p:spPr>
        <p:txBody>
          <a:bodyPr/>
          <a:lstStyle/>
          <a:p>
            <a:r>
              <a:rPr lang="en-US" altLang="en-US" sz="2400" dirty="0"/>
              <a:t>Size: Big.</a:t>
            </a:r>
          </a:p>
          <a:p>
            <a:endParaRPr lang="en-US" altLang="en-US" sz="1400" dirty="0"/>
          </a:p>
          <a:p>
            <a:r>
              <a:rPr lang="en-US" altLang="en-US" sz="2400" dirty="0"/>
              <a:t>Timescale: The LHC was conceived in the 1980’s.  It was constructed from 1998-2008, and has been running since 2008, with periodic shutdowns to upgrade and fix equipment.</a:t>
            </a:r>
          </a:p>
          <a:p>
            <a:endParaRPr lang="en-US" altLang="en-US" sz="1400" dirty="0"/>
          </a:p>
          <a:p>
            <a:r>
              <a:rPr lang="en-US" altLang="en-US" sz="2400" dirty="0"/>
              <a:t>Budget: The cost of constructing the LHC and the various experiments was roughly $10 billion.  The annual operations budget of CERN, the host laboratory, is about $1 billion/year, or roughly 1 coffee per year per EU citizen.</a:t>
            </a:r>
          </a:p>
          <a:p>
            <a:endParaRPr lang="en-US" altLang="en-US" sz="1400" dirty="0"/>
          </a:p>
          <a:p>
            <a:r>
              <a:rPr lang="en-US" altLang="en-US" dirty="0"/>
              <a:t>People</a:t>
            </a:r>
            <a:r>
              <a:rPr lang="en-US" altLang="en-US" sz="2400" dirty="0"/>
              <a:t>: Many.</a:t>
            </a:r>
          </a:p>
        </p:txBody>
      </p:sp>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HOW BIG IS BIG SCIENCE?</a:t>
            </a:r>
          </a:p>
        </p:txBody>
      </p:sp>
    </p:spTree>
    <p:extLst>
      <p:ext uri="{BB962C8B-B14F-4D97-AF65-F5344CB8AC3E}">
        <p14:creationId xmlns:p14="http://schemas.microsoft.com/office/powerpoint/2010/main" val="23813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Effect transition="in" filter="dissolve">
                                      <p:cBhvr>
                                        <p:cTn id="7" dur="500"/>
                                        <p:tgtEl>
                                          <p:spTgt spid="389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8915">
                                            <p:txEl>
                                              <p:pRg st="2" end="2"/>
                                            </p:txEl>
                                          </p:spTgt>
                                        </p:tgtEl>
                                        <p:attrNameLst>
                                          <p:attrName>style.visibility</p:attrName>
                                        </p:attrNameLst>
                                      </p:cBhvr>
                                      <p:to>
                                        <p:strVal val="visible"/>
                                      </p:to>
                                    </p:set>
                                    <p:animEffect transition="in" filter="dissolve">
                                      <p:cBhvr>
                                        <p:cTn id="12" dur="500"/>
                                        <p:tgtEl>
                                          <p:spTgt spid="389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8915">
                                            <p:txEl>
                                              <p:pRg st="4" end="4"/>
                                            </p:txEl>
                                          </p:spTgt>
                                        </p:tgtEl>
                                        <p:attrNameLst>
                                          <p:attrName>style.visibility</p:attrName>
                                        </p:attrNameLst>
                                      </p:cBhvr>
                                      <p:to>
                                        <p:strVal val="visible"/>
                                      </p:to>
                                    </p:set>
                                    <p:animEffect transition="in" filter="dissolve">
                                      <p:cBhvr>
                                        <p:cTn id="17" dur="500"/>
                                        <p:tgtEl>
                                          <p:spTgt spid="3891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8915">
                                            <p:txEl>
                                              <p:pRg st="6" end="6"/>
                                            </p:txEl>
                                          </p:spTgt>
                                        </p:tgtEl>
                                        <p:attrNameLst>
                                          <p:attrName>style.visibility</p:attrName>
                                        </p:attrNameLst>
                                      </p:cBhvr>
                                      <p:to>
                                        <p:strVal val="visible"/>
                                      </p:to>
                                    </p:set>
                                    <p:animEffect transition="in" filter="dissolve">
                                      <p:cBhvr>
                                        <p:cTn id="22" dur="500"/>
                                        <p:tgtEl>
                                          <p:spTgt spid="389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A RECENT CMS AUTHOR LIST</a:t>
            </a:r>
          </a:p>
        </p:txBody>
      </p:sp>
      <p:pic>
        <p:nvPicPr>
          <p:cNvPr id="4" name="Picture 3">
            <a:extLst>
              <a:ext uri="{FF2B5EF4-FFF2-40B4-BE49-F238E27FC236}">
                <a16:creationId xmlns:a16="http://schemas.microsoft.com/office/drawing/2014/main" id="{0A37794A-5CDC-A64B-B8B2-8C216514AF97}"/>
              </a:ext>
            </a:extLst>
          </p:cNvPr>
          <p:cNvPicPr>
            <a:picLocks noChangeAspect="1"/>
          </p:cNvPicPr>
          <p:nvPr/>
        </p:nvPicPr>
        <p:blipFill>
          <a:blip r:embed="rId2"/>
          <a:stretch>
            <a:fillRect/>
          </a:stretch>
        </p:blipFill>
        <p:spPr>
          <a:xfrm>
            <a:off x="2549419" y="914400"/>
            <a:ext cx="4045161" cy="5724413"/>
          </a:xfrm>
          <a:prstGeom prst="rect">
            <a:avLst/>
          </a:prstGeom>
          <a:ln w="19050">
            <a:solidFill>
              <a:schemeClr val="tx1"/>
            </a:solidFill>
          </a:ln>
        </p:spPr>
      </p:pic>
    </p:spTree>
    <p:extLst>
      <p:ext uri="{BB962C8B-B14F-4D97-AF65-F5344CB8AC3E}">
        <p14:creationId xmlns:p14="http://schemas.microsoft.com/office/powerpoint/2010/main" val="2366232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A RECENT CMS AUTHOR LIST (CONTINUED)</a:t>
            </a:r>
          </a:p>
        </p:txBody>
      </p:sp>
      <p:pic>
        <p:nvPicPr>
          <p:cNvPr id="3" name="Picture 2">
            <a:extLst>
              <a:ext uri="{FF2B5EF4-FFF2-40B4-BE49-F238E27FC236}">
                <a16:creationId xmlns:a16="http://schemas.microsoft.com/office/drawing/2014/main" id="{8EC5E350-0B46-1745-BEF0-BA6C475D2F69}"/>
              </a:ext>
            </a:extLst>
          </p:cNvPr>
          <p:cNvPicPr>
            <a:picLocks noChangeAspect="1"/>
          </p:cNvPicPr>
          <p:nvPr/>
        </p:nvPicPr>
        <p:blipFill>
          <a:blip r:embed="rId2"/>
          <a:stretch>
            <a:fillRect/>
          </a:stretch>
        </p:blipFill>
        <p:spPr>
          <a:xfrm>
            <a:off x="619224" y="1130622"/>
            <a:ext cx="3724176" cy="5270178"/>
          </a:xfrm>
          <a:prstGeom prst="rect">
            <a:avLst/>
          </a:prstGeom>
          <a:ln w="19050">
            <a:solidFill>
              <a:schemeClr val="tx1"/>
            </a:solidFill>
          </a:ln>
        </p:spPr>
      </p:pic>
      <p:pic>
        <p:nvPicPr>
          <p:cNvPr id="6" name="Picture 5">
            <a:extLst>
              <a:ext uri="{FF2B5EF4-FFF2-40B4-BE49-F238E27FC236}">
                <a16:creationId xmlns:a16="http://schemas.microsoft.com/office/drawing/2014/main" id="{FF70C098-BF82-7A46-91F1-DE2938605927}"/>
              </a:ext>
            </a:extLst>
          </p:cNvPr>
          <p:cNvPicPr>
            <a:picLocks noChangeAspect="1"/>
          </p:cNvPicPr>
          <p:nvPr/>
        </p:nvPicPr>
        <p:blipFill>
          <a:blip r:embed="rId3"/>
          <a:stretch>
            <a:fillRect/>
          </a:stretch>
        </p:blipFill>
        <p:spPr>
          <a:xfrm>
            <a:off x="4800600" y="1130622"/>
            <a:ext cx="3724175" cy="5270178"/>
          </a:xfrm>
          <a:prstGeom prst="rect">
            <a:avLst/>
          </a:prstGeom>
          <a:ln w="19050">
            <a:solidFill>
              <a:schemeClr val="tx1"/>
            </a:solidFill>
          </a:ln>
        </p:spPr>
      </p:pic>
    </p:spTree>
    <p:extLst>
      <p:ext uri="{BB962C8B-B14F-4D97-AF65-F5344CB8AC3E}">
        <p14:creationId xmlns:p14="http://schemas.microsoft.com/office/powerpoint/2010/main" val="976209997"/>
      </p:ext>
    </p:extLst>
  </p:cSld>
  <p:clrMapOvr>
    <a:masterClrMapping/>
  </p:clrMapOvr>
</p:sld>
</file>

<file path=ppt/theme/theme1.xml><?xml version="1.0" encoding="utf-8"?>
<a:theme xmlns:a="http://schemas.openxmlformats.org/drawingml/2006/main" name="office_ar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60771</TotalTime>
  <Words>3311</Words>
  <Application>Microsoft Macintosh PowerPoint</Application>
  <PresentationFormat>On-screen Show (4:3)</PresentationFormat>
  <Paragraphs>590</Paragraphs>
  <Slides>54</Slides>
  <Notes>3</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54</vt:i4>
      </vt:variant>
    </vt:vector>
  </HeadingPairs>
  <TitlesOfParts>
    <vt:vector size="64" baseType="lpstr">
      <vt:lpstr>ＭＳ Ｐゴシック</vt:lpstr>
      <vt:lpstr>PingFang TC</vt:lpstr>
      <vt:lpstr>Arial</vt:lpstr>
      <vt:lpstr>Calibri</vt:lpstr>
      <vt:lpstr>Cambria Math</vt:lpstr>
      <vt:lpstr>Symbol</vt:lpstr>
      <vt:lpstr>System Font Regular</vt:lpstr>
      <vt:lpstr>Times New Roman</vt:lpstr>
      <vt:lpstr>Wingdings</vt:lpstr>
      <vt:lpstr>office_arial</vt:lpstr>
      <vt:lpstr>PowerPoint Presentation</vt:lpstr>
      <vt:lpstr>THE STATE OF PARTICLE PHYSICS</vt:lpstr>
      <vt:lpstr>ALBERT EINSTEIN</vt:lpstr>
      <vt:lpstr>ERNEST O. LAWRENCE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NEW PARTICLE LANDSCAPE</vt:lpstr>
      <vt:lpstr>THE UNIVERSE TODAY</vt:lpstr>
      <vt:lpstr>DARK MATTER</vt:lpstr>
      <vt:lpstr>THE NEW PARTICLE LANDSCAPE</vt:lpstr>
      <vt:lpstr>PowerPoint Presentation</vt:lpstr>
      <vt:lpstr>THE NEW PARTICLE LANDSCAPE</vt:lpstr>
      <vt:lpstr>LOTS OF ACTIVITY</vt:lpstr>
      <vt:lpstr>LOTS OF ACTIVITY</vt:lpstr>
      <vt:lpstr>MATHUSLA</vt:lpstr>
      <vt:lpstr>MATHUSLA STATUS</vt:lpstr>
      <vt:lpstr>FASER</vt:lpstr>
      <vt:lpstr>FASER</vt:lpstr>
      <vt:lpstr>FORWARD SEARCH EXPERIMENT</vt:lpstr>
      <vt:lpstr>FASER LOCATION</vt:lpstr>
      <vt:lpstr>FASER LOCATION</vt:lpstr>
      <vt:lpstr>FASER LOCATION</vt:lpstr>
      <vt:lpstr>FASER TIMELINE</vt:lpstr>
      <vt:lpstr>FASER</vt:lpstr>
      <vt:lpstr>FASER COLLABORATION</vt:lpstr>
      <vt:lpstr>FIRST FASER COLLABORATION MEETING</vt:lpstr>
      <vt:lpstr>ACKNOWLEDGEMENTS</vt:lpstr>
      <vt:lpstr>AN EXAMPLE: DARK PHOTONS</vt:lpstr>
      <vt:lpstr>FASER PHYSICS: DARK PHOTONS</vt:lpstr>
      <vt:lpstr>SIGNALS: DARK PHOTONS</vt:lpstr>
      <vt:lpstr>DARK PHOTON SENSITIVITY REACH</vt:lpstr>
      <vt:lpstr>SIGNALS: ALPS COUPLED TO PHOTONS</vt:lpstr>
      <vt:lpstr>SIGNALS: DARK HIGGS BOSONS</vt:lpstr>
      <vt:lpstr>PHYSICS SUMMARY</vt:lpstr>
      <vt:lpstr>FASER IN TUNNEL TI12</vt:lpstr>
      <vt:lpstr>PowerPoint Presentation</vt:lpstr>
      <vt:lpstr>PowerPoint Presentation</vt:lpstr>
      <vt:lpstr>BACKGROUNDS</vt:lpstr>
      <vt:lpstr>MORE BACKGROUNDS</vt:lpstr>
      <vt:lpstr>IN SITU MEASUREMENTS</vt:lpstr>
      <vt:lpstr>IN SITU MEASUREMENTS</vt:lpstr>
      <vt:lpstr>FASER MAGNETS</vt:lpstr>
      <vt:lpstr>FASER TRACKER</vt:lpstr>
      <vt:lpstr>FASER CALORIMETER / SCINTILLATORS</vt:lpstr>
      <vt:lpstr>NEUTRINO MEASUREMENTS</vt:lpstr>
      <vt:lpstr>FASER INSTALLATION</vt:lpstr>
      <vt:lpstr>SUMMARY AND OUTLOOK</vt:lpstr>
    </vt:vector>
  </TitlesOfParts>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dc:creator>
  <cp:lastModifiedBy>Microsoft Office User</cp:lastModifiedBy>
  <cp:revision>1275</cp:revision>
  <cp:lastPrinted>2019-03-31T23:44:55Z</cp:lastPrinted>
  <dcterms:created xsi:type="dcterms:W3CDTF">2011-05-01T15:38:23Z</dcterms:created>
  <dcterms:modified xsi:type="dcterms:W3CDTF">2019-04-26T02:27:12Z</dcterms:modified>
</cp:coreProperties>
</file>