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notesMasterIdLst>
    <p:notesMasterId r:id="rId14"/>
  </p:notesMasterIdLst>
  <p:handoutMasterIdLst>
    <p:handoutMasterId r:id="rId15"/>
  </p:handoutMasterIdLst>
  <p:sldIdLst>
    <p:sldId id="667" r:id="rId2"/>
    <p:sldId id="792" r:id="rId3"/>
    <p:sldId id="793" r:id="rId4"/>
    <p:sldId id="794" r:id="rId5"/>
    <p:sldId id="708" r:id="rId6"/>
    <p:sldId id="796" r:id="rId7"/>
    <p:sldId id="797" r:id="rId8"/>
    <p:sldId id="798" r:id="rId9"/>
    <p:sldId id="799" r:id="rId10"/>
    <p:sldId id="800" r:id="rId11"/>
    <p:sldId id="802" r:id="rId12"/>
    <p:sldId id="803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FF"/>
    <a:srgbClr val="000000"/>
    <a:srgbClr val="FF0000"/>
    <a:srgbClr val="F2E9D7"/>
    <a:srgbClr val="00B050"/>
    <a:srgbClr val="4A7EBB"/>
    <a:srgbClr val="17375E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53" autoAdjust="0"/>
    <p:restoredTop sz="50000" autoAdjust="0"/>
  </p:normalViewPr>
  <p:slideViewPr>
    <p:cSldViewPr snapToObjects="1">
      <p:cViewPr varScale="1">
        <p:scale>
          <a:sx n="84" d="100"/>
          <a:sy n="84" d="100"/>
        </p:scale>
        <p:origin x="3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5832"/>
    </p:cViewPr>
  </p:sorterViewPr>
  <p:notesViewPr>
    <p:cSldViewPr snapToObjects="1">
      <p:cViewPr varScale="1">
        <p:scale>
          <a:sx n="78" d="100"/>
          <a:sy n="78" d="100"/>
        </p:scale>
        <p:origin x="-268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615F4BDE-EB1E-5245-960C-40D7243C402E}" type="datetime1">
              <a:rPr lang="en-US"/>
              <a:pPr/>
              <a:t>4/5/19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D6FDA90A-D940-C24D-B8BA-FEF64AE6C9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0180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F6F9E314-5CA5-9043-97DF-2DA186874F47}" type="datetime1">
              <a:rPr lang="en-US"/>
              <a:pPr/>
              <a:t>4/5/19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1E4DC66B-5A4D-704C-951F-C2EEB6AF22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8480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E1F641B-6BBA-8347-9F4F-072BA9C2AE85}" type="slidenum">
              <a:rPr lang="en-US">
                <a:latin typeface="Calibri" charset="0"/>
              </a:rPr>
              <a:pPr eaLnBrk="1" hangingPunct="1"/>
              <a:t>1</a:t>
            </a:fld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004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295400" y="168275"/>
            <a:ext cx="68580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90600"/>
            <a:ext cx="8229600" cy="539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8162925" y="6138863"/>
            <a:ext cx="450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>
              <a:defRPr/>
            </a:pPr>
            <a:endParaRPr lang="en-US" sz="1000">
              <a:solidFill>
                <a:srgbClr val="000000"/>
              </a:solidFill>
              <a:latin typeface="+mn-lt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304800" y="715963"/>
            <a:ext cx="8474075" cy="0"/>
          </a:xfrm>
          <a:prstGeom prst="line">
            <a:avLst/>
          </a:prstGeom>
          <a:noFill/>
          <a:ln w="57150">
            <a:solidFill>
              <a:srgbClr val="0B4599"/>
            </a:solidFill>
            <a:round/>
            <a:headEnd/>
            <a:tailEnd/>
          </a:ln>
          <a:effectLst/>
        </p:spPr>
        <p:txBody>
          <a:bodyPr/>
          <a:lstStyle/>
          <a:p>
            <a:pPr algn="ctr" defTabSz="914400">
              <a:defRPr/>
            </a:pPr>
            <a:endParaRPr lang="en-US">
              <a:solidFill>
                <a:srgbClr val="000000"/>
              </a:solidFill>
              <a:latin typeface="+mn-lt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101600" y="6553200"/>
            <a:ext cx="1905000" cy="282575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rgbClr val="0000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>
                <a:latin typeface="+mn-lt"/>
                <a:ea typeface="+mn-ea"/>
                <a:cs typeface="+mn-cs"/>
              </a:rPr>
              <a:t>3 Apr 2019</a:t>
            </a: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3962400" y="6542088"/>
            <a:ext cx="2895600" cy="290512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rgbClr val="0000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7023100" y="6535738"/>
            <a:ext cx="1905000" cy="322262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err="1">
                <a:solidFill>
                  <a:srgbClr val="0000FF"/>
                </a:solidFill>
              </a:rPr>
              <a:t>Feng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fld id="{F817A6DC-7C87-374F-AFE6-43B3D5E1F40F}" type="slidenum">
              <a:rPr lang="en-US" sz="1200" smtClean="0">
                <a:solidFill>
                  <a:srgbClr val="0000FF"/>
                </a:solidFill>
              </a:rPr>
              <a:pPr algn="r"/>
              <a:t>‹#›</a:t>
            </a:fld>
            <a:endParaRPr lang="en-US" sz="1200" dirty="0">
              <a:solidFill>
                <a:srgbClr val="0000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hf sldNum="0" hdr="0" ftr="0"/>
  <p:txStyles>
    <p:titleStyle>
      <a:lvl1pPr algn="ctr" defTabSz="457200" rtl="0" fontAlgn="base">
        <a:spcBef>
          <a:spcPct val="0"/>
        </a:spcBef>
        <a:spcAft>
          <a:spcPct val="0"/>
        </a:spcAft>
        <a:defRPr sz="2800" b="1" kern="1200">
          <a:solidFill>
            <a:srgbClr val="000000"/>
          </a:solidFill>
          <a:latin typeface="+mj-lt"/>
          <a:ea typeface="ＭＳ Ｐゴシック" charset="0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FF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0000FF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4000" b="1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04800" y="6211888"/>
            <a:ext cx="8458200" cy="46037"/>
          </a:xfrm>
          <a:prstGeom prst="rect">
            <a:avLst/>
          </a:prstGeom>
          <a:solidFill>
            <a:srgbClr val="000099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484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3200" b="1" dirty="0"/>
              <a:t>DARK PHOTONS FROM THE SUN</a:t>
            </a:r>
          </a:p>
          <a:p>
            <a:pPr algn="ctr"/>
            <a:endParaRPr lang="en-US" sz="1200" b="1" dirty="0"/>
          </a:p>
          <a:p>
            <a:pPr algn="ctr"/>
            <a:r>
              <a:rPr lang="en-US" sz="3200" b="1" dirty="0"/>
              <a:t>A NEW DARK MATTER SIGNAL FOR AMS</a:t>
            </a:r>
            <a:endParaRPr lang="en-US" sz="32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[work with Jordan Smolinsky and Philip </a:t>
            </a:r>
            <a:r>
              <a:rPr lang="en-US" sz="2000" dirty="0" err="1"/>
              <a:t>Tanedo</a:t>
            </a:r>
            <a:r>
              <a:rPr lang="en-US" sz="2000" dirty="0"/>
              <a:t>, 1602.01465]</a:t>
            </a:r>
          </a:p>
          <a:p>
            <a:pPr algn="ctr"/>
            <a:endParaRPr lang="en-US" sz="2000" dirty="0"/>
          </a:p>
          <a:p>
            <a:pPr algn="ctr"/>
            <a:endParaRPr lang="en-US" sz="1200" dirty="0"/>
          </a:p>
          <a:p>
            <a:pPr algn="ctr"/>
            <a:r>
              <a:rPr lang="en-US" sz="2000" dirty="0"/>
              <a:t>Jonathan Feng, UC Irvine</a:t>
            </a:r>
          </a:p>
          <a:p>
            <a:pPr algn="ctr"/>
            <a:endParaRPr lang="en-US" sz="2000" dirty="0">
              <a:sym typeface="Wingdings"/>
            </a:endParaRPr>
          </a:p>
          <a:p>
            <a:pPr algn="ctr"/>
            <a:endParaRPr lang="en-US" sz="1000" dirty="0">
              <a:sym typeface="Wingdings"/>
            </a:endParaRPr>
          </a:p>
          <a:p>
            <a:pPr algn="ctr"/>
            <a:r>
              <a:rPr lang="en-US" sz="2000" dirty="0">
                <a:sym typeface="Wingdings"/>
              </a:rPr>
              <a:t>3 April 2019</a:t>
            </a:r>
          </a:p>
          <a:p>
            <a:pPr algn="ctr"/>
            <a:endParaRPr lang="en-US" sz="2000" dirty="0">
              <a:sym typeface="Wingdings"/>
            </a:endParaRPr>
          </a:p>
          <a:p>
            <a:pPr algn="ctr"/>
            <a:endParaRPr lang="en-US" sz="2000" dirty="0">
              <a:sym typeface="Wingdings"/>
            </a:endParaRPr>
          </a:p>
          <a:p>
            <a:pPr algn="ctr"/>
            <a:endParaRPr lang="en-US" sz="2000" dirty="0">
              <a:sym typeface="Wingdings"/>
            </a:endParaRPr>
          </a:p>
          <a:p>
            <a:pPr algn="ctr"/>
            <a:endParaRPr lang="en-US" sz="2000" dirty="0">
              <a:sym typeface="Wingdings"/>
            </a:endParaRPr>
          </a:p>
          <a:p>
            <a:pPr algn="ctr"/>
            <a:endParaRPr lang="en-US" sz="1200" dirty="0"/>
          </a:p>
          <a:p>
            <a:pPr algn="ctr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0769962"/>
      </p:ext>
    </p:extLst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04775"/>
            <a:ext cx="7772400" cy="733425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RESULTS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3352800" cy="556260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For 3 years of AMS data, AMS probes new regions of parameter space beyond existing constraints. 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Direct detection constraints are competitive, but model-dependent.</a:t>
            </a: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   </a:t>
            </a:r>
            <a:r>
              <a:rPr lang="en-US" sz="2400" baseline="-25000" dirty="0">
                <a:solidFill>
                  <a:srgbClr val="0000FF"/>
                </a:solidFill>
                <a:latin typeface="Arial" charset="0"/>
              </a:rPr>
              <a:t>Smolinsky, </a:t>
            </a:r>
            <a:r>
              <a:rPr lang="en-US" sz="2400" baseline="-25000" dirty="0" err="1">
                <a:solidFill>
                  <a:srgbClr val="0000FF"/>
                </a:solidFill>
                <a:latin typeface="Arial" charset="0"/>
              </a:rPr>
              <a:t>Tanedo</a:t>
            </a:r>
            <a:r>
              <a:rPr lang="en-US" sz="2400" baseline="-25000" dirty="0">
                <a:solidFill>
                  <a:srgbClr val="0000FF"/>
                </a:solidFill>
                <a:latin typeface="Arial" charset="0"/>
              </a:rPr>
              <a:t>, 1701.03168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8A748B-2C3A-EF4E-8432-A82D4A1CB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1165225"/>
            <a:ext cx="5476103" cy="515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3870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04775"/>
            <a:ext cx="7772400" cy="733425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RESULTS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2514600" cy="556260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Same as above, but for high exposure (80 times larger).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All results can be greatly improved with knowledge of Sun’s magnetic field.</a:t>
            </a:r>
          </a:p>
          <a:p>
            <a:endParaRPr lang="en-US" sz="2400" dirty="0">
              <a:solidFill>
                <a:schemeClr val="tx1"/>
              </a:solidFill>
              <a:latin typeface="Arial" charset="0"/>
            </a:endParaRPr>
          </a:p>
          <a:p>
            <a:endParaRPr lang="en-US" sz="24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07FAA5-7D54-DE4A-91C3-19D3C9E07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862914"/>
            <a:ext cx="6261124" cy="559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86018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04775"/>
            <a:ext cx="7772400" cy="733425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CONCLUSIONS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5626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Arial" charset="0"/>
              </a:rPr>
              <a:t>If dark matter is generalized to a dark sector with its own forces, many new dark matter signals are possible.</a:t>
            </a:r>
          </a:p>
          <a:p>
            <a:endParaRPr lang="en-US" sz="1200" dirty="0">
              <a:latin typeface="Arial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Arial" charset="0"/>
              </a:rPr>
              <a:t>For AMS, an interesting one is “dark sunshine,” dark photons from the Sun, which decay to positrons and electrons.</a:t>
            </a:r>
          </a:p>
          <a:p>
            <a:endParaRPr lang="en-US" sz="12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Exploits AMS’s fantastic angular resolution and event rates. Potentially a smoking gun signal with no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 astrophysical background. </a:t>
            </a:r>
          </a:p>
          <a:p>
            <a:endParaRPr lang="en-US" sz="24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993A51-D4CE-984A-952D-149020180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093400"/>
            <a:ext cx="7162800" cy="268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50656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33425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THE CONVENTIONAL DARK MATTER SIGNAL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52401" y="914400"/>
            <a:ext cx="8686799" cy="56388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sym typeface="Wingdings"/>
              </a:rPr>
              <a:t>There is now overwhelming evidence for dark matter.</a:t>
            </a:r>
          </a:p>
          <a:p>
            <a:pPr eaLnBrk="1" hangingPunct="1"/>
            <a:endParaRPr lang="en-US" sz="1200" dirty="0">
              <a:latin typeface="Arial" charset="0"/>
              <a:sym typeface="Wingdings"/>
            </a:endParaRPr>
          </a:p>
          <a:p>
            <a:pPr eaLnBrk="1" hangingPunct="1"/>
            <a:r>
              <a:rPr lang="en-US" dirty="0">
                <a:latin typeface="Arial" charset="0"/>
                <a:sym typeface="Wingdings"/>
              </a:rPr>
              <a:t>A promising search method is indirect detection, particularly dark matter annihilating to positrons and detected by AMS:</a:t>
            </a:r>
          </a:p>
          <a:p>
            <a:pPr eaLnBrk="1" hangingPunct="1"/>
            <a:endParaRPr lang="en-US" dirty="0">
              <a:latin typeface="Arial" charset="0"/>
              <a:sym typeface="Wingdings"/>
            </a:endParaRPr>
          </a:p>
          <a:p>
            <a:pPr eaLnBrk="1" hangingPunct="1"/>
            <a:endParaRPr lang="en-US" dirty="0">
              <a:latin typeface="Arial" charset="0"/>
              <a:sym typeface="Wingdings"/>
            </a:endParaRPr>
          </a:p>
          <a:p>
            <a:pPr eaLnBrk="1" hangingPunct="1"/>
            <a:endParaRPr lang="en-US" dirty="0">
              <a:latin typeface="Arial" charset="0"/>
              <a:sym typeface="Wingdings"/>
            </a:endParaRPr>
          </a:p>
          <a:p>
            <a:pPr eaLnBrk="1" hangingPunct="1"/>
            <a:endParaRPr lang="en-US" dirty="0">
              <a:latin typeface="Arial" charset="0"/>
              <a:sym typeface="Wingdings"/>
            </a:endParaRPr>
          </a:p>
          <a:p>
            <a:pPr eaLnBrk="1" hangingPunct="1"/>
            <a:endParaRPr lang="en-US" dirty="0">
              <a:latin typeface="Arial" charset="0"/>
              <a:sym typeface="Wingdings"/>
            </a:endParaRPr>
          </a:p>
          <a:p>
            <a:pPr eaLnBrk="1" hangingPunct="1"/>
            <a:r>
              <a:rPr lang="en-US" dirty="0">
                <a:latin typeface="Arial" charset="0"/>
                <a:sym typeface="Wingdings"/>
              </a:rPr>
              <a:t>The signal is nearly isotropic, coming from the whole halo.  </a:t>
            </a:r>
          </a:p>
          <a:p>
            <a:pPr eaLnBrk="1" hangingPunct="1"/>
            <a:endParaRPr lang="en-US" sz="1200" dirty="0">
              <a:latin typeface="Arial" charset="0"/>
              <a:sym typeface="Wingdings"/>
            </a:endParaRPr>
          </a:p>
          <a:p>
            <a:pPr eaLnBrk="1" hangingPunct="1"/>
            <a:r>
              <a:rPr lang="en-US" dirty="0">
                <a:latin typeface="Arial" charset="0"/>
                <a:sym typeface="Wingdings"/>
              </a:rPr>
              <a:t>Is there a smoking gun signal that makes better use of AMS’s remarkable angular resolution?</a:t>
            </a:r>
          </a:p>
          <a:p>
            <a:pPr marL="0" indent="0" algn="r" eaLnBrk="1" hangingPunct="1">
              <a:buNone/>
            </a:pPr>
            <a:r>
              <a:rPr lang="en-US" baseline="-25000" dirty="0">
                <a:solidFill>
                  <a:srgbClr val="0000FF"/>
                </a:solidFill>
                <a:latin typeface="Arial" charset="0"/>
                <a:sym typeface="Wingdings"/>
              </a:rPr>
              <a:t>AMS Days at CERN, 2015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E18DEF-A2B9-6648-AA2C-9E142F09C34C}"/>
              </a:ext>
            </a:extLst>
          </p:cNvPr>
          <p:cNvCxnSpPr/>
          <p:nvPr/>
        </p:nvCxnSpPr>
        <p:spPr>
          <a:xfrm>
            <a:off x="2971800" y="3048000"/>
            <a:ext cx="3048000" cy="0"/>
          </a:xfrm>
          <a:prstGeom prst="line">
            <a:avLst/>
          </a:prstGeom>
          <a:ln w="571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6A50205-61C2-1E4E-A61A-A9DF32AEB926}"/>
              </a:ext>
            </a:extLst>
          </p:cNvPr>
          <p:cNvCxnSpPr>
            <a:cxnSpLocks/>
          </p:cNvCxnSpPr>
          <p:nvPr/>
        </p:nvCxnSpPr>
        <p:spPr>
          <a:xfrm>
            <a:off x="4495800" y="3048000"/>
            <a:ext cx="0" cy="1143000"/>
          </a:xfrm>
          <a:prstGeom prst="line">
            <a:avLst/>
          </a:prstGeom>
          <a:ln w="57150">
            <a:solidFill>
              <a:srgbClr val="00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DDE9972-399A-CE4E-9DD5-73732BD528F7}"/>
              </a:ext>
            </a:extLst>
          </p:cNvPr>
          <p:cNvCxnSpPr/>
          <p:nvPr/>
        </p:nvCxnSpPr>
        <p:spPr>
          <a:xfrm>
            <a:off x="2971800" y="4191000"/>
            <a:ext cx="3048000" cy="0"/>
          </a:xfrm>
          <a:prstGeom prst="line">
            <a:avLst/>
          </a:prstGeom>
          <a:ln w="571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EE1136F-633B-A449-873B-DDCCB7855B75}"/>
              </a:ext>
            </a:extLst>
          </p:cNvPr>
          <p:cNvSpPr txBox="1"/>
          <p:nvPr/>
        </p:nvSpPr>
        <p:spPr>
          <a:xfrm>
            <a:off x="2286000" y="2814935"/>
            <a:ext cx="66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9AC7202-F1A6-D84D-9CFF-18E72DFBED21}"/>
              </a:ext>
            </a:extLst>
          </p:cNvPr>
          <p:cNvSpPr txBox="1"/>
          <p:nvPr/>
        </p:nvSpPr>
        <p:spPr>
          <a:xfrm>
            <a:off x="2286000" y="3960167"/>
            <a:ext cx="66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9CF1C4A-1C6B-904B-BDA6-7BEDC9AE42B1}"/>
              </a:ext>
            </a:extLst>
          </p:cNvPr>
          <p:cNvSpPr txBox="1"/>
          <p:nvPr/>
        </p:nvSpPr>
        <p:spPr>
          <a:xfrm>
            <a:off x="6117835" y="2814935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</a:t>
            </a:r>
            <a:r>
              <a:rPr lang="en-US" sz="2400" baseline="30000" dirty="0"/>
              <a:t>+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0D6C98-EA87-5B42-882A-09EAABEDDAF7}"/>
              </a:ext>
            </a:extLst>
          </p:cNvPr>
          <p:cNvSpPr txBox="1"/>
          <p:nvPr/>
        </p:nvSpPr>
        <p:spPr>
          <a:xfrm>
            <a:off x="6117835" y="3957935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</a:t>
            </a:r>
            <a:r>
              <a:rPr lang="en-US" sz="2400" baseline="30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404890893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04775"/>
            <a:ext cx="7772400" cy="733425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DARK SECTOR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7244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Dark matter</a:t>
            </a:r>
            <a:r>
              <a:rPr lang="en-US" i="1" dirty="0">
                <a:latin typeface="Arial" charset="0"/>
              </a:rPr>
              <a:t> X </a:t>
            </a:r>
            <a:r>
              <a:rPr lang="en-US" dirty="0">
                <a:latin typeface="Arial" charset="0"/>
              </a:rPr>
              <a:t>may be part of a dark sector, with its own matter and forces.  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Consider a simple example, where the dark sector contains dark matter, but also a U(1) gauge interaction, “dark electromagnetism.”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0CE187-FCCE-C14F-B293-E79C2B768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433887"/>
            <a:ext cx="2209800" cy="112871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/>
              <a:t>SM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2ED522-A471-1B41-B7A9-0DB03A918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33887"/>
            <a:ext cx="2566987" cy="112871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/>
              <a:t>Dark Sector</a:t>
            </a:r>
          </a:p>
          <a:p>
            <a:pPr algn="ctr"/>
            <a:r>
              <a:rPr lang="en-US" sz="3200" i="1" dirty="0"/>
              <a:t>X</a:t>
            </a:r>
            <a:r>
              <a:rPr lang="en-US" sz="3200" dirty="0"/>
              <a:t>, U(1)</a:t>
            </a:r>
          </a:p>
        </p:txBody>
      </p:sp>
    </p:spTree>
    <p:extLst>
      <p:ext uri="{BB962C8B-B14F-4D97-AF65-F5344CB8AC3E}">
        <p14:creationId xmlns:p14="http://schemas.microsoft.com/office/powerpoint/2010/main" val="60932173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04775"/>
            <a:ext cx="7772400" cy="733425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SM-DARK SECTOR INTERACTIONS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91600" cy="55626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If the dark matter doesn’t interact with us, then it only has gravitational signals.  </a:t>
            </a:r>
          </a:p>
          <a:p>
            <a:pPr eaLnBrk="1" hangingPunct="1"/>
            <a:endParaRPr lang="en-US" sz="1200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However, generically, there will be a mixing between our U(1) gauge boson </a:t>
            </a:r>
            <a:r>
              <a:rPr lang="en-US" i="1" dirty="0">
                <a:latin typeface="Arial" charset="0"/>
              </a:rPr>
              <a:t>A</a:t>
            </a:r>
            <a:r>
              <a:rPr lang="en-US" dirty="0">
                <a:latin typeface="Arial" charset="0"/>
              </a:rPr>
              <a:t> and the dark U(1) gauge boson </a:t>
            </a:r>
            <a:r>
              <a:rPr lang="en-US" i="1" dirty="0">
                <a:latin typeface="Arial" charset="0"/>
              </a:rPr>
              <a:t>A</a:t>
            </a:r>
            <a:r>
              <a:rPr lang="en-US" i="1" baseline="-25000" dirty="0">
                <a:latin typeface="Arial" charset="0"/>
              </a:rPr>
              <a:t>D</a:t>
            </a:r>
            <a:r>
              <a:rPr lang="en-US" dirty="0">
                <a:latin typeface="Arial" charset="0"/>
              </a:rPr>
              <a:t>.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This mixing will be generated by any matter field that has both standard model EM charge and dark EM charge.</a:t>
            </a:r>
          </a:p>
          <a:p>
            <a:pPr eaLnBrk="1" hangingPunct="1"/>
            <a:endParaRPr lang="en-US" sz="1200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It is typically small, since it is induced by a loop.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0CE187-FCCE-C14F-B293-E79C2B768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132" y="2833687"/>
            <a:ext cx="2236256" cy="112871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/>
              <a:t>SM</a:t>
            </a:r>
          </a:p>
          <a:p>
            <a:pPr algn="ctr"/>
            <a:r>
              <a:rPr lang="en-US" sz="3200" dirty="0"/>
              <a:t>U(1)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2ED522-A471-1B41-B7A9-0DB03A918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833687"/>
            <a:ext cx="2286000" cy="112871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/>
              <a:t>Dark Sector</a:t>
            </a:r>
          </a:p>
          <a:p>
            <a:pPr algn="ctr"/>
            <a:r>
              <a:rPr lang="en-US" sz="3200" dirty="0"/>
              <a:t>U(1)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A8285BE-0083-6F4D-B7AE-BE5C8E75BF35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2719388" y="3398044"/>
            <a:ext cx="3605212" cy="0"/>
          </a:xfrm>
          <a:prstGeom prst="line">
            <a:avLst/>
          </a:prstGeom>
          <a:ln w="38100" cmpd="sng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E1217516-39B6-E046-8519-678BF6B92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9643" y="3814444"/>
            <a:ext cx="1905000" cy="9925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3B1318-8BCC-D746-86E0-EB1AB179D1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3087687"/>
            <a:ext cx="1765300" cy="660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E5462C5-ACA2-1C48-B7BB-914073AB9FF2}"/>
              </a:ext>
            </a:extLst>
          </p:cNvPr>
          <p:cNvSpPr txBox="1"/>
          <p:nvPr/>
        </p:nvSpPr>
        <p:spPr>
          <a:xfrm>
            <a:off x="4285855" y="396549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3809C6-269A-1C4F-8C5D-A1EEED5EEF3A}"/>
              </a:ext>
            </a:extLst>
          </p:cNvPr>
          <p:cNvSpPr txBox="1"/>
          <p:nvPr/>
        </p:nvSpPr>
        <p:spPr>
          <a:xfrm>
            <a:off x="4376978" y="6248400"/>
            <a:ext cx="4538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Okun (1982), </a:t>
            </a:r>
            <a:r>
              <a:rPr lang="en-US" sz="1400" dirty="0" err="1"/>
              <a:t>Galison</a:t>
            </a:r>
            <a:r>
              <a:rPr lang="en-US" sz="1400" dirty="0"/>
              <a:t>, Manohar (1984), </a:t>
            </a:r>
            <a:r>
              <a:rPr lang="en-US" sz="1400" dirty="0" err="1"/>
              <a:t>Holdom</a:t>
            </a:r>
            <a:r>
              <a:rPr lang="en-US" sz="1400" dirty="0"/>
              <a:t> (1986)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E126F3-02A1-B848-9C48-40A1260A5D86}"/>
              </a:ext>
            </a:extLst>
          </p:cNvPr>
          <p:cNvSpPr txBox="1"/>
          <p:nvPr/>
        </p:nvSpPr>
        <p:spPr>
          <a:xfrm>
            <a:off x="3157886" y="404878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+mn-lt"/>
              </a:rPr>
              <a:t>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24CEBC-65EB-594E-B925-0F499462189F}"/>
              </a:ext>
            </a:extLst>
          </p:cNvPr>
          <p:cNvSpPr txBox="1"/>
          <p:nvPr/>
        </p:nvSpPr>
        <p:spPr>
          <a:xfrm>
            <a:off x="5449093" y="4038600"/>
            <a:ext cx="646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/>
              <a:t>A</a:t>
            </a:r>
            <a:r>
              <a:rPr lang="en-US" sz="3600" i="1" baseline="-25000" dirty="0">
                <a:latin typeface="+mn-lt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43115852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04775"/>
            <a:ext cx="7772400" cy="733425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DARK PHOTONS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4988" cy="1424127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We can re-define fields to remove the mixing. The result is two physical particles: our SM photon </a:t>
            </a:r>
            <a:r>
              <a:rPr lang="en-US" dirty="0">
                <a:latin typeface="Symbol" pitchFamily="2" charset="2"/>
              </a:rPr>
              <a:t>g</a:t>
            </a:r>
            <a:r>
              <a:rPr lang="en-US" dirty="0">
                <a:latin typeface="Arial" charset="0"/>
              </a:rPr>
              <a:t>, and a new particle, the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dark photon A’</a:t>
            </a:r>
            <a:r>
              <a:rPr lang="en-US" dirty="0">
                <a:latin typeface="Arial" charset="0"/>
              </a:rPr>
              <a:t>.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 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The dark photon is like the SM photon, but</a:t>
            </a:r>
          </a:p>
          <a:p>
            <a:pPr lvl="1"/>
            <a:r>
              <a:rPr lang="en-US" dirty="0">
                <a:latin typeface="Arial" charset="0"/>
              </a:rPr>
              <a:t>It can have a mass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m</a:t>
            </a:r>
            <a:r>
              <a:rPr lang="en-US" baseline="-25000" dirty="0">
                <a:solidFill>
                  <a:srgbClr val="FF0000"/>
                </a:solidFill>
                <a:latin typeface="Arial" charset="0"/>
              </a:rPr>
              <a:t>A’</a:t>
            </a:r>
            <a:r>
              <a:rPr lang="en-US" baseline="-25000" dirty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  </a:t>
            </a:r>
          </a:p>
          <a:p>
            <a:pPr lvl="1"/>
            <a:r>
              <a:rPr lang="en-US" dirty="0">
                <a:latin typeface="Arial" charset="0"/>
              </a:rPr>
              <a:t>Its coupling to dark sector particles is large</a:t>
            </a:r>
          </a:p>
          <a:p>
            <a:pPr lvl="1"/>
            <a:r>
              <a:rPr lang="en-US" dirty="0">
                <a:latin typeface="Arial" charset="0"/>
              </a:rPr>
              <a:t>Its coupling to SM particles is suppressed by a small coupling </a:t>
            </a:r>
            <a:r>
              <a:rPr lang="en-US" dirty="0">
                <a:solidFill>
                  <a:srgbClr val="FF0000"/>
                </a:solidFill>
                <a:latin typeface="Symbol" pitchFamily="2" charset="2"/>
              </a:rPr>
              <a:t>e</a:t>
            </a: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eaLnBrk="1" hangingPunct="1"/>
            <a:endParaRPr lang="en-US" sz="1200" dirty="0">
              <a:latin typeface="Arial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2DAB2FF-88DA-CC4A-9CF8-2F65CA7A7707}"/>
              </a:ext>
            </a:extLst>
          </p:cNvPr>
          <p:cNvGrpSpPr/>
          <p:nvPr/>
        </p:nvGrpSpPr>
        <p:grpSpPr>
          <a:xfrm>
            <a:off x="4810349" y="4320537"/>
            <a:ext cx="3010993" cy="1985528"/>
            <a:chOff x="2743200" y="1224180"/>
            <a:chExt cx="3010993" cy="1985528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CAE16EEC-7178-B749-B65A-E046DC13325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1118" t="18147" r="60787" b="17136"/>
            <a:stretch/>
          </p:blipFill>
          <p:spPr>
            <a:xfrm>
              <a:off x="3124200" y="1451627"/>
              <a:ext cx="2057400" cy="1606834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D2CB19-7B81-C545-BA5B-B00A88893DA4}"/>
                </a:ext>
              </a:extLst>
            </p:cNvPr>
            <p:cNvSpPr txBox="1"/>
            <p:nvPr/>
          </p:nvSpPr>
          <p:spPr>
            <a:xfrm>
              <a:off x="2743200" y="1943607"/>
              <a:ext cx="519694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A’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3069995-83FD-2645-BD96-89B254FCA1F6}"/>
                </a:ext>
              </a:extLst>
            </p:cNvPr>
            <p:cNvSpPr txBox="1"/>
            <p:nvPr/>
          </p:nvSpPr>
          <p:spPr>
            <a:xfrm>
              <a:off x="5181600" y="1224180"/>
              <a:ext cx="572593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e</a:t>
              </a:r>
              <a:r>
                <a:rPr lang="en-US" sz="3200" baseline="30000" dirty="0"/>
                <a:t>+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F72ABFD-3F82-A749-A06D-D3821D460494}"/>
                </a:ext>
              </a:extLst>
            </p:cNvPr>
            <p:cNvSpPr txBox="1"/>
            <p:nvPr/>
          </p:nvSpPr>
          <p:spPr>
            <a:xfrm>
              <a:off x="5181600" y="2624933"/>
              <a:ext cx="503664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e</a:t>
              </a:r>
              <a:r>
                <a:rPr lang="en-US" sz="3200" baseline="30000" dirty="0"/>
                <a:t>-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8A9C91B-BAB2-CB4B-80C1-F407A09B1A53}"/>
                </a:ext>
              </a:extLst>
            </p:cNvPr>
            <p:cNvSpPr txBox="1"/>
            <p:nvPr/>
          </p:nvSpPr>
          <p:spPr>
            <a:xfrm>
              <a:off x="4124453" y="1613118"/>
              <a:ext cx="3642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latin typeface="Symbol" pitchFamily="2" charset="2"/>
                </a:rPr>
                <a:t>e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0954E56-D961-0D43-AD8F-105774AB152A}"/>
              </a:ext>
            </a:extLst>
          </p:cNvPr>
          <p:cNvGrpSpPr/>
          <p:nvPr/>
        </p:nvGrpSpPr>
        <p:grpSpPr>
          <a:xfrm>
            <a:off x="612264" y="4506996"/>
            <a:ext cx="3916360" cy="1817604"/>
            <a:chOff x="612264" y="4506996"/>
            <a:chExt cx="3916360" cy="181760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654A24CA-6EC8-3047-9846-36B15B250A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50000"/>
            <a:stretch/>
          </p:blipFill>
          <p:spPr>
            <a:xfrm>
              <a:off x="996600" y="4633049"/>
              <a:ext cx="2882455" cy="1691551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AA7CBD4-D2E0-1E4A-8CE3-B8B731F49AA9}"/>
                </a:ext>
              </a:extLst>
            </p:cNvPr>
            <p:cNvSpPr/>
            <p:nvPr/>
          </p:nvSpPr>
          <p:spPr>
            <a:xfrm>
              <a:off x="996600" y="4858265"/>
              <a:ext cx="1524176" cy="3339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143DA2A-39D9-BF48-8418-FBD7F1AF69A7}"/>
                </a:ext>
              </a:extLst>
            </p:cNvPr>
            <p:cNvSpPr/>
            <p:nvPr/>
          </p:nvSpPr>
          <p:spPr>
            <a:xfrm>
              <a:off x="3499024" y="5010665"/>
              <a:ext cx="920576" cy="3339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E9FA136-3298-AD4E-8A49-FCFEF8EED1DE}"/>
                </a:ext>
              </a:extLst>
            </p:cNvPr>
            <p:cNvSpPr/>
            <p:nvPr/>
          </p:nvSpPr>
          <p:spPr>
            <a:xfrm>
              <a:off x="3608048" y="5478824"/>
              <a:ext cx="920576" cy="3339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DF3D33A-BEE7-F14B-9662-E25A9FFCC4AB}"/>
                </a:ext>
              </a:extLst>
            </p:cNvPr>
            <p:cNvSpPr txBox="1"/>
            <p:nvPr/>
          </p:nvSpPr>
          <p:spPr>
            <a:xfrm>
              <a:off x="3829841" y="4547984"/>
              <a:ext cx="4769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A’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4F87CED-C79B-8A46-88B5-2C21BF18E912}"/>
                </a:ext>
              </a:extLst>
            </p:cNvPr>
            <p:cNvSpPr txBox="1"/>
            <p:nvPr/>
          </p:nvSpPr>
          <p:spPr>
            <a:xfrm>
              <a:off x="3879055" y="5721290"/>
              <a:ext cx="4769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A’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53D3C54-C0D9-6045-947C-829AAFE3ED1D}"/>
                </a:ext>
              </a:extLst>
            </p:cNvPr>
            <p:cNvSpPr/>
            <p:nvPr/>
          </p:nvSpPr>
          <p:spPr>
            <a:xfrm>
              <a:off x="921460" y="5554313"/>
              <a:ext cx="920576" cy="3339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F1410EE-D9CA-1040-B380-EEB449135BB8}"/>
                </a:ext>
              </a:extLst>
            </p:cNvPr>
            <p:cNvSpPr txBox="1"/>
            <p:nvPr/>
          </p:nvSpPr>
          <p:spPr>
            <a:xfrm>
              <a:off x="612264" y="4506996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/>
                <a:t>X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DA6DC65-9A0E-494F-8D86-2A9EBD84F712}"/>
                </a:ext>
              </a:extLst>
            </p:cNvPr>
            <p:cNvSpPr txBox="1"/>
            <p:nvPr/>
          </p:nvSpPr>
          <p:spPr>
            <a:xfrm>
              <a:off x="612264" y="5711721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361581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04775"/>
            <a:ext cx="7772400" cy="733425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A NEW DARK MATTER SIGNAL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220980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In this dark matter model, dark matter collects in the Sun and then annihilates to dark photons (“dark sunshine”).</a:t>
            </a:r>
          </a:p>
          <a:p>
            <a:endParaRPr lang="en-US" sz="12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These can then travel out of the Sun and decay to </a:t>
            </a:r>
            <a:r>
              <a:rPr lang="en-US" dirty="0" err="1">
                <a:latin typeface="Arial" charset="0"/>
              </a:rPr>
              <a:t>e</a:t>
            </a:r>
            <a:r>
              <a:rPr lang="en-US" baseline="30000" dirty="0" err="1">
                <a:latin typeface="Arial" charset="0"/>
              </a:rPr>
              <a:t>+</a:t>
            </a:r>
            <a:r>
              <a:rPr lang="en-US" dirty="0" err="1">
                <a:latin typeface="Arial" charset="0"/>
              </a:rPr>
              <a:t>e</a:t>
            </a:r>
            <a:r>
              <a:rPr lang="en-US" baseline="30000" dirty="0">
                <a:latin typeface="Arial" charset="0"/>
              </a:rPr>
              <a:t>-</a:t>
            </a:r>
            <a:r>
              <a:rPr lang="en-US" dirty="0">
                <a:latin typeface="Arial" charset="0"/>
              </a:rPr>
              <a:t>.</a:t>
            </a:r>
          </a:p>
          <a:p>
            <a:endParaRPr lang="en-US" sz="12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 new DM signal for AMS: high energy positrons from the Sun. </a:t>
            </a:r>
            <a:endParaRPr lang="en-US" sz="1200" dirty="0">
              <a:latin typeface="Arial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63D751-DE28-B441-A3E6-91F24D4F6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8000"/>
            <a:ext cx="9144000" cy="3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45327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04775"/>
            <a:ext cx="7772400" cy="733425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SIGNAL CHARACTERISTICS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6002" cy="533400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We will consider parameters</a:t>
            </a:r>
          </a:p>
          <a:p>
            <a:pPr lvl="1"/>
            <a:r>
              <a:rPr lang="en-US" dirty="0">
                <a:latin typeface="Arial" charset="0"/>
              </a:rPr>
              <a:t>Dark matter </a:t>
            </a:r>
            <a:r>
              <a:rPr lang="en-US" dirty="0" err="1">
                <a:latin typeface="Arial" charset="0"/>
              </a:rPr>
              <a:t>m</a:t>
            </a:r>
            <a:r>
              <a:rPr lang="en-US" baseline="-25000" dirty="0" err="1">
                <a:latin typeface="Arial" charset="0"/>
              </a:rPr>
              <a:t>X</a:t>
            </a:r>
            <a:r>
              <a:rPr lang="en-US" dirty="0">
                <a:latin typeface="Arial" charset="0"/>
              </a:rPr>
              <a:t> ~ 100 GeV – 10 </a:t>
            </a:r>
            <a:r>
              <a:rPr lang="en-US" dirty="0" err="1">
                <a:latin typeface="Arial" charset="0"/>
              </a:rPr>
              <a:t>TeV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>
                <a:latin typeface="Arial" charset="0"/>
              </a:rPr>
              <a:t>Dark photon m</a:t>
            </a:r>
            <a:r>
              <a:rPr lang="en-US" baseline="-25000" dirty="0">
                <a:latin typeface="Arial" charset="0"/>
              </a:rPr>
              <a:t>A’ </a:t>
            </a:r>
            <a:r>
              <a:rPr lang="en-US" dirty="0">
                <a:latin typeface="Arial" charset="0"/>
              </a:rPr>
              <a:t>~ MeV – GeV</a:t>
            </a:r>
          </a:p>
          <a:p>
            <a:pPr lvl="1"/>
            <a:r>
              <a:rPr lang="en-US" dirty="0">
                <a:latin typeface="Arial" charset="0"/>
              </a:rPr>
              <a:t>Couplings </a:t>
            </a:r>
            <a:r>
              <a:rPr lang="en-US" dirty="0">
                <a:latin typeface="Symbol" pitchFamily="2" charset="2"/>
              </a:rPr>
              <a:t>e</a:t>
            </a:r>
            <a:r>
              <a:rPr lang="en-US" dirty="0">
                <a:latin typeface="Arial" charset="0"/>
              </a:rPr>
              <a:t> ~ 10</a:t>
            </a:r>
            <a:r>
              <a:rPr lang="en-US" baseline="30000" dirty="0">
                <a:latin typeface="Arial" charset="0"/>
              </a:rPr>
              <a:t>-12</a:t>
            </a:r>
            <a:r>
              <a:rPr lang="en-US" dirty="0">
                <a:latin typeface="Arial" charset="0"/>
              </a:rPr>
              <a:t> – 10</a:t>
            </a:r>
            <a:r>
              <a:rPr lang="en-US" baseline="30000" dirty="0">
                <a:latin typeface="Arial" charset="0"/>
              </a:rPr>
              <a:t>-6</a:t>
            </a:r>
          </a:p>
          <a:p>
            <a:endParaRPr lang="en-US" sz="12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The typical positron energy is ~100 GeV – 10 </a:t>
            </a:r>
            <a:r>
              <a:rPr lang="en-US" dirty="0" err="1">
                <a:latin typeface="Arial" charset="0"/>
              </a:rPr>
              <a:t>TeV</a:t>
            </a:r>
            <a:endParaRPr lang="en-US" dirty="0">
              <a:latin typeface="Arial" charset="0"/>
            </a:endParaRPr>
          </a:p>
          <a:p>
            <a:endParaRPr lang="en-US" sz="12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The size of the DM population at the core of the Sun is ~1°. 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AMS’s angular resolution:</a:t>
            </a: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    from ECAL (and even better with tracker); negligible.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The signal is essentially a point source of </a:t>
            </a:r>
            <a:r>
              <a:rPr lang="en-US" dirty="0" err="1">
                <a:latin typeface="Arial" charset="0"/>
              </a:rPr>
              <a:t>TeV</a:t>
            </a:r>
            <a:r>
              <a:rPr lang="en-US" dirty="0">
                <a:latin typeface="Arial" charset="0"/>
              </a:rPr>
              <a:t> positrons from the center of the Sun.  No background looks like this!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63D751-DE28-B441-A3E6-91F24D4F6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3999" y="1143000"/>
            <a:ext cx="3654403" cy="1371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6C39806-EB9E-1546-94E9-8F7F5A495F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4336016"/>
            <a:ext cx="4114800" cy="39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52392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04775"/>
            <a:ext cx="7772400" cy="733425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MAGNETIC FIELDS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534400" cy="5334000"/>
          </a:xfrm>
        </p:spPr>
        <p:txBody>
          <a:bodyPr/>
          <a:lstStyle/>
          <a:p>
            <a:r>
              <a:rPr lang="en-US" sz="2000" dirty="0">
                <a:latin typeface="Arial" charset="0"/>
              </a:rPr>
              <a:t>In more detail, </a:t>
            </a:r>
            <a:r>
              <a:rPr lang="en-US" sz="2000" dirty="0" err="1">
                <a:latin typeface="Arial" charset="0"/>
              </a:rPr>
              <a:t>TeV</a:t>
            </a:r>
            <a:r>
              <a:rPr lang="en-US" sz="2000" dirty="0">
                <a:latin typeface="Arial" charset="0"/>
              </a:rPr>
              <a:t> positrons are bent in the magnetic fields of the Sun and Earth.</a:t>
            </a:r>
          </a:p>
          <a:p>
            <a:endParaRPr lang="en-US" sz="10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The Sun’s magnetic field is not well understood. Conservatively, we can consider only dark photons that travel far enough before decaying.</a:t>
            </a:r>
          </a:p>
          <a:p>
            <a:endParaRPr lang="en-US" sz="10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The Earth’s magnetic field is well understood.  Assume we can deconvolute for this effect.  (But note, without deconvoluting, the signal will not appear point-like.)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63D751-DE28-B441-A3E6-91F24D4F6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4191000"/>
            <a:ext cx="4872537" cy="1828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ECA6B0-27B0-E44F-9702-A9A0D4CC94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3810000"/>
            <a:ext cx="4097053" cy="262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24792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81000" y="104775"/>
            <a:ext cx="8305800" cy="733425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ISOTROPIC BACKGROUND AND EXPOSURE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534400" cy="571500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The background isotropic positron flux from AMS is</a:t>
            </a:r>
          </a:p>
          <a:p>
            <a:endParaRPr lang="en-US" dirty="0">
              <a:latin typeface="Arial" charset="0"/>
            </a:endParaRPr>
          </a:p>
          <a:p>
            <a:pPr marL="0" indent="0">
              <a:buNone/>
            </a:pPr>
            <a:endParaRPr lang="en-US" sz="1200" dirty="0">
              <a:latin typeface="Arial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</a:endParaRPr>
          </a:p>
          <a:p>
            <a:pPr marL="400050" lvl="1" indent="0">
              <a:buNone/>
            </a:pPr>
            <a:r>
              <a:rPr lang="en-US" sz="2400" dirty="0">
                <a:solidFill>
                  <a:schemeClr val="tx1"/>
                </a:solidFill>
                <a:latin typeface="Arial" charset="0"/>
              </a:rPr>
              <a:t>We consider an energy and angle window that fixes </a:t>
            </a:r>
            <a:r>
              <a:rPr lang="en-US" sz="2400" dirty="0" err="1">
                <a:solidFill>
                  <a:schemeClr val="tx1"/>
                </a:solidFill>
                <a:latin typeface="Arial" charset="0"/>
              </a:rPr>
              <a:t>N</a:t>
            </a:r>
            <a:r>
              <a:rPr lang="en-US" sz="2400" baseline="-25000" dirty="0" err="1">
                <a:solidFill>
                  <a:schemeClr val="tx1"/>
                </a:solidFill>
                <a:latin typeface="Arial" charset="0"/>
              </a:rPr>
              <a:t>background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 = 1 and maximizes signal.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Last, of course, the Sun is not always in AMS’s field of view.  In 924 days, the exposure for E &gt; 50 GeV was </a:t>
            </a:r>
          </a:p>
          <a:p>
            <a:endParaRPr lang="en-US" sz="1200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pPr marL="400050" lvl="1" indent="0">
              <a:buNone/>
            </a:pPr>
            <a:r>
              <a:rPr lang="en-US" sz="2400" dirty="0">
                <a:solidFill>
                  <a:schemeClr val="tx1"/>
                </a:solidFill>
                <a:latin typeface="Arial" charset="0"/>
              </a:rPr>
              <a:t>The effective area is ~20 cm</a:t>
            </a:r>
            <a:r>
              <a:rPr lang="en-US" sz="2400" baseline="30000" dirty="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, would be 80 times larger if AMS pointed at the Sun continuously. </a:t>
            </a:r>
          </a:p>
          <a:p>
            <a:pPr marL="400050" lvl="1" indent="0" algn="r">
              <a:buNone/>
            </a:pPr>
            <a:r>
              <a:rPr lang="en-US" sz="2400" baseline="-25000" dirty="0" err="1">
                <a:latin typeface="Arial" charset="0"/>
              </a:rPr>
              <a:t>Machate</a:t>
            </a:r>
            <a:r>
              <a:rPr lang="en-US" sz="2400" baseline="-25000" dirty="0">
                <a:latin typeface="Arial" charset="0"/>
              </a:rPr>
              <a:t>, Gast, </a:t>
            </a:r>
            <a:r>
              <a:rPr lang="en-US" sz="2400" baseline="-25000" dirty="0" err="1">
                <a:latin typeface="Arial" charset="0"/>
              </a:rPr>
              <a:t>Schael</a:t>
            </a:r>
            <a:r>
              <a:rPr lang="en-US" sz="2400" baseline="-25000" dirty="0">
                <a:latin typeface="Arial" charset="0"/>
              </a:rPr>
              <a:t> for the AMS Collaboration (2016)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341DB6F-17B7-7743-928D-783F0EA78D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1447800"/>
            <a:ext cx="4267200" cy="7758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5F00DF6-CB17-9E43-8136-54A503569A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675" y="4548216"/>
            <a:ext cx="2863850" cy="40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40634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_ar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59054</TotalTime>
  <Words>793</Words>
  <Application>Microsoft Macintosh PowerPoint</Application>
  <PresentationFormat>On-screen Show (4:3)</PresentationFormat>
  <Paragraphs>135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Symbol</vt:lpstr>
      <vt:lpstr>Wingdings</vt:lpstr>
      <vt:lpstr>office_arial</vt:lpstr>
      <vt:lpstr>PowerPoint Presentation</vt:lpstr>
      <vt:lpstr>THE CONVENTIONAL DARK MATTER SIGNAL</vt:lpstr>
      <vt:lpstr>DARK SECTOR</vt:lpstr>
      <vt:lpstr>SM-DARK SECTOR INTERACTIONS</vt:lpstr>
      <vt:lpstr>DARK PHOTONS</vt:lpstr>
      <vt:lpstr>A NEW DARK MATTER SIGNAL</vt:lpstr>
      <vt:lpstr>SIGNAL CHARACTERISTICS</vt:lpstr>
      <vt:lpstr>MAGNETIC FIELDS</vt:lpstr>
      <vt:lpstr>ISOTROPIC BACKGROUND AND EXPOSURE</vt:lpstr>
      <vt:lpstr>RESULTS</vt:lpstr>
      <vt:lpstr>RESULTS</vt:lpstr>
      <vt:lpstr>CONCLUSIONS</vt:lpstr>
    </vt:vector>
  </TitlesOfParts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</dc:creator>
  <cp:lastModifiedBy>Microsoft Office User</cp:lastModifiedBy>
  <cp:revision>1190</cp:revision>
  <cp:lastPrinted>2019-04-03T09:01:42Z</cp:lastPrinted>
  <dcterms:created xsi:type="dcterms:W3CDTF">2011-05-01T15:38:23Z</dcterms:created>
  <dcterms:modified xsi:type="dcterms:W3CDTF">2019-04-06T00:48:03Z</dcterms:modified>
</cp:coreProperties>
</file>