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0"/>
  </p:notesMasterIdLst>
  <p:handoutMasterIdLst>
    <p:handoutMasterId r:id="rId31"/>
  </p:handoutMasterIdLst>
  <p:sldIdLst>
    <p:sldId id="667" r:id="rId2"/>
    <p:sldId id="691" r:id="rId3"/>
    <p:sldId id="633" r:id="rId4"/>
    <p:sldId id="749" r:id="rId5"/>
    <p:sldId id="717" r:id="rId6"/>
    <p:sldId id="750" r:id="rId7"/>
    <p:sldId id="721" r:id="rId8"/>
    <p:sldId id="751" r:id="rId9"/>
    <p:sldId id="722" r:id="rId10"/>
    <p:sldId id="741" r:id="rId11"/>
    <p:sldId id="725" r:id="rId12"/>
    <p:sldId id="752" r:id="rId13"/>
    <p:sldId id="740" r:id="rId14"/>
    <p:sldId id="731" r:id="rId15"/>
    <p:sldId id="755" r:id="rId16"/>
    <p:sldId id="732" r:id="rId17"/>
    <p:sldId id="742" r:id="rId18"/>
    <p:sldId id="733" r:id="rId19"/>
    <p:sldId id="747" r:id="rId20"/>
    <p:sldId id="756" r:id="rId21"/>
    <p:sldId id="734" r:id="rId22"/>
    <p:sldId id="757" r:id="rId23"/>
    <p:sldId id="787" r:id="rId24"/>
    <p:sldId id="716" r:id="rId25"/>
    <p:sldId id="786" r:id="rId26"/>
    <p:sldId id="784" r:id="rId27"/>
    <p:sldId id="748" r:id="rId28"/>
    <p:sldId id="730"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0000"/>
    <a:srgbClr val="F2E9D7"/>
    <a:srgbClr val="00B050"/>
    <a:srgbClr val="4A7EBB"/>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54" autoAdjust="0"/>
    <p:restoredTop sz="50000" autoAdjust="0"/>
  </p:normalViewPr>
  <p:slideViewPr>
    <p:cSldViewPr snapToObjects="1">
      <p:cViewPr varScale="1">
        <p:scale>
          <a:sx n="84" d="100"/>
          <a:sy n="84" d="100"/>
        </p:scale>
        <p:origin x="172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3/1/19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latin typeface="+mn-lt"/>
                <a:ea typeface="+mn-ea"/>
                <a:cs typeface="+mn-cs"/>
              </a:rPr>
              <a:t>1 March 2019</a:t>
            </a:r>
            <a:endParaRPr lang="en-US" dirty="0">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50.tiff"/><Relationship Id="rId3" Type="http://schemas.openxmlformats.org/officeDocument/2006/relationships/image" Target="../media/image40.tiff"/><Relationship Id="rId7" Type="http://schemas.openxmlformats.org/officeDocument/2006/relationships/image" Target="../media/image44.tiff"/><Relationship Id="rId12" Type="http://schemas.openxmlformats.org/officeDocument/2006/relationships/image" Target="../media/image49.tiff"/><Relationship Id="rId17" Type="http://schemas.openxmlformats.org/officeDocument/2006/relationships/image" Target="../media/image54.jpg"/><Relationship Id="rId2" Type="http://schemas.openxmlformats.org/officeDocument/2006/relationships/image" Target="../media/image39.png"/><Relationship Id="rId16" Type="http://schemas.openxmlformats.org/officeDocument/2006/relationships/image" Target="../media/image53.tiff"/><Relationship Id="rId1" Type="http://schemas.openxmlformats.org/officeDocument/2006/relationships/slideLayout" Target="../slideLayouts/slideLayout1.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tiff"/><Relationship Id="rId15" Type="http://schemas.openxmlformats.org/officeDocument/2006/relationships/image" Target="../media/image52.png"/><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 Id="rId14" Type="http://schemas.openxmlformats.org/officeDocument/2006/relationships/image" Target="../media/image51.tiff"/></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2438400"/>
            <a:ext cx="9144000" cy="1954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800" b="1" dirty="0">
                <a:solidFill>
                  <a:srgbClr val="FF0000"/>
                </a:solidFill>
              </a:rPr>
              <a:t>F</a:t>
            </a:r>
            <a:r>
              <a:rPr lang="en-US" sz="2800" b="1" dirty="0"/>
              <a:t>ORW</a:t>
            </a:r>
            <a:r>
              <a:rPr lang="en-US" sz="2800" b="1" dirty="0">
                <a:solidFill>
                  <a:srgbClr val="FF0000"/>
                </a:solidFill>
              </a:rPr>
              <a:t>A</a:t>
            </a:r>
            <a:r>
              <a:rPr lang="en-US" sz="2800" b="1" dirty="0"/>
              <a:t>RD </a:t>
            </a:r>
            <a:r>
              <a:rPr lang="en-US" sz="2800" b="1" dirty="0">
                <a:solidFill>
                  <a:srgbClr val="FF0000"/>
                </a:solidFill>
              </a:rPr>
              <a:t>S</a:t>
            </a:r>
            <a:r>
              <a:rPr lang="en-US" sz="2800" b="1" dirty="0"/>
              <a:t>EARCH </a:t>
            </a:r>
            <a:r>
              <a:rPr lang="en-US" sz="2800" b="1" dirty="0">
                <a:solidFill>
                  <a:srgbClr val="FF0000"/>
                </a:solidFill>
              </a:rPr>
              <a:t>E</a:t>
            </a:r>
            <a:r>
              <a:rPr lang="en-US" sz="2800" b="1" dirty="0"/>
              <a:t>XPE</a:t>
            </a:r>
            <a:r>
              <a:rPr lang="en-US" sz="2800" b="1" dirty="0">
                <a:solidFill>
                  <a:srgbClr val="FF0000"/>
                </a:solidFill>
              </a:rPr>
              <a:t>R</a:t>
            </a:r>
            <a:r>
              <a:rPr lang="en-US" sz="2800" b="1" dirty="0"/>
              <a:t>IMENT AT THE LHC</a:t>
            </a:r>
            <a:endParaRPr lang="en-US" sz="2400" dirty="0"/>
          </a:p>
          <a:p>
            <a:pPr algn="ctr"/>
            <a:endParaRPr lang="en-US" sz="2000" dirty="0"/>
          </a:p>
          <a:p>
            <a:pPr algn="ctr"/>
            <a:r>
              <a:rPr lang="en-US" sz="2000" dirty="0"/>
              <a:t>PITT-PACC Workshop: BSM Circa 2020</a:t>
            </a:r>
          </a:p>
          <a:p>
            <a:pPr algn="ctr"/>
            <a:r>
              <a:rPr lang="en-US" sz="2000" dirty="0"/>
              <a:t>Jonathan Feng, UC Irvine</a:t>
            </a:r>
            <a:endParaRPr lang="en-US" sz="2000" dirty="0">
              <a:sym typeface="Wingdings"/>
            </a:endParaRPr>
          </a:p>
          <a:p>
            <a:pPr algn="ctr"/>
            <a:endParaRPr lang="en-US" sz="2000" dirty="0">
              <a:sym typeface="Wingdings"/>
            </a:endParaRPr>
          </a:p>
          <a:p>
            <a:pPr algn="ctr"/>
            <a:r>
              <a:rPr lang="en-US" sz="2000" dirty="0">
                <a:sym typeface="Wingdings"/>
              </a:rPr>
              <a:t>1 March 2019</a:t>
            </a: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pic>
        <p:nvPicPr>
          <p:cNvPr id="15" name="Picture 14">
            <a:extLst>
              <a:ext uri="{FF2B5EF4-FFF2-40B4-BE49-F238E27FC236}">
                <a16:creationId xmlns:a16="http://schemas.microsoft.com/office/drawing/2014/main" id="{7068146E-D54F-2245-A73A-1F8F6D44ADE4}"/>
              </a:ext>
            </a:extLst>
          </p:cNvPr>
          <p:cNvPicPr>
            <a:picLocks noChangeAspect="1"/>
          </p:cNvPicPr>
          <p:nvPr/>
        </p:nvPicPr>
        <p:blipFill>
          <a:blip r:embed="rId3"/>
          <a:stretch>
            <a:fillRect/>
          </a:stretch>
        </p:blipFill>
        <p:spPr>
          <a:xfrm>
            <a:off x="2380126" y="1002538"/>
            <a:ext cx="4383748" cy="1461249"/>
          </a:xfrm>
          <a:prstGeom prst="rect">
            <a:avLst/>
          </a:prstGeom>
        </p:spPr>
      </p:pic>
      <p:pic>
        <p:nvPicPr>
          <p:cNvPr id="11" name="Picture 10">
            <a:extLst>
              <a:ext uri="{FF2B5EF4-FFF2-40B4-BE49-F238E27FC236}">
                <a16:creationId xmlns:a16="http://schemas.microsoft.com/office/drawing/2014/main" id="{4DBCF0A9-15F5-7348-BB43-388A5712E823}"/>
              </a:ext>
            </a:extLst>
          </p:cNvPr>
          <p:cNvPicPr>
            <a:picLocks noChangeAspect="1"/>
          </p:cNvPicPr>
          <p:nvPr/>
        </p:nvPicPr>
        <p:blipFill>
          <a:blip r:embed="rId4"/>
          <a:stretch>
            <a:fillRect/>
          </a:stretch>
        </p:blipFill>
        <p:spPr>
          <a:xfrm>
            <a:off x="5302780" y="5246914"/>
            <a:ext cx="1676400" cy="478972"/>
          </a:xfrm>
          <a:prstGeom prst="rect">
            <a:avLst/>
          </a:prstGeom>
        </p:spPr>
      </p:pic>
      <p:pic>
        <p:nvPicPr>
          <p:cNvPr id="12" name="Picture 11">
            <a:extLst>
              <a:ext uri="{FF2B5EF4-FFF2-40B4-BE49-F238E27FC236}">
                <a16:creationId xmlns:a16="http://schemas.microsoft.com/office/drawing/2014/main" id="{DC84C4E0-1E28-2946-8528-1E4D0B72A787}"/>
              </a:ext>
            </a:extLst>
          </p:cNvPr>
          <p:cNvPicPr>
            <a:picLocks noChangeAspect="1"/>
          </p:cNvPicPr>
          <p:nvPr/>
        </p:nvPicPr>
        <p:blipFill>
          <a:blip r:embed="rId5"/>
          <a:stretch>
            <a:fillRect/>
          </a:stretch>
        </p:blipFill>
        <p:spPr>
          <a:xfrm>
            <a:off x="1965590" y="5211430"/>
            <a:ext cx="2895600" cy="549940"/>
          </a:xfrm>
          <a:prstGeom prst="rect">
            <a:avLst/>
          </a:prstGeom>
        </p:spPr>
      </p:pic>
      <p:pic>
        <p:nvPicPr>
          <p:cNvPr id="9" name="Picture 8">
            <a:extLst>
              <a:ext uri="{FF2B5EF4-FFF2-40B4-BE49-F238E27FC236}">
                <a16:creationId xmlns:a16="http://schemas.microsoft.com/office/drawing/2014/main" id="{F9EFA351-B33C-5C42-B05C-702068C5F084}"/>
              </a:ext>
            </a:extLst>
          </p:cNvPr>
          <p:cNvPicPr>
            <a:picLocks noChangeAspect="1"/>
          </p:cNvPicPr>
          <p:nvPr/>
        </p:nvPicPr>
        <p:blipFill>
          <a:blip r:embed="rId6"/>
          <a:stretch>
            <a:fillRect/>
          </a:stretch>
        </p:blipFill>
        <p:spPr>
          <a:xfrm>
            <a:off x="304800" y="4876800"/>
            <a:ext cx="1219200" cy="1219200"/>
          </a:xfrm>
          <a:prstGeom prst="rect">
            <a:avLst/>
          </a:prstGeom>
        </p:spPr>
      </p:pic>
      <p:pic>
        <p:nvPicPr>
          <p:cNvPr id="16" name="Picture 15">
            <a:extLst>
              <a:ext uri="{FF2B5EF4-FFF2-40B4-BE49-F238E27FC236}">
                <a16:creationId xmlns:a16="http://schemas.microsoft.com/office/drawing/2014/main" id="{5F132F2E-2B65-EC4A-817C-9211C46F8AE9}"/>
              </a:ext>
            </a:extLst>
          </p:cNvPr>
          <p:cNvPicPr>
            <a:picLocks noChangeAspect="1"/>
          </p:cNvPicPr>
          <p:nvPr/>
        </p:nvPicPr>
        <p:blipFill>
          <a:blip r:embed="rId7"/>
          <a:stretch>
            <a:fillRect/>
          </a:stretch>
        </p:blipFill>
        <p:spPr>
          <a:xfrm>
            <a:off x="7420770" y="4955383"/>
            <a:ext cx="1113630" cy="1113630"/>
          </a:xfrm>
          <a:prstGeom prst="rect">
            <a:avLst/>
          </a:prstGeom>
        </p:spPr>
      </p:pic>
    </p:spTree>
    <p:extLst>
      <p:ext uri="{BB962C8B-B14F-4D97-AF65-F5344CB8AC3E}">
        <p14:creationId xmlns:p14="http://schemas.microsoft.com/office/powerpoint/2010/main" val="12076996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2"/>
          <a:stretch>
            <a:fillRect/>
          </a:stretch>
        </p:blipFill>
        <p:spPr>
          <a:xfrm>
            <a:off x="4639536" y="790194"/>
            <a:ext cx="3713115" cy="3567503"/>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76200" y="4526565"/>
            <a:ext cx="9067800" cy="1645635"/>
          </a:xfrm>
        </p:spPr>
        <p:txBody>
          <a:bodyPr/>
          <a:lstStyle/>
          <a:p>
            <a:r>
              <a:rPr lang="en-US" sz="2000" dirty="0">
                <a:latin typeface="Arial" charset="0"/>
                <a:sym typeface="Wingdings"/>
              </a:rPr>
              <a:t>FASER 1: R=10cm, L=1.5 m, Run 3;   FASER 2: R=1m, L=5m, HL-LHC</a:t>
            </a:r>
          </a:p>
          <a:p>
            <a:endParaRPr lang="en-US" sz="1000" dirty="0">
              <a:latin typeface="Arial" charset="0"/>
              <a:sym typeface="Wingdings"/>
            </a:endParaRPr>
          </a:p>
          <a:p>
            <a:r>
              <a:rPr lang="en-US" sz="2000" dirty="0">
                <a:latin typeface="Arial" charset="0"/>
                <a:sym typeface="Wingdings"/>
              </a:rPr>
              <a:t>For low </a:t>
            </a:r>
            <a:r>
              <a:rPr lang="en-US" sz="2000" dirty="0">
                <a:latin typeface="Symbol" pitchFamily="2" charset="2"/>
                <a:sym typeface="Wingdings"/>
              </a:rPr>
              <a:t>e</a:t>
            </a:r>
            <a:r>
              <a:rPr lang="en-US" sz="2000" dirty="0">
                <a:latin typeface="Arial" charset="0"/>
                <a:sym typeface="Wingdings"/>
              </a:rPr>
              <a:t>, FASER is not competitive with </a:t>
            </a:r>
            <a:r>
              <a:rPr lang="en-US" sz="2000" dirty="0" err="1">
                <a:latin typeface="Arial" charset="0"/>
                <a:sym typeface="Wingdings"/>
              </a:rPr>
              <a:t>SHiP</a:t>
            </a:r>
            <a:r>
              <a:rPr lang="en-US" sz="2000" dirty="0">
                <a:latin typeface="Arial" charset="0"/>
                <a:sym typeface="Wingdings"/>
              </a:rPr>
              <a:t>.</a:t>
            </a:r>
          </a:p>
          <a:p>
            <a:endParaRPr lang="en-US" sz="1000" dirty="0">
              <a:latin typeface="Arial" charset="0"/>
              <a:sym typeface="Wingdings"/>
            </a:endParaRPr>
          </a:p>
          <a:p>
            <a:r>
              <a:rPr lang="en-US" sz="2000" dirty="0">
                <a:latin typeface="Arial" charset="0"/>
                <a:sym typeface="Wingdings"/>
              </a:rPr>
              <a:t>For high </a:t>
            </a:r>
            <a:r>
              <a:rPr lang="en-US" sz="2000" dirty="0">
                <a:latin typeface="Symbol" pitchFamily="2" charset="2"/>
                <a:sym typeface="Wingdings"/>
              </a:rPr>
              <a:t>e</a:t>
            </a:r>
            <a:r>
              <a:rPr lang="en-US" sz="2000" dirty="0">
                <a:latin typeface="Arial" charset="0"/>
                <a:sym typeface="Wingdings"/>
              </a:rPr>
              <a:t>, FASER may have world-leading sensitivity. Note: contours are very closely spaced: ~50% signal efficiency, N=3 vs.10, </a:t>
            </a:r>
            <a:r>
              <a:rPr lang="en-US" sz="2000" dirty="0" err="1">
                <a:latin typeface="Arial" charset="0"/>
                <a:sym typeface="Wingdings"/>
              </a:rPr>
              <a:t>e</a:t>
            </a:r>
            <a:r>
              <a:rPr lang="en-US" sz="2000" baseline="30000" dirty="0" err="1">
                <a:latin typeface="Arial" charset="0"/>
                <a:sym typeface="Wingdings"/>
              </a:rPr>
              <a:t>+</a:t>
            </a:r>
            <a:r>
              <a:rPr lang="en-US" sz="2000" dirty="0" err="1">
                <a:latin typeface="Arial" charset="0"/>
                <a:sym typeface="Wingdings"/>
              </a:rPr>
              <a:t>e</a:t>
            </a:r>
            <a:r>
              <a:rPr lang="en-US" sz="2000" baseline="30000" dirty="0">
                <a:latin typeface="Arial" charset="0"/>
                <a:sym typeface="Wingdings"/>
              </a:rPr>
              <a:t>-</a:t>
            </a:r>
            <a:r>
              <a:rPr lang="en-US" sz="2000" dirty="0">
                <a:latin typeface="Arial" charset="0"/>
                <a:sym typeface="Wingdings"/>
              </a:rPr>
              <a:t> vs. </a:t>
            </a:r>
            <a:r>
              <a:rPr lang="en-US" sz="2000" dirty="0" err="1">
                <a:latin typeface="Arial" charset="0"/>
                <a:sym typeface="Wingdings"/>
              </a:rPr>
              <a:t>e</a:t>
            </a:r>
            <a:r>
              <a:rPr lang="en-US" sz="2000" baseline="30000" dirty="0" err="1">
                <a:latin typeface="Arial" charset="0"/>
                <a:sym typeface="Wingdings"/>
              </a:rPr>
              <a:t>+</a:t>
            </a:r>
            <a:r>
              <a:rPr lang="en-US" sz="2000" dirty="0" err="1">
                <a:latin typeface="Arial" charset="0"/>
                <a:sym typeface="Wingdings"/>
              </a:rPr>
              <a:t>e</a:t>
            </a:r>
            <a:r>
              <a:rPr lang="en-US" sz="2000" baseline="30000" dirty="0">
                <a:latin typeface="Arial" charset="0"/>
                <a:sym typeface="Wingdings"/>
              </a:rPr>
              <a:t>- </a:t>
            </a:r>
            <a:r>
              <a:rPr lang="en-US" sz="2000" dirty="0">
                <a:latin typeface="Arial" charset="0"/>
                <a:sym typeface="Wingdings"/>
              </a:rPr>
              <a:t>+ </a:t>
            </a:r>
            <a:r>
              <a:rPr lang="en-US" sz="2000" dirty="0" err="1">
                <a:latin typeface="Symbol" pitchFamily="2" charset="2"/>
                <a:sym typeface="Wingdings"/>
              </a:rPr>
              <a:t>m</a:t>
            </a:r>
            <a:r>
              <a:rPr lang="en-US" sz="2000" baseline="30000" dirty="0" err="1">
                <a:latin typeface="Arial" charset="0"/>
                <a:sym typeface="Wingdings"/>
              </a:rPr>
              <a:t>+</a:t>
            </a:r>
            <a:r>
              <a:rPr lang="en-US" sz="2000" dirty="0" err="1">
                <a:latin typeface="Symbol" pitchFamily="2" charset="2"/>
                <a:sym typeface="Wingdings"/>
              </a:rPr>
              <a:t>m</a:t>
            </a:r>
            <a:r>
              <a:rPr lang="en-US" sz="2000" baseline="30000" dirty="0">
                <a:latin typeface="Arial" charset="0"/>
                <a:sym typeface="Wingdings"/>
              </a:rPr>
              <a:t>-</a:t>
            </a:r>
            <a:r>
              <a:rPr lang="en-US" sz="2000" dirty="0">
                <a:latin typeface="Arial" charset="0"/>
                <a:sym typeface="Wingdings"/>
              </a:rPr>
              <a:t>, L=3m vs. 5m, … each lead to nearly imperceptible shifts in reach.</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pic>
        <p:nvPicPr>
          <p:cNvPr id="3" name="Picture 2">
            <a:extLst>
              <a:ext uri="{FF2B5EF4-FFF2-40B4-BE49-F238E27FC236}">
                <a16:creationId xmlns:a16="http://schemas.microsoft.com/office/drawing/2014/main" id="{44D6E2B1-AA83-CA43-B9EA-79BA1945F2FF}"/>
              </a:ext>
            </a:extLst>
          </p:cNvPr>
          <p:cNvPicPr>
            <a:picLocks noChangeAspect="1"/>
          </p:cNvPicPr>
          <p:nvPr/>
        </p:nvPicPr>
        <p:blipFill>
          <a:blip r:embed="rId3"/>
          <a:stretch>
            <a:fillRect/>
          </a:stretch>
        </p:blipFill>
        <p:spPr>
          <a:xfrm>
            <a:off x="298665" y="823340"/>
            <a:ext cx="3663736" cy="3520060"/>
          </a:xfrm>
          <a:prstGeom prst="rect">
            <a:avLst/>
          </a:prstGeom>
        </p:spPr>
      </p:pic>
      <p:sp>
        <p:nvSpPr>
          <p:cNvPr id="6" name="TextBox 5">
            <a:extLst>
              <a:ext uri="{FF2B5EF4-FFF2-40B4-BE49-F238E27FC236}">
                <a16:creationId xmlns:a16="http://schemas.microsoft.com/office/drawing/2014/main" id="{FF35EBE8-4161-F14A-B064-A565DBE50E00}"/>
              </a:ext>
            </a:extLst>
          </p:cNvPr>
          <p:cNvSpPr txBox="1"/>
          <p:nvPr/>
        </p:nvSpPr>
        <p:spPr>
          <a:xfrm rot="5400000">
            <a:off x="7053507" y="240706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37946516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84F88-4407-CB4B-B993-BFDCAA3A02E4}"/>
              </a:ext>
            </a:extLst>
          </p:cNvPr>
          <p:cNvPicPr>
            <a:picLocks noChangeAspect="1"/>
          </p:cNvPicPr>
          <p:nvPr/>
        </p:nvPicPr>
        <p:blipFill>
          <a:blip r:embed="rId2"/>
          <a:stretch>
            <a:fillRect/>
          </a:stretch>
        </p:blipFill>
        <p:spPr>
          <a:xfrm>
            <a:off x="5035758" y="1219200"/>
            <a:ext cx="3574842" cy="3503701"/>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PHYSICS EXAMPLE: DARK HIGGS BOSONS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45841" y="809624"/>
            <a:ext cx="4807159" cy="5819775"/>
          </a:xfrm>
        </p:spPr>
        <p:txBody>
          <a:bodyPr/>
          <a:lstStyle/>
          <a:p>
            <a:r>
              <a:rPr lang="en-US" sz="2000" b="1" dirty="0">
                <a:latin typeface="Arial" charset="0"/>
                <a:sym typeface="Wingdings"/>
              </a:rPr>
              <a:t>SINGLE PRODUCTION</a:t>
            </a: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Dark Higgs produced in B decays.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-2</a:t>
            </a:r>
            <a:r>
              <a:rPr lang="en-US" sz="2000" dirty="0">
                <a:latin typeface="Arial" charset="0"/>
                <a:sym typeface="Wingdings"/>
              </a:rPr>
              <a:t> at FASER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-7</a:t>
            </a:r>
            <a:r>
              <a:rPr lang="en-US" sz="2000" dirty="0">
                <a:latin typeface="Arial" charset="0"/>
                <a:sym typeface="Wingdings"/>
              </a:rPr>
              <a:t> at beam dumps)</a:t>
            </a:r>
          </a:p>
          <a:p>
            <a:endParaRPr lang="en-US" sz="1000" dirty="0">
              <a:latin typeface="Arial" charset="0"/>
              <a:sym typeface="Wingdings"/>
            </a:endParaRPr>
          </a:p>
          <a:p>
            <a:r>
              <a:rPr lang="en-US" sz="2000" dirty="0">
                <a:latin typeface="Arial" charset="0"/>
                <a:sym typeface="Wingdings"/>
              </a:rPr>
              <a:t>Probes h-</a:t>
            </a:r>
            <a:r>
              <a:rPr lang="en-US" sz="2000" i="1" dirty="0">
                <a:latin typeface="Symbol" pitchFamily="2" charset="2"/>
                <a:sym typeface="Wingdings"/>
              </a:rPr>
              <a:t>f</a:t>
            </a:r>
            <a:r>
              <a:rPr lang="en-US" sz="2000" dirty="0">
                <a:latin typeface="Arial" charset="0"/>
                <a:sym typeface="Wingdings"/>
              </a:rPr>
              <a:t> mixing, reach is complementary to other experiments</a:t>
            </a:r>
          </a:p>
          <a:p>
            <a:endParaRPr lang="en-US" dirty="0"/>
          </a:p>
        </p:txBody>
      </p:sp>
      <p:pic>
        <p:nvPicPr>
          <p:cNvPr id="5" name="Picture 4">
            <a:extLst>
              <a:ext uri="{FF2B5EF4-FFF2-40B4-BE49-F238E27FC236}">
                <a16:creationId xmlns:a16="http://schemas.microsoft.com/office/drawing/2014/main" id="{E81EA2D3-D24C-F44B-B509-6EA42577BEE6}"/>
              </a:ext>
            </a:extLst>
          </p:cNvPr>
          <p:cNvPicPr>
            <a:picLocks noChangeAspect="1"/>
          </p:cNvPicPr>
          <p:nvPr/>
        </p:nvPicPr>
        <p:blipFill>
          <a:blip r:embed="rId3"/>
          <a:stretch>
            <a:fillRect/>
          </a:stretch>
        </p:blipFill>
        <p:spPr>
          <a:xfrm>
            <a:off x="533400" y="1172726"/>
            <a:ext cx="3629772" cy="3487428"/>
          </a:xfrm>
          <a:prstGeom prst="rect">
            <a:avLst/>
          </a:prstGeom>
        </p:spPr>
      </p:pic>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724400" y="794877"/>
            <a:ext cx="4267200" cy="5986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DOUBLE PRODUCTION</a:t>
            </a:r>
            <a:endParaRPr lang="en-US" sz="1400" b="1" dirty="0">
              <a:latin typeface="Arial" charset="0"/>
              <a:sym typeface="Wingdings"/>
            </a:endParaRPr>
          </a:p>
          <a:p>
            <a:endParaRPr lang="en-US" sz="105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pPr marL="0" indent="0">
              <a:buNone/>
            </a:pPr>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Probes </a:t>
            </a:r>
            <a:r>
              <a:rPr lang="en-US" sz="2000" dirty="0" err="1">
                <a:latin typeface="Arial" charset="0"/>
                <a:sym typeface="Wingdings"/>
              </a:rPr>
              <a:t>h</a:t>
            </a:r>
            <a:r>
              <a:rPr lang="en-US" sz="2000" i="1" dirty="0" err="1">
                <a:latin typeface="Symbol" pitchFamily="2" charset="2"/>
                <a:sym typeface="Wingdings"/>
              </a:rPr>
              <a:t>ff</a:t>
            </a:r>
            <a:r>
              <a:rPr lang="en-US" sz="2000" i="1" dirty="0">
                <a:latin typeface="Symbol" pitchFamily="2" charset="2"/>
                <a:sym typeface="Wingdings"/>
              </a:rPr>
              <a:t> </a:t>
            </a:r>
            <a:r>
              <a:rPr lang="en-US" sz="2000" dirty="0">
                <a:latin typeface="Arial" charset="0"/>
                <a:sym typeface="Wingdings"/>
              </a:rPr>
              <a:t> trilinear coupling</a:t>
            </a:r>
          </a:p>
          <a:p>
            <a:endParaRPr lang="en-US" sz="1000" dirty="0">
              <a:latin typeface="Arial" charset="0"/>
              <a:sym typeface="Wingdings"/>
            </a:endParaRPr>
          </a:p>
          <a:p>
            <a:r>
              <a:rPr lang="en-US" sz="2000" dirty="0">
                <a:latin typeface="Arial" charset="0"/>
                <a:sym typeface="Wingdings"/>
              </a:rPr>
              <a:t>Complementary to probes of exotic Higgs decays </a:t>
            </a:r>
            <a:r>
              <a:rPr lang="en-US" sz="2000" dirty="0" err="1">
                <a:latin typeface="Arial" charset="0"/>
                <a:sym typeface="Wingdings"/>
              </a:rPr>
              <a:t>h</a:t>
            </a:r>
            <a:r>
              <a:rPr lang="en-US" sz="2000" dirty="0" err="1">
                <a:latin typeface="Arial" charset="0"/>
                <a:sym typeface="Wingdings" pitchFamily="2" charset="2"/>
              </a:rPr>
              <a:t></a:t>
            </a:r>
            <a:r>
              <a:rPr lang="en-US" sz="2000" i="1" dirty="0" err="1">
                <a:latin typeface="Symbol" pitchFamily="2" charset="2"/>
                <a:sym typeface="Wingdings"/>
              </a:rPr>
              <a:t>ff</a:t>
            </a:r>
            <a:r>
              <a:rPr lang="en-US" sz="2000" dirty="0">
                <a:latin typeface="Arial" charset="0"/>
                <a:sym typeface="Wingdings" pitchFamily="2" charset="2"/>
              </a:rPr>
              <a:t> </a:t>
            </a:r>
          </a:p>
          <a:p>
            <a:endParaRPr lang="en-US" sz="1000" dirty="0">
              <a:latin typeface="Arial" charset="0"/>
              <a:sym typeface="Wingdings" pitchFamily="2" charset="2"/>
            </a:endParaRPr>
          </a:p>
          <a:p>
            <a:r>
              <a:rPr lang="en-US" sz="2000" dirty="0">
                <a:latin typeface="Arial" charset="0"/>
                <a:sym typeface="Wingdings" pitchFamily="2" charset="2"/>
              </a:rPr>
              <a:t>FASER probes SM Higgs properties!</a:t>
            </a:r>
            <a:endParaRPr lang="en-US" sz="2000" dirty="0">
              <a:latin typeface="Arial" charset="0"/>
              <a:sym typeface="Wingdings"/>
            </a:endParaRPr>
          </a:p>
          <a:p>
            <a:endParaRPr lang="en-US" dirty="0"/>
          </a:p>
        </p:txBody>
      </p:sp>
      <p:pic>
        <p:nvPicPr>
          <p:cNvPr id="6" name="Picture 5">
            <a:extLst>
              <a:ext uri="{FF2B5EF4-FFF2-40B4-BE49-F238E27FC236}">
                <a16:creationId xmlns:a16="http://schemas.microsoft.com/office/drawing/2014/main" id="{5E257034-4A1C-A742-B569-F0E14C36F0C6}"/>
              </a:ext>
            </a:extLst>
          </p:cNvPr>
          <p:cNvPicPr>
            <a:picLocks noChangeAspect="1"/>
          </p:cNvPicPr>
          <p:nvPr/>
        </p:nvPicPr>
        <p:blipFill rotWithShape="1">
          <a:blip r:embed="rId4"/>
          <a:srcRect t="24444" b="27778"/>
          <a:stretch/>
        </p:blipFill>
        <p:spPr>
          <a:xfrm>
            <a:off x="7060672" y="1373268"/>
            <a:ext cx="1397528" cy="760332"/>
          </a:xfrm>
          <a:prstGeom prst="rect">
            <a:avLst/>
          </a:prstGeom>
        </p:spPr>
      </p:pic>
      <p:grpSp>
        <p:nvGrpSpPr>
          <p:cNvPr id="15" name="Group 14">
            <a:extLst>
              <a:ext uri="{FF2B5EF4-FFF2-40B4-BE49-F238E27FC236}">
                <a16:creationId xmlns:a16="http://schemas.microsoft.com/office/drawing/2014/main" id="{23AC937A-DDC1-A947-8ED1-389426B7065E}"/>
              </a:ext>
            </a:extLst>
          </p:cNvPr>
          <p:cNvGrpSpPr/>
          <p:nvPr/>
        </p:nvGrpSpPr>
        <p:grpSpPr>
          <a:xfrm>
            <a:off x="2640761" y="1362075"/>
            <a:ext cx="1397839" cy="771525"/>
            <a:chOff x="2590800" y="1362075"/>
            <a:chExt cx="1397839" cy="771525"/>
          </a:xfrm>
        </p:grpSpPr>
        <p:pic>
          <p:nvPicPr>
            <p:cNvPr id="9" name="Picture 8">
              <a:extLst>
                <a:ext uri="{FF2B5EF4-FFF2-40B4-BE49-F238E27FC236}">
                  <a16:creationId xmlns:a16="http://schemas.microsoft.com/office/drawing/2014/main" id="{FAA56ECF-9648-CE40-8A57-F1ACDC6D31DC}"/>
                </a:ext>
              </a:extLst>
            </p:cNvPr>
            <p:cNvPicPr>
              <a:picLocks noChangeAspect="1"/>
            </p:cNvPicPr>
            <p:nvPr/>
          </p:nvPicPr>
          <p:blipFill rotWithShape="1">
            <a:blip r:embed="rId4"/>
            <a:srcRect t="24444" b="27778"/>
            <a:stretch/>
          </p:blipFill>
          <p:spPr>
            <a:xfrm>
              <a:off x="2590800" y="1373099"/>
              <a:ext cx="1397839" cy="760501"/>
            </a:xfrm>
            <a:prstGeom prst="rect">
              <a:avLst/>
            </a:prstGeom>
          </p:spPr>
        </p:pic>
        <p:sp>
          <p:nvSpPr>
            <p:cNvPr id="11" name="Rectangle 10">
              <a:extLst>
                <a:ext uri="{FF2B5EF4-FFF2-40B4-BE49-F238E27FC236}">
                  <a16:creationId xmlns:a16="http://schemas.microsoft.com/office/drawing/2014/main" id="{F6AFE7E5-91B5-F44D-BA38-4E9C33C9F360}"/>
                </a:ext>
              </a:extLst>
            </p:cNvPr>
            <p:cNvSpPr/>
            <p:nvPr/>
          </p:nvSpPr>
          <p:spPr>
            <a:xfrm>
              <a:off x="3575050" y="1362075"/>
              <a:ext cx="304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3E6FA0-90E7-F44D-B4BC-6C3A3E8D4BB3}"/>
                </a:ext>
              </a:extLst>
            </p:cNvPr>
            <p:cNvSpPr txBox="1"/>
            <p:nvPr/>
          </p:nvSpPr>
          <p:spPr>
            <a:xfrm>
              <a:off x="3505200" y="1447799"/>
              <a:ext cx="228600" cy="246221"/>
            </a:xfrm>
            <a:prstGeom prst="rect">
              <a:avLst/>
            </a:prstGeom>
            <a:noFill/>
          </p:spPr>
          <p:txBody>
            <a:bodyPr wrap="square" rtlCol="0">
              <a:spAutoFit/>
            </a:bodyPr>
            <a:lstStyle/>
            <a:p>
              <a:r>
                <a:rPr lang="en-US" sz="1000" i="1" dirty="0">
                  <a:latin typeface="Symbol" pitchFamily="2" charset="2"/>
                </a:rPr>
                <a:t>f</a:t>
              </a:r>
            </a:p>
          </p:txBody>
        </p:sp>
        <p:sp>
          <p:nvSpPr>
            <p:cNvPr id="14" name="Rectangle 13">
              <a:extLst>
                <a:ext uri="{FF2B5EF4-FFF2-40B4-BE49-F238E27FC236}">
                  <a16:creationId xmlns:a16="http://schemas.microsoft.com/office/drawing/2014/main" id="{047D0F8E-F777-4D4A-8CDF-9496296938EF}"/>
                </a:ext>
              </a:extLst>
            </p:cNvPr>
            <p:cNvSpPr/>
            <p:nvPr/>
          </p:nvSpPr>
          <p:spPr>
            <a:xfrm>
              <a:off x="3429000" y="1509572"/>
              <a:ext cx="76200" cy="122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AD06EE3-99C9-8D41-B83F-FD9CAE2927B7}"/>
              </a:ext>
            </a:extLst>
          </p:cNvPr>
          <p:cNvSpPr txBox="1"/>
          <p:nvPr/>
        </p:nvSpPr>
        <p:spPr>
          <a:xfrm rot="5400000">
            <a:off x="7311456" y="261950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28765028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PHYSICS EXAMPLE: ALPS COUPLED TO PHOTONS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228600" y="809624"/>
            <a:ext cx="4419600" cy="5819775"/>
          </a:xfrm>
        </p:spPr>
        <p:txBody>
          <a:bodyPr/>
          <a:lstStyle/>
          <a:p>
            <a:r>
              <a:rPr lang="en-US" sz="2000" b="1" dirty="0">
                <a:latin typeface="Arial" charset="0"/>
                <a:sym typeface="Wingdings"/>
              </a:rPr>
              <a:t>PRODUCTION THROUGH PRIMAKOFF PROCESS</a:t>
            </a:r>
          </a:p>
          <a:p>
            <a:endParaRPr lang="en-US" sz="1200" b="1" dirty="0">
              <a:latin typeface="Arial" charset="0"/>
              <a:sym typeface="Wingdings"/>
            </a:endParaRPr>
          </a:p>
          <a:p>
            <a:r>
              <a:rPr lang="en-US" sz="2000" dirty="0">
                <a:latin typeface="Arial" charset="0"/>
                <a:sym typeface="Wingdings"/>
              </a:rPr>
              <a:t>ALP not produced at IP: ~</a:t>
            </a:r>
            <a:r>
              <a:rPr lang="en-US" sz="2000" dirty="0" err="1">
                <a:latin typeface="Arial" charset="0"/>
                <a:sym typeface="Wingdings"/>
              </a:rPr>
              <a:t>TeV</a:t>
            </a:r>
            <a:r>
              <a:rPr lang="en-US" sz="2000" dirty="0">
                <a:latin typeface="Arial" charset="0"/>
                <a:sym typeface="Wingdings"/>
              </a:rPr>
              <a:t> photon from IP collides with TA(X)N, creates ALP through </a:t>
            </a:r>
            <a:r>
              <a:rPr lang="en-US" sz="2000" dirty="0" err="1">
                <a:latin typeface="Arial" charset="0"/>
                <a:sym typeface="Wingdings"/>
              </a:rPr>
              <a:t>Primakoff</a:t>
            </a:r>
            <a:r>
              <a:rPr lang="en-US" sz="2000" dirty="0">
                <a:latin typeface="Arial" charset="0"/>
                <a:sym typeface="Wingdings"/>
              </a:rPr>
              <a:t>, and a </a:t>
            </a:r>
            <a:r>
              <a:rPr lang="en-US" sz="2000" dirty="0">
                <a:latin typeface="Arial" charset="0"/>
                <a:sym typeface="Wingdings" pitchFamily="2" charset="2"/>
              </a:rPr>
              <a:t></a:t>
            </a:r>
            <a:r>
              <a:rPr lang="en-US" sz="2000" dirty="0">
                <a:latin typeface="Arial" charset="0"/>
                <a:sym typeface="Wingdings"/>
              </a:rPr>
              <a:t> </a:t>
            </a:r>
            <a:r>
              <a:rPr lang="en-US" sz="2000" dirty="0">
                <a:latin typeface="Symbol" pitchFamily="2" charset="2"/>
                <a:sym typeface="Wingdings"/>
              </a:rPr>
              <a:t>gg</a:t>
            </a:r>
            <a:r>
              <a:rPr lang="en-US" sz="2000" dirty="0">
                <a:latin typeface="Arial" charset="0"/>
                <a:sym typeface="Wingdings"/>
              </a:rPr>
              <a:t> in FASER</a:t>
            </a:r>
          </a:p>
          <a:p>
            <a:r>
              <a:rPr lang="en-US" sz="2000" dirty="0">
                <a:latin typeface="Arial" charset="0"/>
                <a:sym typeface="Wingdings"/>
              </a:rPr>
              <a:t>“Photon beam dump” or “light shining through walls”</a:t>
            </a: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dirty="0"/>
          </a:p>
        </p:txBody>
      </p:sp>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648200" y="794877"/>
            <a:ext cx="4038600" cy="5682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ALPS WITH PHOTON</a:t>
            </a:r>
            <a:endParaRPr lang="en-US" sz="1400" b="1"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1000" dirty="0">
              <a:latin typeface="Arial" charset="0"/>
              <a:sym typeface="Wingdings"/>
            </a:endParaRPr>
          </a:p>
          <a:p>
            <a:pPr marL="0" indent="0" algn="r">
              <a:buNone/>
            </a:pPr>
            <a:r>
              <a:rPr lang="en-US" sz="2000" baseline="-25000" dirty="0">
                <a:latin typeface="Arial" charset="0"/>
                <a:sym typeface="Wingdings"/>
              </a:rPr>
              <a:t>Feng, </a:t>
            </a:r>
            <a:r>
              <a:rPr lang="en-US" sz="2000" baseline="-25000" dirty="0" err="1">
                <a:latin typeface="Arial" charset="0"/>
                <a:sym typeface="Wingdings"/>
              </a:rPr>
              <a:t>Galon</a:t>
            </a:r>
            <a:r>
              <a:rPr lang="en-US" sz="2000" baseline="-25000" dirty="0">
                <a:latin typeface="Arial" charset="0"/>
                <a:sym typeface="Wingdings"/>
              </a:rPr>
              <a:t>, Kling, </a:t>
            </a:r>
            <a:r>
              <a:rPr lang="en-US" sz="2000" baseline="-25000" dirty="0" err="1">
                <a:latin typeface="Arial" charset="0"/>
                <a:sym typeface="Wingdings"/>
              </a:rPr>
              <a:t>Trojanowski</a:t>
            </a:r>
            <a:r>
              <a:rPr lang="en-US" sz="2000" baseline="-25000" dirty="0">
                <a:latin typeface="Arial" charset="0"/>
                <a:sym typeface="Wingdings"/>
              </a:rPr>
              <a:t> (2018)</a:t>
            </a:r>
          </a:p>
          <a:p>
            <a:endParaRPr lang="en-US" sz="2000" dirty="0">
              <a:latin typeface="Arial" charset="0"/>
              <a:sym typeface="Wingdings"/>
            </a:endParaRPr>
          </a:p>
          <a:p>
            <a:r>
              <a:rPr lang="en-US" sz="2000" dirty="0">
                <a:latin typeface="Arial" charset="0"/>
                <a:sym typeface="Wingdings"/>
              </a:rPr>
              <a:t>Requires calorimeter</a:t>
            </a:r>
          </a:p>
          <a:p>
            <a:endParaRPr lang="en-US" dirty="0"/>
          </a:p>
        </p:txBody>
      </p:sp>
      <p:pic>
        <p:nvPicPr>
          <p:cNvPr id="3" name="Picture 2">
            <a:extLst>
              <a:ext uri="{FF2B5EF4-FFF2-40B4-BE49-F238E27FC236}">
                <a16:creationId xmlns:a16="http://schemas.microsoft.com/office/drawing/2014/main" id="{37E27EE8-5787-4246-9497-611CC4686474}"/>
              </a:ext>
            </a:extLst>
          </p:cNvPr>
          <p:cNvPicPr>
            <a:picLocks noChangeAspect="1"/>
          </p:cNvPicPr>
          <p:nvPr/>
        </p:nvPicPr>
        <p:blipFill>
          <a:blip r:embed="rId2"/>
          <a:stretch>
            <a:fillRect/>
          </a:stretch>
        </p:blipFill>
        <p:spPr>
          <a:xfrm>
            <a:off x="4648200" y="1441823"/>
            <a:ext cx="4038600" cy="3880223"/>
          </a:xfrm>
          <a:prstGeom prst="rect">
            <a:avLst/>
          </a:prstGeom>
        </p:spPr>
      </p:pic>
      <p:pic>
        <p:nvPicPr>
          <p:cNvPr id="8" name="Obraz 7">
            <a:extLst>
              <a:ext uri="{FF2B5EF4-FFF2-40B4-BE49-F238E27FC236}">
                <a16:creationId xmlns:a16="http://schemas.microsoft.com/office/drawing/2014/main" id="{DD637A33-EE94-3544-828C-60234D132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09840"/>
            <a:ext cx="3686690" cy="1143160"/>
          </a:xfrm>
          <a:prstGeom prst="rect">
            <a:avLst/>
          </a:prstGeom>
        </p:spPr>
      </p:pic>
      <p:pic>
        <p:nvPicPr>
          <p:cNvPr id="9" name="Obraz 11">
            <a:extLst>
              <a:ext uri="{FF2B5EF4-FFF2-40B4-BE49-F238E27FC236}">
                <a16:creationId xmlns:a16="http://schemas.microsoft.com/office/drawing/2014/main" id="{7CDEE038-4271-3849-AABD-5222BB2FC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26" y="5000600"/>
            <a:ext cx="2409367" cy="1628800"/>
          </a:xfrm>
          <a:prstGeom prst="rect">
            <a:avLst/>
          </a:prstGeom>
        </p:spPr>
      </p:pic>
    </p:spTree>
    <p:extLst>
      <p:ext uri="{BB962C8B-B14F-4D97-AF65-F5344CB8AC3E}">
        <p14:creationId xmlns:p14="http://schemas.microsoft.com/office/powerpoint/2010/main" val="39484110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762000"/>
            <a:ext cx="8839200" cy="5392738"/>
          </a:xfrm>
        </p:spPr>
        <p:txBody>
          <a:bodyPr/>
          <a:lstStyle/>
          <a:p>
            <a:r>
              <a:rPr lang="en-US" sz="2000" dirty="0"/>
              <a:t>FASER has a full physics program: can discover all candidates with renormalizable couplings (dark photon, dark Higgs, HNL); ALPs with all types of couplings (</a:t>
            </a:r>
            <a:r>
              <a:rPr lang="en-US" sz="2000" dirty="0">
                <a:latin typeface="Symbol" pitchFamily="2" charset="2"/>
              </a:rPr>
              <a:t>g</a:t>
            </a:r>
            <a:r>
              <a:rPr lang="en-US" sz="2000" dirty="0"/>
              <a:t>, f, g); and many other examples.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440919258"/>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440919258"/>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endParaRPr lang="en-US"/>
                        </a:p>
                      </a:txBody>
                      <a:tcPr anchor="ctr">
                        <a:blipFill>
                          <a:blip r:embed="rId2"/>
                          <a:stretch>
                            <a:fillRect l="-233333" t="-130435" r="-512821" b="-1391304"/>
                          </a:stretch>
                        </a:blipFill>
                      </a:tcPr>
                    </a:tc>
                    <a:tc>
                      <a:txBody>
                        <a:bodyPr/>
                        <a:lstStyle/>
                        <a:p>
                          <a:endParaRPr lang="en-US"/>
                        </a:p>
                      </a:txBody>
                      <a:tcPr anchor="ctr">
                        <a:blipFill>
                          <a:blip r:embed="rId2"/>
                          <a:stretch>
                            <a:fillRect l="-317073" t="-130435" r="-3878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33333" t="-147222" r="-512821" b="-788889"/>
                          </a:stretch>
                        </a:blipFill>
                      </a:tcPr>
                    </a:tc>
                    <a:tc>
                      <a:txBody>
                        <a:bodyPr/>
                        <a:lstStyle/>
                        <a:p>
                          <a:endParaRPr lang="en-US"/>
                        </a:p>
                      </a:txBody>
                      <a:tcPr anchor="ctr">
                        <a:blipFill>
                          <a:blip r:embed="rId2"/>
                          <a:stretch>
                            <a:fillRect l="-317073" t="-147222" r="-3878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375000" r="-3878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777273" r="-3878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536111" r="-3878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618919" r="-3878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33333" t="-738889" r="-512821" b="-197222"/>
                          </a:stretch>
                        </a:blipFill>
                      </a:tcPr>
                    </a:tc>
                    <a:tc>
                      <a:txBody>
                        <a:bodyPr/>
                        <a:lstStyle/>
                        <a:p>
                          <a:endParaRPr lang="en-US"/>
                        </a:p>
                      </a:txBody>
                      <a:tcPr anchor="ctr">
                        <a:blipFill>
                          <a:blip r:embed="rId2"/>
                          <a:stretch>
                            <a:fillRect l="-317073" t="-738889" r="-3878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endParaRPr lang="en-US"/>
                        </a:p>
                      </a:txBody>
                      <a:tcPr anchor="ctr">
                        <a:blipFill>
                          <a:blip r:embed="rId2"/>
                          <a:stretch>
                            <a:fillRect l="-233333" t="-1372727" r="-512821" b="-222727"/>
                          </a:stretch>
                        </a:blipFill>
                      </a:tcPr>
                    </a:tc>
                    <a:tc>
                      <a:txBody>
                        <a:bodyPr/>
                        <a:lstStyle/>
                        <a:p>
                          <a:endParaRPr lang="en-US"/>
                        </a:p>
                      </a:txBody>
                      <a:tcPr anchor="ctr">
                        <a:blipFill>
                          <a:blip r:embed="rId2"/>
                          <a:stretch>
                            <a:fillRect l="-317073" t="-1372727" r="-3878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endParaRPr lang="en-US"/>
                        </a:p>
                      </a:txBody>
                      <a:tcPr anchor="ctr">
                        <a:blipFill>
                          <a:blip r:embed="rId2"/>
                          <a:stretch>
                            <a:fillRect l="-233333" t="-1408696" r="-512821" b="-113043"/>
                          </a:stretch>
                        </a:blipFill>
                      </a:tcPr>
                    </a:tc>
                    <a:tc>
                      <a:txBody>
                        <a:bodyPr/>
                        <a:lstStyle/>
                        <a:p>
                          <a:endParaRPr lang="en-US"/>
                        </a:p>
                      </a:txBody>
                      <a:tcPr anchor="ctr">
                        <a:blipFill>
                          <a:blip r:embed="rId2"/>
                          <a:stretch>
                            <a:fillRect l="-317073" t="-1408696" r="-3878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endParaRPr lang="en-US"/>
                        </a:p>
                      </a:txBody>
                      <a:tcPr anchor="ctr">
                        <a:blipFill>
                          <a:blip r:embed="rId2"/>
                          <a:stretch>
                            <a:fillRect l="-233333" t="-1508696" r="-512821" b="-13043"/>
                          </a:stretch>
                        </a:blipFill>
                      </a:tcPr>
                    </a:tc>
                    <a:tc>
                      <a:txBody>
                        <a:bodyPr/>
                        <a:lstStyle/>
                        <a:p>
                          <a:endParaRPr lang="en-US"/>
                        </a:p>
                      </a:txBody>
                      <a:tcPr anchor="ctr">
                        <a:blipFill>
                          <a:blip r:embed="rId2"/>
                          <a:stretch>
                            <a:fillRect l="-317073" t="-1508696" r="-3878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2381550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ft9Labeled.png"/>
          <p:cNvPicPr>
            <a:picLocks noChangeAspect="1"/>
          </p:cNvPicPr>
          <p:nvPr/>
        </p:nvPicPr>
        <p:blipFill>
          <a:blip r:embed="rId2"/>
          <a:stretch>
            <a:fillRect/>
          </a:stretch>
        </p:blipFill>
        <p:spPr>
          <a:xfrm>
            <a:off x="228600" y="1744766"/>
            <a:ext cx="8610600" cy="4808434"/>
          </a:xfrm>
          <a:prstGeom prst="rect">
            <a:avLst/>
          </a:prstGeom>
        </p:spPr>
      </p:pic>
      <p:cxnSp>
        <p:nvCxnSpPr>
          <p:cNvPr id="5" name="Straight Arrow Connector 4"/>
          <p:cNvCxnSpPr/>
          <p:nvPr/>
        </p:nvCxnSpPr>
        <p:spPr>
          <a:xfrm flipV="1">
            <a:off x="305395" y="5867400"/>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795" y="6096000"/>
            <a:ext cx="1980605" cy="369332"/>
          </a:xfrm>
          <a:prstGeom prst="rect">
            <a:avLst/>
          </a:prstGeom>
          <a:noFill/>
        </p:spPr>
        <p:txBody>
          <a:bodyPr wrap="none" rtlCol="0">
            <a:spAutoFit/>
          </a:bodyPr>
          <a:lstStyle/>
          <a:p>
            <a:r>
              <a:rPr lang="en-US" dirty="0"/>
              <a:t>particles from IP1</a:t>
            </a:r>
          </a:p>
        </p:txBody>
      </p:sp>
      <p:sp>
        <p:nvSpPr>
          <p:cNvPr id="7" name="TextBox 6"/>
          <p:cNvSpPr txBox="1"/>
          <p:nvPr/>
        </p:nvSpPr>
        <p:spPr>
          <a:xfrm rot="20683880">
            <a:off x="2028647" y="4836985"/>
            <a:ext cx="2145011" cy="338554"/>
          </a:xfrm>
          <a:prstGeom prst="rect">
            <a:avLst/>
          </a:prstGeom>
          <a:noFill/>
        </p:spPr>
        <p:txBody>
          <a:bodyPr wrap="none" rtlCol="0">
            <a:spAutoFit/>
          </a:bodyPr>
          <a:lstStyle/>
          <a:p>
            <a:r>
              <a:rPr lang="en-US" sz="1600" dirty="0">
                <a:solidFill>
                  <a:schemeClr val="bg1"/>
                </a:solidFill>
              </a:rPr>
              <a:t>Empty Decay Volume</a:t>
            </a:r>
          </a:p>
        </p:txBody>
      </p:sp>
      <p:sp>
        <p:nvSpPr>
          <p:cNvPr id="11"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10" name="Content Placeholder 2">
            <a:extLst>
              <a:ext uri="{FF2B5EF4-FFF2-40B4-BE49-F238E27FC236}">
                <a16:creationId xmlns:a16="http://schemas.microsoft.com/office/drawing/2014/main" id="{39A82ACF-CD3F-044C-B4BB-A36B16A59019}"/>
              </a:ext>
            </a:extLst>
          </p:cNvPr>
          <p:cNvSpPr txBox="1">
            <a:spLocks/>
          </p:cNvSpPr>
          <p:nvPr/>
        </p:nvSpPr>
        <p:spPr>
          <a:xfrm>
            <a:off x="228600" y="762000"/>
            <a:ext cx="3886200" cy="18357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The detector consists of</a:t>
            </a:r>
          </a:p>
          <a:p>
            <a:pPr lvl="1"/>
            <a:r>
              <a:rPr lang="en-US" sz="1600" dirty="0">
                <a:latin typeface="Arial" charset="0"/>
                <a:sym typeface="Wingdings"/>
              </a:rPr>
              <a:t>Scintillator veto</a:t>
            </a:r>
          </a:p>
          <a:p>
            <a:pPr lvl="1"/>
            <a:r>
              <a:rPr lang="en-US" sz="1600" dirty="0">
                <a:latin typeface="Arial" charset="0"/>
                <a:sym typeface="Wingdings"/>
              </a:rPr>
              <a:t>1.5 m-long decay volume</a:t>
            </a:r>
          </a:p>
          <a:p>
            <a:pPr lvl="1"/>
            <a:r>
              <a:rPr lang="en-US" sz="1600" dirty="0">
                <a:latin typeface="Arial" charset="0"/>
                <a:sym typeface="Wingdings"/>
              </a:rPr>
              <a:t>2 m-long spectrometer</a:t>
            </a:r>
          </a:p>
          <a:p>
            <a:pPr lvl="1"/>
            <a:r>
              <a:rPr lang="en-US" sz="1600" dirty="0">
                <a:latin typeface="Arial" charset="0"/>
                <a:sym typeface="Wingdings"/>
              </a:rPr>
              <a:t>3 tracking stations</a:t>
            </a:r>
          </a:p>
          <a:p>
            <a:pPr lvl="1"/>
            <a:r>
              <a:rPr lang="en-US" sz="1600" dirty="0">
                <a:latin typeface="Arial" charset="0"/>
                <a:sym typeface="Wingdings"/>
              </a:rPr>
              <a:t>EM calorimeter</a:t>
            </a:r>
          </a:p>
          <a:p>
            <a:endParaRPr lang="en-US" sz="1200" dirty="0">
              <a:latin typeface="Arial" charset="0"/>
              <a:sym typeface="Wingdings"/>
            </a:endParaRPr>
          </a:p>
        </p:txBody>
      </p:sp>
    </p:spTree>
    <p:extLst>
      <p:ext uri="{BB962C8B-B14F-4D97-AF65-F5344CB8AC3E}">
        <p14:creationId xmlns:p14="http://schemas.microsoft.com/office/powerpoint/2010/main" val="17719063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788088" y="1752600"/>
            <a:ext cx="402912" cy="369332"/>
          </a:xfrm>
          <a:prstGeom prst="rect">
            <a:avLst/>
          </a:prstGeom>
          <a:noFill/>
        </p:spPr>
        <p:txBody>
          <a:bodyPr wrap="none" rtlCol="0">
            <a:spAutoFit/>
          </a:bodyPr>
          <a:lstStyle/>
          <a:p>
            <a:r>
              <a:rPr lang="en-US" dirty="0" err="1"/>
              <a:t>e</a:t>
            </a:r>
            <a:r>
              <a:rPr lang="en-US" baseline="30000" dirty="0"/>
              <a:t>+</a:t>
            </a:r>
          </a:p>
        </p:txBody>
      </p:sp>
      <p:sp>
        <p:nvSpPr>
          <p:cNvPr id="23" name="TextBox 22"/>
          <p:cNvSpPr txBox="1"/>
          <p:nvPr/>
        </p:nvSpPr>
        <p:spPr>
          <a:xfrm>
            <a:off x="3826710" y="2286000"/>
            <a:ext cx="364290" cy="369332"/>
          </a:xfrm>
          <a:prstGeom prst="rect">
            <a:avLst/>
          </a:prstGeom>
          <a:noFill/>
        </p:spPr>
        <p:txBody>
          <a:bodyPr wrap="none" rtlCol="0">
            <a:spAutoFit/>
          </a:bodyPr>
          <a:lstStyle/>
          <a:p>
            <a:r>
              <a:rPr lang="en-US" dirty="0" err="1"/>
              <a:t>e</a:t>
            </a:r>
            <a:r>
              <a:rPr lang="en-US" baseline="30000" dirty="0"/>
              <a:t>-</a:t>
            </a:r>
          </a:p>
        </p:txBody>
      </p:sp>
      <p:grpSp>
        <p:nvGrpSpPr>
          <p:cNvPr id="28" name="Group 27"/>
          <p:cNvGrpSpPr/>
          <p:nvPr/>
        </p:nvGrpSpPr>
        <p:grpSpPr>
          <a:xfrm>
            <a:off x="0" y="1752600"/>
            <a:ext cx="9144000" cy="1066800"/>
            <a:chOff x="0" y="3581400"/>
            <a:chExt cx="9144000" cy="1066800"/>
          </a:xfrm>
        </p:grpSpPr>
        <p:sp>
          <p:nvSpPr>
            <p:cNvPr id="9" name="Rectangle 8"/>
            <p:cNvSpPr/>
            <p:nvPr/>
          </p:nvSpPr>
          <p:spPr>
            <a:xfrm>
              <a:off x="685800" y="3581400"/>
              <a:ext cx="228600" cy="10668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581400"/>
              <a:ext cx="2514600"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191000" y="3581400"/>
              <a:ext cx="3429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24800" y="3581400"/>
              <a:ext cx="1219200" cy="1066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4038600"/>
              <a:ext cx="2514600" cy="158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3"/>
            </p:cNvCxnSpPr>
            <p:nvPr/>
          </p:nvCxnSpPr>
          <p:spPr>
            <a:xfrm>
              <a:off x="2514600" y="4038600"/>
              <a:ext cx="51054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581400"/>
              <a:ext cx="377039" cy="369332"/>
            </a:xfrm>
            <a:prstGeom prst="rect">
              <a:avLst/>
            </a:prstGeom>
            <a:noFill/>
          </p:spPr>
          <p:txBody>
            <a:bodyPr wrap="none" rtlCol="0">
              <a:spAutoFit/>
            </a:bodyPr>
            <a:lstStyle/>
            <a:p>
              <a:r>
                <a:rPr lang="en-US" dirty="0"/>
                <a:t>A’</a:t>
              </a:r>
            </a:p>
          </p:txBody>
        </p:sp>
        <p:sp>
          <p:nvSpPr>
            <p:cNvPr id="24" name="Oval 23"/>
            <p:cNvSpPr/>
            <p:nvPr/>
          </p:nvSpPr>
          <p:spPr>
            <a:xfrm>
              <a:off x="7924800" y="3669268"/>
              <a:ext cx="914400" cy="304800"/>
            </a:xfrm>
            <a:prstGeom prst="ellipse">
              <a:avLst/>
            </a:prstGeom>
            <a:solidFill>
              <a:srgbClr val="800000"/>
            </a:solidFill>
            <a:scene3d>
              <a:camera prst="orthographicFront">
                <a:rot lat="0" lon="0" rev="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24800" y="3962400"/>
              <a:ext cx="914400" cy="304800"/>
            </a:xfrm>
            <a:prstGeom prst="ellipse">
              <a:avLst/>
            </a:prstGeom>
            <a:solidFill>
              <a:srgbClr val="800000"/>
            </a:solidFill>
            <a:scene3d>
              <a:camera prst="orthographicFront">
                <a:rot lat="0" lon="0" rev="21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V="1">
            <a:off x="2514600" y="2057400"/>
            <a:ext cx="510540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29" name="Content Placeholder 2">
            <a:extLst>
              <a:ext uri="{FF2B5EF4-FFF2-40B4-BE49-F238E27FC236}">
                <a16:creationId xmlns:a16="http://schemas.microsoft.com/office/drawing/2014/main" id="{8B660F82-5AE5-564C-9016-68BC69C24F7F}"/>
              </a:ext>
            </a:extLst>
          </p:cNvPr>
          <p:cNvSpPr txBox="1">
            <a:spLocks/>
          </p:cNvSpPr>
          <p:nvPr/>
        </p:nvSpPr>
        <p:spPr>
          <a:xfrm>
            <a:off x="152399" y="982532"/>
            <a:ext cx="8458201" cy="6938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Signal Signature</a:t>
            </a: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lvl="1"/>
            <a:r>
              <a:rPr lang="en-US" dirty="0">
                <a:latin typeface="Arial" charset="0"/>
                <a:sym typeface="Wingdings"/>
              </a:rPr>
              <a:t>No signal in the veto scintillator</a:t>
            </a:r>
          </a:p>
          <a:p>
            <a:pPr lvl="1"/>
            <a:r>
              <a:rPr lang="en-US" dirty="0">
                <a:latin typeface="Arial" charset="0"/>
                <a:sym typeface="Wingdings"/>
              </a:rPr>
              <a:t>2 high-energy, oppositely charged tracks consistent with originating from a common vertex in the decay volume and with a combined momentum pointing back to the IP</a:t>
            </a:r>
          </a:p>
          <a:p>
            <a:pPr lvl="1"/>
            <a:r>
              <a:rPr lang="en-US" dirty="0">
                <a:latin typeface="Arial" charset="0"/>
                <a:sym typeface="Wingdings"/>
              </a:rPr>
              <a:t>For </a:t>
            </a:r>
            <a:r>
              <a:rPr lang="en-US" dirty="0" err="1">
                <a:latin typeface="Arial" charset="0"/>
                <a:sym typeface="Wingdings"/>
              </a:rPr>
              <a:t>e</a:t>
            </a:r>
            <a:r>
              <a:rPr lang="en-US" baseline="30000" dirty="0" err="1">
                <a:latin typeface="Arial" charset="0"/>
                <a:sym typeface="Wingdings"/>
              </a:rPr>
              <a:t>+</a:t>
            </a:r>
            <a:r>
              <a:rPr lang="en-US" dirty="0" err="1">
                <a:latin typeface="Arial" charset="0"/>
                <a:sym typeface="Wingdings"/>
              </a:rPr>
              <a:t>e</a:t>
            </a:r>
            <a:r>
              <a:rPr lang="en-US" baseline="30000" dirty="0">
                <a:latin typeface="Arial" charset="0"/>
                <a:sym typeface="Wingdings"/>
              </a:rPr>
              <a:t>-</a:t>
            </a:r>
            <a:r>
              <a:rPr lang="en-US" dirty="0">
                <a:latin typeface="Arial" charset="0"/>
                <a:sym typeface="Wingdings"/>
              </a:rPr>
              <a:t> signature, also get a large EM deposit in the calorimeter</a:t>
            </a:r>
          </a:p>
          <a:p>
            <a:pPr lvl="1"/>
            <a:r>
              <a:rPr lang="en-US" dirty="0">
                <a:latin typeface="Arial" charset="0"/>
                <a:sym typeface="Wingdings"/>
              </a:rPr>
              <a:t>Magnets are needed to separate the 2 charged tracks sufficiently to resolve them in the tracker</a:t>
            </a:r>
          </a:p>
        </p:txBody>
      </p:sp>
    </p:spTree>
    <p:extLst>
      <p:ext uri="{BB962C8B-B14F-4D97-AF65-F5344CB8AC3E}">
        <p14:creationId xmlns:p14="http://schemas.microsoft.com/office/powerpoint/2010/main" val="7857780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838200"/>
            <a:ext cx="883920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FASER’s location is very quiet – the only SM particles that get through from the IP are muons and neutrinos.</a:t>
            </a:r>
          </a:p>
          <a:p>
            <a:pPr>
              <a:buFont typeface="Arial" panose="020B0604020202020204" pitchFamily="34" charset="0"/>
              <a:buChar char="•"/>
            </a:pPr>
            <a:endParaRPr lang="en-US" sz="1000" dirty="0"/>
          </a:p>
          <a:p>
            <a:pPr>
              <a:buFont typeface="Arial" panose="020B0604020202020204" pitchFamily="34" charset="0"/>
              <a:buChar char="•"/>
            </a:pPr>
            <a:r>
              <a:rPr lang="en-US" sz="2000" dirty="0"/>
              <a:t>A high-energy muon that </a:t>
            </a:r>
            <a:r>
              <a:rPr lang="en-US" sz="2000" dirty="0" err="1"/>
              <a:t>brems</a:t>
            </a:r>
            <a:r>
              <a:rPr lang="en-US" sz="2000" dirty="0"/>
              <a:t> off a photon or an EM or hadronic jet is a leading background if the incoming muon is not vetoed.</a:t>
            </a:r>
          </a:p>
        </p:txBody>
      </p:sp>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sp>
        <p:nvSpPr>
          <p:cNvPr id="5" name="TextBox 4">
            <a:extLst>
              <a:ext uri="{FF2B5EF4-FFF2-40B4-BE49-F238E27FC236}">
                <a16:creationId xmlns:a16="http://schemas.microsoft.com/office/drawing/2014/main" id="{A1BA774A-8E4C-804A-B5C6-8EC348C61BFC}"/>
              </a:ext>
            </a:extLst>
          </p:cNvPr>
          <p:cNvSpPr txBox="1"/>
          <p:nvPr/>
        </p:nvSpPr>
        <p:spPr>
          <a:xfrm>
            <a:off x="4114800" y="6106180"/>
            <a:ext cx="4536545" cy="307777"/>
          </a:xfrm>
          <a:prstGeom prst="rect">
            <a:avLst/>
          </a:prstGeom>
          <a:noFill/>
        </p:spPr>
        <p:txBody>
          <a:bodyPr wrap="square" rtlCol="0">
            <a:spAutoFit/>
          </a:bodyPr>
          <a:lstStyle/>
          <a:p>
            <a:pPr algn="r" eaLnBrk="1" hangingPunct="1"/>
            <a:r>
              <a:rPr lang="en-US" sz="1400" dirty="0"/>
              <a:t>FLUKA study: </a:t>
            </a:r>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pic>
        <p:nvPicPr>
          <p:cNvPr id="10" name="Picture 9">
            <a:extLst>
              <a:ext uri="{FF2B5EF4-FFF2-40B4-BE49-F238E27FC236}">
                <a16:creationId xmlns:a16="http://schemas.microsoft.com/office/drawing/2014/main" id="{E4049778-0962-CA4D-A9ED-E9623DE1AA7A}"/>
              </a:ext>
            </a:extLst>
          </p:cNvPr>
          <p:cNvPicPr>
            <a:picLocks noChangeAspect="1"/>
          </p:cNvPicPr>
          <p:nvPr/>
        </p:nvPicPr>
        <p:blipFill rotWithShape="1">
          <a:blip r:embed="rId2"/>
          <a:srcRect l="2586" r="7034"/>
          <a:stretch/>
        </p:blipFill>
        <p:spPr>
          <a:xfrm>
            <a:off x="4038600" y="2626126"/>
            <a:ext cx="4861732" cy="3469874"/>
          </a:xfrm>
          <a:prstGeom prst="rect">
            <a:avLst/>
          </a:prstGeom>
        </p:spPr>
      </p:pic>
      <p:sp>
        <p:nvSpPr>
          <p:cNvPr id="12" name="Content Placeholder 2">
            <a:extLst>
              <a:ext uri="{FF2B5EF4-FFF2-40B4-BE49-F238E27FC236}">
                <a16:creationId xmlns:a16="http://schemas.microsoft.com/office/drawing/2014/main" id="{78670E00-F542-4C4D-9948-8C7768394E53}"/>
              </a:ext>
            </a:extLst>
          </p:cNvPr>
          <p:cNvSpPr txBox="1">
            <a:spLocks/>
          </p:cNvSpPr>
          <p:nvPr/>
        </p:nvSpPr>
        <p:spPr>
          <a:xfrm>
            <a:off x="76200" y="2507801"/>
            <a:ext cx="396240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The muon event rate has been estimated by </a:t>
            </a:r>
            <a:r>
              <a:rPr lang="en-US" sz="2000" dirty="0" err="1"/>
              <a:t>EPOS+theory</a:t>
            </a:r>
            <a:r>
              <a:rPr lang="en-US" sz="2000" dirty="0"/>
              <a:t> and a FLUKA study, yielding consistent results. Assuming each scintillator layer gives an uncorrelated 10</a:t>
            </a:r>
            <a:r>
              <a:rPr lang="en-US" sz="2000" baseline="30000" dirty="0"/>
              <a:t>-4</a:t>
            </a:r>
            <a:r>
              <a:rPr lang="en-US" sz="2000" dirty="0"/>
              <a:t> veto suppression for muons entering the detector, the resulting backgrounds appear to be negligible.</a:t>
            </a:r>
          </a:p>
        </p:txBody>
      </p:sp>
    </p:spTree>
    <p:extLst>
      <p:ext uri="{BB962C8B-B14F-4D97-AF65-F5344CB8AC3E}">
        <p14:creationId xmlns:p14="http://schemas.microsoft.com/office/powerpoint/2010/main" val="41403927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MORE 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9067800" cy="5105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FLUKA study also finds that proton showers in dispersion suppressor and beam-gas background (from “beam 2”) are also negligible.</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546100" y="1600200"/>
            <a:ext cx="8064500" cy="1752600"/>
          </a:xfrm>
          <a:prstGeom prst="rect">
            <a:avLst/>
          </a:prstGeom>
        </p:spPr>
      </p:pic>
      <p:sp>
        <p:nvSpPr>
          <p:cNvPr id="7" name="Content Placeholder 2">
            <a:extLst>
              <a:ext uri="{FF2B5EF4-FFF2-40B4-BE49-F238E27FC236}">
                <a16:creationId xmlns:a16="http://schemas.microsoft.com/office/drawing/2014/main" id="{23841D91-672F-B54A-963B-EEE3BAA201A7}"/>
              </a:ext>
            </a:extLst>
          </p:cNvPr>
          <p:cNvSpPr txBox="1">
            <a:spLocks/>
          </p:cNvSpPr>
          <p:nvPr/>
        </p:nvSpPr>
        <p:spPr>
          <a:xfrm>
            <a:off x="76200" y="3643086"/>
            <a:ext cx="4385243" cy="291011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dispersion of the machine means activity close to FASER from diffractive proton losses is very small. It would be orders of magnitude higher 50m along LHC in either direction.  The radiation level is low (&lt;10</a:t>
            </a:r>
            <a:r>
              <a:rPr lang="en-US" sz="2000" baseline="30000" dirty="0"/>
              <a:t>-2</a:t>
            </a:r>
            <a:r>
              <a:rPr lang="en-US" sz="2000" dirty="0"/>
              <a:t> </a:t>
            </a:r>
            <a:r>
              <a:rPr lang="en-US" sz="2000" dirty="0" err="1"/>
              <a:t>Gy</a:t>
            </a:r>
            <a:r>
              <a:rPr lang="en-US" sz="2000" dirty="0"/>
              <a:t>/year), which is encouraging for detector electronics.</a:t>
            </a:r>
          </a:p>
        </p:txBody>
      </p:sp>
      <p:pic>
        <p:nvPicPr>
          <p:cNvPr id="5" name="Picture 4">
            <a:extLst>
              <a:ext uri="{FF2B5EF4-FFF2-40B4-BE49-F238E27FC236}">
                <a16:creationId xmlns:a16="http://schemas.microsoft.com/office/drawing/2014/main" id="{4D705B0D-2DB3-DB4D-ACF8-5C0FE896BEC7}"/>
              </a:ext>
            </a:extLst>
          </p:cNvPr>
          <p:cNvPicPr>
            <a:picLocks noChangeAspect="1"/>
          </p:cNvPicPr>
          <p:nvPr/>
        </p:nvPicPr>
        <p:blipFill>
          <a:blip r:embed="rId3"/>
          <a:stretch>
            <a:fillRect/>
          </a:stretch>
        </p:blipFill>
        <p:spPr>
          <a:xfrm>
            <a:off x="4572000" y="3429000"/>
            <a:ext cx="4156643" cy="2759452"/>
          </a:xfrm>
          <a:prstGeom prst="rect">
            <a:avLst/>
          </a:prstGeom>
        </p:spPr>
      </p:pic>
      <p:sp>
        <p:nvSpPr>
          <p:cNvPr id="9" name="TextBox 8">
            <a:extLst>
              <a:ext uri="{FF2B5EF4-FFF2-40B4-BE49-F238E27FC236}">
                <a16:creationId xmlns:a16="http://schemas.microsoft.com/office/drawing/2014/main" id="{CF39F2F5-6BF0-FC48-AD32-D5BE94A68483}"/>
              </a:ext>
            </a:extLst>
          </p:cNvPr>
          <p:cNvSpPr txBox="1"/>
          <p:nvPr/>
        </p:nvSpPr>
        <p:spPr>
          <a:xfrm>
            <a:off x="4896440" y="6096000"/>
            <a:ext cx="3373937" cy="307777"/>
          </a:xfrm>
          <a:prstGeom prst="rect">
            <a:avLst/>
          </a:prstGeom>
          <a:noFill/>
        </p:spPr>
        <p:txBody>
          <a:bodyPr wrap="none" rtlCol="0">
            <a:spAutoFit/>
          </a:bodyPr>
          <a:lstStyle/>
          <a:p>
            <a:pPr algn="ctr" eaLnBrk="1" hangingPunct="1"/>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Tree>
    <p:extLst>
      <p:ext uri="{BB962C8B-B14F-4D97-AF65-F5344CB8AC3E}">
        <p14:creationId xmlns:p14="http://schemas.microsoft.com/office/powerpoint/2010/main" val="393159316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066800"/>
            <a:ext cx="4159270" cy="5350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To validate the FLUKA background study, in 2018 we installed detectors in Technical Stops 1 and 2 to provide the first in situ measurements at the FASER site.</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An emulsion detector was prepared and placed at the FASER location.</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A </a:t>
            </a:r>
            <a:r>
              <a:rPr lang="en-US" sz="2000" dirty="0" err="1"/>
              <a:t>BatMon</a:t>
            </a:r>
            <a:r>
              <a:rPr lang="en-US" sz="2000" dirty="0"/>
              <a:t> (battery-operated radiation monitor) was also installed.</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IN SITU MEASUREMENTS</a:t>
            </a:r>
          </a:p>
        </p:txBody>
      </p:sp>
      <p:pic>
        <p:nvPicPr>
          <p:cNvPr id="2" name="Picture 1">
            <a:extLst>
              <a:ext uri="{FF2B5EF4-FFF2-40B4-BE49-F238E27FC236}">
                <a16:creationId xmlns:a16="http://schemas.microsoft.com/office/drawing/2014/main" id="{0183FEE5-EED1-0543-87AF-2A67147B4E80}"/>
              </a:ext>
            </a:extLst>
          </p:cNvPr>
          <p:cNvPicPr>
            <a:picLocks noChangeAspect="1"/>
          </p:cNvPicPr>
          <p:nvPr/>
        </p:nvPicPr>
        <p:blipFill>
          <a:blip r:embed="rId2"/>
          <a:stretch>
            <a:fillRect/>
          </a:stretch>
        </p:blipFill>
        <p:spPr>
          <a:xfrm>
            <a:off x="4464070" y="3505200"/>
            <a:ext cx="4378779" cy="2988517"/>
          </a:xfrm>
          <a:prstGeom prst="rect">
            <a:avLst/>
          </a:prstGeom>
        </p:spPr>
      </p:pic>
      <p:pic>
        <p:nvPicPr>
          <p:cNvPr id="3" name="Picture 2">
            <a:extLst>
              <a:ext uri="{FF2B5EF4-FFF2-40B4-BE49-F238E27FC236}">
                <a16:creationId xmlns:a16="http://schemas.microsoft.com/office/drawing/2014/main" id="{8AFA722F-ABE2-344C-9FD2-259490601377}"/>
              </a:ext>
            </a:extLst>
          </p:cNvPr>
          <p:cNvPicPr>
            <a:picLocks noChangeAspect="1"/>
          </p:cNvPicPr>
          <p:nvPr/>
        </p:nvPicPr>
        <p:blipFill>
          <a:blip r:embed="rId3"/>
          <a:stretch>
            <a:fillRect/>
          </a:stretch>
        </p:blipFill>
        <p:spPr>
          <a:xfrm>
            <a:off x="4464070" y="838200"/>
            <a:ext cx="4527530" cy="2527504"/>
          </a:xfrm>
          <a:prstGeom prst="rect">
            <a:avLst/>
          </a:prstGeom>
        </p:spPr>
      </p:pic>
    </p:spTree>
    <p:extLst>
      <p:ext uri="{BB962C8B-B14F-4D97-AF65-F5344CB8AC3E}">
        <p14:creationId xmlns:p14="http://schemas.microsoft.com/office/powerpoint/2010/main" val="14969193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066800"/>
            <a:ext cx="574770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The emulsion detector results are within measurement accuracy (factor of 2) of FLUKA predictions.</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IN SITU MEASUREMENTS</a:t>
            </a:r>
          </a:p>
        </p:txBody>
      </p:sp>
      <p:pic>
        <p:nvPicPr>
          <p:cNvPr id="6" name="Content Placeholder 3">
            <a:extLst>
              <a:ext uri="{FF2B5EF4-FFF2-40B4-BE49-F238E27FC236}">
                <a16:creationId xmlns:a16="http://schemas.microsoft.com/office/drawing/2014/main" id="{D55DF5FB-5DFA-2F4C-AEA7-A0D97266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02994" y="2438883"/>
            <a:ext cx="5105400" cy="2871788"/>
          </a:xfrm>
          <a:prstGeom prst="rect">
            <a:avLst/>
          </a:prstGeom>
        </p:spPr>
      </p:pic>
      <p:pic>
        <p:nvPicPr>
          <p:cNvPr id="7" name="Picture 6">
            <a:extLst>
              <a:ext uri="{FF2B5EF4-FFF2-40B4-BE49-F238E27FC236}">
                <a16:creationId xmlns:a16="http://schemas.microsoft.com/office/drawing/2014/main" id="{84B74C8E-C0D9-6B47-BFB5-CDB51EEE2308}"/>
              </a:ext>
            </a:extLst>
          </p:cNvPr>
          <p:cNvPicPr/>
          <p:nvPr/>
        </p:nvPicPr>
        <p:blipFill>
          <a:blip r:embed="rId3">
            <a:extLst>
              <a:ext uri="{28A0092B-C50C-407E-A947-70E740481C1C}">
                <a14:useLocalDpi xmlns:a14="http://schemas.microsoft.com/office/drawing/2010/main" val="0"/>
              </a:ext>
            </a:extLst>
          </a:blip>
          <a:stretch>
            <a:fillRect/>
          </a:stretch>
        </p:blipFill>
        <p:spPr>
          <a:xfrm>
            <a:off x="3243897" y="2874829"/>
            <a:ext cx="2656205" cy="3542030"/>
          </a:xfrm>
          <a:prstGeom prst="rect">
            <a:avLst/>
          </a:prstGeom>
        </p:spPr>
      </p:pic>
      <p:sp>
        <p:nvSpPr>
          <p:cNvPr id="8" name="Rectangle 3">
            <a:extLst>
              <a:ext uri="{FF2B5EF4-FFF2-40B4-BE49-F238E27FC236}">
                <a16:creationId xmlns:a16="http://schemas.microsoft.com/office/drawing/2014/main" id="{DBA29DE7-69BE-8F4F-83B6-BECAA8E54916}"/>
              </a:ext>
            </a:extLst>
          </p:cNvPr>
          <p:cNvSpPr>
            <a:spLocks noChangeArrowheads="1"/>
          </p:cNvSpPr>
          <p:nvPr/>
        </p:nvSpPr>
        <p:spPr bwMode="auto">
          <a:xfrm>
            <a:off x="152400" y="3124202"/>
            <a:ext cx="2971799" cy="335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err="1"/>
              <a:t>BatMon</a:t>
            </a:r>
            <a:r>
              <a:rPr lang="en-US" sz="2000" dirty="0"/>
              <a:t> results for low-energy radiation are also promisingly low.</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Tree>
    <p:extLst>
      <p:ext uri="{BB962C8B-B14F-4D97-AF65-F5344CB8AC3E}">
        <p14:creationId xmlns:p14="http://schemas.microsoft.com/office/powerpoint/2010/main" val="355037210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62200" y="1692265"/>
            <a:ext cx="4953000" cy="4249488"/>
          </a:xfrm>
          <a:prstGeom prst="rect">
            <a:avLst/>
          </a:prstGeom>
          <a:gradFill flip="none" rotWithShape="1">
            <a:gsLst>
              <a:gs pos="29000">
                <a:schemeClr val="tx1"/>
              </a:gs>
              <a:gs pos="74000">
                <a:schemeClr val="bg1">
                  <a:lumMod val="95000"/>
                </a:schemeClr>
              </a:gs>
            </a:gsLst>
            <a:lin ang="13500000" scaled="0"/>
            <a:tileRect/>
          </a:gradFill>
          <a:ln>
            <a:solidFill>
              <a:srgbClr val="F2E9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THE LAMPPOST LANDSCAPE</a:t>
            </a:r>
          </a:p>
        </p:txBody>
      </p:sp>
      <p:sp>
        <p:nvSpPr>
          <p:cNvPr id="15" name="TextBox 14"/>
          <p:cNvSpPr txBox="1"/>
          <p:nvPr/>
        </p:nvSpPr>
        <p:spPr>
          <a:xfrm>
            <a:off x="4185407" y="833735"/>
            <a:ext cx="919993" cy="461665"/>
          </a:xfrm>
          <a:prstGeom prst="rect">
            <a:avLst/>
          </a:prstGeom>
          <a:noFill/>
        </p:spPr>
        <p:txBody>
          <a:bodyPr wrap="none" rtlCol="0">
            <a:spAutoFit/>
          </a:bodyPr>
          <a:lstStyle/>
          <a:p>
            <a:r>
              <a:rPr lang="en-US" sz="2400" dirty="0"/>
              <a:t>Mass</a:t>
            </a:r>
          </a:p>
        </p:txBody>
      </p:sp>
      <p:sp>
        <p:nvSpPr>
          <p:cNvPr id="18" name="TextBox 17"/>
          <p:cNvSpPr txBox="1"/>
          <p:nvPr/>
        </p:nvSpPr>
        <p:spPr>
          <a:xfrm rot="16200000">
            <a:off x="162317" y="3643217"/>
            <a:ext cx="2871299" cy="461665"/>
          </a:xfrm>
          <a:prstGeom prst="rect">
            <a:avLst/>
          </a:prstGeom>
          <a:noFill/>
        </p:spPr>
        <p:txBody>
          <a:bodyPr wrap="none" rtlCol="0">
            <a:spAutoFit/>
          </a:bodyPr>
          <a:lstStyle/>
          <a:p>
            <a:r>
              <a:rPr lang="en-US" sz="2400" dirty="0"/>
              <a:t>Interaction Strength</a:t>
            </a:r>
          </a:p>
        </p:txBody>
      </p:sp>
      <p:cxnSp>
        <p:nvCxnSpPr>
          <p:cNvPr id="3" name="Straight Arrow Connector 2"/>
          <p:cNvCxnSpPr/>
          <p:nvPr/>
        </p:nvCxnSpPr>
        <p:spPr>
          <a:xfrm>
            <a:off x="2362200" y="1718280"/>
            <a:ext cx="52578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2362200" y="1692265"/>
            <a:ext cx="0" cy="4632336"/>
          </a:xfrm>
          <a:prstGeom prst="straightConnector1">
            <a:avLst/>
          </a:prstGeom>
          <a:ln w="38100" cmpd="sng">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649410" y="2129135"/>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836625" y="4336078"/>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813585" y="2281535"/>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5297936" y="4982409"/>
            <a:ext cx="1608134" cy="646331"/>
          </a:xfrm>
          <a:prstGeom prst="rect">
            <a:avLst/>
          </a:prstGeom>
          <a:noFill/>
        </p:spPr>
        <p:txBody>
          <a:bodyPr wrap="none" rtlCol="0">
            <a:spAutoFit/>
          </a:bodyPr>
          <a:lstStyle/>
          <a:p>
            <a:pPr algn="ctr"/>
            <a:r>
              <a:rPr lang="en-US" dirty="0">
                <a:solidFill>
                  <a:schemeClr val="bg1"/>
                </a:solidFill>
              </a:rPr>
              <a:t>Impossible to </a:t>
            </a:r>
          </a:p>
          <a:p>
            <a:r>
              <a:rPr lang="en-US" dirty="0">
                <a:solidFill>
                  <a:schemeClr val="bg1"/>
                </a:solidFill>
              </a:rPr>
              <a:t>Discover</a:t>
            </a:r>
          </a:p>
        </p:txBody>
      </p:sp>
      <p:sp>
        <p:nvSpPr>
          <p:cNvPr id="23" name="TextBox 22"/>
          <p:cNvSpPr txBox="1"/>
          <p:nvPr/>
        </p:nvSpPr>
        <p:spPr>
          <a:xfrm>
            <a:off x="5971152" y="1295400"/>
            <a:ext cx="582424" cy="369332"/>
          </a:xfrm>
          <a:prstGeom prst="rect">
            <a:avLst/>
          </a:prstGeom>
          <a:noFill/>
        </p:spPr>
        <p:txBody>
          <a:bodyPr wrap="none" rtlCol="0">
            <a:spAutoFit/>
          </a:bodyPr>
          <a:lstStyle/>
          <a:p>
            <a:r>
              <a:rPr lang="en-US" dirty="0" err="1"/>
              <a:t>TeV</a:t>
            </a:r>
            <a:endParaRPr lang="en-US" dirty="0"/>
          </a:p>
        </p:txBody>
      </p:sp>
      <p:sp>
        <p:nvSpPr>
          <p:cNvPr id="25" name="TextBox 24"/>
          <p:cNvSpPr txBox="1"/>
          <p:nvPr/>
        </p:nvSpPr>
        <p:spPr>
          <a:xfrm>
            <a:off x="2648496" y="1295400"/>
            <a:ext cx="659293" cy="369332"/>
          </a:xfrm>
          <a:prstGeom prst="rect">
            <a:avLst/>
          </a:prstGeom>
          <a:noFill/>
        </p:spPr>
        <p:txBody>
          <a:bodyPr wrap="none" rtlCol="0">
            <a:spAutoFit/>
          </a:bodyPr>
          <a:lstStyle/>
          <a:p>
            <a:r>
              <a:rPr lang="en-US" dirty="0"/>
              <a:t>MeV</a:t>
            </a:r>
          </a:p>
        </p:txBody>
      </p:sp>
      <p:sp>
        <p:nvSpPr>
          <p:cNvPr id="26" name="TextBox 25"/>
          <p:cNvSpPr txBox="1"/>
          <p:nvPr/>
        </p:nvSpPr>
        <p:spPr>
          <a:xfrm>
            <a:off x="4316192" y="1295400"/>
            <a:ext cx="646556" cy="369332"/>
          </a:xfrm>
          <a:prstGeom prst="rect">
            <a:avLst/>
          </a:prstGeom>
          <a:noFill/>
        </p:spPr>
        <p:txBody>
          <a:bodyPr wrap="none" rtlCol="0">
            <a:spAutoFit/>
          </a:bodyPr>
          <a:lstStyle/>
          <a:p>
            <a:r>
              <a:rPr lang="en-US" dirty="0" err="1"/>
              <a:t>GeV</a:t>
            </a:r>
            <a:endParaRPr lang="en-US" dirty="0"/>
          </a:p>
        </p:txBody>
      </p:sp>
      <p:sp>
        <p:nvSpPr>
          <p:cNvPr id="27" name="TextBox 26"/>
          <p:cNvSpPr txBox="1"/>
          <p:nvPr/>
        </p:nvSpPr>
        <p:spPr>
          <a:xfrm>
            <a:off x="1916927" y="1981200"/>
            <a:ext cx="313044" cy="369332"/>
          </a:xfrm>
          <a:prstGeom prst="rect">
            <a:avLst/>
          </a:prstGeom>
          <a:noFill/>
        </p:spPr>
        <p:txBody>
          <a:bodyPr wrap="none" rtlCol="0">
            <a:spAutoFit/>
          </a:bodyPr>
          <a:lstStyle/>
          <a:p>
            <a:r>
              <a:rPr lang="en-US" dirty="0"/>
              <a:t>1</a:t>
            </a:r>
          </a:p>
        </p:txBody>
      </p:sp>
      <p:sp>
        <p:nvSpPr>
          <p:cNvPr id="28" name="TextBox 27"/>
          <p:cNvSpPr txBox="1"/>
          <p:nvPr/>
        </p:nvSpPr>
        <p:spPr>
          <a:xfrm>
            <a:off x="1784323" y="3657600"/>
            <a:ext cx="578253" cy="369332"/>
          </a:xfrm>
          <a:prstGeom prst="rect">
            <a:avLst/>
          </a:prstGeom>
          <a:noFill/>
        </p:spPr>
        <p:txBody>
          <a:bodyPr wrap="none" rtlCol="0">
            <a:spAutoFit/>
          </a:bodyPr>
          <a:lstStyle/>
          <a:p>
            <a:r>
              <a:rPr lang="en-US" dirty="0"/>
              <a:t>10</a:t>
            </a:r>
            <a:r>
              <a:rPr lang="en-US" baseline="30000" dirty="0"/>
              <a:t>-3</a:t>
            </a:r>
          </a:p>
        </p:txBody>
      </p:sp>
      <p:sp>
        <p:nvSpPr>
          <p:cNvPr id="29" name="TextBox 28"/>
          <p:cNvSpPr txBox="1"/>
          <p:nvPr/>
        </p:nvSpPr>
        <p:spPr>
          <a:xfrm>
            <a:off x="1784323" y="5390647"/>
            <a:ext cx="578253" cy="369332"/>
          </a:xfrm>
          <a:prstGeom prst="rect">
            <a:avLst/>
          </a:prstGeom>
          <a:noFill/>
        </p:spPr>
        <p:txBody>
          <a:bodyPr wrap="none" rtlCol="0">
            <a:spAutoFit/>
          </a:bodyPr>
          <a:lstStyle/>
          <a:p>
            <a:r>
              <a:rPr lang="en-US" dirty="0"/>
              <a:t>10</a:t>
            </a:r>
            <a:r>
              <a:rPr lang="en-US" baseline="30000" dirty="0"/>
              <a:t>-6</a:t>
            </a:r>
          </a:p>
        </p:txBody>
      </p:sp>
      <p:pic>
        <p:nvPicPr>
          <p:cNvPr id="6" name="Picture 5" descr="spotlight-147742_960_720-375x1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23900"/>
            <a:ext cx="5410200" cy="2476500"/>
          </a:xfrm>
          <a:prstGeom prst="rect">
            <a:avLst/>
          </a:prstGeom>
        </p:spPr>
      </p:pic>
      <p:grpSp>
        <p:nvGrpSpPr>
          <p:cNvPr id="11" name="Group 10">
            <a:extLst>
              <a:ext uri="{FF2B5EF4-FFF2-40B4-BE49-F238E27FC236}">
                <a16:creationId xmlns:a16="http://schemas.microsoft.com/office/drawing/2014/main" id="{E5B9343B-FC1F-554F-A9DD-B27B32C79AE5}"/>
              </a:ext>
            </a:extLst>
          </p:cNvPr>
          <p:cNvGrpSpPr/>
          <p:nvPr/>
        </p:nvGrpSpPr>
        <p:grpSpPr>
          <a:xfrm>
            <a:off x="5105400" y="2966985"/>
            <a:ext cx="2057400" cy="995415"/>
            <a:chOff x="5928039" y="612593"/>
            <a:chExt cx="2057400" cy="995415"/>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612593"/>
              <a:ext cx="0" cy="37571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530384" y="3311366"/>
            <a:ext cx="2117815" cy="1029929"/>
            <a:chOff x="2530384" y="3311366"/>
            <a:chExt cx="2117815" cy="1029929"/>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144508" cy="38359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30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6942693" y="2965854"/>
            <a:ext cx="1820307" cy="3294214"/>
            <a:chOff x="2680130" y="576262"/>
            <a:chExt cx="3960042" cy="5705475"/>
          </a:xfrm>
        </p:grpSpPr>
        <p:pic>
          <p:nvPicPr>
            <p:cNvPr id="8" name="Picture 7" descr="sct_station3.png"/>
            <p:cNvPicPr>
              <a:picLocks noChangeAspect="1"/>
            </p:cNvPicPr>
            <p:nvPr/>
          </p:nvPicPr>
          <p:blipFill>
            <a:blip r:embed="rId2"/>
            <a:srcRect l="52203" r="4176"/>
            <a:stretch>
              <a:fillRect/>
            </a:stretch>
          </p:blipFill>
          <p:spPr>
            <a:xfrm>
              <a:off x="2880103" y="576262"/>
              <a:ext cx="3760069" cy="5705475"/>
            </a:xfrm>
            <a:prstGeom prst="rect">
              <a:avLst/>
            </a:prstGeom>
          </p:spPr>
        </p:pic>
        <p:sp>
          <p:nvSpPr>
            <p:cNvPr id="9" name="Rectangle 8"/>
            <p:cNvSpPr/>
            <p:nvPr/>
          </p:nvSpPr>
          <p:spPr>
            <a:xfrm>
              <a:off x="2680130" y="5309810"/>
              <a:ext cx="810382" cy="9719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143000"/>
          </a:xfrm>
        </p:spPr>
        <p:txBody>
          <a:bodyPr/>
          <a:lstStyle/>
          <a:p>
            <a:r>
              <a:rPr lang="en-US" dirty="0"/>
              <a:t>FASER TRACKER</a:t>
            </a:r>
          </a:p>
        </p:txBody>
      </p:sp>
      <p:pic>
        <p:nvPicPr>
          <p:cNvPr id="5" name="Content Placeholder 4" descr="module-letters.jpg"/>
          <p:cNvPicPr>
            <a:picLocks noGrp="1" noChangeAspect="1"/>
          </p:cNvPicPr>
          <p:nvPr>
            <p:ph idx="1"/>
          </p:nvPr>
        </p:nvPicPr>
        <p:blipFill rotWithShape="1">
          <a:blip r:embed="rId3"/>
          <a:srcRect l="3868" r="4411"/>
          <a:stretch/>
        </p:blipFill>
        <p:spPr>
          <a:xfrm>
            <a:off x="381000" y="3575856"/>
            <a:ext cx="2514600" cy="2263798"/>
          </a:xfrm>
        </p:spPr>
      </p:pic>
      <p:pic>
        <p:nvPicPr>
          <p:cNvPr id="6" name="Picture 5" descr="layer_schema2.png"/>
          <p:cNvPicPr>
            <a:picLocks noChangeAspect="1"/>
          </p:cNvPicPr>
          <p:nvPr/>
        </p:nvPicPr>
        <p:blipFill>
          <a:blip r:embed="rId4"/>
          <a:srcRect r="65455"/>
          <a:stretch>
            <a:fillRect/>
          </a:stretch>
        </p:blipFill>
        <p:spPr>
          <a:xfrm>
            <a:off x="3151142" y="3270654"/>
            <a:ext cx="3295848" cy="3027514"/>
          </a:xfrm>
          <a:prstGeom prst="rect">
            <a:avLst/>
          </a:prstGeom>
        </p:spPr>
      </p:pic>
      <p:sp>
        <p:nvSpPr>
          <p:cNvPr id="15" name="TextBox 14"/>
          <p:cNvSpPr txBox="1"/>
          <p:nvPr/>
        </p:nvSpPr>
        <p:spPr>
          <a:xfrm>
            <a:off x="722411" y="5895570"/>
            <a:ext cx="1463374" cy="369332"/>
          </a:xfrm>
          <a:prstGeom prst="rect">
            <a:avLst/>
          </a:prstGeom>
          <a:noFill/>
        </p:spPr>
        <p:txBody>
          <a:bodyPr wrap="none" rtlCol="0">
            <a:spAutoFit/>
          </a:bodyPr>
          <a:lstStyle/>
          <a:p>
            <a:r>
              <a:rPr lang="en-US" dirty="0"/>
              <a:t>SCT module</a:t>
            </a:r>
          </a:p>
        </p:txBody>
      </p:sp>
      <p:sp>
        <p:nvSpPr>
          <p:cNvPr id="16" name="TextBox 15"/>
          <p:cNvSpPr txBox="1"/>
          <p:nvPr/>
        </p:nvSpPr>
        <p:spPr>
          <a:xfrm>
            <a:off x="3810732" y="6107668"/>
            <a:ext cx="1625678" cy="369332"/>
          </a:xfrm>
          <a:prstGeom prst="rect">
            <a:avLst/>
          </a:prstGeom>
          <a:noFill/>
        </p:spPr>
        <p:txBody>
          <a:bodyPr wrap="none" rtlCol="0">
            <a:spAutoFit/>
          </a:bodyPr>
          <a:lstStyle/>
          <a:p>
            <a:r>
              <a:rPr lang="en-US" dirty="0"/>
              <a:t>Tracking layer</a:t>
            </a:r>
          </a:p>
        </p:txBody>
      </p:sp>
      <p:sp>
        <p:nvSpPr>
          <p:cNvPr id="17" name="TextBox 16"/>
          <p:cNvSpPr txBox="1"/>
          <p:nvPr/>
        </p:nvSpPr>
        <p:spPr>
          <a:xfrm>
            <a:off x="6866493" y="6107668"/>
            <a:ext cx="1805452" cy="369332"/>
          </a:xfrm>
          <a:prstGeom prst="rect">
            <a:avLst/>
          </a:prstGeom>
          <a:noFill/>
        </p:spPr>
        <p:txBody>
          <a:bodyPr wrap="none" rtlCol="0">
            <a:spAutoFit/>
          </a:bodyPr>
          <a:lstStyle/>
          <a:p>
            <a:r>
              <a:rPr lang="en-US" dirty="0"/>
              <a:t>Tracking station</a:t>
            </a:r>
          </a:p>
        </p:txBody>
      </p:sp>
      <p:sp>
        <p:nvSpPr>
          <p:cNvPr id="12" name="Content Placeholder 2">
            <a:extLst>
              <a:ext uri="{FF2B5EF4-FFF2-40B4-BE49-F238E27FC236}">
                <a16:creationId xmlns:a16="http://schemas.microsoft.com/office/drawing/2014/main" id="{3F56F62A-366E-D940-B28E-48C4CFC9FE83}"/>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tracker is composed of spare SCT modules from ATLAS.  About 350 spares were prepared.  They were not needed, and the ATLAS SCT collaboration has now kindly allowed us to use 80 of them. QA now underway.</a:t>
            </a:r>
          </a:p>
          <a:p>
            <a:pPr lvl="0" fontAlgn="auto">
              <a:spcAft>
                <a:spcPts val="0"/>
              </a:spcAft>
              <a:buFont typeface="Arial"/>
              <a:buChar char="•"/>
              <a:defRPr/>
            </a:pPr>
            <a:endParaRPr lang="en-US" sz="1200" dirty="0"/>
          </a:p>
          <a:p>
            <a:pPr lvl="0" fontAlgn="auto">
              <a:spcAft>
                <a:spcPts val="0"/>
              </a:spcAft>
              <a:buFont typeface="Arial"/>
              <a:buChar char="•"/>
              <a:defRPr/>
            </a:pPr>
            <a:r>
              <a:rPr lang="en-US" sz="2000" dirty="0"/>
              <a:t>8 SCT modules make up a 24cm x 24cm tracking layer, 3 layers make up a tracking station, and FASER has 3 tracking stations.</a:t>
            </a:r>
            <a:endParaRPr lang="en-US" sz="2000" dirty="0">
              <a:latin typeface="Arial" charset="0"/>
              <a:sym typeface="Wingdings"/>
            </a:endParaRPr>
          </a:p>
        </p:txBody>
      </p:sp>
    </p:spTree>
    <p:extLst>
      <p:ext uri="{BB962C8B-B14F-4D97-AF65-F5344CB8AC3E}">
        <p14:creationId xmlns:p14="http://schemas.microsoft.com/office/powerpoint/2010/main" val="2174690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FASER CALORIMETER / SCINTILLATORS</a:t>
            </a:r>
          </a:p>
        </p:txBody>
      </p:sp>
      <p:pic>
        <p:nvPicPr>
          <p:cNvPr id="5" name="Content Placeholder 4" descr="LHCbECAL.png"/>
          <p:cNvPicPr>
            <a:picLocks noGrp="1" noChangeAspect="1"/>
          </p:cNvPicPr>
          <p:nvPr>
            <p:ph idx="1"/>
          </p:nvPr>
        </p:nvPicPr>
        <p:blipFill>
          <a:blip r:embed="rId2"/>
          <a:srcRect t="-3681" r="18332" b="-37434"/>
          <a:stretch>
            <a:fillRect/>
          </a:stretch>
        </p:blipFill>
        <p:spPr>
          <a:xfrm>
            <a:off x="228600" y="834621"/>
            <a:ext cx="4662567" cy="2533766"/>
          </a:xfrm>
        </p:spPr>
      </p:pic>
      <p:sp>
        <p:nvSpPr>
          <p:cNvPr id="6" name="Content Placeholder 2"/>
          <p:cNvSpPr txBox="1">
            <a:spLocks/>
          </p:cNvSpPr>
          <p:nvPr/>
        </p:nvSpPr>
        <p:spPr>
          <a:xfrm>
            <a:off x="0" y="2895600"/>
            <a:ext cx="9144000" cy="3962400"/>
          </a:xfrm>
          <a:prstGeom prst="rect">
            <a:avLst/>
          </a:prstGeom>
        </p:spPr>
        <p:txBody>
          <a:bodyPr vert="horz" lIns="91440" tIns="45720" rIns="91440" bIns="45720" rtlCol="0">
            <a:normAutofit/>
          </a:bodyPr>
          <a:lstStyle/>
          <a:p>
            <a:pPr marL="342900" lvl="0" indent="-342900" fontAlgn="auto">
              <a:spcBef>
                <a:spcPct val="20000"/>
              </a:spcBef>
              <a:spcAft>
                <a:spcPts val="0"/>
              </a:spcAft>
              <a:buFont typeface="Arial"/>
              <a:buChar char="•"/>
            </a:pPr>
            <a:endParaRPr kumimoji="0" lang="en-US" sz="2880" b="0" i="0" u="none" strike="noStrike" kern="1200" cap="none" spc="0" normalizeH="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5257800" y="1093328"/>
            <a:ext cx="3498850" cy="1534135"/>
          </a:xfrm>
          <a:prstGeom prst="rect">
            <a:avLst/>
          </a:prstGeom>
        </p:spPr>
      </p:pic>
      <p:sp>
        <p:nvSpPr>
          <p:cNvPr id="7" name="TextBox 6"/>
          <p:cNvSpPr txBox="1"/>
          <p:nvPr/>
        </p:nvSpPr>
        <p:spPr>
          <a:xfrm>
            <a:off x="6705600" y="1825823"/>
            <a:ext cx="1143000" cy="307777"/>
          </a:xfrm>
          <a:prstGeom prst="rect">
            <a:avLst/>
          </a:prstGeom>
          <a:noFill/>
        </p:spPr>
        <p:txBody>
          <a:bodyPr wrap="square" rtlCol="0">
            <a:spAutoFit/>
          </a:bodyPr>
          <a:lstStyle/>
          <a:p>
            <a:r>
              <a:rPr lang="en-US" sz="1400" dirty="0"/>
              <a:t>light guide</a:t>
            </a:r>
          </a:p>
        </p:txBody>
      </p:sp>
      <p:sp>
        <p:nvSpPr>
          <p:cNvPr id="9" name="TextBox 8"/>
          <p:cNvSpPr txBox="1"/>
          <p:nvPr/>
        </p:nvSpPr>
        <p:spPr>
          <a:xfrm>
            <a:off x="8472021" y="1459468"/>
            <a:ext cx="671979" cy="369332"/>
          </a:xfrm>
          <a:prstGeom prst="rect">
            <a:avLst/>
          </a:prstGeom>
          <a:noFill/>
        </p:spPr>
        <p:txBody>
          <a:bodyPr wrap="none" rtlCol="0">
            <a:spAutoFit/>
          </a:bodyPr>
          <a:lstStyle/>
          <a:p>
            <a:r>
              <a:rPr lang="en-US" dirty="0"/>
              <a:t>PMT</a:t>
            </a:r>
          </a:p>
        </p:txBody>
      </p:sp>
      <p:sp>
        <p:nvSpPr>
          <p:cNvPr id="10" name="Content Placeholder 2">
            <a:extLst>
              <a:ext uri="{FF2B5EF4-FFF2-40B4-BE49-F238E27FC236}">
                <a16:creationId xmlns:a16="http://schemas.microsoft.com/office/drawing/2014/main" id="{37CF887F-75C5-A747-9ACB-E12D9F7FA26F}"/>
              </a:ext>
            </a:extLst>
          </p:cNvPr>
          <p:cNvSpPr txBox="1">
            <a:spLocks/>
          </p:cNvSpPr>
          <p:nvPr/>
        </p:nvSpPr>
        <p:spPr>
          <a:xfrm>
            <a:off x="76200" y="2824324"/>
            <a:ext cx="8839200" cy="38050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pPr>
            <a:r>
              <a:rPr lang="en-US" sz="2000" dirty="0"/>
              <a:t>The FASER ECAL will consist of spare </a:t>
            </a:r>
            <a:r>
              <a:rPr lang="en-US" sz="2000" dirty="0" err="1"/>
              <a:t>LHCb</a:t>
            </a:r>
            <a:r>
              <a:rPr lang="en-US" sz="2000" dirty="0"/>
              <a:t> outer ECAL modules, which the </a:t>
            </a:r>
            <a:r>
              <a:rPr lang="en-US" sz="2000" dirty="0" err="1"/>
              <a:t>LHCb</a:t>
            </a:r>
            <a:r>
              <a:rPr lang="en-US" sz="2000" dirty="0"/>
              <a:t> Collaboration has kindly allowed us to use.</a:t>
            </a:r>
          </a:p>
          <a:p>
            <a:pPr lvl="1" fontAlgn="auto">
              <a:spcAft>
                <a:spcPts val="0"/>
              </a:spcAft>
              <a:buFont typeface="System Font Regular"/>
              <a:buChar char="-"/>
            </a:pPr>
            <a:r>
              <a:rPr lang="en-US" sz="1800" dirty="0"/>
              <a:t>Dimensions: 12cm x 12cm – 75cm long (including PMT)</a:t>
            </a:r>
          </a:p>
          <a:p>
            <a:pPr lvl="1" fontAlgn="auto">
              <a:spcAft>
                <a:spcPts val="0"/>
              </a:spcAft>
              <a:buFont typeface="System Font Regular"/>
              <a:buChar char="-"/>
            </a:pPr>
            <a:r>
              <a:rPr lang="en-US" sz="1800" dirty="0"/>
              <a:t>66 layers of lead/scintillator, light out by wavelength shifting </a:t>
            </a:r>
            <a:r>
              <a:rPr lang="en-US" sz="1800" dirty="0" err="1"/>
              <a:t>fibres</a:t>
            </a:r>
            <a:r>
              <a:rPr lang="en-US" sz="1800" dirty="0"/>
              <a:t>, and readout by PMT (no longitudinal shower information)</a:t>
            </a:r>
          </a:p>
          <a:p>
            <a:pPr lvl="1" fontAlgn="auto">
              <a:spcAft>
                <a:spcPts val="0"/>
              </a:spcAft>
              <a:buFont typeface="System Font Regular"/>
              <a:buChar char="-"/>
            </a:pPr>
            <a:r>
              <a:rPr lang="en-US" sz="1800" dirty="0"/>
              <a:t>25 radiation lengths long</a:t>
            </a:r>
          </a:p>
          <a:p>
            <a:pPr lvl="1" fontAlgn="auto">
              <a:spcAft>
                <a:spcPts val="0"/>
              </a:spcAft>
              <a:buFont typeface="System Font Regular"/>
              <a:buChar char="-"/>
            </a:pPr>
            <a:r>
              <a:rPr lang="en-US" sz="1800" dirty="0"/>
              <a:t>Provides ~1% energy resolution for 1 </a:t>
            </a:r>
            <a:r>
              <a:rPr lang="en-US" sz="1800" dirty="0" err="1"/>
              <a:t>TeV</a:t>
            </a:r>
            <a:r>
              <a:rPr lang="en-US" sz="1800" dirty="0"/>
              <a:t> electrons</a:t>
            </a:r>
          </a:p>
          <a:p>
            <a:pPr fontAlgn="auto">
              <a:spcAft>
                <a:spcPts val="0"/>
              </a:spcAft>
              <a:buFont typeface="Arial"/>
              <a:buChar char="•"/>
            </a:pPr>
            <a:endParaRPr lang="en-US" sz="1200" dirty="0"/>
          </a:p>
          <a:p>
            <a:pPr fontAlgn="auto">
              <a:spcAft>
                <a:spcPts val="0"/>
              </a:spcAft>
              <a:buFont typeface="Arial"/>
              <a:buChar char="•"/>
            </a:pPr>
            <a:r>
              <a:rPr lang="en-US" dirty="0"/>
              <a:t>Scintillators used for vetoing charged particles entering the decay volume and for triggering, to be p</a:t>
            </a:r>
            <a:r>
              <a:rPr lang="en-US" dirty="0">
                <a:solidFill>
                  <a:schemeClr val="tx1"/>
                </a:solidFill>
              </a:rPr>
              <a:t>roduced by the CERN scintillator lab.</a:t>
            </a:r>
          </a:p>
        </p:txBody>
      </p:sp>
    </p:spTree>
    <p:extLst>
      <p:ext uri="{BB962C8B-B14F-4D97-AF65-F5344CB8AC3E}">
        <p14:creationId xmlns:p14="http://schemas.microsoft.com/office/powerpoint/2010/main" val="109853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a:t>FASER MAGNETS</a:t>
            </a:r>
          </a:p>
        </p:txBody>
      </p:sp>
      <p:pic>
        <p:nvPicPr>
          <p:cNvPr id="6" name="Picture 5" descr="MagnetField.png"/>
          <p:cNvPicPr>
            <a:picLocks noChangeAspect="1"/>
          </p:cNvPicPr>
          <p:nvPr/>
        </p:nvPicPr>
        <p:blipFill>
          <a:blip r:embed="rId2"/>
          <a:stretch>
            <a:fillRect/>
          </a:stretch>
        </p:blipFill>
        <p:spPr>
          <a:xfrm>
            <a:off x="5975047" y="1107948"/>
            <a:ext cx="2995718" cy="3004434"/>
          </a:xfrm>
          <a:prstGeom prst="rect">
            <a:avLst/>
          </a:prstGeom>
        </p:spPr>
      </p:pic>
      <p:sp>
        <p:nvSpPr>
          <p:cNvPr id="7" name="Content Placeholder 2"/>
          <p:cNvSpPr>
            <a:spLocks noGrp="1"/>
          </p:cNvSpPr>
          <p:nvPr>
            <p:ph idx="1"/>
          </p:nvPr>
        </p:nvSpPr>
        <p:spPr>
          <a:xfrm>
            <a:off x="129926" y="4340982"/>
            <a:ext cx="8884148" cy="2059818"/>
          </a:xfrm>
        </p:spPr>
        <p:txBody>
          <a:bodyPr/>
          <a:lstStyle/>
          <a:p>
            <a:pPr eaLnBrk="1" hangingPunct="1"/>
            <a:r>
              <a:rPr lang="en-US" sz="2000" dirty="0">
                <a:latin typeface="Arial" charset="0"/>
              </a:rPr>
              <a:t>The FASER magnets are 0.55T </a:t>
            </a:r>
            <a:r>
              <a:rPr lang="en-US" sz="2000" dirty="0" err="1">
                <a:latin typeface="Arial" charset="0"/>
              </a:rPr>
              <a:t>SmCo</a:t>
            </a:r>
            <a:r>
              <a:rPr lang="en-US" sz="2000" dirty="0">
                <a:latin typeface="Arial" charset="0"/>
              </a:rPr>
              <a:t> permanent dipole magnets based on the Halbach array design.</a:t>
            </a:r>
          </a:p>
          <a:p>
            <a:pPr lvl="1"/>
            <a:r>
              <a:rPr lang="en-US" sz="1800" dirty="0">
                <a:latin typeface="Arial" charset="0"/>
              </a:rPr>
              <a:t>Thin enough to allow the LOS to pass through the magnet center with minimum digging to the floor in TI12</a:t>
            </a:r>
          </a:p>
          <a:p>
            <a:pPr lvl="1"/>
            <a:r>
              <a:rPr lang="en-US" sz="1800" dirty="0">
                <a:latin typeface="Arial" charset="0"/>
              </a:rPr>
              <a:t>Minimizes needed services (power, cooling etc..)</a:t>
            </a:r>
          </a:p>
          <a:p>
            <a:r>
              <a:rPr lang="en-US" sz="2000" dirty="0">
                <a:latin typeface="Arial" charset="0"/>
              </a:rPr>
              <a:t>Design and construction by the CERN magnet group.</a:t>
            </a:r>
            <a:endParaRPr lang="en-US" dirty="0">
              <a:latin typeface="Arial" charset="0"/>
            </a:endParaRPr>
          </a:p>
          <a:p>
            <a:pPr eaLnBrk="1" hangingPunct="1"/>
            <a:endParaRPr lang="en-US" sz="1200" dirty="0">
              <a:latin typeface="Arial" charset="0"/>
            </a:endParaRPr>
          </a:p>
          <a:p>
            <a:pPr marL="0" indent="0" eaLnBrk="1" hangingPunct="1">
              <a:buNone/>
            </a:pPr>
            <a:endParaRPr lang="en-US" sz="1400" dirty="0">
              <a:latin typeface="Arial" charset="0"/>
            </a:endParaRPr>
          </a:p>
        </p:txBody>
      </p:sp>
      <p:grpSp>
        <p:nvGrpSpPr>
          <p:cNvPr id="4" name="Group 3">
            <a:extLst>
              <a:ext uri="{FF2B5EF4-FFF2-40B4-BE49-F238E27FC236}">
                <a16:creationId xmlns:a16="http://schemas.microsoft.com/office/drawing/2014/main" id="{AFE95C03-5896-8047-B754-8A37A642696E}"/>
              </a:ext>
            </a:extLst>
          </p:cNvPr>
          <p:cNvGrpSpPr/>
          <p:nvPr/>
        </p:nvGrpSpPr>
        <p:grpSpPr>
          <a:xfrm>
            <a:off x="0" y="872116"/>
            <a:ext cx="5793964" cy="3240266"/>
            <a:chOff x="0" y="872116"/>
            <a:chExt cx="5793964" cy="3240266"/>
          </a:xfrm>
        </p:grpSpPr>
        <p:pic>
          <p:nvPicPr>
            <p:cNvPr id="5" name="Picture 4" descr="MagnetDrawing.png"/>
            <p:cNvPicPr>
              <a:picLocks noChangeAspect="1"/>
            </p:cNvPicPr>
            <p:nvPr/>
          </p:nvPicPr>
          <p:blipFill>
            <a:blip r:embed="rId3"/>
            <a:stretch>
              <a:fillRect/>
            </a:stretch>
          </p:blipFill>
          <p:spPr>
            <a:xfrm>
              <a:off x="0" y="872116"/>
              <a:ext cx="5793964" cy="3240266"/>
            </a:xfrm>
            <a:prstGeom prst="rect">
              <a:avLst/>
            </a:prstGeom>
          </p:spPr>
        </p:pic>
        <p:sp>
          <p:nvSpPr>
            <p:cNvPr id="3" name="Rectangle 2">
              <a:extLst>
                <a:ext uri="{FF2B5EF4-FFF2-40B4-BE49-F238E27FC236}">
                  <a16:creationId xmlns:a16="http://schemas.microsoft.com/office/drawing/2014/main" id="{3887E59F-72A6-ED4A-930E-357C94B5425D}"/>
                </a:ext>
              </a:extLst>
            </p:cNvPr>
            <p:cNvSpPr/>
            <p:nvPr/>
          </p:nvSpPr>
          <p:spPr>
            <a:xfrm>
              <a:off x="4648200" y="2590800"/>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4411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5670388"/>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Collaboration: 32 collaborators, 16 institutions, 8 countries</a:t>
            </a:r>
            <a:endParaRPr lang="en-US" sz="20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p:txBody>
          <a:bodyPr/>
          <a:lstStyle/>
          <a:p>
            <a:r>
              <a:rPr lang="en-US" dirty="0"/>
              <a:t>CURRENT STATUS</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406589"/>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548297"/>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399097"/>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606002"/>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261788" y="5105483"/>
            <a:ext cx="2047431" cy="380917"/>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370066"/>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304636"/>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585077" y="5040621"/>
            <a:ext cx="1442364" cy="480788"/>
          </a:xfrm>
          <a:prstGeom prst="rect">
            <a:avLst/>
          </a:prstGeom>
        </p:spPr>
      </p:pic>
      <p:pic>
        <p:nvPicPr>
          <p:cNvPr id="21" name="Picture 20">
            <a:extLst>
              <a:ext uri="{FF2B5EF4-FFF2-40B4-BE49-F238E27FC236}">
                <a16:creationId xmlns:a16="http://schemas.microsoft.com/office/drawing/2014/main" id="{01967513-0F4A-D148-947A-DA80DB3C7EA1}"/>
              </a:ext>
            </a:extLst>
          </p:cNvPr>
          <p:cNvPicPr>
            <a:picLocks noChangeAspect="1"/>
          </p:cNvPicPr>
          <p:nvPr/>
        </p:nvPicPr>
        <p:blipFill>
          <a:blip r:embed="rId11"/>
          <a:stretch>
            <a:fillRect/>
          </a:stretch>
        </p:blipFill>
        <p:spPr>
          <a:xfrm>
            <a:off x="6781429" y="4280343"/>
            <a:ext cx="1775535" cy="694774"/>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2"/>
          <a:stretch>
            <a:fillRect/>
          </a:stretch>
        </p:blipFill>
        <p:spPr>
          <a:xfrm>
            <a:off x="6781800" y="5177600"/>
            <a:ext cx="1757141" cy="363904"/>
          </a:xfrm>
          <a:prstGeom prst="rect">
            <a:avLst/>
          </a:prstGeom>
        </p:spPr>
      </p:pic>
      <p:pic>
        <p:nvPicPr>
          <p:cNvPr id="12" name="Picture 11">
            <a:extLst>
              <a:ext uri="{FF2B5EF4-FFF2-40B4-BE49-F238E27FC236}">
                <a16:creationId xmlns:a16="http://schemas.microsoft.com/office/drawing/2014/main" id="{9FE29CB2-124E-7F4E-B1BA-29447FEEE2A3}"/>
              </a:ext>
            </a:extLst>
          </p:cNvPr>
          <p:cNvPicPr>
            <a:picLocks noChangeAspect="1"/>
          </p:cNvPicPr>
          <p:nvPr/>
        </p:nvPicPr>
        <p:blipFill>
          <a:blip r:embed="rId13"/>
          <a:stretch>
            <a:fillRect/>
          </a:stretch>
        </p:blipFill>
        <p:spPr>
          <a:xfrm>
            <a:off x="2544241" y="3542349"/>
            <a:ext cx="1482524" cy="63254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4"/>
          <a:srcRect l="12870" t="29888" r="7965" b="26822"/>
          <a:stretch/>
        </p:blipFill>
        <p:spPr>
          <a:xfrm>
            <a:off x="4660693" y="5669763"/>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5"/>
          <a:srcRect t="27269" b="31132"/>
          <a:stretch/>
        </p:blipFill>
        <p:spPr>
          <a:xfrm>
            <a:off x="298369" y="5657799"/>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6"/>
          <a:srcRect l="10581" t="26736" r="10119" b="26793"/>
          <a:stretch/>
        </p:blipFill>
        <p:spPr>
          <a:xfrm>
            <a:off x="4507617" y="4953000"/>
            <a:ext cx="1888303" cy="620119"/>
          </a:xfrm>
          <a:prstGeom prst="rect">
            <a:avLst/>
          </a:prstGeom>
        </p:spPr>
      </p:pic>
      <p:pic>
        <p:nvPicPr>
          <p:cNvPr id="22" name="Picture 21">
            <a:extLst>
              <a:ext uri="{FF2B5EF4-FFF2-40B4-BE49-F238E27FC236}">
                <a16:creationId xmlns:a16="http://schemas.microsoft.com/office/drawing/2014/main" id="{F45B50CF-1ED7-AD41-A4D2-08346539659B}"/>
              </a:ext>
            </a:extLst>
          </p:cNvPr>
          <p:cNvPicPr>
            <a:picLocks noChangeAspect="1"/>
          </p:cNvPicPr>
          <p:nvPr/>
        </p:nvPicPr>
        <p:blipFill>
          <a:blip r:embed="rId17"/>
          <a:stretch>
            <a:fillRect/>
          </a:stretch>
        </p:blipFill>
        <p:spPr>
          <a:xfrm>
            <a:off x="2824586" y="5669763"/>
            <a:ext cx="1033139" cy="619883"/>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609600" y="1292281"/>
            <a:ext cx="8066856" cy="212713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a:t>Akitaka</a:t>
            </a:r>
            <a:r>
              <a:rPr lang="en-US" sz="1400" dirty="0"/>
              <a:t> </a:t>
            </a:r>
            <a:r>
              <a:rPr lang="en-US" sz="1400" dirty="0" err="1"/>
              <a:t>Ariga</a:t>
            </a:r>
            <a:r>
              <a:rPr lang="en-US" sz="1400" dirty="0"/>
              <a:t> (Bern), Tomoko </a:t>
            </a:r>
            <a:r>
              <a:rPr lang="en-US" sz="1400" dirty="0" err="1"/>
              <a:t>Ariga</a:t>
            </a:r>
            <a:r>
              <a:rPr lang="en-US" sz="1400" dirty="0"/>
              <a:t> (Kyushu/Bern), Jamie Boyd (CERN), Dave Casper (UC Irvine), Franck </a:t>
            </a:r>
            <a:r>
              <a:rPr lang="en-US" sz="1400" dirty="0" err="1"/>
              <a:t>Cadoux</a:t>
            </a:r>
            <a:r>
              <a:rPr lang="en-US" sz="1400" dirty="0"/>
              <a:t> (Geneva), Xin Chen (Tsinghua), Andrea </a:t>
            </a:r>
            <a:r>
              <a:rPr lang="en-US" sz="1400" dirty="0" err="1"/>
              <a:t>Coccaro</a:t>
            </a:r>
            <a:r>
              <a:rPr lang="en-US" sz="1400" dirty="0"/>
              <a:t> (Genova), Yannick Favre (Geneva), Jonathan Feng (UC Irvine), Didier </a:t>
            </a:r>
            <a:r>
              <a:rPr lang="en-US" sz="1400" dirty="0" err="1"/>
              <a:t>Ferrere</a:t>
            </a:r>
            <a:r>
              <a:rPr lang="en-US" sz="1400" dirty="0"/>
              <a:t> (Geneva), </a:t>
            </a:r>
            <a:r>
              <a:rPr lang="en-US" sz="1400" dirty="0" err="1"/>
              <a:t>Iftah</a:t>
            </a:r>
            <a:r>
              <a:rPr lang="en-US" sz="1400" dirty="0"/>
              <a:t> </a:t>
            </a:r>
            <a:r>
              <a:rPr lang="en-US" sz="1400" dirty="0" err="1"/>
              <a:t>Galon</a:t>
            </a:r>
            <a:r>
              <a:rPr lang="en-US" sz="1400" dirty="0"/>
              <a:t> (Rutgers), Sergio Gonzalez-Sevilla (Geneva), Shih-</a:t>
            </a:r>
            <a:r>
              <a:rPr lang="en-US" sz="1400" dirty="0" err="1"/>
              <a:t>Chieh</a:t>
            </a:r>
            <a:r>
              <a:rPr lang="en-US" sz="1400" dirty="0"/>
              <a:t> Hsu (Washington), Zhen Hu (Tsinghua), </a:t>
            </a:r>
            <a:r>
              <a:rPr lang="en-US" sz="1400" dirty="0" err="1"/>
              <a:t>Peppe</a:t>
            </a:r>
            <a:r>
              <a:rPr lang="en-US" sz="1400" dirty="0"/>
              <a:t> </a:t>
            </a:r>
            <a:r>
              <a:rPr lang="en-US" sz="1400" dirty="0" err="1"/>
              <a:t>Iacobucci</a:t>
            </a:r>
            <a:r>
              <a:rPr lang="en-US" sz="1400" dirty="0"/>
              <a:t> (Geneva), Enrique </a:t>
            </a:r>
            <a:r>
              <a:rPr lang="en-US" sz="1400" dirty="0" err="1"/>
              <a:t>Kajomovitz</a:t>
            </a:r>
            <a:r>
              <a:rPr lang="en-US" sz="1400" dirty="0"/>
              <a:t> (Technion), Felix Kling (UC Irvine), Susanne Kuehn (CERN), Lorne Levinson (Weizmann), Josh </a:t>
            </a:r>
            <a:r>
              <a:rPr lang="en-US" sz="1400" dirty="0" err="1"/>
              <a:t>McFayden</a:t>
            </a:r>
            <a:r>
              <a:rPr lang="en-US" sz="1400" dirty="0"/>
              <a:t> (CERN), </a:t>
            </a:r>
            <a:r>
              <a:rPr lang="en-US" sz="1400" dirty="0" err="1"/>
              <a:t>Friedemann</a:t>
            </a:r>
            <a:r>
              <a:rPr lang="en-US" sz="1400" dirty="0"/>
              <a:t> Neuhaus (Mainz), Hidetoshi </a:t>
            </a:r>
            <a:r>
              <a:rPr lang="en-US" sz="1400" dirty="0" err="1"/>
              <a:t>Otono</a:t>
            </a:r>
            <a:r>
              <a:rPr lang="en-US" sz="1400" dirty="0"/>
              <a:t> (Kyushu), Brian Petersen (CERN), Osamu Sato (Nagoya), Matthias Schott (Mainz), Anna </a:t>
            </a:r>
            <a:r>
              <a:rPr lang="en-US" sz="1400" dirty="0" err="1"/>
              <a:t>Sfyrla</a:t>
            </a:r>
            <a:r>
              <a:rPr lang="en-US" sz="1400" dirty="0"/>
              <a:t> (Geneva), Jordan Smolinsky (UC Irvine), Aaron </a:t>
            </a:r>
            <a:r>
              <a:rPr lang="en-US" sz="1400" dirty="0" err="1"/>
              <a:t>Soffa</a:t>
            </a:r>
            <a:r>
              <a:rPr lang="en-US" sz="1400" dirty="0"/>
              <a:t> (UC Irvine), Yosuke </a:t>
            </a:r>
            <a:r>
              <a:rPr lang="en-US" sz="1400" dirty="0" err="1"/>
              <a:t>Takubo</a:t>
            </a:r>
            <a:r>
              <a:rPr lang="en-US" sz="1400" dirty="0"/>
              <a:t> (KEK), Eric </a:t>
            </a:r>
            <a:r>
              <a:rPr lang="en-US" sz="1400" dirty="0" err="1"/>
              <a:t>Torrence</a:t>
            </a:r>
            <a:r>
              <a:rPr lang="en-US" sz="1400" dirty="0"/>
              <a:t> (Oregon), Sebastian </a:t>
            </a:r>
            <a:r>
              <a:rPr lang="en-US" sz="1400" dirty="0" err="1"/>
              <a:t>Trojanowski</a:t>
            </a:r>
            <a:r>
              <a:rPr lang="en-US" sz="1400" dirty="0"/>
              <a:t> (Sheffield), Gang Zhang (Tsinghua)</a:t>
            </a:r>
          </a:p>
          <a:p>
            <a:endParaRPr lang="en-US" sz="2000" dirty="0">
              <a:latin typeface="Arial" charset="0"/>
              <a:sym typeface="Wingdings"/>
            </a:endParaRPr>
          </a:p>
        </p:txBody>
      </p:sp>
    </p:spTree>
    <p:extLst>
      <p:ext uri="{BB962C8B-B14F-4D97-AF65-F5344CB8AC3E}">
        <p14:creationId xmlns:p14="http://schemas.microsoft.com/office/powerpoint/2010/main" val="257627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ACKNOWLEDGEMENTS</a:t>
            </a:r>
          </a:p>
        </p:txBody>
      </p:sp>
      <p:sp>
        <p:nvSpPr>
          <p:cNvPr id="9" name="TextBox 8"/>
          <p:cNvSpPr txBox="1"/>
          <p:nvPr/>
        </p:nvSpPr>
        <p:spPr>
          <a:xfrm>
            <a:off x="998656" y="1154668"/>
            <a:ext cx="6994287" cy="369332"/>
          </a:xfrm>
          <a:prstGeom prst="rect">
            <a:avLst/>
          </a:prstGeom>
          <a:noFill/>
        </p:spPr>
        <p:txBody>
          <a:bodyPr wrap="none" rtlCol="0">
            <a:spAutoFit/>
          </a:bodyPr>
          <a:lstStyle/>
          <a:p>
            <a:r>
              <a:rPr lang="en-US" dirty="0"/>
              <a:t>Many others have also played essential roles in supporting FASER</a:t>
            </a:r>
          </a:p>
        </p:txBody>
      </p:sp>
      <p:pic>
        <p:nvPicPr>
          <p:cNvPr id="4" name="Picture 3">
            <a:extLst>
              <a:ext uri="{FF2B5EF4-FFF2-40B4-BE49-F238E27FC236}">
                <a16:creationId xmlns:a16="http://schemas.microsoft.com/office/drawing/2014/main" id="{0186A3CB-073F-2848-8122-CF82866B4C8C}"/>
              </a:ext>
            </a:extLst>
          </p:cNvPr>
          <p:cNvPicPr>
            <a:picLocks noChangeAspect="1"/>
          </p:cNvPicPr>
          <p:nvPr/>
        </p:nvPicPr>
        <p:blipFill>
          <a:blip r:embed="rId2"/>
          <a:stretch>
            <a:fillRect/>
          </a:stretch>
        </p:blipFill>
        <p:spPr>
          <a:xfrm>
            <a:off x="228600" y="1905000"/>
            <a:ext cx="8686800" cy="4116227"/>
          </a:xfrm>
          <a:prstGeom prst="rect">
            <a:avLst/>
          </a:prstGeom>
        </p:spPr>
      </p:pic>
    </p:spTree>
    <p:extLst>
      <p:ext uri="{BB962C8B-B14F-4D97-AF65-F5344CB8AC3E}">
        <p14:creationId xmlns:p14="http://schemas.microsoft.com/office/powerpoint/2010/main" val="3758471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76200" y="1008062"/>
            <a:ext cx="8610600" cy="5392738"/>
          </a:xfrm>
        </p:spPr>
        <p:txBody>
          <a:bodyPr/>
          <a:lstStyle/>
          <a:p>
            <a:r>
              <a:rPr lang="en-US" dirty="0"/>
              <a:t>CERN Approval Process</a:t>
            </a:r>
          </a:p>
          <a:p>
            <a:pPr lvl="1"/>
            <a:r>
              <a:rPr lang="en-US" dirty="0"/>
              <a:t>Submitted LOI to LHCC in July 2018. This was received favorably and we were invited to submit a Technical Proposal.</a:t>
            </a:r>
          </a:p>
          <a:p>
            <a:pPr lvl="1"/>
            <a:r>
              <a:rPr lang="en-US" dirty="0"/>
              <a:t>Submitted Technical Proposal in November, this was also received favorably, LHCC recommended approval to the CERN Research Board.</a:t>
            </a:r>
          </a:p>
          <a:p>
            <a:pPr lvl="1"/>
            <a:r>
              <a:rPr lang="en-US" dirty="0"/>
              <a:t>The Research Board asked us to obtain approval from LMC and LS2C.  We have now done this.  We therefore anticipate that the Research Board will fully approve FASER on 5 March 2019.  </a:t>
            </a:r>
          </a:p>
          <a:p>
            <a:pPr lvl="1"/>
            <a:endParaRPr lang="en-US" sz="1200" dirty="0"/>
          </a:p>
          <a:p>
            <a:r>
              <a:rPr lang="en-US" dirty="0"/>
              <a:t>Funding</a:t>
            </a:r>
          </a:p>
          <a:p>
            <a:pPr lvl="1"/>
            <a:r>
              <a:rPr lang="en-US" dirty="0"/>
              <a:t>FASER’s construction and some research costs are fully supported by the </a:t>
            </a:r>
            <a:r>
              <a:rPr lang="en-US" dirty="0" err="1"/>
              <a:t>Heising</a:t>
            </a:r>
            <a:r>
              <a:rPr lang="en-US" dirty="0"/>
              <a:t>-Simons and Simons Foundations through grants for ~$2M. Cost to be borne by CERN is ~$300 </a:t>
            </a:r>
            <a:r>
              <a:rPr lang="en-US" dirty="0" err="1"/>
              <a:t>kCHF</a:t>
            </a:r>
            <a:r>
              <a:rPr lang="en-US" dirty="0"/>
              <a:t>.  </a:t>
            </a:r>
          </a:p>
        </p:txBody>
      </p:sp>
    </p:spTree>
    <p:extLst>
      <p:ext uri="{BB962C8B-B14F-4D97-AF65-F5344CB8AC3E}">
        <p14:creationId xmlns:p14="http://schemas.microsoft.com/office/powerpoint/2010/main" val="1491352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pic>
        <p:nvPicPr>
          <p:cNvPr id="9" name="Picture 8"/>
          <p:cNvPicPr>
            <a:picLocks noChangeAspect="1"/>
          </p:cNvPicPr>
          <p:nvPr/>
        </p:nvPicPr>
        <p:blipFill>
          <a:blip r:embed="rId2"/>
          <a:stretch>
            <a:fillRect/>
          </a:stretch>
        </p:blipFill>
        <p:spPr>
          <a:xfrm>
            <a:off x="76200" y="995680"/>
            <a:ext cx="8991600" cy="5300312"/>
          </a:xfrm>
          <a:prstGeom prst="rect">
            <a:avLst/>
          </a:prstGeom>
        </p:spPr>
      </p:pic>
    </p:spTree>
    <p:extLst>
      <p:ext uri="{BB962C8B-B14F-4D97-AF65-F5344CB8AC3E}">
        <p14:creationId xmlns:p14="http://schemas.microsoft.com/office/powerpoint/2010/main" val="34031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C58F93-4F12-0545-AE0B-D54E0776A4FD}"/>
              </a:ext>
            </a:extLst>
          </p:cNvPr>
          <p:cNvPicPr>
            <a:picLocks noChangeAspect="1"/>
          </p:cNvPicPr>
          <p:nvPr/>
        </p:nvPicPr>
        <p:blipFill>
          <a:blip r:embed="rId2"/>
          <a:stretch>
            <a:fillRect/>
          </a:stretch>
        </p:blipFill>
        <p:spPr>
          <a:xfrm>
            <a:off x="5943600" y="4496823"/>
            <a:ext cx="2272933" cy="907071"/>
          </a:xfrm>
          <a:prstGeom prst="rect">
            <a:avLst/>
          </a:prstGeom>
        </p:spPr>
      </p:pic>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COMPLEMENTARY PROPOSED EXPERIMENTS</a:t>
            </a:r>
          </a:p>
        </p:txBody>
      </p:sp>
      <p:grpSp>
        <p:nvGrpSpPr>
          <p:cNvPr id="10" name="Group 9"/>
          <p:cNvGrpSpPr/>
          <p:nvPr/>
        </p:nvGrpSpPr>
        <p:grpSpPr>
          <a:xfrm>
            <a:off x="5829346" y="1052947"/>
            <a:ext cx="2971800" cy="1917108"/>
            <a:chOff x="838200" y="4712292"/>
            <a:chExt cx="2971800" cy="1917108"/>
          </a:xfrm>
        </p:grpSpPr>
        <p:pic>
          <p:nvPicPr>
            <p:cNvPr id="6" name="Picture 5"/>
            <p:cNvPicPr>
              <a:picLocks noChangeAspect="1"/>
            </p:cNvPicPr>
            <p:nvPr/>
          </p:nvPicPr>
          <p:blipFill>
            <a:blip r:embed="rId3"/>
            <a:stretch>
              <a:fillRect/>
            </a:stretch>
          </p:blipFill>
          <p:spPr>
            <a:xfrm>
              <a:off x="838200" y="4712292"/>
              <a:ext cx="2971800" cy="1917108"/>
            </a:xfrm>
            <a:prstGeom prst="rect">
              <a:avLst/>
            </a:prstGeom>
          </p:spPr>
        </p:pic>
        <p:sp>
          <p:nvSpPr>
            <p:cNvPr id="13" name="TextBox 12"/>
            <p:cNvSpPr txBox="1"/>
            <p:nvPr/>
          </p:nvSpPr>
          <p:spPr>
            <a:xfrm>
              <a:off x="1818180" y="4853611"/>
              <a:ext cx="1210788" cy="369332"/>
            </a:xfrm>
            <a:prstGeom prst="rect">
              <a:avLst/>
            </a:prstGeom>
            <a:noFill/>
            <a:ln w="28575" cmpd="sng">
              <a:solidFill>
                <a:srgbClr val="FF0000"/>
              </a:solidFill>
            </a:ln>
          </p:spPr>
          <p:txBody>
            <a:bodyPr wrap="none" rtlCol="0">
              <a:spAutoFit/>
            </a:bodyPr>
            <a:lstStyle/>
            <a:p>
              <a:r>
                <a:rPr lang="en-US" dirty="0">
                  <a:solidFill>
                    <a:srgbClr val="FF0000"/>
                  </a:solidFill>
                </a:rPr>
                <a:t>CODEX-b</a:t>
              </a:r>
            </a:p>
          </p:txBody>
        </p:sp>
      </p:grpSp>
      <p:sp>
        <p:nvSpPr>
          <p:cNvPr id="14" name="TextBox 13"/>
          <p:cNvSpPr txBox="1"/>
          <p:nvPr/>
        </p:nvSpPr>
        <p:spPr>
          <a:xfrm>
            <a:off x="5715000" y="4343400"/>
            <a:ext cx="1066799" cy="369332"/>
          </a:xfrm>
          <a:prstGeom prst="rect">
            <a:avLst/>
          </a:prstGeom>
          <a:noFill/>
          <a:ln w="28575" cmpd="sng">
            <a:solidFill>
              <a:srgbClr val="FF0000"/>
            </a:solidFill>
          </a:ln>
        </p:spPr>
        <p:txBody>
          <a:bodyPr wrap="square" rtlCol="0">
            <a:spAutoFit/>
          </a:bodyPr>
          <a:lstStyle/>
          <a:p>
            <a:r>
              <a:rPr lang="en-US" dirty="0">
                <a:solidFill>
                  <a:srgbClr val="FF0000"/>
                </a:solidFill>
              </a:rPr>
              <a:t> FASER</a:t>
            </a:r>
          </a:p>
        </p:txBody>
      </p:sp>
      <p:grpSp>
        <p:nvGrpSpPr>
          <p:cNvPr id="9" name="Group 8"/>
          <p:cNvGrpSpPr/>
          <p:nvPr/>
        </p:nvGrpSpPr>
        <p:grpSpPr>
          <a:xfrm>
            <a:off x="609600" y="3429000"/>
            <a:ext cx="4152869" cy="2209800"/>
            <a:chOff x="685800" y="2438400"/>
            <a:chExt cx="2933669" cy="1406138"/>
          </a:xfrm>
        </p:grpSpPr>
        <p:pic>
          <p:nvPicPr>
            <p:cNvPr id="7" name="Picture 6"/>
            <p:cNvPicPr>
              <a:picLocks noChangeAspect="1"/>
            </p:cNvPicPr>
            <p:nvPr/>
          </p:nvPicPr>
          <p:blipFill>
            <a:blip r:embed="rId4"/>
            <a:stretch>
              <a:fillRect/>
            </a:stretch>
          </p:blipFill>
          <p:spPr>
            <a:xfrm>
              <a:off x="685800" y="2438400"/>
              <a:ext cx="2933669" cy="1406138"/>
            </a:xfrm>
            <a:prstGeom prst="rect">
              <a:avLst/>
            </a:prstGeom>
          </p:spPr>
        </p:pic>
        <p:sp>
          <p:nvSpPr>
            <p:cNvPr id="15" name="TextBox 14"/>
            <p:cNvSpPr txBox="1"/>
            <p:nvPr/>
          </p:nvSpPr>
          <p:spPr>
            <a:xfrm>
              <a:off x="1950031" y="3142088"/>
              <a:ext cx="998669" cy="235013"/>
            </a:xfrm>
            <a:prstGeom prst="rect">
              <a:avLst/>
            </a:prstGeom>
            <a:noFill/>
            <a:ln w="28575" cmpd="sng">
              <a:solidFill>
                <a:srgbClr val="FF0000"/>
              </a:solidFill>
            </a:ln>
          </p:spPr>
          <p:txBody>
            <a:bodyPr wrap="square" rtlCol="0">
              <a:spAutoFit/>
            </a:bodyPr>
            <a:lstStyle/>
            <a:p>
              <a:r>
                <a:rPr lang="en-US" dirty="0">
                  <a:solidFill>
                    <a:srgbClr val="FF0000"/>
                  </a:solidFill>
                </a:rPr>
                <a:t>MATHUSLA</a:t>
              </a:r>
            </a:p>
          </p:txBody>
        </p:sp>
      </p:grpSp>
      <p:grpSp>
        <p:nvGrpSpPr>
          <p:cNvPr id="3" name="Group 2"/>
          <p:cNvGrpSpPr/>
          <p:nvPr/>
        </p:nvGrpSpPr>
        <p:grpSpPr>
          <a:xfrm>
            <a:off x="152400" y="1066800"/>
            <a:ext cx="5503940" cy="1090170"/>
            <a:chOff x="325406" y="914400"/>
            <a:chExt cx="5841574" cy="1228717"/>
          </a:xfrm>
        </p:grpSpPr>
        <p:pic>
          <p:nvPicPr>
            <p:cNvPr id="8" name="Picture 7" descr="SHiP_3D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406" y="1052947"/>
              <a:ext cx="5841574" cy="1090170"/>
            </a:xfrm>
            <a:prstGeom prst="rect">
              <a:avLst/>
            </a:prstGeom>
          </p:spPr>
        </p:pic>
        <p:sp>
          <p:nvSpPr>
            <p:cNvPr id="16" name="TextBox 15"/>
            <p:cNvSpPr txBox="1"/>
            <p:nvPr/>
          </p:nvSpPr>
          <p:spPr>
            <a:xfrm>
              <a:off x="2661780" y="914400"/>
              <a:ext cx="706406" cy="369332"/>
            </a:xfrm>
            <a:prstGeom prst="rect">
              <a:avLst/>
            </a:prstGeom>
            <a:noFill/>
            <a:ln w="28575" cmpd="sng">
              <a:solidFill>
                <a:srgbClr val="FF0000"/>
              </a:solidFill>
            </a:ln>
          </p:spPr>
          <p:txBody>
            <a:bodyPr wrap="none" rtlCol="0">
              <a:spAutoFit/>
            </a:bodyPr>
            <a:lstStyle/>
            <a:p>
              <a:r>
                <a:rPr lang="en-US" dirty="0" err="1">
                  <a:solidFill>
                    <a:srgbClr val="FF0000"/>
                  </a:solidFill>
                </a:rPr>
                <a:t>SHiP</a:t>
              </a:r>
              <a:endParaRPr lang="en-US" dirty="0">
                <a:solidFill>
                  <a:srgbClr val="FF0000"/>
                </a:solidFill>
              </a:endParaRPr>
            </a:p>
          </p:txBody>
        </p:sp>
      </p:grpSp>
      <p:sp>
        <p:nvSpPr>
          <p:cNvPr id="17" name="TextBox 16"/>
          <p:cNvSpPr txBox="1"/>
          <p:nvPr/>
        </p:nvSpPr>
        <p:spPr>
          <a:xfrm>
            <a:off x="522631" y="2156970"/>
            <a:ext cx="4464684" cy="461665"/>
          </a:xfrm>
          <a:prstGeom prst="rect">
            <a:avLst/>
          </a:prstGeom>
          <a:noFill/>
        </p:spPr>
        <p:txBody>
          <a:bodyPr wrap="none" rtlCol="0">
            <a:spAutoFit/>
          </a:bodyPr>
          <a:lstStyle/>
          <a:p>
            <a:pPr algn="ctr"/>
            <a:r>
              <a:rPr lang="en-US" sz="2400" dirty="0"/>
              <a:t>~1000 m</a:t>
            </a:r>
            <a:r>
              <a:rPr lang="en-US" sz="2400" baseline="30000" dirty="0"/>
              <a:t>3</a:t>
            </a:r>
            <a:r>
              <a:rPr lang="en-US" sz="2400" dirty="0"/>
              <a:t>, ~100M CHF + beam</a:t>
            </a:r>
          </a:p>
        </p:txBody>
      </p:sp>
      <p:sp>
        <p:nvSpPr>
          <p:cNvPr id="20" name="TextBox 19"/>
          <p:cNvSpPr txBox="1"/>
          <p:nvPr/>
        </p:nvSpPr>
        <p:spPr>
          <a:xfrm>
            <a:off x="622032" y="5646003"/>
            <a:ext cx="4333239" cy="461665"/>
          </a:xfrm>
          <a:prstGeom prst="rect">
            <a:avLst/>
          </a:prstGeom>
          <a:noFill/>
        </p:spPr>
        <p:txBody>
          <a:bodyPr wrap="none" rtlCol="0">
            <a:spAutoFit/>
          </a:bodyPr>
          <a:lstStyle/>
          <a:p>
            <a:pPr algn="ctr"/>
            <a:r>
              <a:rPr lang="en-US" sz="2400" dirty="0"/>
              <a:t>~800,000 m</a:t>
            </a:r>
            <a:r>
              <a:rPr lang="en-US" sz="2400" baseline="30000" dirty="0"/>
              <a:t>3 </a:t>
            </a:r>
            <a:r>
              <a:rPr lang="en-US" sz="2400" dirty="0"/>
              <a:t>~ 1 IKEA, ~$50M</a:t>
            </a:r>
          </a:p>
        </p:txBody>
      </p:sp>
      <p:sp>
        <p:nvSpPr>
          <p:cNvPr id="21" name="TextBox 20"/>
          <p:cNvSpPr txBox="1"/>
          <p:nvPr/>
        </p:nvSpPr>
        <p:spPr>
          <a:xfrm>
            <a:off x="5729418" y="2895600"/>
            <a:ext cx="3195105" cy="461665"/>
          </a:xfrm>
          <a:prstGeom prst="rect">
            <a:avLst/>
          </a:prstGeom>
          <a:noFill/>
        </p:spPr>
        <p:txBody>
          <a:bodyPr wrap="none" rtlCol="0">
            <a:spAutoFit/>
          </a:bodyPr>
          <a:lstStyle/>
          <a:p>
            <a:pPr algn="ctr"/>
            <a:r>
              <a:rPr lang="en-US" sz="2400" dirty="0"/>
              <a:t>~1000 m</a:t>
            </a:r>
            <a:r>
              <a:rPr lang="en-US" sz="2400" baseline="30000" dirty="0"/>
              <a:t>3 </a:t>
            </a:r>
            <a:r>
              <a:rPr lang="en-US" sz="2400" dirty="0"/>
              <a:t>~ 1 </a:t>
            </a:r>
            <a:r>
              <a:rPr lang="en-US" sz="2400" dirty="0" err="1"/>
              <a:t>mIKEAs</a:t>
            </a:r>
            <a:endParaRPr lang="en-US" sz="2400" baseline="30000" dirty="0"/>
          </a:p>
        </p:txBody>
      </p:sp>
      <p:sp>
        <p:nvSpPr>
          <p:cNvPr id="22" name="TextBox 21"/>
          <p:cNvSpPr txBox="1"/>
          <p:nvPr/>
        </p:nvSpPr>
        <p:spPr>
          <a:xfrm>
            <a:off x="5791200" y="5410200"/>
            <a:ext cx="2629246" cy="461665"/>
          </a:xfrm>
          <a:prstGeom prst="rect">
            <a:avLst/>
          </a:prstGeom>
          <a:noFill/>
        </p:spPr>
        <p:txBody>
          <a:bodyPr wrap="none" rtlCol="0">
            <a:spAutoFit/>
          </a:bodyPr>
          <a:lstStyle/>
          <a:p>
            <a:r>
              <a:rPr lang="en-US" sz="2400" dirty="0"/>
              <a:t>~1 m</a:t>
            </a:r>
            <a:r>
              <a:rPr lang="en-US" sz="2400" baseline="30000" dirty="0"/>
              <a:t>3</a:t>
            </a:r>
            <a:r>
              <a:rPr lang="en-US" sz="2400" dirty="0"/>
              <a:t> ~ 1 </a:t>
            </a:r>
            <a:r>
              <a:rPr lang="en-US" sz="2400" dirty="0" err="1">
                <a:latin typeface="Symbol" charset="2"/>
                <a:cs typeface="Symbol" charset="2"/>
              </a:rPr>
              <a:t>m</a:t>
            </a:r>
            <a:r>
              <a:rPr lang="en-US" sz="2400" dirty="0" err="1"/>
              <a:t>IKEAs</a:t>
            </a:r>
            <a:endParaRPr lang="en-US" sz="2400" baseline="30000" dirty="0"/>
          </a:p>
        </p:txBody>
      </p:sp>
      <p:sp>
        <p:nvSpPr>
          <p:cNvPr id="4" name="TextBox 3"/>
          <p:cNvSpPr txBox="1"/>
          <p:nvPr/>
        </p:nvSpPr>
        <p:spPr>
          <a:xfrm>
            <a:off x="1724305" y="2590800"/>
            <a:ext cx="1781470" cy="307777"/>
          </a:xfrm>
          <a:prstGeom prst="rect">
            <a:avLst/>
          </a:prstGeom>
          <a:noFill/>
        </p:spPr>
        <p:txBody>
          <a:bodyPr wrap="none" rtlCol="0">
            <a:spAutoFit/>
          </a:bodyPr>
          <a:lstStyle/>
          <a:p>
            <a:r>
              <a:rPr lang="en-US" sz="1400" dirty="0" err="1"/>
              <a:t>Alekhin</a:t>
            </a:r>
            <a:r>
              <a:rPr lang="en-US" sz="1400" dirty="0"/>
              <a:t> et al. (2015)</a:t>
            </a:r>
          </a:p>
        </p:txBody>
      </p:sp>
      <p:sp>
        <p:nvSpPr>
          <p:cNvPr id="23" name="TextBox 22"/>
          <p:cNvSpPr txBox="1"/>
          <p:nvPr/>
        </p:nvSpPr>
        <p:spPr>
          <a:xfrm>
            <a:off x="5257800" y="3299822"/>
            <a:ext cx="3724284" cy="307777"/>
          </a:xfrm>
          <a:prstGeom prst="rect">
            <a:avLst/>
          </a:prstGeom>
          <a:noFill/>
        </p:spPr>
        <p:txBody>
          <a:bodyPr wrap="none" rtlCol="0">
            <a:spAutoFit/>
          </a:bodyPr>
          <a:lstStyle/>
          <a:p>
            <a:r>
              <a:rPr lang="en-US" sz="1400" dirty="0" err="1"/>
              <a:t>Gligorov</a:t>
            </a:r>
            <a:r>
              <a:rPr lang="en-US" sz="1400" dirty="0"/>
              <a:t>, </a:t>
            </a:r>
            <a:r>
              <a:rPr lang="en-US" sz="1400" dirty="0" err="1"/>
              <a:t>Knapen</a:t>
            </a:r>
            <a:r>
              <a:rPr lang="en-US" sz="1400" dirty="0"/>
              <a:t>, </a:t>
            </a:r>
            <a:r>
              <a:rPr lang="en-US" sz="1400" dirty="0" err="1"/>
              <a:t>Papucci</a:t>
            </a:r>
            <a:r>
              <a:rPr lang="en-US" sz="1400" dirty="0"/>
              <a:t>, Robinson (2017)</a:t>
            </a:r>
          </a:p>
        </p:txBody>
      </p:sp>
      <p:sp>
        <p:nvSpPr>
          <p:cNvPr id="24" name="TextBox 23"/>
          <p:cNvSpPr txBox="1"/>
          <p:nvPr/>
        </p:nvSpPr>
        <p:spPr>
          <a:xfrm>
            <a:off x="1409796" y="6019800"/>
            <a:ext cx="2400204" cy="307777"/>
          </a:xfrm>
          <a:prstGeom prst="rect">
            <a:avLst/>
          </a:prstGeom>
          <a:noFill/>
        </p:spPr>
        <p:txBody>
          <a:bodyPr wrap="none" rtlCol="0">
            <a:spAutoFit/>
          </a:bodyPr>
          <a:lstStyle/>
          <a:p>
            <a:r>
              <a:rPr lang="en-US" sz="1400" dirty="0"/>
              <a:t>Chou, Curtin, </a:t>
            </a:r>
            <a:r>
              <a:rPr lang="en-US" sz="1400" dirty="0" err="1"/>
              <a:t>Lubatti</a:t>
            </a:r>
            <a:r>
              <a:rPr lang="en-US" sz="1400" dirty="0"/>
              <a:t> (2016)</a:t>
            </a:r>
          </a:p>
        </p:txBody>
      </p:sp>
      <p:sp>
        <p:nvSpPr>
          <p:cNvPr id="25" name="TextBox 24"/>
          <p:cNvSpPr txBox="1"/>
          <p:nvPr/>
        </p:nvSpPr>
        <p:spPr>
          <a:xfrm>
            <a:off x="5474758" y="5867400"/>
            <a:ext cx="3278141" cy="307777"/>
          </a:xfrm>
          <a:prstGeom prst="rect">
            <a:avLst/>
          </a:prstGeom>
          <a:noFill/>
        </p:spPr>
        <p:txBody>
          <a:bodyPr wrap="none" rtlCol="0">
            <a:spAutoFit/>
          </a:bodyPr>
          <a:lstStyle/>
          <a:p>
            <a:r>
              <a:rPr lang="en-US" sz="1400" dirty="0">
                <a:sym typeface="Wingdings"/>
              </a:rPr>
              <a:t>Feng, </a:t>
            </a:r>
            <a:r>
              <a:rPr lang="en-US" sz="1400" dirty="0" err="1">
                <a:sym typeface="Wingdings"/>
              </a:rPr>
              <a:t>Galon</a:t>
            </a:r>
            <a:r>
              <a:rPr lang="en-US" sz="1400" dirty="0">
                <a:sym typeface="Wingdings"/>
              </a:rPr>
              <a:t>, Kling, </a:t>
            </a:r>
            <a:r>
              <a:rPr lang="en-US" sz="1400" dirty="0" err="1">
                <a:sym typeface="Wingdings"/>
              </a:rPr>
              <a:t>Trojanowski</a:t>
            </a:r>
            <a:r>
              <a:rPr lang="en-US" sz="1400" dirty="0">
                <a:sym typeface="Wingdings"/>
              </a:rPr>
              <a:t> (2017)</a:t>
            </a:r>
          </a:p>
        </p:txBody>
      </p:sp>
    </p:spTree>
    <p:extLst>
      <p:ext uri="{BB962C8B-B14F-4D97-AF65-F5344CB8AC3E}">
        <p14:creationId xmlns:p14="http://schemas.microsoft.com/office/powerpoint/2010/main" val="5439152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8382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dirty="0"/>
              <a:t>FASER is an opportunity for a small and inexpensive experiment to search for a full range of light and weakly-interacting particles, complementing other experiments.  FASER collects data when ATLAS collects data, but is independent (requires only bunch crossing timing).</a:t>
            </a:r>
          </a:p>
          <a:p>
            <a:pPr marL="342900" indent="-342900">
              <a:spcBef>
                <a:spcPct val="20000"/>
              </a:spcBef>
              <a:buFontTx/>
              <a:buChar char="•"/>
            </a:pPr>
            <a:endParaRPr lang="en-US" sz="1000" dirty="0"/>
          </a:p>
          <a:p>
            <a:pPr marL="342900" indent="-342900">
              <a:spcBef>
                <a:spcPct val="20000"/>
              </a:spcBef>
              <a:buFontTx/>
              <a:buChar char="•"/>
            </a:pPr>
            <a:r>
              <a:rPr lang="en-US" sz="2000" dirty="0"/>
              <a:t>Currently in advanced stage of CERN approval process.  If successful:</a:t>
            </a:r>
          </a:p>
          <a:p>
            <a:pPr>
              <a:spcBef>
                <a:spcPct val="20000"/>
              </a:spcBef>
            </a:pPr>
            <a:endParaRPr lang="en-US" sz="1000" dirty="0"/>
          </a:p>
          <a:p>
            <a:pPr>
              <a:spcBef>
                <a:spcPct val="20000"/>
              </a:spcBef>
            </a:pPr>
            <a:r>
              <a:rPr lang="en-US" sz="1000" dirty="0"/>
              <a:t>	   </a:t>
            </a:r>
            <a:r>
              <a:rPr lang="en-US" sz="2000" dirty="0"/>
              <a:t>Install FASER 1 in LS2 (2019-20) for Run 3 (2021-23, 150 fb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10 cm, L = 1.5 m.  Total length &lt; 5 m, requires lowering floor by 46 cm in existing tunnel.</a:t>
            </a:r>
          </a:p>
          <a:p>
            <a:pPr marL="1200150" lvl="2" indent="-285750">
              <a:spcBef>
                <a:spcPct val="20000"/>
              </a:spcBef>
              <a:buFont typeface="Cambria Math" panose="02040503050406030204" pitchFamily="18" charset="0"/>
              <a:buChar char="⎯"/>
            </a:pPr>
            <a:r>
              <a:rPr lang="en-US" dirty="0">
                <a:solidFill>
                  <a:srgbClr val="0000FF"/>
                </a:solidFill>
              </a:rPr>
              <a:t>Discovery prospects for dark photons, B-L gauge bosons, ALPs, etc.</a:t>
            </a:r>
          </a:p>
          <a:p>
            <a:pPr>
              <a:spcBef>
                <a:spcPct val="20000"/>
              </a:spcBef>
            </a:pPr>
            <a:endParaRPr lang="en-US" sz="1000" dirty="0"/>
          </a:p>
          <a:p>
            <a:pPr>
              <a:spcBef>
                <a:spcPct val="20000"/>
              </a:spcBef>
            </a:pPr>
            <a:r>
              <a:rPr lang="en-US" sz="1000" dirty="0"/>
              <a:t>	   </a:t>
            </a:r>
            <a:r>
              <a:rPr lang="en-US" sz="2000" dirty="0"/>
              <a:t>After successful operation of FASER, FASER 2 could be installed in LS3 		(2023-25) for HL-LHC (2026-35, 3 ab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 m, L = 5 m.  Requires extension of existing tunnel (widening of UJ12 or UJ18 areas).</a:t>
            </a:r>
          </a:p>
          <a:p>
            <a:pPr marL="1200150" lvl="2" indent="-285750">
              <a:spcBef>
                <a:spcPct val="20000"/>
              </a:spcBef>
              <a:buFont typeface="Cambria Math" panose="02040503050406030204" pitchFamily="18" charset="0"/>
              <a:buChar char="⎯"/>
            </a:pPr>
            <a:r>
              <a:rPr lang="en-US" dirty="0">
                <a:solidFill>
                  <a:srgbClr val="0000FF"/>
                </a:solidFill>
              </a:rPr>
              <a:t>Full physics program: dark photons, B-L, ALPs, dark Higgs, HNLs, etc.</a:t>
            </a:r>
          </a:p>
          <a:p>
            <a:pPr marL="285750" indent="-285750">
              <a:spcBef>
                <a:spcPct val="20000"/>
              </a:spcBef>
              <a:buFont typeface="Cambria Math" panose="02040503050406030204" pitchFamily="18" charset="0"/>
              <a:buChar char="⎯"/>
            </a:pPr>
            <a:endParaRPr lang="en-US" sz="1200" b="1" dirty="0">
              <a:solidFill>
                <a:srgbClr val="0000FF"/>
              </a:solidFill>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twiki.cern.ch</a:t>
            </a:r>
            <a:r>
              <a:rPr lang="en-US" dirty="0"/>
              <a:t>/</a:t>
            </a:r>
            <a:r>
              <a:rPr lang="en-US" dirty="0" err="1"/>
              <a:t>twiki</a:t>
            </a:r>
            <a:r>
              <a:rPr lang="en-US" dirty="0"/>
              <a:t>/bin/</a:t>
            </a:r>
            <a:r>
              <a:rPr lang="en-US" dirty="0" err="1"/>
              <a:t>viewauth</a:t>
            </a:r>
            <a:r>
              <a:rPr lang="en-US" dirty="0"/>
              <a:t>/FASER/</a:t>
            </a:r>
            <a:r>
              <a:rPr lang="en-US" dirty="0" err="1"/>
              <a:t>WebHome</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solidFill>
                <a:srgbClr val="0000FF"/>
              </a:solidFill>
            </a:endParaRPr>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SUMMARY AND OUTLOOK</a:t>
            </a:r>
          </a:p>
        </p:txBody>
      </p:sp>
    </p:spTree>
    <p:extLst>
      <p:ext uri="{BB962C8B-B14F-4D97-AF65-F5344CB8AC3E}">
        <p14:creationId xmlns:p14="http://schemas.microsoft.com/office/powerpoint/2010/main" val="3527230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5400" y="5148015"/>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New physics searches at the LHC focus on high </a:t>
            </a:r>
            <a:r>
              <a:rPr lang="en-US" dirty="0" err="1">
                <a:latin typeface="Arial" charset="0"/>
              </a:rPr>
              <a:t>p</a:t>
            </a:r>
            <a:r>
              <a:rPr lang="en-US" baseline="-25000" dirty="0" err="1">
                <a:latin typeface="Arial" charset="0"/>
              </a:rPr>
              <a:t>T</a:t>
            </a:r>
            <a:r>
              <a:rPr lang="en-US" dirty="0" err="1">
                <a:latin typeface="Arial" charset="0"/>
              </a:rPr>
              <a:t>.</a:t>
            </a:r>
            <a:r>
              <a:rPr lang="en-US" dirty="0">
                <a:latin typeface="Arial" charset="0"/>
              </a:rPr>
              <a:t>  This is appropriate for heavy, strongly interacting particles</a:t>
            </a:r>
          </a:p>
          <a:p>
            <a:pPr lvl="1"/>
            <a:r>
              <a:rPr lang="en-US" dirty="0">
                <a:latin typeface="Symbol" charset="2"/>
                <a:cs typeface="Symbol" charset="2"/>
              </a:rPr>
              <a:t>s</a:t>
            </a:r>
            <a:r>
              <a:rPr lang="en-US" dirty="0">
                <a:latin typeface="Arial" charset="0"/>
              </a:rPr>
              <a:t> ~ fb to </a:t>
            </a:r>
            <a:r>
              <a:rPr lang="en-US" dirty="0" err="1">
                <a:latin typeface="Arial" charset="0"/>
              </a:rPr>
              <a:t>pb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rPr>
              <a:t> ~ 10</a:t>
            </a:r>
            <a:r>
              <a:rPr lang="en-US" baseline="30000" dirty="0">
                <a:latin typeface="Arial" charset="0"/>
              </a:rPr>
              <a:t>3</a:t>
            </a:r>
            <a:r>
              <a:rPr lang="en-US" dirty="0">
                <a:latin typeface="Arial" charset="0"/>
              </a:rPr>
              <a:t> </a:t>
            </a:r>
            <a:r>
              <a:rPr lang="mr-IN" dirty="0">
                <a:latin typeface="Arial" charset="0"/>
              </a:rPr>
              <a:t>–</a:t>
            </a:r>
            <a:r>
              <a:rPr lang="en-US" dirty="0">
                <a:latin typeface="Arial" charset="0"/>
              </a:rPr>
              <a:t> 10</a:t>
            </a:r>
            <a:r>
              <a:rPr lang="en-US" baseline="30000" dirty="0">
                <a:latin typeface="Arial" charset="0"/>
              </a:rPr>
              <a:t>6</a:t>
            </a:r>
            <a:r>
              <a:rPr lang="en-US" dirty="0">
                <a:latin typeface="Arial" charset="0"/>
              </a:rPr>
              <a:t>,  produced ~</a:t>
            </a:r>
            <a:r>
              <a:rPr lang="en-US" dirty="0" err="1">
                <a:latin typeface="Arial" charset="0"/>
              </a:rPr>
              <a:t>isotropically</a:t>
            </a:r>
            <a:endParaRPr lang="en-US" dirty="0">
              <a:latin typeface="Arial" charset="0"/>
            </a:endParaRPr>
          </a:p>
          <a:p>
            <a:pPr eaLnBrk="1" hangingPunct="1"/>
            <a:endParaRPr lang="en-US" sz="1000" dirty="0">
              <a:latin typeface="Arial" charset="0"/>
            </a:endParaRPr>
          </a:p>
          <a:p>
            <a:pPr eaLnBrk="1" hangingPunct="1"/>
            <a:r>
              <a:rPr lang="en-US" dirty="0">
                <a:latin typeface="Arial" charset="0"/>
              </a:rPr>
              <a:t>However, if new particles are light and weakly interacting, this may be completely misguided</a:t>
            </a:r>
          </a:p>
          <a:p>
            <a:pPr lvl="1"/>
            <a:r>
              <a:rPr lang="en-US" dirty="0">
                <a:latin typeface="Arial" charset="0"/>
              </a:rPr>
              <a:t>Light </a:t>
            </a:r>
            <a:r>
              <a:rPr lang="en-US" dirty="0">
                <a:latin typeface="Arial" charset="0"/>
                <a:sym typeface="Wingdings" pitchFamily="2" charset="2"/>
              </a:rPr>
              <a:t> </a:t>
            </a:r>
            <a:r>
              <a:rPr lang="en-US" dirty="0">
                <a:latin typeface="Arial" charset="0"/>
              </a:rPr>
              <a:t>we can produce them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r>
              <a:rPr lang="en-US" dirty="0">
                <a:latin typeface="Arial" charset="0"/>
              </a:rPr>
              <a:t>Weakly-interacting </a:t>
            </a:r>
            <a:r>
              <a:rPr lang="en-US" dirty="0">
                <a:latin typeface="Arial" charset="0"/>
                <a:sym typeface="Wingdings" pitchFamily="2" charset="2"/>
              </a:rPr>
              <a:t> </a:t>
            </a:r>
            <a:r>
              <a:rPr lang="en-US" dirty="0">
                <a:latin typeface="Arial" charset="0"/>
              </a:rPr>
              <a:t>need extremely large SM event rate to see them</a:t>
            </a:r>
          </a:p>
          <a:p>
            <a:pPr lvl="1"/>
            <a:endParaRPr lang="en-US" sz="1000" dirty="0">
              <a:latin typeface="Arial" charset="0"/>
            </a:endParaRPr>
          </a:p>
          <a:p>
            <a:r>
              <a:rPr lang="en-US" dirty="0">
                <a:latin typeface="Arial" charset="0"/>
              </a:rPr>
              <a:t>Conclusion: we should go where the </a:t>
            </a:r>
            <a:r>
              <a:rPr lang="en-US" dirty="0" err="1">
                <a:latin typeface="Arial" charset="0"/>
              </a:rPr>
              <a:t>pions</a:t>
            </a:r>
            <a:r>
              <a:rPr lang="en-US" dirty="0">
                <a:latin typeface="Arial" charset="0"/>
              </a:rPr>
              <a:t> are: at low </a:t>
            </a:r>
            <a:r>
              <a:rPr lang="en-US" dirty="0" err="1">
                <a:latin typeface="Arial" charset="0"/>
              </a:rPr>
              <a:t>p</a:t>
            </a:r>
            <a:r>
              <a:rPr lang="en-US" baseline="-25000" dirty="0" err="1">
                <a:latin typeface="Arial" charset="0"/>
              </a:rPr>
              <a:t>T</a:t>
            </a:r>
            <a:r>
              <a:rPr lang="en-US" dirty="0">
                <a:latin typeface="Arial" charset="0"/>
              </a:rPr>
              <a:t> along the beamline </a:t>
            </a:r>
          </a:p>
          <a:p>
            <a:pPr lvl="1"/>
            <a:r>
              <a:rPr lang="en-US" dirty="0" err="1">
                <a:latin typeface="Symbol" charset="2"/>
                <a:cs typeface="Symbol" charset="2"/>
              </a:rPr>
              <a:t>s</a:t>
            </a:r>
            <a:r>
              <a:rPr lang="en-US" baseline="-25000" dirty="0" err="1">
                <a:cs typeface="Symbol" charset="2"/>
              </a:rPr>
              <a:t>inel</a:t>
            </a:r>
            <a:r>
              <a:rPr lang="en-US" dirty="0">
                <a:latin typeface="Arial" charset="0"/>
              </a:rPr>
              <a:t> ~ 100 </a:t>
            </a:r>
            <a:r>
              <a:rPr lang="en-US" dirty="0" err="1">
                <a:latin typeface="Arial" charset="0"/>
              </a:rPr>
              <a:t>mb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sym typeface="Wingdings"/>
              </a:rPr>
              <a:t> ~ 10</a:t>
            </a:r>
            <a:r>
              <a:rPr lang="en-US" baseline="30000" dirty="0">
                <a:latin typeface="Arial" charset="0"/>
                <a:sym typeface="Wingdings"/>
              </a:rPr>
              <a:t>17</a:t>
            </a:r>
            <a:r>
              <a:rPr lang="en-US" dirty="0">
                <a:latin typeface="Arial" charset="0"/>
                <a:sym typeface="Wingdings"/>
              </a:rPr>
              <a:t>, and 10% of the </a:t>
            </a:r>
            <a:r>
              <a:rPr lang="en-US" dirty="0" err="1">
                <a:latin typeface="Arial" charset="0"/>
                <a:sym typeface="Wingdings"/>
              </a:rPr>
              <a:t>pions</a:t>
            </a:r>
            <a:r>
              <a:rPr lang="en-US" dirty="0">
                <a:latin typeface="Arial" charset="0"/>
                <a:sym typeface="Wingdings"/>
              </a:rPr>
              <a:t> are produced within 2 </a:t>
            </a:r>
            <a:r>
              <a:rPr lang="en-US" dirty="0" err="1">
                <a:latin typeface="Arial" charset="0"/>
                <a:sym typeface="Wingdings"/>
              </a:rPr>
              <a:t>mrad</a:t>
            </a:r>
            <a:r>
              <a:rPr lang="en-US" dirty="0">
                <a:latin typeface="Arial" charset="0"/>
                <a:sym typeface="Wingdings"/>
              </a:rPr>
              <a:t> of the beamline</a:t>
            </a:r>
          </a:p>
        </p:txBody>
      </p:sp>
    </p:spTree>
    <p:extLst>
      <p:ext uri="{BB962C8B-B14F-4D97-AF65-F5344CB8AC3E}">
        <p14:creationId xmlns:p14="http://schemas.microsoft.com/office/powerpoint/2010/main" val="6151176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6800" y="3429000"/>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Of course, we can’t put a reasonably-sized detector on the beamline near the IP – it would block the proton beams</a:t>
            </a:r>
          </a:p>
          <a:p>
            <a:pPr eaLnBrk="1" hangingPunct="1"/>
            <a:endParaRPr lang="en-US" sz="1000" dirty="0">
              <a:latin typeface="Arial" charset="0"/>
            </a:endParaRPr>
          </a:p>
          <a:p>
            <a:pPr eaLnBrk="1" hangingPunct="1"/>
            <a:r>
              <a:rPr lang="en-US" dirty="0">
                <a:latin typeface="Arial" charset="0"/>
              </a:rPr>
              <a:t>However, weakly-interacting particles are also typically long-lived, so we can place the detector O(100) m away, after the beam curves away</a:t>
            </a:r>
          </a:p>
          <a:p>
            <a:pPr eaLnBrk="1" hangingPunct="1"/>
            <a:endParaRPr lang="en-US" sz="1000" dirty="0">
              <a:latin typeface="Arial" charset="0"/>
            </a:endParaRPr>
          </a:p>
          <a:p>
            <a:pPr eaLnBrk="1" hangingPunct="1"/>
            <a:r>
              <a:rPr lang="en-US" dirty="0">
                <a:latin typeface="Arial" charset="0"/>
              </a:rPr>
              <a:t>(100 m) (</a:t>
            </a:r>
            <a:r>
              <a:rPr lang="en-US" dirty="0" err="1">
                <a:latin typeface="Arial" charset="0"/>
              </a:rPr>
              <a:t>mrad</a:t>
            </a:r>
            <a:r>
              <a:rPr lang="en-US" dirty="0">
                <a:latin typeface="Arial" charset="0"/>
              </a:rPr>
              <a:t>) = 10 cm </a:t>
            </a:r>
            <a:r>
              <a:rPr lang="en-US" dirty="0">
                <a:latin typeface="Arial" charset="0"/>
                <a:sym typeface="Wingdings" pitchFamily="2" charset="2"/>
              </a:rPr>
              <a:t> particles are still highly collimated</a:t>
            </a: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sz="1200" dirty="0">
              <a:latin typeface="Arial" charset="0"/>
            </a:endParaRPr>
          </a:p>
          <a:p>
            <a:pPr marL="0" indent="0">
              <a:buNone/>
            </a:pPr>
            <a:endParaRPr lang="en-US" dirty="0">
              <a:latin typeface="Arial" charset="0"/>
              <a:sym typeface="Wingdings"/>
            </a:endParaRPr>
          </a:p>
          <a:p>
            <a:r>
              <a:rPr lang="en-US" dirty="0">
                <a:latin typeface="Arial" charset="0"/>
                <a:sym typeface="Wingdings"/>
              </a:rPr>
              <a:t>These general considerations motivate a small, fast, inexpensive experiment placed in the very forward region of ATLAS/CMS, a few 100m downstream: FASER, the Forward Search Experiment at the LHC.</a:t>
            </a:r>
          </a:p>
        </p:txBody>
      </p:sp>
    </p:spTree>
    <p:extLst>
      <p:ext uri="{BB962C8B-B14F-4D97-AF65-F5344CB8AC3E}">
        <p14:creationId xmlns:p14="http://schemas.microsoft.com/office/powerpoint/2010/main" val="42622840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736166" y="52084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6360808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68940" y="5665682"/>
            <a:ext cx="1569660"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New </a:t>
            </a:r>
            <a:r>
              <a:rPr lang="pl-PL" dirty="0" err="1">
                <a:solidFill>
                  <a:srgbClr val="FF0000"/>
                </a:solidFill>
              </a:rPr>
              <a:t>Physics</a:t>
            </a:r>
            <a:endParaRPr lang="pl-PL" dirty="0">
              <a:solidFill>
                <a:srgbClr val="FF0000"/>
              </a:solidFill>
            </a:endParaRPr>
          </a:p>
          <a:p>
            <a:pPr algn="ctr"/>
            <a:r>
              <a:rPr lang="pl-PL" dirty="0">
                <a:solidFill>
                  <a:srgbClr val="FF0000"/>
                </a:solidFill>
              </a:rPr>
              <a:t>(Dark </a:t>
            </a:r>
            <a:r>
              <a:rPr lang="pl-PL" dirty="0" err="1">
                <a:solidFill>
                  <a:srgbClr val="FF0000"/>
                </a:solidFill>
              </a:rPr>
              <a:t>Sector</a:t>
            </a:r>
            <a:r>
              <a:rPr lang="pl-PL" dirty="0">
                <a:solidFill>
                  <a:srgbClr val="FF0000"/>
                </a:solidFill>
              </a:rPr>
              <a:t>)</a:t>
            </a:r>
            <a:endParaRPr lang="en-US"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352800" y="5184434"/>
            <a:ext cx="99030" cy="4812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5867400" y="5665682"/>
            <a:ext cx="1745029"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LHC </a:t>
            </a:r>
            <a:r>
              <a:rPr lang="pl-PL" dirty="0" err="1">
                <a:solidFill>
                  <a:srgbClr val="FF0000"/>
                </a:solidFill>
              </a:rPr>
              <a:t>Beamline</a:t>
            </a:r>
            <a:endParaRPr lang="pl-PL" dirty="0">
              <a:solidFill>
                <a:srgbClr val="FF0000"/>
              </a:solidFill>
            </a:endParaRPr>
          </a:p>
          <a:p>
            <a:pPr algn="ctr"/>
            <a:r>
              <a:rPr lang="pl-PL" dirty="0">
                <a:solidFill>
                  <a:srgbClr val="FF0000"/>
                </a:solidFill>
              </a:rPr>
              <a:t>(</a:t>
            </a:r>
            <a:r>
              <a:rPr lang="pl-PL" dirty="0" err="1">
                <a:solidFill>
                  <a:srgbClr val="FF0000"/>
                </a:solidFill>
              </a:rPr>
              <a:t>Visible</a:t>
            </a:r>
            <a:r>
              <a:rPr lang="pl-PL" dirty="0">
                <a:solidFill>
                  <a:srgbClr val="FF0000"/>
                </a:solidFill>
              </a:rPr>
              <a:t> </a:t>
            </a:r>
            <a:r>
              <a:rPr lang="pl-PL" dirty="0" err="1">
                <a:solidFill>
                  <a:srgbClr val="FF0000"/>
                </a:solidFill>
              </a:rPr>
              <a:t>Sector</a:t>
            </a:r>
            <a:r>
              <a:rPr lang="pl-PL" dirty="0">
                <a:solidFill>
                  <a:srgbClr val="FF0000"/>
                </a:solidFill>
              </a:rPr>
              <a:t>)</a:t>
            </a:r>
            <a:endParaRPr lang="en-US"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589482"/>
            <a:ext cx="762001" cy="3182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4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LONG LIVED PARTICLES IN FASER</a:t>
            </a:r>
          </a:p>
        </p:txBody>
      </p:sp>
      <p:sp>
        <p:nvSpPr>
          <p:cNvPr id="5123" name="Content Placeholder 2"/>
          <p:cNvSpPr>
            <a:spLocks noGrp="1"/>
          </p:cNvSpPr>
          <p:nvPr>
            <p:ph idx="1"/>
          </p:nvPr>
        </p:nvSpPr>
        <p:spPr>
          <a:xfrm>
            <a:off x="76200" y="990600"/>
            <a:ext cx="9067800" cy="5257800"/>
          </a:xfrm>
        </p:spPr>
        <p:txBody>
          <a:bodyPr/>
          <a:lstStyle/>
          <a:p>
            <a:pPr>
              <a:buFontTx/>
              <a:buChar char="•"/>
            </a:pPr>
            <a:r>
              <a:rPr lang="en-US" dirty="0"/>
              <a:t>Typical FASER event: LLP produced at IP, travels 380 m, leaves LHC tunnel, passes through 100 m of concrete and rock, enters TI12, decays to two charged particles in FASER.</a:t>
            </a:r>
          </a:p>
          <a:p>
            <a:pPr>
              <a:buFontTx/>
              <a:buChar char="•"/>
            </a:pPr>
            <a:endParaRPr lang="en-US" dirty="0"/>
          </a:p>
          <a:p>
            <a:pPr>
              <a:buFontTx/>
              <a:buChar char="•"/>
            </a:pPr>
            <a:endParaRPr lang="en-US" dirty="0"/>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p:txBody>
      </p:sp>
      <p:pic>
        <p:nvPicPr>
          <p:cNvPr id="3" name="Picture 2">
            <a:extLst>
              <a:ext uri="{FF2B5EF4-FFF2-40B4-BE49-F238E27FC236}">
                <a16:creationId xmlns:a16="http://schemas.microsoft.com/office/drawing/2014/main" id="{B3B659AD-CF50-4B4A-9BEB-0387C6D71C6A}"/>
              </a:ext>
            </a:extLst>
          </p:cNvPr>
          <p:cNvPicPr>
            <a:picLocks noChangeAspect="1"/>
          </p:cNvPicPr>
          <p:nvPr/>
        </p:nvPicPr>
        <p:blipFill>
          <a:blip r:embed="rId2"/>
          <a:stretch>
            <a:fillRect/>
          </a:stretch>
        </p:blipFill>
        <p:spPr>
          <a:xfrm>
            <a:off x="71966" y="2362200"/>
            <a:ext cx="8995834" cy="3810000"/>
          </a:xfrm>
          <a:prstGeom prst="rect">
            <a:avLst/>
          </a:prstGeom>
        </p:spPr>
      </p:pic>
    </p:spTree>
    <p:extLst>
      <p:ext uri="{BB962C8B-B14F-4D97-AF65-F5344CB8AC3E}">
        <p14:creationId xmlns:p14="http://schemas.microsoft.com/office/powerpoint/2010/main" val="16241527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rotWithShape="1">
          <a:blip r:embed="rId2">
            <a:extLst>
              <a:ext uri="{28A0092B-C50C-407E-A947-70E740481C1C}">
                <a14:useLocalDpi xmlns:a14="http://schemas.microsoft.com/office/drawing/2010/main" val="0"/>
              </a:ext>
            </a:extLst>
          </a:blip>
          <a:srcRect r="50585"/>
          <a:stretch/>
        </p:blipFill>
        <p:spPr>
          <a:xfrm>
            <a:off x="454922" y="2411589"/>
            <a:ext cx="3968143" cy="2998611"/>
          </a:xfrm>
          <a:prstGeom prst="rect">
            <a:avLst/>
          </a:prstGeom>
        </p:spPr>
      </p:pic>
      <p:pic>
        <p:nvPicPr>
          <p:cNvPr id="14" name="Obraz 11">
            <a:extLst>
              <a:ext uri="{FF2B5EF4-FFF2-40B4-BE49-F238E27FC236}">
                <a16:creationId xmlns:a16="http://schemas.microsoft.com/office/drawing/2014/main" id="{0A8F5604-5DF1-E948-86E1-7ED32E1FC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166" y="2410248"/>
            <a:ext cx="4078834" cy="2959364"/>
          </a:xfrm>
          <a:prstGeom prst="rect">
            <a:avLst/>
          </a:prstGeom>
        </p:spPr>
      </p:pic>
      <p:sp>
        <p:nvSpPr>
          <p:cNvPr id="15" name="pole tekstowe 7">
            <a:extLst>
              <a:ext uri="{FF2B5EF4-FFF2-40B4-BE49-F238E27FC236}">
                <a16:creationId xmlns:a16="http://schemas.microsoft.com/office/drawing/2014/main" id="{37161E56-97E7-A848-B054-FF5FD452AC35}"/>
              </a:ext>
            </a:extLst>
          </p:cNvPr>
          <p:cNvSpPr txBox="1"/>
          <p:nvPr/>
        </p:nvSpPr>
        <p:spPr>
          <a:xfrm>
            <a:off x="606305" y="251460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914400"/>
            <a:ext cx="9067800" cy="5257800"/>
          </a:xfrm>
        </p:spPr>
        <p:txBody>
          <a:bodyPr/>
          <a:lstStyle/>
          <a:p>
            <a:pPr>
              <a:buFontTx/>
              <a:buChar char="•"/>
            </a:pPr>
            <a:r>
              <a:rPr lang="en-US" dirty="0"/>
              <a:t>The beam collision axis has been located to mm accuracy by the CERN survey department.  To place FASER on this axis, a little digging is required to lower the floor by 46 cm.</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a:p>
            <a:pPr>
              <a:buFontTx/>
              <a:buChar char="•"/>
            </a:pPr>
            <a:r>
              <a:rPr lang="en-US" dirty="0">
                <a:solidFill>
                  <a:srgbClr val="000000"/>
                </a:solidFill>
              </a:rPr>
              <a:t>The beam crossing angle also matters: if 285 (590) </a:t>
            </a:r>
            <a:r>
              <a:rPr lang="en-US" dirty="0" err="1">
                <a:solidFill>
                  <a:srgbClr val="000000"/>
                </a:solidFill>
                <a:latin typeface="Symbol" charset="2"/>
                <a:cs typeface="Symbol" charset="2"/>
              </a:rPr>
              <a:t>m</a:t>
            </a:r>
            <a:r>
              <a:rPr lang="en-US" dirty="0" err="1">
                <a:solidFill>
                  <a:srgbClr val="000000"/>
                </a:solidFill>
              </a:rPr>
              <a:t>rad</a:t>
            </a:r>
            <a:r>
              <a:rPr lang="en-US" dirty="0">
                <a:solidFill>
                  <a:srgbClr val="000000"/>
                </a:solidFill>
              </a:rPr>
              <a:t>, the “on axis” location at FASER </a:t>
            </a:r>
            <a:r>
              <a:rPr lang="en-US" dirty="0">
                <a:solidFill>
                  <a:srgbClr val="000000"/>
                </a:solidFill>
                <a:sym typeface="Wingdings"/>
              </a:rPr>
              <a:t>shifts by 6 (12) cm.</a:t>
            </a:r>
          </a:p>
        </p:txBody>
      </p:sp>
    </p:spTree>
    <p:extLst>
      <p:ext uri="{BB962C8B-B14F-4D97-AF65-F5344CB8AC3E}">
        <p14:creationId xmlns:p14="http://schemas.microsoft.com/office/powerpoint/2010/main" val="37587695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PHYSICS EXAMPLE: DARK PHOTONS</a:t>
            </a:r>
          </a:p>
        </p:txBody>
      </p:sp>
      <p:sp>
        <p:nvSpPr>
          <p:cNvPr id="5123" name="Content Placeholder 2"/>
          <p:cNvSpPr>
            <a:spLocks noGrp="1"/>
          </p:cNvSpPr>
          <p:nvPr>
            <p:ph idx="1"/>
          </p:nvPr>
        </p:nvSpPr>
        <p:spPr>
          <a:xfrm>
            <a:off x="-35312" y="838200"/>
            <a:ext cx="2930912" cy="1600200"/>
          </a:xfrm>
        </p:spPr>
        <p:txBody>
          <a:bodyPr/>
          <a:lstStyle/>
          <a:p>
            <a:pPr marL="0" indent="0" algn="ctr" eaLnBrk="1" hangingPunct="1">
              <a:buNone/>
            </a:pPr>
            <a:r>
              <a:rPr lang="en-US" sz="1800" dirty="0" err="1">
                <a:solidFill>
                  <a:srgbClr val="0000FF"/>
                </a:solidFill>
                <a:latin typeface="Arial" charset="0"/>
              </a:rPr>
              <a:t>Pions</a:t>
            </a:r>
            <a:r>
              <a:rPr lang="en-US" sz="18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pPr eaLnBrk="1" hangingPunct="1"/>
            <a:r>
              <a:rPr lang="en-US" sz="1800" dirty="0">
                <a:solidFill>
                  <a:srgbClr val="0000FF"/>
                </a:solidFill>
                <a:latin typeface="Arial" charset="0"/>
              </a:rPr>
              <a:t>Simulations greatly refined by LHC data</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Production is peaked at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 </a:t>
            </a:r>
            <a:r>
              <a:rPr lang="en-US" sz="1800" dirty="0">
                <a:solidFill>
                  <a:srgbClr val="0000FF"/>
                </a:solidFill>
                <a:latin typeface="Symbol" charset="2"/>
                <a:cs typeface="Symbol" charset="2"/>
              </a:rPr>
              <a:t>L</a:t>
            </a:r>
            <a:r>
              <a:rPr lang="en-US" sz="1800" baseline="-25000" dirty="0">
                <a:solidFill>
                  <a:srgbClr val="0000FF"/>
                </a:solidFill>
                <a:latin typeface="Arial" charset="0"/>
              </a:rPr>
              <a:t>QCD </a:t>
            </a:r>
            <a:r>
              <a:rPr lang="en-US" sz="1800" dirty="0">
                <a:solidFill>
                  <a:srgbClr val="0000FF"/>
                </a:solidFill>
                <a:latin typeface="Arial" charset="0"/>
              </a:rPr>
              <a:t>~ 250 MeV</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p:txBody>
      </p:sp>
      <p:sp>
        <p:nvSpPr>
          <p:cNvPr id="2" name="TextBox 1"/>
          <p:cNvSpPr txBox="1"/>
          <p:nvPr/>
        </p:nvSpPr>
        <p:spPr>
          <a:xfrm>
            <a:off x="1954201" y="14890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838200"/>
            <a:ext cx="30480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Production is peaked at </a:t>
            </a:r>
            <a:r>
              <a:rPr lang="en-US" sz="1800" dirty="0" err="1">
                <a:solidFill>
                  <a:srgbClr val="00B050"/>
                </a:solidFill>
                <a:latin typeface="Arial" charset="0"/>
              </a:rPr>
              <a:t>p</a:t>
            </a:r>
            <a:r>
              <a:rPr lang="en-US" sz="1800" baseline="-25000" dirty="0" err="1">
                <a:solidFill>
                  <a:srgbClr val="00B050"/>
                </a:solidFill>
                <a:latin typeface="Arial" charset="0"/>
              </a:rPr>
              <a:t>T</a:t>
            </a:r>
            <a:r>
              <a:rPr lang="en-US" sz="1800" dirty="0">
                <a:solidFill>
                  <a:srgbClr val="00B050"/>
                </a:solidFill>
                <a:latin typeface="Arial" charset="0"/>
              </a:rPr>
              <a:t> ~ </a:t>
            </a:r>
            <a:r>
              <a:rPr lang="en-US" sz="1800" dirty="0">
                <a:solidFill>
                  <a:srgbClr val="00B050"/>
                </a:solidFill>
                <a:latin typeface="Symbol" charset="2"/>
                <a:cs typeface="Symbol" charset="2"/>
              </a:rPr>
              <a:t>L</a:t>
            </a:r>
            <a:r>
              <a:rPr lang="en-US" sz="1800" baseline="-25000" dirty="0">
                <a:solidFill>
                  <a:srgbClr val="00B050"/>
                </a:solidFill>
                <a:latin typeface="Arial" charset="0"/>
              </a:rPr>
              <a:t>QCD  </a:t>
            </a:r>
            <a:r>
              <a:rPr lang="en-US" sz="1800" dirty="0">
                <a:solidFill>
                  <a:srgbClr val="00B050"/>
                </a:solidFill>
                <a:latin typeface="Arial" charset="0"/>
              </a:rPr>
              <a:t>~ 250 MeV</a:t>
            </a:r>
          </a:p>
          <a:p>
            <a:endParaRPr lang="en-US" sz="1000" dirty="0">
              <a:solidFill>
                <a:srgbClr val="00B050"/>
              </a:solidFill>
              <a:latin typeface="Arial" charset="0"/>
            </a:endParaRPr>
          </a:p>
          <a:p>
            <a:r>
              <a:rPr lang="en-US" sz="1800" dirty="0">
                <a:solidFill>
                  <a:srgbClr val="00B050"/>
                </a:solidFill>
                <a:latin typeface="Arial" charset="0"/>
              </a:rPr>
              <a:t>Rates highly suppressed by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 10</a:t>
            </a:r>
            <a:r>
              <a:rPr lang="en-US" sz="1800" baseline="30000" dirty="0">
                <a:solidFill>
                  <a:srgbClr val="00B050"/>
                </a:solidFill>
                <a:latin typeface="Arial" charset="0"/>
              </a:rPr>
              <a:t>-10</a:t>
            </a:r>
          </a:p>
          <a:p>
            <a:endParaRPr lang="en-US" sz="1000" dirty="0">
              <a:solidFill>
                <a:srgbClr val="00B050"/>
              </a:solidFill>
              <a:latin typeface="Arial" charset="0"/>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838200"/>
            <a:ext cx="3200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FASER</a:t>
            </a:r>
          </a:p>
          <a:p>
            <a:endParaRPr lang="en-US" sz="1000" dirty="0">
              <a:solidFill>
                <a:srgbClr val="FF0000"/>
              </a:solidFill>
              <a:latin typeface="Arial" charset="0"/>
            </a:endParaRPr>
          </a:p>
          <a:p>
            <a:r>
              <a:rPr lang="en-US" sz="1800" dirty="0">
                <a:solidFill>
                  <a:srgbClr val="FF0000"/>
                </a:solidFill>
                <a:latin typeface="Arial" charset="0"/>
              </a:rPr>
              <a:t>Rates again suppressed by decay requirement</a:t>
            </a:r>
          </a:p>
          <a:p>
            <a:endParaRPr lang="en-US" sz="1800" baseline="30000" dirty="0">
              <a:solidFill>
                <a:srgbClr val="FF0000"/>
              </a:solidFill>
              <a:latin typeface="Arial" charset="0"/>
            </a:endParaRPr>
          </a:p>
          <a:p>
            <a:r>
              <a:rPr lang="en-US" sz="1800" dirty="0">
                <a:solidFill>
                  <a:srgbClr val="FF0000"/>
                </a:solidFill>
                <a:latin typeface="Arial" charset="0"/>
              </a:rPr>
              <a:t>But still N</a:t>
            </a:r>
            <a:r>
              <a:rPr lang="en-US" sz="1800" baseline="-25000" dirty="0">
                <a:solidFill>
                  <a:srgbClr val="FF0000"/>
                </a:solidFill>
                <a:latin typeface="Arial" charset="0"/>
              </a:rPr>
              <a:t>A’ </a:t>
            </a:r>
            <a:r>
              <a:rPr lang="en-US" sz="1800" dirty="0">
                <a:solidFill>
                  <a:srgbClr val="FF0000"/>
                </a:solidFill>
                <a:latin typeface="Arial" charset="0"/>
              </a:rPr>
              <a:t>~ 100 signal events, and almost all are within 20 cm of “on axis”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11430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11842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1184275"/>
            <a:ext cx="2926821" cy="2926821"/>
          </a:xfrm>
          <a:prstGeom prst="rect">
            <a:avLst/>
          </a:prstGeom>
        </p:spPr>
      </p:pic>
    </p:spTree>
    <p:extLst>
      <p:ext uri="{BB962C8B-B14F-4D97-AF65-F5344CB8AC3E}">
        <p14:creationId xmlns:p14="http://schemas.microsoft.com/office/powerpoint/2010/main" val="3874627103"/>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58657</TotalTime>
  <Words>2070</Words>
  <Application>Microsoft Macintosh PowerPoint</Application>
  <PresentationFormat>On-screen Show (4:3)</PresentationFormat>
  <Paragraphs>408</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Arial</vt:lpstr>
      <vt:lpstr>Calibri</vt:lpstr>
      <vt:lpstr>Cambria Math</vt:lpstr>
      <vt:lpstr>Mangal</vt:lpstr>
      <vt:lpstr>Symbol</vt:lpstr>
      <vt:lpstr>System Font Regular</vt:lpstr>
      <vt:lpstr>Wingdings</vt:lpstr>
      <vt:lpstr>office_arial</vt:lpstr>
      <vt:lpstr>PowerPoint Presentation</vt:lpstr>
      <vt:lpstr>THE LAMPPOST LANDSCAPE</vt:lpstr>
      <vt:lpstr>THE IDEA</vt:lpstr>
      <vt:lpstr>THE IDEA</vt:lpstr>
      <vt:lpstr>FASER LOCATION</vt:lpstr>
      <vt:lpstr>FASER LOCATION</vt:lpstr>
      <vt:lpstr>LONG LIVED PARTICLES IN FASER</vt:lpstr>
      <vt:lpstr>FASER IN TUNNEL TI12</vt:lpstr>
      <vt:lpstr>PHYSICS EXAMPLE: DARK PHOTONS</vt:lpstr>
      <vt:lpstr>DARK PHOTON SENSITIVITY REACH</vt:lpstr>
      <vt:lpstr>PHYSICS EXAMPLE: DARK HIGGS BOSONS</vt:lpstr>
      <vt:lpstr>PHYSICS EXAMPLE: ALPS COUPLED TO PHOTONS</vt:lpstr>
      <vt:lpstr>PHYSICS SUMMARY</vt:lpstr>
      <vt:lpstr>PowerPoint Presentation</vt:lpstr>
      <vt:lpstr>PowerPoint Presentation</vt:lpstr>
      <vt:lpstr>BACKGROUNDS</vt:lpstr>
      <vt:lpstr>MORE BACKGROUNDS</vt:lpstr>
      <vt:lpstr>IN SITU MEASUREMENTS</vt:lpstr>
      <vt:lpstr>IN SITU MEASUREMENTS</vt:lpstr>
      <vt:lpstr>FASER TRACKER</vt:lpstr>
      <vt:lpstr>FASER CALORIMETER / SCINTILLATORS</vt:lpstr>
      <vt:lpstr>FASER MAGNETS</vt:lpstr>
      <vt:lpstr>CURRENT STATUS</vt:lpstr>
      <vt:lpstr>ACKNOWLEDGEMENTS</vt:lpstr>
      <vt:lpstr>TIMELINE</vt:lpstr>
      <vt:lpstr>SCHEDULE</vt:lpstr>
      <vt:lpstr>COMPLEMENTARY PROPOSED EXPERIMENTS</vt:lpstr>
      <vt:lpstr>SUMMARY AND OUTLOOK</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1153</cp:revision>
  <cp:lastPrinted>2019-03-01T20:24:11Z</cp:lastPrinted>
  <dcterms:created xsi:type="dcterms:W3CDTF">2011-05-01T15:38:23Z</dcterms:created>
  <dcterms:modified xsi:type="dcterms:W3CDTF">2019-03-02T03:46:01Z</dcterms:modified>
</cp:coreProperties>
</file>