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41"/>
  </p:notesMasterIdLst>
  <p:handoutMasterIdLst>
    <p:handoutMasterId r:id="rId42"/>
  </p:handoutMasterIdLst>
  <p:sldIdLst>
    <p:sldId id="540" r:id="rId2"/>
    <p:sldId id="686" r:id="rId3"/>
    <p:sldId id="685" r:id="rId4"/>
    <p:sldId id="692" r:id="rId5"/>
    <p:sldId id="691" r:id="rId6"/>
    <p:sldId id="664" r:id="rId7"/>
    <p:sldId id="687" r:id="rId8"/>
    <p:sldId id="693" r:id="rId9"/>
    <p:sldId id="688" r:id="rId10"/>
    <p:sldId id="695" r:id="rId11"/>
    <p:sldId id="696" r:id="rId12"/>
    <p:sldId id="668" r:id="rId13"/>
    <p:sldId id="669" r:id="rId14"/>
    <p:sldId id="689" r:id="rId15"/>
    <p:sldId id="697" r:id="rId16"/>
    <p:sldId id="709" r:id="rId17"/>
    <p:sldId id="710" r:id="rId18"/>
    <p:sldId id="259" r:id="rId19"/>
    <p:sldId id="707" r:id="rId20"/>
    <p:sldId id="633" r:id="rId21"/>
    <p:sldId id="708" r:id="rId22"/>
    <p:sldId id="651" r:id="rId23"/>
    <p:sldId id="653" r:id="rId24"/>
    <p:sldId id="654" r:id="rId25"/>
    <p:sldId id="655" r:id="rId26"/>
    <p:sldId id="642" r:id="rId27"/>
    <p:sldId id="705" r:id="rId28"/>
    <p:sldId id="706" r:id="rId29"/>
    <p:sldId id="700" r:id="rId30"/>
    <p:sldId id="701" r:id="rId31"/>
    <p:sldId id="702" r:id="rId32"/>
    <p:sldId id="703" r:id="rId33"/>
    <p:sldId id="704" r:id="rId34"/>
    <p:sldId id="715" r:id="rId35"/>
    <p:sldId id="690" r:id="rId36"/>
    <p:sldId id="650" r:id="rId37"/>
    <p:sldId id="711" r:id="rId38"/>
    <p:sldId id="712" r:id="rId39"/>
    <p:sldId id="713" r:id="rId4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a:srgbClr val="F2E9D7"/>
    <a:srgbClr val="00B050"/>
    <a:srgbClr val="4A7EBB"/>
    <a:srgbClr val="FF0000"/>
    <a:srgbClr val="17375E"/>
    <a:srgbClr val="00000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38" autoAdjust="0"/>
    <p:restoredTop sz="94878" autoAdjust="0"/>
  </p:normalViewPr>
  <p:slideViewPr>
    <p:cSldViewPr snapToObjects="1">
      <p:cViewPr varScale="1">
        <p:scale>
          <a:sx n="93" d="100"/>
          <a:sy n="93" d="100"/>
        </p:scale>
        <p:origin x="472"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1" d="100"/>
        <a:sy n="111" d="100"/>
      </p:scale>
      <p:origin x="0" y="5832"/>
    </p:cViewPr>
  </p:sorterViewPr>
  <p:notesViewPr>
    <p:cSldViewPr snapToObjects="1">
      <p:cViewPr varScale="1">
        <p:scale>
          <a:sx n="78" d="100"/>
          <a:sy n="78" d="100"/>
        </p:scale>
        <p:origin x="-26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615F4BDE-EB1E-5245-960C-40D7243C402E}" type="datetime1">
              <a:rPr lang="en-US"/>
              <a:pPr/>
              <a:t>5/6/18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D6FDA90A-D940-C24D-B8BA-FEF64AE6C9F7}" type="slidenum">
              <a:rPr lang="en-US"/>
              <a:pPr/>
              <a:t>‹#›</a:t>
            </a:fld>
            <a:endParaRPr lang="en-US"/>
          </a:p>
        </p:txBody>
      </p:sp>
    </p:spTree>
    <p:extLst>
      <p:ext uri="{BB962C8B-B14F-4D97-AF65-F5344CB8AC3E}">
        <p14:creationId xmlns:p14="http://schemas.microsoft.com/office/powerpoint/2010/main" val="397440180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F6F9E314-5CA5-9043-97DF-2DA186874F47}" type="datetime1">
              <a:rPr lang="en-US"/>
              <a:pPr/>
              <a:t>5/6/18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E4DC66B-5A4D-704C-951F-C2EEB6AF22EF}" type="slidenum">
              <a:rPr lang="en-US"/>
              <a:pPr/>
              <a:t>‹#›</a:t>
            </a:fld>
            <a:endParaRPr lang="en-US"/>
          </a:p>
        </p:txBody>
      </p:sp>
    </p:spTree>
    <p:extLst>
      <p:ext uri="{BB962C8B-B14F-4D97-AF65-F5344CB8AC3E}">
        <p14:creationId xmlns:p14="http://schemas.microsoft.com/office/powerpoint/2010/main" val="495084801"/>
      </p:ext>
    </p:extLst>
  </p:cSld>
  <p:clrMap bg1="lt1" tx1="dk1" bg2="lt2" tx2="dk2" accent1="accent1" accent2="accent2" accent3="accent3" accent4="accent4" accent5="accent5" accent6="accent6" hlink="hlink" folHlink="folHlink"/>
  <p:hf hdr="0" ftr="0"/>
  <p:notesStyle>
    <a:lvl1pPr algn="l" defTabSz="457200" rtl="0" fontAlgn="base">
      <a:spcBef>
        <a:spcPct val="30000"/>
      </a:spcBef>
      <a:spcAft>
        <a:spcPct val="0"/>
      </a:spcAft>
      <a:defRPr sz="1200" kern="1200">
        <a:solidFill>
          <a:schemeClr val="tx1"/>
        </a:solidFill>
        <a:latin typeface="+mn-lt"/>
        <a:ea typeface="ＭＳ Ｐゴシック" charset="0"/>
        <a:cs typeface="+mn-cs"/>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E1F641B-6BBA-8347-9F4F-072BA9C2AE85}" type="slidenum">
              <a:rPr lang="en-US">
                <a:latin typeface="Calibri" charset="0"/>
              </a:rPr>
              <a:pPr eaLnBrk="1" hangingPunct="1"/>
              <a:t>1</a:t>
            </a:fld>
            <a:endParaRPr 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753132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285427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Targets: Freeze-In,</a:t>
            </a:r>
            <a:r>
              <a:rPr lang="en-US" baseline="0" dirty="0"/>
              <a:t> Inflation Mechanism, Misalignment Mechanism</a:t>
            </a:r>
          </a:p>
        </p:txBody>
      </p:sp>
      <p:sp>
        <p:nvSpPr>
          <p:cNvPr id="4" name="Slide Number Placeholder 3"/>
          <p:cNvSpPr>
            <a:spLocks noGrp="1"/>
          </p:cNvSpPr>
          <p:nvPr>
            <p:ph type="sldNum" sz="quarter" idx="10"/>
          </p:nvPr>
        </p:nvSpPr>
        <p:spPr/>
        <p:txBody>
          <a:bodyPr/>
          <a:lstStyle/>
          <a:p>
            <a:fld id="{93267507-B0DD-0342-8109-D5CB4E88520E}" type="slidenum">
              <a:rPr lang="en-US" smtClean="0"/>
              <a:t>18</a:t>
            </a:fld>
            <a:endParaRPr lang="en-US"/>
          </a:p>
        </p:txBody>
      </p:sp>
    </p:spTree>
    <p:extLst>
      <p:ext uri="{BB962C8B-B14F-4D97-AF65-F5344CB8AC3E}">
        <p14:creationId xmlns:p14="http://schemas.microsoft.com/office/powerpoint/2010/main" val="535747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049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117475" y="6505575"/>
            <a:ext cx="1905000" cy="352425"/>
          </a:xfrm>
          <a:prstGeom prst="rect">
            <a:avLst/>
          </a:prstGeom>
        </p:spPr>
        <p:txBody>
          <a:bodyPr/>
          <a:lstStyle>
            <a:lvl1pPr>
              <a:defRPr>
                <a:ea typeface="+mn-ea"/>
              </a:defRPr>
            </a:lvl1pPr>
          </a:lstStyle>
          <a:p>
            <a:pPr>
              <a:defRPr/>
            </a:pPr>
            <a:r>
              <a:rPr lang="en-US"/>
              <a:t>20-22 June 11</a:t>
            </a:r>
          </a:p>
        </p:txBody>
      </p:sp>
      <p:sp>
        <p:nvSpPr>
          <p:cNvPr id="4" name="Rectangle 5"/>
          <p:cNvSpPr>
            <a:spLocks noGrp="1" noChangeArrowheads="1"/>
          </p:cNvSpPr>
          <p:nvPr>
            <p:ph type="ftr" sz="quarter" idx="11"/>
          </p:nvPr>
        </p:nvSpPr>
        <p:spPr>
          <a:xfrm>
            <a:off x="2514600" y="6505575"/>
            <a:ext cx="4191000" cy="352425"/>
          </a:xfrm>
          <a:prstGeom prst="rect">
            <a:avLst/>
          </a:prstGeom>
        </p:spPr>
        <p:txBody>
          <a:bodyPr/>
          <a:lstStyle>
            <a:lvl1pPr>
              <a:defRPr>
                <a:ea typeface="+mn-ea"/>
              </a:defRPr>
            </a:lvl1pPr>
          </a:lstStyle>
          <a:p>
            <a:pPr>
              <a:defRPr/>
            </a:pPr>
            <a:endParaRPr lang="en-US"/>
          </a:p>
        </p:txBody>
      </p:sp>
      <p:sp>
        <p:nvSpPr>
          <p:cNvPr id="5" name="Rectangle 6"/>
          <p:cNvSpPr>
            <a:spLocks noGrp="1" noChangeArrowheads="1"/>
          </p:cNvSpPr>
          <p:nvPr>
            <p:ph type="sldNum" sz="quarter" idx="12"/>
          </p:nvPr>
        </p:nvSpPr>
        <p:spPr>
          <a:xfrm>
            <a:off x="6816725" y="6505575"/>
            <a:ext cx="2209800" cy="352425"/>
          </a:xfrm>
          <a:prstGeom prst="rect">
            <a:avLst/>
          </a:prstGeom>
        </p:spPr>
        <p:txBody>
          <a:bodyPr vert="horz" wrap="square" lIns="91440" tIns="45720" rIns="91440" bIns="45720" numCol="1" anchor="t" anchorCtr="0" compatLnSpc="1">
            <a:prstTxWarp prst="textNoShape">
              <a:avLst/>
            </a:prstTxWarp>
          </a:bodyPr>
          <a:lstStyle>
            <a:lvl1pPr>
              <a:defRPr/>
            </a:lvl1pPr>
          </a:lstStyle>
          <a:p>
            <a:r>
              <a:rPr lang="en-US"/>
              <a:t>Feng    </a:t>
            </a:r>
            <a:fld id="{C12F9DC5-BF0E-F347-81D0-1507C13F21BF}" type="slidenum">
              <a:rPr lang="en-US"/>
              <a:pPr/>
              <a:t>‹#›</a:t>
            </a:fld>
            <a:endParaRPr lang="en-US"/>
          </a:p>
        </p:txBody>
      </p:sp>
    </p:spTree>
    <p:extLst>
      <p:ext uri="{BB962C8B-B14F-4D97-AF65-F5344CB8AC3E}">
        <p14:creationId xmlns:p14="http://schemas.microsoft.com/office/powerpoint/2010/main" val="13073401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657AEDB-FDF1-D148-95ED-404B19885871}" type="datetimeFigureOut">
              <a:rPr lang="en-US" smtClean="0"/>
              <a:t>5/6/18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31079A-EA20-314B-8E47-154E88D3F43D}" type="slidenum">
              <a:rPr lang="en-US" smtClean="0"/>
              <a:t>‹#›</a:t>
            </a:fld>
            <a:endParaRPr lang="en-US"/>
          </a:p>
        </p:txBody>
      </p:sp>
    </p:spTree>
    <p:extLst>
      <p:ext uri="{BB962C8B-B14F-4D97-AF65-F5344CB8AC3E}">
        <p14:creationId xmlns:p14="http://schemas.microsoft.com/office/powerpoint/2010/main" val="14285641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95400" y="168275"/>
            <a:ext cx="6858000"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990600"/>
            <a:ext cx="8229600" cy="539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23"/>
          <p:cNvSpPr txBox="1">
            <a:spLocks noChangeArrowheads="1"/>
          </p:cNvSpPr>
          <p:nvPr/>
        </p:nvSpPr>
        <p:spPr bwMode="auto">
          <a:xfrm>
            <a:off x="8162925" y="6138863"/>
            <a:ext cx="450850" cy="244475"/>
          </a:xfrm>
          <a:prstGeom prst="rect">
            <a:avLst/>
          </a:prstGeom>
          <a:noFill/>
          <a:ln w="9525">
            <a:noFill/>
            <a:miter lim="800000"/>
            <a:headEnd/>
            <a:tailEnd/>
          </a:ln>
          <a:effectLst/>
        </p:spPr>
        <p:txBody>
          <a:bodyPr>
            <a:spAutoFit/>
          </a:bodyPr>
          <a:lstStyle/>
          <a:p>
            <a:pPr algn="ctr" defTabSz="914400">
              <a:defRPr/>
            </a:pPr>
            <a:endParaRPr lang="en-US" sz="1000">
              <a:solidFill>
                <a:srgbClr val="000000"/>
              </a:solidFill>
              <a:latin typeface="+mn-lt"/>
              <a:ea typeface="ＭＳ Ｐゴシック" pitchFamily="-108" charset="-128"/>
              <a:cs typeface="ＭＳ Ｐゴシック" pitchFamily="-108" charset="-128"/>
            </a:endParaRPr>
          </a:p>
        </p:txBody>
      </p:sp>
      <p:sp>
        <p:nvSpPr>
          <p:cNvPr id="8" name="Line 28"/>
          <p:cNvSpPr>
            <a:spLocks noChangeShapeType="1"/>
          </p:cNvSpPr>
          <p:nvPr/>
        </p:nvSpPr>
        <p:spPr bwMode="auto">
          <a:xfrm>
            <a:off x="304800" y="715963"/>
            <a:ext cx="8474075" cy="0"/>
          </a:xfrm>
          <a:prstGeom prst="line">
            <a:avLst/>
          </a:prstGeom>
          <a:noFill/>
          <a:ln w="57150">
            <a:solidFill>
              <a:srgbClr val="0B4599"/>
            </a:solidFill>
            <a:round/>
            <a:headEnd/>
            <a:tailEnd/>
          </a:ln>
          <a:effectLst/>
        </p:spPr>
        <p:txBody>
          <a:bodyPr/>
          <a:lstStyle/>
          <a:p>
            <a:pPr algn="ctr" defTabSz="914400">
              <a:defRPr/>
            </a:pPr>
            <a:endParaRPr lang="en-US">
              <a:solidFill>
                <a:srgbClr val="000000"/>
              </a:solidFill>
              <a:latin typeface="+mn-lt"/>
              <a:ea typeface="ＭＳ Ｐゴシック" pitchFamily="-106" charset="-128"/>
              <a:cs typeface="ＭＳ Ｐゴシック" pitchFamily="-106" charset="-128"/>
            </a:endParaRPr>
          </a:p>
        </p:txBody>
      </p:sp>
      <p:sp>
        <p:nvSpPr>
          <p:cNvPr id="9" name="Rectangle 4"/>
          <p:cNvSpPr txBox="1">
            <a:spLocks noChangeArrowheads="1"/>
          </p:cNvSpPr>
          <p:nvPr/>
        </p:nvSpPr>
        <p:spPr>
          <a:xfrm>
            <a:off x="101600" y="6553200"/>
            <a:ext cx="1905000" cy="282575"/>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dirty="0">
                <a:latin typeface="+mn-lt"/>
                <a:ea typeface="+mn-ea"/>
                <a:cs typeface="+mn-cs"/>
              </a:rPr>
              <a:t>4 May 2018</a:t>
            </a:r>
          </a:p>
        </p:txBody>
      </p:sp>
      <p:sp>
        <p:nvSpPr>
          <p:cNvPr id="10" name="Rectangle 5"/>
          <p:cNvSpPr txBox="1">
            <a:spLocks noChangeArrowheads="1"/>
          </p:cNvSpPr>
          <p:nvPr/>
        </p:nvSpPr>
        <p:spPr>
          <a:xfrm>
            <a:off x="3962400" y="6542088"/>
            <a:ext cx="2895600" cy="29051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dirty="0">
                <a:latin typeface="+mn-lt"/>
                <a:ea typeface="+mn-ea"/>
                <a:cs typeface="+mn-cs"/>
              </a:rPr>
              <a:t> </a:t>
            </a:r>
          </a:p>
        </p:txBody>
      </p:sp>
      <p:sp>
        <p:nvSpPr>
          <p:cNvPr id="11" name="Rectangle 6"/>
          <p:cNvSpPr txBox="1">
            <a:spLocks noChangeArrowheads="1"/>
          </p:cNvSpPr>
          <p:nvPr/>
        </p:nvSpPr>
        <p:spPr>
          <a:xfrm>
            <a:off x="7023100" y="6535738"/>
            <a:ext cx="1905000" cy="322262"/>
          </a:xfrm>
          <a:prstGeom prst="rect">
            <a:avLst/>
          </a:prstGeom>
          <a:ln/>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US" sz="1200" dirty="0" err="1">
                <a:solidFill>
                  <a:srgbClr val="0000FF"/>
                </a:solidFill>
              </a:rPr>
              <a:t>Feng</a:t>
            </a:r>
            <a:r>
              <a:rPr lang="en-US" sz="1200" dirty="0">
                <a:solidFill>
                  <a:srgbClr val="0000FF"/>
                </a:solidFill>
              </a:rPr>
              <a:t> </a:t>
            </a:r>
            <a:fld id="{F817A6DC-7C87-374F-AFE6-43B3D5E1F40F}" type="slidenum">
              <a:rPr lang="en-US" sz="1200" smtClean="0">
                <a:solidFill>
                  <a:srgbClr val="0000FF"/>
                </a:solidFill>
              </a:rPr>
              <a:pPr algn="r"/>
              <a:t>‹#›</a:t>
            </a:fld>
            <a:endParaRPr lang="en-US" sz="1200" dirty="0">
              <a:solidFill>
                <a:srgbClr val="0000FF"/>
              </a:solidFill>
            </a:endParaRPr>
          </a:p>
        </p:txBody>
      </p:sp>
    </p:spTree>
  </p:cSld>
  <p:clrMap bg1="lt1" tx1="dk1" bg2="lt2" tx2="dk2" accent1="accent1" accent2="accent2" accent3="accent3" accent4="accent4" accent5="accent5" accent6="accent6" hlink="hlink" folHlink="folHlink"/>
  <p:sldLayoutIdLst>
    <p:sldLayoutId id="2147483714" r:id="rId1"/>
    <p:sldLayoutId id="2147483723" r:id="rId2"/>
    <p:sldLayoutId id="2147483724" r:id="rId3"/>
  </p:sldLayoutIdLst>
  <p:hf sldNum="0" hdr="0" ftr="0"/>
  <p:txStyles>
    <p:title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0" y="1184275"/>
            <a:ext cx="9144000" cy="2244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4000" b="1" dirty="0"/>
              <a:t>THE PATH FORWARD</a:t>
            </a:r>
          </a:p>
        </p:txBody>
      </p:sp>
      <p:sp>
        <p:nvSpPr>
          <p:cNvPr id="5123" name="Rectangle 3"/>
          <p:cNvSpPr>
            <a:spLocks noChangeArrowheads="1"/>
          </p:cNvSpPr>
          <p:nvPr/>
        </p:nvSpPr>
        <p:spPr bwMode="auto">
          <a:xfrm>
            <a:off x="0" y="3352800"/>
            <a:ext cx="91440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2400" i="1" dirty="0"/>
              <a:t>Dark Matter Detection and Detectability:</a:t>
            </a:r>
          </a:p>
          <a:p>
            <a:pPr algn="ctr"/>
            <a:r>
              <a:rPr lang="en-US" sz="2400" i="1" dirty="0"/>
              <a:t>Paradigm Confirmation or Shift?</a:t>
            </a:r>
          </a:p>
          <a:p>
            <a:pPr algn="ctr"/>
            <a:endParaRPr lang="en-US" sz="2400" dirty="0"/>
          </a:p>
          <a:p>
            <a:pPr algn="ctr"/>
            <a:r>
              <a:rPr lang="en-US" sz="2400" dirty="0"/>
              <a:t>KITP, Santa Barbara</a:t>
            </a:r>
          </a:p>
          <a:p>
            <a:pPr algn="ctr"/>
            <a:endParaRPr lang="en-US" sz="2400" dirty="0"/>
          </a:p>
          <a:p>
            <a:pPr algn="ctr"/>
            <a:r>
              <a:rPr lang="en-US" sz="2400" dirty="0"/>
              <a:t>Jonathan </a:t>
            </a:r>
            <a:r>
              <a:rPr lang="en-US" sz="2400" dirty="0" err="1"/>
              <a:t>Feng</a:t>
            </a:r>
            <a:r>
              <a:rPr lang="en-US" sz="2400" dirty="0"/>
              <a:t>, University of California, Irvine</a:t>
            </a:r>
          </a:p>
          <a:p>
            <a:pPr algn="ctr"/>
            <a:r>
              <a:rPr lang="en-US" sz="2400" dirty="0"/>
              <a:t>4 May 2018</a:t>
            </a:r>
          </a:p>
        </p:txBody>
      </p:sp>
      <p:sp>
        <p:nvSpPr>
          <p:cNvPr id="7" name="Rectangle 6"/>
          <p:cNvSpPr>
            <a:spLocks noChangeArrowheads="1"/>
          </p:cNvSpPr>
          <p:nvPr/>
        </p:nvSpPr>
        <p:spPr bwMode="auto">
          <a:xfrm>
            <a:off x="304800" y="6211888"/>
            <a:ext cx="8458200" cy="46037"/>
          </a:xfrm>
          <a:prstGeom prst="rect">
            <a:avLst/>
          </a:prstGeom>
          <a:solidFill>
            <a:srgbClr val="000099"/>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8" name="Rectangle 7"/>
          <p:cNvSpPr>
            <a:spLocks noChangeArrowheads="1"/>
          </p:cNvSpPr>
          <p:nvPr/>
        </p:nvSpPr>
        <p:spPr bwMode="auto">
          <a:xfrm>
            <a:off x="0" y="6400800"/>
            <a:ext cx="9144000" cy="381000"/>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2" name="TextBox 1">
            <a:extLst>
              <a:ext uri="{FF2B5EF4-FFF2-40B4-BE49-F238E27FC236}">
                <a16:creationId xmlns:a16="http://schemas.microsoft.com/office/drawing/2014/main" id="{966DE3A0-367F-DB43-8D93-8E4AC66EBCE6}"/>
              </a:ext>
            </a:extLst>
          </p:cNvPr>
          <p:cNvSpPr txBox="1"/>
          <p:nvPr/>
        </p:nvSpPr>
        <p:spPr>
          <a:xfrm>
            <a:off x="9971314" y="-1016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286045971"/>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ARE WIMPS DEAD?</a:t>
            </a:r>
          </a:p>
        </p:txBody>
      </p:sp>
      <p:sp>
        <p:nvSpPr>
          <p:cNvPr id="54" name="Rectangle 3"/>
          <p:cNvSpPr txBox="1">
            <a:spLocks noChangeArrowheads="1"/>
          </p:cNvSpPr>
          <p:nvPr/>
        </p:nvSpPr>
        <p:spPr bwMode="auto">
          <a:xfrm>
            <a:off x="228600" y="1066800"/>
            <a:ext cx="85344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WIMP miracle has been a driving force for a long time</a:t>
            </a:r>
          </a:p>
          <a:p>
            <a:endParaRPr lang="en-US" dirty="0"/>
          </a:p>
        </p:txBody>
      </p:sp>
      <p:pic>
        <p:nvPicPr>
          <p:cNvPr id="4" name="Picture 3">
            <a:extLst>
              <a:ext uri="{FF2B5EF4-FFF2-40B4-BE49-F238E27FC236}">
                <a16:creationId xmlns:a16="http://schemas.microsoft.com/office/drawing/2014/main" id="{AAA0F14A-4A72-3A4B-9E08-DDB44766FCFA}"/>
              </a:ext>
            </a:extLst>
          </p:cNvPr>
          <p:cNvPicPr>
            <a:picLocks noChangeAspect="1"/>
          </p:cNvPicPr>
          <p:nvPr/>
        </p:nvPicPr>
        <p:blipFill rotWithShape="1">
          <a:blip r:embed="rId2"/>
          <a:srcRect t="10770"/>
          <a:stretch/>
        </p:blipFill>
        <p:spPr>
          <a:xfrm>
            <a:off x="1219200" y="1905000"/>
            <a:ext cx="6696235" cy="4419600"/>
          </a:xfrm>
          <a:prstGeom prst="rect">
            <a:avLst/>
          </a:prstGeom>
          <a:ln w="38100">
            <a:solidFill>
              <a:schemeClr val="tx1"/>
            </a:solidFill>
          </a:ln>
        </p:spPr>
      </p:pic>
    </p:spTree>
    <p:extLst>
      <p:ext uri="{BB962C8B-B14F-4D97-AF65-F5344CB8AC3E}">
        <p14:creationId xmlns:p14="http://schemas.microsoft.com/office/powerpoint/2010/main" val="1628935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ARE WIMPS DEAD?</a:t>
            </a:r>
          </a:p>
        </p:txBody>
      </p:sp>
      <p:sp>
        <p:nvSpPr>
          <p:cNvPr id="54" name="Rectangle 3"/>
          <p:cNvSpPr txBox="1">
            <a:spLocks noChangeArrowheads="1"/>
          </p:cNvSpPr>
          <p:nvPr/>
        </p:nvSpPr>
        <p:spPr bwMode="auto">
          <a:xfrm>
            <a:off x="228600" y="914400"/>
            <a:ext cx="85344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Of course, WIMPs aren’t dead.  But a more interesting question is, how about the leading frameworks that include WIMPs along with other beautiful motivations (e.g., naturalness)?  For example: weak-scale supersymmetry.</a:t>
            </a:r>
          </a:p>
          <a:p>
            <a:endParaRPr lang="en-US" sz="1200" dirty="0"/>
          </a:p>
          <a:p>
            <a:r>
              <a:rPr lang="en-US" dirty="0"/>
              <a:t>There are many constraints on SUSY from the LHC.</a:t>
            </a:r>
          </a:p>
          <a:p>
            <a:endParaRPr lang="en-US" dirty="0"/>
          </a:p>
        </p:txBody>
      </p:sp>
      <p:pic>
        <p:nvPicPr>
          <p:cNvPr id="4" name="Picture 3" descr="ATLAS_SUSY_Summary.png">
            <a:extLst>
              <a:ext uri="{FF2B5EF4-FFF2-40B4-BE49-F238E27FC236}">
                <a16:creationId xmlns:a16="http://schemas.microsoft.com/office/drawing/2014/main" id="{FBD6AC0A-B6D6-1B43-A18D-B70AF609A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3421777"/>
            <a:ext cx="4134678" cy="2971800"/>
          </a:xfrm>
          <a:prstGeom prst="rect">
            <a:avLst/>
          </a:prstGeom>
        </p:spPr>
      </p:pic>
      <p:pic>
        <p:nvPicPr>
          <p:cNvPr id="5" name="Picture 4" descr="exo-limits_ICHEP_2016.001.png">
            <a:extLst>
              <a:ext uri="{FF2B5EF4-FFF2-40B4-BE49-F238E27FC236}">
                <a16:creationId xmlns:a16="http://schemas.microsoft.com/office/drawing/2014/main" id="{73CC8194-A957-7941-9398-C1B0970B1E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3276600"/>
            <a:ext cx="4267200" cy="3200400"/>
          </a:xfrm>
          <a:prstGeom prst="rect">
            <a:avLst/>
          </a:prstGeom>
        </p:spPr>
      </p:pic>
    </p:spTree>
    <p:extLst>
      <p:ext uri="{BB962C8B-B14F-4D97-AF65-F5344CB8AC3E}">
        <p14:creationId xmlns:p14="http://schemas.microsoft.com/office/powerpoint/2010/main" val="85695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nodeType="withEffect">
                                  <p:stCondLst>
                                    <p:cond delay="0"/>
                                  </p:stCondLst>
                                  <p:childTnLst>
                                    <p:set>
                                      <p:cBhvr>
                                        <p:cTn id="12" dur="1" fill="hold">
                                          <p:stCondLst>
                                            <p:cond delay="0"/>
                                          </p:stCondLst>
                                        </p:cTn>
                                        <p:tgtEl>
                                          <p:spTgt spid="54">
                                            <p:txEl>
                                              <p:pRg st="2" end="2"/>
                                            </p:txEl>
                                          </p:spTgt>
                                        </p:tgtEl>
                                        <p:attrNameLst>
                                          <p:attrName>style.visibility</p:attrName>
                                        </p:attrNameLst>
                                      </p:cBhvr>
                                      <p:to>
                                        <p:strVal val="visible"/>
                                      </p:to>
                                    </p:set>
                                    <p:animEffect transition="in" filter="dissolve">
                                      <p:cBhvr>
                                        <p:cTn id="13" dur="500"/>
                                        <p:tgtEl>
                                          <p:spTgt spid="5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4AA0CF3-338E-9748-98BB-C28E95BB0FFF}"/>
              </a:ext>
            </a:extLst>
          </p:cNvPr>
          <p:cNvGrpSpPr/>
          <p:nvPr/>
        </p:nvGrpSpPr>
        <p:grpSpPr>
          <a:xfrm>
            <a:off x="4887166" y="2438400"/>
            <a:ext cx="3962399" cy="4114800"/>
            <a:chOff x="4724400" y="3048000"/>
            <a:chExt cx="3962399" cy="3581400"/>
          </a:xfrm>
        </p:grpSpPr>
        <p:pic>
          <p:nvPicPr>
            <p:cNvPr id="6" name="Picture 5"/>
            <p:cNvPicPr>
              <a:picLocks noChangeAspect="1"/>
            </p:cNvPicPr>
            <p:nvPr/>
          </p:nvPicPr>
          <p:blipFill>
            <a:blip r:embed="rId3"/>
            <a:stretch>
              <a:fillRect/>
            </a:stretch>
          </p:blipFill>
          <p:spPr>
            <a:xfrm>
              <a:off x="4724400" y="3327144"/>
              <a:ext cx="3962399" cy="3302256"/>
            </a:xfrm>
            <a:prstGeom prst="rect">
              <a:avLst/>
            </a:prstGeom>
          </p:spPr>
        </p:pic>
        <p:sp>
          <p:nvSpPr>
            <p:cNvPr id="2" name="TextBox 1"/>
            <p:cNvSpPr txBox="1"/>
            <p:nvPr/>
          </p:nvSpPr>
          <p:spPr>
            <a:xfrm>
              <a:off x="6238996" y="3048000"/>
              <a:ext cx="1294710" cy="341390"/>
            </a:xfrm>
            <a:prstGeom prst="rect">
              <a:avLst/>
            </a:prstGeom>
            <a:noFill/>
          </p:spPr>
          <p:txBody>
            <a:bodyPr wrap="none" rtlCol="0">
              <a:spAutoFit/>
            </a:bodyPr>
            <a:lstStyle/>
            <a:p>
              <a:r>
                <a:rPr lang="en-US" dirty="0" err="1"/>
                <a:t>m</a:t>
              </a:r>
              <a:r>
                <a:rPr lang="en-US" baseline="-25000" dirty="0" err="1"/>
                <a:t>h</a:t>
              </a:r>
              <a:r>
                <a:rPr lang="en-US" dirty="0"/>
                <a:t> (</a:t>
              </a:r>
              <a:r>
                <a:rPr lang="en-US" dirty="0" err="1"/>
                <a:t>GeV</a:t>
              </a:r>
              <a:r>
                <a:rPr lang="en-US" dirty="0"/>
                <a:t>)</a:t>
              </a:r>
            </a:p>
          </p:txBody>
        </p:sp>
      </p:grpSp>
      <p:sp>
        <p:nvSpPr>
          <p:cNvPr id="8" name="Title 1"/>
          <p:cNvSpPr>
            <a:spLocks noGrp="1"/>
          </p:cNvSpPr>
          <p:nvPr>
            <p:ph type="title"/>
          </p:nvPr>
        </p:nvSpPr>
        <p:spPr>
          <a:xfrm>
            <a:off x="457200" y="244475"/>
            <a:ext cx="8229600" cy="441325"/>
          </a:xfrm>
        </p:spPr>
        <p:txBody>
          <a:bodyPr/>
          <a:lstStyle/>
          <a:p>
            <a:r>
              <a:rPr lang="en-US" dirty="0">
                <a:latin typeface="Arial" charset="0"/>
              </a:rPr>
              <a:t>MSSM4G</a:t>
            </a:r>
          </a:p>
        </p:txBody>
      </p:sp>
      <p:sp>
        <p:nvSpPr>
          <p:cNvPr id="5" name="Rectangle 3"/>
          <p:cNvSpPr txBox="1">
            <a:spLocks noChangeArrowheads="1"/>
          </p:cNvSpPr>
          <p:nvPr/>
        </p:nvSpPr>
        <p:spPr bwMode="auto">
          <a:xfrm>
            <a:off x="0" y="762000"/>
            <a:ext cx="8905034"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tx1">
                    <a:lumMod val="95000"/>
                    <a:lumOff val="5000"/>
                  </a:schemeClr>
                </a:solidFill>
                <a:latin typeface="Arial" charset="0"/>
              </a:rPr>
              <a:t>But there remain viable models that preserve all of the central motivations for SUSY: e.g., MSSM4G.</a:t>
            </a:r>
          </a:p>
          <a:p>
            <a:endParaRPr lang="en-US" sz="1200" dirty="0">
              <a:solidFill>
                <a:schemeClr val="tx1">
                  <a:lumMod val="95000"/>
                  <a:lumOff val="5000"/>
                </a:schemeClr>
              </a:solidFill>
              <a:latin typeface="Arial" charset="0"/>
            </a:endParaRPr>
          </a:p>
          <a:p>
            <a:r>
              <a:rPr lang="en-US" dirty="0">
                <a:solidFill>
                  <a:schemeClr val="tx1">
                    <a:lumMod val="95000"/>
                    <a:lumOff val="5000"/>
                  </a:schemeClr>
                </a:solidFill>
                <a:latin typeface="Arial" charset="0"/>
              </a:rPr>
              <a:t>Naturalness suggests light stops and </a:t>
            </a:r>
            <a:r>
              <a:rPr lang="en-US" dirty="0" err="1">
                <a:solidFill>
                  <a:schemeClr val="tx1">
                    <a:lumMod val="95000"/>
                    <a:lumOff val="5000"/>
                  </a:schemeClr>
                </a:solidFill>
                <a:latin typeface="Arial" charset="0"/>
              </a:rPr>
              <a:t>sbottoms</a:t>
            </a:r>
            <a:r>
              <a:rPr lang="en-US" dirty="0">
                <a:solidFill>
                  <a:schemeClr val="tx1">
                    <a:lumMod val="95000"/>
                    <a:lumOff val="5000"/>
                  </a:schemeClr>
                </a:solidFill>
                <a:latin typeface="Arial" charset="0"/>
              </a:rPr>
              <a:t>; </a:t>
            </a:r>
            <a:r>
              <a:rPr lang="en-US" dirty="0" err="1">
                <a:solidFill>
                  <a:schemeClr val="tx1">
                    <a:lumMod val="95000"/>
                    <a:lumOff val="5000"/>
                  </a:schemeClr>
                </a:solidFill>
                <a:latin typeface="Arial" charset="0"/>
              </a:rPr>
              <a:t>m</a:t>
            </a:r>
            <a:r>
              <a:rPr lang="en-US" baseline="-25000" dirty="0" err="1">
                <a:solidFill>
                  <a:schemeClr val="tx1">
                    <a:lumMod val="95000"/>
                    <a:lumOff val="5000"/>
                  </a:schemeClr>
                </a:solidFill>
                <a:latin typeface="Arial" charset="0"/>
              </a:rPr>
              <a:t>h</a:t>
            </a:r>
            <a:r>
              <a:rPr lang="en-US" dirty="0">
                <a:solidFill>
                  <a:schemeClr val="tx1">
                    <a:lumMod val="95000"/>
                    <a:lumOff val="5000"/>
                  </a:schemeClr>
                </a:solidFill>
                <a:latin typeface="Arial" charset="0"/>
              </a:rPr>
              <a:t> = 125 GeV suggests heavy stops and </a:t>
            </a:r>
            <a:r>
              <a:rPr lang="en-US" dirty="0" err="1">
                <a:solidFill>
                  <a:schemeClr val="tx1">
                    <a:lumMod val="95000"/>
                    <a:lumOff val="5000"/>
                  </a:schemeClr>
                </a:solidFill>
                <a:latin typeface="Arial" charset="0"/>
              </a:rPr>
              <a:t>sbottoms</a:t>
            </a:r>
            <a:r>
              <a:rPr lang="en-US" dirty="0">
                <a:solidFill>
                  <a:schemeClr val="tx1">
                    <a:lumMod val="95000"/>
                    <a:lumOff val="5000"/>
                  </a:schemeClr>
                </a:solidFill>
                <a:latin typeface="Arial" charset="0"/>
              </a:rPr>
              <a:t>.</a:t>
            </a:r>
          </a:p>
          <a:p>
            <a:endParaRPr lang="en-US" sz="1200" dirty="0">
              <a:solidFill>
                <a:schemeClr val="tx1">
                  <a:lumMod val="95000"/>
                  <a:lumOff val="5000"/>
                </a:schemeClr>
              </a:solidFill>
              <a:latin typeface="Arial" charset="0"/>
            </a:endParaRPr>
          </a:p>
        </p:txBody>
      </p:sp>
      <p:sp>
        <p:nvSpPr>
          <p:cNvPr id="4" name="Rectangle 3"/>
          <p:cNvSpPr txBox="1">
            <a:spLocks noChangeArrowheads="1"/>
          </p:cNvSpPr>
          <p:nvPr/>
        </p:nvSpPr>
        <p:spPr bwMode="auto">
          <a:xfrm>
            <a:off x="-1" y="2819400"/>
            <a:ext cx="4876801"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tx1">
                    <a:lumMod val="95000"/>
                    <a:lumOff val="5000"/>
                  </a:schemeClr>
                </a:solidFill>
                <a:latin typeface="Arial" charset="0"/>
              </a:rPr>
              <a:t>A resolution: introduce a vector-like 4</a:t>
            </a:r>
            <a:r>
              <a:rPr lang="en-US" baseline="30000" dirty="0">
                <a:solidFill>
                  <a:schemeClr val="tx1">
                    <a:lumMod val="95000"/>
                    <a:lumOff val="5000"/>
                  </a:schemeClr>
                </a:solidFill>
                <a:latin typeface="Arial" charset="0"/>
              </a:rPr>
              <a:t>th</a:t>
            </a:r>
            <a:r>
              <a:rPr lang="en-US" dirty="0">
                <a:solidFill>
                  <a:schemeClr val="tx1">
                    <a:lumMod val="95000"/>
                    <a:lumOff val="5000"/>
                  </a:schemeClr>
                </a:solidFill>
                <a:latin typeface="Arial" charset="0"/>
              </a:rPr>
              <a:t> generation of particles to raise the Higgs mass.  </a:t>
            </a:r>
          </a:p>
          <a:p>
            <a:pPr marL="0" indent="0">
              <a:buNone/>
            </a:pPr>
            <a:endParaRPr lang="en-US" sz="1200" dirty="0">
              <a:solidFill>
                <a:schemeClr val="tx1">
                  <a:lumMod val="95000"/>
                  <a:lumOff val="5000"/>
                </a:schemeClr>
              </a:solidFill>
              <a:latin typeface="Arial" charset="0"/>
            </a:endParaRPr>
          </a:p>
          <a:p>
            <a:r>
              <a:rPr lang="en-US" dirty="0">
                <a:solidFill>
                  <a:schemeClr val="tx1">
                    <a:lumMod val="95000"/>
                    <a:lumOff val="5000"/>
                  </a:schemeClr>
                </a:solidFill>
                <a:latin typeface="Arial" charset="0"/>
              </a:rPr>
              <a:t>For example, add a 10 of SU(5) consistent with gauge coupling unification:</a:t>
            </a:r>
          </a:p>
          <a:p>
            <a:endParaRPr lang="en-US" sz="2000" dirty="0">
              <a:solidFill>
                <a:schemeClr val="tx1">
                  <a:lumMod val="95000"/>
                  <a:lumOff val="5000"/>
                </a:schemeClr>
              </a:solidFill>
              <a:latin typeface="Arial" charset="0"/>
            </a:endParaRPr>
          </a:p>
          <a:p>
            <a:pPr marL="0" indent="0">
              <a:buNone/>
            </a:pPr>
            <a:endParaRPr lang="en-US" sz="2000" dirty="0">
              <a:solidFill>
                <a:schemeClr val="tx1">
                  <a:lumMod val="95000"/>
                  <a:lumOff val="5000"/>
                </a:schemeClr>
              </a:solidFill>
              <a:latin typeface="Arial" charset="0"/>
            </a:endParaRPr>
          </a:p>
          <a:p>
            <a:pPr marL="0" indent="0" algn="r">
              <a:buNone/>
            </a:pPr>
            <a:r>
              <a:rPr lang="en-US" sz="2000" baseline="-25000" dirty="0" err="1">
                <a:solidFill>
                  <a:schemeClr val="tx1">
                    <a:lumMod val="95000"/>
                    <a:lumOff val="5000"/>
                  </a:schemeClr>
                </a:solidFill>
                <a:latin typeface="Arial" charset="0"/>
              </a:rPr>
              <a:t>Moroi</a:t>
            </a:r>
            <a:r>
              <a:rPr lang="en-US" sz="2000" baseline="-25000" dirty="0">
                <a:solidFill>
                  <a:schemeClr val="tx1">
                    <a:lumMod val="95000"/>
                    <a:lumOff val="5000"/>
                  </a:schemeClr>
                </a:solidFill>
                <a:latin typeface="Arial" charset="0"/>
              </a:rPr>
              <a:t>, Okada (1992); Martin (2010)</a:t>
            </a:r>
            <a:endParaRPr lang="en-US" baseline="-25000" dirty="0">
              <a:solidFill>
                <a:schemeClr val="tx1">
                  <a:lumMod val="95000"/>
                  <a:lumOff val="5000"/>
                </a:schemeClr>
              </a:solidFill>
              <a:latin typeface="Arial" charset="0"/>
            </a:endParaRPr>
          </a:p>
          <a:p>
            <a:pPr marL="457200" lvl="1" indent="0">
              <a:buNone/>
            </a:pPr>
            <a:endParaRPr lang="en-US" sz="1600" dirty="0">
              <a:solidFill>
                <a:schemeClr val="tx1">
                  <a:lumMod val="95000"/>
                  <a:lumOff val="5000"/>
                </a:schemeClr>
              </a:solidFill>
              <a:latin typeface="Arial" charset="0"/>
            </a:endParaRPr>
          </a:p>
        </p:txBody>
      </p:sp>
      <p:pic>
        <p:nvPicPr>
          <p:cNvPr id="7" name="Picture 6"/>
          <p:cNvPicPr>
            <a:picLocks noChangeAspect="1"/>
          </p:cNvPicPr>
          <p:nvPr/>
        </p:nvPicPr>
        <p:blipFill>
          <a:blip r:embed="rId4"/>
          <a:stretch>
            <a:fillRect/>
          </a:stretch>
        </p:blipFill>
        <p:spPr>
          <a:xfrm>
            <a:off x="228600" y="5410200"/>
            <a:ext cx="4800600" cy="579383"/>
          </a:xfrm>
          <a:prstGeom prst="rect">
            <a:avLst/>
          </a:prstGeom>
        </p:spPr>
      </p:pic>
      <p:sp>
        <p:nvSpPr>
          <p:cNvPr id="11" name="Rectangle 3">
            <a:extLst>
              <a:ext uri="{FF2B5EF4-FFF2-40B4-BE49-F238E27FC236}">
                <a16:creationId xmlns:a16="http://schemas.microsoft.com/office/drawing/2014/main" id="{15727282-95F3-FB4E-B353-6B7EC0AFA4F1}"/>
              </a:ext>
            </a:extLst>
          </p:cNvPr>
          <p:cNvSpPr txBox="1">
            <a:spLocks noChangeArrowheads="1"/>
          </p:cNvSpPr>
          <p:nvPr/>
        </p:nvSpPr>
        <p:spPr bwMode="auto">
          <a:xfrm rot="5400000">
            <a:off x="7315200" y="3581400"/>
            <a:ext cx="3200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2000" baseline="-25000" dirty="0">
                <a:solidFill>
                  <a:schemeClr val="tx1">
                    <a:lumMod val="95000"/>
                    <a:lumOff val="5000"/>
                  </a:schemeClr>
                </a:solidFill>
                <a:latin typeface="Arial" charset="0"/>
              </a:rPr>
              <a:t>Abdullah, Feng (2015)</a:t>
            </a:r>
            <a:endParaRPr lang="en-US" sz="1400" dirty="0">
              <a:latin typeface="Arial" charset="0"/>
            </a:endParaRPr>
          </a:p>
        </p:txBody>
      </p:sp>
    </p:spTree>
    <p:extLst>
      <p:ext uri="{BB962C8B-B14F-4D97-AF65-F5344CB8AC3E}">
        <p14:creationId xmlns:p14="http://schemas.microsoft.com/office/powerpoint/2010/main" val="4017731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44475"/>
            <a:ext cx="8229600" cy="441325"/>
          </a:xfrm>
        </p:spPr>
        <p:txBody>
          <a:bodyPr/>
          <a:lstStyle/>
          <a:p>
            <a:r>
              <a:rPr lang="en-US" dirty="0">
                <a:latin typeface="Arial" charset="0"/>
              </a:rPr>
              <a:t>MSSM4G DARK MATTER</a:t>
            </a:r>
          </a:p>
        </p:txBody>
      </p:sp>
      <p:pic>
        <p:nvPicPr>
          <p:cNvPr id="2" name="Picture 1"/>
          <p:cNvPicPr>
            <a:picLocks noChangeAspect="1"/>
          </p:cNvPicPr>
          <p:nvPr/>
        </p:nvPicPr>
        <p:blipFill>
          <a:blip r:embed="rId3"/>
          <a:stretch>
            <a:fillRect/>
          </a:stretch>
        </p:blipFill>
        <p:spPr>
          <a:xfrm>
            <a:off x="4559300" y="3416300"/>
            <a:ext cx="12700" cy="12700"/>
          </a:xfrm>
          <a:prstGeom prst="rect">
            <a:avLst/>
          </a:prstGeom>
        </p:spPr>
      </p:pic>
      <p:pic>
        <p:nvPicPr>
          <p:cNvPr id="3" name="Picture 2"/>
          <p:cNvPicPr>
            <a:picLocks noChangeAspect="1"/>
          </p:cNvPicPr>
          <p:nvPr/>
        </p:nvPicPr>
        <p:blipFill>
          <a:blip r:embed="rId3"/>
          <a:stretch>
            <a:fillRect/>
          </a:stretch>
        </p:blipFill>
        <p:spPr>
          <a:xfrm>
            <a:off x="4559300" y="3416300"/>
            <a:ext cx="12700" cy="12700"/>
          </a:xfrm>
          <a:prstGeom prst="rect">
            <a:avLst/>
          </a:prstGeom>
        </p:spPr>
      </p:pic>
      <p:pic>
        <p:nvPicPr>
          <p:cNvPr id="10" name="Picture 9"/>
          <p:cNvPicPr>
            <a:picLocks noChangeAspect="1"/>
          </p:cNvPicPr>
          <p:nvPr/>
        </p:nvPicPr>
        <p:blipFill>
          <a:blip r:embed="rId4"/>
          <a:stretch>
            <a:fillRect/>
          </a:stretch>
        </p:blipFill>
        <p:spPr>
          <a:xfrm>
            <a:off x="6019800" y="914400"/>
            <a:ext cx="1981200" cy="1325603"/>
          </a:xfrm>
          <a:prstGeom prst="rect">
            <a:avLst/>
          </a:prstGeom>
        </p:spPr>
      </p:pic>
      <p:sp>
        <p:nvSpPr>
          <p:cNvPr id="11" name="Rectangle 3"/>
          <p:cNvSpPr txBox="1">
            <a:spLocks noChangeArrowheads="1"/>
          </p:cNvSpPr>
          <p:nvPr/>
        </p:nvSpPr>
        <p:spPr bwMode="auto">
          <a:xfrm>
            <a:off x="0" y="990600"/>
            <a:ext cx="5029200" cy="5619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rgbClr val="000000"/>
                </a:solidFill>
                <a:latin typeface="Arial" charset="0"/>
              </a:rPr>
              <a:t>MSSM4G predicts heavy </a:t>
            </a:r>
            <a:r>
              <a:rPr lang="en-US" dirty="0" err="1">
                <a:solidFill>
                  <a:srgbClr val="000000"/>
                </a:solidFill>
                <a:latin typeface="Arial" charset="0"/>
              </a:rPr>
              <a:t>Bino</a:t>
            </a:r>
            <a:r>
              <a:rPr lang="en-US" dirty="0">
                <a:solidFill>
                  <a:srgbClr val="000000"/>
                </a:solidFill>
                <a:latin typeface="Arial" charset="0"/>
              </a:rPr>
              <a:t>-like dark matter that freezes out with the right thermal relic density through  </a:t>
            </a:r>
            <a:r>
              <a:rPr lang="en-US" dirty="0">
                <a:solidFill>
                  <a:srgbClr val="000000"/>
                </a:solidFill>
                <a:latin typeface="Symbol" charset="2"/>
                <a:cs typeface="Symbol" charset="2"/>
              </a:rPr>
              <a:t>cc</a:t>
            </a:r>
            <a:r>
              <a:rPr lang="en-US" dirty="0">
                <a:solidFill>
                  <a:srgbClr val="000000"/>
                </a:solidFill>
                <a:latin typeface="Arial" charset="0"/>
              </a:rPr>
              <a:t> </a:t>
            </a:r>
            <a:r>
              <a:rPr lang="en-US" dirty="0">
                <a:solidFill>
                  <a:srgbClr val="000000"/>
                </a:solidFill>
                <a:latin typeface="Arial" charset="0"/>
                <a:sym typeface="Wingdings"/>
              </a:rPr>
              <a:t> </a:t>
            </a:r>
            <a:r>
              <a:rPr lang="en-US" i="1" dirty="0">
                <a:solidFill>
                  <a:srgbClr val="000000"/>
                </a:solidFill>
                <a:latin typeface="Symbol" charset="2"/>
                <a:cs typeface="Symbol" charset="2"/>
                <a:sym typeface="Wingdings"/>
              </a:rPr>
              <a:t>t</a:t>
            </a:r>
            <a:r>
              <a:rPr lang="en-US" baseline="-25000" dirty="0">
                <a:solidFill>
                  <a:srgbClr val="000000"/>
                </a:solidFill>
                <a:latin typeface="Arial" charset="0"/>
                <a:sym typeface="Wingdings"/>
              </a:rPr>
              <a:t>4</a:t>
            </a:r>
            <a:r>
              <a:rPr lang="en-US" i="1" dirty="0">
                <a:solidFill>
                  <a:srgbClr val="000000"/>
                </a:solidFill>
                <a:latin typeface="Symbol" charset="2"/>
                <a:cs typeface="Symbol" charset="2"/>
                <a:sym typeface="Wingdings"/>
              </a:rPr>
              <a:t>t</a:t>
            </a:r>
            <a:r>
              <a:rPr lang="en-US" baseline="-25000" dirty="0">
                <a:solidFill>
                  <a:srgbClr val="000000"/>
                </a:solidFill>
                <a:latin typeface="Arial" charset="0"/>
                <a:sym typeface="Wingdings"/>
              </a:rPr>
              <a:t>4 </a:t>
            </a:r>
            <a:r>
              <a:rPr lang="en-US" dirty="0">
                <a:solidFill>
                  <a:srgbClr val="000000"/>
                </a:solidFill>
                <a:latin typeface="Arial" charset="0"/>
                <a:sym typeface="Wingdings"/>
              </a:rPr>
              <a:t>.</a:t>
            </a:r>
          </a:p>
          <a:p>
            <a:pPr marL="0" indent="0">
              <a:buNone/>
            </a:pPr>
            <a:endParaRPr lang="en-US" sz="1400" dirty="0">
              <a:solidFill>
                <a:srgbClr val="000000"/>
              </a:solidFill>
              <a:latin typeface="Arial" charset="0"/>
            </a:endParaRPr>
          </a:p>
          <a:p>
            <a:r>
              <a:rPr lang="en-US" dirty="0">
                <a:solidFill>
                  <a:srgbClr val="000000"/>
                </a:solidFill>
                <a:latin typeface="Arial" charset="0"/>
              </a:rPr>
              <a:t>Direct detection cross sections naturally fall between current bounds and the neutrino floor.</a:t>
            </a:r>
          </a:p>
          <a:p>
            <a:endParaRPr lang="en-US" sz="1400" dirty="0">
              <a:solidFill>
                <a:srgbClr val="000000"/>
              </a:solidFill>
              <a:latin typeface="Arial" charset="0"/>
            </a:endParaRPr>
          </a:p>
          <a:p>
            <a:r>
              <a:rPr lang="en-US" dirty="0">
                <a:solidFill>
                  <a:srgbClr val="000000"/>
                </a:solidFill>
                <a:latin typeface="Arial" charset="0"/>
              </a:rPr>
              <a:t>Also interesting signals for LHC, indirect detection (CTA).</a:t>
            </a:r>
          </a:p>
          <a:p>
            <a:endParaRPr lang="en-US" dirty="0">
              <a:solidFill>
                <a:schemeClr val="tx1">
                  <a:lumMod val="95000"/>
                  <a:lumOff val="5000"/>
                </a:schemeClr>
              </a:solidFill>
              <a:latin typeface="Arial" charset="0"/>
            </a:endParaRPr>
          </a:p>
          <a:p>
            <a:endParaRPr lang="en-US" sz="2000" dirty="0">
              <a:solidFill>
                <a:schemeClr val="tx1">
                  <a:lumMod val="95000"/>
                  <a:lumOff val="5000"/>
                </a:schemeClr>
              </a:solidFill>
              <a:latin typeface="Arial" charset="0"/>
            </a:endParaRPr>
          </a:p>
          <a:p>
            <a:endParaRPr lang="en-US" sz="2000" dirty="0">
              <a:solidFill>
                <a:schemeClr val="tx1">
                  <a:lumMod val="95000"/>
                  <a:lumOff val="5000"/>
                </a:schemeClr>
              </a:solidFill>
              <a:latin typeface="Arial" charset="0"/>
            </a:endParaRPr>
          </a:p>
          <a:p>
            <a:endParaRPr lang="en-US" sz="2000" dirty="0">
              <a:solidFill>
                <a:schemeClr val="tx1">
                  <a:lumMod val="95000"/>
                  <a:lumOff val="5000"/>
                </a:schemeClr>
              </a:solidFill>
              <a:latin typeface="Arial" charset="0"/>
            </a:endParaRPr>
          </a:p>
        </p:txBody>
      </p:sp>
      <p:pic>
        <p:nvPicPr>
          <p:cNvPr id="12" name="Picture 11"/>
          <p:cNvPicPr>
            <a:picLocks noChangeAspect="1"/>
          </p:cNvPicPr>
          <p:nvPr/>
        </p:nvPicPr>
        <p:blipFill>
          <a:blip r:embed="rId5"/>
          <a:stretch>
            <a:fillRect/>
          </a:stretch>
        </p:blipFill>
        <p:spPr>
          <a:xfrm>
            <a:off x="5181600" y="2438400"/>
            <a:ext cx="3512685" cy="2984500"/>
          </a:xfrm>
          <a:prstGeom prst="rect">
            <a:avLst/>
          </a:prstGeom>
        </p:spPr>
      </p:pic>
      <p:sp>
        <p:nvSpPr>
          <p:cNvPr id="4" name="Rectangle 3"/>
          <p:cNvSpPr/>
          <p:nvPr/>
        </p:nvSpPr>
        <p:spPr>
          <a:xfrm>
            <a:off x="304801" y="5410200"/>
            <a:ext cx="8839199" cy="1200329"/>
          </a:xfrm>
          <a:prstGeom prst="rect">
            <a:avLst/>
          </a:prstGeom>
        </p:spPr>
        <p:txBody>
          <a:bodyPr wrap="square">
            <a:spAutoFit/>
          </a:bodyPr>
          <a:lstStyle/>
          <a:p>
            <a:r>
              <a:rPr lang="en-US" sz="2400" dirty="0">
                <a:solidFill>
                  <a:srgbClr val="FF0000"/>
                </a:solidFill>
              </a:rPr>
              <a:t>Models like these preserve all the fundamental motivations of SUSY and promise an exciting program of discovery for DM and collider searches.  The WIMP paradigm is doing fine.</a:t>
            </a:r>
          </a:p>
        </p:txBody>
      </p:sp>
      <p:sp>
        <p:nvSpPr>
          <p:cNvPr id="9" name="Rectangle 3">
            <a:extLst>
              <a:ext uri="{FF2B5EF4-FFF2-40B4-BE49-F238E27FC236}">
                <a16:creationId xmlns:a16="http://schemas.microsoft.com/office/drawing/2014/main" id="{7BD7EC79-42BD-B740-A462-854B74C66326}"/>
              </a:ext>
            </a:extLst>
          </p:cNvPr>
          <p:cNvSpPr txBox="1">
            <a:spLocks noChangeArrowheads="1"/>
          </p:cNvSpPr>
          <p:nvPr/>
        </p:nvSpPr>
        <p:spPr bwMode="auto">
          <a:xfrm rot="5400000">
            <a:off x="7246485" y="3695700"/>
            <a:ext cx="3200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2000" baseline="-25000" dirty="0">
                <a:solidFill>
                  <a:schemeClr val="tx1">
                    <a:lumMod val="95000"/>
                    <a:lumOff val="5000"/>
                  </a:schemeClr>
                </a:solidFill>
                <a:latin typeface="Arial" charset="0"/>
              </a:rPr>
              <a:t>Abdullah, Feng, Iwamoto, </a:t>
            </a:r>
            <a:r>
              <a:rPr lang="en-US" sz="2000" baseline="-25000" dirty="0" err="1">
                <a:solidFill>
                  <a:schemeClr val="tx1">
                    <a:lumMod val="95000"/>
                    <a:lumOff val="5000"/>
                  </a:schemeClr>
                </a:solidFill>
                <a:latin typeface="Arial" charset="0"/>
              </a:rPr>
              <a:t>Lillard</a:t>
            </a:r>
            <a:r>
              <a:rPr lang="en-US" sz="2000" baseline="-25000" dirty="0">
                <a:solidFill>
                  <a:schemeClr val="tx1">
                    <a:lumMod val="95000"/>
                    <a:lumOff val="5000"/>
                  </a:schemeClr>
                </a:solidFill>
                <a:latin typeface="Arial" charset="0"/>
              </a:rPr>
              <a:t> ( 2016)</a:t>
            </a:r>
            <a:endParaRPr lang="en-US" sz="1400" dirty="0">
              <a:latin typeface="Arial" charset="0"/>
            </a:endParaRPr>
          </a:p>
        </p:txBody>
      </p:sp>
    </p:spTree>
    <p:extLst>
      <p:ext uri="{BB962C8B-B14F-4D97-AF65-F5344CB8AC3E}">
        <p14:creationId xmlns:p14="http://schemas.microsoft.com/office/powerpoint/2010/main" val="2648741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endParaRPr lang="en-US" dirty="0">
              <a:latin typeface="Arial" charset="0"/>
            </a:endParaRPr>
          </a:p>
        </p:txBody>
      </p:sp>
      <p:sp>
        <p:nvSpPr>
          <p:cNvPr id="54" name="Rectangle 3"/>
          <p:cNvSpPr txBox="1">
            <a:spLocks noChangeArrowheads="1"/>
          </p:cNvSpPr>
          <p:nvPr/>
        </p:nvSpPr>
        <p:spPr bwMode="auto">
          <a:xfrm>
            <a:off x="76200" y="2438400"/>
            <a:ext cx="88392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400" dirty="0"/>
              <a:t>WHAT ARE PROMISING DIRECTIONS?</a:t>
            </a:r>
          </a:p>
        </p:txBody>
      </p:sp>
    </p:spTree>
    <p:extLst>
      <p:ext uri="{BB962C8B-B14F-4D97-AF65-F5344CB8AC3E}">
        <p14:creationId xmlns:p14="http://schemas.microsoft.com/office/powerpoint/2010/main" val="597122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362200" y="1692265"/>
            <a:ext cx="4953000" cy="4249488"/>
          </a:xfrm>
          <a:prstGeom prst="rect">
            <a:avLst/>
          </a:prstGeom>
          <a:gradFill flip="none" rotWithShape="1">
            <a:gsLst>
              <a:gs pos="29000">
                <a:schemeClr val="tx1"/>
              </a:gs>
              <a:gs pos="74000">
                <a:schemeClr val="bg1">
                  <a:lumMod val="95000"/>
                </a:schemeClr>
              </a:gs>
            </a:gsLst>
            <a:lin ang="135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74" name="Title 1"/>
          <p:cNvSpPr>
            <a:spLocks noGrp="1"/>
          </p:cNvSpPr>
          <p:nvPr>
            <p:ph type="title"/>
          </p:nvPr>
        </p:nvSpPr>
        <p:spPr>
          <a:xfrm>
            <a:off x="0" y="228985"/>
            <a:ext cx="9144000" cy="441325"/>
          </a:xfrm>
        </p:spPr>
        <p:txBody>
          <a:bodyPr/>
          <a:lstStyle/>
          <a:p>
            <a:r>
              <a:rPr lang="en-US" dirty="0">
                <a:latin typeface="Arial" charset="0"/>
              </a:rPr>
              <a:t>LAMPPOST LANDSCAPE</a:t>
            </a:r>
          </a:p>
        </p:txBody>
      </p:sp>
      <p:sp>
        <p:nvSpPr>
          <p:cNvPr id="15" name="TextBox 14"/>
          <p:cNvSpPr txBox="1"/>
          <p:nvPr/>
        </p:nvSpPr>
        <p:spPr>
          <a:xfrm>
            <a:off x="4191000" y="6320135"/>
            <a:ext cx="919993" cy="461665"/>
          </a:xfrm>
          <a:prstGeom prst="rect">
            <a:avLst/>
          </a:prstGeom>
          <a:noFill/>
        </p:spPr>
        <p:txBody>
          <a:bodyPr wrap="none" rtlCol="0">
            <a:spAutoFit/>
          </a:bodyPr>
          <a:lstStyle/>
          <a:p>
            <a:r>
              <a:rPr lang="en-US" sz="2400" dirty="0"/>
              <a:t>Mass</a:t>
            </a:r>
          </a:p>
        </p:txBody>
      </p:sp>
      <p:sp>
        <p:nvSpPr>
          <p:cNvPr id="18" name="TextBox 17"/>
          <p:cNvSpPr txBox="1"/>
          <p:nvPr/>
        </p:nvSpPr>
        <p:spPr>
          <a:xfrm rot="16200000">
            <a:off x="155801" y="3676586"/>
            <a:ext cx="2648531" cy="461665"/>
          </a:xfrm>
          <a:prstGeom prst="rect">
            <a:avLst/>
          </a:prstGeom>
          <a:noFill/>
        </p:spPr>
        <p:txBody>
          <a:bodyPr wrap="none" rtlCol="0">
            <a:spAutoFit/>
          </a:bodyPr>
          <a:lstStyle/>
          <a:p>
            <a:r>
              <a:rPr lang="en-US" sz="2400" dirty="0"/>
              <a:t>Coupling Strength</a:t>
            </a:r>
          </a:p>
        </p:txBody>
      </p:sp>
      <p:grpSp>
        <p:nvGrpSpPr>
          <p:cNvPr id="13" name="Group 12"/>
          <p:cNvGrpSpPr/>
          <p:nvPr/>
        </p:nvGrpSpPr>
        <p:grpSpPr>
          <a:xfrm>
            <a:off x="2362200" y="1367135"/>
            <a:ext cx="5257800" cy="4572000"/>
            <a:chOff x="2057400" y="2286000"/>
            <a:chExt cx="5257800" cy="3581400"/>
          </a:xfrm>
        </p:grpSpPr>
        <p:cxnSp>
          <p:nvCxnSpPr>
            <p:cNvPr id="3" name="Straight Arrow Connector 2"/>
            <p:cNvCxnSpPr/>
            <p:nvPr/>
          </p:nvCxnSpPr>
          <p:spPr>
            <a:xfrm>
              <a:off x="2057400" y="5867400"/>
              <a:ext cx="5257800"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2057400" y="2286000"/>
              <a:ext cx="0" cy="358140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19" name="TextBox 18"/>
          <p:cNvSpPr txBox="1"/>
          <p:nvPr/>
        </p:nvSpPr>
        <p:spPr>
          <a:xfrm>
            <a:off x="2649410" y="2129135"/>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0" name="TextBox 19"/>
          <p:cNvSpPr txBox="1"/>
          <p:nvPr/>
        </p:nvSpPr>
        <p:spPr>
          <a:xfrm>
            <a:off x="2836625" y="4336078"/>
            <a:ext cx="2079228" cy="646331"/>
          </a:xfrm>
          <a:prstGeom prst="rect">
            <a:avLst/>
          </a:prstGeom>
          <a:noFill/>
        </p:spPr>
        <p:txBody>
          <a:bodyPr wrap="none" rtlCol="0">
            <a:spAutoFit/>
          </a:bodyPr>
          <a:lstStyle/>
          <a:p>
            <a:pPr algn="ctr"/>
            <a:r>
              <a:rPr lang="en-US" dirty="0"/>
              <a:t>Weakly Interacting</a:t>
            </a:r>
          </a:p>
          <a:p>
            <a:pPr algn="ctr"/>
            <a:r>
              <a:rPr lang="en-US" dirty="0"/>
              <a:t>Light Particles</a:t>
            </a:r>
          </a:p>
        </p:txBody>
      </p:sp>
      <p:sp>
        <p:nvSpPr>
          <p:cNvPr id="21" name="TextBox 20"/>
          <p:cNvSpPr txBox="1"/>
          <p:nvPr/>
        </p:nvSpPr>
        <p:spPr>
          <a:xfrm>
            <a:off x="4813585" y="2281535"/>
            <a:ext cx="2173454" cy="646331"/>
          </a:xfrm>
          <a:prstGeom prst="rect">
            <a:avLst/>
          </a:prstGeom>
          <a:noFill/>
        </p:spPr>
        <p:txBody>
          <a:bodyPr wrap="none" rtlCol="0">
            <a:spAutoFit/>
          </a:bodyPr>
          <a:lstStyle/>
          <a:p>
            <a:pPr algn="ctr"/>
            <a:r>
              <a:rPr lang="en-US" dirty="0"/>
              <a:t>Strongly Interacting</a:t>
            </a:r>
          </a:p>
          <a:p>
            <a:pPr algn="ctr"/>
            <a:r>
              <a:rPr lang="en-US" dirty="0"/>
              <a:t>Heavy Particles</a:t>
            </a:r>
          </a:p>
        </p:txBody>
      </p:sp>
      <p:sp>
        <p:nvSpPr>
          <p:cNvPr id="22" name="TextBox 21"/>
          <p:cNvSpPr txBox="1"/>
          <p:nvPr/>
        </p:nvSpPr>
        <p:spPr>
          <a:xfrm>
            <a:off x="5329683" y="4982409"/>
            <a:ext cx="1544639" cy="646331"/>
          </a:xfrm>
          <a:prstGeom prst="rect">
            <a:avLst/>
          </a:prstGeom>
          <a:noFill/>
        </p:spPr>
        <p:txBody>
          <a:bodyPr wrap="none" rtlCol="0">
            <a:spAutoFit/>
          </a:bodyPr>
          <a:lstStyle/>
          <a:p>
            <a:pPr algn="ctr"/>
            <a:r>
              <a:rPr lang="en-US" dirty="0">
                <a:solidFill>
                  <a:schemeClr val="bg1">
                    <a:lumMod val="50000"/>
                  </a:schemeClr>
                </a:solidFill>
              </a:rPr>
              <a:t>Impossible to </a:t>
            </a:r>
          </a:p>
          <a:p>
            <a:r>
              <a:rPr lang="en-US" dirty="0">
                <a:solidFill>
                  <a:schemeClr val="bg1">
                    <a:lumMod val="50000"/>
                  </a:schemeClr>
                </a:solidFill>
              </a:rPr>
              <a:t>Discover</a:t>
            </a:r>
          </a:p>
        </p:txBody>
      </p:sp>
      <p:grpSp>
        <p:nvGrpSpPr>
          <p:cNvPr id="7" name="Group 6"/>
          <p:cNvGrpSpPr/>
          <p:nvPr/>
        </p:nvGrpSpPr>
        <p:grpSpPr>
          <a:xfrm>
            <a:off x="1784323" y="1981200"/>
            <a:ext cx="4769253" cy="4343996"/>
            <a:chOff x="1631547" y="1810492"/>
            <a:chExt cx="4769253" cy="4343996"/>
          </a:xfrm>
        </p:grpSpPr>
        <p:sp>
          <p:nvSpPr>
            <p:cNvPr id="23" name="TextBox 22"/>
            <p:cNvSpPr txBox="1"/>
            <p:nvPr/>
          </p:nvSpPr>
          <p:spPr>
            <a:xfrm>
              <a:off x="5818376" y="5785156"/>
              <a:ext cx="582424" cy="369332"/>
            </a:xfrm>
            <a:prstGeom prst="rect">
              <a:avLst/>
            </a:prstGeom>
            <a:noFill/>
          </p:spPr>
          <p:txBody>
            <a:bodyPr wrap="none" rtlCol="0">
              <a:spAutoFit/>
            </a:bodyPr>
            <a:lstStyle/>
            <a:p>
              <a:r>
                <a:rPr lang="en-US" dirty="0" err="1"/>
                <a:t>TeV</a:t>
              </a:r>
              <a:endParaRPr lang="en-US" dirty="0"/>
            </a:p>
          </p:txBody>
        </p:sp>
        <p:sp>
          <p:nvSpPr>
            <p:cNvPr id="25" name="TextBox 24"/>
            <p:cNvSpPr txBox="1"/>
            <p:nvPr/>
          </p:nvSpPr>
          <p:spPr>
            <a:xfrm>
              <a:off x="2495720" y="5785156"/>
              <a:ext cx="659293" cy="369332"/>
            </a:xfrm>
            <a:prstGeom prst="rect">
              <a:avLst/>
            </a:prstGeom>
            <a:noFill/>
          </p:spPr>
          <p:txBody>
            <a:bodyPr wrap="none" rtlCol="0">
              <a:spAutoFit/>
            </a:bodyPr>
            <a:lstStyle/>
            <a:p>
              <a:r>
                <a:rPr lang="en-US" dirty="0"/>
                <a:t>MeV</a:t>
              </a:r>
            </a:p>
          </p:txBody>
        </p:sp>
        <p:sp>
          <p:nvSpPr>
            <p:cNvPr id="26" name="TextBox 25"/>
            <p:cNvSpPr txBox="1"/>
            <p:nvPr/>
          </p:nvSpPr>
          <p:spPr>
            <a:xfrm>
              <a:off x="4163416" y="5785156"/>
              <a:ext cx="646556" cy="369332"/>
            </a:xfrm>
            <a:prstGeom prst="rect">
              <a:avLst/>
            </a:prstGeom>
            <a:noFill/>
          </p:spPr>
          <p:txBody>
            <a:bodyPr wrap="none" rtlCol="0">
              <a:spAutoFit/>
            </a:bodyPr>
            <a:lstStyle/>
            <a:p>
              <a:r>
                <a:rPr lang="en-US" dirty="0" err="1"/>
                <a:t>GeV</a:t>
              </a:r>
              <a:endParaRPr lang="en-US" dirty="0"/>
            </a:p>
          </p:txBody>
        </p:sp>
        <p:sp>
          <p:nvSpPr>
            <p:cNvPr id="27" name="TextBox 26"/>
            <p:cNvSpPr txBox="1"/>
            <p:nvPr/>
          </p:nvSpPr>
          <p:spPr>
            <a:xfrm>
              <a:off x="1764151" y="1810492"/>
              <a:ext cx="313044" cy="369332"/>
            </a:xfrm>
            <a:prstGeom prst="rect">
              <a:avLst/>
            </a:prstGeom>
            <a:noFill/>
          </p:spPr>
          <p:txBody>
            <a:bodyPr wrap="none" rtlCol="0">
              <a:spAutoFit/>
            </a:bodyPr>
            <a:lstStyle/>
            <a:p>
              <a:r>
                <a:rPr lang="en-US" dirty="0"/>
                <a:t>1</a:t>
              </a:r>
            </a:p>
          </p:txBody>
        </p:sp>
        <p:sp>
          <p:nvSpPr>
            <p:cNvPr id="28" name="TextBox 27"/>
            <p:cNvSpPr txBox="1"/>
            <p:nvPr/>
          </p:nvSpPr>
          <p:spPr>
            <a:xfrm>
              <a:off x="1631547" y="3486892"/>
              <a:ext cx="578253" cy="369332"/>
            </a:xfrm>
            <a:prstGeom prst="rect">
              <a:avLst/>
            </a:prstGeom>
            <a:noFill/>
          </p:spPr>
          <p:txBody>
            <a:bodyPr wrap="none" rtlCol="0">
              <a:spAutoFit/>
            </a:bodyPr>
            <a:lstStyle/>
            <a:p>
              <a:r>
                <a:rPr lang="en-US" dirty="0"/>
                <a:t>10</a:t>
              </a:r>
              <a:r>
                <a:rPr lang="en-US" baseline="30000" dirty="0"/>
                <a:t>-3</a:t>
              </a:r>
            </a:p>
          </p:txBody>
        </p:sp>
        <p:sp>
          <p:nvSpPr>
            <p:cNvPr id="29" name="TextBox 28"/>
            <p:cNvSpPr txBox="1"/>
            <p:nvPr/>
          </p:nvSpPr>
          <p:spPr>
            <a:xfrm>
              <a:off x="1631547" y="5219939"/>
              <a:ext cx="578253" cy="369332"/>
            </a:xfrm>
            <a:prstGeom prst="rect">
              <a:avLst/>
            </a:prstGeom>
            <a:noFill/>
          </p:spPr>
          <p:txBody>
            <a:bodyPr wrap="none" rtlCol="0">
              <a:spAutoFit/>
            </a:bodyPr>
            <a:lstStyle/>
            <a:p>
              <a:r>
                <a:rPr lang="en-US" dirty="0"/>
                <a:t>10</a:t>
              </a:r>
              <a:r>
                <a:rPr lang="en-US" baseline="30000" dirty="0"/>
                <a:t>-6</a:t>
              </a:r>
            </a:p>
          </p:txBody>
        </p:sp>
      </p:grpSp>
      <p:pic>
        <p:nvPicPr>
          <p:cNvPr id="6" name="Picture 5" descr="spotlight-147742_960_720-375x19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762000"/>
            <a:ext cx="5410200" cy="2476500"/>
          </a:xfrm>
          <a:prstGeom prst="rect">
            <a:avLst/>
          </a:prstGeom>
        </p:spPr>
      </p:pic>
    </p:spTree>
    <p:extLst>
      <p:ext uri="{BB962C8B-B14F-4D97-AF65-F5344CB8AC3E}">
        <p14:creationId xmlns:p14="http://schemas.microsoft.com/office/powerpoint/2010/main" val="2923615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WEAKLY INTERACTING, LIGHT PARTICLES</a:t>
            </a:r>
          </a:p>
        </p:txBody>
      </p:sp>
      <p:sp>
        <p:nvSpPr>
          <p:cNvPr id="54" name="Rectangle 3"/>
          <p:cNvSpPr txBox="1">
            <a:spLocks noChangeArrowheads="1"/>
          </p:cNvSpPr>
          <p:nvPr/>
        </p:nvSpPr>
        <p:spPr bwMode="auto">
          <a:xfrm>
            <a:off x="0" y="762000"/>
            <a:ext cx="9101016" cy="3551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 new target for new physics searches, but with similarly strong motivations</a:t>
            </a:r>
          </a:p>
          <a:p>
            <a:endParaRPr lang="en-US" sz="1200" dirty="0"/>
          </a:p>
          <a:p>
            <a:r>
              <a:rPr lang="en-US" sz="2000" dirty="0"/>
              <a:t>Weakly interacting, light particles can be thermal relic dark matter.  </a:t>
            </a:r>
          </a:p>
          <a:p>
            <a:pPr marL="0" indent="0" algn="r">
              <a:buNone/>
            </a:pPr>
            <a:r>
              <a:rPr lang="en-US" sz="2000" baseline="-25000" dirty="0"/>
              <a:t>Boehm, </a:t>
            </a:r>
            <a:r>
              <a:rPr lang="en-US" sz="2000" baseline="-25000" dirty="0" err="1"/>
              <a:t>Fayet</a:t>
            </a:r>
            <a:r>
              <a:rPr lang="en-US" sz="2000" baseline="-25000" dirty="0"/>
              <a:t> (2003)</a:t>
            </a:r>
          </a:p>
          <a:p>
            <a:endParaRPr lang="en-US" sz="800" dirty="0"/>
          </a:p>
          <a:p>
            <a:r>
              <a:rPr lang="en-US" sz="2000" dirty="0" err="1"/>
              <a:t>WIMPless</a:t>
            </a:r>
            <a:r>
              <a:rPr lang="en-US" sz="2000" dirty="0"/>
              <a:t> Miracle: in fact, in analogy with the WIMP miracle, the structure of theories motivated by particle physics alone (SUSY with GMSB, AMSB) produces particles with exactly the required properties.             </a:t>
            </a:r>
            <a:r>
              <a:rPr lang="en-US" sz="2000" baseline="-25000" dirty="0"/>
              <a:t>Feng, Kumar (2008)</a:t>
            </a:r>
          </a:p>
          <a:p>
            <a:endParaRPr lang="en-US" sz="2000" dirty="0"/>
          </a:p>
          <a:p>
            <a:endParaRPr lang="en-US" sz="2000" dirty="0"/>
          </a:p>
          <a:p>
            <a:endParaRPr lang="en-US" sz="2000" dirty="0"/>
          </a:p>
          <a:p>
            <a:pPr marL="0" indent="0">
              <a:buNone/>
            </a:pPr>
            <a:endParaRPr lang="en-US" sz="2000" dirty="0"/>
          </a:p>
          <a:p>
            <a:endParaRPr lang="en-US" sz="1200" dirty="0"/>
          </a:p>
          <a:p>
            <a:endParaRPr lang="en-US" sz="2000" dirty="0"/>
          </a:p>
          <a:p>
            <a:endParaRPr lang="en-US" sz="2000" dirty="0"/>
          </a:p>
          <a:p>
            <a:endParaRPr lang="en-US" sz="2000" dirty="0"/>
          </a:p>
        </p:txBody>
      </p:sp>
      <p:pic>
        <p:nvPicPr>
          <p:cNvPr id="10"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317" y="3124201"/>
            <a:ext cx="41910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39"/>
          <p:cNvGrpSpPr>
            <a:grpSpLocks/>
          </p:cNvGrpSpPr>
          <p:nvPr/>
        </p:nvGrpSpPr>
        <p:grpSpPr bwMode="auto">
          <a:xfrm>
            <a:off x="4521937" y="3193420"/>
            <a:ext cx="4088663" cy="2796611"/>
            <a:chOff x="4610099" y="3308245"/>
            <a:chExt cx="4357365" cy="3140180"/>
          </a:xfrm>
        </p:grpSpPr>
        <p:grpSp>
          <p:nvGrpSpPr>
            <p:cNvPr id="9" name="Group 29"/>
            <p:cNvGrpSpPr>
              <a:grpSpLocks/>
            </p:cNvGrpSpPr>
            <p:nvPr/>
          </p:nvGrpSpPr>
          <p:grpSpPr bwMode="auto">
            <a:xfrm>
              <a:off x="4610099" y="3308245"/>
              <a:ext cx="4357365" cy="3140180"/>
              <a:chOff x="4457699" y="3381376"/>
              <a:chExt cx="4357365" cy="3140180"/>
            </a:xfrm>
          </p:grpSpPr>
          <p:pic>
            <p:nvPicPr>
              <p:cNvPr id="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699" y="3381376"/>
                <a:ext cx="4357365" cy="3140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Rectangle 25"/>
              <p:cNvSpPr>
                <a:spLocks noChangeArrowheads="1"/>
              </p:cNvSpPr>
              <p:nvPr/>
            </p:nvSpPr>
            <p:spPr bwMode="auto">
              <a:xfrm>
                <a:off x="6648450" y="3686175"/>
                <a:ext cx="847725" cy="3048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3" name="Rectangle 26"/>
              <p:cNvSpPr>
                <a:spLocks noChangeArrowheads="1"/>
              </p:cNvSpPr>
              <p:nvPr/>
            </p:nvSpPr>
            <p:spPr bwMode="auto">
              <a:xfrm>
                <a:off x="7658101" y="4238625"/>
                <a:ext cx="971550" cy="3048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4" name="Rectangle 27"/>
              <p:cNvSpPr>
                <a:spLocks noChangeArrowheads="1"/>
              </p:cNvSpPr>
              <p:nvPr/>
            </p:nvSpPr>
            <p:spPr bwMode="auto">
              <a:xfrm>
                <a:off x="5314951" y="4629150"/>
                <a:ext cx="1066800" cy="3048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3" name="Group 38"/>
            <p:cNvGrpSpPr>
              <a:grpSpLocks/>
            </p:cNvGrpSpPr>
            <p:nvPr/>
          </p:nvGrpSpPr>
          <p:grpSpPr bwMode="auto">
            <a:xfrm>
              <a:off x="5829300" y="3528356"/>
              <a:ext cx="2719664" cy="2295703"/>
              <a:chOff x="5829300" y="3528356"/>
              <a:chExt cx="2719664" cy="2295703"/>
            </a:xfrm>
          </p:grpSpPr>
          <p:sp>
            <p:nvSpPr>
              <p:cNvPr id="14" name="TextBox 19"/>
              <p:cNvSpPr txBox="1">
                <a:spLocks noChangeArrowheads="1"/>
              </p:cNvSpPr>
              <p:nvPr/>
            </p:nvSpPr>
            <p:spPr bwMode="auto">
              <a:xfrm>
                <a:off x="7197123" y="3528356"/>
                <a:ext cx="84670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400" baseline="-25000"/>
                  <a:t>WIMPs</a:t>
                </a:r>
              </a:p>
            </p:txBody>
          </p:sp>
          <p:sp>
            <p:nvSpPr>
              <p:cNvPr id="15" name="TextBox 20"/>
              <p:cNvSpPr txBox="1">
                <a:spLocks noChangeArrowheads="1"/>
              </p:cNvSpPr>
              <p:nvPr/>
            </p:nvSpPr>
            <p:spPr bwMode="auto">
              <a:xfrm>
                <a:off x="6849460" y="5444468"/>
                <a:ext cx="1699504" cy="3795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800" baseline="-25000">
                    <a:solidFill>
                      <a:srgbClr val="00BE00"/>
                    </a:solidFill>
                  </a:rPr>
                  <a:t>WIMPless DM</a:t>
                </a:r>
              </a:p>
            </p:txBody>
          </p:sp>
          <p:cxnSp>
            <p:nvCxnSpPr>
              <p:cNvPr id="16" name="Straight Arrow Connector 22"/>
              <p:cNvCxnSpPr>
                <a:cxnSpLocks noChangeShapeType="1"/>
              </p:cNvCxnSpPr>
              <p:nvPr/>
            </p:nvCxnSpPr>
            <p:spPr bwMode="auto">
              <a:xfrm rot="10800000">
                <a:off x="5829300" y="5581650"/>
                <a:ext cx="956660" cy="132694"/>
              </a:xfrm>
              <a:prstGeom prst="straightConnector1">
                <a:avLst/>
              </a:prstGeom>
              <a:noFill/>
              <a:ln w="19050">
                <a:solidFill>
                  <a:srgbClr val="00BE00"/>
                </a:solidFill>
                <a:round/>
                <a:headEnd/>
                <a:tailEnd type="arrow" w="med" len="med"/>
              </a:ln>
              <a:extLst>
                <a:ext uri="{909E8E84-426E-40dd-AFC4-6F175D3DCCD1}">
                  <a14:hiddenFill xmlns:a14="http://schemas.microsoft.com/office/drawing/2010/main" xmlns="">
                    <a:noFill/>
                  </a14:hiddenFill>
                </a:ext>
              </a:extLst>
            </p:spPr>
          </p:cxnSp>
          <p:cxnSp>
            <p:nvCxnSpPr>
              <p:cNvPr id="17" name="Straight Arrow Connector 24"/>
              <p:cNvCxnSpPr>
                <a:cxnSpLocks noChangeShapeType="1"/>
              </p:cNvCxnSpPr>
              <p:nvPr/>
            </p:nvCxnSpPr>
            <p:spPr bwMode="auto">
              <a:xfrm rot="16200000" flipV="1">
                <a:off x="6557963" y="5043487"/>
                <a:ext cx="514350" cy="447675"/>
              </a:xfrm>
              <a:prstGeom prst="straightConnector1">
                <a:avLst/>
              </a:prstGeom>
              <a:noFill/>
              <a:ln w="19050">
                <a:solidFill>
                  <a:srgbClr val="00BE00"/>
                </a:solidFill>
                <a:round/>
                <a:headEnd/>
                <a:tailEnd type="arrow" w="med" len="med"/>
              </a:ln>
              <a:extLst>
                <a:ext uri="{909E8E84-426E-40dd-AFC4-6F175D3DCCD1}">
                  <a14:hiddenFill xmlns:a14="http://schemas.microsoft.com/office/drawing/2010/main" xmlns="">
                    <a:noFill/>
                  </a14:hiddenFill>
                </a:ext>
              </a:extLst>
            </p:spPr>
          </p:cxnSp>
          <p:cxnSp>
            <p:nvCxnSpPr>
              <p:cNvPr id="18" name="Straight Arrow Connector 25"/>
              <p:cNvCxnSpPr>
                <a:cxnSpLocks noChangeShapeType="1"/>
              </p:cNvCxnSpPr>
              <p:nvPr/>
            </p:nvCxnSpPr>
            <p:spPr bwMode="auto">
              <a:xfrm rot="16200000" flipV="1">
                <a:off x="6886578" y="4895849"/>
                <a:ext cx="942974" cy="238127"/>
              </a:xfrm>
              <a:prstGeom prst="straightConnector1">
                <a:avLst/>
              </a:prstGeom>
              <a:noFill/>
              <a:ln w="19050">
                <a:solidFill>
                  <a:srgbClr val="00BE00"/>
                </a:solidFill>
                <a:round/>
                <a:headEnd/>
                <a:tailEnd type="arrow" w="med" len="med"/>
              </a:ln>
              <a:extLst>
                <a:ext uri="{909E8E84-426E-40dd-AFC4-6F175D3DCCD1}">
                  <a14:hiddenFill xmlns:a14="http://schemas.microsoft.com/office/drawing/2010/main" xmlns="">
                    <a:noFill/>
                  </a14:hiddenFill>
                </a:ext>
              </a:extLst>
            </p:spPr>
          </p:cxnSp>
          <p:cxnSp>
            <p:nvCxnSpPr>
              <p:cNvPr id="19" name="Straight Arrow Connector 26"/>
              <p:cNvCxnSpPr>
                <a:cxnSpLocks noChangeShapeType="1"/>
              </p:cNvCxnSpPr>
              <p:nvPr/>
            </p:nvCxnSpPr>
            <p:spPr bwMode="auto">
              <a:xfrm rot="5400000" flipH="1" flipV="1">
                <a:off x="7348539" y="4291011"/>
                <a:ext cx="1847850" cy="485778"/>
              </a:xfrm>
              <a:prstGeom prst="straightConnector1">
                <a:avLst/>
              </a:prstGeom>
              <a:noFill/>
              <a:ln w="19050">
                <a:solidFill>
                  <a:srgbClr val="00BE00"/>
                </a:solidFill>
                <a:round/>
                <a:headEnd/>
                <a:tailEnd type="arrow" w="med" len="med"/>
              </a:ln>
              <a:extLst>
                <a:ext uri="{909E8E84-426E-40dd-AFC4-6F175D3DCCD1}">
                  <a14:hiddenFill xmlns:a14="http://schemas.microsoft.com/office/drawing/2010/main" xmlns="">
                    <a:noFill/>
                  </a14:hiddenFill>
                </a:ext>
              </a:extLst>
            </p:spPr>
          </p:cxnSp>
          <p:sp>
            <p:nvSpPr>
              <p:cNvPr id="20" name="Oval 27"/>
              <p:cNvSpPr>
                <a:spLocks noChangeArrowheads="1"/>
              </p:cNvSpPr>
              <p:nvPr/>
            </p:nvSpPr>
            <p:spPr bwMode="auto">
              <a:xfrm>
                <a:off x="8086725" y="3754438"/>
                <a:ext cx="133350" cy="133350"/>
              </a:xfrm>
              <a:prstGeom prst="ellipse">
                <a:avLst/>
              </a:prstGeom>
              <a:solidFill>
                <a:schemeClr val="tx1"/>
              </a:solidFill>
              <a:ln w="9525">
                <a:solidFill>
                  <a:schemeClr val="tx1"/>
                </a:solidFill>
                <a:round/>
                <a:headEnd/>
                <a:tailEnd/>
              </a:ln>
            </p:spPr>
            <p:txBody>
              <a:bodyPr wrap="none" anchor="ctr"/>
              <a:lstStyle/>
              <a:p>
                <a:endParaRPr lang="en-US" baseline="-25000"/>
              </a:p>
            </p:txBody>
          </p:sp>
        </p:grpSp>
      </p:grpSp>
      <p:sp>
        <p:nvSpPr>
          <p:cNvPr id="25" name="Rectangle 3"/>
          <p:cNvSpPr txBox="1">
            <a:spLocks noChangeArrowheads="1"/>
          </p:cNvSpPr>
          <p:nvPr/>
        </p:nvSpPr>
        <p:spPr bwMode="auto">
          <a:xfrm>
            <a:off x="0" y="5953260"/>
            <a:ext cx="8915400" cy="752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r>
              <a:rPr lang="en-US" sz="2000" dirty="0">
                <a:latin typeface="Arial" charset="0"/>
              </a:rPr>
              <a:t>Weakly-interacting, light particles can naturally have the right thermal relic density, be probed by the intensity frontier, nuclear, AMO, and CM physics.</a:t>
            </a:r>
          </a:p>
          <a:p>
            <a:endParaRPr lang="en-US" sz="2000"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657600"/>
            <a:ext cx="1543235" cy="5296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TextBox 26">
            <a:extLst>
              <a:ext uri="{FF2B5EF4-FFF2-40B4-BE49-F238E27FC236}">
                <a16:creationId xmlns:a16="http://schemas.microsoft.com/office/drawing/2014/main" id="{8EE88200-AA32-C34C-935E-A5517B531405}"/>
              </a:ext>
            </a:extLst>
          </p:cNvPr>
          <p:cNvSpPr txBox="1"/>
          <p:nvPr/>
        </p:nvSpPr>
        <p:spPr>
          <a:xfrm>
            <a:off x="5160706" y="3411379"/>
            <a:ext cx="1324402" cy="246221"/>
          </a:xfrm>
          <a:prstGeom prst="rect">
            <a:avLst/>
          </a:prstGeom>
          <a:noFill/>
        </p:spPr>
        <p:txBody>
          <a:bodyPr wrap="none" rtlCol="0">
            <a:spAutoFit/>
          </a:bodyPr>
          <a:lstStyle/>
          <a:p>
            <a:r>
              <a:rPr lang="en-US" sz="1000" dirty="0"/>
              <a:t>Feng, Tu, Yu (2008)</a:t>
            </a:r>
          </a:p>
        </p:txBody>
      </p:sp>
    </p:spTree>
    <p:extLst>
      <p:ext uri="{BB962C8B-B14F-4D97-AF65-F5344CB8AC3E}">
        <p14:creationId xmlns:p14="http://schemas.microsoft.com/office/powerpoint/2010/main" val="3355721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5486400" y="1204691"/>
            <a:ext cx="2209800" cy="1386109"/>
            <a:chOff x="914400" y="1913461"/>
            <a:chExt cx="2667000" cy="1818837"/>
          </a:xfrm>
        </p:grpSpPr>
        <p:pic>
          <p:nvPicPr>
            <p:cNvPr id="18" name="Picture 17"/>
            <p:cNvPicPr>
              <a:picLocks noChangeAspect="1"/>
            </p:cNvPicPr>
            <p:nvPr/>
          </p:nvPicPr>
          <p:blipFill>
            <a:blip r:embed="rId2"/>
            <a:stretch>
              <a:fillRect/>
            </a:stretch>
          </p:blipFill>
          <p:spPr>
            <a:xfrm>
              <a:off x="914400" y="1913461"/>
              <a:ext cx="2667000" cy="1818837"/>
            </a:xfrm>
            <a:prstGeom prst="rect">
              <a:avLst/>
            </a:prstGeom>
          </p:spPr>
        </p:pic>
        <p:sp>
          <p:nvSpPr>
            <p:cNvPr id="19" name="Rectangle 18"/>
            <p:cNvSpPr/>
            <p:nvPr/>
          </p:nvSpPr>
          <p:spPr>
            <a:xfrm>
              <a:off x="2057400" y="1913461"/>
              <a:ext cx="381000" cy="44873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TextBox 19"/>
            <p:cNvSpPr txBox="1"/>
            <p:nvPr/>
          </p:nvSpPr>
          <p:spPr>
            <a:xfrm>
              <a:off x="2175971" y="2057400"/>
              <a:ext cx="491029" cy="369332"/>
            </a:xfrm>
            <a:prstGeom prst="rect">
              <a:avLst/>
            </a:prstGeom>
            <a:noFill/>
          </p:spPr>
          <p:txBody>
            <a:bodyPr wrap="square" rtlCol="0">
              <a:spAutoFit/>
            </a:bodyPr>
            <a:lstStyle/>
            <a:p>
              <a:r>
                <a:rPr lang="en-US" dirty="0"/>
                <a:t>X</a:t>
              </a:r>
            </a:p>
          </p:txBody>
        </p:sp>
      </p:grpSp>
      <p:grpSp>
        <p:nvGrpSpPr>
          <p:cNvPr id="12" name="Group 11"/>
          <p:cNvGrpSpPr/>
          <p:nvPr/>
        </p:nvGrpSpPr>
        <p:grpSpPr>
          <a:xfrm>
            <a:off x="1449000" y="1757381"/>
            <a:ext cx="1599000" cy="1290619"/>
            <a:chOff x="914400" y="4820536"/>
            <a:chExt cx="1895094" cy="1642034"/>
          </a:xfrm>
        </p:grpSpPr>
        <p:pic>
          <p:nvPicPr>
            <p:cNvPr id="13" name="Picture 12" descr="fodor_g-2_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4820536"/>
              <a:ext cx="1895094" cy="1478173"/>
            </a:xfrm>
            <a:prstGeom prst="rect">
              <a:avLst/>
            </a:prstGeom>
          </p:spPr>
        </p:pic>
        <p:sp>
          <p:nvSpPr>
            <p:cNvPr id="14" name="TextBox 13"/>
            <p:cNvSpPr txBox="1"/>
            <p:nvPr/>
          </p:nvSpPr>
          <p:spPr>
            <a:xfrm>
              <a:off x="1600200" y="6093238"/>
              <a:ext cx="574647" cy="369332"/>
            </a:xfrm>
            <a:prstGeom prst="rect">
              <a:avLst/>
            </a:prstGeom>
            <a:solidFill>
              <a:srgbClr val="FFFFFF"/>
            </a:solidFill>
          </p:spPr>
          <p:txBody>
            <a:bodyPr wrap="none" rtlCol="0">
              <a:spAutoFit/>
            </a:bodyPr>
            <a:lstStyle/>
            <a:p>
              <a:r>
                <a:rPr lang="en-US" dirty="0">
                  <a:latin typeface="Symbol" charset="2"/>
                  <a:cs typeface="Symbol" charset="2"/>
                </a:rPr>
                <a:t>g</a:t>
              </a:r>
              <a:r>
                <a:rPr lang="en-US" dirty="0"/>
                <a:t>, A’</a:t>
              </a:r>
            </a:p>
          </p:txBody>
        </p:sp>
      </p:grpSp>
      <p:sp>
        <p:nvSpPr>
          <p:cNvPr id="3074" name="Title 1"/>
          <p:cNvSpPr>
            <a:spLocks noGrp="1"/>
          </p:cNvSpPr>
          <p:nvPr>
            <p:ph type="title"/>
          </p:nvPr>
        </p:nvSpPr>
        <p:spPr>
          <a:xfrm>
            <a:off x="0" y="228985"/>
            <a:ext cx="9144000" cy="441325"/>
          </a:xfrm>
        </p:spPr>
        <p:txBody>
          <a:bodyPr/>
          <a:lstStyle/>
          <a:p>
            <a:r>
              <a:rPr lang="en-US" dirty="0">
                <a:latin typeface="Arial" charset="0"/>
              </a:rPr>
              <a:t>WEAKLY INTERACTING, LIGHT PARTICLES</a:t>
            </a:r>
          </a:p>
        </p:txBody>
      </p:sp>
      <p:sp>
        <p:nvSpPr>
          <p:cNvPr id="54" name="Rectangle 3"/>
          <p:cNvSpPr txBox="1">
            <a:spLocks noChangeArrowheads="1"/>
          </p:cNvSpPr>
          <p:nvPr/>
        </p:nvSpPr>
        <p:spPr bwMode="auto">
          <a:xfrm>
            <a:off x="4038600" y="1371600"/>
            <a:ext cx="45720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aseline="30000" dirty="0"/>
              <a:t>	8</a:t>
            </a:r>
            <a:r>
              <a:rPr lang="en-US" sz="2000" dirty="0"/>
              <a:t>Be</a:t>
            </a:r>
            <a:endParaRPr lang="en-US" sz="1400" dirty="0"/>
          </a:p>
          <a:p>
            <a:pPr marL="0" indent="0">
              <a:buNone/>
            </a:pPr>
            <a:r>
              <a:rPr lang="en-US" sz="1400" dirty="0"/>
              <a:t>	</a:t>
            </a:r>
          </a:p>
          <a:p>
            <a:pPr marL="0" indent="0">
              <a:buNone/>
            </a:pPr>
            <a:r>
              <a:rPr lang="en-US" sz="1400" dirty="0"/>
              <a:t>      </a:t>
            </a:r>
          </a:p>
          <a:p>
            <a:pPr marL="0" indent="0">
              <a:buNone/>
            </a:pPr>
            <a:endParaRPr lang="en-US" sz="1400" dirty="0"/>
          </a:p>
          <a:p>
            <a:pPr marL="0" indent="0">
              <a:buNone/>
            </a:pPr>
            <a:r>
              <a:rPr lang="en-US" sz="1400" dirty="0"/>
              <a:t> </a:t>
            </a:r>
            <a:r>
              <a:rPr lang="en-US" sz="2000" dirty="0"/>
              <a:t>6.8</a:t>
            </a:r>
            <a:r>
              <a:rPr lang="en-US" sz="2000" dirty="0">
                <a:latin typeface="Symbol" charset="2"/>
                <a:cs typeface="Symbol" charset="2"/>
              </a:rPr>
              <a:t>s</a:t>
            </a:r>
            <a:r>
              <a:rPr lang="en-US" sz="2000" dirty="0"/>
              <a:t> anomaly seen in decays </a:t>
            </a:r>
            <a:r>
              <a:rPr lang="en-US" sz="2000" dirty="0">
                <a:sym typeface="Wingdings"/>
              </a:rPr>
              <a:t> </a:t>
            </a:r>
            <a:r>
              <a:rPr lang="en-US" sz="2000" dirty="0"/>
              <a:t>milli-charged, 17 MeV boson</a:t>
            </a:r>
          </a:p>
        </p:txBody>
      </p:sp>
      <p:sp>
        <p:nvSpPr>
          <p:cNvPr id="11" name="Rectangle 3"/>
          <p:cNvSpPr txBox="1">
            <a:spLocks noChangeArrowheads="1"/>
          </p:cNvSpPr>
          <p:nvPr/>
        </p:nvSpPr>
        <p:spPr bwMode="auto">
          <a:xfrm>
            <a:off x="-11653" y="914400"/>
            <a:ext cx="3516853" cy="38043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Anomalies</a:t>
            </a:r>
          </a:p>
          <a:p>
            <a:endParaRPr lang="en-US" sz="2000" dirty="0"/>
          </a:p>
          <a:p>
            <a:endParaRPr lang="en-US" sz="2000" dirty="0"/>
          </a:p>
          <a:p>
            <a:pPr marL="0" indent="0">
              <a:buNone/>
            </a:pPr>
            <a:endParaRPr lang="en-US" sz="2000" dirty="0"/>
          </a:p>
          <a:p>
            <a:endParaRPr lang="en-US" sz="1200" dirty="0"/>
          </a:p>
          <a:p>
            <a:endParaRPr lang="en-US" sz="2000" dirty="0"/>
          </a:p>
          <a:p>
            <a:endParaRPr lang="en-US" sz="2000" dirty="0"/>
          </a:p>
          <a:p>
            <a:endParaRPr lang="en-US" sz="2000" dirty="0"/>
          </a:p>
        </p:txBody>
      </p:sp>
      <p:sp>
        <p:nvSpPr>
          <p:cNvPr id="2" name="TextBox 1"/>
          <p:cNvSpPr txBox="1"/>
          <p:nvPr/>
        </p:nvSpPr>
        <p:spPr>
          <a:xfrm>
            <a:off x="762000" y="6246912"/>
            <a:ext cx="3267241" cy="307777"/>
          </a:xfrm>
          <a:prstGeom prst="rect">
            <a:avLst/>
          </a:prstGeom>
          <a:noFill/>
        </p:spPr>
        <p:txBody>
          <a:bodyPr wrap="none" rtlCol="0">
            <a:spAutoFit/>
          </a:bodyPr>
          <a:lstStyle/>
          <a:p>
            <a:r>
              <a:rPr lang="en-US" sz="1400" dirty="0"/>
              <a:t>Boehm, </a:t>
            </a:r>
            <a:r>
              <a:rPr lang="en-US" sz="1400" dirty="0" err="1"/>
              <a:t>Fayet</a:t>
            </a:r>
            <a:r>
              <a:rPr lang="en-US" sz="1400" dirty="0"/>
              <a:t> (2003); </a:t>
            </a:r>
            <a:r>
              <a:rPr lang="en-US" sz="1400" dirty="0" err="1"/>
              <a:t>Pospelov</a:t>
            </a:r>
            <a:r>
              <a:rPr lang="en-US" sz="1400" dirty="0"/>
              <a:t> (2008)</a:t>
            </a:r>
          </a:p>
        </p:txBody>
      </p:sp>
      <p:sp>
        <p:nvSpPr>
          <p:cNvPr id="8" name="TextBox 7"/>
          <p:cNvSpPr txBox="1"/>
          <p:nvPr/>
        </p:nvSpPr>
        <p:spPr>
          <a:xfrm>
            <a:off x="3879788" y="6106180"/>
            <a:ext cx="5095690" cy="523220"/>
          </a:xfrm>
          <a:prstGeom prst="rect">
            <a:avLst/>
          </a:prstGeom>
          <a:noFill/>
        </p:spPr>
        <p:txBody>
          <a:bodyPr wrap="none" rtlCol="0">
            <a:spAutoFit/>
          </a:bodyPr>
          <a:lstStyle/>
          <a:p>
            <a:pPr algn="r"/>
            <a:r>
              <a:rPr lang="en-US" sz="1400" dirty="0" err="1"/>
              <a:t>Krasznahorkay</a:t>
            </a:r>
            <a:r>
              <a:rPr lang="en-US" sz="1400" dirty="0"/>
              <a:t> et al. (2015)</a:t>
            </a:r>
          </a:p>
          <a:p>
            <a:pPr algn="r"/>
            <a:r>
              <a:rPr lang="en-US" sz="1400" dirty="0"/>
              <a:t>Feng, </a:t>
            </a:r>
            <a:r>
              <a:rPr lang="en-US" sz="1400" dirty="0" err="1"/>
              <a:t>Fornal,Galon</a:t>
            </a:r>
            <a:r>
              <a:rPr lang="en-US" sz="1400" dirty="0"/>
              <a:t>, Gardner, Smolinsky, </a:t>
            </a:r>
            <a:r>
              <a:rPr lang="en-US" sz="1400" dirty="0" err="1"/>
              <a:t>Tanedo</a:t>
            </a:r>
            <a:r>
              <a:rPr lang="en-US" sz="1400" dirty="0"/>
              <a:t>, Tait (2016)</a:t>
            </a:r>
          </a:p>
        </p:txBody>
      </p:sp>
      <p:sp>
        <p:nvSpPr>
          <p:cNvPr id="16" name="Rectangle 3"/>
          <p:cNvSpPr txBox="1">
            <a:spLocks noChangeArrowheads="1"/>
          </p:cNvSpPr>
          <p:nvPr/>
        </p:nvSpPr>
        <p:spPr bwMode="auto">
          <a:xfrm>
            <a:off x="0" y="1324985"/>
            <a:ext cx="1950249"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t>	</a:t>
            </a:r>
            <a:r>
              <a:rPr lang="en-US" sz="2000" dirty="0" err="1"/>
              <a:t>Muon</a:t>
            </a:r>
            <a:r>
              <a:rPr lang="en-US" sz="2000" dirty="0"/>
              <a:t> g-2</a:t>
            </a:r>
          </a:p>
          <a:p>
            <a:endParaRPr lang="en-US" sz="2000" dirty="0"/>
          </a:p>
        </p:txBody>
      </p:sp>
      <p:pic>
        <p:nvPicPr>
          <p:cNvPr id="10" name="Picture 9"/>
          <p:cNvPicPr>
            <a:picLocks noChangeAspect="1"/>
          </p:cNvPicPr>
          <p:nvPr/>
        </p:nvPicPr>
        <p:blipFill>
          <a:blip r:embed="rId4"/>
          <a:stretch>
            <a:fillRect/>
          </a:stretch>
        </p:blipFill>
        <p:spPr>
          <a:xfrm>
            <a:off x="533400" y="3124200"/>
            <a:ext cx="3505200" cy="3198760"/>
          </a:xfrm>
          <a:prstGeom prst="rect">
            <a:avLst/>
          </a:prstGeom>
        </p:spPr>
      </p:pic>
      <p:pic>
        <p:nvPicPr>
          <p:cNvPr id="9" name="Picture 8"/>
          <p:cNvPicPr>
            <a:picLocks noChangeAspect="1"/>
          </p:cNvPicPr>
          <p:nvPr/>
        </p:nvPicPr>
        <p:blipFill rotWithShape="1">
          <a:blip r:embed="rId5"/>
          <a:srcRect t="2875"/>
          <a:stretch/>
        </p:blipFill>
        <p:spPr>
          <a:xfrm>
            <a:off x="3962400" y="3276600"/>
            <a:ext cx="5051483" cy="2819400"/>
          </a:xfrm>
          <a:prstGeom prst="rect">
            <a:avLst/>
          </a:prstGeom>
        </p:spPr>
      </p:pic>
    </p:spTree>
    <p:extLst>
      <p:ext uri="{BB962C8B-B14F-4D97-AF65-F5344CB8AC3E}">
        <p14:creationId xmlns:p14="http://schemas.microsoft.com/office/powerpoint/2010/main" val="3548639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65"/>
          <p:cNvGrpSpPr/>
          <p:nvPr/>
        </p:nvGrpSpPr>
        <p:grpSpPr>
          <a:xfrm>
            <a:off x="461797" y="1313698"/>
            <a:ext cx="8157126" cy="4696225"/>
            <a:chOff x="461797" y="1313698"/>
            <a:chExt cx="8157126" cy="4696225"/>
          </a:xfrm>
        </p:grpSpPr>
        <p:cxnSp>
          <p:nvCxnSpPr>
            <p:cNvPr id="11" name="Straight Connector 10"/>
            <p:cNvCxnSpPr/>
            <p:nvPr/>
          </p:nvCxnSpPr>
          <p:spPr>
            <a:xfrm>
              <a:off x="461797" y="1313698"/>
              <a:ext cx="0" cy="4696225"/>
            </a:xfrm>
            <a:prstGeom prst="line">
              <a:avLst/>
            </a:prstGeom>
            <a:ln w="6350" cmpd="sng">
              <a:solidFill>
                <a:schemeClr val="bg1">
                  <a:lumMod val="7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a:off x="916342" y="1313698"/>
              <a:ext cx="0" cy="4696225"/>
            </a:xfrm>
            <a:prstGeom prst="line">
              <a:avLst/>
            </a:prstGeom>
            <a:ln w="6350" cmpd="sng">
              <a:solidFill>
                <a:schemeClr val="bg1">
                  <a:lumMod val="7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a:off x="3189067" y="1313698"/>
              <a:ext cx="0" cy="4696225"/>
            </a:xfrm>
            <a:prstGeom prst="line">
              <a:avLst/>
            </a:prstGeom>
            <a:ln w="6350" cmpd="sng">
              <a:solidFill>
                <a:schemeClr val="bg1">
                  <a:lumMod val="7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a:off x="3643615" y="1313698"/>
              <a:ext cx="0" cy="4696225"/>
            </a:xfrm>
            <a:prstGeom prst="line">
              <a:avLst/>
            </a:prstGeom>
            <a:ln w="6350" cmpd="sng">
              <a:solidFill>
                <a:schemeClr val="bg1">
                  <a:lumMod val="7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flipH="1">
              <a:off x="4504168" y="1313698"/>
              <a:ext cx="122" cy="4696225"/>
            </a:xfrm>
            <a:prstGeom prst="line">
              <a:avLst/>
            </a:prstGeom>
            <a:ln w="6350" cmpd="sng">
              <a:solidFill>
                <a:schemeClr val="bg1">
                  <a:lumMod val="7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a:off x="5363193" y="1313698"/>
              <a:ext cx="1269" cy="4696225"/>
            </a:xfrm>
            <a:prstGeom prst="line">
              <a:avLst/>
            </a:prstGeom>
            <a:ln w="6350" cmpd="sng">
              <a:solidFill>
                <a:schemeClr val="bg1">
                  <a:lumMod val="7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a:off x="6225274" y="1313698"/>
              <a:ext cx="0" cy="4696225"/>
            </a:xfrm>
            <a:prstGeom prst="line">
              <a:avLst/>
            </a:prstGeom>
            <a:ln w="6350" cmpd="sng">
              <a:solidFill>
                <a:schemeClr val="bg1">
                  <a:lumMod val="7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flipH="1">
              <a:off x="7085822" y="1313698"/>
              <a:ext cx="493" cy="4696225"/>
            </a:xfrm>
            <a:prstGeom prst="line">
              <a:avLst/>
            </a:prstGeom>
            <a:ln w="6350" cmpd="sng">
              <a:solidFill>
                <a:schemeClr val="bg1">
                  <a:lumMod val="7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a:off x="7945026" y="1313698"/>
              <a:ext cx="0" cy="4696225"/>
            </a:xfrm>
            <a:prstGeom prst="line">
              <a:avLst/>
            </a:prstGeom>
            <a:ln w="6350" cmpd="sng">
              <a:solidFill>
                <a:schemeClr val="bg1">
                  <a:lumMod val="7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flipH="1">
              <a:off x="8609575" y="1313698"/>
              <a:ext cx="9348" cy="4696225"/>
            </a:xfrm>
            <a:prstGeom prst="line">
              <a:avLst/>
            </a:prstGeom>
            <a:ln w="6350" cmpd="sng">
              <a:solidFill>
                <a:schemeClr val="bg1">
                  <a:lumMod val="7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a:off x="1370887" y="1313698"/>
              <a:ext cx="0" cy="4696225"/>
            </a:xfrm>
            <a:prstGeom prst="line">
              <a:avLst/>
            </a:prstGeom>
            <a:ln w="6350" cmpd="sng">
              <a:solidFill>
                <a:schemeClr val="bg1">
                  <a:lumMod val="7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a:off x="1818907" y="1313698"/>
              <a:ext cx="0" cy="4696225"/>
            </a:xfrm>
            <a:prstGeom prst="line">
              <a:avLst/>
            </a:prstGeom>
            <a:ln w="6350" cmpd="sng">
              <a:solidFill>
                <a:schemeClr val="bg1">
                  <a:lumMod val="7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a:off x="2279977" y="1313698"/>
              <a:ext cx="0" cy="4696225"/>
            </a:xfrm>
            <a:prstGeom prst="line">
              <a:avLst/>
            </a:prstGeom>
            <a:ln w="6350" cmpd="sng">
              <a:solidFill>
                <a:schemeClr val="bg1">
                  <a:lumMod val="7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a:off x="2729503" y="1313698"/>
              <a:ext cx="6961" cy="4696225"/>
            </a:xfrm>
            <a:prstGeom prst="line">
              <a:avLst/>
            </a:prstGeom>
            <a:ln w="6350" cmpd="sng">
              <a:solidFill>
                <a:schemeClr val="bg1">
                  <a:lumMod val="75000"/>
                </a:schemeClr>
              </a:solidFill>
              <a:prstDash val="dot"/>
            </a:ln>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4377095" y="2621125"/>
            <a:ext cx="1543457" cy="311402"/>
            <a:chOff x="4377095" y="2623346"/>
            <a:chExt cx="1543457" cy="311402"/>
          </a:xfrm>
        </p:grpSpPr>
        <p:cxnSp>
          <p:nvCxnSpPr>
            <p:cNvPr id="81" name="Straight Arrow Connector 80"/>
            <p:cNvCxnSpPr/>
            <p:nvPr/>
          </p:nvCxnSpPr>
          <p:spPr>
            <a:xfrm>
              <a:off x="5346362" y="2623346"/>
              <a:ext cx="574190" cy="0"/>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4377095" y="2626971"/>
              <a:ext cx="1320619" cy="307777"/>
            </a:xfrm>
            <a:prstGeom prst="rect">
              <a:avLst/>
            </a:prstGeom>
            <a:noFill/>
          </p:spPr>
          <p:txBody>
            <a:bodyPr wrap="none" rtlCol="0">
              <a:spAutoFit/>
            </a:bodyPr>
            <a:lstStyle/>
            <a:p>
              <a:r>
                <a:rPr lang="en-US" sz="1400" dirty="0">
                  <a:solidFill>
                    <a:srgbClr val="0000FF"/>
                  </a:solidFill>
                </a:rPr>
                <a:t>SIMPs / ELDERS</a:t>
              </a:r>
            </a:p>
          </p:txBody>
        </p:sp>
      </p:grpSp>
      <p:grpSp>
        <p:nvGrpSpPr>
          <p:cNvPr id="37" name="Group 36"/>
          <p:cNvGrpSpPr/>
          <p:nvPr/>
        </p:nvGrpSpPr>
        <p:grpSpPr>
          <a:xfrm>
            <a:off x="293920" y="2133872"/>
            <a:ext cx="4210248" cy="307777"/>
            <a:chOff x="293920" y="2149082"/>
            <a:chExt cx="4210248" cy="307777"/>
          </a:xfrm>
        </p:grpSpPr>
        <p:cxnSp>
          <p:nvCxnSpPr>
            <p:cNvPr id="84" name="Straight Arrow Connector 83"/>
            <p:cNvCxnSpPr/>
            <p:nvPr/>
          </p:nvCxnSpPr>
          <p:spPr>
            <a:xfrm flipV="1">
              <a:off x="293920" y="2169723"/>
              <a:ext cx="4210248" cy="1338"/>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1533338" y="2149082"/>
              <a:ext cx="1800493" cy="307777"/>
            </a:xfrm>
            <a:prstGeom prst="rect">
              <a:avLst/>
            </a:prstGeom>
            <a:noFill/>
          </p:spPr>
          <p:txBody>
            <a:bodyPr wrap="none" rtlCol="0">
              <a:spAutoFit/>
            </a:bodyPr>
            <a:lstStyle/>
            <a:p>
              <a:pPr algn="ctr"/>
              <a:r>
                <a:rPr lang="en-US" sz="1400" dirty="0" err="1">
                  <a:solidFill>
                    <a:srgbClr val="0000FF"/>
                  </a:solidFill>
                </a:rPr>
                <a:t>Ultralight</a:t>
              </a:r>
              <a:r>
                <a:rPr lang="en-US" sz="1400" dirty="0">
                  <a:solidFill>
                    <a:srgbClr val="0000FF"/>
                  </a:solidFill>
                </a:rPr>
                <a:t> Dark Matter</a:t>
              </a:r>
            </a:p>
          </p:txBody>
        </p:sp>
      </p:grpSp>
      <p:grpSp>
        <p:nvGrpSpPr>
          <p:cNvPr id="285" name="Group 284"/>
          <p:cNvGrpSpPr/>
          <p:nvPr/>
        </p:nvGrpSpPr>
        <p:grpSpPr>
          <a:xfrm>
            <a:off x="293920" y="4505280"/>
            <a:ext cx="3349695" cy="307777"/>
            <a:chOff x="293920" y="4504994"/>
            <a:chExt cx="3349695" cy="307777"/>
          </a:xfrm>
        </p:grpSpPr>
        <p:cxnSp>
          <p:nvCxnSpPr>
            <p:cNvPr id="101" name="Straight Arrow Connector 100"/>
            <p:cNvCxnSpPr/>
            <p:nvPr/>
          </p:nvCxnSpPr>
          <p:spPr>
            <a:xfrm>
              <a:off x="293920" y="4522868"/>
              <a:ext cx="3349695" cy="0"/>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2" name="TextBox 101"/>
            <p:cNvSpPr txBox="1"/>
            <p:nvPr/>
          </p:nvSpPr>
          <p:spPr>
            <a:xfrm>
              <a:off x="996242" y="4504994"/>
              <a:ext cx="1945051" cy="307777"/>
            </a:xfrm>
            <a:prstGeom prst="rect">
              <a:avLst/>
            </a:prstGeom>
            <a:noFill/>
          </p:spPr>
          <p:txBody>
            <a:bodyPr wrap="none" rtlCol="0">
              <a:spAutoFit/>
            </a:bodyPr>
            <a:lstStyle/>
            <a:p>
              <a:pPr algn="ctr"/>
              <a:r>
                <a:rPr lang="en-US" sz="1400" dirty="0">
                  <a:solidFill>
                    <a:srgbClr val="008000"/>
                  </a:solidFill>
                </a:rPr>
                <a:t>Coherent Field Searches</a:t>
              </a:r>
            </a:p>
          </p:txBody>
        </p:sp>
      </p:grpSp>
      <p:grpSp>
        <p:nvGrpSpPr>
          <p:cNvPr id="45" name="Group 44"/>
          <p:cNvGrpSpPr/>
          <p:nvPr/>
        </p:nvGrpSpPr>
        <p:grpSpPr>
          <a:xfrm>
            <a:off x="5196775" y="3556374"/>
            <a:ext cx="892555" cy="307777"/>
            <a:chOff x="5196775" y="3557076"/>
            <a:chExt cx="892555" cy="307777"/>
          </a:xfrm>
        </p:grpSpPr>
        <p:cxnSp>
          <p:nvCxnSpPr>
            <p:cNvPr id="129" name="Straight Arrow Connector 128"/>
            <p:cNvCxnSpPr/>
            <p:nvPr/>
          </p:nvCxnSpPr>
          <p:spPr>
            <a:xfrm>
              <a:off x="5355957" y="3572414"/>
              <a:ext cx="574190"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30" name="TextBox 129"/>
            <p:cNvSpPr txBox="1"/>
            <p:nvPr/>
          </p:nvSpPr>
          <p:spPr>
            <a:xfrm>
              <a:off x="5196775" y="3557076"/>
              <a:ext cx="892555" cy="307777"/>
            </a:xfrm>
            <a:prstGeom prst="rect">
              <a:avLst/>
            </a:prstGeom>
            <a:noFill/>
          </p:spPr>
          <p:txBody>
            <a:bodyPr wrap="none" rtlCol="0">
              <a:spAutoFit/>
            </a:bodyPr>
            <a:lstStyle/>
            <a:p>
              <a:r>
                <a:rPr lang="en-US" sz="1400" dirty="0" err="1">
                  <a:solidFill>
                    <a:srgbClr val="FF0000"/>
                  </a:solidFill>
                </a:rPr>
                <a:t>Muon</a:t>
              </a:r>
              <a:r>
                <a:rPr lang="en-US" sz="1400" dirty="0">
                  <a:solidFill>
                    <a:srgbClr val="FF0000"/>
                  </a:solidFill>
                </a:rPr>
                <a:t> g-2</a:t>
              </a:r>
              <a:endParaRPr lang="en-US" sz="1400" baseline="-25000" dirty="0">
                <a:solidFill>
                  <a:srgbClr val="FF0000"/>
                </a:solidFill>
                <a:latin typeface="Symbol" charset="2"/>
                <a:cs typeface="Symbol" charset="2"/>
              </a:endParaRPr>
            </a:p>
          </p:txBody>
        </p:sp>
      </p:grpSp>
      <p:grpSp>
        <p:nvGrpSpPr>
          <p:cNvPr id="24" name="Group 23"/>
          <p:cNvGrpSpPr/>
          <p:nvPr/>
        </p:nvGrpSpPr>
        <p:grpSpPr>
          <a:xfrm>
            <a:off x="4787229" y="4030970"/>
            <a:ext cx="1736373" cy="307777"/>
            <a:chOff x="4787229" y="2808218"/>
            <a:chExt cx="1736373" cy="307777"/>
          </a:xfrm>
        </p:grpSpPr>
        <p:cxnSp>
          <p:nvCxnSpPr>
            <p:cNvPr id="131" name="Straight Arrow Connector 130"/>
            <p:cNvCxnSpPr/>
            <p:nvPr/>
          </p:nvCxnSpPr>
          <p:spPr>
            <a:xfrm>
              <a:off x="5364462" y="2822019"/>
              <a:ext cx="574190"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32" name="TextBox 131"/>
            <p:cNvSpPr txBox="1"/>
            <p:nvPr/>
          </p:nvSpPr>
          <p:spPr>
            <a:xfrm>
              <a:off x="4787229" y="2808218"/>
              <a:ext cx="1736373" cy="307777"/>
            </a:xfrm>
            <a:prstGeom prst="rect">
              <a:avLst/>
            </a:prstGeom>
            <a:noFill/>
          </p:spPr>
          <p:txBody>
            <a:bodyPr wrap="none" rtlCol="0">
              <a:spAutoFit/>
            </a:bodyPr>
            <a:lstStyle/>
            <a:p>
              <a:r>
                <a:rPr lang="en-US" sz="1400" dirty="0">
                  <a:solidFill>
                    <a:srgbClr val="FF0000"/>
                  </a:solidFill>
                </a:rPr>
                <a:t>Small-Scale Structure</a:t>
              </a:r>
            </a:p>
          </p:txBody>
        </p:sp>
      </p:grpSp>
      <p:grpSp>
        <p:nvGrpSpPr>
          <p:cNvPr id="46" name="Group 45"/>
          <p:cNvGrpSpPr/>
          <p:nvPr/>
        </p:nvGrpSpPr>
        <p:grpSpPr>
          <a:xfrm>
            <a:off x="7937904" y="4505280"/>
            <a:ext cx="1127670" cy="307777"/>
            <a:chOff x="7915089" y="4504994"/>
            <a:chExt cx="1127670" cy="307777"/>
          </a:xfrm>
        </p:grpSpPr>
        <p:cxnSp>
          <p:nvCxnSpPr>
            <p:cNvPr id="140" name="Straight Arrow Connector 139"/>
            <p:cNvCxnSpPr/>
            <p:nvPr/>
          </p:nvCxnSpPr>
          <p:spPr>
            <a:xfrm>
              <a:off x="8435436" y="4522868"/>
              <a:ext cx="299917" cy="0"/>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41" name="TextBox 140"/>
            <p:cNvSpPr txBox="1"/>
            <p:nvPr/>
          </p:nvSpPr>
          <p:spPr>
            <a:xfrm>
              <a:off x="7915089" y="4504994"/>
              <a:ext cx="1127670" cy="307777"/>
            </a:xfrm>
            <a:prstGeom prst="rect">
              <a:avLst/>
            </a:prstGeom>
            <a:noFill/>
          </p:spPr>
          <p:txBody>
            <a:bodyPr wrap="none" rtlCol="0">
              <a:spAutoFit/>
            </a:bodyPr>
            <a:lstStyle/>
            <a:p>
              <a:r>
                <a:rPr lang="en-US" sz="1400" dirty="0" err="1">
                  <a:solidFill>
                    <a:srgbClr val="008000"/>
                  </a:solidFill>
                </a:rPr>
                <a:t>Microlensing</a:t>
              </a:r>
              <a:endParaRPr lang="en-US" sz="1400" dirty="0">
                <a:solidFill>
                  <a:srgbClr val="008000"/>
                </a:solidFill>
              </a:endParaRPr>
            </a:p>
          </p:txBody>
        </p:sp>
      </p:grpSp>
      <p:sp>
        <p:nvSpPr>
          <p:cNvPr id="17" name="TextBox 16"/>
          <p:cNvSpPr txBox="1"/>
          <p:nvPr/>
        </p:nvSpPr>
        <p:spPr>
          <a:xfrm>
            <a:off x="1" y="222794"/>
            <a:ext cx="9144000" cy="461665"/>
          </a:xfrm>
          <a:prstGeom prst="rect">
            <a:avLst/>
          </a:prstGeom>
          <a:noFill/>
        </p:spPr>
        <p:txBody>
          <a:bodyPr wrap="square" rtlCol="0">
            <a:spAutoFit/>
          </a:bodyPr>
          <a:lstStyle/>
          <a:p>
            <a:pPr algn="ctr"/>
            <a:r>
              <a:rPr lang="en-US" sz="2400" dirty="0">
                <a:solidFill>
                  <a:srgbClr val="0000FF"/>
                </a:solidFill>
              </a:rPr>
              <a:t>Dark Sector Candidates</a:t>
            </a:r>
            <a:r>
              <a:rPr lang="en-US" sz="2400" dirty="0"/>
              <a:t>, </a:t>
            </a:r>
            <a:r>
              <a:rPr lang="en-US" sz="2400" dirty="0">
                <a:solidFill>
                  <a:srgbClr val="FF0000"/>
                </a:solidFill>
              </a:rPr>
              <a:t>Anomalies</a:t>
            </a:r>
            <a:r>
              <a:rPr lang="en-US" sz="2400" dirty="0"/>
              <a:t>, and </a:t>
            </a:r>
            <a:r>
              <a:rPr lang="en-US" sz="2400" dirty="0">
                <a:solidFill>
                  <a:srgbClr val="008000"/>
                </a:solidFill>
              </a:rPr>
              <a:t>Search Techniques</a:t>
            </a:r>
          </a:p>
        </p:txBody>
      </p:sp>
      <p:grpSp>
        <p:nvGrpSpPr>
          <p:cNvPr id="38" name="Group 37"/>
          <p:cNvGrpSpPr/>
          <p:nvPr/>
        </p:nvGrpSpPr>
        <p:grpSpPr>
          <a:xfrm>
            <a:off x="4521290" y="2132588"/>
            <a:ext cx="3180376" cy="307777"/>
            <a:chOff x="4521290" y="2149082"/>
            <a:chExt cx="3180376" cy="307777"/>
          </a:xfrm>
        </p:grpSpPr>
        <p:cxnSp>
          <p:nvCxnSpPr>
            <p:cNvPr id="181" name="Straight Arrow Connector 180"/>
            <p:cNvCxnSpPr/>
            <p:nvPr/>
          </p:nvCxnSpPr>
          <p:spPr>
            <a:xfrm flipV="1">
              <a:off x="4521290" y="2169687"/>
              <a:ext cx="3180376" cy="1411"/>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82" name="TextBox 181"/>
            <p:cNvSpPr txBox="1"/>
            <p:nvPr/>
          </p:nvSpPr>
          <p:spPr>
            <a:xfrm>
              <a:off x="4613664" y="2149082"/>
              <a:ext cx="2988168" cy="307777"/>
            </a:xfrm>
            <a:prstGeom prst="rect">
              <a:avLst/>
            </a:prstGeom>
            <a:noFill/>
          </p:spPr>
          <p:txBody>
            <a:bodyPr wrap="none" rtlCol="0">
              <a:spAutoFit/>
            </a:bodyPr>
            <a:lstStyle/>
            <a:p>
              <a:pPr algn="ctr"/>
              <a:r>
                <a:rPr lang="en-US" sz="1400" dirty="0">
                  <a:solidFill>
                    <a:srgbClr val="0000FF"/>
                  </a:solidFill>
                </a:rPr>
                <a:t>Hidden Thermal Relics / </a:t>
              </a:r>
              <a:r>
                <a:rPr lang="en-US" sz="1400" dirty="0" err="1">
                  <a:solidFill>
                    <a:srgbClr val="0000FF"/>
                  </a:solidFill>
                </a:rPr>
                <a:t>WIMPless</a:t>
              </a:r>
              <a:r>
                <a:rPr lang="en-US" sz="1400" dirty="0">
                  <a:solidFill>
                    <a:srgbClr val="0000FF"/>
                  </a:solidFill>
                </a:rPr>
                <a:t> DM</a:t>
              </a:r>
            </a:p>
          </p:txBody>
        </p:sp>
      </p:grpSp>
      <p:grpSp>
        <p:nvGrpSpPr>
          <p:cNvPr id="60" name="Group 59"/>
          <p:cNvGrpSpPr/>
          <p:nvPr/>
        </p:nvGrpSpPr>
        <p:grpSpPr>
          <a:xfrm>
            <a:off x="4149645" y="4505280"/>
            <a:ext cx="2191475" cy="307777"/>
            <a:chOff x="4149645" y="4504994"/>
            <a:chExt cx="2191475" cy="307777"/>
          </a:xfrm>
        </p:grpSpPr>
        <p:cxnSp>
          <p:nvCxnSpPr>
            <p:cNvPr id="187" name="Straight Arrow Connector 186"/>
            <p:cNvCxnSpPr/>
            <p:nvPr/>
          </p:nvCxnSpPr>
          <p:spPr>
            <a:xfrm flipV="1">
              <a:off x="4769193" y="4521321"/>
              <a:ext cx="952378" cy="3094"/>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88" name="TextBox 187"/>
            <p:cNvSpPr txBox="1"/>
            <p:nvPr/>
          </p:nvSpPr>
          <p:spPr>
            <a:xfrm>
              <a:off x="4149645" y="4504994"/>
              <a:ext cx="2191475" cy="307777"/>
            </a:xfrm>
            <a:prstGeom prst="rect">
              <a:avLst/>
            </a:prstGeom>
            <a:noFill/>
          </p:spPr>
          <p:txBody>
            <a:bodyPr wrap="none" rtlCol="0">
              <a:spAutoFit/>
            </a:bodyPr>
            <a:lstStyle/>
            <a:p>
              <a:r>
                <a:rPr lang="en-US" sz="1400" dirty="0">
                  <a:solidFill>
                    <a:srgbClr val="008000"/>
                  </a:solidFill>
                </a:rPr>
                <a:t>Nuclear and Atomic Physics</a:t>
              </a:r>
            </a:p>
          </p:txBody>
        </p:sp>
      </p:grpSp>
      <p:grpSp>
        <p:nvGrpSpPr>
          <p:cNvPr id="286" name="Group 285"/>
          <p:cNvGrpSpPr/>
          <p:nvPr/>
        </p:nvGrpSpPr>
        <p:grpSpPr>
          <a:xfrm>
            <a:off x="2924937" y="4980162"/>
            <a:ext cx="4149543" cy="307777"/>
            <a:chOff x="2924937" y="4968502"/>
            <a:chExt cx="4149543" cy="307777"/>
          </a:xfrm>
        </p:grpSpPr>
        <p:cxnSp>
          <p:nvCxnSpPr>
            <p:cNvPr id="190" name="Straight Arrow Connector 189"/>
            <p:cNvCxnSpPr/>
            <p:nvPr/>
          </p:nvCxnSpPr>
          <p:spPr>
            <a:xfrm flipV="1">
              <a:off x="3170787" y="4983712"/>
              <a:ext cx="3627423" cy="8689"/>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91" name="TextBox 190"/>
            <p:cNvSpPr txBox="1"/>
            <p:nvPr/>
          </p:nvSpPr>
          <p:spPr>
            <a:xfrm>
              <a:off x="2924937" y="4968502"/>
              <a:ext cx="4149543" cy="307777"/>
            </a:xfrm>
            <a:prstGeom prst="rect">
              <a:avLst/>
            </a:prstGeom>
            <a:noFill/>
          </p:spPr>
          <p:txBody>
            <a:bodyPr wrap="none" rtlCol="0">
              <a:spAutoFit/>
            </a:bodyPr>
            <a:lstStyle/>
            <a:p>
              <a:r>
                <a:rPr lang="en-US" sz="1400" dirty="0">
                  <a:solidFill>
                    <a:srgbClr val="008000"/>
                  </a:solidFill>
                </a:rPr>
                <a:t>Direct Detection (Low-Threshold and Spin-Dependent)</a:t>
              </a:r>
            </a:p>
          </p:txBody>
        </p:sp>
      </p:grpSp>
      <p:grpSp>
        <p:nvGrpSpPr>
          <p:cNvPr id="287" name="Group 286"/>
          <p:cNvGrpSpPr/>
          <p:nvPr/>
        </p:nvGrpSpPr>
        <p:grpSpPr>
          <a:xfrm>
            <a:off x="4504168" y="5454757"/>
            <a:ext cx="1766768" cy="307777"/>
            <a:chOff x="4504168" y="5454757"/>
            <a:chExt cx="1766768" cy="307777"/>
          </a:xfrm>
        </p:grpSpPr>
        <p:cxnSp>
          <p:nvCxnSpPr>
            <p:cNvPr id="193" name="Straight Arrow Connector 192"/>
            <p:cNvCxnSpPr/>
            <p:nvPr/>
          </p:nvCxnSpPr>
          <p:spPr>
            <a:xfrm>
              <a:off x="4504168" y="5478447"/>
              <a:ext cx="1766768" cy="0"/>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94" name="TextBox 193"/>
            <p:cNvSpPr txBox="1"/>
            <p:nvPr/>
          </p:nvSpPr>
          <p:spPr>
            <a:xfrm>
              <a:off x="4839321" y="5454757"/>
              <a:ext cx="1096462" cy="307777"/>
            </a:xfrm>
            <a:prstGeom prst="rect">
              <a:avLst/>
            </a:prstGeom>
            <a:noFill/>
          </p:spPr>
          <p:txBody>
            <a:bodyPr wrap="none" rtlCol="0">
              <a:spAutoFit/>
            </a:bodyPr>
            <a:lstStyle/>
            <a:p>
              <a:r>
                <a:rPr lang="en-US" sz="1400" dirty="0">
                  <a:solidFill>
                    <a:srgbClr val="008000"/>
                  </a:solidFill>
                </a:rPr>
                <a:t>Accelerators</a:t>
              </a:r>
            </a:p>
          </p:txBody>
        </p:sp>
      </p:grpSp>
      <p:grpSp>
        <p:nvGrpSpPr>
          <p:cNvPr id="40" name="Group 39"/>
          <p:cNvGrpSpPr/>
          <p:nvPr/>
        </p:nvGrpSpPr>
        <p:grpSpPr>
          <a:xfrm>
            <a:off x="5926987" y="2609404"/>
            <a:ext cx="1464413" cy="307777"/>
            <a:chOff x="5926987" y="2609404"/>
            <a:chExt cx="1464413" cy="307777"/>
          </a:xfrm>
        </p:grpSpPr>
        <p:cxnSp>
          <p:nvCxnSpPr>
            <p:cNvPr id="250" name="Straight Arrow Connector 249"/>
            <p:cNvCxnSpPr/>
            <p:nvPr/>
          </p:nvCxnSpPr>
          <p:spPr>
            <a:xfrm>
              <a:off x="5926987" y="2623346"/>
              <a:ext cx="574190" cy="0"/>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51" name="TextBox 250"/>
            <p:cNvSpPr txBox="1"/>
            <p:nvPr/>
          </p:nvSpPr>
          <p:spPr>
            <a:xfrm>
              <a:off x="6030806" y="2609404"/>
              <a:ext cx="1360594" cy="307777"/>
            </a:xfrm>
            <a:prstGeom prst="rect">
              <a:avLst/>
            </a:prstGeom>
            <a:noFill/>
          </p:spPr>
          <p:txBody>
            <a:bodyPr wrap="none" rtlCol="0">
              <a:spAutoFit/>
            </a:bodyPr>
            <a:lstStyle/>
            <a:p>
              <a:r>
                <a:rPr lang="en-US" sz="1400" dirty="0">
                  <a:solidFill>
                    <a:srgbClr val="0000FF"/>
                  </a:solidFill>
                </a:rPr>
                <a:t>Asymmetric DM</a:t>
              </a:r>
            </a:p>
          </p:txBody>
        </p:sp>
      </p:grpSp>
      <p:grpSp>
        <p:nvGrpSpPr>
          <p:cNvPr id="239" name="Group 238"/>
          <p:cNvGrpSpPr/>
          <p:nvPr/>
        </p:nvGrpSpPr>
        <p:grpSpPr>
          <a:xfrm>
            <a:off x="216332" y="802702"/>
            <a:ext cx="8838278" cy="382134"/>
            <a:chOff x="205554" y="788272"/>
            <a:chExt cx="8838278" cy="382134"/>
          </a:xfrm>
        </p:grpSpPr>
        <p:sp>
          <p:nvSpPr>
            <p:cNvPr id="47" name="TextBox 46"/>
            <p:cNvSpPr txBox="1"/>
            <p:nvPr/>
          </p:nvSpPr>
          <p:spPr>
            <a:xfrm>
              <a:off x="5935520" y="790150"/>
              <a:ext cx="576112" cy="369332"/>
            </a:xfrm>
            <a:prstGeom prst="rect">
              <a:avLst/>
            </a:prstGeom>
            <a:noFill/>
          </p:spPr>
          <p:txBody>
            <a:bodyPr wrap="none" rtlCol="0">
              <a:spAutoFit/>
            </a:bodyPr>
            <a:lstStyle/>
            <a:p>
              <a:r>
                <a:rPr lang="en-US" dirty="0" err="1"/>
                <a:t>GeV</a:t>
              </a:r>
              <a:endParaRPr lang="en-US" dirty="0"/>
            </a:p>
          </p:txBody>
        </p:sp>
        <p:sp>
          <p:nvSpPr>
            <p:cNvPr id="48" name="TextBox 47"/>
            <p:cNvSpPr txBox="1"/>
            <p:nvPr/>
          </p:nvSpPr>
          <p:spPr>
            <a:xfrm>
              <a:off x="6816095" y="790150"/>
              <a:ext cx="543739" cy="369332"/>
            </a:xfrm>
            <a:prstGeom prst="rect">
              <a:avLst/>
            </a:prstGeom>
            <a:noFill/>
          </p:spPr>
          <p:txBody>
            <a:bodyPr wrap="none" rtlCol="0">
              <a:spAutoFit/>
            </a:bodyPr>
            <a:lstStyle/>
            <a:p>
              <a:r>
                <a:rPr lang="en-US" dirty="0" err="1"/>
                <a:t>TeV</a:t>
              </a:r>
              <a:endParaRPr lang="en-US" dirty="0"/>
            </a:p>
          </p:txBody>
        </p:sp>
        <p:sp>
          <p:nvSpPr>
            <p:cNvPr id="49" name="TextBox 48"/>
            <p:cNvSpPr txBox="1"/>
            <p:nvPr/>
          </p:nvSpPr>
          <p:spPr>
            <a:xfrm>
              <a:off x="4246868" y="790150"/>
              <a:ext cx="535423" cy="369332"/>
            </a:xfrm>
            <a:prstGeom prst="rect">
              <a:avLst/>
            </a:prstGeom>
            <a:noFill/>
          </p:spPr>
          <p:txBody>
            <a:bodyPr wrap="none" rtlCol="0">
              <a:spAutoFit/>
            </a:bodyPr>
            <a:lstStyle/>
            <a:p>
              <a:r>
                <a:rPr lang="en-US" dirty="0" err="1"/>
                <a:t>keV</a:t>
              </a:r>
              <a:endParaRPr lang="en-US" dirty="0"/>
            </a:p>
          </p:txBody>
        </p:sp>
        <p:sp>
          <p:nvSpPr>
            <p:cNvPr id="50" name="TextBox 49"/>
            <p:cNvSpPr txBox="1"/>
            <p:nvPr/>
          </p:nvSpPr>
          <p:spPr>
            <a:xfrm>
              <a:off x="3428370" y="790150"/>
              <a:ext cx="430489" cy="369332"/>
            </a:xfrm>
            <a:prstGeom prst="rect">
              <a:avLst/>
            </a:prstGeom>
            <a:noFill/>
          </p:spPr>
          <p:txBody>
            <a:bodyPr wrap="none" rtlCol="0">
              <a:spAutoFit/>
            </a:bodyPr>
            <a:lstStyle/>
            <a:p>
              <a:r>
                <a:rPr lang="en-US" dirty="0" err="1"/>
                <a:t>eV</a:t>
              </a:r>
              <a:endParaRPr lang="en-US" dirty="0"/>
            </a:p>
          </p:txBody>
        </p:sp>
        <p:sp>
          <p:nvSpPr>
            <p:cNvPr id="51" name="TextBox 50"/>
            <p:cNvSpPr txBox="1"/>
            <p:nvPr/>
          </p:nvSpPr>
          <p:spPr>
            <a:xfrm>
              <a:off x="1966276" y="801074"/>
              <a:ext cx="551766" cy="369332"/>
            </a:xfrm>
            <a:prstGeom prst="rect">
              <a:avLst/>
            </a:prstGeom>
            <a:noFill/>
          </p:spPr>
          <p:txBody>
            <a:bodyPr wrap="none" rtlCol="0">
              <a:spAutoFit/>
            </a:bodyPr>
            <a:lstStyle/>
            <a:p>
              <a:r>
                <a:rPr lang="en-US" dirty="0" err="1"/>
                <a:t>neV</a:t>
              </a:r>
              <a:endParaRPr lang="en-US" dirty="0"/>
            </a:p>
          </p:txBody>
        </p:sp>
        <p:sp>
          <p:nvSpPr>
            <p:cNvPr id="52" name="TextBox 51"/>
            <p:cNvSpPr txBox="1"/>
            <p:nvPr/>
          </p:nvSpPr>
          <p:spPr>
            <a:xfrm>
              <a:off x="1092271" y="801074"/>
              <a:ext cx="500933" cy="369332"/>
            </a:xfrm>
            <a:prstGeom prst="rect">
              <a:avLst/>
            </a:prstGeom>
            <a:noFill/>
          </p:spPr>
          <p:txBody>
            <a:bodyPr wrap="none" rtlCol="0">
              <a:spAutoFit/>
            </a:bodyPr>
            <a:lstStyle/>
            <a:p>
              <a:r>
                <a:rPr lang="en-US" dirty="0" err="1"/>
                <a:t>feV</a:t>
              </a:r>
              <a:endParaRPr lang="en-US" dirty="0"/>
            </a:p>
          </p:txBody>
        </p:sp>
        <p:sp>
          <p:nvSpPr>
            <p:cNvPr id="53" name="TextBox 52"/>
            <p:cNvSpPr txBox="1"/>
            <p:nvPr/>
          </p:nvSpPr>
          <p:spPr>
            <a:xfrm>
              <a:off x="205554" y="801074"/>
              <a:ext cx="521672" cy="369332"/>
            </a:xfrm>
            <a:prstGeom prst="rect">
              <a:avLst/>
            </a:prstGeom>
            <a:noFill/>
          </p:spPr>
          <p:txBody>
            <a:bodyPr wrap="none" rtlCol="0">
              <a:spAutoFit/>
            </a:bodyPr>
            <a:lstStyle/>
            <a:p>
              <a:r>
                <a:rPr lang="en-US" dirty="0" err="1"/>
                <a:t>zeV</a:t>
              </a:r>
              <a:endParaRPr lang="en-US" dirty="0"/>
            </a:p>
          </p:txBody>
        </p:sp>
        <p:sp>
          <p:nvSpPr>
            <p:cNvPr id="54" name="TextBox 53"/>
            <p:cNvSpPr txBox="1"/>
            <p:nvPr/>
          </p:nvSpPr>
          <p:spPr>
            <a:xfrm>
              <a:off x="5053337" y="790150"/>
              <a:ext cx="627846" cy="369332"/>
            </a:xfrm>
            <a:prstGeom prst="rect">
              <a:avLst/>
            </a:prstGeom>
            <a:noFill/>
          </p:spPr>
          <p:txBody>
            <a:bodyPr wrap="none" rtlCol="0">
              <a:spAutoFit/>
            </a:bodyPr>
            <a:lstStyle/>
            <a:p>
              <a:r>
                <a:rPr lang="en-US" dirty="0"/>
                <a:t>MeV</a:t>
              </a:r>
            </a:p>
          </p:txBody>
        </p:sp>
        <p:sp>
          <p:nvSpPr>
            <p:cNvPr id="55" name="TextBox 54"/>
            <p:cNvSpPr txBox="1"/>
            <p:nvPr/>
          </p:nvSpPr>
          <p:spPr>
            <a:xfrm>
              <a:off x="637879" y="801074"/>
              <a:ext cx="543739" cy="369332"/>
            </a:xfrm>
            <a:prstGeom prst="rect">
              <a:avLst/>
            </a:prstGeom>
            <a:noFill/>
          </p:spPr>
          <p:txBody>
            <a:bodyPr wrap="none" rtlCol="0">
              <a:spAutoFit/>
            </a:bodyPr>
            <a:lstStyle/>
            <a:p>
              <a:r>
                <a:rPr lang="en-US" dirty="0" err="1"/>
                <a:t>aeV</a:t>
              </a:r>
              <a:endParaRPr lang="en-US" dirty="0"/>
            </a:p>
          </p:txBody>
        </p:sp>
        <p:sp>
          <p:nvSpPr>
            <p:cNvPr id="57" name="TextBox 56"/>
            <p:cNvSpPr txBox="1"/>
            <p:nvPr/>
          </p:nvSpPr>
          <p:spPr>
            <a:xfrm>
              <a:off x="1503857" y="801074"/>
              <a:ext cx="551766" cy="369332"/>
            </a:xfrm>
            <a:prstGeom prst="rect">
              <a:avLst/>
            </a:prstGeom>
            <a:noFill/>
          </p:spPr>
          <p:txBody>
            <a:bodyPr wrap="none" rtlCol="0">
              <a:spAutoFit/>
            </a:bodyPr>
            <a:lstStyle/>
            <a:p>
              <a:r>
                <a:rPr lang="en-US" dirty="0" err="1"/>
                <a:t>peV</a:t>
              </a:r>
              <a:endParaRPr lang="en-US" dirty="0"/>
            </a:p>
          </p:txBody>
        </p:sp>
        <p:sp>
          <p:nvSpPr>
            <p:cNvPr id="58" name="TextBox 57"/>
            <p:cNvSpPr txBox="1"/>
            <p:nvPr/>
          </p:nvSpPr>
          <p:spPr>
            <a:xfrm>
              <a:off x="2428695" y="801074"/>
              <a:ext cx="563488" cy="369332"/>
            </a:xfrm>
            <a:prstGeom prst="rect">
              <a:avLst/>
            </a:prstGeom>
            <a:noFill/>
          </p:spPr>
          <p:txBody>
            <a:bodyPr wrap="none" rtlCol="0">
              <a:spAutoFit/>
            </a:bodyPr>
            <a:lstStyle/>
            <a:p>
              <a:r>
                <a:rPr lang="en-US" dirty="0" err="1">
                  <a:latin typeface="Symbol" charset="2"/>
                  <a:cs typeface="Symbol" charset="2"/>
                </a:rPr>
                <a:t>m</a:t>
              </a:r>
              <a:r>
                <a:rPr lang="en-US" dirty="0" err="1"/>
                <a:t>eV</a:t>
              </a:r>
              <a:endParaRPr lang="en-US" dirty="0"/>
            </a:p>
          </p:txBody>
        </p:sp>
        <p:sp>
          <p:nvSpPr>
            <p:cNvPr id="61" name="TextBox 60"/>
            <p:cNvSpPr txBox="1"/>
            <p:nvPr/>
          </p:nvSpPr>
          <p:spPr>
            <a:xfrm>
              <a:off x="2902836" y="801074"/>
              <a:ext cx="614884" cy="369332"/>
            </a:xfrm>
            <a:prstGeom prst="rect">
              <a:avLst/>
            </a:prstGeom>
            <a:noFill/>
          </p:spPr>
          <p:txBody>
            <a:bodyPr wrap="none" rtlCol="0">
              <a:spAutoFit/>
            </a:bodyPr>
            <a:lstStyle/>
            <a:p>
              <a:r>
                <a:rPr lang="en-US" dirty="0" err="1"/>
                <a:t>meV</a:t>
              </a:r>
              <a:endParaRPr lang="en-US" dirty="0"/>
            </a:p>
          </p:txBody>
        </p:sp>
        <p:sp>
          <p:nvSpPr>
            <p:cNvPr id="62" name="TextBox 61"/>
            <p:cNvSpPr txBox="1"/>
            <p:nvPr/>
          </p:nvSpPr>
          <p:spPr>
            <a:xfrm>
              <a:off x="7666100" y="790150"/>
              <a:ext cx="549737" cy="369332"/>
            </a:xfrm>
            <a:prstGeom prst="rect">
              <a:avLst/>
            </a:prstGeom>
            <a:noFill/>
          </p:spPr>
          <p:txBody>
            <a:bodyPr wrap="none" rtlCol="0">
              <a:spAutoFit/>
            </a:bodyPr>
            <a:lstStyle/>
            <a:p>
              <a:r>
                <a:rPr lang="en-US" dirty="0" err="1"/>
                <a:t>PeV</a:t>
              </a:r>
              <a:endParaRPr lang="en-US" dirty="0"/>
            </a:p>
          </p:txBody>
        </p:sp>
        <p:sp>
          <p:nvSpPr>
            <p:cNvPr id="63" name="TextBox 62"/>
            <p:cNvSpPr txBox="1"/>
            <p:nvPr/>
          </p:nvSpPr>
          <p:spPr>
            <a:xfrm>
              <a:off x="8273932" y="788272"/>
              <a:ext cx="769900" cy="369332"/>
            </a:xfrm>
            <a:prstGeom prst="rect">
              <a:avLst/>
            </a:prstGeom>
            <a:noFill/>
          </p:spPr>
          <p:txBody>
            <a:bodyPr wrap="none" rtlCol="0">
              <a:spAutoFit/>
            </a:bodyPr>
            <a:lstStyle/>
            <a:p>
              <a:r>
                <a:rPr lang="en-US" dirty="0"/>
                <a:t>30M</a:t>
              </a:r>
              <a:r>
                <a:rPr lang="en-US" baseline="-25000" dirty="0"/>
                <a:t>☉</a:t>
              </a:r>
            </a:p>
          </p:txBody>
        </p:sp>
      </p:grpSp>
      <p:grpSp>
        <p:nvGrpSpPr>
          <p:cNvPr id="35" name="Group 34"/>
          <p:cNvGrpSpPr/>
          <p:nvPr/>
        </p:nvGrpSpPr>
        <p:grpSpPr>
          <a:xfrm>
            <a:off x="6449819" y="1657993"/>
            <a:ext cx="816099" cy="307777"/>
            <a:chOff x="6449819" y="1657993"/>
            <a:chExt cx="816099" cy="307777"/>
          </a:xfrm>
        </p:grpSpPr>
        <p:sp>
          <p:nvSpPr>
            <p:cNvPr id="59" name="TextBox 58"/>
            <p:cNvSpPr txBox="1"/>
            <p:nvPr/>
          </p:nvSpPr>
          <p:spPr>
            <a:xfrm>
              <a:off x="6504822" y="1657993"/>
              <a:ext cx="706093" cy="307777"/>
            </a:xfrm>
            <a:prstGeom prst="rect">
              <a:avLst/>
            </a:prstGeom>
            <a:noFill/>
          </p:spPr>
          <p:txBody>
            <a:bodyPr wrap="none" rtlCol="0">
              <a:spAutoFit/>
            </a:bodyPr>
            <a:lstStyle/>
            <a:p>
              <a:r>
                <a:rPr lang="en-US" sz="1400" dirty="0">
                  <a:solidFill>
                    <a:srgbClr val="0000FF"/>
                  </a:solidFill>
                </a:rPr>
                <a:t>WIMPs</a:t>
              </a:r>
            </a:p>
          </p:txBody>
        </p:sp>
        <p:cxnSp>
          <p:nvCxnSpPr>
            <p:cNvPr id="56" name="Straight Arrow Connector 55"/>
            <p:cNvCxnSpPr/>
            <p:nvPr/>
          </p:nvCxnSpPr>
          <p:spPr>
            <a:xfrm>
              <a:off x="6449819" y="1678207"/>
              <a:ext cx="816099" cy="0"/>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grpSp>
      <p:grpSp>
        <p:nvGrpSpPr>
          <p:cNvPr id="34" name="Group 33"/>
          <p:cNvGrpSpPr/>
          <p:nvPr/>
        </p:nvGrpSpPr>
        <p:grpSpPr>
          <a:xfrm>
            <a:off x="4145262" y="1657993"/>
            <a:ext cx="1344025" cy="307777"/>
            <a:chOff x="4145262" y="1657993"/>
            <a:chExt cx="1344025" cy="307777"/>
          </a:xfrm>
        </p:grpSpPr>
        <p:sp>
          <p:nvSpPr>
            <p:cNvPr id="88" name="TextBox 87"/>
            <p:cNvSpPr txBox="1"/>
            <p:nvPr/>
          </p:nvSpPr>
          <p:spPr>
            <a:xfrm>
              <a:off x="4145262" y="1657993"/>
              <a:ext cx="1344025" cy="307777"/>
            </a:xfrm>
            <a:prstGeom prst="rect">
              <a:avLst/>
            </a:prstGeom>
            <a:noFill/>
          </p:spPr>
          <p:txBody>
            <a:bodyPr wrap="none" rtlCol="0">
              <a:spAutoFit/>
            </a:bodyPr>
            <a:lstStyle/>
            <a:p>
              <a:r>
                <a:rPr lang="en-US" sz="1400" dirty="0">
                  <a:solidFill>
                    <a:srgbClr val="0000FF"/>
                  </a:solidFill>
                </a:rPr>
                <a:t>Sterile</a:t>
              </a:r>
              <a:r>
                <a:rPr lang="en-US" sz="1400" dirty="0">
                  <a:solidFill>
                    <a:srgbClr val="0000FF"/>
                  </a:solidFill>
                  <a:cs typeface="Symbol" charset="2"/>
                </a:rPr>
                <a:t> Neutrino</a:t>
              </a:r>
            </a:p>
          </p:txBody>
        </p:sp>
        <p:cxnSp>
          <p:nvCxnSpPr>
            <p:cNvPr id="87" name="Straight Arrow Connector 86"/>
            <p:cNvCxnSpPr/>
            <p:nvPr/>
          </p:nvCxnSpPr>
          <p:spPr>
            <a:xfrm>
              <a:off x="4566135" y="1678207"/>
              <a:ext cx="538234" cy="1"/>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grpSp>
      <p:grpSp>
        <p:nvGrpSpPr>
          <p:cNvPr id="33" name="Group 32"/>
          <p:cNvGrpSpPr/>
          <p:nvPr/>
        </p:nvGrpSpPr>
        <p:grpSpPr>
          <a:xfrm>
            <a:off x="1818907" y="1657993"/>
            <a:ext cx="1514924" cy="307777"/>
            <a:chOff x="1818907" y="1657993"/>
            <a:chExt cx="1514924" cy="307777"/>
          </a:xfrm>
        </p:grpSpPr>
        <p:sp>
          <p:nvSpPr>
            <p:cNvPr id="91" name="TextBox 90"/>
            <p:cNvSpPr txBox="1"/>
            <p:nvPr/>
          </p:nvSpPr>
          <p:spPr>
            <a:xfrm>
              <a:off x="2098917" y="1657993"/>
              <a:ext cx="964089" cy="307777"/>
            </a:xfrm>
            <a:prstGeom prst="rect">
              <a:avLst/>
            </a:prstGeom>
            <a:noFill/>
          </p:spPr>
          <p:txBody>
            <a:bodyPr wrap="none" rtlCol="0">
              <a:spAutoFit/>
            </a:bodyPr>
            <a:lstStyle/>
            <a:p>
              <a:pPr algn="ctr"/>
              <a:r>
                <a:rPr lang="en-US" sz="1400" dirty="0">
                  <a:solidFill>
                    <a:srgbClr val="0000FF"/>
                  </a:solidFill>
                </a:rPr>
                <a:t>QCD </a:t>
              </a:r>
              <a:r>
                <a:rPr lang="en-US" sz="1400" dirty="0" err="1">
                  <a:solidFill>
                    <a:srgbClr val="0000FF"/>
                  </a:solidFill>
                </a:rPr>
                <a:t>Axion</a:t>
              </a:r>
              <a:endParaRPr lang="en-US" sz="1400" dirty="0">
                <a:solidFill>
                  <a:srgbClr val="0000FF"/>
                </a:solidFill>
              </a:endParaRPr>
            </a:p>
          </p:txBody>
        </p:sp>
        <p:cxnSp>
          <p:nvCxnSpPr>
            <p:cNvPr id="90" name="Straight Arrow Connector 89"/>
            <p:cNvCxnSpPr/>
            <p:nvPr/>
          </p:nvCxnSpPr>
          <p:spPr>
            <a:xfrm>
              <a:off x="1818907" y="1672908"/>
              <a:ext cx="1514924" cy="10598"/>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a:off x="129881" y="1101751"/>
            <a:ext cx="8889649" cy="441146"/>
            <a:chOff x="129881" y="1101751"/>
            <a:chExt cx="8889649" cy="441146"/>
          </a:xfrm>
        </p:grpSpPr>
        <p:cxnSp>
          <p:nvCxnSpPr>
            <p:cNvPr id="5" name="Straight Arrow Connector 4"/>
            <p:cNvCxnSpPr/>
            <p:nvPr/>
          </p:nvCxnSpPr>
          <p:spPr>
            <a:xfrm>
              <a:off x="129881" y="1313699"/>
              <a:ext cx="8889649"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61797" y="1162181"/>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825432" y="1162181"/>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734522" y="1162181"/>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504290" y="1162181"/>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086315" y="1162181"/>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916342" y="1162181"/>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279977" y="1162181"/>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643615" y="1162181"/>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225640" y="1162181"/>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370887" y="1162181"/>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3189067" y="1162181"/>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364965" y="1162181"/>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8618922" y="1181540"/>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a:off x="7874226" y="1101751"/>
              <a:ext cx="646331" cy="441146"/>
              <a:chOff x="6936794" y="1668196"/>
              <a:chExt cx="646331" cy="441146"/>
            </a:xfrm>
          </p:grpSpPr>
          <p:sp>
            <p:nvSpPr>
              <p:cNvPr id="8" name="Rectangle 7"/>
              <p:cNvSpPr/>
              <p:nvPr/>
            </p:nvSpPr>
            <p:spPr>
              <a:xfrm>
                <a:off x="7308721" y="1745954"/>
                <a:ext cx="51113" cy="3340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rot="16200000">
                <a:off x="7039387" y="1565603"/>
                <a:ext cx="441146" cy="646331"/>
              </a:xfrm>
              <a:prstGeom prst="rect">
                <a:avLst/>
              </a:prstGeom>
              <a:noFill/>
            </p:spPr>
            <p:txBody>
              <a:bodyPr wrap="none" rtlCol="0">
                <a:spAutoFit/>
              </a:bodyPr>
              <a:lstStyle/>
              <a:p>
                <a:r>
                  <a:rPr lang="en-US" sz="3600" dirty="0">
                    <a:latin typeface="Symbol" charset="2"/>
                    <a:cs typeface="Symbol" charset="2"/>
                  </a:rPr>
                  <a:t>≈</a:t>
                </a:r>
              </a:p>
            </p:txBody>
          </p:sp>
        </p:grpSp>
        <p:cxnSp>
          <p:nvCxnSpPr>
            <p:cNvPr id="185" name="Straight Connector 184"/>
            <p:cNvCxnSpPr/>
            <p:nvPr/>
          </p:nvCxnSpPr>
          <p:spPr>
            <a:xfrm>
              <a:off x="7947016" y="1162179"/>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9" name="Group 18"/>
            <p:cNvGrpSpPr/>
            <p:nvPr/>
          </p:nvGrpSpPr>
          <p:grpSpPr>
            <a:xfrm>
              <a:off x="3643615" y="1246834"/>
              <a:ext cx="4016062" cy="145647"/>
              <a:chOff x="3643615" y="1246834"/>
              <a:chExt cx="4016062" cy="145647"/>
            </a:xfrm>
          </p:grpSpPr>
          <p:cxnSp>
            <p:nvCxnSpPr>
              <p:cNvPr id="65" name="Straight Connector 64"/>
              <p:cNvCxnSpPr/>
              <p:nvPr/>
            </p:nvCxnSpPr>
            <p:spPr>
              <a:xfrm>
                <a:off x="3643615"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3930466"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4217317"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4504168"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4791019"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5077870"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5364721"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5651572"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5938423"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6225274"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6512125"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7085822"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6798976"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a:off x="7085975" y="1246834"/>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a:off x="7372826" y="1246834"/>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2" name="Straight Connector 191"/>
              <p:cNvCxnSpPr/>
              <p:nvPr/>
            </p:nvCxnSpPr>
            <p:spPr>
              <a:xfrm>
                <a:off x="7659677" y="1246834"/>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195" name="Group 194"/>
          <p:cNvGrpSpPr/>
          <p:nvPr/>
        </p:nvGrpSpPr>
        <p:grpSpPr>
          <a:xfrm>
            <a:off x="216332" y="6104538"/>
            <a:ext cx="8838278" cy="380256"/>
            <a:chOff x="205554" y="790150"/>
            <a:chExt cx="8838278" cy="380256"/>
          </a:xfrm>
        </p:grpSpPr>
        <p:sp>
          <p:nvSpPr>
            <p:cNvPr id="196" name="TextBox 195"/>
            <p:cNvSpPr txBox="1"/>
            <p:nvPr/>
          </p:nvSpPr>
          <p:spPr>
            <a:xfrm>
              <a:off x="5935520" y="790150"/>
              <a:ext cx="576112" cy="369332"/>
            </a:xfrm>
            <a:prstGeom prst="rect">
              <a:avLst/>
            </a:prstGeom>
            <a:noFill/>
          </p:spPr>
          <p:txBody>
            <a:bodyPr wrap="none" rtlCol="0">
              <a:spAutoFit/>
            </a:bodyPr>
            <a:lstStyle/>
            <a:p>
              <a:r>
                <a:rPr lang="en-US" dirty="0" err="1"/>
                <a:t>GeV</a:t>
              </a:r>
              <a:endParaRPr lang="en-US" dirty="0"/>
            </a:p>
          </p:txBody>
        </p:sp>
        <p:sp>
          <p:nvSpPr>
            <p:cNvPr id="197" name="TextBox 196"/>
            <p:cNvSpPr txBox="1"/>
            <p:nvPr/>
          </p:nvSpPr>
          <p:spPr>
            <a:xfrm>
              <a:off x="6816095" y="790150"/>
              <a:ext cx="543739" cy="369332"/>
            </a:xfrm>
            <a:prstGeom prst="rect">
              <a:avLst/>
            </a:prstGeom>
            <a:noFill/>
          </p:spPr>
          <p:txBody>
            <a:bodyPr wrap="none" rtlCol="0">
              <a:spAutoFit/>
            </a:bodyPr>
            <a:lstStyle/>
            <a:p>
              <a:r>
                <a:rPr lang="en-US" dirty="0" err="1"/>
                <a:t>TeV</a:t>
              </a:r>
              <a:endParaRPr lang="en-US" dirty="0"/>
            </a:p>
          </p:txBody>
        </p:sp>
        <p:sp>
          <p:nvSpPr>
            <p:cNvPr id="198" name="TextBox 197"/>
            <p:cNvSpPr txBox="1"/>
            <p:nvPr/>
          </p:nvSpPr>
          <p:spPr>
            <a:xfrm>
              <a:off x="4246868" y="790150"/>
              <a:ext cx="535423" cy="369332"/>
            </a:xfrm>
            <a:prstGeom prst="rect">
              <a:avLst/>
            </a:prstGeom>
            <a:noFill/>
          </p:spPr>
          <p:txBody>
            <a:bodyPr wrap="none" rtlCol="0">
              <a:spAutoFit/>
            </a:bodyPr>
            <a:lstStyle/>
            <a:p>
              <a:r>
                <a:rPr lang="en-US" dirty="0" err="1"/>
                <a:t>keV</a:t>
              </a:r>
              <a:endParaRPr lang="en-US" dirty="0"/>
            </a:p>
          </p:txBody>
        </p:sp>
        <p:sp>
          <p:nvSpPr>
            <p:cNvPr id="199" name="TextBox 198"/>
            <p:cNvSpPr txBox="1"/>
            <p:nvPr/>
          </p:nvSpPr>
          <p:spPr>
            <a:xfrm>
              <a:off x="3428370" y="790150"/>
              <a:ext cx="430489" cy="369332"/>
            </a:xfrm>
            <a:prstGeom prst="rect">
              <a:avLst/>
            </a:prstGeom>
            <a:noFill/>
          </p:spPr>
          <p:txBody>
            <a:bodyPr wrap="none" rtlCol="0">
              <a:spAutoFit/>
            </a:bodyPr>
            <a:lstStyle/>
            <a:p>
              <a:r>
                <a:rPr lang="en-US" dirty="0" err="1"/>
                <a:t>eV</a:t>
              </a:r>
              <a:endParaRPr lang="en-US" dirty="0"/>
            </a:p>
          </p:txBody>
        </p:sp>
        <p:sp>
          <p:nvSpPr>
            <p:cNvPr id="200" name="TextBox 199"/>
            <p:cNvSpPr txBox="1"/>
            <p:nvPr/>
          </p:nvSpPr>
          <p:spPr>
            <a:xfrm>
              <a:off x="1966276" y="801074"/>
              <a:ext cx="551766" cy="369332"/>
            </a:xfrm>
            <a:prstGeom prst="rect">
              <a:avLst/>
            </a:prstGeom>
            <a:noFill/>
          </p:spPr>
          <p:txBody>
            <a:bodyPr wrap="none" rtlCol="0">
              <a:spAutoFit/>
            </a:bodyPr>
            <a:lstStyle/>
            <a:p>
              <a:r>
                <a:rPr lang="en-US" dirty="0" err="1"/>
                <a:t>neV</a:t>
              </a:r>
              <a:endParaRPr lang="en-US" dirty="0"/>
            </a:p>
          </p:txBody>
        </p:sp>
        <p:sp>
          <p:nvSpPr>
            <p:cNvPr id="201" name="TextBox 200"/>
            <p:cNvSpPr txBox="1"/>
            <p:nvPr/>
          </p:nvSpPr>
          <p:spPr>
            <a:xfrm>
              <a:off x="1092271" y="801074"/>
              <a:ext cx="500933" cy="369332"/>
            </a:xfrm>
            <a:prstGeom prst="rect">
              <a:avLst/>
            </a:prstGeom>
            <a:noFill/>
          </p:spPr>
          <p:txBody>
            <a:bodyPr wrap="none" rtlCol="0">
              <a:spAutoFit/>
            </a:bodyPr>
            <a:lstStyle/>
            <a:p>
              <a:r>
                <a:rPr lang="en-US" dirty="0" err="1"/>
                <a:t>feV</a:t>
              </a:r>
              <a:endParaRPr lang="en-US" dirty="0"/>
            </a:p>
          </p:txBody>
        </p:sp>
        <p:sp>
          <p:nvSpPr>
            <p:cNvPr id="202" name="TextBox 201"/>
            <p:cNvSpPr txBox="1"/>
            <p:nvPr/>
          </p:nvSpPr>
          <p:spPr>
            <a:xfrm>
              <a:off x="205554" y="801074"/>
              <a:ext cx="521672" cy="369332"/>
            </a:xfrm>
            <a:prstGeom prst="rect">
              <a:avLst/>
            </a:prstGeom>
            <a:noFill/>
          </p:spPr>
          <p:txBody>
            <a:bodyPr wrap="none" rtlCol="0">
              <a:spAutoFit/>
            </a:bodyPr>
            <a:lstStyle/>
            <a:p>
              <a:r>
                <a:rPr lang="en-US" dirty="0" err="1"/>
                <a:t>zeV</a:t>
              </a:r>
              <a:endParaRPr lang="en-US" dirty="0"/>
            </a:p>
          </p:txBody>
        </p:sp>
        <p:sp>
          <p:nvSpPr>
            <p:cNvPr id="203" name="TextBox 202"/>
            <p:cNvSpPr txBox="1"/>
            <p:nvPr/>
          </p:nvSpPr>
          <p:spPr>
            <a:xfrm>
              <a:off x="5053337" y="790150"/>
              <a:ext cx="627846" cy="369332"/>
            </a:xfrm>
            <a:prstGeom prst="rect">
              <a:avLst/>
            </a:prstGeom>
            <a:noFill/>
          </p:spPr>
          <p:txBody>
            <a:bodyPr wrap="none" rtlCol="0">
              <a:spAutoFit/>
            </a:bodyPr>
            <a:lstStyle/>
            <a:p>
              <a:r>
                <a:rPr lang="en-US" dirty="0"/>
                <a:t>MeV</a:t>
              </a:r>
            </a:p>
          </p:txBody>
        </p:sp>
        <p:sp>
          <p:nvSpPr>
            <p:cNvPr id="204" name="TextBox 203"/>
            <p:cNvSpPr txBox="1"/>
            <p:nvPr/>
          </p:nvSpPr>
          <p:spPr>
            <a:xfrm>
              <a:off x="637879" y="801074"/>
              <a:ext cx="543739" cy="369332"/>
            </a:xfrm>
            <a:prstGeom prst="rect">
              <a:avLst/>
            </a:prstGeom>
            <a:noFill/>
          </p:spPr>
          <p:txBody>
            <a:bodyPr wrap="none" rtlCol="0">
              <a:spAutoFit/>
            </a:bodyPr>
            <a:lstStyle/>
            <a:p>
              <a:r>
                <a:rPr lang="en-US" dirty="0" err="1"/>
                <a:t>aeV</a:t>
              </a:r>
              <a:endParaRPr lang="en-US" dirty="0"/>
            </a:p>
          </p:txBody>
        </p:sp>
        <p:sp>
          <p:nvSpPr>
            <p:cNvPr id="205" name="TextBox 204"/>
            <p:cNvSpPr txBox="1"/>
            <p:nvPr/>
          </p:nvSpPr>
          <p:spPr>
            <a:xfrm>
              <a:off x="1503857" y="801074"/>
              <a:ext cx="551766" cy="369332"/>
            </a:xfrm>
            <a:prstGeom prst="rect">
              <a:avLst/>
            </a:prstGeom>
            <a:noFill/>
          </p:spPr>
          <p:txBody>
            <a:bodyPr wrap="none" rtlCol="0">
              <a:spAutoFit/>
            </a:bodyPr>
            <a:lstStyle/>
            <a:p>
              <a:r>
                <a:rPr lang="en-US" dirty="0" err="1"/>
                <a:t>peV</a:t>
              </a:r>
              <a:endParaRPr lang="en-US" dirty="0"/>
            </a:p>
          </p:txBody>
        </p:sp>
        <p:sp>
          <p:nvSpPr>
            <p:cNvPr id="206" name="TextBox 205"/>
            <p:cNvSpPr txBox="1"/>
            <p:nvPr/>
          </p:nvSpPr>
          <p:spPr>
            <a:xfrm>
              <a:off x="2428695" y="801074"/>
              <a:ext cx="563488" cy="369332"/>
            </a:xfrm>
            <a:prstGeom prst="rect">
              <a:avLst/>
            </a:prstGeom>
            <a:noFill/>
          </p:spPr>
          <p:txBody>
            <a:bodyPr wrap="none" rtlCol="0">
              <a:spAutoFit/>
            </a:bodyPr>
            <a:lstStyle/>
            <a:p>
              <a:r>
                <a:rPr lang="en-US" dirty="0" err="1">
                  <a:latin typeface="Symbol" charset="2"/>
                  <a:cs typeface="Symbol" charset="2"/>
                </a:rPr>
                <a:t>m</a:t>
              </a:r>
              <a:r>
                <a:rPr lang="en-US" dirty="0" err="1"/>
                <a:t>eV</a:t>
              </a:r>
              <a:endParaRPr lang="en-US" dirty="0"/>
            </a:p>
          </p:txBody>
        </p:sp>
        <p:sp>
          <p:nvSpPr>
            <p:cNvPr id="207" name="TextBox 206"/>
            <p:cNvSpPr txBox="1"/>
            <p:nvPr/>
          </p:nvSpPr>
          <p:spPr>
            <a:xfrm>
              <a:off x="2902836" y="801074"/>
              <a:ext cx="614884" cy="369332"/>
            </a:xfrm>
            <a:prstGeom prst="rect">
              <a:avLst/>
            </a:prstGeom>
            <a:noFill/>
          </p:spPr>
          <p:txBody>
            <a:bodyPr wrap="none" rtlCol="0">
              <a:spAutoFit/>
            </a:bodyPr>
            <a:lstStyle/>
            <a:p>
              <a:r>
                <a:rPr lang="en-US" dirty="0" err="1"/>
                <a:t>meV</a:t>
              </a:r>
              <a:endParaRPr lang="en-US" dirty="0"/>
            </a:p>
          </p:txBody>
        </p:sp>
        <p:sp>
          <p:nvSpPr>
            <p:cNvPr id="208" name="TextBox 207"/>
            <p:cNvSpPr txBox="1"/>
            <p:nvPr/>
          </p:nvSpPr>
          <p:spPr>
            <a:xfrm>
              <a:off x="7666100" y="790150"/>
              <a:ext cx="549737" cy="369332"/>
            </a:xfrm>
            <a:prstGeom prst="rect">
              <a:avLst/>
            </a:prstGeom>
            <a:noFill/>
          </p:spPr>
          <p:txBody>
            <a:bodyPr wrap="none" rtlCol="0">
              <a:spAutoFit/>
            </a:bodyPr>
            <a:lstStyle/>
            <a:p>
              <a:r>
                <a:rPr lang="en-US" dirty="0" err="1"/>
                <a:t>PeV</a:t>
              </a:r>
              <a:endParaRPr lang="en-US" dirty="0"/>
            </a:p>
          </p:txBody>
        </p:sp>
        <p:sp>
          <p:nvSpPr>
            <p:cNvPr id="213" name="TextBox 212"/>
            <p:cNvSpPr txBox="1"/>
            <p:nvPr/>
          </p:nvSpPr>
          <p:spPr>
            <a:xfrm>
              <a:off x="8273932" y="791447"/>
              <a:ext cx="769900" cy="369332"/>
            </a:xfrm>
            <a:prstGeom prst="rect">
              <a:avLst/>
            </a:prstGeom>
            <a:noFill/>
          </p:spPr>
          <p:txBody>
            <a:bodyPr wrap="none" rtlCol="0">
              <a:spAutoFit/>
            </a:bodyPr>
            <a:lstStyle/>
            <a:p>
              <a:r>
                <a:rPr lang="en-US" dirty="0"/>
                <a:t>30M</a:t>
              </a:r>
              <a:r>
                <a:rPr lang="en-US" baseline="-25000" dirty="0"/>
                <a:t>☉</a:t>
              </a:r>
            </a:p>
          </p:txBody>
        </p:sp>
      </p:grpSp>
      <p:grpSp>
        <p:nvGrpSpPr>
          <p:cNvPr id="86" name="Group 85"/>
          <p:cNvGrpSpPr/>
          <p:nvPr/>
        </p:nvGrpSpPr>
        <p:grpSpPr>
          <a:xfrm>
            <a:off x="129881" y="5800914"/>
            <a:ext cx="8889649" cy="441146"/>
            <a:chOff x="129881" y="5762889"/>
            <a:chExt cx="8889649" cy="441146"/>
          </a:xfrm>
        </p:grpSpPr>
        <p:cxnSp>
          <p:nvCxnSpPr>
            <p:cNvPr id="220" name="Straight Arrow Connector 219"/>
            <p:cNvCxnSpPr/>
            <p:nvPr/>
          </p:nvCxnSpPr>
          <p:spPr>
            <a:xfrm>
              <a:off x="129881" y="5974837"/>
              <a:ext cx="8889649"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1" name="Straight Connector 220"/>
            <p:cNvCxnSpPr/>
            <p:nvPr/>
          </p:nvCxnSpPr>
          <p:spPr>
            <a:xfrm>
              <a:off x="461797" y="5823319"/>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2" name="Straight Connector 221"/>
            <p:cNvCxnSpPr/>
            <p:nvPr/>
          </p:nvCxnSpPr>
          <p:spPr>
            <a:xfrm>
              <a:off x="1825432" y="5823319"/>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3" name="Straight Connector 222"/>
            <p:cNvCxnSpPr/>
            <p:nvPr/>
          </p:nvCxnSpPr>
          <p:spPr>
            <a:xfrm>
              <a:off x="2734522" y="5823319"/>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a:off x="4504290" y="5823319"/>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5" name="Straight Connector 224"/>
            <p:cNvCxnSpPr/>
            <p:nvPr/>
          </p:nvCxnSpPr>
          <p:spPr>
            <a:xfrm>
              <a:off x="7086315" y="5823319"/>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a:off x="916342" y="5823319"/>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0" name="Straight Connector 229"/>
            <p:cNvCxnSpPr/>
            <p:nvPr/>
          </p:nvCxnSpPr>
          <p:spPr>
            <a:xfrm>
              <a:off x="2279977" y="5823319"/>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1" name="Straight Connector 230"/>
            <p:cNvCxnSpPr/>
            <p:nvPr/>
          </p:nvCxnSpPr>
          <p:spPr>
            <a:xfrm>
              <a:off x="3643615" y="5823319"/>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a:off x="6225640" y="5823319"/>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2" name="Straight Connector 241"/>
            <p:cNvCxnSpPr/>
            <p:nvPr/>
          </p:nvCxnSpPr>
          <p:spPr>
            <a:xfrm>
              <a:off x="1370887" y="5823319"/>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3" name="Straight Connector 242"/>
            <p:cNvCxnSpPr/>
            <p:nvPr/>
          </p:nvCxnSpPr>
          <p:spPr>
            <a:xfrm>
              <a:off x="3189067" y="5823319"/>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4" name="Straight Connector 243"/>
            <p:cNvCxnSpPr/>
            <p:nvPr/>
          </p:nvCxnSpPr>
          <p:spPr>
            <a:xfrm>
              <a:off x="5364965" y="5823319"/>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5" name="Straight Connector 244"/>
            <p:cNvCxnSpPr/>
            <p:nvPr/>
          </p:nvCxnSpPr>
          <p:spPr>
            <a:xfrm>
              <a:off x="8618922" y="5842678"/>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46" name="Group 245"/>
            <p:cNvGrpSpPr/>
            <p:nvPr/>
          </p:nvGrpSpPr>
          <p:grpSpPr>
            <a:xfrm>
              <a:off x="7874226" y="5762889"/>
              <a:ext cx="646331" cy="441146"/>
              <a:chOff x="6936794" y="1668196"/>
              <a:chExt cx="646331" cy="441146"/>
            </a:xfrm>
          </p:grpSpPr>
          <p:sp>
            <p:nvSpPr>
              <p:cNvPr id="283" name="Rectangle 282"/>
              <p:cNvSpPr/>
              <p:nvPr/>
            </p:nvSpPr>
            <p:spPr>
              <a:xfrm>
                <a:off x="7308721" y="1745954"/>
                <a:ext cx="51113" cy="3340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4" name="TextBox 283"/>
              <p:cNvSpPr txBox="1"/>
              <p:nvPr/>
            </p:nvSpPr>
            <p:spPr>
              <a:xfrm rot="16200000">
                <a:off x="7039387" y="1565603"/>
                <a:ext cx="441146" cy="646331"/>
              </a:xfrm>
              <a:prstGeom prst="rect">
                <a:avLst/>
              </a:prstGeom>
              <a:noFill/>
            </p:spPr>
            <p:txBody>
              <a:bodyPr wrap="none" rtlCol="0">
                <a:spAutoFit/>
              </a:bodyPr>
              <a:lstStyle/>
              <a:p>
                <a:r>
                  <a:rPr lang="en-US" sz="3600" dirty="0">
                    <a:latin typeface="Symbol" charset="2"/>
                    <a:cs typeface="Symbol" charset="2"/>
                  </a:rPr>
                  <a:t>≈</a:t>
                </a:r>
              </a:p>
            </p:txBody>
          </p:sp>
        </p:grpSp>
        <p:cxnSp>
          <p:nvCxnSpPr>
            <p:cNvPr id="265" name="Straight Connector 264"/>
            <p:cNvCxnSpPr/>
            <p:nvPr/>
          </p:nvCxnSpPr>
          <p:spPr>
            <a:xfrm>
              <a:off x="7947016" y="5823317"/>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66" name="Group 265"/>
            <p:cNvGrpSpPr/>
            <p:nvPr/>
          </p:nvGrpSpPr>
          <p:grpSpPr>
            <a:xfrm>
              <a:off x="3643615" y="5907972"/>
              <a:ext cx="4016062" cy="145647"/>
              <a:chOff x="3643615" y="1246834"/>
              <a:chExt cx="4016062" cy="145647"/>
            </a:xfrm>
          </p:grpSpPr>
          <p:cxnSp>
            <p:nvCxnSpPr>
              <p:cNvPr id="267" name="Straight Connector 266"/>
              <p:cNvCxnSpPr/>
              <p:nvPr/>
            </p:nvCxnSpPr>
            <p:spPr>
              <a:xfrm>
                <a:off x="3643615"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8" name="Straight Connector 267"/>
              <p:cNvCxnSpPr/>
              <p:nvPr/>
            </p:nvCxnSpPr>
            <p:spPr>
              <a:xfrm>
                <a:off x="3930466"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9" name="Straight Connector 268"/>
              <p:cNvCxnSpPr/>
              <p:nvPr/>
            </p:nvCxnSpPr>
            <p:spPr>
              <a:xfrm>
                <a:off x="4217317"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0" name="Straight Connector 269"/>
              <p:cNvCxnSpPr/>
              <p:nvPr/>
            </p:nvCxnSpPr>
            <p:spPr>
              <a:xfrm>
                <a:off x="4504168"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a:off x="4791019"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a:off x="5077870"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3" name="Straight Connector 272"/>
              <p:cNvCxnSpPr/>
              <p:nvPr/>
            </p:nvCxnSpPr>
            <p:spPr>
              <a:xfrm>
                <a:off x="5364721"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4" name="Straight Connector 273"/>
              <p:cNvCxnSpPr/>
              <p:nvPr/>
            </p:nvCxnSpPr>
            <p:spPr>
              <a:xfrm>
                <a:off x="5651572"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5" name="Straight Connector 274"/>
              <p:cNvCxnSpPr/>
              <p:nvPr/>
            </p:nvCxnSpPr>
            <p:spPr>
              <a:xfrm>
                <a:off x="5938423"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6" name="Straight Connector 275"/>
              <p:cNvCxnSpPr/>
              <p:nvPr/>
            </p:nvCxnSpPr>
            <p:spPr>
              <a:xfrm>
                <a:off x="6225274"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7" name="Straight Connector 276"/>
              <p:cNvCxnSpPr/>
              <p:nvPr/>
            </p:nvCxnSpPr>
            <p:spPr>
              <a:xfrm>
                <a:off x="6512125"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8" name="Straight Connector 277"/>
              <p:cNvCxnSpPr/>
              <p:nvPr/>
            </p:nvCxnSpPr>
            <p:spPr>
              <a:xfrm>
                <a:off x="7085822"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9" name="Straight Connector 278"/>
              <p:cNvCxnSpPr/>
              <p:nvPr/>
            </p:nvCxnSpPr>
            <p:spPr>
              <a:xfrm>
                <a:off x="6798976"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0" name="Straight Connector 279"/>
              <p:cNvCxnSpPr/>
              <p:nvPr/>
            </p:nvCxnSpPr>
            <p:spPr>
              <a:xfrm>
                <a:off x="7085975" y="1246834"/>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1" name="Straight Connector 280"/>
              <p:cNvCxnSpPr/>
              <p:nvPr/>
            </p:nvCxnSpPr>
            <p:spPr>
              <a:xfrm>
                <a:off x="7372826" y="1246834"/>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2" name="Straight Connector 281"/>
              <p:cNvCxnSpPr/>
              <p:nvPr/>
            </p:nvCxnSpPr>
            <p:spPr>
              <a:xfrm>
                <a:off x="7659677" y="1246834"/>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93" name="Group 92"/>
          <p:cNvGrpSpPr/>
          <p:nvPr/>
        </p:nvGrpSpPr>
        <p:grpSpPr>
          <a:xfrm>
            <a:off x="4165643" y="3039896"/>
            <a:ext cx="903600" cy="352369"/>
            <a:chOff x="4165643" y="3039896"/>
            <a:chExt cx="903600" cy="352369"/>
          </a:xfrm>
        </p:grpSpPr>
        <p:sp>
          <p:nvSpPr>
            <p:cNvPr id="212" name="TextBox 211"/>
            <p:cNvSpPr txBox="1"/>
            <p:nvPr/>
          </p:nvSpPr>
          <p:spPr>
            <a:xfrm>
              <a:off x="4165643" y="3084488"/>
              <a:ext cx="903600" cy="307777"/>
            </a:xfrm>
            <a:prstGeom prst="rect">
              <a:avLst/>
            </a:prstGeom>
            <a:noFill/>
          </p:spPr>
          <p:txBody>
            <a:bodyPr wrap="none" rtlCol="0">
              <a:spAutoFit/>
            </a:bodyPr>
            <a:lstStyle/>
            <a:p>
              <a:r>
                <a:rPr lang="en-US" sz="1400" dirty="0">
                  <a:solidFill>
                    <a:srgbClr val="FF0000"/>
                  </a:solidFill>
                </a:rPr>
                <a:t>X-ray Line</a:t>
              </a:r>
            </a:p>
          </p:txBody>
        </p:sp>
        <p:grpSp>
          <p:nvGrpSpPr>
            <p:cNvPr id="92" name="Group 91"/>
            <p:cNvGrpSpPr/>
            <p:nvPr/>
          </p:nvGrpSpPr>
          <p:grpSpPr>
            <a:xfrm>
              <a:off x="4521670" y="3039896"/>
              <a:ext cx="214273" cy="106607"/>
              <a:chOff x="4521670" y="3039896"/>
              <a:chExt cx="214273" cy="106607"/>
            </a:xfrm>
          </p:grpSpPr>
          <p:cxnSp>
            <p:nvCxnSpPr>
              <p:cNvPr id="211" name="Straight Arrow Connector 210"/>
              <p:cNvCxnSpPr/>
              <p:nvPr/>
            </p:nvCxnSpPr>
            <p:spPr>
              <a:xfrm>
                <a:off x="4521670" y="3095187"/>
                <a:ext cx="214273"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89" name="Diamond 88"/>
              <p:cNvSpPr/>
              <p:nvPr/>
            </p:nvSpPr>
            <p:spPr>
              <a:xfrm>
                <a:off x="4566135" y="3039896"/>
                <a:ext cx="116825" cy="106607"/>
              </a:xfrm>
              <a:prstGeom prst="diamond">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95" name="Group 94"/>
          <p:cNvGrpSpPr/>
          <p:nvPr/>
        </p:nvGrpSpPr>
        <p:grpSpPr>
          <a:xfrm>
            <a:off x="5097615" y="3041883"/>
            <a:ext cx="1022824" cy="350382"/>
            <a:chOff x="5097615" y="3041883"/>
            <a:chExt cx="1022824" cy="350382"/>
          </a:xfrm>
        </p:grpSpPr>
        <p:sp>
          <p:nvSpPr>
            <p:cNvPr id="126" name="TextBox 125"/>
            <p:cNvSpPr txBox="1"/>
            <p:nvPr/>
          </p:nvSpPr>
          <p:spPr>
            <a:xfrm>
              <a:off x="5097615" y="3084488"/>
              <a:ext cx="1022824" cy="307777"/>
            </a:xfrm>
            <a:prstGeom prst="rect">
              <a:avLst/>
            </a:prstGeom>
            <a:noFill/>
          </p:spPr>
          <p:txBody>
            <a:bodyPr wrap="none" rtlCol="0">
              <a:spAutoFit/>
            </a:bodyPr>
            <a:lstStyle/>
            <a:p>
              <a:r>
                <a:rPr lang="en-US" sz="1400" dirty="0">
                  <a:solidFill>
                    <a:srgbClr val="FF0000"/>
                  </a:solidFill>
                </a:rPr>
                <a:t>Beryllium-8</a:t>
              </a:r>
            </a:p>
          </p:txBody>
        </p:sp>
        <p:grpSp>
          <p:nvGrpSpPr>
            <p:cNvPr id="94" name="Group 93"/>
            <p:cNvGrpSpPr/>
            <p:nvPr/>
          </p:nvGrpSpPr>
          <p:grpSpPr>
            <a:xfrm>
              <a:off x="5498150" y="3041883"/>
              <a:ext cx="214273" cy="106607"/>
              <a:chOff x="5498150" y="3041883"/>
              <a:chExt cx="214273" cy="106607"/>
            </a:xfrm>
          </p:grpSpPr>
          <p:cxnSp>
            <p:nvCxnSpPr>
              <p:cNvPr id="125" name="Straight Arrow Connector 124"/>
              <p:cNvCxnSpPr/>
              <p:nvPr/>
            </p:nvCxnSpPr>
            <p:spPr>
              <a:xfrm>
                <a:off x="5498150" y="3095187"/>
                <a:ext cx="214273"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90" name="Diamond 289"/>
              <p:cNvSpPr/>
              <p:nvPr/>
            </p:nvSpPr>
            <p:spPr>
              <a:xfrm>
                <a:off x="5548374" y="3041883"/>
                <a:ext cx="130459" cy="106607"/>
              </a:xfrm>
              <a:prstGeom prst="diamond">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93" name="Group 292"/>
          <p:cNvGrpSpPr/>
          <p:nvPr/>
        </p:nvGrpSpPr>
        <p:grpSpPr>
          <a:xfrm>
            <a:off x="8062717" y="2102547"/>
            <a:ext cx="1014934" cy="339102"/>
            <a:chOff x="8062717" y="2102547"/>
            <a:chExt cx="1014934" cy="339102"/>
          </a:xfrm>
        </p:grpSpPr>
        <p:sp>
          <p:nvSpPr>
            <p:cNvPr id="137" name="TextBox 136"/>
            <p:cNvSpPr txBox="1"/>
            <p:nvPr/>
          </p:nvSpPr>
          <p:spPr>
            <a:xfrm>
              <a:off x="8062717" y="2133872"/>
              <a:ext cx="1014934" cy="307777"/>
            </a:xfrm>
            <a:prstGeom prst="rect">
              <a:avLst/>
            </a:prstGeom>
            <a:noFill/>
          </p:spPr>
          <p:txBody>
            <a:bodyPr wrap="none" rtlCol="0">
              <a:spAutoFit/>
            </a:bodyPr>
            <a:lstStyle/>
            <a:p>
              <a:r>
                <a:rPr lang="en-US" sz="1400" dirty="0">
                  <a:solidFill>
                    <a:srgbClr val="0000FF"/>
                  </a:solidFill>
                </a:rPr>
                <a:t>Black Holes</a:t>
              </a:r>
            </a:p>
          </p:txBody>
        </p:sp>
        <p:grpSp>
          <p:nvGrpSpPr>
            <p:cNvPr id="292" name="Group 291"/>
            <p:cNvGrpSpPr/>
            <p:nvPr/>
          </p:nvGrpSpPr>
          <p:grpSpPr>
            <a:xfrm>
              <a:off x="8503484" y="2102547"/>
              <a:ext cx="214273" cy="106607"/>
              <a:chOff x="8503484" y="2102547"/>
              <a:chExt cx="214273" cy="106607"/>
            </a:xfrm>
          </p:grpSpPr>
          <p:cxnSp>
            <p:nvCxnSpPr>
              <p:cNvPr id="136" name="Straight Arrow Connector 135"/>
              <p:cNvCxnSpPr/>
              <p:nvPr/>
            </p:nvCxnSpPr>
            <p:spPr>
              <a:xfrm>
                <a:off x="8503484" y="2155182"/>
                <a:ext cx="214273" cy="0"/>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91" name="Diamond 290"/>
              <p:cNvSpPr/>
              <p:nvPr/>
            </p:nvSpPr>
            <p:spPr>
              <a:xfrm>
                <a:off x="8542783" y="2102547"/>
                <a:ext cx="136459" cy="106607"/>
              </a:xfrm>
              <a:prstGeom prst="diamond">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 name="TextBox 1">
            <a:extLst>
              <a:ext uri="{FF2B5EF4-FFF2-40B4-BE49-F238E27FC236}">
                <a16:creationId xmlns:a16="http://schemas.microsoft.com/office/drawing/2014/main" id="{D38091C2-3738-174A-9AD3-8B2EF9CA41F8}"/>
              </a:ext>
            </a:extLst>
          </p:cNvPr>
          <p:cNvSpPr txBox="1"/>
          <p:nvPr/>
        </p:nvSpPr>
        <p:spPr>
          <a:xfrm>
            <a:off x="2894472" y="6419994"/>
            <a:ext cx="3245440" cy="369332"/>
          </a:xfrm>
          <a:prstGeom prst="rect">
            <a:avLst/>
          </a:prstGeom>
          <a:noFill/>
        </p:spPr>
        <p:txBody>
          <a:bodyPr wrap="none" rtlCol="0">
            <a:spAutoFit/>
          </a:bodyPr>
          <a:lstStyle/>
          <a:p>
            <a:r>
              <a:rPr lang="en-US" dirty="0"/>
              <a:t>Cosmic Visions Report (2017)</a:t>
            </a:r>
          </a:p>
        </p:txBody>
      </p:sp>
    </p:spTree>
    <p:extLst>
      <p:ext uri="{BB962C8B-B14F-4D97-AF65-F5344CB8AC3E}">
        <p14:creationId xmlns:p14="http://schemas.microsoft.com/office/powerpoint/2010/main" val="2434562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latin typeface="Arial" charset="0"/>
              </a:rPr>
              <a:t>THE LIFETIME FRONTIER</a:t>
            </a:r>
          </a:p>
        </p:txBody>
      </p:sp>
      <p:sp>
        <p:nvSpPr>
          <p:cNvPr id="5123" name="Content Placeholder 2"/>
          <p:cNvSpPr>
            <a:spLocks noGrp="1"/>
          </p:cNvSpPr>
          <p:nvPr>
            <p:ph idx="1"/>
          </p:nvPr>
        </p:nvSpPr>
        <p:spPr>
          <a:xfrm>
            <a:off x="228600" y="838200"/>
            <a:ext cx="8610600" cy="2818393"/>
          </a:xfrm>
        </p:spPr>
        <p:txBody>
          <a:bodyPr/>
          <a:lstStyle/>
          <a:p>
            <a:r>
              <a:rPr lang="en-US" dirty="0">
                <a:latin typeface="Arial" charset="0"/>
                <a:sym typeface="Wingdings"/>
              </a:rPr>
              <a:t>Light, weakly-interacting particles motivate new connections to other fields of physics: nuclear physics, condensed matter physics, AMO, etc.</a:t>
            </a:r>
          </a:p>
          <a:p>
            <a:endParaRPr lang="en-US" sz="1200" dirty="0">
              <a:latin typeface="Arial" charset="0"/>
              <a:sym typeface="Wingdings"/>
            </a:endParaRPr>
          </a:p>
          <a:p>
            <a:r>
              <a:rPr lang="en-US" dirty="0">
                <a:latin typeface="Arial" charset="0"/>
                <a:sym typeface="Wingdings"/>
              </a:rPr>
              <a:t>They also typically live a long time, and so motivate new particle physics analyses and experiments, including </a:t>
            </a:r>
            <a:r>
              <a:rPr lang="en-US" dirty="0" err="1">
                <a:latin typeface="Arial" charset="0"/>
                <a:sym typeface="Wingdings"/>
              </a:rPr>
              <a:t>LHCb</a:t>
            </a:r>
            <a:r>
              <a:rPr lang="en-US" dirty="0">
                <a:latin typeface="Arial" charset="0"/>
                <a:sym typeface="Wingdings"/>
              </a:rPr>
              <a:t>, HPS, Belle-II, NA62, </a:t>
            </a:r>
            <a:r>
              <a:rPr lang="en-US" dirty="0" err="1">
                <a:latin typeface="Arial" charset="0"/>
                <a:sym typeface="Wingdings"/>
              </a:rPr>
              <a:t>SHiP</a:t>
            </a:r>
            <a:r>
              <a:rPr lang="en-US" dirty="0">
                <a:latin typeface="Arial" charset="0"/>
                <a:sym typeface="Wingdings"/>
              </a:rPr>
              <a:t>, </a:t>
            </a:r>
            <a:r>
              <a:rPr lang="en-US" dirty="0" err="1">
                <a:latin typeface="Arial" charset="0"/>
                <a:sym typeface="Wingdings"/>
              </a:rPr>
              <a:t>SeaQuest</a:t>
            </a:r>
            <a:r>
              <a:rPr lang="en-US" dirty="0">
                <a:latin typeface="Arial" charset="0"/>
                <a:sym typeface="Wingdings"/>
              </a:rPr>
              <a:t>, </a:t>
            </a:r>
            <a:r>
              <a:rPr lang="en-US" dirty="0" err="1">
                <a:latin typeface="Arial" charset="0"/>
                <a:sym typeface="Wingdings"/>
              </a:rPr>
              <a:t>MilliQan</a:t>
            </a:r>
            <a:r>
              <a:rPr lang="en-US" dirty="0">
                <a:latin typeface="Arial" charset="0"/>
                <a:sym typeface="Wingdings"/>
              </a:rPr>
              <a:t>, MATHUSLA, Codex-b, and many others.</a:t>
            </a:r>
          </a:p>
        </p:txBody>
      </p:sp>
      <p:pic>
        <p:nvPicPr>
          <p:cNvPr id="3" name="Picture 2" descr="Kirk_fires_a_phaser_rifle_at_Mitche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3962401"/>
            <a:ext cx="3085326" cy="2472110"/>
          </a:xfrm>
          <a:prstGeom prst="rect">
            <a:avLst/>
          </a:prstGeom>
        </p:spPr>
      </p:pic>
      <p:sp>
        <p:nvSpPr>
          <p:cNvPr id="8" name="Content Placeholder 2">
            <a:extLst>
              <a:ext uri="{FF2B5EF4-FFF2-40B4-BE49-F238E27FC236}">
                <a16:creationId xmlns:a16="http://schemas.microsoft.com/office/drawing/2014/main" id="{FC056FD1-5D85-F84E-BB9A-4B1F8C7EC4EE}"/>
              </a:ext>
            </a:extLst>
          </p:cNvPr>
          <p:cNvSpPr txBox="1">
            <a:spLocks/>
          </p:cNvSpPr>
          <p:nvPr/>
        </p:nvSpPr>
        <p:spPr bwMode="auto">
          <a:xfrm>
            <a:off x="228600" y="3962402"/>
            <a:ext cx="5486400" cy="28183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charset="0"/>
                <a:sym typeface="Wingdings"/>
              </a:rPr>
              <a:t>One example: </a:t>
            </a:r>
            <a:r>
              <a:rPr lang="en-US" dirty="0">
                <a:solidFill>
                  <a:srgbClr val="FF0000"/>
                </a:solidFill>
                <a:latin typeface="Arial" charset="0"/>
                <a:sym typeface="Wingdings"/>
              </a:rPr>
              <a:t>FASER</a:t>
            </a:r>
            <a:r>
              <a:rPr lang="en-US" dirty="0">
                <a:latin typeface="Arial" charset="0"/>
                <a:sym typeface="Wingdings"/>
              </a:rPr>
              <a:t>: </a:t>
            </a:r>
            <a:r>
              <a:rPr lang="en-US" dirty="0" err="1">
                <a:solidFill>
                  <a:srgbClr val="FF0000"/>
                </a:solidFill>
                <a:latin typeface="Arial" charset="0"/>
                <a:sym typeface="Wingdings"/>
              </a:rPr>
              <a:t>F</a:t>
            </a:r>
            <a:r>
              <a:rPr lang="en-US" dirty="0" err="1">
                <a:latin typeface="Arial" charset="0"/>
                <a:sym typeface="Wingdings"/>
              </a:rPr>
              <a:t>orw</a:t>
            </a:r>
            <a:r>
              <a:rPr lang="en-US" dirty="0" err="1">
                <a:solidFill>
                  <a:srgbClr val="FF0000"/>
                </a:solidFill>
                <a:latin typeface="Arial" charset="0"/>
                <a:sym typeface="Wingdings"/>
              </a:rPr>
              <a:t>A</a:t>
            </a:r>
            <a:r>
              <a:rPr lang="en-US" dirty="0" err="1">
                <a:latin typeface="Arial" charset="0"/>
                <a:sym typeface="Wingdings"/>
              </a:rPr>
              <a:t>rd</a:t>
            </a:r>
            <a:r>
              <a:rPr lang="en-US" dirty="0">
                <a:latin typeface="Arial" charset="0"/>
                <a:sym typeface="Wingdings"/>
              </a:rPr>
              <a:t> </a:t>
            </a:r>
            <a:r>
              <a:rPr lang="en-US" dirty="0">
                <a:solidFill>
                  <a:srgbClr val="FF0000"/>
                </a:solidFill>
                <a:latin typeface="Arial" charset="0"/>
                <a:sym typeface="Wingdings"/>
              </a:rPr>
              <a:t>S</a:t>
            </a:r>
            <a:r>
              <a:rPr lang="en-US" dirty="0">
                <a:latin typeface="Arial" charset="0"/>
                <a:sym typeface="Wingdings"/>
              </a:rPr>
              <a:t>earch </a:t>
            </a:r>
            <a:r>
              <a:rPr lang="en-US" dirty="0" err="1">
                <a:solidFill>
                  <a:srgbClr val="FF0000"/>
                </a:solidFill>
                <a:latin typeface="Arial" charset="0"/>
                <a:sym typeface="Wingdings"/>
              </a:rPr>
              <a:t>E</a:t>
            </a:r>
            <a:r>
              <a:rPr lang="en-US" dirty="0" err="1">
                <a:latin typeface="Arial" charset="0"/>
                <a:sym typeface="Wingdings"/>
              </a:rPr>
              <a:t>xpe</a:t>
            </a:r>
            <a:r>
              <a:rPr lang="en-US" dirty="0" err="1">
                <a:solidFill>
                  <a:srgbClr val="FF0000"/>
                </a:solidFill>
                <a:latin typeface="Arial" charset="0"/>
                <a:sym typeface="Wingdings"/>
              </a:rPr>
              <a:t>R</a:t>
            </a:r>
            <a:r>
              <a:rPr lang="en-US" dirty="0" err="1">
                <a:latin typeface="Arial" charset="0"/>
                <a:sym typeface="Wingdings"/>
              </a:rPr>
              <a:t>iment</a:t>
            </a:r>
            <a:r>
              <a:rPr lang="en-US" dirty="0">
                <a:latin typeface="Arial" charset="0"/>
                <a:sym typeface="Wingdings"/>
              </a:rPr>
              <a:t>.  “The acronym recalls another marvelous instrument that harnessed highly collimated particles and was used to explore strange new worlds.”</a:t>
            </a:r>
          </a:p>
          <a:p>
            <a:endParaRPr lang="en-US" dirty="0">
              <a:latin typeface="Arial" charset="0"/>
              <a:sym typeface="Wingdings"/>
            </a:endParaRPr>
          </a:p>
          <a:p>
            <a:endParaRPr lang="en-US" dirty="0">
              <a:latin typeface="Arial" charset="0"/>
              <a:sym typeface="Wingdings"/>
            </a:endParaRPr>
          </a:p>
        </p:txBody>
      </p:sp>
    </p:spTree>
    <p:extLst>
      <p:ext uri="{BB962C8B-B14F-4D97-AF65-F5344CB8AC3E}">
        <p14:creationId xmlns:p14="http://schemas.microsoft.com/office/powerpoint/2010/main" val="60692081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OUTLINE</a:t>
            </a:r>
          </a:p>
        </p:txBody>
      </p:sp>
      <p:pic>
        <p:nvPicPr>
          <p:cNvPr id="3" name="Picture 2">
            <a:extLst>
              <a:ext uri="{FF2B5EF4-FFF2-40B4-BE49-F238E27FC236}">
                <a16:creationId xmlns:a16="http://schemas.microsoft.com/office/drawing/2014/main" id="{9BC4850D-8221-394E-A0FB-51082F679963}"/>
              </a:ext>
            </a:extLst>
          </p:cNvPr>
          <p:cNvPicPr>
            <a:picLocks noChangeAspect="1"/>
          </p:cNvPicPr>
          <p:nvPr/>
        </p:nvPicPr>
        <p:blipFill>
          <a:blip r:embed="rId2"/>
          <a:stretch>
            <a:fillRect/>
          </a:stretch>
        </p:blipFill>
        <p:spPr>
          <a:xfrm>
            <a:off x="1676400" y="1037400"/>
            <a:ext cx="5486400" cy="1324800"/>
          </a:xfrm>
          <a:prstGeom prst="rect">
            <a:avLst/>
          </a:prstGeom>
          <a:ln w="28575">
            <a:solidFill>
              <a:schemeClr val="tx1"/>
            </a:solidFill>
          </a:ln>
        </p:spPr>
      </p:pic>
      <p:sp>
        <p:nvSpPr>
          <p:cNvPr id="6" name="Rectangle 3">
            <a:extLst>
              <a:ext uri="{FF2B5EF4-FFF2-40B4-BE49-F238E27FC236}">
                <a16:creationId xmlns:a16="http://schemas.microsoft.com/office/drawing/2014/main" id="{5442F57C-2584-8E4E-AC5D-4F016C6124B1}"/>
              </a:ext>
            </a:extLst>
          </p:cNvPr>
          <p:cNvSpPr txBox="1">
            <a:spLocks noChangeArrowheads="1"/>
          </p:cNvSpPr>
          <p:nvPr/>
        </p:nvSpPr>
        <p:spPr bwMode="auto">
          <a:xfrm>
            <a:off x="76200" y="2590800"/>
            <a:ext cx="8991600" cy="1888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A rather one-sided debate!  Of course, the real goal of a “debate” is to encourage people to get to the heart of the matter and give their frank opinions.  In that spirit, I’ll provide my perspective about various topics that have come up at this conference:</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sp>
        <p:nvSpPr>
          <p:cNvPr id="8" name="Rectangle 3">
            <a:extLst>
              <a:ext uri="{FF2B5EF4-FFF2-40B4-BE49-F238E27FC236}">
                <a16:creationId xmlns:a16="http://schemas.microsoft.com/office/drawing/2014/main" id="{CA44F80F-8250-F04C-A91C-7EC0731CC686}"/>
              </a:ext>
            </a:extLst>
          </p:cNvPr>
          <p:cNvSpPr txBox="1">
            <a:spLocks noChangeArrowheads="1"/>
          </p:cNvSpPr>
          <p:nvPr/>
        </p:nvSpPr>
        <p:spPr bwMode="auto">
          <a:xfrm>
            <a:off x="1524000" y="4343400"/>
            <a:ext cx="670560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Is dark matter particles?</a:t>
            </a:r>
          </a:p>
          <a:p>
            <a:r>
              <a:rPr lang="en-US" dirty="0"/>
              <a:t>Are there small scale structure problems?</a:t>
            </a:r>
          </a:p>
          <a:p>
            <a:r>
              <a:rPr lang="en-US" dirty="0"/>
              <a:t>Are WIMPs dead?</a:t>
            </a:r>
          </a:p>
          <a:p>
            <a:r>
              <a:rPr lang="en-US" dirty="0"/>
              <a:t>What are promising directions?</a:t>
            </a:r>
          </a:p>
          <a:p>
            <a:r>
              <a:rPr lang="en-US" dirty="0"/>
              <a:t>Is our field healthy?</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spTree>
    <p:extLst>
      <p:ext uri="{BB962C8B-B14F-4D97-AF65-F5344CB8AC3E}">
        <p14:creationId xmlns:p14="http://schemas.microsoft.com/office/powerpoint/2010/main" val="152322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latin typeface="Arial" charset="0"/>
              </a:rPr>
              <a:t>FASER: THE IDEA</a:t>
            </a:r>
          </a:p>
        </p:txBody>
      </p:sp>
      <p:sp>
        <p:nvSpPr>
          <p:cNvPr id="5123" name="Content Placeholder 2"/>
          <p:cNvSpPr>
            <a:spLocks noGrp="1"/>
          </p:cNvSpPr>
          <p:nvPr>
            <p:ph idx="1"/>
          </p:nvPr>
        </p:nvSpPr>
        <p:spPr>
          <a:xfrm>
            <a:off x="152401" y="838200"/>
            <a:ext cx="8839199" cy="5638800"/>
          </a:xfrm>
        </p:spPr>
        <p:txBody>
          <a:bodyPr/>
          <a:lstStyle/>
          <a:p>
            <a:pPr eaLnBrk="1" hangingPunct="1"/>
            <a:r>
              <a:rPr lang="en-US" dirty="0">
                <a:latin typeface="Arial" charset="0"/>
              </a:rPr>
              <a:t>New physics searches at the LHC focus on high </a:t>
            </a:r>
            <a:r>
              <a:rPr lang="en-US" dirty="0" err="1">
                <a:latin typeface="Arial" charset="0"/>
              </a:rPr>
              <a:t>p</a:t>
            </a:r>
            <a:r>
              <a:rPr lang="en-US" baseline="-25000" dirty="0" err="1">
                <a:latin typeface="Arial" charset="0"/>
              </a:rPr>
              <a:t>T</a:t>
            </a:r>
            <a:r>
              <a:rPr lang="en-US" dirty="0" err="1">
                <a:latin typeface="Arial" charset="0"/>
              </a:rPr>
              <a:t>.</a:t>
            </a:r>
            <a:r>
              <a:rPr lang="en-US" dirty="0">
                <a:latin typeface="Arial" charset="0"/>
              </a:rPr>
              <a:t>  This is appropriate for heavy, strongly interacting particles</a:t>
            </a:r>
          </a:p>
          <a:p>
            <a:pPr lvl="1"/>
            <a:r>
              <a:rPr lang="en-US" dirty="0">
                <a:latin typeface="Symbol" charset="2"/>
                <a:cs typeface="Symbol" charset="2"/>
              </a:rPr>
              <a:t>s</a:t>
            </a:r>
            <a:r>
              <a:rPr lang="en-US" dirty="0">
                <a:latin typeface="Arial" charset="0"/>
              </a:rPr>
              <a:t> ~ </a:t>
            </a:r>
            <a:r>
              <a:rPr lang="en-US" dirty="0" err="1">
                <a:latin typeface="Arial" charset="0"/>
              </a:rPr>
              <a:t>fb</a:t>
            </a:r>
            <a:r>
              <a:rPr lang="en-US" dirty="0">
                <a:latin typeface="Arial" charset="0"/>
              </a:rPr>
              <a:t> to </a:t>
            </a:r>
            <a:r>
              <a:rPr lang="en-US" dirty="0" err="1">
                <a:latin typeface="Arial" charset="0"/>
              </a:rPr>
              <a:t>pb</a:t>
            </a:r>
            <a:r>
              <a:rPr lang="en-US" dirty="0">
                <a:latin typeface="Arial" charset="0"/>
              </a:rPr>
              <a:t> </a:t>
            </a:r>
            <a:r>
              <a:rPr lang="en-US" dirty="0">
                <a:latin typeface="Arial" charset="0"/>
                <a:sym typeface="Wingdings"/>
              </a:rPr>
              <a:t> </a:t>
            </a:r>
            <a:r>
              <a:rPr lang="en-US" dirty="0">
                <a:latin typeface="Arial" charset="0"/>
              </a:rPr>
              <a:t>N ~ 10</a:t>
            </a:r>
            <a:r>
              <a:rPr lang="en-US" baseline="30000" dirty="0">
                <a:latin typeface="Arial" charset="0"/>
              </a:rPr>
              <a:t>3</a:t>
            </a:r>
            <a:r>
              <a:rPr lang="en-US" dirty="0">
                <a:latin typeface="Arial" charset="0"/>
              </a:rPr>
              <a:t> </a:t>
            </a:r>
            <a:r>
              <a:rPr lang="mr-IN" dirty="0">
                <a:latin typeface="Arial" charset="0"/>
              </a:rPr>
              <a:t>–</a:t>
            </a:r>
            <a:r>
              <a:rPr lang="en-US" dirty="0">
                <a:latin typeface="Arial" charset="0"/>
              </a:rPr>
              <a:t> 10</a:t>
            </a:r>
            <a:r>
              <a:rPr lang="en-US" baseline="30000" dirty="0">
                <a:latin typeface="Arial" charset="0"/>
              </a:rPr>
              <a:t>6</a:t>
            </a:r>
            <a:r>
              <a:rPr lang="en-US" dirty="0">
                <a:latin typeface="Arial" charset="0"/>
              </a:rPr>
              <a:t>,  produced ~</a:t>
            </a:r>
            <a:r>
              <a:rPr lang="en-US" dirty="0" err="1">
                <a:latin typeface="Arial" charset="0"/>
              </a:rPr>
              <a:t>isotropically</a:t>
            </a:r>
            <a:endParaRPr lang="en-US" dirty="0">
              <a:latin typeface="Arial" charset="0"/>
            </a:endParaRPr>
          </a:p>
          <a:p>
            <a:pPr eaLnBrk="1" hangingPunct="1"/>
            <a:endParaRPr lang="en-US" sz="1000" dirty="0">
              <a:latin typeface="Arial" charset="0"/>
            </a:endParaRPr>
          </a:p>
          <a:p>
            <a:pPr eaLnBrk="1" hangingPunct="1"/>
            <a:r>
              <a:rPr lang="en-US" dirty="0">
                <a:latin typeface="Arial" charset="0"/>
              </a:rPr>
              <a:t>However, if new particles are light and weakly interacting, this may be completely misguided. Instead should exploit </a:t>
            </a:r>
          </a:p>
          <a:p>
            <a:pPr lvl="1"/>
            <a:r>
              <a:rPr lang="en-US" dirty="0" err="1">
                <a:latin typeface="Symbol" charset="2"/>
                <a:cs typeface="Symbol" charset="2"/>
              </a:rPr>
              <a:t>s</a:t>
            </a:r>
            <a:r>
              <a:rPr lang="en-US" baseline="-25000" dirty="0" err="1">
                <a:cs typeface="Symbol" charset="2"/>
              </a:rPr>
              <a:t>inel</a:t>
            </a:r>
            <a:r>
              <a:rPr lang="en-US" dirty="0">
                <a:latin typeface="Arial" charset="0"/>
              </a:rPr>
              <a:t> ~ 100 </a:t>
            </a:r>
            <a:r>
              <a:rPr lang="en-US" dirty="0" err="1">
                <a:latin typeface="Arial" charset="0"/>
              </a:rPr>
              <a:t>mb</a:t>
            </a:r>
            <a:r>
              <a:rPr lang="en-US" dirty="0">
                <a:latin typeface="Arial" charset="0"/>
              </a:rPr>
              <a:t> </a:t>
            </a:r>
            <a:r>
              <a:rPr lang="en-US" dirty="0">
                <a:latin typeface="Arial" charset="0"/>
                <a:sym typeface="Wingdings"/>
              </a:rPr>
              <a:t> N ~ 10</a:t>
            </a:r>
            <a:r>
              <a:rPr lang="en-US" baseline="30000" dirty="0">
                <a:latin typeface="Arial" charset="0"/>
                <a:sym typeface="Wingdings"/>
              </a:rPr>
              <a:t>17</a:t>
            </a:r>
            <a:r>
              <a:rPr lang="en-US" dirty="0">
                <a:latin typeface="Arial" charset="0"/>
                <a:sym typeface="Wingdings"/>
              </a:rPr>
              <a:t>, </a:t>
            </a:r>
            <a:r>
              <a:rPr lang="en-US" dirty="0">
                <a:latin typeface="Symbol" charset="2"/>
                <a:cs typeface="Symbol" charset="2"/>
                <a:sym typeface="Wingdings"/>
              </a:rPr>
              <a:t>q</a:t>
            </a:r>
            <a:r>
              <a:rPr lang="en-US" dirty="0">
                <a:latin typeface="Arial" charset="0"/>
                <a:sym typeface="Wingdings"/>
              </a:rPr>
              <a:t> ~ </a:t>
            </a:r>
            <a:r>
              <a:rPr lang="en-US" dirty="0">
                <a:latin typeface="Symbol" charset="2"/>
                <a:cs typeface="Symbol" charset="2"/>
                <a:sym typeface="Wingdings"/>
              </a:rPr>
              <a:t>L</a:t>
            </a:r>
            <a:r>
              <a:rPr lang="en-US" baseline="-25000" dirty="0">
                <a:latin typeface="Arial" charset="0"/>
                <a:sym typeface="Wingdings"/>
              </a:rPr>
              <a:t>QCD</a:t>
            </a:r>
            <a:r>
              <a:rPr lang="en-US" dirty="0">
                <a:latin typeface="Arial" charset="0"/>
                <a:sym typeface="Wingdings"/>
              </a:rPr>
              <a:t> / E ~ 250 MeV / </a:t>
            </a:r>
            <a:r>
              <a:rPr lang="en-US" dirty="0" err="1">
                <a:latin typeface="Arial" charset="0"/>
                <a:sym typeface="Wingdings"/>
              </a:rPr>
              <a:t>TeV</a:t>
            </a:r>
            <a:r>
              <a:rPr lang="en-US" dirty="0">
                <a:latin typeface="Arial" charset="0"/>
                <a:sym typeface="Wingdings"/>
              </a:rPr>
              <a:t> ~ </a:t>
            </a:r>
            <a:r>
              <a:rPr lang="en-US" dirty="0" err="1">
                <a:latin typeface="Arial" charset="0"/>
                <a:sym typeface="Wingdings"/>
              </a:rPr>
              <a:t>mrad</a:t>
            </a:r>
            <a:endParaRPr lang="en-US" dirty="0">
              <a:latin typeface="Arial" charset="0"/>
              <a:sym typeface="Wingdings"/>
            </a:endParaRPr>
          </a:p>
          <a:p>
            <a:pPr lvl="1"/>
            <a:endParaRPr lang="en-US" dirty="0">
              <a:latin typeface="Arial" charset="0"/>
            </a:endParaRPr>
          </a:p>
          <a:p>
            <a:pPr eaLnBrk="1" hangingPunct="1"/>
            <a:endParaRPr lang="en-US" sz="1000" dirty="0">
              <a:latin typeface="Arial" charset="0"/>
            </a:endParaRPr>
          </a:p>
          <a:p>
            <a:pPr eaLnBrk="1" hangingPunct="1"/>
            <a:endParaRPr lang="en-US" dirty="0">
              <a:latin typeface="Arial" charset="0"/>
            </a:endParaRPr>
          </a:p>
          <a:p>
            <a:pPr eaLnBrk="1" hangingPunct="1"/>
            <a:endParaRPr lang="en-US" dirty="0">
              <a:latin typeface="Arial" charset="0"/>
            </a:endParaRPr>
          </a:p>
          <a:p>
            <a:pPr eaLnBrk="1" hangingPunct="1"/>
            <a:endParaRPr lang="en-US" dirty="0">
              <a:latin typeface="Arial" charset="0"/>
            </a:endParaRPr>
          </a:p>
          <a:p>
            <a:r>
              <a:rPr lang="en-US" dirty="0">
                <a:latin typeface="Arial" charset="0"/>
              </a:rPr>
              <a:t>FASER is a small (~1 m</a:t>
            </a:r>
            <a:r>
              <a:rPr lang="en-US" baseline="30000" dirty="0">
                <a:latin typeface="Arial" charset="0"/>
              </a:rPr>
              <a:t>3</a:t>
            </a:r>
            <a:r>
              <a:rPr lang="en-US" dirty="0">
                <a:latin typeface="Arial" charset="0"/>
              </a:rPr>
              <a:t>), inexpensive experiment, </a:t>
            </a:r>
            <a:r>
              <a:rPr lang="en-US" dirty="0">
                <a:latin typeface="Arial" charset="0"/>
                <a:sym typeface="Wingdings"/>
              </a:rPr>
              <a:t>designed to catch these particles in the very forward region of ATLAS/CMS, a few 100m downstream of the IP.</a:t>
            </a:r>
          </a:p>
        </p:txBody>
      </p:sp>
      <p:grpSp>
        <p:nvGrpSpPr>
          <p:cNvPr id="5" name="Group 4"/>
          <p:cNvGrpSpPr/>
          <p:nvPr/>
        </p:nvGrpSpPr>
        <p:grpSpPr>
          <a:xfrm>
            <a:off x="1066800" y="3581400"/>
            <a:ext cx="6761940" cy="1633785"/>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3574866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FASER LOCATION</a:t>
            </a:r>
          </a:p>
        </p:txBody>
      </p:sp>
      <p:sp>
        <p:nvSpPr>
          <p:cNvPr id="5123" name="Content Placeholder 2"/>
          <p:cNvSpPr>
            <a:spLocks noGrp="1"/>
          </p:cNvSpPr>
          <p:nvPr>
            <p:ph idx="1"/>
          </p:nvPr>
        </p:nvSpPr>
        <p:spPr>
          <a:xfrm>
            <a:off x="0" y="838200"/>
            <a:ext cx="9143999" cy="5943600"/>
          </a:xfrm>
        </p:spPr>
        <p:txBody>
          <a:bodyPr/>
          <a:lstStyle/>
          <a:p>
            <a:pPr>
              <a:buFontTx/>
              <a:buChar char="•"/>
            </a:pPr>
            <a:r>
              <a:rPr lang="en-US" dirty="0"/>
              <a:t>We want to place FASER along the beam </a:t>
            </a:r>
            <a:r>
              <a:rPr lang="en-US" i="1" dirty="0"/>
              <a:t>collision</a:t>
            </a:r>
            <a:r>
              <a:rPr lang="en-US" dirty="0"/>
              <a:t> axis</a:t>
            </a:r>
          </a:p>
          <a:p>
            <a:pPr lvl="1">
              <a:buFont typeface="Lucida Grande"/>
              <a:buChar char="-"/>
            </a:pPr>
            <a:r>
              <a:rPr lang="en-US" dirty="0"/>
              <a:t>Far location: ~400 m from IP, after beams curve, ~3 m from the beams</a:t>
            </a:r>
          </a:p>
          <a:p>
            <a:pPr lvl="1">
              <a:buFont typeface="Lucida Grande"/>
              <a:buChar char="-"/>
            </a:pPr>
            <a:r>
              <a:rPr lang="en-US" dirty="0"/>
              <a:t>Near location: 150 m, after TAN, between the beams</a:t>
            </a:r>
          </a:p>
          <a:p>
            <a:pPr eaLnBrk="1" hangingPunct="1"/>
            <a:endParaRPr lang="en-US" sz="1000" dirty="0">
              <a:latin typeface="Arial" charset="0"/>
            </a:endParaRPr>
          </a:p>
          <a:p>
            <a:pPr eaLnBrk="1" hangingPunct="1"/>
            <a:endParaRPr lang="en-US" dirty="0">
              <a:latin typeface="Arial" charset="0"/>
            </a:endParaRPr>
          </a:p>
          <a:p>
            <a:pPr eaLnBrk="1" hangingPunct="1"/>
            <a:endParaRPr lang="en-US" sz="1000" dirty="0">
              <a:latin typeface="Arial" charset="0"/>
            </a:endParaRPr>
          </a:p>
          <a:p>
            <a:pPr eaLnBrk="1" hangingPunct="1"/>
            <a:endParaRPr lang="en-US" dirty="0">
              <a:latin typeface="Arial" charset="0"/>
            </a:endParaRPr>
          </a:p>
          <a:p>
            <a:pPr eaLnBrk="1" hangingPunct="1"/>
            <a:endParaRPr lang="en-US" dirty="0">
              <a:latin typeface="Arial" charset="0"/>
            </a:endParaRPr>
          </a:p>
          <a:p>
            <a:pPr eaLnBrk="1" hangingPunct="1"/>
            <a:endParaRPr lang="en-US" dirty="0">
              <a:latin typeface="Arial" charset="0"/>
            </a:endParaRPr>
          </a:p>
          <a:p>
            <a:pPr eaLnBrk="1" hangingPunct="1"/>
            <a:endParaRPr lang="en-US" dirty="0">
              <a:latin typeface="Arial" charset="0"/>
            </a:endParaRPr>
          </a:p>
          <a:p>
            <a:pPr marL="0" indent="0" eaLnBrk="1" hangingPunct="1">
              <a:buNone/>
            </a:pPr>
            <a:endParaRPr lang="en-US" sz="1400" dirty="0">
              <a:latin typeface="Arial" charset="0"/>
            </a:endParaRPr>
          </a:p>
          <a:p>
            <a:pPr>
              <a:buFontTx/>
              <a:buChar char="•"/>
            </a:pPr>
            <a:endParaRPr lang="en-US" sz="1200" dirty="0">
              <a:solidFill>
                <a:srgbClr val="000000"/>
              </a:solidFill>
            </a:endParaRPr>
          </a:p>
          <a:p>
            <a:pPr>
              <a:buFontTx/>
              <a:buChar char="•"/>
            </a:pPr>
            <a:r>
              <a:rPr lang="en-US" dirty="0">
                <a:solidFill>
                  <a:srgbClr val="000000"/>
                </a:solidFill>
              </a:rPr>
              <a:t>Here, focus on far location, assume FASER is exactly on-axis</a:t>
            </a:r>
            <a:endParaRPr lang="en-US" sz="1000" dirty="0">
              <a:solidFill>
                <a:srgbClr val="000000"/>
              </a:solidFill>
            </a:endParaRPr>
          </a:p>
          <a:p>
            <a:pPr>
              <a:buFontTx/>
              <a:buChar char="•"/>
            </a:pPr>
            <a:endParaRPr lang="en-US" sz="1000" dirty="0">
              <a:solidFill>
                <a:srgbClr val="000000"/>
              </a:solidFill>
            </a:endParaRPr>
          </a:p>
          <a:p>
            <a:pPr>
              <a:buFontTx/>
              <a:buChar char="•"/>
            </a:pPr>
            <a:r>
              <a:rPr lang="en-US" dirty="0">
                <a:solidFill>
                  <a:srgbClr val="000000"/>
                </a:solidFill>
              </a:rPr>
              <a:t>If ATLAS/CMS beams cross at 285 (590) </a:t>
            </a:r>
            <a:r>
              <a:rPr lang="en-US" dirty="0" err="1">
                <a:solidFill>
                  <a:srgbClr val="000000"/>
                </a:solidFill>
                <a:latin typeface="Symbol" charset="2"/>
                <a:cs typeface="Symbol" charset="2"/>
              </a:rPr>
              <a:t>m</a:t>
            </a:r>
            <a:r>
              <a:rPr lang="en-US" dirty="0" err="1">
                <a:solidFill>
                  <a:srgbClr val="000000"/>
                </a:solidFill>
              </a:rPr>
              <a:t>rad</a:t>
            </a:r>
            <a:r>
              <a:rPr lang="en-US" dirty="0">
                <a:solidFill>
                  <a:srgbClr val="000000"/>
                </a:solidFill>
              </a:rPr>
              <a:t> in vertical/horizontal plane, far location </a:t>
            </a:r>
            <a:r>
              <a:rPr lang="en-US" dirty="0">
                <a:solidFill>
                  <a:srgbClr val="000000"/>
                </a:solidFill>
                <a:sym typeface="Wingdings"/>
              </a:rPr>
              <a:t>shifts by 6 (12) cm</a:t>
            </a:r>
          </a:p>
        </p:txBody>
      </p:sp>
      <p:pic>
        <p:nvPicPr>
          <p:cNvPr id="5" name="Picture 4"/>
          <p:cNvPicPr>
            <a:picLocks noChangeAspect="1"/>
          </p:cNvPicPr>
          <p:nvPr/>
        </p:nvPicPr>
        <p:blipFill>
          <a:blip r:embed="rId2"/>
          <a:stretch>
            <a:fillRect/>
          </a:stretch>
        </p:blipFill>
        <p:spPr>
          <a:xfrm>
            <a:off x="381000" y="2057400"/>
            <a:ext cx="8000999" cy="3022329"/>
          </a:xfrm>
          <a:prstGeom prst="rect">
            <a:avLst/>
          </a:prstGeom>
        </p:spPr>
      </p:pic>
      <p:sp>
        <p:nvSpPr>
          <p:cNvPr id="6" name="TextBox 5">
            <a:extLst>
              <a:ext uri="{FF2B5EF4-FFF2-40B4-BE49-F238E27FC236}">
                <a16:creationId xmlns:a16="http://schemas.microsoft.com/office/drawing/2014/main" id="{E27C275D-366E-5D44-8BBE-74C6645D85EA}"/>
              </a:ext>
            </a:extLst>
          </p:cNvPr>
          <p:cNvSpPr txBox="1"/>
          <p:nvPr/>
        </p:nvSpPr>
        <p:spPr>
          <a:xfrm rot="5400000">
            <a:off x="7011805" y="3333607"/>
            <a:ext cx="2837187" cy="553998"/>
          </a:xfrm>
          <a:prstGeom prst="rect">
            <a:avLst/>
          </a:prstGeom>
          <a:noFill/>
        </p:spPr>
        <p:txBody>
          <a:bodyPr wrap="none" rtlCol="0">
            <a:spAutoFit/>
          </a:bodyPr>
          <a:lstStyle/>
          <a:p>
            <a:r>
              <a:rPr lang="en-US" sz="1200" dirty="0" err="1">
                <a:sym typeface="Wingdings"/>
              </a:rPr>
              <a:t>Feng</a:t>
            </a:r>
            <a:r>
              <a:rPr lang="en-US" sz="1200" dirty="0">
                <a:sym typeface="Wingdings"/>
              </a:rPr>
              <a:t>, </a:t>
            </a:r>
            <a:r>
              <a:rPr lang="en-US" sz="1200" dirty="0" err="1">
                <a:sym typeface="Wingdings"/>
              </a:rPr>
              <a:t>Galon</a:t>
            </a:r>
            <a:r>
              <a:rPr lang="en-US" sz="1200" dirty="0">
                <a:sym typeface="Wingdings"/>
              </a:rPr>
              <a:t>, Kling, </a:t>
            </a:r>
            <a:r>
              <a:rPr lang="en-US" sz="1200" dirty="0" err="1">
                <a:sym typeface="Wingdings"/>
              </a:rPr>
              <a:t>Trojanowski</a:t>
            </a:r>
            <a:r>
              <a:rPr lang="en-US" sz="1200" dirty="0">
                <a:sym typeface="Wingdings"/>
              </a:rPr>
              <a:t> (2017)</a:t>
            </a:r>
          </a:p>
          <a:p>
            <a:endParaRPr lang="en-US" dirty="0"/>
          </a:p>
        </p:txBody>
      </p:sp>
    </p:spTree>
    <p:extLst>
      <p:ext uri="{BB962C8B-B14F-4D97-AF65-F5344CB8AC3E}">
        <p14:creationId xmlns:p14="http://schemas.microsoft.com/office/powerpoint/2010/main" val="310807108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DARK PHOTONS</a:t>
            </a:r>
          </a:p>
        </p:txBody>
      </p:sp>
      <p:sp>
        <p:nvSpPr>
          <p:cNvPr id="5123" name="Content Placeholder 2"/>
          <p:cNvSpPr>
            <a:spLocks noGrp="1"/>
          </p:cNvSpPr>
          <p:nvPr>
            <p:ph idx="1"/>
          </p:nvPr>
        </p:nvSpPr>
        <p:spPr>
          <a:xfrm>
            <a:off x="152400" y="990600"/>
            <a:ext cx="8686800" cy="5562600"/>
          </a:xfrm>
        </p:spPr>
        <p:txBody>
          <a:bodyPr/>
          <a:lstStyle/>
          <a:p>
            <a:pPr eaLnBrk="1" hangingPunct="1"/>
            <a:r>
              <a:rPr lang="en-US" dirty="0">
                <a:latin typeface="Arial" charset="0"/>
              </a:rPr>
              <a:t>Dark matter is our most solid evidence for new particles.  In recent years, the idea of dark matter has been generalized to dark sectors.</a:t>
            </a:r>
          </a:p>
          <a:p>
            <a:pPr eaLnBrk="1" hangingPunct="1"/>
            <a:endParaRPr lang="en-US" sz="1200" dirty="0">
              <a:latin typeface="Arial" charset="0"/>
            </a:endParaRPr>
          </a:p>
          <a:p>
            <a:pPr eaLnBrk="1" hangingPunct="1"/>
            <a:r>
              <a:rPr lang="en-US" dirty="0">
                <a:latin typeface="Arial" charset="0"/>
              </a:rPr>
              <a:t>A prominent example: vector portal, leading to dark photons</a:t>
            </a:r>
          </a:p>
          <a:p>
            <a:pPr eaLnBrk="1" hangingPunct="1"/>
            <a:endParaRPr lang="en-US" sz="1200" dirty="0">
              <a:latin typeface="Arial" charset="0"/>
            </a:endParaRPr>
          </a:p>
          <a:p>
            <a:pPr eaLnBrk="1" hangingPunct="1">
              <a:buFontTx/>
              <a:buNone/>
            </a:pPr>
            <a:endParaRPr lang="en-US" dirty="0">
              <a:latin typeface="Arial" charset="0"/>
            </a:endParaRPr>
          </a:p>
          <a:p>
            <a:pPr eaLnBrk="1" hangingPunct="1">
              <a:buFontTx/>
              <a:buNone/>
            </a:pPr>
            <a:endParaRPr lang="en-US" dirty="0">
              <a:latin typeface="Arial" charset="0"/>
            </a:endParaRPr>
          </a:p>
          <a:p>
            <a:pPr eaLnBrk="1" hangingPunct="1">
              <a:buFontTx/>
              <a:buNone/>
            </a:pPr>
            <a:endParaRPr lang="en-US" sz="1000" dirty="0">
              <a:latin typeface="Arial" charset="0"/>
            </a:endParaRPr>
          </a:p>
          <a:p>
            <a:pPr eaLnBrk="1" hangingPunct="1"/>
            <a:endParaRPr lang="en-US" dirty="0">
              <a:latin typeface="Arial" charset="0"/>
            </a:endParaRPr>
          </a:p>
          <a:p>
            <a:pPr eaLnBrk="1" hangingPunct="1"/>
            <a:r>
              <a:rPr lang="en-US" dirty="0">
                <a:latin typeface="Arial" charset="0"/>
              </a:rPr>
              <a:t>The resulting theory contains a new gauge boson A’ with mass m</a:t>
            </a:r>
            <a:r>
              <a:rPr lang="en-US" baseline="-25000" dirty="0">
                <a:latin typeface="Arial" charset="0"/>
              </a:rPr>
              <a:t>A’</a:t>
            </a:r>
            <a:r>
              <a:rPr lang="en-US" dirty="0">
                <a:latin typeface="Arial" charset="0"/>
              </a:rPr>
              <a:t> and </a:t>
            </a:r>
            <a:r>
              <a:rPr lang="en-US" dirty="0" err="1">
                <a:latin typeface="Symbol" charset="2"/>
                <a:cs typeface="Symbol" charset="2"/>
              </a:rPr>
              <a:t>e</a:t>
            </a:r>
            <a:r>
              <a:rPr lang="en-US" dirty="0" err="1">
                <a:latin typeface="Arial" charset="0"/>
              </a:rPr>
              <a:t>Q</a:t>
            </a:r>
            <a:r>
              <a:rPr lang="en-US" baseline="-25000" dirty="0" err="1">
                <a:latin typeface="Arial" charset="0"/>
              </a:rPr>
              <a:t>f</a:t>
            </a:r>
            <a:r>
              <a:rPr lang="en-US" dirty="0">
                <a:latin typeface="Arial" charset="0"/>
              </a:rPr>
              <a:t> couplings to SM fermions f.</a:t>
            </a:r>
          </a:p>
          <a:p>
            <a:pPr eaLnBrk="1" hangingPunct="1"/>
            <a:endParaRPr lang="en-US" dirty="0">
              <a:latin typeface="Arial" charset="0"/>
            </a:endParaRPr>
          </a:p>
          <a:p>
            <a:pPr eaLnBrk="1" hangingPunct="1"/>
            <a:r>
              <a:rPr lang="en-US" dirty="0">
                <a:latin typeface="Arial" charset="0"/>
              </a:rPr>
              <a:t>Dark photons are produced in </a:t>
            </a:r>
            <a:r>
              <a:rPr lang="en-US" dirty="0">
                <a:latin typeface="Symbol" pitchFamily="2" charset="2"/>
              </a:rPr>
              <a:t>p</a:t>
            </a:r>
            <a:r>
              <a:rPr lang="en-US" baseline="30000" dirty="0">
                <a:latin typeface="Arial" charset="0"/>
              </a:rPr>
              <a:t>0</a:t>
            </a:r>
            <a:r>
              <a:rPr lang="en-US" dirty="0">
                <a:latin typeface="Arial" charset="0"/>
              </a:rPr>
              <a:t> </a:t>
            </a:r>
            <a:r>
              <a:rPr lang="en-US" dirty="0">
                <a:latin typeface="Arial" charset="0"/>
                <a:sym typeface="Wingdings" pitchFamily="2" charset="2"/>
              </a:rPr>
              <a:t> A’ </a:t>
            </a:r>
            <a:r>
              <a:rPr lang="en-US" dirty="0">
                <a:latin typeface="Symbol" pitchFamily="2" charset="2"/>
                <a:sym typeface="Wingdings" pitchFamily="2" charset="2"/>
              </a:rPr>
              <a:t>g</a:t>
            </a:r>
            <a:r>
              <a:rPr lang="en-US" dirty="0">
                <a:latin typeface="Arial" charset="0"/>
                <a:sym typeface="Wingdings" pitchFamily="2" charset="2"/>
              </a:rPr>
              <a:t>, decay after ~100 m.</a:t>
            </a:r>
            <a:endParaRPr lang="en-US" dirty="0">
              <a:latin typeface="Arial" charset="0"/>
            </a:endParaRPr>
          </a:p>
          <a:p>
            <a:pPr eaLnBrk="1" hangingPunct="1"/>
            <a:endParaRPr lang="en-US" sz="1200" dirty="0">
              <a:latin typeface="Arial" charset="0"/>
            </a:endParaRPr>
          </a:p>
        </p:txBody>
      </p:sp>
      <p:sp>
        <p:nvSpPr>
          <p:cNvPr id="5124" name="Rectangle 5"/>
          <p:cNvSpPr>
            <a:spLocks noChangeArrowheads="1"/>
          </p:cNvSpPr>
          <p:nvPr/>
        </p:nvSpPr>
        <p:spPr bwMode="auto">
          <a:xfrm>
            <a:off x="990600" y="2986087"/>
            <a:ext cx="1728787" cy="1128713"/>
          </a:xfrm>
          <a:prstGeom prst="rect">
            <a:avLst/>
          </a:prstGeom>
          <a:solidFill>
            <a:schemeClr val="accent1"/>
          </a:solidFill>
          <a:ln w="28575">
            <a:solidFill>
              <a:schemeClr val="tx1"/>
            </a:solidFill>
            <a:round/>
            <a:headEnd/>
            <a:tailEnd/>
          </a:ln>
        </p:spPr>
        <p:txBody>
          <a:bodyPr wrap="none" anchor="ctr"/>
          <a:lstStyle/>
          <a:p>
            <a:pPr algn="ctr"/>
            <a:r>
              <a:rPr lang="en-US" sz="3200" dirty="0"/>
              <a:t>SM</a:t>
            </a:r>
          </a:p>
        </p:txBody>
      </p:sp>
      <p:sp>
        <p:nvSpPr>
          <p:cNvPr id="5125" name="Rectangle 6"/>
          <p:cNvSpPr>
            <a:spLocks noChangeArrowheads="1"/>
          </p:cNvSpPr>
          <p:nvPr/>
        </p:nvSpPr>
        <p:spPr bwMode="auto">
          <a:xfrm>
            <a:off x="6324600" y="2986087"/>
            <a:ext cx="1728787" cy="1128713"/>
          </a:xfrm>
          <a:prstGeom prst="rect">
            <a:avLst/>
          </a:prstGeom>
          <a:solidFill>
            <a:schemeClr val="accent1"/>
          </a:solidFill>
          <a:ln w="28575">
            <a:solidFill>
              <a:schemeClr val="tx1"/>
            </a:solidFill>
            <a:round/>
            <a:headEnd/>
            <a:tailEnd/>
          </a:ln>
        </p:spPr>
        <p:txBody>
          <a:bodyPr wrap="none" anchor="ctr"/>
          <a:lstStyle/>
          <a:p>
            <a:pPr algn="ctr"/>
            <a:r>
              <a:rPr lang="en-US" sz="3200" dirty="0"/>
              <a:t>Hidden</a:t>
            </a:r>
          </a:p>
          <a:p>
            <a:pPr algn="ctr"/>
            <a:r>
              <a:rPr lang="en-US" sz="3200" dirty="0"/>
              <a:t>U(1)</a:t>
            </a:r>
          </a:p>
        </p:txBody>
      </p:sp>
      <p:cxnSp>
        <p:nvCxnSpPr>
          <p:cNvPr id="6" name="Straight Connector 5"/>
          <p:cNvCxnSpPr>
            <a:stCxn id="5124" idx="3"/>
            <a:endCxn id="5125" idx="1"/>
          </p:cNvCxnSpPr>
          <p:nvPr/>
        </p:nvCxnSpPr>
        <p:spPr>
          <a:xfrm>
            <a:off x="2719387" y="3550444"/>
            <a:ext cx="3605213" cy="0"/>
          </a:xfrm>
          <a:prstGeom prst="line">
            <a:avLst/>
          </a:prstGeom>
          <a:ln w="38100" cmpd="sng">
            <a:prstDash val="dash"/>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stretch>
            <a:fillRect/>
          </a:stretch>
        </p:blipFill>
        <p:spPr>
          <a:xfrm>
            <a:off x="3390900" y="3297116"/>
            <a:ext cx="2171700" cy="589084"/>
          </a:xfrm>
          <a:prstGeom prst="rect">
            <a:avLst/>
          </a:prstGeom>
        </p:spPr>
      </p:pic>
    </p:spTree>
    <p:extLst>
      <p:ext uri="{BB962C8B-B14F-4D97-AF65-F5344CB8AC3E}">
        <p14:creationId xmlns:p14="http://schemas.microsoft.com/office/powerpoint/2010/main" val="41251416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PION PRODUCTION AT THE LHC</a:t>
            </a:r>
          </a:p>
        </p:txBody>
      </p:sp>
      <p:sp>
        <p:nvSpPr>
          <p:cNvPr id="5123" name="Content Placeholder 2"/>
          <p:cNvSpPr>
            <a:spLocks noGrp="1"/>
          </p:cNvSpPr>
          <p:nvPr>
            <p:ph idx="1"/>
          </p:nvPr>
        </p:nvSpPr>
        <p:spPr>
          <a:xfrm>
            <a:off x="152400" y="914400"/>
            <a:ext cx="4038600" cy="5562600"/>
          </a:xfrm>
        </p:spPr>
        <p:txBody>
          <a:bodyPr/>
          <a:lstStyle/>
          <a:p>
            <a:pPr eaLnBrk="1" hangingPunct="1"/>
            <a:r>
              <a:rPr lang="en-US" dirty="0">
                <a:latin typeface="Arial" charset="0"/>
              </a:rPr>
              <a:t>Forward particle production simulations and models have been greatly constrained by LHC data</a:t>
            </a:r>
          </a:p>
          <a:p>
            <a:pPr eaLnBrk="1" hangingPunct="1"/>
            <a:endParaRPr lang="en-US" sz="1200" dirty="0">
              <a:latin typeface="Arial" charset="0"/>
            </a:endParaRPr>
          </a:p>
          <a:p>
            <a:pPr eaLnBrk="1" hangingPunct="1"/>
            <a:r>
              <a:rPr lang="en-US" dirty="0">
                <a:latin typeface="Arial" charset="0"/>
              </a:rPr>
              <a:t>EPOS-LHC, SIBYLL 2.3, QGSJETII-04 agree very well</a:t>
            </a:r>
          </a:p>
          <a:p>
            <a:pPr eaLnBrk="1" hangingPunct="1"/>
            <a:endParaRPr lang="en-US" sz="1200" dirty="0">
              <a:latin typeface="Arial" charset="0"/>
            </a:endParaRPr>
          </a:p>
          <a:p>
            <a:pPr eaLnBrk="1" hangingPunct="1"/>
            <a:r>
              <a:rPr lang="en-US" dirty="0">
                <a:latin typeface="Arial" charset="0"/>
              </a:rPr>
              <a:t>Enormous event rates (</a:t>
            </a:r>
            <a:r>
              <a:rPr lang="en-US" dirty="0">
                <a:latin typeface="Symbol" charset="2"/>
                <a:cs typeface="Symbol" charset="2"/>
              </a:rPr>
              <a:t>s</a:t>
            </a:r>
            <a:r>
              <a:rPr lang="en-US" baseline="-25000" dirty="0">
                <a:latin typeface="Arial" charset="0"/>
              </a:rPr>
              <a:t>inel</a:t>
            </a:r>
            <a:r>
              <a:rPr lang="en-US" dirty="0">
                <a:latin typeface="Arial" charset="0"/>
              </a:rPr>
              <a:t>~70 </a:t>
            </a:r>
            <a:r>
              <a:rPr lang="en-US" dirty="0" err="1">
                <a:latin typeface="Arial" charset="0"/>
              </a:rPr>
              <a:t>mb</a:t>
            </a:r>
            <a:r>
              <a:rPr lang="en-US" dirty="0">
                <a:latin typeface="Arial" charset="0"/>
              </a:rPr>
              <a:t>, N</a:t>
            </a:r>
            <a:r>
              <a:rPr lang="en-US" baseline="-25000" dirty="0">
                <a:latin typeface="Arial" charset="0"/>
              </a:rPr>
              <a:t>inel</a:t>
            </a:r>
            <a:r>
              <a:rPr lang="en-US" dirty="0">
                <a:latin typeface="Arial" charset="0"/>
              </a:rPr>
              <a:t>~10</a:t>
            </a:r>
            <a:r>
              <a:rPr lang="en-US" baseline="30000" dirty="0">
                <a:latin typeface="Arial" charset="0"/>
              </a:rPr>
              <a:t>17</a:t>
            </a:r>
            <a:r>
              <a:rPr lang="en-US" dirty="0">
                <a:latin typeface="Arial" charset="0"/>
              </a:rPr>
              <a:t>), production is peaked at </a:t>
            </a:r>
            <a:r>
              <a:rPr lang="en-US" dirty="0" err="1">
                <a:latin typeface="Arial" charset="0"/>
              </a:rPr>
              <a:t>p</a:t>
            </a:r>
            <a:r>
              <a:rPr lang="en-US" baseline="-25000" dirty="0" err="1">
                <a:latin typeface="Arial" charset="0"/>
              </a:rPr>
              <a:t>T</a:t>
            </a:r>
            <a:r>
              <a:rPr lang="en-US" dirty="0">
                <a:latin typeface="Arial" charset="0"/>
              </a:rPr>
              <a:t> ~ </a:t>
            </a:r>
            <a:r>
              <a:rPr lang="en-US" dirty="0">
                <a:latin typeface="Symbol" charset="2"/>
                <a:cs typeface="Symbol" charset="2"/>
              </a:rPr>
              <a:t>L</a:t>
            </a:r>
            <a:r>
              <a:rPr lang="en-US" baseline="-25000" dirty="0">
                <a:latin typeface="Arial" charset="0"/>
              </a:rPr>
              <a:t>QCD </a:t>
            </a:r>
            <a:endParaRPr lang="en-US" dirty="0">
              <a:latin typeface="Arial" charset="0"/>
            </a:endParaRPr>
          </a:p>
        </p:txBody>
      </p:sp>
      <p:pic>
        <p:nvPicPr>
          <p:cNvPr id="8" name="Picture 7"/>
          <p:cNvPicPr>
            <a:picLocks noChangeAspect="1"/>
          </p:cNvPicPr>
          <p:nvPr/>
        </p:nvPicPr>
        <p:blipFill>
          <a:blip r:embed="rId2"/>
          <a:stretch>
            <a:fillRect/>
          </a:stretch>
        </p:blipFill>
        <p:spPr>
          <a:xfrm>
            <a:off x="4004733" y="990600"/>
            <a:ext cx="4834467" cy="5486400"/>
          </a:xfrm>
          <a:prstGeom prst="rect">
            <a:avLst/>
          </a:prstGeom>
        </p:spPr>
      </p:pic>
      <p:sp>
        <p:nvSpPr>
          <p:cNvPr id="2" name="TextBox 1"/>
          <p:cNvSpPr txBox="1"/>
          <p:nvPr/>
        </p:nvSpPr>
        <p:spPr>
          <a:xfrm>
            <a:off x="7696200" y="1752600"/>
            <a:ext cx="963275" cy="369332"/>
          </a:xfrm>
          <a:prstGeom prst="rect">
            <a:avLst/>
          </a:prstGeom>
          <a:noFill/>
        </p:spPr>
        <p:txBody>
          <a:bodyPr wrap="none" rtlCol="0">
            <a:spAutoFit/>
          </a:bodyPr>
          <a:lstStyle/>
          <a:p>
            <a:r>
              <a:rPr lang="en-US" dirty="0"/>
              <a:t>300 fb</a:t>
            </a:r>
            <a:r>
              <a:rPr lang="en-US" baseline="30000" dirty="0"/>
              <a:t>-1</a:t>
            </a:r>
          </a:p>
        </p:txBody>
      </p:sp>
    </p:spTree>
    <p:extLst>
      <p:ext uri="{BB962C8B-B14F-4D97-AF65-F5344CB8AC3E}">
        <p14:creationId xmlns:p14="http://schemas.microsoft.com/office/powerpoint/2010/main" val="239666284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DARK PHOTON PRODUCTION</a:t>
            </a:r>
          </a:p>
        </p:txBody>
      </p:sp>
      <p:sp>
        <p:nvSpPr>
          <p:cNvPr id="5123" name="Content Placeholder 2"/>
          <p:cNvSpPr>
            <a:spLocks noGrp="1"/>
          </p:cNvSpPr>
          <p:nvPr>
            <p:ph idx="1"/>
          </p:nvPr>
        </p:nvSpPr>
        <p:spPr>
          <a:xfrm>
            <a:off x="423863" y="914400"/>
            <a:ext cx="8034337" cy="5562600"/>
          </a:xfrm>
        </p:spPr>
        <p:txBody>
          <a:bodyPr/>
          <a:lstStyle/>
          <a:p>
            <a:pPr eaLnBrk="1" hangingPunct="1"/>
            <a:r>
              <a:rPr lang="en-US" dirty="0">
                <a:latin typeface="Arial" charset="0"/>
              </a:rPr>
              <a:t>Consider </a:t>
            </a:r>
            <a:r>
              <a:rPr lang="en-US" dirty="0">
                <a:latin typeface="Symbol" charset="2"/>
                <a:cs typeface="Symbol" charset="2"/>
              </a:rPr>
              <a:t>p</a:t>
            </a:r>
            <a:r>
              <a:rPr lang="en-US" baseline="30000" dirty="0">
                <a:latin typeface="Symbol" charset="2"/>
                <a:cs typeface="Symbol" charset="2"/>
              </a:rPr>
              <a:t>0</a:t>
            </a:r>
            <a:r>
              <a:rPr lang="en-US" dirty="0">
                <a:latin typeface="Symbol" charset="2"/>
                <a:cs typeface="Symbol" charset="2"/>
              </a:rPr>
              <a:t> </a:t>
            </a:r>
            <a:r>
              <a:rPr lang="en-US" dirty="0">
                <a:latin typeface="Arial" charset="0"/>
              </a:rPr>
              <a:t>decay, </a:t>
            </a:r>
            <a:r>
              <a:rPr lang="en-US" dirty="0">
                <a:latin typeface="Symbol" charset="2"/>
                <a:cs typeface="Symbol" charset="2"/>
              </a:rPr>
              <a:t>h</a:t>
            </a:r>
            <a:r>
              <a:rPr lang="en-US" dirty="0">
                <a:latin typeface="Arial" charset="0"/>
              </a:rPr>
              <a:t> decay, dark bremsstrahlung</a:t>
            </a:r>
          </a:p>
          <a:p>
            <a:pPr eaLnBrk="1" hangingPunct="1"/>
            <a:endParaRPr lang="en-US" sz="1200" dirty="0">
              <a:latin typeface="Arial" charset="0"/>
            </a:endParaRPr>
          </a:p>
          <a:p>
            <a:pPr eaLnBrk="1" hangingPunct="1"/>
            <a:r>
              <a:rPr lang="en-US" dirty="0">
                <a:latin typeface="Arial" charset="0"/>
              </a:rPr>
              <a:t>Results for 1</a:t>
            </a:r>
            <a:r>
              <a:rPr lang="en-US" baseline="30000" dirty="0">
                <a:latin typeface="Arial" charset="0"/>
              </a:rPr>
              <a:t>st</a:t>
            </a:r>
            <a:r>
              <a:rPr lang="en-US" dirty="0">
                <a:latin typeface="Arial" charset="0"/>
              </a:rPr>
              <a:t> model point: (m</a:t>
            </a:r>
            <a:r>
              <a:rPr lang="en-US" baseline="-25000" dirty="0">
                <a:latin typeface="Arial" charset="0"/>
              </a:rPr>
              <a:t>A’</a:t>
            </a:r>
            <a:r>
              <a:rPr lang="en-US" dirty="0">
                <a:latin typeface="Arial" charset="0"/>
              </a:rPr>
              <a:t>, </a:t>
            </a:r>
            <a:r>
              <a:rPr lang="en-US" dirty="0">
                <a:latin typeface="Symbol" charset="2"/>
                <a:cs typeface="Symbol" charset="2"/>
              </a:rPr>
              <a:t>e</a:t>
            </a:r>
            <a:r>
              <a:rPr lang="en-US" dirty="0">
                <a:latin typeface="Arial" charset="0"/>
              </a:rPr>
              <a:t>) = (20 MeV, 10</a:t>
            </a:r>
            <a:r>
              <a:rPr lang="en-US" baseline="30000" dirty="0">
                <a:latin typeface="Arial" charset="0"/>
              </a:rPr>
              <a:t>-4</a:t>
            </a:r>
            <a:r>
              <a:rPr lang="en-US" dirty="0">
                <a:latin typeface="Arial" charset="0"/>
              </a:rPr>
              <a:t>)</a:t>
            </a:r>
          </a:p>
          <a:p>
            <a:pPr eaLnBrk="1" hangingPunct="1"/>
            <a:endParaRPr lang="en-US" dirty="0">
              <a:latin typeface="Arial" charset="0"/>
            </a:endParaRPr>
          </a:p>
          <a:p>
            <a:pPr eaLnBrk="1" hangingPunct="1"/>
            <a:endParaRPr lang="en-US" dirty="0">
              <a:latin typeface="Arial" charset="0"/>
            </a:endParaRPr>
          </a:p>
          <a:p>
            <a:pPr eaLnBrk="1" hangingPunct="1"/>
            <a:endParaRPr lang="en-US" dirty="0">
              <a:latin typeface="Arial" charset="0"/>
            </a:endParaRPr>
          </a:p>
          <a:p>
            <a:pPr eaLnBrk="1" hangingPunct="1"/>
            <a:endParaRPr lang="en-US" dirty="0">
              <a:latin typeface="Arial" charset="0"/>
            </a:endParaRPr>
          </a:p>
          <a:p>
            <a:pPr eaLnBrk="1" hangingPunct="1"/>
            <a:endParaRPr lang="en-US" dirty="0">
              <a:latin typeface="Arial" charset="0"/>
            </a:endParaRPr>
          </a:p>
          <a:p>
            <a:pPr eaLnBrk="1" hangingPunct="1"/>
            <a:endParaRPr lang="en-US" dirty="0">
              <a:latin typeface="Arial" charset="0"/>
            </a:endParaRPr>
          </a:p>
          <a:p>
            <a:pPr eaLnBrk="1" hangingPunct="1"/>
            <a:endParaRPr lang="en-US" dirty="0">
              <a:latin typeface="Arial" charset="0"/>
            </a:endParaRPr>
          </a:p>
          <a:p>
            <a:pPr eaLnBrk="1" hangingPunct="1"/>
            <a:r>
              <a:rPr lang="en-US" dirty="0">
                <a:latin typeface="Arial" charset="0"/>
              </a:rPr>
              <a:t>From </a:t>
            </a:r>
            <a:r>
              <a:rPr lang="en-US" dirty="0">
                <a:latin typeface="Symbol" charset="2"/>
                <a:cs typeface="Symbol" charset="2"/>
              </a:rPr>
              <a:t>p</a:t>
            </a:r>
            <a:r>
              <a:rPr lang="en-US" baseline="30000" dirty="0">
                <a:latin typeface="Arial" charset="0"/>
              </a:rPr>
              <a:t>0</a:t>
            </a:r>
            <a:r>
              <a:rPr lang="en-US" dirty="0">
                <a:latin typeface="Arial" charset="0"/>
              </a:rPr>
              <a:t> </a:t>
            </a:r>
            <a:r>
              <a:rPr lang="en-US" dirty="0">
                <a:latin typeface="Arial" charset="0"/>
                <a:sym typeface="Wingdings"/>
              </a:rPr>
              <a:t> </a:t>
            </a:r>
            <a:r>
              <a:rPr lang="en-US" dirty="0">
                <a:latin typeface="Symbol" charset="2"/>
                <a:cs typeface="Symbol" charset="2"/>
                <a:sym typeface="Wingdings"/>
              </a:rPr>
              <a:t>g</a:t>
            </a:r>
            <a:r>
              <a:rPr lang="en-US" dirty="0">
                <a:latin typeface="Arial" charset="0"/>
                <a:sym typeface="Wingdings"/>
              </a:rPr>
              <a:t> A’, E</a:t>
            </a:r>
            <a:r>
              <a:rPr lang="en-US" baseline="-25000" dirty="0">
                <a:latin typeface="Arial" charset="0"/>
                <a:sym typeface="Wingdings"/>
              </a:rPr>
              <a:t>A’</a:t>
            </a:r>
            <a:r>
              <a:rPr lang="en-US" dirty="0">
                <a:latin typeface="Arial" charset="0"/>
                <a:sym typeface="Wingdings"/>
              </a:rPr>
              <a:t> ~ </a:t>
            </a:r>
            <a:r>
              <a:rPr lang="en-US" dirty="0" err="1">
                <a:latin typeface="Arial" charset="0"/>
                <a:sym typeface="Wingdings"/>
              </a:rPr>
              <a:t>E</a:t>
            </a:r>
            <a:r>
              <a:rPr lang="en-US" baseline="-25000" dirty="0" err="1">
                <a:latin typeface="Symbol" charset="2"/>
                <a:cs typeface="Symbol" charset="2"/>
                <a:sym typeface="Wingdings"/>
              </a:rPr>
              <a:t>p</a:t>
            </a:r>
            <a:r>
              <a:rPr lang="en-US" dirty="0">
                <a:latin typeface="Arial" charset="0"/>
                <a:sym typeface="Wingdings"/>
              </a:rPr>
              <a:t> / 2 ( no surprise)</a:t>
            </a:r>
          </a:p>
          <a:p>
            <a:pPr eaLnBrk="1" hangingPunct="1"/>
            <a:r>
              <a:rPr lang="en-US" dirty="0">
                <a:latin typeface="Arial" charset="0"/>
                <a:sym typeface="Wingdings"/>
              </a:rPr>
              <a:t>But note rates: even after </a:t>
            </a:r>
            <a:r>
              <a:rPr lang="en-US" dirty="0">
                <a:latin typeface="Symbol" charset="2"/>
                <a:cs typeface="Symbol" charset="2"/>
              </a:rPr>
              <a:t>e</a:t>
            </a:r>
            <a:r>
              <a:rPr lang="en-US" baseline="30000" dirty="0">
                <a:latin typeface="Arial" charset="0"/>
              </a:rPr>
              <a:t>2</a:t>
            </a:r>
            <a:r>
              <a:rPr lang="en-US" dirty="0">
                <a:latin typeface="Arial" charset="0"/>
              </a:rPr>
              <a:t> suppression, N</a:t>
            </a:r>
            <a:r>
              <a:rPr lang="en-US" baseline="-25000" dirty="0">
                <a:latin typeface="Arial" charset="0"/>
              </a:rPr>
              <a:t>A’</a:t>
            </a:r>
            <a:r>
              <a:rPr lang="en-US" dirty="0">
                <a:latin typeface="Arial" charset="0"/>
              </a:rPr>
              <a:t> ~ 10</a:t>
            </a:r>
            <a:r>
              <a:rPr lang="en-US" baseline="30000" dirty="0">
                <a:latin typeface="Arial" charset="0"/>
              </a:rPr>
              <a:t>8</a:t>
            </a:r>
            <a:r>
              <a:rPr lang="en-US" dirty="0">
                <a:latin typeface="Arial" charset="0"/>
              </a:rPr>
              <a:t> ; LHC may be a dark photon factory!</a:t>
            </a:r>
            <a:endParaRPr lang="en-US" sz="1400" dirty="0">
              <a:latin typeface="Arial" charset="0"/>
            </a:endParaRPr>
          </a:p>
        </p:txBody>
      </p:sp>
      <p:pic>
        <p:nvPicPr>
          <p:cNvPr id="2" name="Picture 1"/>
          <p:cNvPicPr>
            <a:picLocks noChangeAspect="1"/>
          </p:cNvPicPr>
          <p:nvPr/>
        </p:nvPicPr>
        <p:blipFill>
          <a:blip r:embed="rId2"/>
          <a:stretch>
            <a:fillRect/>
          </a:stretch>
        </p:blipFill>
        <p:spPr>
          <a:xfrm>
            <a:off x="0" y="2133600"/>
            <a:ext cx="9144000" cy="2969846"/>
          </a:xfrm>
          <a:prstGeom prst="rect">
            <a:avLst/>
          </a:prstGeom>
        </p:spPr>
      </p:pic>
    </p:spTree>
    <p:extLst>
      <p:ext uri="{BB962C8B-B14F-4D97-AF65-F5344CB8AC3E}">
        <p14:creationId xmlns:p14="http://schemas.microsoft.com/office/powerpoint/2010/main" val="328590891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DARK PHOTONS IN FASER</a:t>
            </a:r>
          </a:p>
        </p:txBody>
      </p:sp>
      <p:sp>
        <p:nvSpPr>
          <p:cNvPr id="5123" name="Content Placeholder 2"/>
          <p:cNvSpPr>
            <a:spLocks noGrp="1"/>
          </p:cNvSpPr>
          <p:nvPr>
            <p:ph idx="1"/>
          </p:nvPr>
        </p:nvSpPr>
        <p:spPr>
          <a:xfrm>
            <a:off x="152400" y="914400"/>
            <a:ext cx="4429156" cy="5562600"/>
          </a:xfrm>
        </p:spPr>
        <p:txBody>
          <a:bodyPr/>
          <a:lstStyle/>
          <a:p>
            <a:pPr eaLnBrk="1" hangingPunct="1"/>
            <a:r>
              <a:rPr lang="en-US" dirty="0">
                <a:latin typeface="Arial" charset="0"/>
              </a:rPr>
              <a:t>Now require dark photons to decay in FASER: consider cylindrical detector with volume ~1 m</a:t>
            </a:r>
            <a:r>
              <a:rPr lang="en-US" baseline="30000" dirty="0">
                <a:latin typeface="Arial" charset="0"/>
              </a:rPr>
              <a:t>2</a:t>
            </a:r>
          </a:p>
          <a:p>
            <a:pPr marL="0" indent="0" eaLnBrk="1" hangingPunct="1">
              <a:buNone/>
            </a:pPr>
            <a:endParaRPr lang="en-US" sz="1400" dirty="0">
              <a:latin typeface="Arial" charset="0"/>
            </a:endParaRPr>
          </a:p>
          <a:p>
            <a:pPr marL="0" indent="0" eaLnBrk="1" hangingPunct="1">
              <a:buNone/>
            </a:pPr>
            <a:endParaRPr lang="en-US" sz="1400" dirty="0">
              <a:latin typeface="Arial" charset="0"/>
            </a:endParaRPr>
          </a:p>
          <a:p>
            <a:pPr marL="0" indent="0" eaLnBrk="1" hangingPunct="1">
              <a:buNone/>
            </a:pPr>
            <a:endParaRPr lang="en-US" sz="1400" dirty="0">
              <a:latin typeface="Arial" charset="0"/>
            </a:endParaRPr>
          </a:p>
        </p:txBody>
      </p:sp>
      <p:pic>
        <p:nvPicPr>
          <p:cNvPr id="5" name="Picture 4"/>
          <p:cNvPicPr>
            <a:picLocks noChangeAspect="1"/>
          </p:cNvPicPr>
          <p:nvPr/>
        </p:nvPicPr>
        <p:blipFill>
          <a:blip r:embed="rId2"/>
          <a:stretch>
            <a:fillRect/>
          </a:stretch>
        </p:blipFill>
        <p:spPr>
          <a:xfrm>
            <a:off x="0" y="2847349"/>
            <a:ext cx="9144000" cy="2943851"/>
          </a:xfrm>
          <a:prstGeom prst="rect">
            <a:avLst/>
          </a:prstGeom>
        </p:spPr>
      </p:pic>
      <p:pic>
        <p:nvPicPr>
          <p:cNvPr id="3" name="Picture 2"/>
          <p:cNvPicPr>
            <a:picLocks noChangeAspect="1"/>
          </p:cNvPicPr>
          <p:nvPr/>
        </p:nvPicPr>
        <p:blipFill rotWithShape="1">
          <a:blip r:embed="rId3"/>
          <a:srcRect t="12649"/>
          <a:stretch/>
        </p:blipFill>
        <p:spPr>
          <a:xfrm>
            <a:off x="4700619" y="1143000"/>
            <a:ext cx="3810000" cy="1371600"/>
          </a:xfrm>
          <a:prstGeom prst="rect">
            <a:avLst/>
          </a:prstGeom>
        </p:spPr>
      </p:pic>
      <p:sp>
        <p:nvSpPr>
          <p:cNvPr id="7" name="Content Placeholder 2"/>
          <p:cNvSpPr txBox="1">
            <a:spLocks/>
          </p:cNvSpPr>
          <p:nvPr/>
        </p:nvSpPr>
        <p:spPr bwMode="auto">
          <a:xfrm>
            <a:off x="271463" y="5791200"/>
            <a:ext cx="8720137"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charset="0"/>
              </a:rPr>
              <a:t>Only the highest energy A’s survive, but there are still many of them, and they are highly collimated</a:t>
            </a:r>
            <a:endParaRPr lang="en-US" sz="1400" dirty="0">
              <a:latin typeface="Arial" charset="0"/>
            </a:endParaRPr>
          </a:p>
        </p:txBody>
      </p:sp>
    </p:spTree>
    <p:extLst>
      <p:ext uri="{BB962C8B-B14F-4D97-AF65-F5344CB8AC3E}">
        <p14:creationId xmlns:p14="http://schemas.microsoft.com/office/powerpoint/2010/main" val="337592886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228600" y="838200"/>
            <a:ext cx="8534400"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2400" dirty="0"/>
              <a:t>Up to 10</a:t>
            </a:r>
            <a:r>
              <a:rPr lang="en-US" sz="2400" baseline="30000" dirty="0"/>
              <a:t>5</a:t>
            </a:r>
            <a:r>
              <a:rPr lang="en-US" sz="2400" dirty="0"/>
              <a:t> dark photons decay in FASER in 300 fb</a:t>
            </a:r>
            <a:r>
              <a:rPr lang="en-US" sz="2400" baseline="30000" dirty="0"/>
              <a:t>-1</a:t>
            </a:r>
            <a:r>
              <a:rPr lang="en-US" sz="2400" dirty="0"/>
              <a:t> in parameter regions with m</a:t>
            </a:r>
            <a:r>
              <a:rPr lang="en-US" sz="2400" baseline="-25000" dirty="0"/>
              <a:t>A’ </a:t>
            </a:r>
            <a:r>
              <a:rPr lang="en-US" sz="2400" dirty="0"/>
              <a:t>~ 10 - 500 MeV, </a:t>
            </a:r>
            <a:r>
              <a:rPr lang="en-US" sz="2400" dirty="0">
                <a:latin typeface="Symbol" charset="2"/>
                <a:cs typeface="Symbol" charset="2"/>
              </a:rPr>
              <a:t>e</a:t>
            </a:r>
            <a:r>
              <a:rPr lang="en-US" sz="2400" dirty="0"/>
              <a:t> ~ 10</a:t>
            </a:r>
            <a:r>
              <a:rPr lang="en-US" sz="2400" baseline="30000" dirty="0"/>
              <a:t>-6</a:t>
            </a:r>
            <a:r>
              <a:rPr lang="en-US" sz="2400" dirty="0"/>
              <a:t> </a:t>
            </a:r>
            <a:r>
              <a:rPr lang="mr-IN" sz="2400" dirty="0"/>
              <a:t>–</a:t>
            </a:r>
            <a:r>
              <a:rPr lang="en-US" sz="2400" dirty="0"/>
              <a:t> 10</a:t>
            </a:r>
            <a:r>
              <a:rPr lang="en-US" sz="2400" baseline="30000" dirty="0"/>
              <a:t>-3</a:t>
            </a:r>
            <a:endParaRPr lang="en-US" sz="2400" dirty="0"/>
          </a:p>
          <a:p>
            <a:pPr marL="342900" indent="-342900">
              <a:spcBef>
                <a:spcPct val="20000"/>
              </a:spcBef>
              <a:buFontTx/>
              <a:buChar char="•"/>
            </a:pPr>
            <a:endParaRPr lang="en-US" sz="2400" dirty="0"/>
          </a:p>
          <a:p>
            <a:pPr marL="342900" indent="-342900">
              <a:spcBef>
                <a:spcPct val="20000"/>
              </a:spcBef>
              <a:buFontTx/>
              <a:buChar char="•"/>
            </a:pPr>
            <a:endParaRPr lang="en-US" sz="2400" dirty="0"/>
          </a:p>
          <a:p>
            <a:pPr marL="342900" indent="-342900">
              <a:spcBef>
                <a:spcPct val="20000"/>
              </a:spcBef>
              <a:buFontTx/>
              <a:buChar char="•"/>
            </a:pPr>
            <a:endParaRPr lang="en-US" sz="2400" dirty="0"/>
          </a:p>
          <a:p>
            <a:pPr marL="342900" indent="-342900">
              <a:spcBef>
                <a:spcPct val="20000"/>
              </a:spcBef>
              <a:buFontTx/>
              <a:buChar char="•"/>
            </a:pPr>
            <a:endParaRPr lang="en-US" sz="2400" dirty="0"/>
          </a:p>
          <a:p>
            <a:pPr marL="342900" indent="-342900">
              <a:spcBef>
                <a:spcPct val="20000"/>
              </a:spcBef>
              <a:buFontTx/>
              <a:buChar char="•"/>
            </a:pPr>
            <a:endParaRPr lang="en-US" sz="2400" dirty="0"/>
          </a:p>
          <a:p>
            <a:pPr marL="342900" indent="-342900">
              <a:spcBef>
                <a:spcPct val="20000"/>
              </a:spcBef>
              <a:buFontTx/>
              <a:buChar char="•"/>
            </a:pPr>
            <a:endParaRPr lang="en-US" sz="2400" dirty="0"/>
          </a:p>
          <a:p>
            <a:pPr marL="342900" indent="-342900">
              <a:spcBef>
                <a:spcPct val="20000"/>
              </a:spcBef>
              <a:buFontTx/>
              <a:buChar char="•"/>
            </a:pPr>
            <a:endParaRPr lang="en-US" sz="2400" dirty="0"/>
          </a:p>
          <a:p>
            <a:pPr>
              <a:spcBef>
                <a:spcPct val="20000"/>
              </a:spcBef>
            </a:pPr>
            <a:endParaRPr lang="en-US" sz="2400" dirty="0"/>
          </a:p>
          <a:p>
            <a:pPr marL="342900" indent="-342900">
              <a:spcBef>
                <a:spcPct val="20000"/>
              </a:spcBef>
              <a:buFontTx/>
              <a:buChar char="•"/>
            </a:pPr>
            <a:endParaRPr lang="en-US" sz="1200" dirty="0"/>
          </a:p>
          <a:p>
            <a:pPr marL="342900" indent="-342900">
              <a:spcBef>
                <a:spcPct val="20000"/>
              </a:spcBef>
              <a:buFontTx/>
              <a:buChar char="•"/>
            </a:pPr>
            <a:r>
              <a:rPr lang="en-US" sz="2400" dirty="0"/>
              <a:t>Note that at upper </a:t>
            </a:r>
            <a:r>
              <a:rPr lang="en-US" sz="2400" dirty="0">
                <a:latin typeface="Symbol" charset="2"/>
                <a:cs typeface="Symbol" charset="2"/>
              </a:rPr>
              <a:t>e</a:t>
            </a:r>
            <a:r>
              <a:rPr lang="en-US" sz="2400" dirty="0"/>
              <a:t> boundary, rates are extremely sensitive to </a:t>
            </a:r>
            <a:r>
              <a:rPr lang="en-US" sz="2400" dirty="0">
                <a:latin typeface="Symbol" charset="2"/>
                <a:cs typeface="Symbol" charset="2"/>
              </a:rPr>
              <a:t>e </a:t>
            </a:r>
            <a:r>
              <a:rPr lang="en-US" sz="2400" dirty="0">
                <a:sym typeface="Wingdings" pitchFamily="2" charset="2"/>
              </a:rPr>
              <a:t>and the r</a:t>
            </a:r>
            <a:r>
              <a:rPr lang="en-US" sz="2400" dirty="0"/>
              <a:t>each is quite insensitive to background, provided it is known</a:t>
            </a:r>
          </a:p>
          <a:p>
            <a:pPr marL="342900" indent="-342900">
              <a:spcBef>
                <a:spcPct val="20000"/>
              </a:spcBef>
              <a:buFontTx/>
              <a:buChar char="•"/>
            </a:pPr>
            <a:endParaRPr lang="en-US" sz="2400" dirty="0"/>
          </a:p>
          <a:p>
            <a:pPr marL="342900" indent="-342900">
              <a:spcBef>
                <a:spcPct val="20000"/>
              </a:spcBef>
              <a:buFontTx/>
              <a:buChar char="•"/>
            </a:pPr>
            <a:endParaRPr lang="en-US" sz="2400" dirty="0"/>
          </a:p>
          <a:p>
            <a:pPr marL="342900" indent="-342900">
              <a:spcBef>
                <a:spcPct val="20000"/>
              </a:spcBef>
              <a:buFontTx/>
              <a:buChar char="•"/>
            </a:pPr>
            <a:endParaRPr lang="en-US" sz="2400" dirty="0"/>
          </a:p>
          <a:p>
            <a:pPr marL="342900" indent="-342900">
              <a:spcBef>
                <a:spcPct val="20000"/>
              </a:spcBef>
              <a:buFontTx/>
              <a:buChar char="•"/>
            </a:pPr>
            <a:endParaRPr lang="en-US" sz="2400" dirty="0"/>
          </a:p>
          <a:p>
            <a:pPr marL="342900" indent="-342900">
              <a:spcBef>
                <a:spcPct val="20000"/>
              </a:spcBef>
              <a:buFontTx/>
              <a:buChar char="•"/>
            </a:pPr>
            <a:endParaRPr lang="en-US" sz="2400" dirty="0"/>
          </a:p>
          <a:p>
            <a:pPr marL="342900" indent="-342900">
              <a:spcBef>
                <a:spcPct val="20000"/>
              </a:spcBef>
              <a:buFontTx/>
              <a:buChar char="•"/>
            </a:pPr>
            <a:endParaRPr lang="en-US" sz="2400" dirty="0"/>
          </a:p>
        </p:txBody>
      </p:sp>
      <p:sp>
        <p:nvSpPr>
          <p:cNvPr id="28676" name="Title 7"/>
          <p:cNvSpPr>
            <a:spLocks noGrp="1"/>
          </p:cNvSpPr>
          <p:nvPr>
            <p:ph type="title"/>
          </p:nvPr>
        </p:nvSpPr>
        <p:spPr>
          <a:xfrm>
            <a:off x="0" y="244475"/>
            <a:ext cx="9144000" cy="441325"/>
          </a:xfrm>
        </p:spPr>
        <p:txBody>
          <a:bodyPr/>
          <a:lstStyle/>
          <a:p>
            <a:r>
              <a:rPr lang="en-US" dirty="0">
                <a:latin typeface="Arial" charset="0"/>
              </a:rPr>
              <a:t>DARK PHOTON EVENT RATES AND REACH</a:t>
            </a:r>
          </a:p>
        </p:txBody>
      </p:sp>
      <p:pic>
        <p:nvPicPr>
          <p:cNvPr id="2" name="Picture 1"/>
          <p:cNvPicPr>
            <a:picLocks noChangeAspect="1"/>
          </p:cNvPicPr>
          <p:nvPr/>
        </p:nvPicPr>
        <p:blipFill rotWithShape="1">
          <a:blip r:embed="rId2"/>
          <a:srcRect r="51042"/>
          <a:stretch/>
        </p:blipFill>
        <p:spPr>
          <a:xfrm>
            <a:off x="685800" y="1896537"/>
            <a:ext cx="3581400" cy="3513663"/>
          </a:xfrm>
          <a:prstGeom prst="rect">
            <a:avLst/>
          </a:prstGeom>
        </p:spPr>
      </p:pic>
      <p:pic>
        <p:nvPicPr>
          <p:cNvPr id="6" name="Picture 5">
            <a:extLst>
              <a:ext uri="{FF2B5EF4-FFF2-40B4-BE49-F238E27FC236}">
                <a16:creationId xmlns:a16="http://schemas.microsoft.com/office/drawing/2014/main" id="{8DEEDC77-3669-0D4C-959F-3DB4C8187815}"/>
              </a:ext>
            </a:extLst>
          </p:cNvPr>
          <p:cNvPicPr>
            <a:picLocks noChangeAspect="1"/>
          </p:cNvPicPr>
          <p:nvPr/>
        </p:nvPicPr>
        <p:blipFill rotWithShape="1">
          <a:blip r:embed="rId3"/>
          <a:srcRect r="50179"/>
          <a:stretch/>
        </p:blipFill>
        <p:spPr>
          <a:xfrm>
            <a:off x="4724400" y="1896538"/>
            <a:ext cx="3505200" cy="3386639"/>
          </a:xfrm>
          <a:prstGeom prst="rect">
            <a:avLst/>
          </a:prstGeom>
        </p:spPr>
      </p:pic>
      <p:sp>
        <p:nvSpPr>
          <p:cNvPr id="7" name="TextBox 6">
            <a:extLst>
              <a:ext uri="{FF2B5EF4-FFF2-40B4-BE49-F238E27FC236}">
                <a16:creationId xmlns:a16="http://schemas.microsoft.com/office/drawing/2014/main" id="{D650E3AB-E7F9-6042-A90B-5437BFD7CAD0}"/>
              </a:ext>
            </a:extLst>
          </p:cNvPr>
          <p:cNvSpPr txBox="1"/>
          <p:nvPr/>
        </p:nvSpPr>
        <p:spPr>
          <a:xfrm>
            <a:off x="5260617" y="3546162"/>
            <a:ext cx="1292583" cy="369332"/>
          </a:xfrm>
          <a:prstGeom prst="rect">
            <a:avLst/>
          </a:prstGeom>
          <a:noFill/>
        </p:spPr>
        <p:txBody>
          <a:bodyPr wrap="none" rtlCol="0">
            <a:spAutoFit/>
          </a:bodyPr>
          <a:lstStyle/>
          <a:p>
            <a:r>
              <a:rPr lang="en-US" dirty="0"/>
              <a:t>N=3 contours</a:t>
            </a:r>
          </a:p>
        </p:txBody>
      </p:sp>
    </p:spTree>
    <p:extLst>
      <p:ext uri="{BB962C8B-B14F-4D97-AF65-F5344CB8AC3E}">
        <p14:creationId xmlns:p14="http://schemas.microsoft.com/office/powerpoint/2010/main" val="220133293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DARK HIGGS BOSONS</a:t>
            </a:r>
          </a:p>
        </p:txBody>
      </p:sp>
      <p:sp>
        <p:nvSpPr>
          <p:cNvPr id="5123" name="Content Placeholder 2"/>
          <p:cNvSpPr>
            <a:spLocks noGrp="1"/>
          </p:cNvSpPr>
          <p:nvPr>
            <p:ph idx="1"/>
          </p:nvPr>
        </p:nvSpPr>
        <p:spPr>
          <a:xfrm>
            <a:off x="271463" y="990600"/>
            <a:ext cx="8491537" cy="5562600"/>
          </a:xfrm>
        </p:spPr>
        <p:txBody>
          <a:bodyPr/>
          <a:lstStyle/>
          <a:p>
            <a:pPr eaLnBrk="1" hangingPunct="1"/>
            <a:r>
              <a:rPr lang="en-US" dirty="0">
                <a:latin typeface="Arial" charset="0"/>
              </a:rPr>
              <a:t>Another </a:t>
            </a:r>
            <a:r>
              <a:rPr lang="en-US" dirty="0" err="1">
                <a:latin typeface="Arial" charset="0"/>
              </a:rPr>
              <a:t>renormalizable</a:t>
            </a:r>
            <a:r>
              <a:rPr lang="en-US" dirty="0">
                <a:latin typeface="Arial" charset="0"/>
              </a:rPr>
              <a:t> coupling: Higgs portal</a:t>
            </a:r>
            <a:endParaRPr lang="en-US" sz="1200" dirty="0">
              <a:latin typeface="Arial" charset="0"/>
            </a:endParaRPr>
          </a:p>
          <a:p>
            <a:pPr eaLnBrk="1" hangingPunct="1">
              <a:buFontTx/>
              <a:buNone/>
            </a:pPr>
            <a:endParaRPr lang="en-US" dirty="0">
              <a:latin typeface="Arial" charset="0"/>
            </a:endParaRPr>
          </a:p>
          <a:p>
            <a:pPr eaLnBrk="1" hangingPunct="1">
              <a:buFontTx/>
              <a:buNone/>
            </a:pPr>
            <a:endParaRPr lang="en-US" dirty="0">
              <a:latin typeface="Arial" charset="0"/>
            </a:endParaRPr>
          </a:p>
          <a:p>
            <a:pPr eaLnBrk="1" hangingPunct="1">
              <a:buFontTx/>
              <a:buNone/>
            </a:pPr>
            <a:endParaRPr lang="en-US" dirty="0">
              <a:latin typeface="Arial" charset="0"/>
            </a:endParaRPr>
          </a:p>
          <a:p>
            <a:pPr marL="0" indent="0" eaLnBrk="1" hangingPunct="1">
              <a:buNone/>
            </a:pPr>
            <a:endParaRPr lang="en-US" dirty="0">
              <a:latin typeface="Arial" charset="0"/>
            </a:endParaRPr>
          </a:p>
          <a:p>
            <a:endParaRPr lang="en-US" dirty="0">
              <a:latin typeface="Arial" charset="0"/>
            </a:endParaRPr>
          </a:p>
          <a:p>
            <a:r>
              <a:rPr lang="en-US" dirty="0">
                <a:latin typeface="Arial" charset="0"/>
              </a:rPr>
              <a:t>The resulting theory contains a new scalar boson </a:t>
            </a:r>
            <a:r>
              <a:rPr lang="en-US" dirty="0">
                <a:latin typeface="Symbol" charset="2"/>
                <a:cs typeface="Symbol" charset="2"/>
              </a:rPr>
              <a:t>f</a:t>
            </a:r>
            <a:r>
              <a:rPr lang="en-US" dirty="0">
                <a:latin typeface="Arial" charset="0"/>
              </a:rPr>
              <a:t> with mass m</a:t>
            </a:r>
            <a:r>
              <a:rPr lang="en-US" baseline="-25000" dirty="0">
                <a:latin typeface="Symbol" charset="2"/>
                <a:cs typeface="Symbol" charset="2"/>
              </a:rPr>
              <a:t>f</a:t>
            </a:r>
            <a:r>
              <a:rPr lang="en-US" baseline="-25000" dirty="0">
                <a:latin typeface="Arial" charset="0"/>
              </a:rPr>
              <a:t> </a:t>
            </a:r>
            <a:r>
              <a:rPr lang="en-US" dirty="0">
                <a:latin typeface="Arial" charset="0"/>
              </a:rPr>
              <a:t>, Higgs-like couplings suppressed by sin</a:t>
            </a:r>
            <a:r>
              <a:rPr lang="en-US" sz="1000" dirty="0">
                <a:latin typeface="Arial" charset="0"/>
              </a:rPr>
              <a:t> </a:t>
            </a:r>
            <a:r>
              <a:rPr lang="en-US" dirty="0">
                <a:latin typeface="Symbol" charset="2"/>
                <a:cs typeface="Symbol" charset="2"/>
              </a:rPr>
              <a:t>q</a:t>
            </a:r>
            <a:r>
              <a:rPr lang="en-US" dirty="0">
                <a:latin typeface="Arial" charset="0"/>
              </a:rPr>
              <a:t>, and a </a:t>
            </a:r>
            <a:r>
              <a:rPr lang="en-US" dirty="0" err="1">
                <a:latin typeface="Arial" charset="0"/>
              </a:rPr>
              <a:t>trilinear</a:t>
            </a:r>
            <a:r>
              <a:rPr lang="en-US" dirty="0">
                <a:latin typeface="Arial" charset="0"/>
              </a:rPr>
              <a:t> coupling </a:t>
            </a:r>
            <a:r>
              <a:rPr lang="en-US" dirty="0">
                <a:latin typeface="Symbol" charset="2"/>
                <a:cs typeface="Symbol" charset="2"/>
              </a:rPr>
              <a:t>l</a:t>
            </a:r>
          </a:p>
          <a:p>
            <a:pPr eaLnBrk="1" hangingPunct="1"/>
            <a:endParaRPr lang="en-US" sz="1200" dirty="0">
              <a:latin typeface="Arial" charset="0"/>
            </a:endParaRPr>
          </a:p>
        </p:txBody>
      </p:sp>
      <p:sp>
        <p:nvSpPr>
          <p:cNvPr id="5124" name="Rectangle 5"/>
          <p:cNvSpPr>
            <a:spLocks noChangeArrowheads="1"/>
          </p:cNvSpPr>
          <p:nvPr/>
        </p:nvSpPr>
        <p:spPr bwMode="auto">
          <a:xfrm>
            <a:off x="990600" y="1902784"/>
            <a:ext cx="1728787" cy="1128713"/>
          </a:xfrm>
          <a:prstGeom prst="rect">
            <a:avLst/>
          </a:prstGeom>
          <a:solidFill>
            <a:schemeClr val="accent1"/>
          </a:solidFill>
          <a:ln w="28575">
            <a:solidFill>
              <a:schemeClr val="tx1"/>
            </a:solidFill>
            <a:round/>
            <a:headEnd/>
            <a:tailEnd/>
          </a:ln>
        </p:spPr>
        <p:txBody>
          <a:bodyPr wrap="none" anchor="ctr"/>
          <a:lstStyle/>
          <a:p>
            <a:pPr algn="ctr"/>
            <a:r>
              <a:rPr lang="en-US" sz="3200" dirty="0"/>
              <a:t>SM</a:t>
            </a:r>
          </a:p>
        </p:txBody>
      </p:sp>
      <p:sp>
        <p:nvSpPr>
          <p:cNvPr id="5125" name="Rectangle 6"/>
          <p:cNvSpPr>
            <a:spLocks noChangeArrowheads="1"/>
          </p:cNvSpPr>
          <p:nvPr/>
        </p:nvSpPr>
        <p:spPr bwMode="auto">
          <a:xfrm>
            <a:off x="6324600" y="1902784"/>
            <a:ext cx="1728787" cy="1128713"/>
          </a:xfrm>
          <a:prstGeom prst="rect">
            <a:avLst/>
          </a:prstGeom>
          <a:solidFill>
            <a:schemeClr val="accent1"/>
          </a:solidFill>
          <a:ln w="28575">
            <a:solidFill>
              <a:schemeClr val="tx1"/>
            </a:solidFill>
            <a:round/>
            <a:headEnd/>
            <a:tailEnd/>
          </a:ln>
        </p:spPr>
        <p:txBody>
          <a:bodyPr wrap="none" anchor="ctr"/>
          <a:lstStyle/>
          <a:p>
            <a:pPr algn="ctr"/>
            <a:r>
              <a:rPr lang="en-US" sz="3200" dirty="0"/>
              <a:t>Hidden</a:t>
            </a:r>
          </a:p>
          <a:p>
            <a:pPr algn="ctr"/>
            <a:r>
              <a:rPr lang="en-US" sz="3200" dirty="0"/>
              <a:t>Higgs</a:t>
            </a:r>
          </a:p>
        </p:txBody>
      </p:sp>
      <p:cxnSp>
        <p:nvCxnSpPr>
          <p:cNvPr id="6" name="Straight Connector 5"/>
          <p:cNvCxnSpPr>
            <a:stCxn id="5124" idx="3"/>
            <a:endCxn id="5125" idx="1"/>
          </p:cNvCxnSpPr>
          <p:nvPr/>
        </p:nvCxnSpPr>
        <p:spPr>
          <a:xfrm>
            <a:off x="2719387" y="2467141"/>
            <a:ext cx="3605213" cy="0"/>
          </a:xfrm>
          <a:prstGeom prst="line">
            <a:avLst/>
          </a:prstGeom>
          <a:ln w="38100" cmpd="sng">
            <a:prstDash val="dash"/>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2"/>
          <a:stretch>
            <a:fillRect/>
          </a:stretch>
        </p:blipFill>
        <p:spPr>
          <a:xfrm>
            <a:off x="1295400" y="5026984"/>
            <a:ext cx="6385132" cy="764216"/>
          </a:xfrm>
          <a:prstGeom prst="rect">
            <a:avLst/>
          </a:prstGeom>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1863" y="2136941"/>
            <a:ext cx="1709737" cy="66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675289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228600" y="990600"/>
            <a:ext cx="85344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2400" dirty="0"/>
          </a:p>
        </p:txBody>
      </p:sp>
      <p:sp>
        <p:nvSpPr>
          <p:cNvPr id="28676" name="Title 7"/>
          <p:cNvSpPr>
            <a:spLocks noGrp="1"/>
          </p:cNvSpPr>
          <p:nvPr>
            <p:ph type="title"/>
          </p:nvPr>
        </p:nvSpPr>
        <p:spPr>
          <a:xfrm>
            <a:off x="0" y="244475"/>
            <a:ext cx="9144000" cy="441325"/>
          </a:xfrm>
        </p:spPr>
        <p:txBody>
          <a:bodyPr/>
          <a:lstStyle/>
          <a:p>
            <a:r>
              <a:rPr lang="en-US" dirty="0">
                <a:latin typeface="Arial" charset="0"/>
              </a:rPr>
              <a:t>DARK HIGGS EVENT RATES AND REACH</a:t>
            </a:r>
          </a:p>
        </p:txBody>
      </p:sp>
      <p:pic>
        <p:nvPicPr>
          <p:cNvPr id="7" name="Picture 6"/>
          <p:cNvPicPr>
            <a:picLocks noChangeAspect="1"/>
          </p:cNvPicPr>
          <p:nvPr/>
        </p:nvPicPr>
        <p:blipFill>
          <a:blip r:embed="rId2"/>
          <a:stretch>
            <a:fillRect/>
          </a:stretch>
        </p:blipFill>
        <p:spPr>
          <a:xfrm>
            <a:off x="58165" y="1008900"/>
            <a:ext cx="4590035" cy="4401300"/>
          </a:xfrm>
          <a:prstGeom prst="rect">
            <a:avLst/>
          </a:prstGeom>
        </p:spPr>
      </p:pic>
      <p:grpSp>
        <p:nvGrpSpPr>
          <p:cNvPr id="9" name="Group 8"/>
          <p:cNvGrpSpPr/>
          <p:nvPr/>
        </p:nvGrpSpPr>
        <p:grpSpPr>
          <a:xfrm>
            <a:off x="4624874" y="1066800"/>
            <a:ext cx="4519126" cy="4428744"/>
            <a:chOff x="4548674" y="1057656"/>
            <a:chExt cx="4519126" cy="4428744"/>
          </a:xfrm>
        </p:grpSpPr>
        <p:pic>
          <p:nvPicPr>
            <p:cNvPr id="5" name="Picture 4"/>
            <p:cNvPicPr>
              <a:picLocks noChangeAspect="1"/>
            </p:cNvPicPr>
            <p:nvPr/>
          </p:nvPicPr>
          <p:blipFill>
            <a:blip r:embed="rId3"/>
            <a:stretch>
              <a:fillRect/>
            </a:stretch>
          </p:blipFill>
          <p:spPr>
            <a:xfrm>
              <a:off x="4548674" y="1057656"/>
              <a:ext cx="4519126" cy="4428744"/>
            </a:xfrm>
            <a:prstGeom prst="rect">
              <a:avLst/>
            </a:prstGeom>
          </p:spPr>
        </p:pic>
        <p:sp>
          <p:nvSpPr>
            <p:cNvPr id="8" name="TextBox 7"/>
            <p:cNvSpPr txBox="1"/>
            <p:nvPr/>
          </p:nvSpPr>
          <p:spPr>
            <a:xfrm>
              <a:off x="7003989" y="2133600"/>
              <a:ext cx="774822" cy="369332"/>
            </a:xfrm>
            <a:prstGeom prst="rect">
              <a:avLst/>
            </a:prstGeom>
            <a:noFill/>
          </p:spPr>
          <p:txBody>
            <a:bodyPr wrap="none" rtlCol="0">
              <a:spAutoFit/>
            </a:bodyPr>
            <a:lstStyle/>
            <a:p>
              <a:r>
                <a:rPr lang="en-US" dirty="0" err="1">
                  <a:solidFill>
                    <a:schemeClr val="bg1"/>
                  </a:solidFill>
                </a:rPr>
                <a:t>LHCb</a:t>
              </a:r>
              <a:endParaRPr lang="en-US" dirty="0">
                <a:solidFill>
                  <a:schemeClr val="bg1"/>
                </a:solidFill>
              </a:endParaRPr>
            </a:p>
          </p:txBody>
        </p:sp>
      </p:grpSp>
      <p:sp>
        <p:nvSpPr>
          <p:cNvPr id="11" name="Content Placeholder 2"/>
          <p:cNvSpPr txBox="1">
            <a:spLocks/>
          </p:cNvSpPr>
          <p:nvPr/>
        </p:nvSpPr>
        <p:spPr>
          <a:xfrm>
            <a:off x="152400" y="5562600"/>
            <a:ext cx="8991600" cy="990600"/>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charset="0"/>
              </a:rPr>
              <a:t>FASER probes a large swath of new parameter space and is complementary to other current and proposed experiments</a:t>
            </a:r>
            <a:endParaRPr lang="en-US" sz="1200" dirty="0">
              <a:latin typeface="Arial" charset="0"/>
            </a:endParaRPr>
          </a:p>
        </p:txBody>
      </p:sp>
    </p:spTree>
    <p:extLst>
      <p:ext uri="{BB962C8B-B14F-4D97-AF65-F5344CB8AC3E}">
        <p14:creationId xmlns:p14="http://schemas.microsoft.com/office/powerpoint/2010/main" val="115808736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FASER: LOCATION</a:t>
            </a:r>
          </a:p>
        </p:txBody>
      </p:sp>
      <p:cxnSp>
        <p:nvCxnSpPr>
          <p:cNvPr id="4" name="Straight Arrow Connector 3"/>
          <p:cNvCxnSpPr>
            <a:stCxn id="5" idx="2"/>
          </p:cNvCxnSpPr>
          <p:nvPr/>
        </p:nvCxnSpPr>
        <p:spPr>
          <a:xfrm flipH="1">
            <a:off x="3048000" y="3924987"/>
            <a:ext cx="1467060" cy="1976735"/>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114800" y="3463322"/>
            <a:ext cx="800520" cy="461665"/>
          </a:xfrm>
          <a:prstGeom prst="rect">
            <a:avLst/>
          </a:prstGeom>
          <a:noFill/>
          <a:ln w="38100" cmpd="sng">
            <a:solidFill>
              <a:srgbClr val="0000FF"/>
            </a:solidFill>
          </a:ln>
        </p:spPr>
        <p:txBody>
          <a:bodyPr wrap="none" rtlCol="0">
            <a:spAutoFit/>
          </a:bodyPr>
          <a:lstStyle/>
          <a:p>
            <a:r>
              <a:rPr lang="en-US" sz="2400" dirty="0">
                <a:solidFill>
                  <a:srgbClr val="0000FF"/>
                </a:solidFill>
              </a:rPr>
              <a:t>TI18</a:t>
            </a:r>
          </a:p>
        </p:txBody>
      </p:sp>
      <p:pic>
        <p:nvPicPr>
          <p:cNvPr id="9" name="Picture 8" descr="LHCLayout.png"/>
          <p:cNvPicPr>
            <a:picLocks noChangeAspect="1"/>
          </p:cNvPicPr>
          <p:nvPr/>
        </p:nvPicPr>
        <p:blipFill rotWithShape="1">
          <a:blip r:embed="rId2">
            <a:extLst>
              <a:ext uri="{28A0092B-C50C-407E-A947-70E740481C1C}">
                <a14:useLocalDpi xmlns:a14="http://schemas.microsoft.com/office/drawing/2010/main" val="0"/>
              </a:ext>
            </a:extLst>
          </a:blip>
          <a:srcRect l="18002" t="67833" r="41997" b="736"/>
          <a:stretch/>
        </p:blipFill>
        <p:spPr>
          <a:xfrm>
            <a:off x="194272" y="1447800"/>
            <a:ext cx="8763000" cy="4953000"/>
          </a:xfrm>
          <a:prstGeom prst="rect">
            <a:avLst/>
          </a:prstGeom>
        </p:spPr>
      </p:pic>
      <p:cxnSp>
        <p:nvCxnSpPr>
          <p:cNvPr id="7" name="Straight Arrow Connector 6"/>
          <p:cNvCxnSpPr>
            <a:stCxn id="8" idx="0"/>
          </p:cNvCxnSpPr>
          <p:nvPr/>
        </p:nvCxnSpPr>
        <p:spPr>
          <a:xfrm flipV="1">
            <a:off x="2654198" y="4530123"/>
            <a:ext cx="393802" cy="909934"/>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057400" y="5440057"/>
            <a:ext cx="1193596" cy="461665"/>
          </a:xfrm>
          <a:prstGeom prst="rect">
            <a:avLst/>
          </a:prstGeom>
          <a:noFill/>
          <a:ln w="38100" cmpd="sng">
            <a:solidFill>
              <a:srgbClr val="0000FF"/>
            </a:solidFill>
          </a:ln>
        </p:spPr>
        <p:txBody>
          <a:bodyPr wrap="none" rtlCol="0">
            <a:spAutoFit/>
          </a:bodyPr>
          <a:lstStyle/>
          <a:p>
            <a:r>
              <a:rPr lang="en-US" sz="2400" dirty="0">
                <a:solidFill>
                  <a:srgbClr val="0000FF"/>
                </a:solidFill>
              </a:rPr>
              <a:t>FASER</a:t>
            </a:r>
          </a:p>
        </p:txBody>
      </p:sp>
    </p:spTree>
    <p:extLst>
      <p:ext uri="{BB962C8B-B14F-4D97-AF65-F5344CB8AC3E}">
        <p14:creationId xmlns:p14="http://schemas.microsoft.com/office/powerpoint/2010/main" val="84106426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endParaRPr lang="en-US" dirty="0">
              <a:latin typeface="Arial" charset="0"/>
            </a:endParaRPr>
          </a:p>
        </p:txBody>
      </p:sp>
      <p:sp>
        <p:nvSpPr>
          <p:cNvPr id="54" name="Rectangle 3"/>
          <p:cNvSpPr txBox="1">
            <a:spLocks noChangeArrowheads="1"/>
          </p:cNvSpPr>
          <p:nvPr/>
        </p:nvSpPr>
        <p:spPr bwMode="auto">
          <a:xfrm>
            <a:off x="76200" y="2438400"/>
            <a:ext cx="88392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400" dirty="0"/>
              <a:t>IS DARK MATTER PARTICLES?</a:t>
            </a:r>
          </a:p>
        </p:txBody>
      </p:sp>
    </p:spTree>
    <p:extLst>
      <p:ext uri="{BB962C8B-B14F-4D97-AF65-F5344CB8AC3E}">
        <p14:creationId xmlns:p14="http://schemas.microsoft.com/office/powerpoint/2010/main" val="15308881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FASER: LOCATION</a:t>
            </a:r>
          </a:p>
        </p:txBody>
      </p:sp>
      <p:pic>
        <p:nvPicPr>
          <p:cNvPr id="6" name="Picture 5">
            <a:extLst>
              <a:ext uri="{FF2B5EF4-FFF2-40B4-BE49-F238E27FC236}">
                <a16:creationId xmlns:a16="http://schemas.microsoft.com/office/drawing/2014/main" id="{C33E3F70-3DA8-1442-B4BA-81B2B46FCC6E}"/>
              </a:ext>
            </a:extLst>
          </p:cNvPr>
          <p:cNvPicPr>
            <a:picLocks noChangeAspect="1"/>
          </p:cNvPicPr>
          <p:nvPr/>
        </p:nvPicPr>
        <p:blipFill>
          <a:blip r:embed="rId2"/>
          <a:stretch>
            <a:fillRect/>
          </a:stretch>
        </p:blipFill>
        <p:spPr>
          <a:xfrm>
            <a:off x="609600" y="990600"/>
            <a:ext cx="7924800" cy="5284407"/>
          </a:xfrm>
          <a:prstGeom prst="rect">
            <a:avLst/>
          </a:prstGeom>
        </p:spPr>
      </p:pic>
    </p:spTree>
    <p:extLst>
      <p:ext uri="{BB962C8B-B14F-4D97-AF65-F5344CB8AC3E}">
        <p14:creationId xmlns:p14="http://schemas.microsoft.com/office/powerpoint/2010/main" val="341086359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FASER: LOCATION</a:t>
            </a:r>
          </a:p>
        </p:txBody>
      </p:sp>
      <p:pic>
        <p:nvPicPr>
          <p:cNvPr id="3" name="Picture 2">
            <a:extLst>
              <a:ext uri="{FF2B5EF4-FFF2-40B4-BE49-F238E27FC236}">
                <a16:creationId xmlns:a16="http://schemas.microsoft.com/office/drawing/2014/main" id="{D8F151F2-6E76-D747-B255-1BA9CFCBC52D}"/>
              </a:ext>
            </a:extLst>
          </p:cNvPr>
          <p:cNvPicPr>
            <a:picLocks noChangeAspect="1"/>
          </p:cNvPicPr>
          <p:nvPr/>
        </p:nvPicPr>
        <p:blipFill>
          <a:blip r:embed="rId2"/>
          <a:stretch>
            <a:fillRect/>
          </a:stretch>
        </p:blipFill>
        <p:spPr>
          <a:xfrm>
            <a:off x="457200" y="914400"/>
            <a:ext cx="8229600" cy="5487654"/>
          </a:xfrm>
          <a:prstGeom prst="rect">
            <a:avLst/>
          </a:prstGeom>
        </p:spPr>
      </p:pic>
    </p:spTree>
    <p:extLst>
      <p:ext uri="{BB962C8B-B14F-4D97-AF65-F5344CB8AC3E}">
        <p14:creationId xmlns:p14="http://schemas.microsoft.com/office/powerpoint/2010/main" val="403076326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FASER: LOCATION</a:t>
            </a:r>
          </a:p>
        </p:txBody>
      </p:sp>
      <p:pic>
        <p:nvPicPr>
          <p:cNvPr id="4" name="Picture 3">
            <a:extLst>
              <a:ext uri="{FF2B5EF4-FFF2-40B4-BE49-F238E27FC236}">
                <a16:creationId xmlns:a16="http://schemas.microsoft.com/office/drawing/2014/main" id="{C3D32928-3815-2F4A-9605-4AAA8510DB2E}"/>
              </a:ext>
            </a:extLst>
          </p:cNvPr>
          <p:cNvPicPr>
            <a:picLocks noChangeAspect="1"/>
          </p:cNvPicPr>
          <p:nvPr/>
        </p:nvPicPr>
        <p:blipFill>
          <a:blip r:embed="rId2"/>
          <a:stretch>
            <a:fillRect/>
          </a:stretch>
        </p:blipFill>
        <p:spPr>
          <a:xfrm>
            <a:off x="304800" y="913111"/>
            <a:ext cx="8458200" cy="5640089"/>
          </a:xfrm>
          <a:prstGeom prst="rect">
            <a:avLst/>
          </a:prstGeom>
        </p:spPr>
      </p:pic>
    </p:spTree>
    <p:extLst>
      <p:ext uri="{BB962C8B-B14F-4D97-AF65-F5344CB8AC3E}">
        <p14:creationId xmlns:p14="http://schemas.microsoft.com/office/powerpoint/2010/main" val="40883286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FASER: LOCATION</a:t>
            </a:r>
          </a:p>
        </p:txBody>
      </p:sp>
      <p:pic>
        <p:nvPicPr>
          <p:cNvPr id="5" name="Picture 4">
            <a:extLst>
              <a:ext uri="{FF2B5EF4-FFF2-40B4-BE49-F238E27FC236}">
                <a16:creationId xmlns:a16="http://schemas.microsoft.com/office/drawing/2014/main" id="{B2EBAA0F-F530-3F41-AE07-2DD3AC14EDE8}"/>
              </a:ext>
            </a:extLst>
          </p:cNvPr>
          <p:cNvPicPr>
            <a:picLocks noChangeAspect="1"/>
          </p:cNvPicPr>
          <p:nvPr/>
        </p:nvPicPr>
        <p:blipFill>
          <a:blip r:embed="rId2"/>
          <a:stretch>
            <a:fillRect/>
          </a:stretch>
        </p:blipFill>
        <p:spPr>
          <a:xfrm>
            <a:off x="327378" y="1161908"/>
            <a:ext cx="8435622" cy="5086492"/>
          </a:xfrm>
          <a:prstGeom prst="rect">
            <a:avLst/>
          </a:prstGeom>
        </p:spPr>
      </p:pic>
    </p:spTree>
    <p:extLst>
      <p:ext uri="{BB962C8B-B14F-4D97-AF65-F5344CB8AC3E}">
        <p14:creationId xmlns:p14="http://schemas.microsoft.com/office/powerpoint/2010/main" val="44916745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636962" y="4546600"/>
            <a:ext cx="2883976" cy="736600"/>
          </a:xfrm>
          <a:prstGeom prst="rect">
            <a:avLst/>
          </a:prstGeom>
        </p:spPr>
      </p:pic>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COMPLEMENTARY PROPOSED EXPERIMENTS</a:t>
            </a:r>
          </a:p>
        </p:txBody>
      </p:sp>
      <p:grpSp>
        <p:nvGrpSpPr>
          <p:cNvPr id="10" name="Group 9"/>
          <p:cNvGrpSpPr/>
          <p:nvPr/>
        </p:nvGrpSpPr>
        <p:grpSpPr>
          <a:xfrm>
            <a:off x="5829346" y="1052947"/>
            <a:ext cx="2971800" cy="1917108"/>
            <a:chOff x="838200" y="4712292"/>
            <a:chExt cx="2971800" cy="1917108"/>
          </a:xfrm>
        </p:grpSpPr>
        <p:pic>
          <p:nvPicPr>
            <p:cNvPr id="6" name="Picture 5"/>
            <p:cNvPicPr>
              <a:picLocks noChangeAspect="1"/>
            </p:cNvPicPr>
            <p:nvPr/>
          </p:nvPicPr>
          <p:blipFill>
            <a:blip r:embed="rId3"/>
            <a:stretch>
              <a:fillRect/>
            </a:stretch>
          </p:blipFill>
          <p:spPr>
            <a:xfrm>
              <a:off x="838200" y="4712292"/>
              <a:ext cx="2971800" cy="1917108"/>
            </a:xfrm>
            <a:prstGeom prst="rect">
              <a:avLst/>
            </a:prstGeom>
          </p:spPr>
        </p:pic>
        <p:sp>
          <p:nvSpPr>
            <p:cNvPr id="13" name="TextBox 12"/>
            <p:cNvSpPr txBox="1"/>
            <p:nvPr/>
          </p:nvSpPr>
          <p:spPr>
            <a:xfrm>
              <a:off x="1818180" y="4853611"/>
              <a:ext cx="1210788" cy="369332"/>
            </a:xfrm>
            <a:prstGeom prst="rect">
              <a:avLst/>
            </a:prstGeom>
            <a:noFill/>
            <a:ln w="28575" cmpd="sng">
              <a:solidFill>
                <a:srgbClr val="FF0000"/>
              </a:solidFill>
            </a:ln>
          </p:spPr>
          <p:txBody>
            <a:bodyPr wrap="none" rtlCol="0">
              <a:spAutoFit/>
            </a:bodyPr>
            <a:lstStyle/>
            <a:p>
              <a:r>
                <a:rPr lang="en-US" dirty="0">
                  <a:solidFill>
                    <a:srgbClr val="FF0000"/>
                  </a:solidFill>
                </a:rPr>
                <a:t>CODEX-b</a:t>
              </a:r>
            </a:p>
          </p:txBody>
        </p:sp>
      </p:grpSp>
      <p:sp>
        <p:nvSpPr>
          <p:cNvPr id="14" name="TextBox 13"/>
          <p:cNvSpPr txBox="1"/>
          <p:nvPr/>
        </p:nvSpPr>
        <p:spPr>
          <a:xfrm>
            <a:off x="5486400" y="4343400"/>
            <a:ext cx="1066799" cy="369332"/>
          </a:xfrm>
          <a:prstGeom prst="rect">
            <a:avLst/>
          </a:prstGeom>
          <a:noFill/>
          <a:ln w="28575" cmpd="sng">
            <a:solidFill>
              <a:srgbClr val="FF0000"/>
            </a:solidFill>
          </a:ln>
        </p:spPr>
        <p:txBody>
          <a:bodyPr wrap="square" rtlCol="0">
            <a:spAutoFit/>
          </a:bodyPr>
          <a:lstStyle/>
          <a:p>
            <a:r>
              <a:rPr lang="en-US" dirty="0">
                <a:solidFill>
                  <a:srgbClr val="FF0000"/>
                </a:solidFill>
              </a:rPr>
              <a:t>FASER</a:t>
            </a:r>
          </a:p>
        </p:txBody>
      </p:sp>
      <p:grpSp>
        <p:nvGrpSpPr>
          <p:cNvPr id="9" name="Group 8"/>
          <p:cNvGrpSpPr/>
          <p:nvPr/>
        </p:nvGrpSpPr>
        <p:grpSpPr>
          <a:xfrm>
            <a:off x="609600" y="3429000"/>
            <a:ext cx="4152869" cy="2209800"/>
            <a:chOff x="685800" y="2438400"/>
            <a:chExt cx="2933669" cy="1406138"/>
          </a:xfrm>
        </p:grpSpPr>
        <p:pic>
          <p:nvPicPr>
            <p:cNvPr id="7" name="Picture 6"/>
            <p:cNvPicPr>
              <a:picLocks noChangeAspect="1"/>
            </p:cNvPicPr>
            <p:nvPr/>
          </p:nvPicPr>
          <p:blipFill>
            <a:blip r:embed="rId4"/>
            <a:stretch>
              <a:fillRect/>
            </a:stretch>
          </p:blipFill>
          <p:spPr>
            <a:xfrm>
              <a:off x="685800" y="2438400"/>
              <a:ext cx="2933669" cy="1406138"/>
            </a:xfrm>
            <a:prstGeom prst="rect">
              <a:avLst/>
            </a:prstGeom>
          </p:spPr>
        </p:pic>
        <p:sp>
          <p:nvSpPr>
            <p:cNvPr id="15" name="TextBox 14"/>
            <p:cNvSpPr txBox="1"/>
            <p:nvPr/>
          </p:nvSpPr>
          <p:spPr>
            <a:xfrm>
              <a:off x="1950031" y="3142088"/>
              <a:ext cx="998669" cy="235013"/>
            </a:xfrm>
            <a:prstGeom prst="rect">
              <a:avLst/>
            </a:prstGeom>
            <a:noFill/>
            <a:ln w="28575" cmpd="sng">
              <a:solidFill>
                <a:srgbClr val="FF0000"/>
              </a:solidFill>
            </a:ln>
          </p:spPr>
          <p:txBody>
            <a:bodyPr wrap="square" rtlCol="0">
              <a:spAutoFit/>
            </a:bodyPr>
            <a:lstStyle/>
            <a:p>
              <a:r>
                <a:rPr lang="en-US" dirty="0">
                  <a:solidFill>
                    <a:srgbClr val="FF0000"/>
                  </a:solidFill>
                </a:rPr>
                <a:t>MATHUSLA</a:t>
              </a:r>
            </a:p>
          </p:txBody>
        </p:sp>
      </p:grpSp>
      <p:grpSp>
        <p:nvGrpSpPr>
          <p:cNvPr id="3" name="Group 2"/>
          <p:cNvGrpSpPr/>
          <p:nvPr/>
        </p:nvGrpSpPr>
        <p:grpSpPr>
          <a:xfrm>
            <a:off x="152400" y="1066800"/>
            <a:ext cx="5503940" cy="1090170"/>
            <a:chOff x="325406" y="914400"/>
            <a:chExt cx="5841574" cy="1228717"/>
          </a:xfrm>
        </p:grpSpPr>
        <p:pic>
          <p:nvPicPr>
            <p:cNvPr id="8" name="Picture 7" descr="SHiP_3D_whi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406" y="1052947"/>
              <a:ext cx="5841574" cy="1090170"/>
            </a:xfrm>
            <a:prstGeom prst="rect">
              <a:avLst/>
            </a:prstGeom>
          </p:spPr>
        </p:pic>
        <p:sp>
          <p:nvSpPr>
            <p:cNvPr id="16" name="TextBox 15"/>
            <p:cNvSpPr txBox="1"/>
            <p:nvPr/>
          </p:nvSpPr>
          <p:spPr>
            <a:xfrm>
              <a:off x="2661780" y="914400"/>
              <a:ext cx="706406" cy="369332"/>
            </a:xfrm>
            <a:prstGeom prst="rect">
              <a:avLst/>
            </a:prstGeom>
            <a:noFill/>
            <a:ln w="28575" cmpd="sng">
              <a:solidFill>
                <a:srgbClr val="FF0000"/>
              </a:solidFill>
            </a:ln>
          </p:spPr>
          <p:txBody>
            <a:bodyPr wrap="none" rtlCol="0">
              <a:spAutoFit/>
            </a:bodyPr>
            <a:lstStyle/>
            <a:p>
              <a:r>
                <a:rPr lang="en-US" dirty="0" err="1">
                  <a:solidFill>
                    <a:srgbClr val="FF0000"/>
                  </a:solidFill>
                </a:rPr>
                <a:t>SHiP</a:t>
              </a:r>
              <a:endParaRPr lang="en-US" dirty="0">
                <a:solidFill>
                  <a:srgbClr val="FF0000"/>
                </a:solidFill>
              </a:endParaRPr>
            </a:p>
          </p:txBody>
        </p:sp>
      </p:grpSp>
      <p:sp>
        <p:nvSpPr>
          <p:cNvPr id="17" name="TextBox 16"/>
          <p:cNvSpPr txBox="1"/>
          <p:nvPr/>
        </p:nvSpPr>
        <p:spPr>
          <a:xfrm>
            <a:off x="522631" y="2156970"/>
            <a:ext cx="4464684" cy="461665"/>
          </a:xfrm>
          <a:prstGeom prst="rect">
            <a:avLst/>
          </a:prstGeom>
          <a:noFill/>
        </p:spPr>
        <p:txBody>
          <a:bodyPr wrap="none" rtlCol="0">
            <a:spAutoFit/>
          </a:bodyPr>
          <a:lstStyle/>
          <a:p>
            <a:pPr algn="ctr"/>
            <a:r>
              <a:rPr lang="en-US" sz="2400" dirty="0"/>
              <a:t>~1000 m</a:t>
            </a:r>
            <a:r>
              <a:rPr lang="en-US" sz="2400" baseline="30000" dirty="0"/>
              <a:t>3</a:t>
            </a:r>
            <a:r>
              <a:rPr lang="en-US" sz="2400" dirty="0"/>
              <a:t>, ~100M CHF + beam</a:t>
            </a:r>
          </a:p>
        </p:txBody>
      </p:sp>
      <p:sp>
        <p:nvSpPr>
          <p:cNvPr id="20" name="TextBox 19"/>
          <p:cNvSpPr txBox="1"/>
          <p:nvPr/>
        </p:nvSpPr>
        <p:spPr>
          <a:xfrm>
            <a:off x="622032" y="5646003"/>
            <a:ext cx="4333239" cy="461665"/>
          </a:xfrm>
          <a:prstGeom prst="rect">
            <a:avLst/>
          </a:prstGeom>
          <a:noFill/>
        </p:spPr>
        <p:txBody>
          <a:bodyPr wrap="none" rtlCol="0">
            <a:spAutoFit/>
          </a:bodyPr>
          <a:lstStyle/>
          <a:p>
            <a:pPr algn="ctr"/>
            <a:r>
              <a:rPr lang="en-US" sz="2400" dirty="0"/>
              <a:t>~800,000 m</a:t>
            </a:r>
            <a:r>
              <a:rPr lang="en-US" sz="2400" baseline="30000" dirty="0"/>
              <a:t>3 </a:t>
            </a:r>
            <a:r>
              <a:rPr lang="en-US" sz="2400" dirty="0"/>
              <a:t>~ 1 IKEA, ~$50M</a:t>
            </a:r>
          </a:p>
        </p:txBody>
      </p:sp>
      <p:sp>
        <p:nvSpPr>
          <p:cNvPr id="21" name="TextBox 20"/>
          <p:cNvSpPr txBox="1"/>
          <p:nvPr/>
        </p:nvSpPr>
        <p:spPr>
          <a:xfrm>
            <a:off x="6574425" y="2895600"/>
            <a:ext cx="1505089" cy="461665"/>
          </a:xfrm>
          <a:prstGeom prst="rect">
            <a:avLst/>
          </a:prstGeom>
          <a:noFill/>
        </p:spPr>
        <p:txBody>
          <a:bodyPr wrap="none" rtlCol="0">
            <a:spAutoFit/>
          </a:bodyPr>
          <a:lstStyle/>
          <a:p>
            <a:pPr algn="ctr"/>
            <a:r>
              <a:rPr lang="en-US" sz="2400" dirty="0"/>
              <a:t>~1000 m</a:t>
            </a:r>
            <a:r>
              <a:rPr lang="en-US" sz="2400" baseline="30000" dirty="0"/>
              <a:t>3</a:t>
            </a:r>
          </a:p>
        </p:txBody>
      </p:sp>
      <p:sp>
        <p:nvSpPr>
          <p:cNvPr id="22" name="TextBox 21"/>
          <p:cNvSpPr txBox="1"/>
          <p:nvPr/>
        </p:nvSpPr>
        <p:spPr>
          <a:xfrm>
            <a:off x="5562600" y="5410200"/>
            <a:ext cx="2475358" cy="461665"/>
          </a:xfrm>
          <a:prstGeom prst="rect">
            <a:avLst/>
          </a:prstGeom>
          <a:noFill/>
        </p:spPr>
        <p:txBody>
          <a:bodyPr wrap="none" rtlCol="0">
            <a:spAutoFit/>
          </a:bodyPr>
          <a:lstStyle/>
          <a:p>
            <a:r>
              <a:rPr lang="en-US" sz="2400" dirty="0"/>
              <a:t>~1 m</a:t>
            </a:r>
            <a:r>
              <a:rPr lang="en-US" sz="2400" baseline="30000" dirty="0"/>
              <a:t>3</a:t>
            </a:r>
            <a:r>
              <a:rPr lang="en-US" sz="2400" dirty="0"/>
              <a:t> ~ 1 </a:t>
            </a:r>
            <a:r>
              <a:rPr lang="en-US" sz="2400" dirty="0" err="1">
                <a:latin typeface="Symbol" charset="2"/>
                <a:cs typeface="Symbol" charset="2"/>
              </a:rPr>
              <a:t>m</a:t>
            </a:r>
            <a:r>
              <a:rPr lang="en-US" sz="2400" dirty="0" err="1"/>
              <a:t>IKEA</a:t>
            </a:r>
            <a:endParaRPr lang="en-US" sz="2400" baseline="30000" dirty="0"/>
          </a:p>
        </p:txBody>
      </p:sp>
      <p:sp>
        <p:nvSpPr>
          <p:cNvPr id="4" name="TextBox 3"/>
          <p:cNvSpPr txBox="1"/>
          <p:nvPr/>
        </p:nvSpPr>
        <p:spPr>
          <a:xfrm>
            <a:off x="1724305" y="2590800"/>
            <a:ext cx="1781470" cy="307777"/>
          </a:xfrm>
          <a:prstGeom prst="rect">
            <a:avLst/>
          </a:prstGeom>
          <a:noFill/>
        </p:spPr>
        <p:txBody>
          <a:bodyPr wrap="none" rtlCol="0">
            <a:spAutoFit/>
          </a:bodyPr>
          <a:lstStyle/>
          <a:p>
            <a:r>
              <a:rPr lang="en-US" sz="1400" dirty="0" err="1"/>
              <a:t>Alekhin</a:t>
            </a:r>
            <a:r>
              <a:rPr lang="en-US" sz="1400" dirty="0"/>
              <a:t> et al. (2015)</a:t>
            </a:r>
          </a:p>
        </p:txBody>
      </p:sp>
      <p:sp>
        <p:nvSpPr>
          <p:cNvPr id="23" name="TextBox 22"/>
          <p:cNvSpPr txBox="1"/>
          <p:nvPr/>
        </p:nvSpPr>
        <p:spPr>
          <a:xfrm>
            <a:off x="5257800" y="3299822"/>
            <a:ext cx="3724284" cy="307777"/>
          </a:xfrm>
          <a:prstGeom prst="rect">
            <a:avLst/>
          </a:prstGeom>
          <a:noFill/>
        </p:spPr>
        <p:txBody>
          <a:bodyPr wrap="none" rtlCol="0">
            <a:spAutoFit/>
          </a:bodyPr>
          <a:lstStyle/>
          <a:p>
            <a:r>
              <a:rPr lang="en-US" sz="1400" dirty="0" err="1"/>
              <a:t>Gligorov</a:t>
            </a:r>
            <a:r>
              <a:rPr lang="en-US" sz="1400" dirty="0"/>
              <a:t>, </a:t>
            </a:r>
            <a:r>
              <a:rPr lang="en-US" sz="1400" dirty="0" err="1"/>
              <a:t>Knapen</a:t>
            </a:r>
            <a:r>
              <a:rPr lang="en-US" sz="1400" dirty="0"/>
              <a:t>, </a:t>
            </a:r>
            <a:r>
              <a:rPr lang="en-US" sz="1400" dirty="0" err="1"/>
              <a:t>Papucci</a:t>
            </a:r>
            <a:r>
              <a:rPr lang="en-US" sz="1400" dirty="0"/>
              <a:t>, Robinson (2017)</a:t>
            </a:r>
          </a:p>
        </p:txBody>
      </p:sp>
      <p:sp>
        <p:nvSpPr>
          <p:cNvPr id="24" name="TextBox 23"/>
          <p:cNvSpPr txBox="1"/>
          <p:nvPr/>
        </p:nvSpPr>
        <p:spPr>
          <a:xfrm>
            <a:off x="1409796" y="6019800"/>
            <a:ext cx="2400204" cy="307777"/>
          </a:xfrm>
          <a:prstGeom prst="rect">
            <a:avLst/>
          </a:prstGeom>
          <a:noFill/>
        </p:spPr>
        <p:txBody>
          <a:bodyPr wrap="none" rtlCol="0">
            <a:spAutoFit/>
          </a:bodyPr>
          <a:lstStyle/>
          <a:p>
            <a:r>
              <a:rPr lang="en-US" sz="1400" dirty="0"/>
              <a:t>Chou, Curtin, </a:t>
            </a:r>
            <a:r>
              <a:rPr lang="en-US" sz="1400" dirty="0" err="1"/>
              <a:t>Lubatti</a:t>
            </a:r>
            <a:r>
              <a:rPr lang="en-US" sz="1400" dirty="0"/>
              <a:t> (2016)</a:t>
            </a:r>
          </a:p>
        </p:txBody>
      </p:sp>
      <p:sp>
        <p:nvSpPr>
          <p:cNvPr id="25" name="TextBox 24"/>
          <p:cNvSpPr txBox="1"/>
          <p:nvPr/>
        </p:nvSpPr>
        <p:spPr>
          <a:xfrm>
            <a:off x="5322358" y="5867400"/>
            <a:ext cx="3288242" cy="584776"/>
          </a:xfrm>
          <a:prstGeom prst="rect">
            <a:avLst/>
          </a:prstGeom>
          <a:noFill/>
        </p:spPr>
        <p:txBody>
          <a:bodyPr wrap="none" rtlCol="0">
            <a:spAutoFit/>
          </a:bodyPr>
          <a:lstStyle/>
          <a:p>
            <a:r>
              <a:rPr lang="en-US" sz="1400" dirty="0" err="1">
                <a:sym typeface="Wingdings"/>
              </a:rPr>
              <a:t>Feng</a:t>
            </a:r>
            <a:r>
              <a:rPr lang="en-US" sz="1400" dirty="0">
                <a:sym typeface="Wingdings"/>
              </a:rPr>
              <a:t>, </a:t>
            </a:r>
            <a:r>
              <a:rPr lang="en-US" sz="1400" dirty="0" err="1">
                <a:sym typeface="Wingdings"/>
              </a:rPr>
              <a:t>Galon</a:t>
            </a:r>
            <a:r>
              <a:rPr lang="en-US" sz="1400" dirty="0">
                <a:sym typeface="Wingdings"/>
              </a:rPr>
              <a:t>, Kling, </a:t>
            </a:r>
            <a:r>
              <a:rPr lang="en-US" sz="1400" dirty="0" err="1">
                <a:sym typeface="Wingdings"/>
              </a:rPr>
              <a:t>Trojanowski</a:t>
            </a:r>
            <a:r>
              <a:rPr lang="en-US" sz="1400" dirty="0">
                <a:sym typeface="Wingdings"/>
              </a:rPr>
              <a:t> (2017)</a:t>
            </a:r>
          </a:p>
          <a:p>
            <a:endParaRPr lang="en-US" dirty="0"/>
          </a:p>
        </p:txBody>
      </p:sp>
    </p:spTree>
    <p:extLst>
      <p:ext uri="{BB962C8B-B14F-4D97-AF65-F5344CB8AC3E}">
        <p14:creationId xmlns:p14="http://schemas.microsoft.com/office/powerpoint/2010/main" val="264794717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endParaRPr lang="en-US" dirty="0">
              <a:latin typeface="Arial" charset="0"/>
            </a:endParaRPr>
          </a:p>
        </p:txBody>
      </p:sp>
      <p:sp>
        <p:nvSpPr>
          <p:cNvPr id="54" name="Rectangle 3"/>
          <p:cNvSpPr txBox="1">
            <a:spLocks noChangeArrowheads="1"/>
          </p:cNvSpPr>
          <p:nvPr/>
        </p:nvSpPr>
        <p:spPr bwMode="auto">
          <a:xfrm>
            <a:off x="76200" y="2438400"/>
            <a:ext cx="88392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400" dirty="0"/>
              <a:t>IS OUR FIELD HEALTHY?</a:t>
            </a:r>
          </a:p>
        </p:txBody>
      </p:sp>
    </p:spTree>
    <p:extLst>
      <p:ext uri="{BB962C8B-B14F-4D97-AF65-F5344CB8AC3E}">
        <p14:creationId xmlns:p14="http://schemas.microsoft.com/office/powerpoint/2010/main" val="703554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152797678.jpg"/>
          <p:cNvPicPr>
            <a:picLocks noChangeAspect="1"/>
          </p:cNvPicPr>
          <p:nvPr/>
        </p:nvPicPr>
        <p:blipFill rotWithShape="1">
          <a:blip r:embed="rId2">
            <a:extLst>
              <a:ext uri="{28A0092B-C50C-407E-A947-70E740481C1C}">
                <a14:useLocalDpi xmlns:a14="http://schemas.microsoft.com/office/drawing/2010/main" val="0"/>
              </a:ext>
            </a:extLst>
          </a:blip>
          <a:srcRect l="4" r="49901" b="4980"/>
          <a:stretch/>
        </p:blipFill>
        <p:spPr>
          <a:xfrm>
            <a:off x="3633346" y="3386328"/>
            <a:ext cx="2081654" cy="2633472"/>
          </a:xfrm>
          <a:prstGeom prst="rect">
            <a:avLst/>
          </a:prstGeom>
        </p:spPr>
      </p:pic>
      <p:sp>
        <p:nvSpPr>
          <p:cNvPr id="3074" name="Title 1"/>
          <p:cNvSpPr>
            <a:spLocks noGrp="1"/>
          </p:cNvSpPr>
          <p:nvPr>
            <p:ph type="title"/>
          </p:nvPr>
        </p:nvSpPr>
        <p:spPr>
          <a:xfrm>
            <a:off x="0" y="228985"/>
            <a:ext cx="9144000" cy="441325"/>
          </a:xfrm>
        </p:spPr>
        <p:txBody>
          <a:bodyPr/>
          <a:lstStyle/>
          <a:p>
            <a:r>
              <a:rPr lang="en-US" dirty="0">
                <a:latin typeface="Arial" charset="0"/>
              </a:rPr>
              <a:t>NEWTON AND NATURALNESS</a:t>
            </a:r>
          </a:p>
        </p:txBody>
      </p:sp>
      <p:sp>
        <p:nvSpPr>
          <p:cNvPr id="54" name="Rectangle 3"/>
          <p:cNvSpPr txBox="1">
            <a:spLocks noChangeArrowheads="1"/>
          </p:cNvSpPr>
          <p:nvPr/>
        </p:nvSpPr>
        <p:spPr bwMode="auto">
          <a:xfrm>
            <a:off x="0" y="914400"/>
            <a:ext cx="51054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In 1687, Isaac Newton published the </a:t>
            </a:r>
            <a:r>
              <a:rPr lang="en-US" sz="2000" i="1" dirty="0"/>
              <a:t>Principia</a:t>
            </a:r>
            <a:r>
              <a:rPr lang="en-US" sz="2000" dirty="0"/>
              <a:t>.  6 years later, a clergyman, Robert Bentley, asked him how the law of universal gravitation could be consistent with a static universe.</a:t>
            </a:r>
          </a:p>
        </p:txBody>
      </p:sp>
      <p:pic>
        <p:nvPicPr>
          <p:cNvPr id="8" name="Picture 7" descr="Newton_03_1500x22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9400" y="1066800"/>
            <a:ext cx="3556000" cy="5334000"/>
          </a:xfrm>
          <a:prstGeom prst="rect">
            <a:avLst/>
          </a:prstGeom>
        </p:spPr>
      </p:pic>
      <p:sp>
        <p:nvSpPr>
          <p:cNvPr id="43" name="Rectangle 3"/>
          <p:cNvSpPr txBox="1">
            <a:spLocks noChangeArrowheads="1"/>
          </p:cNvSpPr>
          <p:nvPr/>
        </p:nvSpPr>
        <p:spPr bwMode="auto">
          <a:xfrm>
            <a:off x="0" y="2819400"/>
            <a:ext cx="40386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Newton’s rueful reply: “That there should be a central particle, so accurately placed in the middle, as to be always equally attracted on all sides, and thereby continue without motion, seems to me a supposition fully as hard as to make the sharpest needle stand upright on its point upon a looking-glass.”</a:t>
            </a:r>
            <a:endParaRPr lang="en-US" sz="2000" dirty="0">
              <a:latin typeface="Arial" charset="0"/>
            </a:endParaRPr>
          </a:p>
        </p:txBody>
      </p:sp>
    </p:spTree>
    <p:extLst>
      <p:ext uri="{BB962C8B-B14F-4D97-AF65-F5344CB8AC3E}">
        <p14:creationId xmlns:p14="http://schemas.microsoft.com/office/powerpoint/2010/main" val="169102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animEffect transition="in" filter="dissolve">
                                      <p:cBhvr>
                                        <p:cTn id="7" dur="1000"/>
                                        <p:tgtEl>
                                          <p:spTgt spid="5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3">
                                            <p:txEl>
                                              <p:pRg st="0" end="0"/>
                                            </p:txEl>
                                          </p:spTgt>
                                        </p:tgtEl>
                                        <p:attrNameLst>
                                          <p:attrName>style.visibility</p:attrName>
                                        </p:attrNameLst>
                                      </p:cBhvr>
                                      <p:to>
                                        <p:strVal val="visible"/>
                                      </p:to>
                                    </p:set>
                                    <p:animEffect transition="in" filter="dissolve">
                                      <p:cBhvr>
                                        <p:cTn id="15" dur="1000"/>
                                        <p:tgtEl>
                                          <p:spTgt spid="43">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IS OUR FIELD HEALTHY?</a:t>
            </a:r>
          </a:p>
        </p:txBody>
      </p:sp>
      <p:sp>
        <p:nvSpPr>
          <p:cNvPr id="54" name="Rectangle 3"/>
          <p:cNvSpPr txBox="1">
            <a:spLocks noChangeArrowheads="1"/>
          </p:cNvSpPr>
          <p:nvPr/>
        </p:nvSpPr>
        <p:spPr bwMode="auto">
          <a:xfrm>
            <a:off x="381000" y="1295400"/>
            <a:ext cx="82296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It would be hundreds of years before the answer was clear: the universe is not actually static.  </a:t>
            </a:r>
          </a:p>
          <a:p>
            <a:endParaRPr lang="en-US" dirty="0"/>
          </a:p>
          <a:p>
            <a:r>
              <a:rPr lang="en-US" dirty="0"/>
              <a:t>We are in a similar situation: we are 6 years past a triumphant discovery, the completion of the </a:t>
            </a:r>
            <a:r>
              <a:rPr lang="en-US" dirty="0" err="1"/>
              <a:t>standad</a:t>
            </a:r>
            <a:r>
              <a:rPr lang="en-US" dirty="0"/>
              <a:t> model, and it seems to have a small naturalness problem.</a:t>
            </a:r>
          </a:p>
          <a:p>
            <a:endParaRPr lang="en-US" dirty="0"/>
          </a:p>
          <a:p>
            <a:r>
              <a:rPr lang="en-US" dirty="0"/>
              <a:t>It would be great to discover dark matter tomorrow, and it could very well happen, but there is no guarantee of fast answers.</a:t>
            </a:r>
          </a:p>
        </p:txBody>
      </p:sp>
    </p:spTree>
    <p:extLst>
      <p:ext uri="{BB962C8B-B14F-4D97-AF65-F5344CB8AC3E}">
        <p14:creationId xmlns:p14="http://schemas.microsoft.com/office/powerpoint/2010/main" val="27153430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IS OUR FIELD HEALTHY?</a:t>
            </a:r>
          </a:p>
        </p:txBody>
      </p:sp>
      <p:sp>
        <p:nvSpPr>
          <p:cNvPr id="54" name="Rectangle 3"/>
          <p:cNvSpPr txBox="1">
            <a:spLocks noChangeArrowheads="1"/>
          </p:cNvSpPr>
          <p:nvPr/>
        </p:nvSpPr>
        <p:spPr bwMode="auto">
          <a:xfrm>
            <a:off x="152400" y="838200"/>
            <a:ext cx="88392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There are many good signs, though.</a:t>
            </a:r>
          </a:p>
          <a:p>
            <a:endParaRPr lang="en-US" sz="1200" dirty="0"/>
          </a:p>
          <a:p>
            <a:r>
              <a:rPr lang="en-US" dirty="0"/>
              <a:t>Huge influx of new ideas, cross pollination between particle physics and astrophysics, of course, but also now nuclear physics, condensed matter physics, AMO.</a:t>
            </a:r>
          </a:p>
          <a:p>
            <a:endParaRPr lang="en-US" sz="1200" dirty="0"/>
          </a:p>
          <a:p>
            <a:r>
              <a:rPr lang="en-US" dirty="0"/>
              <a:t>Experiments: ~10 collaborators, ~$1M, ~few years.</a:t>
            </a:r>
          </a:p>
          <a:p>
            <a:endParaRPr lang="en-US" sz="1200" dirty="0"/>
          </a:p>
          <a:p>
            <a:r>
              <a:rPr lang="en-US" dirty="0"/>
              <a:t>The barrier between experiment and theory (on the particle side) has never been lower in my scientific lifetime.  (Overheard conversation among theory graduate students: “The only way to get a job now is to propose and build an experiment.”)</a:t>
            </a:r>
          </a:p>
          <a:p>
            <a:endParaRPr lang="en-US" sz="1200" dirty="0"/>
          </a:p>
          <a:p>
            <a:r>
              <a:rPr lang="en-US" dirty="0"/>
              <a:t>Lots of interested, talented young people. (Compare DMSAG and Cosmic Visions.)</a:t>
            </a:r>
          </a:p>
        </p:txBody>
      </p:sp>
    </p:spTree>
    <p:extLst>
      <p:ext uri="{BB962C8B-B14F-4D97-AF65-F5344CB8AC3E}">
        <p14:creationId xmlns:p14="http://schemas.microsoft.com/office/powerpoint/2010/main" val="140845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animEffect transition="in" filter="dissolve">
                                      <p:cBhvr>
                                        <p:cTn id="7" dur="1000"/>
                                        <p:tgtEl>
                                          <p:spTgt spid="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4">
                                            <p:txEl>
                                              <p:pRg st="2" end="2"/>
                                            </p:txEl>
                                          </p:spTgt>
                                        </p:tgtEl>
                                        <p:attrNameLst>
                                          <p:attrName>style.visibility</p:attrName>
                                        </p:attrNameLst>
                                      </p:cBhvr>
                                      <p:to>
                                        <p:strVal val="visible"/>
                                      </p:to>
                                    </p:set>
                                    <p:animEffect transition="in" filter="dissolve">
                                      <p:cBhvr>
                                        <p:cTn id="12" dur="1000"/>
                                        <p:tgtEl>
                                          <p:spTgt spid="5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4">
                                            <p:txEl>
                                              <p:pRg st="4" end="4"/>
                                            </p:txEl>
                                          </p:spTgt>
                                        </p:tgtEl>
                                        <p:attrNameLst>
                                          <p:attrName>style.visibility</p:attrName>
                                        </p:attrNameLst>
                                      </p:cBhvr>
                                      <p:to>
                                        <p:strVal val="visible"/>
                                      </p:to>
                                    </p:set>
                                    <p:animEffect transition="in" filter="dissolve">
                                      <p:cBhvr>
                                        <p:cTn id="17" dur="1000"/>
                                        <p:tgtEl>
                                          <p:spTgt spid="5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4">
                                            <p:txEl>
                                              <p:pRg st="6" end="6"/>
                                            </p:txEl>
                                          </p:spTgt>
                                        </p:tgtEl>
                                        <p:attrNameLst>
                                          <p:attrName>style.visibility</p:attrName>
                                        </p:attrNameLst>
                                      </p:cBhvr>
                                      <p:to>
                                        <p:strVal val="visible"/>
                                      </p:to>
                                    </p:set>
                                    <p:animEffect transition="in" filter="dissolve">
                                      <p:cBhvr>
                                        <p:cTn id="22" dur="500"/>
                                        <p:tgtEl>
                                          <p:spTgt spid="5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4">
                                            <p:txEl>
                                              <p:pRg st="8" end="8"/>
                                            </p:txEl>
                                          </p:spTgt>
                                        </p:tgtEl>
                                        <p:attrNameLst>
                                          <p:attrName>style.visibility</p:attrName>
                                        </p:attrNameLst>
                                      </p:cBhvr>
                                      <p:to>
                                        <p:strVal val="visible"/>
                                      </p:to>
                                    </p:set>
                                    <p:animEffect transition="in" filter="dissolve">
                                      <p:cBhvr>
                                        <p:cTn id="27" dur="1000"/>
                                        <p:tgtEl>
                                          <p:spTgt spid="5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CONCLUSIONS</a:t>
            </a:r>
          </a:p>
        </p:txBody>
      </p:sp>
      <p:sp>
        <p:nvSpPr>
          <p:cNvPr id="8" name="Rectangle 3">
            <a:extLst>
              <a:ext uri="{FF2B5EF4-FFF2-40B4-BE49-F238E27FC236}">
                <a16:creationId xmlns:a16="http://schemas.microsoft.com/office/drawing/2014/main" id="{CA44F80F-8250-F04C-A91C-7EC0731CC686}"/>
              </a:ext>
            </a:extLst>
          </p:cNvPr>
          <p:cNvSpPr txBox="1">
            <a:spLocks noChangeArrowheads="1"/>
          </p:cNvSpPr>
          <p:nvPr/>
        </p:nvSpPr>
        <p:spPr bwMode="auto">
          <a:xfrm>
            <a:off x="1371600" y="1143000"/>
            <a:ext cx="64008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dirty="0"/>
              <a:t>Is dark matter particles?</a:t>
            </a:r>
          </a:p>
          <a:p>
            <a:pPr marL="0" indent="0" algn="ctr">
              <a:buNone/>
            </a:pPr>
            <a:r>
              <a:rPr lang="en-US" dirty="0">
                <a:solidFill>
                  <a:srgbClr val="0000FF"/>
                </a:solidFill>
              </a:rPr>
              <a:t>SURE LOOKS LIKE IT</a:t>
            </a:r>
          </a:p>
          <a:p>
            <a:pPr algn="ctr"/>
            <a:endParaRPr lang="en-US" sz="1000" dirty="0"/>
          </a:p>
          <a:p>
            <a:pPr algn="ctr"/>
            <a:r>
              <a:rPr lang="en-US" dirty="0"/>
              <a:t>Small scale structure problems?</a:t>
            </a:r>
          </a:p>
          <a:p>
            <a:pPr marL="0" indent="0" algn="ctr">
              <a:buNone/>
            </a:pPr>
            <a:r>
              <a:rPr lang="en-US" dirty="0">
                <a:solidFill>
                  <a:srgbClr val="0000FF"/>
                </a:solidFill>
              </a:rPr>
              <a:t>LET’S HOPE SO</a:t>
            </a:r>
          </a:p>
          <a:p>
            <a:pPr algn="ctr"/>
            <a:endParaRPr lang="en-US" sz="1000" dirty="0"/>
          </a:p>
          <a:p>
            <a:pPr algn="ctr"/>
            <a:r>
              <a:rPr lang="en-US" dirty="0"/>
              <a:t>Are WIMPs dead?</a:t>
            </a:r>
          </a:p>
          <a:p>
            <a:pPr marL="0" indent="0" algn="ctr">
              <a:buNone/>
            </a:pPr>
            <a:r>
              <a:rPr lang="en-US" dirty="0">
                <a:solidFill>
                  <a:srgbClr val="0000FF"/>
                </a:solidFill>
              </a:rPr>
              <a:t>NO</a:t>
            </a:r>
          </a:p>
          <a:p>
            <a:pPr algn="ctr"/>
            <a:endParaRPr lang="en-US" sz="1000" dirty="0"/>
          </a:p>
          <a:p>
            <a:pPr algn="ctr"/>
            <a:r>
              <a:rPr lang="en-US" dirty="0"/>
              <a:t>What are promising directions?</a:t>
            </a:r>
          </a:p>
          <a:p>
            <a:pPr marL="0" indent="0" algn="ctr">
              <a:buNone/>
            </a:pPr>
            <a:r>
              <a:rPr lang="en-US" dirty="0">
                <a:solidFill>
                  <a:srgbClr val="0000FF"/>
                </a:solidFill>
              </a:rPr>
              <a:t>LIGHT DM</a:t>
            </a:r>
          </a:p>
          <a:p>
            <a:pPr algn="ctr"/>
            <a:endParaRPr lang="en-US" sz="1000" dirty="0"/>
          </a:p>
          <a:p>
            <a:pPr algn="ctr"/>
            <a:r>
              <a:rPr lang="en-US" dirty="0"/>
              <a:t>Is our field healthy?</a:t>
            </a:r>
          </a:p>
          <a:p>
            <a:pPr marL="0" indent="0" algn="ctr">
              <a:buNone/>
            </a:pPr>
            <a:r>
              <a:rPr lang="en-US" dirty="0">
                <a:solidFill>
                  <a:srgbClr val="0000FF"/>
                </a:solidFill>
              </a:rPr>
              <a:t>YES!</a:t>
            </a:r>
            <a:endParaRPr lang="en-US" sz="2000" dirty="0"/>
          </a:p>
        </p:txBody>
      </p:sp>
    </p:spTree>
    <p:extLst>
      <p:ext uri="{BB962C8B-B14F-4D97-AF65-F5344CB8AC3E}">
        <p14:creationId xmlns:p14="http://schemas.microsoft.com/office/powerpoint/2010/main" val="28411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IS DARK MATTER PARTICLES?</a:t>
            </a:r>
          </a:p>
        </p:txBody>
      </p:sp>
      <p:sp>
        <p:nvSpPr>
          <p:cNvPr id="54" name="Rectangle 3"/>
          <p:cNvSpPr txBox="1">
            <a:spLocks noChangeArrowheads="1"/>
          </p:cNvSpPr>
          <p:nvPr/>
        </p:nvSpPr>
        <p:spPr bwMode="auto">
          <a:xfrm>
            <a:off x="152400" y="2057400"/>
            <a:ext cx="86106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Solving the dark matter problem is often posed as a choice: do you want to add new particles or do you want to find a new theory of gravity?</a:t>
            </a:r>
          </a:p>
          <a:p>
            <a:endParaRPr lang="en-US" dirty="0"/>
          </a:p>
          <a:p>
            <a:endParaRPr lang="en-US" sz="1200" dirty="0"/>
          </a:p>
          <a:p>
            <a:r>
              <a:rPr lang="en-US" dirty="0"/>
              <a:t>But this is a false dichotomy -- we need both!  The dark matter problem does not exist in isolation.  </a:t>
            </a:r>
          </a:p>
        </p:txBody>
      </p:sp>
    </p:spTree>
    <p:extLst>
      <p:ext uri="{BB962C8B-B14F-4D97-AF65-F5344CB8AC3E}">
        <p14:creationId xmlns:p14="http://schemas.microsoft.com/office/powerpoint/2010/main" val="208937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
                                            <p:txEl>
                                              <p:pRg st="3" end="3"/>
                                            </p:txEl>
                                          </p:spTgt>
                                        </p:tgtEl>
                                        <p:attrNameLst>
                                          <p:attrName>style.visibility</p:attrName>
                                        </p:attrNameLst>
                                      </p:cBhvr>
                                      <p:to>
                                        <p:strVal val="visible"/>
                                      </p:to>
                                    </p:set>
                                    <p:animEffect transition="in" filter="dissolve">
                                      <p:cBhvr>
                                        <p:cTn id="7" dur="500"/>
                                        <p:tgtEl>
                                          <p:spTgt spid="5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OUTSTANDING PROBLEMS</a:t>
            </a:r>
          </a:p>
        </p:txBody>
      </p:sp>
      <p:sp>
        <p:nvSpPr>
          <p:cNvPr id="54" name="Rectangle 3"/>
          <p:cNvSpPr txBox="1">
            <a:spLocks noChangeArrowheads="1"/>
          </p:cNvSpPr>
          <p:nvPr/>
        </p:nvSpPr>
        <p:spPr bwMode="auto">
          <a:xfrm>
            <a:off x="0" y="838200"/>
            <a:ext cx="91440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pic>
        <p:nvPicPr>
          <p:cNvPr id="13" name="Picture 12" descr="1200px-Standard_Model_of_Elementary_Particles.svg.png"/>
          <p:cNvPicPr>
            <a:picLocks noChangeAspect="1"/>
          </p:cNvPicPr>
          <p:nvPr/>
        </p:nvPicPr>
        <p:blipFill rotWithShape="1">
          <a:blip r:embed="rId2">
            <a:extLst>
              <a:ext uri="{28A0092B-C50C-407E-A947-70E740481C1C}">
                <a14:useLocalDpi xmlns:a14="http://schemas.microsoft.com/office/drawing/2010/main" val="0"/>
              </a:ext>
            </a:extLst>
          </a:blip>
          <a:srcRect t="10332" b="2423"/>
          <a:stretch/>
        </p:blipFill>
        <p:spPr>
          <a:xfrm>
            <a:off x="4800599" y="2274543"/>
            <a:ext cx="3743623" cy="3127248"/>
          </a:xfrm>
          <a:prstGeom prst="rect">
            <a:avLst/>
          </a:prstGeom>
        </p:spPr>
      </p:pic>
      <p:pic>
        <p:nvPicPr>
          <p:cNvPr id="14" name="Picture 13" descr="Planck-only_Cosmic recipe pie char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931457"/>
            <a:ext cx="4381500" cy="3936678"/>
          </a:xfrm>
          <a:prstGeom prst="rect">
            <a:avLst/>
          </a:prstGeom>
        </p:spPr>
      </p:pic>
      <p:grpSp>
        <p:nvGrpSpPr>
          <p:cNvPr id="4" name="Group 3">
            <a:extLst>
              <a:ext uri="{FF2B5EF4-FFF2-40B4-BE49-F238E27FC236}">
                <a16:creationId xmlns:a16="http://schemas.microsoft.com/office/drawing/2014/main" id="{55662CB1-E447-0348-A5D4-70B5FD249DCF}"/>
              </a:ext>
            </a:extLst>
          </p:cNvPr>
          <p:cNvGrpSpPr/>
          <p:nvPr/>
        </p:nvGrpSpPr>
        <p:grpSpPr>
          <a:xfrm>
            <a:off x="1830655" y="1447800"/>
            <a:ext cx="2893745" cy="1849323"/>
            <a:chOff x="1830655" y="1447800"/>
            <a:chExt cx="2893745" cy="1849323"/>
          </a:xfrm>
        </p:grpSpPr>
        <p:sp>
          <p:nvSpPr>
            <p:cNvPr id="100" name="TextBox 99"/>
            <p:cNvSpPr txBox="1"/>
            <p:nvPr/>
          </p:nvSpPr>
          <p:spPr>
            <a:xfrm>
              <a:off x="1830655" y="1447800"/>
              <a:ext cx="1390337" cy="369332"/>
            </a:xfrm>
            <a:prstGeom prst="rect">
              <a:avLst/>
            </a:prstGeom>
            <a:noFill/>
            <a:ln w="38100" cmpd="sng">
              <a:solidFill>
                <a:srgbClr val="FF0000"/>
              </a:solidFill>
            </a:ln>
          </p:spPr>
          <p:txBody>
            <a:bodyPr wrap="none" rtlCol="0">
              <a:spAutoFit/>
            </a:bodyPr>
            <a:lstStyle/>
            <a:p>
              <a:r>
                <a:rPr lang="en-US" dirty="0">
                  <a:solidFill>
                    <a:srgbClr val="FF0000"/>
                  </a:solidFill>
                </a:rPr>
                <a:t>Dark Matter</a:t>
              </a:r>
            </a:p>
          </p:txBody>
        </p:sp>
        <p:cxnSp>
          <p:nvCxnSpPr>
            <p:cNvPr id="102" name="Straight Connector 101"/>
            <p:cNvCxnSpPr>
              <a:stCxn id="101" idx="0"/>
              <a:endCxn id="100" idx="2"/>
            </p:cNvCxnSpPr>
            <p:nvPr/>
          </p:nvCxnSpPr>
          <p:spPr>
            <a:xfrm flipH="1" flipV="1">
              <a:off x="2525824" y="1817132"/>
              <a:ext cx="1036526" cy="101557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01" name="Oval 100"/>
            <p:cNvSpPr/>
            <p:nvPr/>
          </p:nvSpPr>
          <p:spPr>
            <a:xfrm>
              <a:off x="2400300" y="2832710"/>
              <a:ext cx="2324100" cy="46441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24284109-9F22-0E42-AEC6-9E00E15B5BD7}"/>
              </a:ext>
            </a:extLst>
          </p:cNvPr>
          <p:cNvGrpSpPr/>
          <p:nvPr/>
        </p:nvGrpSpPr>
        <p:grpSpPr>
          <a:xfrm>
            <a:off x="135357" y="1448535"/>
            <a:ext cx="8856243" cy="4495800"/>
            <a:chOff x="135357" y="1448535"/>
            <a:chExt cx="8856243" cy="4495800"/>
          </a:xfrm>
        </p:grpSpPr>
        <p:sp>
          <p:nvSpPr>
            <p:cNvPr id="50" name="TextBox 49"/>
            <p:cNvSpPr txBox="1"/>
            <p:nvPr/>
          </p:nvSpPr>
          <p:spPr>
            <a:xfrm>
              <a:off x="152400" y="1746791"/>
              <a:ext cx="993143" cy="369332"/>
            </a:xfrm>
            <a:prstGeom prst="rect">
              <a:avLst/>
            </a:prstGeom>
            <a:noFill/>
            <a:ln w="38100" cmpd="sng">
              <a:solidFill>
                <a:srgbClr val="FF0000"/>
              </a:solidFill>
            </a:ln>
          </p:spPr>
          <p:txBody>
            <a:bodyPr wrap="none" rtlCol="0">
              <a:spAutoFit/>
            </a:bodyPr>
            <a:lstStyle/>
            <a:p>
              <a:r>
                <a:rPr lang="en-US" dirty="0">
                  <a:solidFill>
                    <a:srgbClr val="FF0000"/>
                  </a:solidFill>
                </a:rPr>
                <a:t>Inflation</a:t>
              </a:r>
            </a:p>
          </p:txBody>
        </p:sp>
        <p:sp>
          <p:nvSpPr>
            <p:cNvPr id="52" name="TextBox 51"/>
            <p:cNvSpPr txBox="1"/>
            <p:nvPr/>
          </p:nvSpPr>
          <p:spPr>
            <a:xfrm>
              <a:off x="6413906" y="1448535"/>
              <a:ext cx="1968094" cy="369332"/>
            </a:xfrm>
            <a:prstGeom prst="rect">
              <a:avLst/>
            </a:prstGeom>
            <a:noFill/>
            <a:ln w="38100" cmpd="sng">
              <a:solidFill>
                <a:srgbClr val="FF0000"/>
              </a:solidFill>
            </a:ln>
          </p:spPr>
          <p:txBody>
            <a:bodyPr wrap="none" rtlCol="0">
              <a:spAutoFit/>
            </a:bodyPr>
            <a:lstStyle/>
            <a:p>
              <a:r>
                <a:rPr lang="en-US" dirty="0">
                  <a:solidFill>
                    <a:srgbClr val="FF0000"/>
                  </a:solidFill>
                </a:rPr>
                <a:t>Grand Unification</a:t>
              </a:r>
            </a:p>
          </p:txBody>
        </p:sp>
        <p:sp>
          <p:nvSpPr>
            <p:cNvPr id="16" name="Oval 15"/>
            <p:cNvSpPr/>
            <p:nvPr/>
          </p:nvSpPr>
          <p:spPr>
            <a:xfrm>
              <a:off x="7086600" y="2536360"/>
              <a:ext cx="717227" cy="2865431"/>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a:stCxn id="16" idx="0"/>
              <a:endCxn id="52" idx="2"/>
            </p:cNvCxnSpPr>
            <p:nvPr/>
          </p:nvCxnSpPr>
          <p:spPr>
            <a:xfrm flipH="1" flipV="1">
              <a:off x="7397953" y="1817867"/>
              <a:ext cx="47261" cy="71849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a:stCxn id="59" idx="0"/>
            </p:cNvCxnSpPr>
            <p:nvPr/>
          </p:nvCxnSpPr>
          <p:spPr>
            <a:xfrm>
              <a:off x="6078584" y="2187840"/>
              <a:ext cx="8469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85" name="Group 84"/>
            <p:cNvGrpSpPr/>
            <p:nvPr/>
          </p:nvGrpSpPr>
          <p:grpSpPr>
            <a:xfrm>
              <a:off x="3810000" y="1460203"/>
              <a:ext cx="3479292" cy="3950732"/>
              <a:chOff x="3886200" y="2212324"/>
              <a:chExt cx="3479292" cy="3950732"/>
            </a:xfrm>
          </p:grpSpPr>
          <p:sp>
            <p:nvSpPr>
              <p:cNvPr id="53" name="TextBox 52"/>
              <p:cNvSpPr txBox="1"/>
              <p:nvPr/>
            </p:nvSpPr>
            <p:spPr>
              <a:xfrm>
                <a:off x="3886200" y="2212324"/>
                <a:ext cx="2421418" cy="369332"/>
              </a:xfrm>
              <a:prstGeom prst="rect">
                <a:avLst/>
              </a:prstGeom>
              <a:noFill/>
              <a:ln w="38100" cmpd="sng">
                <a:solidFill>
                  <a:srgbClr val="FF0000"/>
                </a:solidFill>
              </a:ln>
            </p:spPr>
            <p:txBody>
              <a:bodyPr wrap="none" rtlCol="0">
                <a:spAutoFit/>
              </a:bodyPr>
              <a:lstStyle/>
              <a:p>
                <a:r>
                  <a:rPr lang="en-US" dirty="0">
                    <a:solidFill>
                      <a:srgbClr val="FF0000"/>
                    </a:solidFill>
                  </a:rPr>
                  <a:t>Flavor, CP, Strong CP</a:t>
                </a:r>
              </a:p>
            </p:txBody>
          </p:sp>
          <p:sp>
            <p:nvSpPr>
              <p:cNvPr id="59" name="Oval 58"/>
              <p:cNvSpPr/>
              <p:nvPr/>
            </p:nvSpPr>
            <p:spPr>
              <a:xfrm>
                <a:off x="4944075" y="2939961"/>
                <a:ext cx="2421417" cy="3223095"/>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1" name="Straight Connector 60"/>
              <p:cNvCxnSpPr>
                <a:stCxn id="59" idx="0"/>
                <a:endCxn id="53" idx="2"/>
              </p:cNvCxnSpPr>
              <p:nvPr/>
            </p:nvCxnSpPr>
            <p:spPr>
              <a:xfrm flipH="1" flipV="1">
                <a:off x="5096909" y="2581656"/>
                <a:ext cx="1057875" cy="35830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88" name="TextBox 87"/>
            <p:cNvSpPr txBox="1"/>
            <p:nvPr/>
          </p:nvSpPr>
          <p:spPr>
            <a:xfrm>
              <a:off x="3220992" y="5347181"/>
              <a:ext cx="1672791" cy="369332"/>
            </a:xfrm>
            <a:prstGeom prst="rect">
              <a:avLst/>
            </a:prstGeom>
            <a:noFill/>
            <a:ln w="38100" cmpd="sng">
              <a:solidFill>
                <a:srgbClr val="FF0000"/>
              </a:solidFill>
            </a:ln>
          </p:spPr>
          <p:txBody>
            <a:bodyPr wrap="none" rtlCol="0">
              <a:spAutoFit/>
            </a:bodyPr>
            <a:lstStyle/>
            <a:p>
              <a:r>
                <a:rPr lang="en-US" dirty="0">
                  <a:solidFill>
                    <a:srgbClr val="FF0000"/>
                  </a:solidFill>
                </a:rPr>
                <a:t>Neutrino Mass</a:t>
              </a:r>
            </a:p>
          </p:txBody>
        </p:sp>
        <p:sp>
          <p:nvSpPr>
            <p:cNvPr id="89" name="Oval 88"/>
            <p:cNvSpPr/>
            <p:nvPr/>
          </p:nvSpPr>
          <p:spPr>
            <a:xfrm>
              <a:off x="4847345" y="4711532"/>
              <a:ext cx="2298473" cy="673076"/>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0" name="Straight Connector 89"/>
            <p:cNvCxnSpPr>
              <a:endCxn id="88" idx="0"/>
            </p:cNvCxnSpPr>
            <p:nvPr/>
          </p:nvCxnSpPr>
          <p:spPr>
            <a:xfrm flipH="1">
              <a:off x="4057388" y="5094707"/>
              <a:ext cx="836396" cy="25247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135357" y="5405169"/>
              <a:ext cx="1467544" cy="369332"/>
            </a:xfrm>
            <a:prstGeom prst="rect">
              <a:avLst/>
            </a:prstGeom>
            <a:noFill/>
            <a:ln w="38100" cmpd="sng">
              <a:solidFill>
                <a:srgbClr val="FF0000"/>
              </a:solidFill>
            </a:ln>
          </p:spPr>
          <p:txBody>
            <a:bodyPr wrap="none" rtlCol="0">
              <a:spAutoFit/>
            </a:bodyPr>
            <a:lstStyle/>
            <a:p>
              <a:r>
                <a:rPr lang="en-US" dirty="0">
                  <a:solidFill>
                    <a:srgbClr val="FF0000"/>
                  </a:solidFill>
                </a:rPr>
                <a:t>Dark Energy</a:t>
              </a:r>
            </a:p>
          </p:txBody>
        </p:sp>
        <p:sp>
          <p:nvSpPr>
            <p:cNvPr id="93" name="Oval 92"/>
            <p:cNvSpPr/>
            <p:nvPr/>
          </p:nvSpPr>
          <p:spPr>
            <a:xfrm>
              <a:off x="1858571" y="4393466"/>
              <a:ext cx="2865829" cy="471494"/>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4" name="Straight Connector 93"/>
            <p:cNvCxnSpPr>
              <a:stCxn id="93" idx="4"/>
              <a:endCxn id="92" idx="0"/>
            </p:cNvCxnSpPr>
            <p:nvPr/>
          </p:nvCxnSpPr>
          <p:spPr>
            <a:xfrm flipH="1">
              <a:off x="869129" y="4864960"/>
              <a:ext cx="2422357" cy="54020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098596" y="2150747"/>
              <a:ext cx="1583298" cy="369332"/>
            </a:xfrm>
            <a:prstGeom prst="rect">
              <a:avLst/>
            </a:prstGeom>
            <a:noFill/>
            <a:ln w="38100" cmpd="sng">
              <a:solidFill>
                <a:srgbClr val="FF0000"/>
              </a:solidFill>
            </a:ln>
          </p:spPr>
          <p:txBody>
            <a:bodyPr wrap="none" rtlCol="0">
              <a:spAutoFit/>
            </a:bodyPr>
            <a:lstStyle/>
            <a:p>
              <a:pPr algn="ctr"/>
              <a:r>
                <a:rPr lang="en-US" dirty="0" err="1">
                  <a:solidFill>
                    <a:srgbClr val="FF0000"/>
                  </a:solidFill>
                </a:rPr>
                <a:t>Baryogenesis</a:t>
              </a:r>
              <a:endParaRPr lang="en-US" dirty="0">
                <a:solidFill>
                  <a:srgbClr val="FF0000"/>
                </a:solidFill>
              </a:endParaRPr>
            </a:p>
          </p:txBody>
        </p:sp>
        <p:sp>
          <p:nvSpPr>
            <p:cNvPr id="97" name="Oval 96"/>
            <p:cNvSpPr/>
            <p:nvPr/>
          </p:nvSpPr>
          <p:spPr>
            <a:xfrm>
              <a:off x="2289223" y="3452746"/>
              <a:ext cx="2435177" cy="434081"/>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8" name="Straight Connector 97"/>
            <p:cNvCxnSpPr>
              <a:stCxn id="97" idx="0"/>
              <a:endCxn id="96" idx="2"/>
            </p:cNvCxnSpPr>
            <p:nvPr/>
          </p:nvCxnSpPr>
          <p:spPr>
            <a:xfrm flipV="1">
              <a:off x="3506812" y="2520079"/>
              <a:ext cx="383433" cy="93266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3" name="TextBox 122"/>
            <p:cNvSpPr txBox="1"/>
            <p:nvPr/>
          </p:nvSpPr>
          <p:spPr>
            <a:xfrm>
              <a:off x="4970448" y="5531847"/>
              <a:ext cx="1929322" cy="369332"/>
            </a:xfrm>
            <a:prstGeom prst="rect">
              <a:avLst/>
            </a:prstGeom>
            <a:noFill/>
            <a:ln w="38100" cmpd="sng">
              <a:solidFill>
                <a:srgbClr val="FF0000"/>
              </a:solidFill>
            </a:ln>
          </p:spPr>
          <p:txBody>
            <a:bodyPr wrap="none" rtlCol="0">
              <a:spAutoFit/>
            </a:bodyPr>
            <a:lstStyle/>
            <a:p>
              <a:r>
                <a:rPr lang="en-US" dirty="0">
                  <a:solidFill>
                    <a:srgbClr val="FF0000"/>
                  </a:solidFill>
                </a:rPr>
                <a:t>Quantum Gravity</a:t>
              </a:r>
            </a:p>
          </p:txBody>
        </p:sp>
        <p:cxnSp>
          <p:nvCxnSpPr>
            <p:cNvPr id="125" name="Straight Connector 124"/>
            <p:cNvCxnSpPr>
              <a:stCxn id="124" idx="2"/>
              <a:endCxn id="123" idx="3"/>
            </p:cNvCxnSpPr>
            <p:nvPr/>
          </p:nvCxnSpPr>
          <p:spPr>
            <a:xfrm flipH="1">
              <a:off x="6899770" y="5702572"/>
              <a:ext cx="263030" cy="1394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7" name="TextBox 126"/>
            <p:cNvSpPr txBox="1"/>
            <p:nvPr/>
          </p:nvSpPr>
          <p:spPr>
            <a:xfrm>
              <a:off x="7575227" y="1993603"/>
              <a:ext cx="1416373" cy="369332"/>
            </a:xfrm>
            <a:prstGeom prst="rect">
              <a:avLst/>
            </a:prstGeom>
            <a:noFill/>
            <a:ln w="38100" cmpd="sng">
              <a:solidFill>
                <a:srgbClr val="FF0000"/>
              </a:solidFill>
            </a:ln>
          </p:spPr>
          <p:txBody>
            <a:bodyPr wrap="none" rtlCol="0">
              <a:spAutoFit/>
            </a:bodyPr>
            <a:lstStyle/>
            <a:p>
              <a:r>
                <a:rPr lang="en-US" dirty="0">
                  <a:solidFill>
                    <a:srgbClr val="FF0000"/>
                  </a:solidFill>
                </a:rPr>
                <a:t>Naturalness</a:t>
              </a:r>
            </a:p>
          </p:txBody>
        </p:sp>
        <p:sp>
          <p:nvSpPr>
            <p:cNvPr id="128" name="Oval 127"/>
            <p:cNvSpPr/>
            <p:nvPr/>
          </p:nvSpPr>
          <p:spPr>
            <a:xfrm>
              <a:off x="7919396" y="2612560"/>
              <a:ext cx="538804" cy="664775"/>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9" name="Straight Connector 128"/>
            <p:cNvCxnSpPr>
              <a:stCxn id="128" idx="0"/>
              <a:endCxn id="127" idx="2"/>
            </p:cNvCxnSpPr>
            <p:nvPr/>
          </p:nvCxnSpPr>
          <p:spPr>
            <a:xfrm flipV="1">
              <a:off x="8188798" y="2362935"/>
              <a:ext cx="94616" cy="24962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4" name="Oval 123"/>
            <p:cNvSpPr/>
            <p:nvPr/>
          </p:nvSpPr>
          <p:spPr>
            <a:xfrm>
              <a:off x="7162800" y="5460808"/>
              <a:ext cx="717227" cy="483527"/>
            </a:xfrm>
            <a:prstGeom prst="ellipse">
              <a:avLst/>
            </a:prstGeom>
            <a:noFill/>
            <a:ln w="38100" cmpd="sng">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rgbClr val="FF0000"/>
                  </a:solidFill>
                </a:rPr>
                <a:t>G?</a:t>
              </a:r>
            </a:p>
          </p:txBody>
        </p:sp>
      </p:grpSp>
    </p:spTree>
    <p:extLst>
      <p:ext uri="{BB962C8B-B14F-4D97-AF65-F5344CB8AC3E}">
        <p14:creationId xmlns:p14="http://schemas.microsoft.com/office/powerpoint/2010/main" val="320232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IS DARK MATTER PARTICLES?</a:t>
            </a:r>
          </a:p>
        </p:txBody>
      </p:sp>
      <p:sp>
        <p:nvSpPr>
          <p:cNvPr id="54" name="Rectangle 3"/>
          <p:cNvSpPr txBox="1">
            <a:spLocks noChangeArrowheads="1"/>
          </p:cNvSpPr>
          <p:nvPr/>
        </p:nvSpPr>
        <p:spPr bwMode="auto">
          <a:xfrm>
            <a:off x="152400" y="838200"/>
            <a:ext cx="88392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lesson: our standard models are not crystalline gems of perfection; they are works in progress.  There are many problems: some demand new particles, some demand new gravity.  New theories of gravity do not save us from needing new particles.</a:t>
            </a:r>
          </a:p>
          <a:p>
            <a:endParaRPr lang="en-US" sz="1200" dirty="0"/>
          </a:p>
          <a:p>
            <a:r>
              <a:rPr lang="en-US" dirty="0"/>
              <a:t>Given that we need new particles, could some be dark matter?  In fact, the new particle paradigm solves the dark matter problem with extraordinary efficiency: </a:t>
            </a:r>
            <a:r>
              <a:rPr lang="en-US" i="1" dirty="0"/>
              <a:t>one particle</a:t>
            </a:r>
            <a:r>
              <a:rPr lang="en-US" dirty="0"/>
              <a:t> explains a wonderfully broad range of phenomena, a unifying achievement to rival Maxwell’s.  (Cf. </a:t>
            </a:r>
            <a:r>
              <a:rPr lang="en-US" dirty="0" err="1"/>
              <a:t>baryogenesis</a:t>
            </a:r>
            <a:r>
              <a:rPr lang="en-US" dirty="0"/>
              <a:t>.)</a:t>
            </a:r>
          </a:p>
          <a:p>
            <a:endParaRPr lang="en-US" sz="1200" dirty="0"/>
          </a:p>
          <a:p>
            <a:r>
              <a:rPr lang="en-US" dirty="0"/>
              <a:t>Of course, we need to find non-gravitational evidence for particle dark matter.  But absent that, the case for particle dark matter could not be more compelling.</a:t>
            </a:r>
          </a:p>
          <a:p>
            <a:pPr marL="0" indent="0">
              <a:buNone/>
            </a:pPr>
            <a:endParaRPr lang="en-US" sz="1200" dirty="0"/>
          </a:p>
        </p:txBody>
      </p:sp>
    </p:spTree>
    <p:extLst>
      <p:ext uri="{BB962C8B-B14F-4D97-AF65-F5344CB8AC3E}">
        <p14:creationId xmlns:p14="http://schemas.microsoft.com/office/powerpoint/2010/main" val="158275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
                                            <p:txEl>
                                              <p:pRg st="2" end="2"/>
                                            </p:txEl>
                                          </p:spTgt>
                                        </p:tgtEl>
                                        <p:attrNameLst>
                                          <p:attrName>style.visibility</p:attrName>
                                        </p:attrNameLst>
                                      </p:cBhvr>
                                      <p:to>
                                        <p:strVal val="visible"/>
                                      </p:to>
                                    </p:set>
                                    <p:animEffect transition="in" filter="dissolve">
                                      <p:cBhvr>
                                        <p:cTn id="7" dur="500"/>
                                        <p:tgtEl>
                                          <p:spTgt spid="5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4">
                                            <p:txEl>
                                              <p:pRg st="4" end="4"/>
                                            </p:txEl>
                                          </p:spTgt>
                                        </p:tgtEl>
                                        <p:attrNameLst>
                                          <p:attrName>style.visibility</p:attrName>
                                        </p:attrNameLst>
                                      </p:cBhvr>
                                      <p:to>
                                        <p:strVal val="visible"/>
                                      </p:to>
                                    </p:set>
                                    <p:animEffect transition="in" filter="dissolve">
                                      <p:cBhvr>
                                        <p:cTn id="12" dur="500"/>
                                        <p:tgtEl>
                                          <p:spTgt spid="5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endParaRPr lang="en-US" dirty="0">
              <a:latin typeface="Arial" charset="0"/>
            </a:endParaRPr>
          </a:p>
        </p:txBody>
      </p:sp>
      <p:sp>
        <p:nvSpPr>
          <p:cNvPr id="54" name="Rectangle 3"/>
          <p:cNvSpPr txBox="1">
            <a:spLocks noChangeArrowheads="1"/>
          </p:cNvSpPr>
          <p:nvPr/>
        </p:nvSpPr>
        <p:spPr bwMode="auto">
          <a:xfrm>
            <a:off x="76200" y="2438400"/>
            <a:ext cx="88392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400" dirty="0"/>
              <a:t>ARE THERE SMALL SCALE STRUCTURE PROBLEMS?</a:t>
            </a:r>
          </a:p>
        </p:txBody>
      </p:sp>
    </p:spTree>
    <p:extLst>
      <p:ext uri="{BB962C8B-B14F-4D97-AF65-F5344CB8AC3E}">
        <p14:creationId xmlns:p14="http://schemas.microsoft.com/office/powerpoint/2010/main" val="1636597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SMALL SCALE STRUCTURE PROBLEMS?</a:t>
            </a:r>
          </a:p>
        </p:txBody>
      </p:sp>
      <p:sp>
        <p:nvSpPr>
          <p:cNvPr id="54" name="Rectangle 3"/>
          <p:cNvSpPr txBox="1">
            <a:spLocks noChangeArrowheads="1"/>
          </p:cNvSpPr>
          <p:nvPr/>
        </p:nvSpPr>
        <p:spPr bwMode="auto">
          <a:xfrm>
            <a:off x="0" y="762000"/>
            <a:ext cx="9144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Number of </a:t>
            </a:r>
            <a:r>
              <a:rPr lang="en-US" dirty="0" err="1"/>
              <a:t>subhalos</a:t>
            </a:r>
            <a:r>
              <a:rPr lang="en-US" dirty="0"/>
              <a:t>, too big to fail, cusp vs. core: are these problems? Lots of interesting discussion at this meeting; some say Yes, some say No.</a:t>
            </a:r>
          </a:p>
          <a:p>
            <a:endParaRPr lang="en-US" sz="1200" dirty="0"/>
          </a:p>
          <a:p>
            <a:r>
              <a:rPr lang="en-US" dirty="0"/>
              <a:t>But this is not a Yes/No question.  The real question is: can astrophysics tell us more about the particle properties of dark matter? Given null particle results, this is an essential part of the path forward.</a:t>
            </a:r>
          </a:p>
          <a:p>
            <a:endParaRPr lang="en-US" sz="1200" dirty="0"/>
          </a:p>
          <a:p>
            <a:r>
              <a:rPr lang="en-US" dirty="0"/>
              <a:t>Some seem enthusiastic when they confirm </a:t>
            </a:r>
            <a:r>
              <a:rPr lang="en-US" dirty="0" err="1"/>
              <a:t>collisionless</a:t>
            </a:r>
            <a:r>
              <a:rPr lang="en-US" dirty="0"/>
              <a:t>, cold DM.  This seems odd to me.  This means that we have failed to follow in the glorious footsteps of our predecessors by looking to the heavens and learning something significantly new about what makes up the universe.  Of course, we want to find the truth, but a twinge of remorse would be more appropriate. (Cf. LHC experimentalists who gleefully confirm the SM.)</a:t>
            </a:r>
          </a:p>
          <a:p>
            <a:endParaRPr lang="en-US" dirty="0"/>
          </a:p>
        </p:txBody>
      </p:sp>
    </p:spTree>
    <p:extLst>
      <p:ext uri="{BB962C8B-B14F-4D97-AF65-F5344CB8AC3E}">
        <p14:creationId xmlns:p14="http://schemas.microsoft.com/office/powerpoint/2010/main" val="185061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
                                            <p:txEl>
                                              <p:pRg st="2" end="2"/>
                                            </p:txEl>
                                          </p:spTgt>
                                        </p:tgtEl>
                                        <p:attrNameLst>
                                          <p:attrName>style.visibility</p:attrName>
                                        </p:attrNameLst>
                                      </p:cBhvr>
                                      <p:to>
                                        <p:strVal val="visible"/>
                                      </p:to>
                                    </p:set>
                                    <p:animEffect transition="in" filter="dissolve">
                                      <p:cBhvr>
                                        <p:cTn id="7" dur="500"/>
                                        <p:tgtEl>
                                          <p:spTgt spid="5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4">
                                            <p:txEl>
                                              <p:pRg st="4" end="4"/>
                                            </p:txEl>
                                          </p:spTgt>
                                        </p:tgtEl>
                                        <p:attrNameLst>
                                          <p:attrName>style.visibility</p:attrName>
                                        </p:attrNameLst>
                                      </p:cBhvr>
                                      <p:to>
                                        <p:strVal val="visible"/>
                                      </p:to>
                                    </p:set>
                                    <p:animEffect transition="in" filter="dissolve">
                                      <p:cBhvr>
                                        <p:cTn id="12" dur="500"/>
                                        <p:tgtEl>
                                          <p:spTgt spid="5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endParaRPr lang="en-US" dirty="0">
              <a:latin typeface="Arial" charset="0"/>
            </a:endParaRPr>
          </a:p>
        </p:txBody>
      </p:sp>
      <p:sp>
        <p:nvSpPr>
          <p:cNvPr id="54" name="Rectangle 3"/>
          <p:cNvSpPr txBox="1">
            <a:spLocks noChangeArrowheads="1"/>
          </p:cNvSpPr>
          <p:nvPr/>
        </p:nvSpPr>
        <p:spPr bwMode="auto">
          <a:xfrm>
            <a:off x="76200" y="2438400"/>
            <a:ext cx="88392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400" dirty="0"/>
              <a:t>ARE WIMPS DEAD?</a:t>
            </a:r>
          </a:p>
        </p:txBody>
      </p:sp>
    </p:spTree>
    <p:extLst>
      <p:ext uri="{BB962C8B-B14F-4D97-AF65-F5344CB8AC3E}">
        <p14:creationId xmlns:p14="http://schemas.microsoft.com/office/powerpoint/2010/main" val="2256356036"/>
      </p:ext>
    </p:extLst>
  </p:cSld>
  <p:clrMapOvr>
    <a:masterClrMapping/>
  </p:clrMapOvr>
</p:sld>
</file>

<file path=ppt/theme/theme1.xml><?xml version="1.0" encoding="utf-8"?>
<a:theme xmlns:a="http://schemas.openxmlformats.org/drawingml/2006/main" name="office_a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57066</TotalTime>
  <Words>2140</Words>
  <Application>Microsoft Macintosh PowerPoint</Application>
  <PresentationFormat>On-screen Show (4:3)</PresentationFormat>
  <Paragraphs>355</Paragraphs>
  <Slides>39</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ＭＳ Ｐゴシック</vt:lpstr>
      <vt:lpstr>Arial</vt:lpstr>
      <vt:lpstr>Calibri</vt:lpstr>
      <vt:lpstr>Lucida Grande</vt:lpstr>
      <vt:lpstr>Mangal</vt:lpstr>
      <vt:lpstr>Symbol</vt:lpstr>
      <vt:lpstr>Wingdings</vt:lpstr>
      <vt:lpstr>office_arial</vt:lpstr>
      <vt:lpstr>PowerPoint Presentation</vt:lpstr>
      <vt:lpstr>OUTLINE</vt:lpstr>
      <vt:lpstr>PowerPoint Presentation</vt:lpstr>
      <vt:lpstr>IS DARK MATTER PARTICLES?</vt:lpstr>
      <vt:lpstr>OUTSTANDING PROBLEMS</vt:lpstr>
      <vt:lpstr>IS DARK MATTER PARTICLES?</vt:lpstr>
      <vt:lpstr>PowerPoint Presentation</vt:lpstr>
      <vt:lpstr>SMALL SCALE STRUCTURE PROBLEMS?</vt:lpstr>
      <vt:lpstr>PowerPoint Presentation</vt:lpstr>
      <vt:lpstr>ARE WIMPS DEAD?</vt:lpstr>
      <vt:lpstr>ARE WIMPS DEAD?</vt:lpstr>
      <vt:lpstr>MSSM4G</vt:lpstr>
      <vt:lpstr>MSSM4G DARK MATTER</vt:lpstr>
      <vt:lpstr>PowerPoint Presentation</vt:lpstr>
      <vt:lpstr>LAMPPOST LANDSCAPE</vt:lpstr>
      <vt:lpstr>WEAKLY INTERACTING, LIGHT PARTICLES</vt:lpstr>
      <vt:lpstr>WEAKLY INTERACTING, LIGHT PARTICLES</vt:lpstr>
      <vt:lpstr>PowerPoint Presentation</vt:lpstr>
      <vt:lpstr>THE LIFETIME FRONTIER</vt:lpstr>
      <vt:lpstr>FASER: THE IDEA</vt:lpstr>
      <vt:lpstr>FASER LOCATION</vt:lpstr>
      <vt:lpstr>DARK PHOTONS</vt:lpstr>
      <vt:lpstr>PION PRODUCTION AT THE LHC</vt:lpstr>
      <vt:lpstr>DARK PHOTON PRODUCTION</vt:lpstr>
      <vt:lpstr>DARK PHOTONS IN FASER</vt:lpstr>
      <vt:lpstr>DARK PHOTON EVENT RATES AND REACH</vt:lpstr>
      <vt:lpstr>DARK HIGGS BOSONS</vt:lpstr>
      <vt:lpstr>DARK HIGGS EVENT RATES AND REACH</vt:lpstr>
      <vt:lpstr>FASER: LOCATION</vt:lpstr>
      <vt:lpstr>FASER: LOCATION</vt:lpstr>
      <vt:lpstr>FASER: LOCATION</vt:lpstr>
      <vt:lpstr>FASER: LOCATION</vt:lpstr>
      <vt:lpstr>FASER: LOCATION</vt:lpstr>
      <vt:lpstr>COMPLEMENTARY PROPOSED EXPERIMENTS</vt:lpstr>
      <vt:lpstr>PowerPoint Presentation</vt:lpstr>
      <vt:lpstr>NEWTON AND NATURALNESS</vt:lpstr>
      <vt:lpstr>IS OUR FIELD HEALTHY?</vt:lpstr>
      <vt:lpstr>IS OUR FIELD HEALTHY?</vt:lpstr>
      <vt:lpstr>CONCLUSIONS</vt:lpstr>
    </vt:vector>
  </TitlesOfParts>
  <LinksUpToDate>false</LinksUpToDate>
  <SharedDoc>false</SharedDoc>
  <HyperlinkBase/>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dc:creator>
  <cp:lastModifiedBy>Microsoft Office User</cp:lastModifiedBy>
  <cp:revision>1053</cp:revision>
  <cp:lastPrinted>2018-05-06T21:40:52Z</cp:lastPrinted>
  <dcterms:created xsi:type="dcterms:W3CDTF">2011-05-01T15:38:23Z</dcterms:created>
  <dcterms:modified xsi:type="dcterms:W3CDTF">2018-05-06T21:41:10Z</dcterms:modified>
</cp:coreProperties>
</file>