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36"/>
  </p:notesMasterIdLst>
  <p:handoutMasterIdLst>
    <p:handoutMasterId r:id="rId37"/>
  </p:handoutMasterIdLst>
  <p:sldIdLst>
    <p:sldId id="667" r:id="rId2"/>
    <p:sldId id="691" r:id="rId3"/>
    <p:sldId id="692" r:id="rId4"/>
    <p:sldId id="693" r:id="rId5"/>
    <p:sldId id="633" r:id="rId6"/>
    <p:sldId id="690" r:id="rId7"/>
    <p:sldId id="689" r:id="rId8"/>
    <p:sldId id="650" r:id="rId9"/>
    <p:sldId id="669" r:id="rId10"/>
    <p:sldId id="677" r:id="rId11"/>
    <p:sldId id="651" r:id="rId12"/>
    <p:sldId id="652" r:id="rId13"/>
    <p:sldId id="665" r:id="rId14"/>
    <p:sldId id="653" r:id="rId15"/>
    <p:sldId id="654" r:id="rId16"/>
    <p:sldId id="655" r:id="rId17"/>
    <p:sldId id="658" r:id="rId18"/>
    <p:sldId id="659" r:id="rId19"/>
    <p:sldId id="660" r:id="rId20"/>
    <p:sldId id="642" r:id="rId21"/>
    <p:sldId id="670" r:id="rId22"/>
    <p:sldId id="671" r:id="rId23"/>
    <p:sldId id="673" r:id="rId24"/>
    <p:sldId id="674" r:id="rId25"/>
    <p:sldId id="676" r:id="rId26"/>
    <p:sldId id="703" r:id="rId27"/>
    <p:sldId id="697" r:id="rId28"/>
    <p:sldId id="698" r:id="rId29"/>
    <p:sldId id="699" r:id="rId30"/>
    <p:sldId id="700" r:id="rId31"/>
    <p:sldId id="704" r:id="rId32"/>
    <p:sldId id="702" r:id="rId33"/>
    <p:sldId id="701" r:id="rId34"/>
    <p:sldId id="641" r:id="rId3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0000FF"/>
    <a:srgbClr val="F2E9D7"/>
    <a:srgbClr val="00B050"/>
    <a:srgbClr val="4A7EBB"/>
    <a:srgbClr val="17375E"/>
    <a:srgbClr val="0000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017" autoAdjust="0"/>
    <p:restoredTop sz="91406" autoAdjust="0"/>
  </p:normalViewPr>
  <p:slideViewPr>
    <p:cSldViewPr snapToObjects="1">
      <p:cViewPr varScale="1">
        <p:scale>
          <a:sx n="90" d="100"/>
          <a:sy n="90" d="100"/>
        </p:scale>
        <p:origin x="2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5832"/>
    </p:cViewPr>
  </p:sorterViewPr>
  <p:notesViewPr>
    <p:cSldViewPr snapToObjects="1">
      <p:cViewPr varScale="1">
        <p:scale>
          <a:sx n="78" d="100"/>
          <a:sy n="78" d="100"/>
        </p:scale>
        <p:origin x="-26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15F4BDE-EB1E-5245-960C-40D7243C402E}" type="datetime1">
              <a:rPr lang="en-US"/>
              <a:pPr/>
              <a:t>4/9/18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6FDA90A-D940-C24D-B8BA-FEF64AE6C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80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6F9E314-5CA5-9043-97DF-2DA186874F47}" type="datetime1">
              <a:rPr lang="en-US"/>
              <a:pPr/>
              <a:t>4/9/18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E4DC66B-5A4D-704C-951F-C2EEB6AF2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48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04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17475" y="6505575"/>
            <a:ext cx="1905000" cy="3524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/>
              <a:t>20-22 June 11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14600" y="6505575"/>
            <a:ext cx="4191000" cy="3524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16725" y="6505575"/>
            <a:ext cx="2209800" cy="352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Feng    </a:t>
            </a:r>
            <a:fld id="{C12F9DC5-BF0E-F347-81D0-1507C13F21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401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162925" y="61388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>
            <a:off x="304800" y="715963"/>
            <a:ext cx="8474075" cy="0"/>
          </a:xfrm>
          <a:prstGeom prst="line">
            <a:avLst/>
          </a:prstGeom>
          <a:noFill/>
          <a:ln w="57150">
            <a:solidFill>
              <a:srgbClr val="0B4599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1600" y="6553200"/>
            <a:ext cx="1905000" cy="282575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latin typeface="+mn-lt"/>
                <a:ea typeface="+mn-ea"/>
                <a:cs typeface="+mn-cs"/>
              </a:rPr>
              <a:t>9 Apr 2018</a:t>
            </a: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962400" y="6542088"/>
            <a:ext cx="28956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023100" y="6535738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 err="1">
                <a:solidFill>
                  <a:srgbClr val="0000FF"/>
                </a:solidFill>
              </a:rPr>
              <a:t>Feng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fld id="{F817A6DC-7C87-374F-AFE6-43B3D5E1F40F}" type="slidenum">
              <a:rPr lang="en-US" sz="1200" smtClean="0">
                <a:solidFill>
                  <a:srgbClr val="0000FF"/>
                </a:solidFill>
              </a:rPr>
              <a:pPr algn="r"/>
              <a:t>‹#›</a:t>
            </a:fld>
            <a:endParaRPr lang="en-US" sz="1200" dirty="0">
              <a:solidFill>
                <a:srgbClr val="0000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23" r:id="rId2"/>
  </p:sldLayoutIdLst>
  <p:hf sldNum="0"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FF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0000F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b="1" dirty="0"/>
              <a:t>FASER AND OTHER OUTPOSTS</a:t>
            </a:r>
          </a:p>
          <a:p>
            <a:pPr algn="ctr"/>
            <a:r>
              <a:rPr lang="en-US" sz="4000" b="1" dirty="0"/>
              <a:t>ON THE LIFETIME FRONTIER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00099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52600" y="4459465"/>
            <a:ext cx="1313919" cy="1712735"/>
            <a:chOff x="1828800" y="4326391"/>
            <a:chExt cx="1313919" cy="1712735"/>
          </a:xfrm>
        </p:grpSpPr>
        <p:pic>
          <p:nvPicPr>
            <p:cNvPr id="2" name="Picture 1" descr="GalonI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0778" y="4326391"/>
              <a:ext cx="1009963" cy="13811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828800" y="5669794"/>
              <a:ext cx="1313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Iftah</a:t>
              </a:r>
              <a:r>
                <a:rPr lang="en-US" dirty="0"/>
                <a:t> </a:t>
              </a:r>
              <a:r>
                <a:rPr lang="en-US" dirty="0" err="1"/>
                <a:t>Galon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33036" y="4459465"/>
            <a:ext cx="1748564" cy="1712735"/>
            <a:chOff x="3561783" y="4326391"/>
            <a:chExt cx="1748564" cy="1712735"/>
          </a:xfrm>
        </p:grpSpPr>
        <p:pic>
          <p:nvPicPr>
            <p:cNvPr id="4" name="Picture 3" descr="kling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4" r="-5876"/>
            <a:stretch/>
          </p:blipFill>
          <p:spPr>
            <a:xfrm>
              <a:off x="3561783" y="4326391"/>
              <a:ext cx="1748564" cy="138112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811341" y="5669794"/>
              <a:ext cx="12494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Felix Kling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234147" y="4464227"/>
            <a:ext cx="2494230" cy="1707973"/>
            <a:chOff x="5310347" y="4331153"/>
            <a:chExt cx="2494230" cy="1707973"/>
          </a:xfrm>
        </p:grpSpPr>
        <p:pic>
          <p:nvPicPr>
            <p:cNvPr id="3" name="Picture 2" descr="sebastian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33" r="10167"/>
            <a:stretch/>
          </p:blipFill>
          <p:spPr>
            <a:xfrm>
              <a:off x="5825942" y="4331153"/>
              <a:ext cx="1463040" cy="13716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310347" y="5669794"/>
              <a:ext cx="2494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Sebastian </a:t>
              </a:r>
              <a:r>
                <a:rPr lang="en-US" dirty="0" err="1"/>
                <a:t>Trojanowski</a:t>
              </a:r>
              <a:endParaRPr lang="en-US" dirty="0"/>
            </a:p>
          </p:txBody>
        </p:sp>
      </p:grp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3048000"/>
            <a:ext cx="9144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000" i="1" dirty="0"/>
              <a:t>New Probes for Physics Beyond the Standard Model, KITP, Santa Barbara</a:t>
            </a:r>
            <a:endParaRPr lang="en-US" sz="2400" i="1" dirty="0"/>
          </a:p>
          <a:p>
            <a:pPr algn="ctr"/>
            <a:endParaRPr lang="en-US" sz="1200" dirty="0"/>
          </a:p>
          <a:p>
            <a:pPr algn="ctr"/>
            <a:r>
              <a:rPr lang="en-US" sz="2000" dirty="0"/>
              <a:t>Jonathan </a:t>
            </a:r>
            <a:r>
              <a:rPr lang="en-US" sz="2000" dirty="0" err="1"/>
              <a:t>Feng</a:t>
            </a:r>
            <a:r>
              <a:rPr lang="en-US" sz="2000" dirty="0"/>
              <a:t>, UC Irvine</a:t>
            </a:r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sz="2000" dirty="0">
                <a:sym typeface="Wingdings"/>
              </a:rPr>
              <a:t>Based on 1708.09389 and 1710.09387 with</a:t>
            </a:r>
          </a:p>
          <a:p>
            <a:pPr algn="ctr"/>
            <a:endParaRPr lang="en-US" sz="2000" dirty="0">
              <a:sym typeface="Wingdings"/>
            </a:endParaRPr>
          </a:p>
          <a:p>
            <a:pPr algn="ctr"/>
            <a:endParaRPr lang="en-US" sz="2000" dirty="0">
              <a:sym typeface="Wingdings"/>
            </a:endParaRPr>
          </a:p>
          <a:p>
            <a:pPr algn="ctr"/>
            <a:endParaRPr lang="en-US" sz="2000" dirty="0">
              <a:sym typeface="Wingdings"/>
            </a:endParaRPr>
          </a:p>
          <a:p>
            <a:pPr algn="ctr"/>
            <a:endParaRPr lang="en-US" sz="2000" dirty="0">
              <a:sym typeface="Wingdings"/>
            </a:endParaRPr>
          </a:p>
          <a:p>
            <a:pPr algn="ctr"/>
            <a:endParaRPr lang="en-US" sz="2000" dirty="0">
              <a:sym typeface="Wingdings"/>
            </a:endParaRPr>
          </a:p>
          <a:p>
            <a:pPr algn="ctr"/>
            <a:endParaRPr lang="en-US" sz="2000" dirty="0">
              <a:sym typeface="Wingdings"/>
            </a:endParaRPr>
          </a:p>
          <a:p>
            <a:pPr algn="ctr"/>
            <a:endParaRPr lang="en-US" sz="1200" dirty="0"/>
          </a:p>
          <a:p>
            <a:pPr algn="ctr"/>
            <a:r>
              <a:rPr lang="en-US" sz="2000" dirty="0"/>
              <a:t>9 April 2018</a:t>
            </a:r>
          </a:p>
        </p:txBody>
      </p:sp>
    </p:spTree>
    <p:extLst>
      <p:ext uri="{BB962C8B-B14F-4D97-AF65-F5344CB8AC3E}">
        <p14:creationId xmlns:p14="http://schemas.microsoft.com/office/powerpoint/2010/main" val="120769962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SERVICE TUNNEL TI18</a:t>
            </a:r>
          </a:p>
        </p:txBody>
      </p:sp>
      <p:cxnSp>
        <p:nvCxnSpPr>
          <p:cNvPr id="4" name="Straight Arrow Connector 3"/>
          <p:cNvCxnSpPr>
            <a:stCxn id="5" idx="2"/>
          </p:cNvCxnSpPr>
          <p:nvPr/>
        </p:nvCxnSpPr>
        <p:spPr>
          <a:xfrm flipH="1">
            <a:off x="3048000" y="3924987"/>
            <a:ext cx="1467060" cy="197673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114800" y="3463322"/>
            <a:ext cx="800520" cy="46166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TI18</a:t>
            </a:r>
          </a:p>
        </p:txBody>
      </p:sp>
      <p:pic>
        <p:nvPicPr>
          <p:cNvPr id="9" name="Picture 8" descr="LHCLayou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t="67833" r="41997" b="736"/>
          <a:stretch/>
        </p:blipFill>
        <p:spPr>
          <a:xfrm>
            <a:off x="194272" y="1447800"/>
            <a:ext cx="8763000" cy="49530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8" idx="0"/>
          </p:cNvCxnSpPr>
          <p:nvPr/>
        </p:nvCxnSpPr>
        <p:spPr>
          <a:xfrm flipV="1">
            <a:off x="2654198" y="4530123"/>
            <a:ext cx="393802" cy="90993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57400" y="5440057"/>
            <a:ext cx="1193596" cy="46166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FASER</a:t>
            </a:r>
          </a:p>
        </p:txBody>
      </p:sp>
    </p:spTree>
    <p:extLst>
      <p:ext uri="{BB962C8B-B14F-4D97-AF65-F5344CB8AC3E}">
        <p14:creationId xmlns:p14="http://schemas.microsoft.com/office/powerpoint/2010/main" val="273626375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DARK PHOTONS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43937" cy="55626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Dark matter is our most solid evidence for new particles.  In recent years, the idea of dark matter has been generalized to dark sectors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Dark sectors motivate light, weakly coupled particles (</a:t>
            </a:r>
            <a:r>
              <a:rPr lang="en-US" dirty="0" err="1">
                <a:latin typeface="Arial" charset="0"/>
              </a:rPr>
              <a:t>WIMPless</a:t>
            </a:r>
            <a:r>
              <a:rPr lang="en-US" dirty="0">
                <a:latin typeface="Arial" charset="0"/>
              </a:rPr>
              <a:t> miracle, SIMP miracle, small-scale structure, ..)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A prominent example: vector portal, leading to dark photons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1000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The resulting theory contains a new gauge boson A’ with mass m</a:t>
            </a:r>
            <a:r>
              <a:rPr lang="en-US" baseline="-25000" dirty="0">
                <a:latin typeface="Arial" charset="0"/>
              </a:rPr>
              <a:t>A’</a:t>
            </a:r>
            <a:r>
              <a:rPr lang="en-US" dirty="0">
                <a:latin typeface="Arial" charset="0"/>
              </a:rPr>
              <a:t> and </a:t>
            </a:r>
            <a:r>
              <a:rPr lang="en-US" dirty="0" err="1">
                <a:latin typeface="Symbol" charset="2"/>
                <a:cs typeface="Symbol" charset="2"/>
              </a:rPr>
              <a:t>e</a:t>
            </a:r>
            <a:r>
              <a:rPr lang="en-US" dirty="0" err="1">
                <a:latin typeface="Arial" charset="0"/>
              </a:rPr>
              <a:t>Q</a:t>
            </a:r>
            <a:r>
              <a:rPr lang="en-US" baseline="-25000" dirty="0" err="1">
                <a:latin typeface="Arial" charset="0"/>
              </a:rPr>
              <a:t>f</a:t>
            </a:r>
            <a:r>
              <a:rPr lang="en-US" dirty="0">
                <a:latin typeface="Arial" charset="0"/>
              </a:rPr>
              <a:t> couplings to SM fermions f</a:t>
            </a:r>
          </a:p>
          <a:p>
            <a:pPr eaLnBrk="1" hangingPunct="1"/>
            <a:endParaRPr lang="en-US" sz="1200" dirty="0">
              <a:latin typeface="Arial" charset="0"/>
            </a:endParaRP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990600" y="4114800"/>
            <a:ext cx="1728787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SM</a:t>
            </a:r>
          </a:p>
        </p:txBody>
      </p:sp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6324600" y="4114800"/>
            <a:ext cx="1728787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Hidden</a:t>
            </a:r>
          </a:p>
          <a:p>
            <a:pPr algn="ctr"/>
            <a:r>
              <a:rPr lang="en-US" sz="3200" dirty="0"/>
              <a:t>U(1)</a:t>
            </a:r>
          </a:p>
        </p:txBody>
      </p:sp>
      <p:cxnSp>
        <p:nvCxnSpPr>
          <p:cNvPr id="6" name="Straight Connector 5"/>
          <p:cNvCxnSpPr>
            <a:stCxn id="5124" idx="3"/>
            <a:endCxn id="5125" idx="1"/>
          </p:cNvCxnSpPr>
          <p:nvPr/>
        </p:nvCxnSpPr>
        <p:spPr>
          <a:xfrm>
            <a:off x="2719387" y="4679157"/>
            <a:ext cx="3605213" cy="0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" y="4425829"/>
            <a:ext cx="2171700" cy="58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5552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DARK PHOTON PROPERTIES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720137" cy="55626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Produced in meson decays, e.g.,</a:t>
            </a:r>
          </a:p>
          <a:p>
            <a:pPr eaLnBrk="1" hangingPunct="1"/>
            <a:endParaRPr lang="en-US" sz="1600" dirty="0">
              <a:latin typeface="Arial" charset="0"/>
            </a:endParaRPr>
          </a:p>
          <a:p>
            <a:pPr lvl="8"/>
            <a:r>
              <a:rPr lang="en-US" dirty="0">
                <a:latin typeface="Arial" charset="0"/>
              </a:rPr>
              <a:t>,							  ,</a:t>
            </a:r>
          </a:p>
          <a:p>
            <a:pPr marL="0" indent="0" eaLnBrk="1" hangingPunct="1">
              <a:buNone/>
            </a:pPr>
            <a:endParaRPr lang="en-US" sz="1400" dirty="0">
              <a:latin typeface="Arial" charset="0"/>
            </a:endParaRPr>
          </a:p>
          <a:p>
            <a:pPr marL="0" indent="0" eaLnBrk="1" hangingPunct="1">
              <a:buNone/>
            </a:pPr>
            <a:r>
              <a:rPr lang="en-US" dirty="0">
                <a:latin typeface="Arial" charset="0"/>
              </a:rPr>
              <a:t>	and also through dark bremsstrahlung </a:t>
            </a:r>
            <a:r>
              <a:rPr lang="en-US" dirty="0" err="1">
                <a:latin typeface="Arial" charset="0"/>
              </a:rPr>
              <a:t>pp</a:t>
            </a:r>
            <a:r>
              <a:rPr lang="en-US" dirty="0">
                <a:latin typeface="Arial" charset="0"/>
              </a:rPr>
              <a:t> </a:t>
            </a:r>
            <a:r>
              <a:rPr lang="en-US" dirty="0">
                <a:latin typeface="Arial" charset="0"/>
                <a:sym typeface="Wingdings"/>
              </a:rPr>
              <a:t> p A’ X and</a:t>
            </a:r>
            <a:r>
              <a:rPr lang="en-US" dirty="0">
                <a:latin typeface="Arial" charset="0"/>
              </a:rPr>
              <a:t> 	direct QCD processes </a:t>
            </a:r>
            <a:r>
              <a:rPr lang="en-US" dirty="0" err="1">
                <a:latin typeface="Arial" charset="0"/>
              </a:rPr>
              <a:t>qq</a:t>
            </a:r>
            <a:r>
              <a:rPr lang="en-US" dirty="0">
                <a:latin typeface="Arial" charset="0"/>
              </a:rPr>
              <a:t> </a:t>
            </a:r>
            <a:r>
              <a:rPr lang="en-US" dirty="0">
                <a:latin typeface="Arial" charset="0"/>
                <a:sym typeface="Wingdings"/>
              </a:rPr>
              <a:t> A’ X (requires </a:t>
            </a:r>
            <a:r>
              <a:rPr lang="en-US" dirty="0" err="1">
                <a:latin typeface="Arial" charset="0"/>
                <a:sym typeface="Wingdings"/>
              </a:rPr>
              <a:t>pdfs</a:t>
            </a:r>
            <a:r>
              <a:rPr lang="en-US" dirty="0">
                <a:latin typeface="Arial" charset="0"/>
                <a:sym typeface="Wingdings"/>
              </a:rPr>
              <a:t> at low Q</a:t>
            </a:r>
            <a:r>
              <a:rPr lang="en-US" baseline="30000" dirty="0">
                <a:latin typeface="Arial" charset="0"/>
                <a:sym typeface="Wingdings"/>
              </a:rPr>
              <a:t>2</a:t>
            </a:r>
            <a:r>
              <a:rPr lang="en-US" dirty="0">
                <a:latin typeface="Arial" charset="0"/>
                <a:sym typeface="Wingdings"/>
              </a:rPr>
              <a:t>, x)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Travels long distances through matter without interacting, decays to </a:t>
            </a:r>
            <a:r>
              <a:rPr lang="en-US" dirty="0" err="1">
                <a:latin typeface="Arial" charset="0"/>
              </a:rPr>
              <a:t>e</a:t>
            </a:r>
            <a:r>
              <a:rPr lang="en-US" baseline="30000" dirty="0" err="1">
                <a:latin typeface="Arial" charset="0"/>
              </a:rPr>
              <a:t>+</a:t>
            </a:r>
            <a:r>
              <a:rPr lang="en-US" dirty="0" err="1">
                <a:latin typeface="Arial" charset="0"/>
              </a:rPr>
              <a:t>e</a:t>
            </a:r>
            <a:r>
              <a:rPr lang="en-US" baseline="30000" dirty="0">
                <a:latin typeface="Arial" charset="0"/>
              </a:rPr>
              <a:t>-</a:t>
            </a:r>
            <a:r>
              <a:rPr lang="en-US" dirty="0">
                <a:latin typeface="Arial" charset="0"/>
              </a:rPr>
              <a:t> , 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baseline="30000" dirty="0" err="1">
                <a:latin typeface="Arial" charset="0"/>
              </a:rPr>
              <a:t>+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baseline="30000" dirty="0">
                <a:latin typeface="Arial" charset="0"/>
              </a:rPr>
              <a:t>-</a:t>
            </a:r>
            <a:r>
              <a:rPr lang="en-US" dirty="0">
                <a:latin typeface="Arial" charset="0"/>
              </a:rPr>
              <a:t> for m</a:t>
            </a:r>
            <a:r>
              <a:rPr lang="en-US" baseline="-25000" dirty="0">
                <a:latin typeface="Arial" charset="0"/>
              </a:rPr>
              <a:t>A’</a:t>
            </a:r>
            <a:r>
              <a:rPr lang="en-US" dirty="0">
                <a:latin typeface="Arial" charset="0"/>
              </a:rPr>
              <a:t> &gt; 2 m</a:t>
            </a:r>
            <a:r>
              <a:rPr lang="en-US" baseline="-25000" dirty="0">
                <a:latin typeface="Symbol" charset="2"/>
                <a:cs typeface="Symbol" charset="2"/>
              </a:rPr>
              <a:t>m </a:t>
            </a:r>
            <a:r>
              <a:rPr lang="en-US" dirty="0">
                <a:latin typeface="Arial" charset="0"/>
              </a:rPr>
              <a:t>, other charged pairs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r>
              <a:rPr lang="en-US" dirty="0" err="1">
                <a:latin typeface="Arial" charset="0"/>
              </a:rPr>
              <a:t>TeV</a:t>
            </a:r>
            <a:r>
              <a:rPr lang="en-US" dirty="0">
                <a:latin typeface="Arial" charset="0"/>
              </a:rPr>
              <a:t> energies at the LHC </a:t>
            </a:r>
            <a:r>
              <a:rPr lang="en-US" dirty="0">
                <a:latin typeface="Arial" charset="0"/>
                <a:sym typeface="Wingdings" pitchFamily="2" charset="2"/>
              </a:rPr>
              <a:t></a:t>
            </a:r>
            <a:r>
              <a:rPr lang="en-US" dirty="0">
                <a:latin typeface="Arial" charset="0"/>
              </a:rPr>
              <a:t> huge boost, decay lengths of ~100 m are possible for viable and interesting parameters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029" b="47156"/>
          <a:stretch/>
        </p:blipFill>
        <p:spPr>
          <a:xfrm>
            <a:off x="1299223" y="1371600"/>
            <a:ext cx="5973114" cy="921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" y="4398576"/>
            <a:ext cx="5638800" cy="816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4648200"/>
            <a:ext cx="2438400" cy="35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9282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DARK PHOTON STATUS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295400"/>
            <a:ext cx="4788142" cy="476892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193379" y="4745768"/>
            <a:ext cx="218900" cy="218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278979" y="3526568"/>
            <a:ext cx="218900" cy="218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07596" y="6107668"/>
            <a:ext cx="382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Cosmic Visions White Paper (2017)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1002268"/>
            <a:ext cx="3995737" cy="5474732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Low </a:t>
            </a:r>
            <a:r>
              <a:rPr lang="en-US" dirty="0">
                <a:latin typeface="Symbol" charset="2"/>
                <a:cs typeface="Symbol" charset="2"/>
              </a:rPr>
              <a:t>e</a:t>
            </a:r>
            <a:r>
              <a:rPr lang="en-US" dirty="0">
                <a:latin typeface="Arial" charset="0"/>
              </a:rPr>
              <a:t> </a:t>
            </a:r>
            <a:r>
              <a:rPr lang="en-US" dirty="0">
                <a:latin typeface="Arial" charset="0"/>
                <a:sym typeface="Wingdings"/>
              </a:rPr>
              <a:t> fixed target constraints, high </a:t>
            </a:r>
            <a:r>
              <a:rPr lang="en-US" dirty="0">
                <a:latin typeface="Symbol" charset="2"/>
                <a:cs typeface="Symbol" charset="2"/>
              </a:rPr>
              <a:t>e</a:t>
            </a:r>
            <a:r>
              <a:rPr lang="en-US" dirty="0">
                <a:latin typeface="Arial" charset="0"/>
                <a:sym typeface="Wingdings"/>
              </a:rPr>
              <a:t>  collider, precision constraints</a:t>
            </a:r>
          </a:p>
          <a:p>
            <a:pPr eaLnBrk="1" hangingPunct="1"/>
            <a:endParaRPr lang="en-US" sz="1200" dirty="0">
              <a:latin typeface="Arial" charset="0"/>
              <a:sym typeface="Wingdings"/>
            </a:endParaRPr>
          </a:p>
          <a:p>
            <a:pPr eaLnBrk="1" hangingPunct="1"/>
            <a:r>
              <a:rPr lang="en-US" dirty="0">
                <a:latin typeface="Arial" charset="0"/>
                <a:sym typeface="Wingdings"/>
              </a:rPr>
              <a:t>But still l</a:t>
            </a:r>
            <a:r>
              <a:rPr lang="en-US" dirty="0">
                <a:latin typeface="Arial" charset="0"/>
              </a:rPr>
              <a:t>ots of open parameter space with </a:t>
            </a:r>
            <a:endParaRPr lang="en-US" sz="1400" dirty="0">
              <a:latin typeface="Arial" charset="0"/>
            </a:endParaRPr>
          </a:p>
          <a:p>
            <a:pPr marL="0" indent="0" algn="ctr" eaLnBrk="1" hangingPunct="1">
              <a:buNone/>
            </a:pPr>
            <a:r>
              <a:rPr lang="en-US" dirty="0">
                <a:latin typeface="Arial" charset="0"/>
              </a:rPr>
              <a:t>m</a:t>
            </a:r>
            <a:r>
              <a:rPr lang="en-US" baseline="-25000" dirty="0">
                <a:latin typeface="Arial" charset="0"/>
              </a:rPr>
              <a:t>A’</a:t>
            </a:r>
            <a:r>
              <a:rPr lang="en-US" dirty="0">
                <a:latin typeface="Arial" charset="0"/>
              </a:rPr>
              <a:t> &gt; 10 MeV</a:t>
            </a:r>
          </a:p>
          <a:p>
            <a:pPr algn="ctr" eaLnBrk="1" hangingPunct="1">
              <a:buFont typeface="Symbol" charset="0"/>
              <a:buChar char="e"/>
            </a:pPr>
            <a:r>
              <a:rPr lang="en-US" dirty="0">
                <a:latin typeface="Arial" charset="0"/>
              </a:rPr>
              <a:t>~ 10</a:t>
            </a:r>
            <a:r>
              <a:rPr lang="en-US" baseline="30000" dirty="0">
                <a:latin typeface="Arial" charset="0"/>
              </a:rPr>
              <a:t>-6</a:t>
            </a:r>
            <a:r>
              <a:rPr lang="en-US" dirty="0">
                <a:latin typeface="Arial" charset="0"/>
              </a:rPr>
              <a:t> </a:t>
            </a:r>
            <a:r>
              <a:rPr lang="mr-IN" dirty="0">
                <a:latin typeface="Arial" charset="0"/>
              </a:rPr>
              <a:t>–</a:t>
            </a:r>
            <a:r>
              <a:rPr lang="en-US" dirty="0">
                <a:latin typeface="Arial" charset="0"/>
              </a:rPr>
              <a:t> 10</a:t>
            </a:r>
            <a:r>
              <a:rPr lang="en-US" baseline="30000" dirty="0">
                <a:latin typeface="Arial" charset="0"/>
              </a:rPr>
              <a:t>-3</a:t>
            </a:r>
          </a:p>
          <a:p>
            <a:pPr marL="0" indent="0" algn="ctr">
              <a:buNone/>
            </a:pPr>
            <a:endParaRPr lang="en-US" baseline="30000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E.g., 2 representative model points: (m</a:t>
            </a:r>
            <a:r>
              <a:rPr lang="en-US" baseline="-25000" dirty="0">
                <a:latin typeface="Arial" charset="0"/>
              </a:rPr>
              <a:t>A’</a:t>
            </a:r>
            <a:r>
              <a:rPr lang="en-US" dirty="0">
                <a:latin typeface="Arial" charset="0"/>
              </a:rPr>
              <a:t>, </a:t>
            </a:r>
            <a:r>
              <a:rPr lang="en-US" dirty="0">
                <a:latin typeface="Symbol" charset="2"/>
                <a:cs typeface="Symbol" charset="2"/>
              </a:rPr>
              <a:t>e</a:t>
            </a:r>
            <a:r>
              <a:rPr lang="en-US" dirty="0">
                <a:latin typeface="Arial" charset="0"/>
              </a:rPr>
              <a:t>) =</a:t>
            </a:r>
            <a:endParaRPr lang="en-US" sz="1400" dirty="0">
              <a:latin typeface="Arial" charset="0"/>
            </a:endParaRPr>
          </a:p>
          <a:p>
            <a:pPr marL="0" indent="0" algn="ctr">
              <a:buNone/>
            </a:pPr>
            <a:r>
              <a:rPr lang="en-US" dirty="0">
                <a:latin typeface="Arial" charset="0"/>
              </a:rPr>
              <a:t>(20 MeV, 10</a:t>
            </a:r>
            <a:r>
              <a:rPr lang="en-US" baseline="30000" dirty="0">
                <a:latin typeface="Arial" charset="0"/>
              </a:rPr>
              <a:t>-4</a:t>
            </a:r>
            <a:r>
              <a:rPr lang="en-US" dirty="0">
                <a:latin typeface="Arial" charset="0"/>
              </a:rPr>
              <a:t>) </a:t>
            </a:r>
          </a:p>
          <a:p>
            <a:pPr marL="0" indent="0" algn="ctr">
              <a:buNone/>
            </a:pPr>
            <a:r>
              <a:rPr lang="en-US" dirty="0">
                <a:latin typeface="Arial" charset="0"/>
              </a:rPr>
              <a:t>(100 MeV, 10</a:t>
            </a:r>
            <a:r>
              <a:rPr lang="en-US" baseline="30000" dirty="0">
                <a:latin typeface="Arial" charset="0"/>
              </a:rPr>
              <a:t>-5</a:t>
            </a:r>
            <a:r>
              <a:rPr lang="en-US" dirty="0">
                <a:latin typeface="Arial" charset="0"/>
              </a:rPr>
              <a:t>)</a:t>
            </a:r>
            <a:endParaRPr lang="en-US" baseline="30000" dirty="0">
              <a:latin typeface="Arial" charset="0"/>
            </a:endParaRPr>
          </a:p>
          <a:p>
            <a:pPr marL="0" indent="0" algn="ctr" eaLnBrk="1" hangingPunct="1">
              <a:buNone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3752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PION PRODUCTION AT THE LHC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4038600" cy="55626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Forward particle production simulations and models have been greatly constrained by LHC data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EPOS-LHC, SIBYLL 2.3, QGSJETII-04 agree very well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Enormous event rates (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baseline="-25000" dirty="0">
                <a:latin typeface="Arial" charset="0"/>
              </a:rPr>
              <a:t>inel</a:t>
            </a:r>
            <a:r>
              <a:rPr lang="en-US" dirty="0">
                <a:latin typeface="Arial" charset="0"/>
              </a:rPr>
              <a:t>~70 </a:t>
            </a:r>
            <a:r>
              <a:rPr lang="en-US" dirty="0" err="1">
                <a:latin typeface="Arial" charset="0"/>
              </a:rPr>
              <a:t>mb</a:t>
            </a:r>
            <a:r>
              <a:rPr lang="en-US" dirty="0">
                <a:latin typeface="Arial" charset="0"/>
              </a:rPr>
              <a:t>, N</a:t>
            </a:r>
            <a:r>
              <a:rPr lang="en-US" baseline="-25000" dirty="0">
                <a:latin typeface="Arial" charset="0"/>
              </a:rPr>
              <a:t>inel</a:t>
            </a:r>
            <a:r>
              <a:rPr lang="en-US" dirty="0">
                <a:latin typeface="Arial" charset="0"/>
              </a:rPr>
              <a:t>~10</a:t>
            </a:r>
            <a:r>
              <a:rPr lang="en-US" baseline="30000" dirty="0">
                <a:latin typeface="Arial" charset="0"/>
              </a:rPr>
              <a:t>17</a:t>
            </a:r>
            <a:r>
              <a:rPr lang="en-US" dirty="0">
                <a:latin typeface="Arial" charset="0"/>
              </a:rPr>
              <a:t>), production is peaked at </a:t>
            </a:r>
            <a:r>
              <a:rPr lang="en-US" dirty="0" err="1">
                <a:latin typeface="Arial" charset="0"/>
              </a:rPr>
              <a:t>p</a:t>
            </a:r>
            <a:r>
              <a:rPr lang="en-US" baseline="-25000" dirty="0" err="1">
                <a:latin typeface="Arial" charset="0"/>
              </a:rPr>
              <a:t>T</a:t>
            </a:r>
            <a:r>
              <a:rPr lang="en-US" dirty="0">
                <a:latin typeface="Arial" charset="0"/>
              </a:rPr>
              <a:t> ~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baseline="-25000" dirty="0">
                <a:latin typeface="Arial" charset="0"/>
              </a:rPr>
              <a:t>QCD </a:t>
            </a:r>
            <a:endParaRPr lang="en-US" dirty="0"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33" y="990600"/>
            <a:ext cx="4834467" cy="548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96200" y="1752600"/>
            <a:ext cx="96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 fb</a:t>
            </a:r>
            <a:r>
              <a:rPr lang="en-US" baseline="300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39923050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DARK PHOTON PRODUCTION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23863" y="914400"/>
            <a:ext cx="8034337" cy="55626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Consider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latin typeface="Symbol" charset="2"/>
                <a:cs typeface="Symbol" charset="2"/>
              </a:rPr>
              <a:t>0</a:t>
            </a:r>
            <a:r>
              <a:rPr lang="en-US" dirty="0">
                <a:latin typeface="Symbol" charset="2"/>
                <a:cs typeface="Symbol" charset="2"/>
              </a:rPr>
              <a:t> </a:t>
            </a:r>
            <a:r>
              <a:rPr lang="en-US" dirty="0">
                <a:latin typeface="Arial" charset="0"/>
              </a:rPr>
              <a:t>decay, 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>
                <a:latin typeface="Arial" charset="0"/>
              </a:rPr>
              <a:t> decay, dark bremsstrahlung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Results for 1</a:t>
            </a:r>
            <a:r>
              <a:rPr lang="en-US" baseline="30000" dirty="0">
                <a:latin typeface="Arial" charset="0"/>
              </a:rPr>
              <a:t>st</a:t>
            </a:r>
            <a:r>
              <a:rPr lang="en-US" dirty="0">
                <a:latin typeface="Arial" charset="0"/>
              </a:rPr>
              <a:t> model point: (m</a:t>
            </a:r>
            <a:r>
              <a:rPr lang="en-US" baseline="-25000" dirty="0">
                <a:latin typeface="Arial" charset="0"/>
              </a:rPr>
              <a:t>A’</a:t>
            </a:r>
            <a:r>
              <a:rPr lang="en-US" dirty="0">
                <a:latin typeface="Arial" charset="0"/>
              </a:rPr>
              <a:t>, </a:t>
            </a:r>
            <a:r>
              <a:rPr lang="en-US" dirty="0">
                <a:latin typeface="Symbol" charset="2"/>
                <a:cs typeface="Symbol" charset="2"/>
              </a:rPr>
              <a:t>e</a:t>
            </a:r>
            <a:r>
              <a:rPr lang="en-US" dirty="0">
                <a:latin typeface="Arial" charset="0"/>
              </a:rPr>
              <a:t>) = (20 MeV, 10</a:t>
            </a:r>
            <a:r>
              <a:rPr lang="en-US" baseline="30000" dirty="0">
                <a:latin typeface="Arial" charset="0"/>
              </a:rPr>
              <a:t>-4</a:t>
            </a:r>
            <a:r>
              <a:rPr lang="en-US" dirty="0">
                <a:latin typeface="Arial" charset="0"/>
              </a:rPr>
              <a:t>)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From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latin typeface="Arial" charset="0"/>
              </a:rPr>
              <a:t>0</a:t>
            </a:r>
            <a:r>
              <a:rPr lang="en-US" dirty="0">
                <a:latin typeface="Arial" charset="0"/>
              </a:rPr>
              <a:t> </a:t>
            </a:r>
            <a:r>
              <a:rPr lang="en-US" dirty="0">
                <a:latin typeface="Arial" charset="0"/>
                <a:sym typeface="Wingdings"/>
              </a:rPr>
              <a:t>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dirty="0">
                <a:latin typeface="Arial" charset="0"/>
                <a:sym typeface="Wingdings"/>
              </a:rPr>
              <a:t> A’, E</a:t>
            </a:r>
            <a:r>
              <a:rPr lang="en-US" baseline="-25000" dirty="0">
                <a:latin typeface="Arial" charset="0"/>
                <a:sym typeface="Wingdings"/>
              </a:rPr>
              <a:t>A’</a:t>
            </a:r>
            <a:r>
              <a:rPr lang="en-US" dirty="0">
                <a:latin typeface="Arial" charset="0"/>
                <a:sym typeface="Wingdings"/>
              </a:rPr>
              <a:t> ~ </a:t>
            </a:r>
            <a:r>
              <a:rPr lang="en-US" dirty="0" err="1">
                <a:latin typeface="Arial" charset="0"/>
                <a:sym typeface="Wingdings"/>
              </a:rPr>
              <a:t>E</a:t>
            </a:r>
            <a:r>
              <a:rPr lang="en-US" baseline="-25000" dirty="0" err="1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dirty="0">
                <a:latin typeface="Arial" charset="0"/>
                <a:sym typeface="Wingdings"/>
              </a:rPr>
              <a:t> / 2 ( no surprise)</a:t>
            </a:r>
          </a:p>
          <a:p>
            <a:pPr eaLnBrk="1" hangingPunct="1"/>
            <a:r>
              <a:rPr lang="en-US" dirty="0">
                <a:latin typeface="Arial" charset="0"/>
                <a:sym typeface="Wingdings"/>
              </a:rPr>
              <a:t>But note rates: even after </a:t>
            </a:r>
            <a:r>
              <a:rPr lang="en-US" dirty="0">
                <a:latin typeface="Symbol" charset="2"/>
                <a:cs typeface="Symbol" charset="2"/>
              </a:rPr>
              <a:t>e</a:t>
            </a:r>
            <a:r>
              <a:rPr lang="en-US" baseline="30000" dirty="0">
                <a:latin typeface="Arial" charset="0"/>
              </a:rPr>
              <a:t>2</a:t>
            </a:r>
            <a:r>
              <a:rPr lang="en-US" dirty="0">
                <a:latin typeface="Arial" charset="0"/>
              </a:rPr>
              <a:t> suppression, N</a:t>
            </a:r>
            <a:r>
              <a:rPr lang="en-US" baseline="-25000" dirty="0">
                <a:latin typeface="Arial" charset="0"/>
              </a:rPr>
              <a:t>A’</a:t>
            </a:r>
            <a:r>
              <a:rPr lang="en-US" dirty="0">
                <a:latin typeface="Arial" charset="0"/>
              </a:rPr>
              <a:t> ~ 10</a:t>
            </a:r>
            <a:r>
              <a:rPr lang="en-US" baseline="30000" dirty="0">
                <a:latin typeface="Arial" charset="0"/>
              </a:rPr>
              <a:t>8</a:t>
            </a:r>
            <a:r>
              <a:rPr lang="en-US" dirty="0">
                <a:latin typeface="Arial" charset="0"/>
              </a:rPr>
              <a:t> ; LHC may be a dark photon factory!</a:t>
            </a:r>
            <a:endParaRPr lang="en-US" sz="1400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00"/>
            <a:ext cx="9144000" cy="296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3050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DARK PHOTONS IN FASER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4429156" cy="55626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Now require dark photons to decay in FASER: consider cylindrical detector with volume ~1 m</a:t>
            </a:r>
            <a:r>
              <a:rPr lang="en-US" baseline="30000" dirty="0">
                <a:latin typeface="Arial" charset="0"/>
              </a:rPr>
              <a:t>2</a:t>
            </a:r>
          </a:p>
          <a:p>
            <a:pPr marL="0" indent="0" eaLnBrk="1" hangingPunct="1">
              <a:buNone/>
            </a:pPr>
            <a:endParaRPr lang="en-US" sz="14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7349"/>
            <a:ext cx="9144000" cy="2943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2649"/>
          <a:stretch/>
        </p:blipFill>
        <p:spPr>
          <a:xfrm>
            <a:off x="4700619" y="1143000"/>
            <a:ext cx="3810000" cy="13716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71463" y="5791200"/>
            <a:ext cx="87201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</a:rPr>
              <a:t>Only the highest energy A’s survive, but there are still many of them, and they are highly collimated</a:t>
            </a:r>
            <a:endParaRPr lang="en-US" sz="1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33215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SIGNAL DEPENDENCE ON DETECTOR SPECS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4191000" cy="10668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For dark photons, moving the detector closer helps</a:t>
            </a:r>
            <a:endParaRPr lang="en-US" baseline="30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>
              <a:latin typeface="Arial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343400" y="1219200"/>
            <a:ext cx="449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</a:rPr>
              <a:t>At the far location, R = 20 cm captures almost all the A’</a:t>
            </a:r>
            <a:endParaRPr lang="en-US" sz="1400" dirty="0"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308444"/>
            <a:ext cx="8312727" cy="39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8907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BACKGROUNDS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" y="685800"/>
            <a:ext cx="8991600" cy="55626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signal is two simultaneous, opposite-sign, highly-energetic (E &gt; 500 </a:t>
            </a:r>
            <a:r>
              <a:rPr lang="en-US" dirty="0" err="1">
                <a:latin typeface="Arial" charset="0"/>
              </a:rPr>
              <a:t>GeV</a:t>
            </a:r>
            <a:r>
              <a:rPr lang="en-US" dirty="0">
                <a:latin typeface="Arial" charset="0"/>
              </a:rPr>
              <a:t>) charged particles that start in the detector at a vertex and point back to IP </a:t>
            </a:r>
            <a:r>
              <a:rPr lang="en-US" dirty="0">
                <a:latin typeface="Arial" charset="0"/>
                <a:sym typeface="Wingdings"/>
              </a:rPr>
              <a:t> </a:t>
            </a:r>
            <a:r>
              <a:rPr lang="en-US" dirty="0">
                <a:latin typeface="Arial" charset="0"/>
              </a:rPr>
              <a:t>a tracker-based technology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The opening angle is </a:t>
            </a:r>
            <a:r>
              <a:rPr lang="en-US" dirty="0" err="1">
                <a:latin typeface="Symbol" charset="2"/>
                <a:cs typeface="Symbol" charset="2"/>
              </a:rPr>
              <a:t>q</a:t>
            </a:r>
            <a:r>
              <a:rPr lang="en-US" baseline="-25000" dirty="0" err="1">
                <a:latin typeface="Arial" charset="0"/>
              </a:rPr>
              <a:t>ee</a:t>
            </a:r>
            <a:r>
              <a:rPr lang="en-US" dirty="0">
                <a:latin typeface="Arial" charset="0"/>
              </a:rPr>
              <a:t> ~ m</a:t>
            </a:r>
            <a:r>
              <a:rPr lang="en-US" baseline="-25000" dirty="0">
                <a:latin typeface="Arial" charset="0"/>
              </a:rPr>
              <a:t>A’ </a:t>
            </a:r>
            <a:r>
              <a:rPr lang="en-US" dirty="0">
                <a:latin typeface="Arial" charset="0"/>
              </a:rPr>
              <a:t>/ E ~ 10 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dirty="0" err="1">
                <a:latin typeface="Arial" charset="0"/>
              </a:rPr>
              <a:t>rad</a:t>
            </a:r>
            <a:r>
              <a:rPr lang="en-US" dirty="0">
                <a:latin typeface="Arial" charset="0"/>
              </a:rPr>
              <a:t>.  After traveling    ~1 m, this leads to 10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>
                <a:latin typeface="Arial" charset="0"/>
              </a:rPr>
              <a:t>m separation, too small to resolve, so we need a small magnetic field 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sz="1200" baseline="30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baseline="300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Many backgrounds are eliminated simply by virtue of FASER’s location.  Particles from IP must pass through ~50 m of matter to get to FASER.  Cosmic ray background is negligible, charged particles from IP are bent away by D1 magnet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Leading backgrounds: neutrino-induced backgrounds and beam-induced backgrounds</a:t>
            </a:r>
            <a:endParaRPr lang="en-US" sz="14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352800"/>
            <a:ext cx="5105400" cy="72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0136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BACKGROUNDS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" y="762000"/>
            <a:ext cx="9067800" cy="55626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If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latin typeface="Arial" charset="0"/>
              </a:rPr>
              <a:t>+</a:t>
            </a:r>
            <a:r>
              <a:rPr lang="en-US" dirty="0">
                <a:latin typeface="Arial" charset="0"/>
              </a:rPr>
              <a:t> </a:t>
            </a:r>
            <a:r>
              <a:rPr lang="en-US" dirty="0">
                <a:latin typeface="Arial" charset="0"/>
                <a:sym typeface="Wingdings"/>
              </a:rPr>
              <a:t> </a:t>
            </a:r>
            <a:r>
              <a:rPr lang="en-US" dirty="0" err="1">
                <a:latin typeface="Symbol" charset="2"/>
                <a:cs typeface="Symbol" charset="2"/>
                <a:sym typeface="Wingdings"/>
              </a:rPr>
              <a:t>mn</a:t>
            </a:r>
            <a:r>
              <a:rPr lang="en-US" dirty="0">
                <a:latin typeface="Arial" charset="0"/>
                <a:sym typeface="Wingdings"/>
              </a:rPr>
              <a:t> before D1 magnet, neutrinos can propagate into FASER, produce charged tracks through CC interactions</a:t>
            </a:r>
          </a:p>
          <a:p>
            <a:pPr marL="0" indent="0" eaLnBrk="1" hangingPunct="1">
              <a:buNone/>
            </a:pPr>
            <a:endParaRPr lang="en-US" sz="1200" dirty="0">
              <a:latin typeface="Arial" charset="0"/>
              <a:sym typeface="Wingdings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  <a:sym typeface="Wingdings"/>
            </a:endParaRPr>
          </a:p>
          <a:p>
            <a:pPr eaLnBrk="1" hangingPunct="1"/>
            <a:endParaRPr lang="en-US" dirty="0">
              <a:latin typeface="Arial" charset="0"/>
              <a:sym typeface="Wingdings"/>
            </a:endParaRPr>
          </a:p>
          <a:p>
            <a:pPr eaLnBrk="1" hangingPunct="1"/>
            <a:endParaRPr lang="en-US" dirty="0">
              <a:latin typeface="Arial" charset="0"/>
              <a:sym typeface="Wingdings"/>
            </a:endParaRPr>
          </a:p>
          <a:p>
            <a:pPr eaLnBrk="1" hangingPunct="1"/>
            <a:endParaRPr lang="en-US" dirty="0">
              <a:latin typeface="Arial" charset="0"/>
              <a:sym typeface="Wingdings"/>
            </a:endParaRPr>
          </a:p>
          <a:p>
            <a:pPr eaLnBrk="1" hangingPunct="1"/>
            <a:endParaRPr lang="en-US" dirty="0">
              <a:latin typeface="Arial" charset="0"/>
              <a:sym typeface="Wingdings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  <a:sym typeface="Wingdings"/>
            </a:endParaRPr>
          </a:p>
          <a:p>
            <a:pPr eaLnBrk="1" hangingPunct="1"/>
            <a:r>
              <a:rPr lang="en-US" dirty="0">
                <a:latin typeface="Arial" charset="0"/>
                <a:sym typeface="Wingdings"/>
              </a:rPr>
              <a:t>Coincident single tracks that fake double tracks are negligible; second process eliminated by requiring no other activity, tracks start in the detector and have high and symmetric energies</a:t>
            </a:r>
          </a:p>
          <a:p>
            <a:pPr eaLnBrk="1" hangingPunct="1"/>
            <a:endParaRPr lang="en-US" sz="1200" dirty="0">
              <a:sym typeface="Wingdings"/>
            </a:endParaRPr>
          </a:p>
          <a:p>
            <a:pPr eaLnBrk="1" hangingPunct="1"/>
            <a:r>
              <a:rPr lang="en-US" dirty="0">
                <a:cs typeface="Symbol" charset="2"/>
                <a:sym typeface="Wingdings"/>
              </a:rPr>
              <a:t>Beam-induced backgrounds currently being investigated by CERN FLUKA study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643571"/>
            <a:ext cx="1666128" cy="3812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600200"/>
            <a:ext cx="2362200" cy="4481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902" y="2066056"/>
            <a:ext cx="5974298" cy="2362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3514022"/>
            <a:ext cx="90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GENIE</a:t>
            </a:r>
          </a:p>
        </p:txBody>
      </p:sp>
    </p:spTree>
    <p:extLst>
      <p:ext uri="{BB962C8B-B14F-4D97-AF65-F5344CB8AC3E}">
        <p14:creationId xmlns:p14="http://schemas.microsoft.com/office/powerpoint/2010/main" val="220153348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62200" y="1692265"/>
            <a:ext cx="4953000" cy="4249488"/>
          </a:xfrm>
          <a:prstGeom prst="rect">
            <a:avLst/>
          </a:prstGeom>
          <a:gradFill flip="none" rotWithShape="1">
            <a:gsLst>
              <a:gs pos="29000">
                <a:schemeClr val="tx1"/>
              </a:gs>
              <a:gs pos="74000">
                <a:schemeClr val="bg1">
                  <a:lumMod val="95000"/>
                </a:schemeClr>
              </a:gs>
            </a:gsLst>
            <a:lin ang="135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LAMPPOST LANDSCAPE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91000" y="6320135"/>
            <a:ext cx="919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Mass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155801" y="3676586"/>
            <a:ext cx="2648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Coupling Strength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62200" y="1367135"/>
            <a:ext cx="5257800" cy="4572000"/>
            <a:chOff x="2057400" y="2286000"/>
            <a:chExt cx="5257800" cy="3581400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2057400" y="5867400"/>
              <a:ext cx="5257800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2057400" y="2286000"/>
              <a:ext cx="0" cy="35814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649410" y="2129135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36625" y="4336078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Weakly Interacting</a:t>
            </a:r>
          </a:p>
          <a:p>
            <a:pPr algn="ctr"/>
            <a:r>
              <a:rPr lang="en-US" dirty="0"/>
              <a:t>Light Particles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13585" y="2281535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Strongly Interacting</a:t>
            </a:r>
          </a:p>
          <a:p>
            <a:pPr algn="ctr"/>
            <a:r>
              <a:rPr lang="en-US" dirty="0"/>
              <a:t>Heavy Particles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29683" y="4982409"/>
            <a:ext cx="1544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Impossible to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Discover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784323" y="1981200"/>
            <a:ext cx="4769253" cy="4343996"/>
            <a:chOff x="1631547" y="1810492"/>
            <a:chExt cx="4769253" cy="4343996"/>
          </a:xfrm>
        </p:grpSpPr>
        <p:sp>
          <p:nvSpPr>
            <p:cNvPr id="23" name="TextBox 22"/>
            <p:cNvSpPr txBox="1"/>
            <p:nvPr/>
          </p:nvSpPr>
          <p:spPr>
            <a:xfrm>
              <a:off x="5818376" y="5785156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TeV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95720" y="5785156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163416" y="5785156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GeV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764151" y="1810492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31547" y="3486892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  <a:r>
                <a:rPr lang="en-US" baseline="30000" dirty="0"/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31547" y="5219939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  <a:r>
                <a:rPr lang="en-US" baseline="30000" dirty="0"/>
                <a:t>-6</a:t>
              </a:r>
            </a:p>
          </p:txBody>
        </p:sp>
      </p:grpSp>
      <p:pic>
        <p:nvPicPr>
          <p:cNvPr id="6" name="Picture 5" descr="spotlight-147742_960_720-375x19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54102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9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228600" y="838200"/>
            <a:ext cx="8534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Up to 10</a:t>
            </a:r>
            <a:r>
              <a:rPr lang="en-US" sz="2400" baseline="30000" dirty="0"/>
              <a:t>5</a:t>
            </a:r>
            <a:r>
              <a:rPr lang="en-US" sz="2400" dirty="0"/>
              <a:t> dark photons decay in FASER in 300 fb</a:t>
            </a:r>
            <a:r>
              <a:rPr lang="en-US" sz="2400" baseline="30000" dirty="0"/>
              <a:t>-1</a:t>
            </a:r>
            <a:r>
              <a:rPr lang="en-US" sz="2400" dirty="0"/>
              <a:t> in parameter regions with m</a:t>
            </a:r>
            <a:r>
              <a:rPr lang="en-US" sz="2400" baseline="-25000" dirty="0"/>
              <a:t>A’ </a:t>
            </a:r>
            <a:r>
              <a:rPr lang="en-US" sz="2400" dirty="0"/>
              <a:t>~ 10 - 500 MeV, </a:t>
            </a:r>
            <a:r>
              <a:rPr lang="en-US" sz="2400" dirty="0">
                <a:latin typeface="Symbol" charset="2"/>
                <a:cs typeface="Symbol" charset="2"/>
              </a:rPr>
              <a:t>e</a:t>
            </a:r>
            <a:r>
              <a:rPr lang="en-US" sz="2400" dirty="0"/>
              <a:t> ~ 10</a:t>
            </a:r>
            <a:r>
              <a:rPr lang="en-US" sz="2400" baseline="30000" dirty="0"/>
              <a:t>-6</a:t>
            </a:r>
            <a:r>
              <a:rPr lang="en-US" sz="2400" dirty="0"/>
              <a:t> </a:t>
            </a:r>
            <a:r>
              <a:rPr lang="mr-IN" sz="2400" dirty="0"/>
              <a:t>–</a:t>
            </a:r>
            <a:r>
              <a:rPr lang="en-US" sz="2400" dirty="0"/>
              <a:t> 10</a:t>
            </a:r>
            <a:r>
              <a:rPr lang="en-US" sz="2400" baseline="30000" dirty="0"/>
              <a:t>-3</a:t>
            </a: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>
              <a:spcBef>
                <a:spcPct val="20000"/>
              </a:spcBef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2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Note that at upper </a:t>
            </a:r>
            <a:r>
              <a:rPr lang="en-US" sz="2400" dirty="0">
                <a:latin typeface="Symbol" charset="2"/>
                <a:cs typeface="Symbol" charset="2"/>
              </a:rPr>
              <a:t>e</a:t>
            </a:r>
            <a:r>
              <a:rPr lang="en-US" sz="2400" dirty="0"/>
              <a:t> boundary, rates are extremely sensitive to </a:t>
            </a:r>
            <a:r>
              <a:rPr lang="en-US" sz="2400" dirty="0">
                <a:latin typeface="Symbol" charset="2"/>
                <a:cs typeface="Symbol" charset="2"/>
              </a:rPr>
              <a:t>e </a:t>
            </a:r>
            <a:r>
              <a:rPr lang="en-US" sz="2400" dirty="0">
                <a:sym typeface="Wingdings" pitchFamily="2" charset="2"/>
              </a:rPr>
              <a:t>and the r</a:t>
            </a:r>
            <a:r>
              <a:rPr lang="en-US" sz="2400" dirty="0"/>
              <a:t>each is quite insensitive to background, provided it is known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</p:txBody>
      </p:sp>
      <p:sp>
        <p:nvSpPr>
          <p:cNvPr id="28676" name="Title 7"/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DARK PHOTON EVENT RATES AND REACH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1042"/>
          <a:stretch/>
        </p:blipFill>
        <p:spPr>
          <a:xfrm>
            <a:off x="685800" y="1896537"/>
            <a:ext cx="3581400" cy="3513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EEDC77-3669-0D4C-959F-3DB4C81878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179"/>
          <a:stretch/>
        </p:blipFill>
        <p:spPr>
          <a:xfrm>
            <a:off x="4724400" y="1896538"/>
            <a:ext cx="3505200" cy="3386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50E3AB-E7F9-6042-A90B-5437BFD7CAD0}"/>
              </a:ext>
            </a:extLst>
          </p:cNvPr>
          <p:cNvSpPr txBox="1"/>
          <p:nvPr/>
        </p:nvSpPr>
        <p:spPr>
          <a:xfrm>
            <a:off x="5260617" y="3546162"/>
            <a:ext cx="1292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N=3 contours</a:t>
            </a:r>
          </a:p>
        </p:txBody>
      </p:sp>
    </p:spTree>
    <p:extLst>
      <p:ext uri="{BB962C8B-B14F-4D97-AF65-F5344CB8AC3E}">
        <p14:creationId xmlns:p14="http://schemas.microsoft.com/office/powerpoint/2010/main" val="386888409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DARK HIGGS BOSONS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71463" y="990600"/>
            <a:ext cx="8491537" cy="55626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Another </a:t>
            </a:r>
            <a:r>
              <a:rPr lang="en-US" dirty="0" err="1">
                <a:latin typeface="Arial" charset="0"/>
              </a:rPr>
              <a:t>renormalizable</a:t>
            </a:r>
            <a:r>
              <a:rPr lang="en-US" dirty="0">
                <a:latin typeface="Arial" charset="0"/>
              </a:rPr>
              <a:t> coupling: Higgs portal</a:t>
            </a:r>
            <a:endParaRPr lang="en-US" sz="12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The resulting theory contains a new scalar boson </a:t>
            </a:r>
            <a:r>
              <a:rPr lang="en-US" dirty="0">
                <a:latin typeface="Symbol" charset="2"/>
                <a:cs typeface="Symbol" charset="2"/>
              </a:rPr>
              <a:t>f</a:t>
            </a:r>
            <a:r>
              <a:rPr lang="en-US" dirty="0">
                <a:latin typeface="Arial" charset="0"/>
              </a:rPr>
              <a:t> with mass m</a:t>
            </a:r>
            <a:r>
              <a:rPr lang="en-US" baseline="-25000" dirty="0">
                <a:latin typeface="Symbol" charset="2"/>
                <a:cs typeface="Symbol" charset="2"/>
              </a:rPr>
              <a:t>f</a:t>
            </a:r>
            <a:r>
              <a:rPr lang="en-US" baseline="-25000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, Higgs-like couplings suppressed by sin</a:t>
            </a:r>
            <a:r>
              <a:rPr lang="en-US" sz="1000" dirty="0">
                <a:latin typeface="Arial" charset="0"/>
              </a:rPr>
              <a:t> </a:t>
            </a:r>
            <a:r>
              <a:rPr lang="en-US" dirty="0">
                <a:latin typeface="Symbol" charset="2"/>
                <a:cs typeface="Symbol" charset="2"/>
              </a:rPr>
              <a:t>q</a:t>
            </a:r>
            <a:r>
              <a:rPr lang="en-US" dirty="0">
                <a:latin typeface="Arial" charset="0"/>
              </a:rPr>
              <a:t>, and a </a:t>
            </a:r>
            <a:r>
              <a:rPr lang="en-US" dirty="0" err="1">
                <a:latin typeface="Arial" charset="0"/>
              </a:rPr>
              <a:t>trilinear</a:t>
            </a:r>
            <a:r>
              <a:rPr lang="en-US" dirty="0">
                <a:latin typeface="Arial" charset="0"/>
              </a:rPr>
              <a:t> coupling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</a:p>
          <a:p>
            <a:pPr eaLnBrk="1" hangingPunct="1"/>
            <a:endParaRPr lang="en-US" sz="1200" dirty="0">
              <a:latin typeface="Arial" charset="0"/>
            </a:endParaRP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990600" y="1902784"/>
            <a:ext cx="1728787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SM</a:t>
            </a:r>
          </a:p>
        </p:txBody>
      </p:sp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6324600" y="1902784"/>
            <a:ext cx="1728787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Hidden</a:t>
            </a:r>
          </a:p>
          <a:p>
            <a:pPr algn="ctr"/>
            <a:r>
              <a:rPr lang="en-US" sz="3200" dirty="0"/>
              <a:t>Higgs</a:t>
            </a:r>
          </a:p>
        </p:txBody>
      </p:sp>
      <p:cxnSp>
        <p:nvCxnSpPr>
          <p:cNvPr id="6" name="Straight Connector 5"/>
          <p:cNvCxnSpPr>
            <a:stCxn id="5124" idx="3"/>
            <a:endCxn id="5125" idx="1"/>
          </p:cNvCxnSpPr>
          <p:nvPr/>
        </p:nvCxnSpPr>
        <p:spPr>
          <a:xfrm>
            <a:off x="2719387" y="2467141"/>
            <a:ext cx="3605213" cy="0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5026984"/>
            <a:ext cx="6385132" cy="76421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2136941"/>
            <a:ext cx="17097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38365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486400" y="1219200"/>
            <a:ext cx="3389839" cy="1873811"/>
            <a:chOff x="5715000" y="1219200"/>
            <a:chExt cx="3389839" cy="1873811"/>
          </a:xfrm>
        </p:grpSpPr>
        <p:grpSp>
          <p:nvGrpSpPr>
            <p:cNvPr id="10" name="Group 9"/>
            <p:cNvGrpSpPr/>
            <p:nvPr/>
          </p:nvGrpSpPr>
          <p:grpSpPr>
            <a:xfrm>
              <a:off x="5715000" y="1219200"/>
              <a:ext cx="3389839" cy="1873811"/>
              <a:chOff x="5715000" y="1219200"/>
              <a:chExt cx="3389839" cy="18738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15000" y="1219200"/>
                <a:ext cx="3389839" cy="1873811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7696200" y="1270683"/>
                <a:ext cx="1408639" cy="76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 flipV="1">
              <a:off x="7696200" y="1482122"/>
              <a:ext cx="1066800" cy="58488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710635" y="1219200"/>
              <a:ext cx="3818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Symbol" charset="2"/>
                  <a:cs typeface="Symbol" charset="2"/>
                </a:rPr>
                <a:t>f</a:t>
              </a:r>
            </a:p>
          </p:txBody>
        </p: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DARK HIGGS PROPERTIES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63908" cy="55626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Dark Higgs couples to mass, so favors decays to heaviest possible states</a:t>
            </a:r>
          </a:p>
          <a:p>
            <a:endParaRPr lang="en-US" dirty="0">
              <a:latin typeface="Arial" charset="0"/>
              <a:cs typeface="Symbol" charset="2"/>
            </a:endParaRPr>
          </a:p>
          <a:p>
            <a:endParaRPr lang="en-US" dirty="0">
              <a:latin typeface="Arial" charset="0"/>
              <a:cs typeface="Symbol" charset="2"/>
            </a:endParaRPr>
          </a:p>
          <a:p>
            <a:pPr marL="0" indent="0" algn="ctr" eaLnBrk="1" hangingPunct="1">
              <a:buNone/>
            </a:pPr>
            <a:endParaRPr lang="en-US" dirty="0">
              <a:latin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7200" y="2168372"/>
            <a:ext cx="4572000" cy="422428"/>
            <a:chOff x="1143000" y="1695562"/>
            <a:chExt cx="4191000" cy="42242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3000" y="1695562"/>
              <a:ext cx="2981657" cy="37192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6358" y="1736990"/>
              <a:ext cx="1167642" cy="3810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FEA36D6-6DE2-0340-A617-5D53704C0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477" y="3352800"/>
            <a:ext cx="3104923" cy="3048000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75294EA-0EF0-1448-8706-C856A78A3781}"/>
              </a:ext>
            </a:extLst>
          </p:cNvPr>
          <p:cNvSpPr txBox="1">
            <a:spLocks/>
          </p:cNvSpPr>
          <p:nvPr/>
        </p:nvSpPr>
        <p:spPr bwMode="auto">
          <a:xfrm>
            <a:off x="152400" y="3309096"/>
            <a:ext cx="5715000" cy="316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  <a:cs typeface="Symbol" charset="2"/>
              </a:rPr>
              <a:t>In contrast to fixed target experiments, lots of COM energy to produce ~10</a:t>
            </a:r>
            <a:r>
              <a:rPr lang="en-US" baseline="30000" dirty="0">
                <a:latin typeface="Arial" charset="0"/>
                <a:cs typeface="Symbol" charset="2"/>
              </a:rPr>
              <a:t>15</a:t>
            </a:r>
            <a:r>
              <a:rPr lang="en-US" dirty="0">
                <a:latin typeface="Arial" charset="0"/>
                <a:cs typeface="Symbol" charset="2"/>
              </a:rPr>
              <a:t> B mesons, excellent probe of new physics that couples to 3</a:t>
            </a:r>
            <a:r>
              <a:rPr lang="en-US" baseline="30000" dirty="0">
                <a:latin typeface="Arial" charset="0"/>
                <a:cs typeface="Symbol" charset="2"/>
              </a:rPr>
              <a:t>rd</a:t>
            </a:r>
            <a:r>
              <a:rPr lang="en-US" dirty="0">
                <a:latin typeface="Arial" charset="0"/>
                <a:cs typeface="Symbol" charset="2"/>
              </a:rPr>
              <a:t> generation</a:t>
            </a:r>
          </a:p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In B decays, </a:t>
            </a:r>
            <a:r>
              <a:rPr lang="en-US" dirty="0" err="1">
                <a:latin typeface="Arial" charset="0"/>
              </a:rPr>
              <a:t>p</a:t>
            </a:r>
            <a:r>
              <a:rPr lang="en-US" baseline="-25000" dirty="0" err="1">
                <a:latin typeface="Arial" charset="0"/>
              </a:rPr>
              <a:t>T</a:t>
            </a:r>
            <a:r>
              <a:rPr lang="en-US" dirty="0">
                <a:latin typeface="Arial" charset="0"/>
              </a:rPr>
              <a:t> ~ </a:t>
            </a:r>
            <a:r>
              <a:rPr lang="en-US" dirty="0" err="1">
                <a:latin typeface="Arial" charset="0"/>
              </a:rPr>
              <a:t>m</a:t>
            </a:r>
            <a:r>
              <a:rPr lang="en-US" baseline="-25000" dirty="0" err="1">
                <a:latin typeface="Arial" charset="0"/>
              </a:rPr>
              <a:t>B</a:t>
            </a:r>
            <a:r>
              <a:rPr lang="en-US" dirty="0">
                <a:latin typeface="Arial" charset="0"/>
              </a:rPr>
              <a:t>, dark Higgs bosons are less collimated than dark photons</a:t>
            </a:r>
          </a:p>
          <a:p>
            <a:endParaRPr lang="en-US" sz="1200" dirty="0">
              <a:latin typeface="Arial" charset="0"/>
            </a:endParaRPr>
          </a:p>
          <a:p>
            <a:pPr marL="0" indent="0" algn="ctr">
              <a:buFont typeface="Arial" charset="0"/>
              <a:buNone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08814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228600" y="990600"/>
            <a:ext cx="8534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</p:txBody>
      </p:sp>
      <p:sp>
        <p:nvSpPr>
          <p:cNvPr id="28676" name="Title 7"/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DARK HIGGS EVENT RATES AND REACH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5" y="1008900"/>
            <a:ext cx="4590035" cy="44013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24874" y="1066800"/>
            <a:ext cx="4519126" cy="4428744"/>
            <a:chOff x="4548674" y="1057656"/>
            <a:chExt cx="4519126" cy="44287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8674" y="1057656"/>
              <a:ext cx="4519126" cy="442874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003989" y="2133600"/>
              <a:ext cx="7748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LHCb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152400" y="5562600"/>
            <a:ext cx="8991600" cy="9906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</a:rPr>
              <a:t>FASER probes a large swath of new parameter space and is complementary to other current and proposed experiments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97591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228600" y="990600"/>
            <a:ext cx="8534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</p:txBody>
      </p:sp>
      <p:sp>
        <p:nvSpPr>
          <p:cNvPr id="28676" name="Title 7"/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TRILINEAR COUPLINGS REACH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1463" y="990600"/>
            <a:ext cx="8491537" cy="1447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</a:rPr>
              <a:t>FASER can also probe the </a:t>
            </a:r>
            <a:r>
              <a:rPr lang="en-US" dirty="0" err="1">
                <a:latin typeface="Arial" charset="0"/>
              </a:rPr>
              <a:t>trilinear</a:t>
            </a:r>
            <a:r>
              <a:rPr lang="en-US" dirty="0">
                <a:latin typeface="Arial" charset="0"/>
              </a:rPr>
              <a:t> couplings through </a:t>
            </a:r>
          </a:p>
          <a:p>
            <a:endParaRPr lang="en-US" sz="1200" dirty="0">
              <a:latin typeface="Arial" charset="0"/>
            </a:endParaRPr>
          </a:p>
          <a:p>
            <a:endParaRPr lang="en-US" sz="1200" dirty="0">
              <a:latin typeface="Arial" charset="0"/>
            </a:endParaRPr>
          </a:p>
          <a:p>
            <a:endParaRPr lang="en-US" sz="1200" dirty="0">
              <a:latin typeface="Arial" charset="0"/>
            </a:endParaRPr>
          </a:p>
          <a:p>
            <a:endParaRPr lang="en-US" sz="1200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828800"/>
            <a:ext cx="4686300" cy="454710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52243" y="2438400"/>
            <a:ext cx="3938757" cy="4267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pPr marL="0" indent="0">
              <a:buNone/>
            </a:pPr>
            <a:endParaRPr lang="en-US" sz="1400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This competes with </a:t>
            </a:r>
          </a:p>
          <a:p>
            <a:pPr marL="0" indent="0">
              <a:buNone/>
            </a:pPr>
            <a:r>
              <a:rPr lang="en-US" dirty="0">
                <a:latin typeface="Arial" charset="0"/>
              </a:rPr>
              <a:t>       h </a:t>
            </a:r>
            <a:r>
              <a:rPr lang="en-US" dirty="0">
                <a:latin typeface="Arial" charset="0"/>
                <a:sym typeface="Wingdings"/>
              </a:rPr>
              <a:t> </a:t>
            </a:r>
            <a:r>
              <a:rPr lang="en-US" dirty="0" err="1">
                <a:latin typeface="Symbol" charset="2"/>
                <a:cs typeface="Symbol" charset="2"/>
                <a:sym typeface="Wingdings"/>
              </a:rPr>
              <a:t>ff</a:t>
            </a:r>
            <a:r>
              <a:rPr lang="en-US" dirty="0">
                <a:latin typeface="Arial" charset="0"/>
                <a:sym typeface="Wingdings"/>
              </a:rPr>
              <a:t> (invisible)</a:t>
            </a:r>
            <a:endParaRPr lang="en-US" sz="1400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1400" dirty="0">
              <a:latin typeface="Arial" charset="0"/>
              <a:sym typeface="Wingdings"/>
            </a:endParaRPr>
          </a:p>
          <a:p>
            <a:r>
              <a:rPr lang="en-US" dirty="0">
                <a:latin typeface="Arial" charset="0"/>
                <a:sym typeface="Wingdings"/>
              </a:rPr>
              <a:t>Can get 100s of events from “double dark Higgs” production</a:t>
            </a:r>
            <a:endParaRPr lang="en-US" sz="1200" dirty="0">
              <a:latin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20161" y="1600200"/>
            <a:ext cx="3389839" cy="1939904"/>
            <a:chOff x="7015715" y="3886200"/>
            <a:chExt cx="3389839" cy="1939904"/>
          </a:xfrm>
        </p:grpSpPr>
        <p:grpSp>
          <p:nvGrpSpPr>
            <p:cNvPr id="9" name="Group 8"/>
            <p:cNvGrpSpPr/>
            <p:nvPr/>
          </p:nvGrpSpPr>
          <p:grpSpPr>
            <a:xfrm>
              <a:off x="7015715" y="3952293"/>
              <a:ext cx="3389839" cy="1873811"/>
              <a:chOff x="5715000" y="1219200"/>
              <a:chExt cx="3389839" cy="1873811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15000" y="1219200"/>
                <a:ext cx="3389839" cy="1873811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696200" y="1270683"/>
                <a:ext cx="1408639" cy="76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9892387" y="3886200"/>
              <a:ext cx="3818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Symbol" charset="2"/>
                  <a:cs typeface="Symbol" charset="2"/>
                </a:rPr>
                <a:t>f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8961714" y="4572000"/>
              <a:ext cx="487086" cy="24870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9418914" y="4114800"/>
              <a:ext cx="487086" cy="4572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418914" y="4572000"/>
              <a:ext cx="487086" cy="193776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9892387" y="4564444"/>
              <a:ext cx="3818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Symbol" charset="2"/>
                  <a:cs typeface="Symbol" charset="2"/>
                </a:rPr>
                <a:t>f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996915" y="4343400"/>
              <a:ext cx="367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246383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962" y="4546600"/>
            <a:ext cx="2883976" cy="73660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COMPLEMENTARY PROPOSED EXPERIMENTS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829346" y="1052947"/>
            <a:ext cx="2971800" cy="1917108"/>
            <a:chOff x="838200" y="4712292"/>
            <a:chExt cx="2971800" cy="19171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4712292"/>
              <a:ext cx="2971800" cy="191710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18180" y="4853611"/>
              <a:ext cx="1210788" cy="369332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CODEX-b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486400" y="4343400"/>
            <a:ext cx="1066799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FASER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09600" y="3429000"/>
            <a:ext cx="4152869" cy="2209800"/>
            <a:chOff x="685800" y="2438400"/>
            <a:chExt cx="2933669" cy="14061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800" y="2438400"/>
              <a:ext cx="2933669" cy="140613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950031" y="3142088"/>
              <a:ext cx="998669" cy="23501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MATHUSLA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2400" y="1066800"/>
            <a:ext cx="5503940" cy="1090170"/>
            <a:chOff x="325406" y="914400"/>
            <a:chExt cx="5841574" cy="1228717"/>
          </a:xfrm>
        </p:grpSpPr>
        <p:pic>
          <p:nvPicPr>
            <p:cNvPr id="8" name="Picture 7" descr="SHiP_3D_whit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06" y="1052947"/>
              <a:ext cx="5841574" cy="109017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661780" y="914400"/>
              <a:ext cx="706406" cy="369332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SHiP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22631" y="2156970"/>
            <a:ext cx="4464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~1000 m</a:t>
            </a:r>
            <a:r>
              <a:rPr lang="en-US" sz="2400" baseline="30000" dirty="0"/>
              <a:t>3</a:t>
            </a:r>
            <a:r>
              <a:rPr lang="en-US" sz="2400" dirty="0"/>
              <a:t>, ~100M CHF + beam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1707" y="5646003"/>
            <a:ext cx="433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~200,000 m</a:t>
            </a:r>
            <a:r>
              <a:rPr lang="en-US" sz="2400" baseline="30000" dirty="0"/>
              <a:t>3 </a:t>
            </a:r>
            <a:r>
              <a:rPr lang="en-US" sz="2400" dirty="0"/>
              <a:t>~ 1 IKEA, ~$50M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74425" y="2895600"/>
            <a:ext cx="1505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~1000 m</a:t>
            </a:r>
            <a:r>
              <a:rPr lang="en-US" sz="2400" baseline="30000" dirty="0"/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62600" y="5410200"/>
            <a:ext cx="2631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~1 m</a:t>
            </a:r>
            <a:r>
              <a:rPr lang="en-US" sz="2400" baseline="30000" dirty="0"/>
              <a:t>3</a:t>
            </a:r>
            <a:r>
              <a:rPr lang="en-US" sz="2400" dirty="0"/>
              <a:t> ~ 5 </a:t>
            </a:r>
            <a:r>
              <a:rPr lang="en-US" sz="2400" dirty="0" err="1">
                <a:latin typeface="Symbol" charset="2"/>
                <a:cs typeface="Symbol" charset="2"/>
              </a:rPr>
              <a:t>m</a:t>
            </a:r>
            <a:r>
              <a:rPr lang="en-US" sz="2400" dirty="0" err="1"/>
              <a:t>IKEAs</a:t>
            </a:r>
            <a:endParaRPr lang="en-US" sz="2400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1724305" y="2590800"/>
            <a:ext cx="1781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Alekhin</a:t>
            </a:r>
            <a:r>
              <a:rPr lang="en-US" sz="1400" dirty="0"/>
              <a:t> et al. (2015)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57800" y="3299822"/>
            <a:ext cx="3724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Gligorov</a:t>
            </a:r>
            <a:r>
              <a:rPr lang="en-US" sz="1400" dirty="0"/>
              <a:t>, </a:t>
            </a:r>
            <a:r>
              <a:rPr lang="en-US" sz="1400" dirty="0" err="1"/>
              <a:t>Knapen</a:t>
            </a:r>
            <a:r>
              <a:rPr lang="en-US" sz="1400" dirty="0"/>
              <a:t>, </a:t>
            </a:r>
            <a:r>
              <a:rPr lang="en-US" sz="1400" dirty="0" err="1"/>
              <a:t>Papucci</a:t>
            </a:r>
            <a:r>
              <a:rPr lang="en-US" sz="1400" dirty="0"/>
              <a:t>, Robinson (2017)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09796" y="6019800"/>
            <a:ext cx="2400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Chou, Curtin, </a:t>
            </a:r>
            <a:r>
              <a:rPr lang="en-US" sz="1400" dirty="0" err="1"/>
              <a:t>Lubatti</a:t>
            </a:r>
            <a:r>
              <a:rPr lang="en-US" sz="1400" dirty="0"/>
              <a:t> (2016)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22358" y="5867400"/>
            <a:ext cx="32882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ym typeface="Wingdings"/>
              </a:rPr>
              <a:t>Feng</a:t>
            </a:r>
            <a:r>
              <a:rPr lang="en-US" sz="1400" dirty="0">
                <a:sym typeface="Wingdings"/>
              </a:rPr>
              <a:t>, </a:t>
            </a:r>
            <a:r>
              <a:rPr lang="en-US" sz="1400" dirty="0" err="1">
                <a:sym typeface="Wingdings"/>
              </a:rPr>
              <a:t>Galon</a:t>
            </a:r>
            <a:r>
              <a:rPr lang="en-US" sz="1400" dirty="0">
                <a:sym typeface="Wingdings"/>
              </a:rPr>
              <a:t>, Kling, </a:t>
            </a:r>
            <a:r>
              <a:rPr lang="en-US" sz="1400" dirty="0" err="1">
                <a:sym typeface="Wingdings"/>
              </a:rPr>
              <a:t>Trojanowski</a:t>
            </a:r>
            <a:r>
              <a:rPr lang="en-US" sz="1400" dirty="0">
                <a:sym typeface="Wingdings"/>
              </a:rPr>
              <a:t> (2017)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43595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RECENT PROGRESS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001000" cy="5562600"/>
          </a:xfrm>
        </p:spPr>
        <p:txBody>
          <a:bodyPr/>
          <a:lstStyle/>
          <a:p>
            <a:r>
              <a:rPr lang="en-US" dirty="0"/>
              <a:t>Theory: see also studies of flavor-specific scalar mediators (</a:t>
            </a:r>
            <a:r>
              <a:rPr lang="en-US" dirty="0" err="1"/>
              <a:t>Batell</a:t>
            </a:r>
            <a:r>
              <a:rPr lang="en-US" dirty="0"/>
              <a:t>, Freitas, Ismail, </a:t>
            </a:r>
            <a:r>
              <a:rPr lang="en-US" dirty="0" err="1"/>
              <a:t>McKeen</a:t>
            </a:r>
            <a:r>
              <a:rPr lang="en-US" dirty="0"/>
              <a:t>, 1712.10022), HNLs (heavy neutral leptons, sterile neutrinos) (Kling, </a:t>
            </a:r>
            <a:r>
              <a:rPr lang="en-US" dirty="0" err="1"/>
              <a:t>Trojanowski</a:t>
            </a:r>
            <a:r>
              <a:rPr lang="en-US" dirty="0"/>
              <a:t>, 1801.08947; </a:t>
            </a:r>
            <a:r>
              <a:rPr lang="en-US" dirty="0" err="1"/>
              <a:t>Helo</a:t>
            </a:r>
            <a:r>
              <a:rPr lang="en-US" dirty="0"/>
              <a:t>, Hirsch, Wang, 1803.02212), other gauge bosons (Bauer, </a:t>
            </a:r>
            <a:r>
              <a:rPr lang="en-US" dirty="0" err="1"/>
              <a:t>Foldenauer</a:t>
            </a:r>
            <a:r>
              <a:rPr lang="en-US" dirty="0"/>
              <a:t>, </a:t>
            </a:r>
            <a:r>
              <a:rPr lang="en-US" dirty="0" err="1"/>
              <a:t>Jaeckel</a:t>
            </a:r>
            <a:r>
              <a:rPr lang="en-US" dirty="0"/>
              <a:t>, 1803.05466), ALPs (</a:t>
            </a:r>
            <a:r>
              <a:rPr lang="en-US" dirty="0" err="1"/>
              <a:t>axion</a:t>
            </a:r>
            <a:r>
              <a:rPr lang="en-US" dirty="0"/>
              <a:t>-like particles) and other models in progress</a:t>
            </a:r>
          </a:p>
          <a:p>
            <a:endParaRPr lang="en-US" dirty="0">
              <a:latin typeface="Arial" charset="0"/>
              <a:cs typeface="Symbol" charset="2"/>
            </a:endParaRPr>
          </a:p>
          <a:p>
            <a:r>
              <a:rPr lang="en-US" dirty="0">
                <a:latin typeface="Arial" charset="0"/>
                <a:cs typeface="Symbol" charset="2"/>
              </a:rPr>
              <a:t>Experiment: FASER, MATHUSLA, CODEX-b, </a:t>
            </a:r>
            <a:r>
              <a:rPr lang="en-US" dirty="0" err="1">
                <a:latin typeface="Arial" charset="0"/>
                <a:cs typeface="Symbol" charset="2"/>
              </a:rPr>
              <a:t>MilliQan</a:t>
            </a:r>
            <a:r>
              <a:rPr lang="en-US" dirty="0">
                <a:latin typeface="Arial" charset="0"/>
                <a:cs typeface="Symbol" charset="2"/>
              </a:rPr>
              <a:t> have joined the CERN Physics Beyond Collider study. A few examples of recent progress follow.  Thanks to Jamie Boyd, Dave Casper, Francesco </a:t>
            </a:r>
            <a:r>
              <a:rPr lang="en-US" dirty="0" err="1">
                <a:latin typeface="Arial" charset="0"/>
                <a:cs typeface="Symbol" charset="2"/>
              </a:rPr>
              <a:t>Cerrutti</a:t>
            </a:r>
            <a:r>
              <a:rPr lang="en-US" dirty="0">
                <a:latin typeface="Arial" charset="0"/>
                <a:cs typeface="Symbol" charset="2"/>
              </a:rPr>
              <a:t> and FLUKA team, Paolo </a:t>
            </a:r>
            <a:r>
              <a:rPr lang="en-US" dirty="0" err="1">
                <a:latin typeface="Arial" charset="0"/>
                <a:cs typeface="Symbol" charset="2"/>
              </a:rPr>
              <a:t>Fessia</a:t>
            </a:r>
            <a:r>
              <a:rPr lang="en-US" dirty="0">
                <a:latin typeface="Arial" charset="0"/>
                <a:cs typeface="Symbol" charset="2"/>
              </a:rPr>
              <a:t>, Shih-</a:t>
            </a:r>
            <a:r>
              <a:rPr lang="en-US" dirty="0" err="1">
                <a:latin typeface="Arial" charset="0"/>
                <a:cs typeface="Symbol" charset="2"/>
              </a:rPr>
              <a:t>Chieh</a:t>
            </a:r>
            <a:r>
              <a:rPr lang="en-US" dirty="0">
                <a:latin typeface="Arial" charset="0"/>
                <a:cs typeface="Symbol" charset="2"/>
              </a:rPr>
              <a:t> Hsu, and Mike Lamont.</a:t>
            </a:r>
            <a:endParaRPr lang="en-US" sz="1200" dirty="0">
              <a:latin typeface="Arial" charset="0"/>
            </a:endParaRPr>
          </a:p>
          <a:p>
            <a:pPr marL="0" indent="0" algn="ctr" eaLnBrk="1" hangingPunct="1">
              <a:buNone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07585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FASER: LOCATION</a:t>
            </a:r>
          </a:p>
        </p:txBody>
      </p:sp>
      <p:cxnSp>
        <p:nvCxnSpPr>
          <p:cNvPr id="4" name="Straight Arrow Connector 3"/>
          <p:cNvCxnSpPr>
            <a:stCxn id="5" idx="2"/>
          </p:cNvCxnSpPr>
          <p:nvPr/>
        </p:nvCxnSpPr>
        <p:spPr>
          <a:xfrm flipH="1">
            <a:off x="3048000" y="3924987"/>
            <a:ext cx="1467060" cy="197673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114800" y="3463322"/>
            <a:ext cx="800520" cy="46166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TI18</a:t>
            </a:r>
          </a:p>
        </p:txBody>
      </p:sp>
      <p:pic>
        <p:nvPicPr>
          <p:cNvPr id="9" name="Picture 8" descr="LHCLayou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t="67833" r="41997" b="736"/>
          <a:stretch/>
        </p:blipFill>
        <p:spPr>
          <a:xfrm>
            <a:off x="194272" y="1447800"/>
            <a:ext cx="8763000" cy="49530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8" idx="0"/>
          </p:cNvCxnSpPr>
          <p:nvPr/>
        </p:nvCxnSpPr>
        <p:spPr>
          <a:xfrm flipV="1">
            <a:off x="2654198" y="4530123"/>
            <a:ext cx="393802" cy="90993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57400" y="5440057"/>
            <a:ext cx="1193596" cy="46166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FASER</a:t>
            </a:r>
          </a:p>
        </p:txBody>
      </p:sp>
    </p:spTree>
    <p:extLst>
      <p:ext uri="{BB962C8B-B14F-4D97-AF65-F5344CB8AC3E}">
        <p14:creationId xmlns:p14="http://schemas.microsoft.com/office/powerpoint/2010/main" val="369513446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FASER: LOCATION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3E3F70-3DA8-1442-B4BA-81B2B46FC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90600"/>
            <a:ext cx="7924800" cy="52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1224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FASER: LOCATION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F151F2-6E76-D747-B255-1BA9CFCBC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548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8516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STRONGLY INTERACTING, HEAVY PARTICLES</a:t>
            </a: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0" y="914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traditional target for new physics searches: the high energy frontier</a:t>
            </a:r>
          </a:p>
          <a:p>
            <a:endParaRPr lang="en-US" sz="2000" dirty="0"/>
          </a:p>
          <a:p>
            <a:r>
              <a:rPr lang="en-US" sz="2000" dirty="0"/>
              <a:t>Motivations: WIMP miracle, gauge hierarchy, anomalies (</a:t>
            </a:r>
            <a:r>
              <a:rPr lang="en-US" sz="2000" dirty="0" err="1"/>
              <a:t>muon</a:t>
            </a:r>
            <a:r>
              <a:rPr lang="en-US" sz="2000" dirty="0"/>
              <a:t> g-2, ...)</a:t>
            </a:r>
          </a:p>
        </p:txBody>
      </p:sp>
      <p:pic>
        <p:nvPicPr>
          <p:cNvPr id="10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2" y="2057400"/>
            <a:ext cx="3718088" cy="311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310522" y="2319425"/>
            <a:ext cx="3581400" cy="2908973"/>
            <a:chOff x="4747878" y="2067354"/>
            <a:chExt cx="3634122" cy="3352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7878" y="2067354"/>
              <a:ext cx="3634122" cy="33528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800600" y="4751434"/>
              <a:ext cx="1951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Hagiwara et al. (2017)</a:t>
              </a:r>
            </a:p>
          </p:txBody>
        </p:sp>
      </p:grpSp>
      <p:grpSp>
        <p:nvGrpSpPr>
          <p:cNvPr id="13" name="Group 25"/>
          <p:cNvGrpSpPr>
            <a:grpSpLocks/>
          </p:cNvGrpSpPr>
          <p:nvPr/>
        </p:nvGrpSpPr>
        <p:grpSpPr bwMode="auto">
          <a:xfrm>
            <a:off x="2888472" y="5228398"/>
            <a:ext cx="3199345" cy="1314450"/>
            <a:chOff x="419" y="989"/>
            <a:chExt cx="2570" cy="1161"/>
          </a:xfrm>
        </p:grpSpPr>
        <p:sp>
          <p:nvSpPr>
            <p:cNvPr id="14" name="Oval 20"/>
            <p:cNvSpPr>
              <a:spLocks noChangeArrowheads="1"/>
            </p:cNvSpPr>
            <p:nvPr/>
          </p:nvSpPr>
          <p:spPr bwMode="auto">
            <a:xfrm>
              <a:off x="1125" y="989"/>
              <a:ext cx="1142" cy="1161"/>
            </a:xfrm>
            <a:prstGeom prst="ellipse">
              <a:avLst/>
            </a:prstGeom>
            <a:solidFill>
              <a:srgbClr val="0000FF"/>
            </a:solidFill>
            <a:ln w="57150">
              <a:solidFill>
                <a:srgbClr val="0000FF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new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particle</a:t>
              </a:r>
            </a:p>
          </p:txBody>
        </p:sp>
        <p:sp>
          <p:nvSpPr>
            <p:cNvPr id="15" name="Line 21"/>
            <p:cNvSpPr>
              <a:spLocks noChangeShapeType="1"/>
            </p:cNvSpPr>
            <p:nvPr/>
          </p:nvSpPr>
          <p:spPr bwMode="auto">
            <a:xfrm>
              <a:off x="419" y="1571"/>
              <a:ext cx="706" cy="11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2"/>
            <p:cNvSpPr>
              <a:spLocks noChangeShapeType="1"/>
            </p:cNvSpPr>
            <p:nvPr/>
          </p:nvSpPr>
          <p:spPr bwMode="auto">
            <a:xfrm>
              <a:off x="2280" y="1571"/>
              <a:ext cx="709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23"/>
            <p:cNvSpPr txBox="1">
              <a:spLocks noChangeArrowheads="1"/>
            </p:cNvSpPr>
            <p:nvPr/>
          </p:nvSpPr>
          <p:spPr bwMode="auto">
            <a:xfrm>
              <a:off x="479" y="1233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3333FF"/>
                  </a:solidFill>
                </a:rPr>
                <a:t>Higgs</a:t>
              </a:r>
            </a:p>
          </p:txBody>
        </p:sp>
        <p:sp>
          <p:nvSpPr>
            <p:cNvPr id="18" name="Text Box 24"/>
            <p:cNvSpPr txBox="1">
              <a:spLocks noChangeArrowheads="1"/>
            </p:cNvSpPr>
            <p:nvPr/>
          </p:nvSpPr>
          <p:spPr bwMode="auto">
            <a:xfrm>
              <a:off x="2272" y="1204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3333FF"/>
                  </a:solidFill>
                </a:rPr>
                <a:t>Higgs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83166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FASER: LOCATION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D32928-3815-2F4A-9605-4AAA8510D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13111"/>
            <a:ext cx="8458200" cy="564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3938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FASER: LOCATION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BAA0F-F530-3F41-AE07-2DD3AC14E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78" y="1161908"/>
            <a:ext cx="8435622" cy="508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0808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FASER: GEANT STUDY UNDERWAY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E7D4F8-62A3-C84D-814A-B5571F4B9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85" r="13865"/>
          <a:stretch/>
        </p:blipFill>
        <p:spPr>
          <a:xfrm rot="5400000">
            <a:off x="2314574" y="428627"/>
            <a:ext cx="4343400" cy="76009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512498-A544-474E-8038-C017D0111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38200"/>
            <a:ext cx="8610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Currently have in mind an initial veto layer, followed by ~5 tracking layers and EM calorimeter, with volume largely empty and a magnetic field.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6312982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FASER: FLUKA STUDY UNDERWAY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7EF576-E0E6-FA43-A35C-03A0A41359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71" t="4956" r="5712" b="2716"/>
          <a:stretch/>
        </p:blipFill>
        <p:spPr>
          <a:xfrm>
            <a:off x="685800" y="859134"/>
            <a:ext cx="7620000" cy="56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7264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152400" y="914400"/>
            <a:ext cx="8610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The LHC has seen no new physics.  Adding supplementary detectors to improve discovery prospects is a good idea, and there are many proposals targeting the lifetime frontier.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0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FASER targets light, weakly-coupled new particles at low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, runs simultaneously with ATLAS/CMS, is small, fast, and cheap.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0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FASER has significant discovery potential for dark photons dark Higgs bosons, heavy neutral leptons (sterile neutrinos), ALPs, other gauge bosons, and many other new particles.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0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Possible timeline: install prototype in LS2 (2019-20) for Run 3 (150-300 fb</a:t>
            </a:r>
            <a:r>
              <a:rPr lang="en-US" sz="2400" baseline="30000" dirty="0"/>
              <a:t>-1</a:t>
            </a:r>
            <a:r>
              <a:rPr lang="en-US" sz="2400" dirty="0"/>
              <a:t>), install full detector in LS3 (2023-25) for HL-LHC (3 ab</a:t>
            </a:r>
            <a:r>
              <a:rPr lang="en-US" sz="2400" baseline="30000" dirty="0"/>
              <a:t>-1</a:t>
            </a:r>
            <a:r>
              <a:rPr lang="en-US" sz="2400" dirty="0"/>
              <a:t>).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 dirty="0"/>
          </a:p>
        </p:txBody>
      </p:sp>
      <p:sp>
        <p:nvSpPr>
          <p:cNvPr id="28676" name="Title 7"/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262833924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WEAKLY INTERACTING, LIGHT PARTICLES</a:t>
            </a: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42984" y="914400"/>
            <a:ext cx="910101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 new target for new physics searches</a:t>
            </a:r>
          </a:p>
          <a:p>
            <a:endParaRPr lang="en-US" sz="1200" dirty="0"/>
          </a:p>
          <a:p>
            <a:r>
              <a:rPr lang="en-US" sz="2000" dirty="0"/>
              <a:t>Similar motivations: </a:t>
            </a:r>
            <a:r>
              <a:rPr lang="en-US" sz="2000" dirty="0" err="1"/>
              <a:t>WIMPless</a:t>
            </a:r>
            <a:r>
              <a:rPr lang="en-US" sz="2000" dirty="0"/>
              <a:t> miracle, anomalies (</a:t>
            </a:r>
            <a:r>
              <a:rPr lang="en-US" sz="2000" dirty="0" err="1"/>
              <a:t>muon</a:t>
            </a:r>
            <a:r>
              <a:rPr lang="en-US" sz="2000" dirty="0"/>
              <a:t> g-2, </a:t>
            </a:r>
            <a:r>
              <a:rPr lang="en-US" sz="2000" baseline="30000" dirty="0"/>
              <a:t>8</a:t>
            </a:r>
            <a:r>
              <a:rPr lang="en-US" sz="2000" dirty="0"/>
              <a:t>Be, ...)</a:t>
            </a:r>
          </a:p>
          <a:p>
            <a:endParaRPr lang="en-US" sz="2000" dirty="0"/>
          </a:p>
          <a:p>
            <a:endParaRPr lang="en-US" sz="2000" dirty="0"/>
          </a:p>
        </p:txBody>
      </p: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208483" y="1981200"/>
            <a:ext cx="4088663" cy="3651967"/>
            <a:chOff x="4610099" y="3308245"/>
            <a:chExt cx="4357365" cy="3140180"/>
          </a:xfrm>
        </p:grpSpPr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4610099" y="3308245"/>
              <a:ext cx="4357365" cy="3140180"/>
              <a:chOff x="4457699" y="3381376"/>
              <a:chExt cx="4357365" cy="3140180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7699" y="3381376"/>
                <a:ext cx="4357365" cy="3140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 25"/>
              <p:cNvSpPr>
                <a:spLocks noChangeArrowheads="1"/>
              </p:cNvSpPr>
              <p:nvPr/>
            </p:nvSpPr>
            <p:spPr bwMode="auto">
              <a:xfrm>
                <a:off x="6648450" y="3686175"/>
                <a:ext cx="847725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26"/>
              <p:cNvSpPr>
                <a:spLocks noChangeArrowheads="1"/>
              </p:cNvSpPr>
              <p:nvPr/>
            </p:nvSpPr>
            <p:spPr bwMode="auto">
              <a:xfrm>
                <a:off x="7658101" y="4238625"/>
                <a:ext cx="97155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27"/>
              <p:cNvSpPr>
                <a:spLocks noChangeArrowheads="1"/>
              </p:cNvSpPr>
              <p:nvPr/>
            </p:nvSpPr>
            <p:spPr bwMode="auto">
              <a:xfrm>
                <a:off x="5314951" y="4629150"/>
                <a:ext cx="10668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38"/>
            <p:cNvGrpSpPr>
              <a:grpSpLocks/>
            </p:cNvGrpSpPr>
            <p:nvPr/>
          </p:nvGrpSpPr>
          <p:grpSpPr bwMode="auto">
            <a:xfrm>
              <a:off x="5829300" y="3528356"/>
              <a:ext cx="2719664" cy="2295703"/>
              <a:chOff x="5829300" y="3528356"/>
              <a:chExt cx="2719664" cy="2295703"/>
            </a:xfrm>
          </p:grpSpPr>
          <p:sp>
            <p:nvSpPr>
              <p:cNvPr id="14" name="TextBox 19"/>
              <p:cNvSpPr txBox="1">
                <a:spLocks noChangeArrowheads="1"/>
              </p:cNvSpPr>
              <p:nvPr/>
            </p:nvSpPr>
            <p:spPr bwMode="auto">
              <a:xfrm>
                <a:off x="7197123" y="3528356"/>
                <a:ext cx="84670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400" baseline="-25000"/>
                  <a:t>WIMPs</a:t>
                </a:r>
              </a:p>
            </p:txBody>
          </p:sp>
          <p:sp>
            <p:nvSpPr>
              <p:cNvPr id="15" name="TextBox 20"/>
              <p:cNvSpPr txBox="1">
                <a:spLocks noChangeArrowheads="1"/>
              </p:cNvSpPr>
              <p:nvPr/>
            </p:nvSpPr>
            <p:spPr bwMode="auto">
              <a:xfrm>
                <a:off x="6849460" y="5444468"/>
                <a:ext cx="1699504" cy="379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800" baseline="-25000">
                    <a:solidFill>
                      <a:srgbClr val="00BE00"/>
                    </a:solidFill>
                  </a:rPr>
                  <a:t>WIMPless DM</a:t>
                </a:r>
              </a:p>
            </p:txBody>
          </p:sp>
          <p:cxnSp>
            <p:nvCxnSpPr>
              <p:cNvPr id="16" name="Straight Arrow Connector 22"/>
              <p:cNvCxnSpPr>
                <a:cxnSpLocks noChangeShapeType="1"/>
              </p:cNvCxnSpPr>
              <p:nvPr/>
            </p:nvCxnSpPr>
            <p:spPr bwMode="auto">
              <a:xfrm rot="10800000">
                <a:off x="5829300" y="5581650"/>
                <a:ext cx="956660" cy="132694"/>
              </a:xfrm>
              <a:prstGeom prst="straightConnector1">
                <a:avLst/>
              </a:prstGeom>
              <a:noFill/>
              <a:ln w="19050">
                <a:solidFill>
                  <a:srgbClr val="00BE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Straight Arrow Connector 24"/>
              <p:cNvCxnSpPr>
                <a:cxnSpLocks noChangeShapeType="1"/>
              </p:cNvCxnSpPr>
              <p:nvPr/>
            </p:nvCxnSpPr>
            <p:spPr bwMode="auto">
              <a:xfrm rot="16200000" flipV="1">
                <a:off x="6557963" y="5043487"/>
                <a:ext cx="514350" cy="447675"/>
              </a:xfrm>
              <a:prstGeom prst="straightConnector1">
                <a:avLst/>
              </a:prstGeom>
              <a:noFill/>
              <a:ln w="19050">
                <a:solidFill>
                  <a:srgbClr val="00BE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Straight Arrow Connector 25"/>
              <p:cNvCxnSpPr>
                <a:cxnSpLocks noChangeShapeType="1"/>
              </p:cNvCxnSpPr>
              <p:nvPr/>
            </p:nvCxnSpPr>
            <p:spPr bwMode="auto">
              <a:xfrm rot="16200000" flipV="1">
                <a:off x="6886578" y="4895849"/>
                <a:ext cx="942974" cy="238127"/>
              </a:xfrm>
              <a:prstGeom prst="straightConnector1">
                <a:avLst/>
              </a:prstGeom>
              <a:noFill/>
              <a:ln w="19050">
                <a:solidFill>
                  <a:srgbClr val="00BE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Straight Arrow Connector 2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348539" y="4291011"/>
                <a:ext cx="1847850" cy="485778"/>
              </a:xfrm>
              <a:prstGeom prst="straightConnector1">
                <a:avLst/>
              </a:prstGeom>
              <a:noFill/>
              <a:ln w="19050">
                <a:solidFill>
                  <a:srgbClr val="00BE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" name="Oval 27"/>
              <p:cNvSpPr>
                <a:spLocks noChangeArrowheads="1"/>
              </p:cNvSpPr>
              <p:nvPr/>
            </p:nvSpPr>
            <p:spPr bwMode="auto">
              <a:xfrm>
                <a:off x="8086725" y="3754438"/>
                <a:ext cx="133350" cy="13335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aseline="-25000"/>
              </a:p>
            </p:txBody>
          </p:sp>
        </p:grpSp>
      </p:grp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76200" y="5638800"/>
            <a:ext cx="8915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dirty="0">
                <a:latin typeface="Arial" charset="0"/>
              </a:rPr>
              <a:t>Weakly interacting, light particles can be thermal relic dark matter, resolve existing anomalies, open new possibilities for experimental detection</a:t>
            </a:r>
            <a:endParaRPr lang="en-US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65" y="2802946"/>
            <a:ext cx="1543235" cy="52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856683" y="2029841"/>
            <a:ext cx="3904829" cy="3563452"/>
            <a:chOff x="4096170" y="2029841"/>
            <a:chExt cx="3904829" cy="356345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6170" y="2029841"/>
              <a:ext cx="3904829" cy="3563452"/>
            </a:xfrm>
            <a:prstGeom prst="rect">
              <a:avLst/>
            </a:prstGeom>
          </p:spPr>
        </p:pic>
        <p:pic>
          <p:nvPicPr>
            <p:cNvPr id="28" name="Picture 27" descr="fodor_g-2_03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237188"/>
              <a:ext cx="830098" cy="729903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5513461" y="2801676"/>
            <a:ext cx="3331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/>
              <a:t>A’,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77547" y="2190690"/>
            <a:ext cx="1332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Feng</a:t>
            </a:r>
            <a:r>
              <a:rPr lang="en-US" sz="1000" dirty="0"/>
              <a:t>, Kumar (2008)</a:t>
            </a:r>
          </a:p>
          <a:p>
            <a:r>
              <a:rPr lang="en-US" sz="1000" dirty="0" err="1"/>
              <a:t>Feng</a:t>
            </a:r>
            <a:r>
              <a:rPr lang="en-US" sz="1000" dirty="0"/>
              <a:t>, </a:t>
            </a:r>
            <a:r>
              <a:rPr lang="en-US" sz="1000" dirty="0" err="1"/>
              <a:t>Tu</a:t>
            </a:r>
            <a:r>
              <a:rPr lang="en-US" sz="1000" dirty="0"/>
              <a:t>, Yu (2008)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43018" y="2181034"/>
            <a:ext cx="19358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err="1"/>
              <a:t>Fayet</a:t>
            </a:r>
            <a:r>
              <a:rPr lang="en-US" sz="1000" dirty="0"/>
              <a:t> (2007); </a:t>
            </a:r>
            <a:r>
              <a:rPr lang="en-US" sz="1000" dirty="0" err="1"/>
              <a:t>Pospelov</a:t>
            </a:r>
            <a:r>
              <a:rPr lang="en-US" sz="1000" dirty="0"/>
              <a:t> (2008)</a:t>
            </a:r>
          </a:p>
          <a:p>
            <a:pPr algn="r"/>
            <a:r>
              <a:rPr lang="en-US" sz="1000" dirty="0" err="1"/>
              <a:t>Feng</a:t>
            </a:r>
            <a:r>
              <a:rPr lang="en-US" sz="1000" dirty="0"/>
              <a:t>, </a:t>
            </a:r>
            <a:r>
              <a:rPr lang="en-US" sz="1000" dirty="0" err="1"/>
              <a:t>Fornal</a:t>
            </a:r>
            <a:r>
              <a:rPr lang="en-US" sz="1000" dirty="0"/>
              <a:t>, </a:t>
            </a:r>
            <a:r>
              <a:rPr lang="en-US" sz="1000" dirty="0" err="1"/>
              <a:t>Galon</a:t>
            </a:r>
            <a:r>
              <a:rPr lang="en-US" sz="1000" dirty="0"/>
              <a:t>, Gardner</a:t>
            </a:r>
          </a:p>
          <a:p>
            <a:pPr algn="r"/>
            <a:r>
              <a:rPr lang="en-US" sz="1000" dirty="0" err="1"/>
              <a:t>Tait</a:t>
            </a:r>
            <a:r>
              <a:rPr lang="en-US" sz="1000" dirty="0"/>
              <a:t>, </a:t>
            </a:r>
            <a:r>
              <a:rPr lang="en-US" sz="1000" dirty="0" err="1"/>
              <a:t>Tanedo</a:t>
            </a:r>
            <a:r>
              <a:rPr lang="en-US" sz="1000" dirty="0"/>
              <a:t>, </a:t>
            </a:r>
            <a:r>
              <a:rPr lang="en-US" sz="1000" dirty="0" err="1"/>
              <a:t>Smolinsky</a:t>
            </a:r>
            <a:r>
              <a:rPr lang="en-US" sz="1000" dirty="0"/>
              <a:t> (2016)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27956" y="4779445"/>
            <a:ext cx="470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solidFill>
                  <a:srgbClr val="0000FF"/>
                </a:solidFill>
              </a:rPr>
              <a:t>8</a:t>
            </a:r>
            <a:r>
              <a:rPr lang="en-US" sz="1400" dirty="0">
                <a:solidFill>
                  <a:srgbClr val="0000FF"/>
                </a:solidFill>
              </a:rPr>
              <a:t>Be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225901" y="4779445"/>
            <a:ext cx="0" cy="630755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42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FASER: THE IDEA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1" y="838200"/>
            <a:ext cx="8839199" cy="56388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New physics searches at the LHC focus on high </a:t>
            </a:r>
            <a:r>
              <a:rPr lang="en-US" dirty="0" err="1">
                <a:latin typeface="Arial" charset="0"/>
              </a:rPr>
              <a:t>p</a:t>
            </a:r>
            <a:r>
              <a:rPr lang="en-US" baseline="-25000" dirty="0" err="1">
                <a:latin typeface="Arial" charset="0"/>
              </a:rPr>
              <a:t>T</a:t>
            </a:r>
            <a:r>
              <a:rPr lang="en-US" dirty="0" err="1">
                <a:latin typeface="Arial" charset="0"/>
              </a:rPr>
              <a:t>.</a:t>
            </a:r>
            <a:r>
              <a:rPr lang="en-US" dirty="0">
                <a:latin typeface="Arial" charset="0"/>
              </a:rPr>
              <a:t>  This is appropriate for heavy, strongly interacting particles</a:t>
            </a:r>
          </a:p>
          <a:p>
            <a:pPr lvl="1"/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>
                <a:latin typeface="Arial" charset="0"/>
              </a:rPr>
              <a:t> ~ </a:t>
            </a:r>
            <a:r>
              <a:rPr lang="en-US" dirty="0" err="1">
                <a:latin typeface="Arial" charset="0"/>
              </a:rPr>
              <a:t>fb</a:t>
            </a:r>
            <a:r>
              <a:rPr lang="en-US" dirty="0">
                <a:latin typeface="Arial" charset="0"/>
              </a:rPr>
              <a:t> to </a:t>
            </a:r>
            <a:r>
              <a:rPr lang="en-US" dirty="0" err="1">
                <a:latin typeface="Arial" charset="0"/>
              </a:rPr>
              <a:t>pb</a:t>
            </a:r>
            <a:r>
              <a:rPr lang="en-US" dirty="0">
                <a:latin typeface="Arial" charset="0"/>
              </a:rPr>
              <a:t> </a:t>
            </a:r>
            <a:r>
              <a:rPr lang="en-US" dirty="0">
                <a:latin typeface="Arial" charset="0"/>
                <a:sym typeface="Wingdings"/>
              </a:rPr>
              <a:t> </a:t>
            </a:r>
            <a:r>
              <a:rPr lang="en-US" dirty="0">
                <a:latin typeface="Arial" charset="0"/>
              </a:rPr>
              <a:t>N ~ 10</a:t>
            </a:r>
            <a:r>
              <a:rPr lang="en-US" baseline="30000" dirty="0">
                <a:latin typeface="Arial" charset="0"/>
              </a:rPr>
              <a:t>3</a:t>
            </a:r>
            <a:r>
              <a:rPr lang="en-US" dirty="0">
                <a:latin typeface="Arial" charset="0"/>
              </a:rPr>
              <a:t> </a:t>
            </a:r>
            <a:r>
              <a:rPr lang="mr-IN" dirty="0">
                <a:latin typeface="Arial" charset="0"/>
              </a:rPr>
              <a:t>–</a:t>
            </a:r>
            <a:r>
              <a:rPr lang="en-US" dirty="0">
                <a:latin typeface="Arial" charset="0"/>
              </a:rPr>
              <a:t> 10</a:t>
            </a:r>
            <a:r>
              <a:rPr lang="en-US" baseline="30000" dirty="0">
                <a:latin typeface="Arial" charset="0"/>
              </a:rPr>
              <a:t>6</a:t>
            </a:r>
            <a:r>
              <a:rPr lang="en-US" dirty="0">
                <a:latin typeface="Arial" charset="0"/>
              </a:rPr>
              <a:t>,  produced ~</a:t>
            </a:r>
            <a:r>
              <a:rPr lang="en-US" dirty="0" err="1">
                <a:latin typeface="Arial" charset="0"/>
              </a:rPr>
              <a:t>isotropically</a:t>
            </a:r>
            <a:endParaRPr lang="en-US" dirty="0">
              <a:latin typeface="Arial" charset="0"/>
            </a:endParaRP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However, if new particles are light and weakly interacting, this may be completely misguided. Instead should exploit </a:t>
            </a:r>
          </a:p>
          <a:p>
            <a:pPr lvl="1"/>
            <a:r>
              <a:rPr lang="en-US" dirty="0" err="1">
                <a:latin typeface="Symbol" charset="2"/>
                <a:cs typeface="Symbol" charset="2"/>
              </a:rPr>
              <a:t>s</a:t>
            </a:r>
            <a:r>
              <a:rPr lang="en-US" baseline="-25000" dirty="0" err="1">
                <a:cs typeface="Symbol" charset="2"/>
              </a:rPr>
              <a:t>inel</a:t>
            </a:r>
            <a:r>
              <a:rPr lang="en-US" dirty="0">
                <a:latin typeface="Arial" charset="0"/>
              </a:rPr>
              <a:t> ~ 100 </a:t>
            </a:r>
            <a:r>
              <a:rPr lang="en-US" dirty="0" err="1">
                <a:latin typeface="Arial" charset="0"/>
              </a:rPr>
              <a:t>mb</a:t>
            </a:r>
            <a:r>
              <a:rPr lang="en-US" dirty="0">
                <a:latin typeface="Arial" charset="0"/>
              </a:rPr>
              <a:t> </a:t>
            </a:r>
            <a:r>
              <a:rPr lang="en-US" dirty="0">
                <a:latin typeface="Arial" charset="0"/>
                <a:sym typeface="Wingdings"/>
              </a:rPr>
              <a:t> N ~ 10</a:t>
            </a:r>
            <a:r>
              <a:rPr lang="en-US" baseline="30000" dirty="0">
                <a:latin typeface="Arial" charset="0"/>
                <a:sym typeface="Wingdings"/>
              </a:rPr>
              <a:t>17</a:t>
            </a:r>
            <a:r>
              <a:rPr lang="en-US" dirty="0">
                <a:latin typeface="Arial" charset="0"/>
                <a:sym typeface="Wingdings"/>
              </a:rPr>
              <a:t>,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q</a:t>
            </a:r>
            <a:r>
              <a:rPr lang="en-US" dirty="0">
                <a:latin typeface="Arial" charset="0"/>
                <a:sym typeface="Wingdings"/>
              </a:rPr>
              <a:t> ~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baseline="-25000" dirty="0">
                <a:latin typeface="Arial" charset="0"/>
                <a:sym typeface="Wingdings"/>
              </a:rPr>
              <a:t>QCD</a:t>
            </a:r>
            <a:r>
              <a:rPr lang="en-US" dirty="0">
                <a:latin typeface="Arial" charset="0"/>
                <a:sym typeface="Wingdings"/>
              </a:rPr>
              <a:t> / E ~ 250 MeV / </a:t>
            </a:r>
            <a:r>
              <a:rPr lang="en-US" dirty="0" err="1">
                <a:latin typeface="Arial" charset="0"/>
                <a:sym typeface="Wingdings"/>
              </a:rPr>
              <a:t>TeV</a:t>
            </a:r>
            <a:r>
              <a:rPr lang="en-US" dirty="0">
                <a:latin typeface="Arial" charset="0"/>
                <a:sym typeface="Wingdings"/>
              </a:rPr>
              <a:t> ~ </a:t>
            </a:r>
            <a:r>
              <a:rPr lang="en-US" dirty="0" err="1">
                <a:latin typeface="Arial" charset="0"/>
                <a:sym typeface="Wingdings"/>
              </a:rPr>
              <a:t>mrad</a:t>
            </a:r>
            <a:endParaRPr lang="en-US" dirty="0">
              <a:latin typeface="Arial" charset="0"/>
              <a:sym typeface="Wingdings"/>
            </a:endParaRPr>
          </a:p>
          <a:p>
            <a:pPr lvl="1"/>
            <a:endParaRPr lang="en-US" dirty="0">
              <a:latin typeface="Arial" charset="0"/>
            </a:endParaRP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We propose a small, inexpensive experiment, </a:t>
            </a:r>
            <a:r>
              <a:rPr lang="en-US" dirty="0">
                <a:latin typeface="Arial" charset="0"/>
                <a:sym typeface="Wingdings"/>
              </a:rPr>
              <a:t>FASER, to be placed in the very forward region of ATLAS/CMS, a few 100m downstream of the IP, and analyze its discovery potential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66800" y="3581400"/>
            <a:ext cx="6761940" cy="1633785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511760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LIFETIME FRONTIER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10600" cy="2818393"/>
          </a:xfrm>
        </p:spPr>
        <p:txBody>
          <a:bodyPr/>
          <a:lstStyle/>
          <a:p>
            <a:r>
              <a:rPr lang="en-US" dirty="0">
                <a:latin typeface="Arial" charset="0"/>
                <a:sym typeface="Wingdings"/>
              </a:rPr>
              <a:t>Very popular, many interesting experiments: </a:t>
            </a:r>
            <a:r>
              <a:rPr lang="en-US" dirty="0" err="1">
                <a:latin typeface="Arial" charset="0"/>
                <a:sym typeface="Wingdings"/>
              </a:rPr>
              <a:t>LHCb</a:t>
            </a:r>
            <a:r>
              <a:rPr lang="en-US" dirty="0">
                <a:latin typeface="Arial" charset="0"/>
                <a:sym typeface="Wingdings"/>
              </a:rPr>
              <a:t>, Belle-II, NA62, </a:t>
            </a:r>
            <a:r>
              <a:rPr lang="en-US" dirty="0" err="1">
                <a:latin typeface="Arial" charset="0"/>
                <a:sym typeface="Wingdings"/>
              </a:rPr>
              <a:t>SHiP</a:t>
            </a:r>
            <a:r>
              <a:rPr lang="en-US" dirty="0">
                <a:latin typeface="Arial" charset="0"/>
                <a:sym typeface="Wingdings"/>
              </a:rPr>
              <a:t>, </a:t>
            </a:r>
            <a:r>
              <a:rPr lang="en-US" dirty="0" err="1">
                <a:latin typeface="Arial" charset="0"/>
                <a:sym typeface="Wingdings"/>
              </a:rPr>
              <a:t>SeaQuest</a:t>
            </a:r>
            <a:r>
              <a:rPr lang="en-US" dirty="0">
                <a:latin typeface="Arial" charset="0"/>
                <a:sym typeface="Wingdings"/>
              </a:rPr>
              <a:t>, </a:t>
            </a:r>
            <a:r>
              <a:rPr lang="en-US" dirty="0" err="1">
                <a:latin typeface="Arial" charset="0"/>
                <a:sym typeface="Wingdings"/>
              </a:rPr>
              <a:t>MilliQan</a:t>
            </a:r>
            <a:r>
              <a:rPr lang="en-US" dirty="0">
                <a:latin typeface="Arial" charset="0"/>
                <a:sym typeface="Wingdings"/>
              </a:rPr>
              <a:t>, MATHUSLA, Codex-b, and many others</a:t>
            </a:r>
          </a:p>
          <a:p>
            <a:endParaRPr lang="en-US" sz="1000" dirty="0">
              <a:latin typeface="Arial" charset="0"/>
              <a:sym typeface="Wingdings"/>
            </a:endParaRPr>
          </a:p>
          <a:p>
            <a:r>
              <a:rPr lang="en-US" dirty="0">
                <a:latin typeface="Arial" charset="0"/>
                <a:sym typeface="Wingdings"/>
              </a:rPr>
              <a:t>FASER: </a:t>
            </a:r>
            <a:r>
              <a:rPr lang="en-US" dirty="0" err="1">
                <a:solidFill>
                  <a:srgbClr val="FF0000"/>
                </a:solidFill>
                <a:latin typeface="Arial" charset="0"/>
                <a:sym typeface="Wingdings"/>
              </a:rPr>
              <a:t>F</a:t>
            </a:r>
            <a:r>
              <a:rPr lang="en-US" dirty="0" err="1">
                <a:latin typeface="Arial" charset="0"/>
                <a:sym typeface="Wingdings"/>
              </a:rPr>
              <a:t>orw</a:t>
            </a:r>
            <a:r>
              <a:rPr lang="en-US" dirty="0" err="1">
                <a:solidFill>
                  <a:srgbClr val="FF0000"/>
                </a:solidFill>
                <a:latin typeface="Arial" charset="0"/>
                <a:sym typeface="Wingdings"/>
              </a:rPr>
              <a:t>A</a:t>
            </a:r>
            <a:r>
              <a:rPr lang="en-US" dirty="0" err="1">
                <a:latin typeface="Arial" charset="0"/>
                <a:sym typeface="Wingdings"/>
              </a:rPr>
              <a:t>rd</a:t>
            </a:r>
            <a:r>
              <a:rPr lang="en-US" dirty="0">
                <a:latin typeface="Arial" charset="0"/>
                <a:sym typeface="Wingdings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" charset="0"/>
                <a:sym typeface="Wingdings"/>
              </a:rPr>
              <a:t>S</a:t>
            </a:r>
            <a:r>
              <a:rPr lang="en-US" dirty="0">
                <a:latin typeface="Arial" charset="0"/>
                <a:sym typeface="Wingdings"/>
              </a:rPr>
              <a:t>earch </a:t>
            </a:r>
            <a:r>
              <a:rPr lang="en-US" dirty="0" err="1">
                <a:solidFill>
                  <a:srgbClr val="FF0000"/>
                </a:solidFill>
                <a:latin typeface="Arial" charset="0"/>
                <a:sym typeface="Wingdings"/>
              </a:rPr>
              <a:t>E</a:t>
            </a:r>
            <a:r>
              <a:rPr lang="en-US" dirty="0" err="1">
                <a:latin typeface="Arial" charset="0"/>
                <a:sym typeface="Wingdings"/>
              </a:rPr>
              <a:t>xpe</a:t>
            </a:r>
            <a:r>
              <a:rPr lang="en-US" dirty="0" err="1">
                <a:solidFill>
                  <a:srgbClr val="FF0000"/>
                </a:solidFill>
                <a:latin typeface="Arial" charset="0"/>
                <a:sym typeface="Wingdings"/>
              </a:rPr>
              <a:t>R</a:t>
            </a:r>
            <a:r>
              <a:rPr lang="en-US" dirty="0" err="1">
                <a:latin typeface="Arial" charset="0"/>
                <a:sym typeface="Wingdings"/>
              </a:rPr>
              <a:t>iment</a:t>
            </a:r>
            <a:r>
              <a:rPr lang="en-US" dirty="0">
                <a:latin typeface="Arial" charset="0"/>
                <a:sym typeface="Wingdings"/>
              </a:rPr>
              <a:t>.  “The acronym recalls another marvelous instrument that harnessed highly collimated particles and was used to explore strange new worlds.”</a:t>
            </a:r>
          </a:p>
          <a:p>
            <a:pPr eaLnBrk="1" hangingPunct="1"/>
            <a:endParaRPr lang="en-US" dirty="0">
              <a:latin typeface="Arial" charset="0"/>
              <a:sym typeface="Wingdings"/>
            </a:endParaRPr>
          </a:p>
          <a:p>
            <a:pPr eaLnBrk="1" hangingPunct="1"/>
            <a:endParaRPr lang="en-US" dirty="0">
              <a:latin typeface="Arial" charset="0"/>
              <a:sym typeface="Wingdings"/>
            </a:endParaRPr>
          </a:p>
        </p:txBody>
      </p:sp>
      <p:pic>
        <p:nvPicPr>
          <p:cNvPr id="3" name="Picture 2" descr="Kirk_fires_a_phaser_rifle_at_Mitche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962401"/>
            <a:ext cx="2856726" cy="2288945"/>
          </a:xfrm>
          <a:prstGeom prst="rect">
            <a:avLst/>
          </a:prstGeom>
        </p:spPr>
      </p:pic>
      <p:pic>
        <p:nvPicPr>
          <p:cNvPr id="4" name="Picture 3" descr="Big-Bang-Ga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401"/>
            <a:ext cx="4074491" cy="2288945"/>
          </a:xfrm>
          <a:prstGeom prst="rect">
            <a:avLst/>
          </a:prstGeom>
        </p:spPr>
      </p:pic>
      <p:pic>
        <p:nvPicPr>
          <p:cNvPr id="7" name="Picture 6" descr="2017-10-31 17.57.3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91" y="3962400"/>
            <a:ext cx="1716709" cy="228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1782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OUTLINE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143000" y="1447800"/>
            <a:ext cx="7239000" cy="48768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Very Forward Region Infrastructure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New Physics Example: Dark Photons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Signal and Backgrounds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Event Rates and Reach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New Physics Example: Dark Higgs Bosons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Recent Progress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Summary and Outlook</a:t>
            </a:r>
          </a:p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65633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 LOCATION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3999" cy="594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We want to place FASER along the beam </a:t>
            </a:r>
            <a:r>
              <a:rPr lang="en-US" i="1" dirty="0"/>
              <a:t>collision</a:t>
            </a:r>
            <a:r>
              <a:rPr lang="en-US" dirty="0"/>
              <a:t> axis</a:t>
            </a:r>
          </a:p>
          <a:p>
            <a:pPr lvl="1">
              <a:buFont typeface="Lucida Grande"/>
              <a:buChar char="-"/>
            </a:pPr>
            <a:r>
              <a:rPr lang="en-US" dirty="0"/>
              <a:t>Far location: ~400 m from IP, after beams curve, ~3 m from the beams</a:t>
            </a:r>
          </a:p>
          <a:p>
            <a:pPr lvl="1">
              <a:buFont typeface="Lucida Grande"/>
              <a:buChar char="-"/>
            </a:pPr>
            <a:r>
              <a:rPr lang="en-US" dirty="0"/>
              <a:t>Near location: 150 m, after TAN, between the beams</a:t>
            </a: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>
              <a:latin typeface="Arial" charset="0"/>
            </a:endParaRPr>
          </a:p>
          <a:p>
            <a:pPr>
              <a:buFontTx/>
              <a:buChar char="•"/>
            </a:pPr>
            <a:endParaRPr lang="en-US" sz="12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Here, focus on far location, assume FASER is exactly on-axis</a:t>
            </a:r>
            <a:endParaRPr lang="en-US" sz="10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endParaRPr lang="en-US" sz="10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If ATLAS/CMS beams cross at 285 (590) </a:t>
            </a:r>
            <a:r>
              <a:rPr lang="en-US" dirty="0" err="1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err="1">
                <a:solidFill>
                  <a:srgbClr val="000000"/>
                </a:solidFill>
              </a:rPr>
              <a:t>rad</a:t>
            </a:r>
            <a:r>
              <a:rPr lang="en-US" dirty="0">
                <a:solidFill>
                  <a:srgbClr val="000000"/>
                </a:solidFill>
              </a:rPr>
              <a:t> in vertical/horizontal plane, far location 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shifts by 6 (12) cm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57400"/>
            <a:ext cx="8000999" cy="30223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7C275D-366E-5D44-8BBE-74C6645D85EA}"/>
              </a:ext>
            </a:extLst>
          </p:cNvPr>
          <p:cNvSpPr txBox="1"/>
          <p:nvPr/>
        </p:nvSpPr>
        <p:spPr>
          <a:xfrm rot="5400000">
            <a:off x="7011805" y="3333607"/>
            <a:ext cx="28371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ym typeface="Wingdings"/>
              </a:rPr>
              <a:t>Feng</a:t>
            </a:r>
            <a:r>
              <a:rPr lang="en-US" sz="1200" dirty="0">
                <a:sym typeface="Wingdings"/>
              </a:rPr>
              <a:t>, </a:t>
            </a:r>
            <a:r>
              <a:rPr lang="en-US" sz="1200" dirty="0" err="1">
                <a:sym typeface="Wingdings"/>
              </a:rPr>
              <a:t>Galon</a:t>
            </a:r>
            <a:r>
              <a:rPr lang="en-US" sz="1200" dirty="0">
                <a:sym typeface="Wingdings"/>
              </a:rPr>
              <a:t>, Kling, </a:t>
            </a:r>
            <a:r>
              <a:rPr lang="en-US" sz="1200" dirty="0" err="1">
                <a:sym typeface="Wingdings"/>
              </a:rPr>
              <a:t>Trojanowski</a:t>
            </a:r>
            <a:r>
              <a:rPr lang="en-US" sz="1200" dirty="0">
                <a:sym typeface="Wingdings"/>
              </a:rPr>
              <a:t> (2017)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2986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LHC RING</a:t>
            </a:r>
          </a:p>
        </p:txBody>
      </p:sp>
      <p:pic>
        <p:nvPicPr>
          <p:cNvPr id="3" name="Picture 2" descr="LHCLay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21039"/>
            <a:ext cx="815016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9299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57404</TotalTime>
  <Words>1627</Words>
  <Application>Microsoft Macintosh PowerPoint</Application>
  <PresentationFormat>On-screen Show (4:3)</PresentationFormat>
  <Paragraphs>287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ＭＳ Ｐゴシック</vt:lpstr>
      <vt:lpstr>Arial</vt:lpstr>
      <vt:lpstr>Calibri</vt:lpstr>
      <vt:lpstr>Lucida Grande</vt:lpstr>
      <vt:lpstr>Mangal</vt:lpstr>
      <vt:lpstr>Symbol</vt:lpstr>
      <vt:lpstr>Wingdings</vt:lpstr>
      <vt:lpstr>office_arial</vt:lpstr>
      <vt:lpstr>PowerPoint Presentation</vt:lpstr>
      <vt:lpstr>LAMPPOST LANDSCAPE</vt:lpstr>
      <vt:lpstr>STRONGLY INTERACTING, HEAVY PARTICLES</vt:lpstr>
      <vt:lpstr>WEAKLY INTERACTING, LIGHT PARTICLES</vt:lpstr>
      <vt:lpstr>FASER: THE IDEA</vt:lpstr>
      <vt:lpstr>THE LIFETIME FRONTIER</vt:lpstr>
      <vt:lpstr>OUTLINE</vt:lpstr>
      <vt:lpstr>FASER LOCATION</vt:lpstr>
      <vt:lpstr>LHC RING</vt:lpstr>
      <vt:lpstr>SERVICE TUNNEL TI18</vt:lpstr>
      <vt:lpstr>DARK PHOTONS</vt:lpstr>
      <vt:lpstr>DARK PHOTON PROPERTIES</vt:lpstr>
      <vt:lpstr>DARK PHOTON STATUS</vt:lpstr>
      <vt:lpstr>PION PRODUCTION AT THE LHC</vt:lpstr>
      <vt:lpstr>DARK PHOTON PRODUCTION</vt:lpstr>
      <vt:lpstr>DARK PHOTONS IN FASER</vt:lpstr>
      <vt:lpstr>SIGNAL DEPENDENCE ON DETECTOR SPECS</vt:lpstr>
      <vt:lpstr>BACKGROUNDS</vt:lpstr>
      <vt:lpstr>BACKGROUNDS</vt:lpstr>
      <vt:lpstr>DARK PHOTON EVENT RATES AND REACH</vt:lpstr>
      <vt:lpstr>DARK HIGGS BOSONS</vt:lpstr>
      <vt:lpstr>DARK HIGGS PROPERTIES</vt:lpstr>
      <vt:lpstr>DARK HIGGS EVENT RATES AND REACH</vt:lpstr>
      <vt:lpstr>TRILINEAR COUPLINGS REACH</vt:lpstr>
      <vt:lpstr>COMPLEMENTARY PROPOSED EXPERIMENTS</vt:lpstr>
      <vt:lpstr>RECENT PROGRESS</vt:lpstr>
      <vt:lpstr>FASER: LOCATION</vt:lpstr>
      <vt:lpstr>FASER: LOCATION</vt:lpstr>
      <vt:lpstr>FASER: LOCATION</vt:lpstr>
      <vt:lpstr>FASER: LOCATION</vt:lpstr>
      <vt:lpstr>FASER: LOCATION</vt:lpstr>
      <vt:lpstr>FASER: GEANT STUDY UNDERWAY</vt:lpstr>
      <vt:lpstr>FASER: FLUKA STUDY UNDERWAY</vt:lpstr>
      <vt:lpstr>SUMMARY AND OUTLOOK</vt:lpstr>
    </vt:vector>
  </TitlesOfParts>
  <LinksUpToDate>false</LinksUpToDate>
  <SharedDoc>false</SharedDoc>
  <HyperlinkBase/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Microsoft Office User</cp:lastModifiedBy>
  <cp:revision>1051</cp:revision>
  <cp:lastPrinted>2018-04-09T17:53:57Z</cp:lastPrinted>
  <dcterms:created xsi:type="dcterms:W3CDTF">2011-05-01T15:38:23Z</dcterms:created>
  <dcterms:modified xsi:type="dcterms:W3CDTF">2018-04-10T03:48:32Z</dcterms:modified>
</cp:coreProperties>
</file>