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22"/>
  </p:notesMasterIdLst>
  <p:handoutMasterIdLst>
    <p:handoutMasterId r:id="rId23"/>
  </p:handoutMasterIdLst>
  <p:sldIdLst>
    <p:sldId id="540" r:id="rId2"/>
    <p:sldId id="650" r:id="rId3"/>
    <p:sldId id="662" r:id="rId4"/>
    <p:sldId id="664" r:id="rId5"/>
    <p:sldId id="663" r:id="rId6"/>
    <p:sldId id="659" r:id="rId7"/>
    <p:sldId id="667" r:id="rId8"/>
    <p:sldId id="672" r:id="rId9"/>
    <p:sldId id="660" r:id="rId10"/>
    <p:sldId id="668" r:id="rId11"/>
    <p:sldId id="670" r:id="rId12"/>
    <p:sldId id="669" r:id="rId13"/>
    <p:sldId id="673" r:id="rId14"/>
    <p:sldId id="674" r:id="rId15"/>
    <p:sldId id="678" r:id="rId16"/>
    <p:sldId id="680" r:id="rId17"/>
    <p:sldId id="679" r:id="rId18"/>
    <p:sldId id="681" r:id="rId19"/>
    <p:sldId id="682" r:id="rId20"/>
    <p:sldId id="676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2E9D7"/>
    <a:srgbClr val="00B050"/>
    <a:srgbClr val="4A7EBB"/>
    <a:srgbClr val="FF0000"/>
    <a:srgbClr val="17375E"/>
    <a:srgbClr val="000000"/>
    <a:srgbClr val="0000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7" autoAdjust="0"/>
    <p:restoredTop sz="94862" autoAdjust="0"/>
  </p:normalViewPr>
  <p:slideViewPr>
    <p:cSldViewPr snapToObjects="1">
      <p:cViewPr varScale="1">
        <p:scale>
          <a:sx n="74" d="100"/>
          <a:sy n="74" d="100"/>
        </p:scale>
        <p:origin x="-7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11/8/17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7475" y="6505575"/>
            <a:ext cx="1905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20-22 June 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505575"/>
            <a:ext cx="4191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16725" y="6505575"/>
            <a:ext cx="2209800" cy="352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Feng    </a:t>
            </a:r>
            <a:fld id="{C12F9DC5-BF0E-F347-81D0-1507C13F21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017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53200"/>
            <a:ext cx="1905000" cy="282575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8 Nov 2017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n-ea"/>
                <a:cs typeface="+mn-cs"/>
              </a:rPr>
              <a:t> </a:t>
            </a: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 smtClean="0">
                <a:solidFill>
                  <a:srgbClr val="0000FF"/>
                </a:solidFill>
              </a:rPr>
              <a:t>Feng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rgbClr val="0000FF"/>
                </a:solidFill>
              </a:rPr>
              <a:pPr algn="r"/>
              <a:t>‹#›</a:t>
            </a:fld>
            <a:endParaRPr lang="en-US" sz="1200" dirty="0">
              <a:solidFill>
                <a:srgbClr val="0000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1184275"/>
            <a:ext cx="91440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 smtClean="0"/>
              <a:t>THEORY IN THE LHC ERA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352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400" i="1" dirty="0" smtClean="0"/>
              <a:t>2017 ICFA Seminar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Ottawa, Canada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Jonathan </a:t>
            </a:r>
            <a:r>
              <a:rPr lang="en-US" sz="2400" dirty="0" err="1" smtClean="0"/>
              <a:t>Feng</a:t>
            </a:r>
            <a:r>
              <a:rPr lang="en-US" sz="2400" dirty="0" smtClean="0"/>
              <a:t>, University of California, Irvine</a:t>
            </a:r>
            <a:endParaRPr lang="en-US" sz="2400" dirty="0"/>
          </a:p>
          <a:p>
            <a:pPr algn="ctr"/>
            <a:r>
              <a:rPr lang="en-US" sz="2400" dirty="0" smtClean="0"/>
              <a:t>8 November 2017</a:t>
            </a:r>
            <a:endParaRPr lang="en-US" sz="24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04597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A NATURAL, VIABLE EXAMPLE: MSSM4G</a:t>
            </a:r>
            <a:endParaRPr lang="en-US" dirty="0">
              <a:latin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914400"/>
            <a:ext cx="890503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Naturalness suggests light stops and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sbottoms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,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m</a:t>
            </a:r>
            <a:r>
              <a:rPr lang="en-US" sz="2000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= 125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GeV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suggests heavy stops and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sbottoms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algn="r"/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 resolution: introduce a 4</a:t>
            </a:r>
            <a:r>
              <a:rPr lang="en-US" sz="20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th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generation of particles to raise the Higgs mass                                                                                   </a:t>
            </a:r>
            <a:r>
              <a:rPr lang="en-US" sz="2000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Moroi</a:t>
            </a:r>
            <a:r>
              <a:rPr lang="en-US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, Okada (1992)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1" y="2852369"/>
            <a:ext cx="457200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Chiral 4</a:t>
            </a:r>
            <a:r>
              <a:rPr lang="en-US" sz="20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th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generation particles are highly constrained.  Instead, add vector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-like 4</a:t>
            </a:r>
            <a:r>
              <a:rPr lang="en-US" sz="2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th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generation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particles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.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 For example, add a 10 of SU(5) consistent with gauge coupling unification:</a:t>
            </a: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marL="0" indent="0" algn="r">
              <a:buNone/>
            </a:pPr>
            <a:r>
              <a:rPr lang="en-US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Martin (2010)</a:t>
            </a:r>
            <a:endParaRPr lang="en-US" baseline="-250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lvl="1"/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lvl="1"/>
            <a:endParaRPr lang="en-US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pPr lvl="1"/>
            <a:endParaRPr lang="en-US" sz="1400" dirty="0" smtClean="0"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5105400"/>
            <a:ext cx="4419600" cy="533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24400" y="2678668"/>
            <a:ext cx="4236513" cy="3874532"/>
            <a:chOff x="5334000" y="2593609"/>
            <a:chExt cx="3626913" cy="38745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0" y="2895600"/>
              <a:ext cx="3626913" cy="357254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720359" y="2593609"/>
              <a:ext cx="11850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(</a:t>
              </a:r>
              <a:r>
                <a:rPr lang="en-US" dirty="0" err="1" smtClean="0"/>
                <a:t>GeV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574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MSSM4G AT THE LHC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2819400"/>
            <a:ext cx="2590800" cy="2711927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401" y="2057400"/>
            <a:ext cx="5867399" cy="383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>
              <a:solidFill>
                <a:srgbClr val="FF0000"/>
              </a:solidFill>
              <a:latin typeface="Arial" charset="0"/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Arial" charset="0"/>
                <a:cs typeface="Symbol" charset="2"/>
              </a:rPr>
              <a:t>Quarks,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Symbol" charset="2"/>
              </a:rPr>
              <a:t>squarks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Symbol" charset="2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Symbol" charset="2"/>
              </a:rPr>
              <a:t>gluinos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Symbol" charset="2"/>
              </a:rPr>
              <a:t> in the 1-3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Symbol" charset="2"/>
              </a:rPr>
              <a:t>TeV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Symbol" charset="2"/>
              </a:rPr>
              <a:t> range, cascading down to MET signatures</a:t>
            </a:r>
          </a:p>
          <a:p>
            <a:endParaRPr lang="en-US" sz="1400" dirty="0">
              <a:solidFill>
                <a:srgbClr val="000000"/>
              </a:solidFill>
              <a:latin typeface="Arial" charset="0"/>
              <a:cs typeface="Symbol" charset="2"/>
            </a:endParaRPr>
          </a:p>
          <a:p>
            <a:pPr lvl="1"/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sym typeface="Wingdings"/>
              </a:rPr>
              <a:t>4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sym typeface="Wingdings"/>
              </a:rPr>
              <a:t>4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Wingding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sym typeface="Wingdings"/>
              </a:rPr>
              <a:t>Drell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Wingdings"/>
              </a:rPr>
              <a:t>-Yan production, followed by decays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sym typeface="Wingdings"/>
              </a:rPr>
              <a:t>4 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Wingdings"/>
              </a:rPr>
              <a:t>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t 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Wingdings"/>
              </a:rPr>
              <a:t>Z,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n 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Wingdings"/>
              </a:rPr>
              <a:t>W, </a:t>
            </a:r>
            <a:r>
              <a:rPr lang="en-US" i="1" dirty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t </a:t>
            </a:r>
            <a:r>
              <a:rPr lang="en-US" dirty="0">
                <a:solidFill>
                  <a:srgbClr val="000000"/>
                </a:solidFill>
                <a:latin typeface="Arial" charset="0"/>
                <a:sym typeface="Wingdings"/>
              </a:rPr>
              <a:t>h, etc.</a:t>
            </a:r>
          </a:p>
          <a:p>
            <a:endParaRPr lang="en-US" sz="1400" dirty="0" smtClean="0">
              <a:solidFill>
                <a:srgbClr val="000000"/>
              </a:solidFill>
              <a:latin typeface="Symbol" charset="0"/>
              <a:sym typeface="Wingdings" charset="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Symbol" charset="0"/>
                <a:sym typeface="Wingdings" charset="0"/>
              </a:rPr>
              <a:t>t</a:t>
            </a:r>
            <a:r>
              <a:rPr lang="en-US" dirty="0">
                <a:solidFill>
                  <a:srgbClr val="000000"/>
                </a:solidFill>
                <a:sym typeface="Wingdings" charset="0"/>
              </a:rPr>
              <a:t>̃</a:t>
            </a:r>
            <a:r>
              <a:rPr lang="en-US" baseline="-25000" dirty="0">
                <a:solidFill>
                  <a:srgbClr val="000000"/>
                </a:solidFill>
                <a:sym typeface="Wingdings" charset="0"/>
              </a:rPr>
              <a:t>4 </a:t>
            </a:r>
            <a:r>
              <a:rPr lang="en-US" dirty="0">
                <a:solidFill>
                  <a:srgbClr val="000000"/>
                </a:solidFill>
                <a:latin typeface="Symbol" charset="0"/>
                <a:sym typeface="Wingdings" charset="0"/>
              </a:rPr>
              <a:t>t</a:t>
            </a:r>
            <a:r>
              <a:rPr lang="en-US" dirty="0">
                <a:solidFill>
                  <a:srgbClr val="000000"/>
                </a:solidFill>
                <a:sym typeface="Wingdings" charset="0"/>
              </a:rPr>
              <a:t>̃</a:t>
            </a:r>
            <a:r>
              <a:rPr lang="en-US" baseline="-25000" dirty="0">
                <a:solidFill>
                  <a:srgbClr val="000000"/>
                </a:solidFill>
                <a:sym typeface="Wingdings" charset="0"/>
              </a:rPr>
              <a:t>4 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Symbol" charset="2"/>
              </a:rPr>
              <a:t>Drell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Symbol" charset="2"/>
              </a:rPr>
              <a:t>-Yan production, followed by decays </a:t>
            </a:r>
            <a:r>
              <a:rPr lang="en-US" dirty="0">
                <a:solidFill>
                  <a:srgbClr val="000000"/>
                </a:solidFill>
                <a:latin typeface="Symbol" charset="0"/>
                <a:sym typeface="Wingdings" charset="0"/>
              </a:rPr>
              <a:t>t</a:t>
            </a:r>
            <a:r>
              <a:rPr lang="en-US" dirty="0">
                <a:solidFill>
                  <a:srgbClr val="000000"/>
                </a:solidFill>
                <a:sym typeface="Wingdings" charset="0"/>
              </a:rPr>
              <a:t>̃</a:t>
            </a:r>
            <a:r>
              <a:rPr lang="en-US" baseline="-25000" dirty="0">
                <a:solidFill>
                  <a:srgbClr val="000000"/>
                </a:solidFill>
                <a:sym typeface="Wingdings" charset="0"/>
              </a:rPr>
              <a:t>4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Symbol" charset="2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Symbol" charset="2"/>
                <a:sym typeface="Wingdings"/>
              </a:rPr>
              <a:t>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Symbol" charset="2"/>
              </a:rPr>
              <a:t>e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c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Symbol" charset="2"/>
              </a:rPr>
              <a:t>,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m c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Symbol" charset="2"/>
              </a:rPr>
              <a:t>, 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t c</a:t>
            </a:r>
            <a:endParaRPr lang="en-US" dirty="0">
              <a:solidFill>
                <a:srgbClr val="000000"/>
              </a:solidFill>
              <a:latin typeface="Arial" charset="0"/>
              <a:cs typeface="Symbol" charset="2"/>
            </a:endParaRPr>
          </a:p>
          <a:p>
            <a:endParaRPr lang="en-US" sz="1400" dirty="0" smtClean="0">
              <a:solidFill>
                <a:srgbClr val="000000"/>
              </a:solidFill>
              <a:latin typeface="Symbol" charset="0"/>
              <a:sym typeface="Wingdings" charset="0"/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Symbol" charset="0"/>
                <a:sym typeface="Wingdings" charset="0"/>
              </a:rPr>
              <a:t>t</a:t>
            </a:r>
            <a:r>
              <a:rPr lang="en-US" dirty="0" smtClean="0">
                <a:solidFill>
                  <a:srgbClr val="000000"/>
                </a:solidFill>
                <a:sym typeface="Wingdings" charset="0"/>
              </a:rPr>
              <a:t>̃</a:t>
            </a:r>
            <a:r>
              <a:rPr lang="en-US" baseline="-25000" dirty="0" smtClean="0">
                <a:solidFill>
                  <a:srgbClr val="000000"/>
                </a:solidFill>
                <a:sym typeface="Wingdings" charset="0"/>
              </a:rPr>
              <a:t>4 </a:t>
            </a:r>
            <a:r>
              <a:rPr lang="en-US" dirty="0">
                <a:solidFill>
                  <a:srgbClr val="000000"/>
                </a:solidFill>
                <a:latin typeface="Symbol" charset="0"/>
                <a:sym typeface="Wingdings" charset="0"/>
              </a:rPr>
              <a:t>t</a:t>
            </a:r>
            <a:r>
              <a:rPr lang="en-US" dirty="0">
                <a:solidFill>
                  <a:srgbClr val="000000"/>
                </a:solidFill>
                <a:sym typeface="Wingdings" charset="0"/>
              </a:rPr>
              <a:t>̃</a:t>
            </a:r>
            <a:r>
              <a:rPr lang="en-US" baseline="-25000" dirty="0">
                <a:solidFill>
                  <a:srgbClr val="000000"/>
                </a:solidFill>
                <a:sym typeface="Wingdings" charset="0"/>
              </a:rPr>
              <a:t>4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Symbol" charset="2"/>
              </a:rPr>
              <a:t>Drell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Symbol" charset="2"/>
              </a:rPr>
              <a:t>-Yan production, leading to long-lived charged particles, displaced vertices</a:t>
            </a:r>
          </a:p>
          <a:p>
            <a:endParaRPr lang="en-US" sz="1400" dirty="0">
              <a:solidFill>
                <a:srgbClr val="000000"/>
              </a:solidFill>
              <a:latin typeface="Arial" charset="0"/>
              <a:cs typeface="Symbol" charset="2"/>
            </a:endParaRPr>
          </a:p>
          <a:p>
            <a:endParaRPr lang="en-US" sz="1400" dirty="0" smtClean="0">
              <a:solidFill>
                <a:srgbClr val="00B050"/>
              </a:solidFill>
              <a:latin typeface="Arial" charset="0"/>
              <a:cs typeface="Symbol" charset="2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63695" y="914400"/>
            <a:ext cx="85993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MSSM4G models imply a wealth of signals at the LHC</a:t>
            </a:r>
          </a:p>
          <a:p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</a:rPr>
              <a:t>th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generation particles must decay, but can decay to any of the 1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</a:rPr>
              <a:t>st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three generations with a variety of lifetimes. Possible signals: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63695" y="5545550"/>
            <a:ext cx="875170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" y="6172200"/>
            <a:ext cx="845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Kumar, Martin (2015); Abdullah, </a:t>
            </a:r>
            <a:r>
              <a:rPr lang="en-US" sz="2000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Feng</a:t>
            </a:r>
            <a:r>
              <a:rPr lang="en-US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, Iwamoto, </a:t>
            </a:r>
            <a:r>
              <a:rPr lang="en-US" sz="2000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Lillard</a:t>
            </a:r>
            <a:r>
              <a:rPr lang="en-US" sz="20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 ( 2016)</a:t>
            </a:r>
            <a:endParaRPr lang="en-US" sz="1400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7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68275"/>
            <a:ext cx="82296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MSSM4G DARK MATTER</a:t>
            </a:r>
            <a:endParaRPr lang="en-US" dirty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914400"/>
            <a:ext cx="1981200" cy="1325603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990600"/>
            <a:ext cx="5029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MSSM4G predicts heavy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neutralino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dark matter that freezes out with the right thermal relic density through 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cc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sym typeface="Wingdings"/>
              </a:rPr>
              <a:t> </a:t>
            </a:r>
            <a:r>
              <a:rPr lang="en-US" i="1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Arial" charset="0"/>
                <a:sym typeface="Wingdings"/>
              </a:rPr>
              <a:t>4</a:t>
            </a:r>
            <a:r>
              <a:rPr lang="en-US" i="1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-25000" dirty="0" smtClean="0">
                <a:solidFill>
                  <a:srgbClr val="000000"/>
                </a:solidFill>
                <a:latin typeface="Arial" charset="0"/>
                <a:sym typeface="Wingdings"/>
              </a:rPr>
              <a:t>4</a:t>
            </a:r>
            <a:endParaRPr lang="en-US" dirty="0" smtClean="0">
              <a:solidFill>
                <a:srgbClr val="000000"/>
              </a:solidFill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Direct detection cross sections naturally fall between current bounds and the neutrino floor</a:t>
            </a:r>
          </a:p>
          <a:p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Interesting signals for indirect detection also (CTA)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  <a:p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2438400"/>
            <a:ext cx="3512685" cy="2984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1" y="5410200"/>
            <a:ext cx="883919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Models like these have strong theoretical motivations and promise </a:t>
            </a:r>
            <a:r>
              <a:rPr lang="en-US" sz="2400" dirty="0">
                <a:solidFill>
                  <a:srgbClr val="FF0000"/>
                </a:solidFill>
              </a:rPr>
              <a:t>an exciting program of discovery for DM searches, the </a:t>
            </a:r>
            <a:r>
              <a:rPr lang="en-US" sz="2400" dirty="0" smtClean="0">
                <a:solidFill>
                  <a:srgbClr val="FF0000"/>
                </a:solidFill>
              </a:rPr>
              <a:t>LHC, and </a:t>
            </a:r>
            <a:r>
              <a:rPr lang="en-US" sz="2400" dirty="0">
                <a:solidFill>
                  <a:srgbClr val="FF0000"/>
                </a:solidFill>
              </a:rPr>
              <a:t>future colliders</a:t>
            </a:r>
          </a:p>
        </p:txBody>
      </p:sp>
    </p:spTree>
    <p:extLst>
      <p:ext uri="{BB962C8B-B14F-4D97-AF65-F5344CB8AC3E}">
        <p14:creationId xmlns:p14="http://schemas.microsoft.com/office/powerpoint/2010/main" val="216056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WEAKLY INTERACTING, LIGHT PARTICLES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42984" y="914400"/>
            <a:ext cx="910101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 new target for new physics searches, but with similarly strong motivations</a:t>
            </a:r>
          </a:p>
          <a:p>
            <a:endParaRPr lang="en-US" sz="2000" dirty="0" smtClean="0"/>
          </a:p>
        </p:txBody>
      </p:sp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7" y="1905000"/>
            <a:ext cx="4191000" cy="358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4547" y="1524000"/>
            <a:ext cx="3059653" cy="430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/>
              <a:t>WIMPless</a:t>
            </a:r>
            <a:r>
              <a:rPr lang="en-US" sz="2000" dirty="0" smtClean="0"/>
              <a:t> Miracle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12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2000" y="1524000"/>
            <a:ext cx="4572000" cy="430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Anomalies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4521937" y="2029408"/>
            <a:ext cx="4088663" cy="3651967"/>
            <a:chOff x="4610099" y="3308245"/>
            <a:chExt cx="4357365" cy="3140180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4610099" y="3308245"/>
              <a:ext cx="4357365" cy="3140180"/>
              <a:chOff x="4457699" y="3381376"/>
              <a:chExt cx="4357365" cy="3140180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699" y="3381376"/>
                <a:ext cx="4357365" cy="3140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5"/>
              <p:cNvSpPr>
                <a:spLocks noChangeArrowheads="1"/>
              </p:cNvSpPr>
              <p:nvPr/>
            </p:nvSpPr>
            <p:spPr bwMode="auto">
              <a:xfrm>
                <a:off x="6648450" y="3686175"/>
                <a:ext cx="847725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7658101" y="4238625"/>
                <a:ext cx="97155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5314951" y="4629150"/>
                <a:ext cx="10668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5829300" y="3528356"/>
              <a:ext cx="2719664" cy="2295703"/>
              <a:chOff x="5829300" y="3528356"/>
              <a:chExt cx="2719664" cy="2295703"/>
            </a:xfrm>
          </p:grpSpPr>
          <p:sp>
            <p:nvSpPr>
              <p:cNvPr id="14" name="TextBox 19"/>
              <p:cNvSpPr txBox="1">
                <a:spLocks noChangeArrowheads="1"/>
              </p:cNvSpPr>
              <p:nvPr/>
            </p:nvSpPr>
            <p:spPr bwMode="auto">
              <a:xfrm>
                <a:off x="7197123" y="3528356"/>
                <a:ext cx="84670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400" baseline="-25000"/>
                  <a:t>WIMPs</a:t>
                </a:r>
              </a:p>
            </p:txBody>
          </p:sp>
          <p:sp>
            <p:nvSpPr>
              <p:cNvPr id="15" name="TextBox 20"/>
              <p:cNvSpPr txBox="1">
                <a:spLocks noChangeArrowheads="1"/>
              </p:cNvSpPr>
              <p:nvPr/>
            </p:nvSpPr>
            <p:spPr bwMode="auto">
              <a:xfrm>
                <a:off x="6849460" y="5444468"/>
                <a:ext cx="1699504" cy="379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2800" baseline="-25000">
                    <a:solidFill>
                      <a:srgbClr val="00BE00"/>
                    </a:solidFill>
                  </a:rPr>
                  <a:t>WIMPless DM</a:t>
                </a:r>
              </a:p>
            </p:txBody>
          </p:sp>
          <p:cxnSp>
            <p:nvCxnSpPr>
              <p:cNvPr id="16" name="Straight Arrow Connector 22"/>
              <p:cNvCxnSpPr>
                <a:cxnSpLocks noChangeShapeType="1"/>
              </p:cNvCxnSpPr>
              <p:nvPr/>
            </p:nvCxnSpPr>
            <p:spPr bwMode="auto">
              <a:xfrm rot="10800000">
                <a:off x="5829300" y="5581650"/>
                <a:ext cx="956660" cy="132694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Arrow Connector 24"/>
              <p:cNvCxnSpPr>
                <a:cxnSpLocks noChangeShapeType="1"/>
              </p:cNvCxnSpPr>
              <p:nvPr/>
            </p:nvCxnSpPr>
            <p:spPr bwMode="auto">
              <a:xfrm rot="16200000" flipV="1">
                <a:off x="6557963" y="5043487"/>
                <a:ext cx="514350" cy="447675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Arrow Connector 25"/>
              <p:cNvCxnSpPr>
                <a:cxnSpLocks noChangeShapeType="1"/>
              </p:cNvCxnSpPr>
              <p:nvPr/>
            </p:nvCxnSpPr>
            <p:spPr bwMode="auto">
              <a:xfrm rot="16200000" flipV="1">
                <a:off x="6886578" y="4895849"/>
                <a:ext cx="942974" cy="238127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Arrow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48539" y="4291011"/>
                <a:ext cx="1847850" cy="485778"/>
              </a:xfrm>
              <a:prstGeom prst="straightConnector1">
                <a:avLst/>
              </a:prstGeom>
              <a:noFill/>
              <a:ln w="19050">
                <a:solidFill>
                  <a:srgbClr val="00BE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Oval 27"/>
              <p:cNvSpPr>
                <a:spLocks noChangeArrowheads="1"/>
              </p:cNvSpPr>
              <p:nvPr/>
            </p:nvSpPr>
            <p:spPr bwMode="auto">
              <a:xfrm>
                <a:off x="8086725" y="3754438"/>
                <a:ext cx="133350" cy="13335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aseline="-25000"/>
              </a:p>
            </p:txBody>
          </p:sp>
        </p:grp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6200" y="5638800"/>
            <a:ext cx="8915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000" dirty="0" smtClean="0">
                <a:latin typeface="Arial" charset="0"/>
              </a:rPr>
              <a:t>Weakly interacting, light particles can be thermal relic dark matter and open </a:t>
            </a:r>
            <a:r>
              <a:rPr lang="en-US" sz="2000" dirty="0">
                <a:latin typeface="Arial" charset="0"/>
              </a:rPr>
              <a:t>connections to </a:t>
            </a:r>
            <a:r>
              <a:rPr lang="en-US" sz="2000" dirty="0" smtClean="0">
                <a:latin typeface="Arial" charset="0"/>
              </a:rPr>
              <a:t>the intensity frontier, </a:t>
            </a:r>
            <a:r>
              <a:rPr lang="en-US" sz="2000" dirty="0">
                <a:latin typeface="Arial" charset="0"/>
              </a:rPr>
              <a:t>nuclear, AMO, </a:t>
            </a:r>
            <a:r>
              <a:rPr lang="en-US" sz="2000" dirty="0" smtClean="0">
                <a:latin typeface="Arial" charset="0"/>
              </a:rPr>
              <a:t>and CM </a:t>
            </a:r>
            <a:r>
              <a:rPr lang="en-US" sz="2000" dirty="0">
                <a:latin typeface="Arial" charset="0"/>
              </a:rPr>
              <a:t>physics</a:t>
            </a:r>
          </a:p>
          <a:p>
            <a:endParaRPr lang="en-US" sz="20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965" y="2694580"/>
            <a:ext cx="1543235" cy="52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06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257800" y="1204691"/>
            <a:ext cx="2438400" cy="1386109"/>
            <a:chOff x="914400" y="1913461"/>
            <a:chExt cx="2667000" cy="181883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" y="1913461"/>
              <a:ext cx="2667000" cy="181883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057400" y="1913461"/>
              <a:ext cx="381000" cy="44873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175971" y="2057400"/>
              <a:ext cx="491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X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49000" y="1757381"/>
            <a:ext cx="1599000" cy="1290619"/>
            <a:chOff x="914400" y="4820536"/>
            <a:chExt cx="1895094" cy="1642034"/>
          </a:xfrm>
        </p:grpSpPr>
        <p:pic>
          <p:nvPicPr>
            <p:cNvPr id="13" name="Picture 12" descr="fodor_g-2_03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4820536"/>
              <a:ext cx="1895094" cy="14781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600200" y="6093238"/>
              <a:ext cx="57464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g</a:t>
              </a:r>
              <a:r>
                <a:rPr lang="en-US" dirty="0" smtClean="0"/>
                <a:t>, A’</a:t>
              </a:r>
              <a:endParaRPr lang="en-US" dirty="0"/>
            </a:p>
          </p:txBody>
        </p:sp>
      </p:grp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WEAKLY INTERACTING, LIGHT PARTICLES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4038600" y="1371600"/>
            <a:ext cx="457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aseline="30000" dirty="0" smtClean="0"/>
              <a:t>	8</a:t>
            </a:r>
            <a:r>
              <a:rPr lang="en-US" sz="2000" dirty="0" smtClean="0"/>
              <a:t>Be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	</a:t>
            </a:r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 </a:t>
            </a:r>
            <a:r>
              <a:rPr lang="en-US" sz="2000" dirty="0" smtClean="0"/>
              <a:t>6.8</a:t>
            </a:r>
            <a:r>
              <a:rPr lang="en-US" sz="2000" dirty="0" smtClean="0">
                <a:latin typeface="Symbol" charset="2"/>
                <a:cs typeface="Symbol" charset="2"/>
              </a:rPr>
              <a:t>s</a:t>
            </a:r>
            <a:r>
              <a:rPr lang="en-US" sz="2000" dirty="0" smtClean="0"/>
              <a:t> anomaly now seen in two decays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/>
              <a:t>milli</a:t>
            </a:r>
            <a:r>
              <a:rPr lang="en-US" sz="2000" dirty="0" smtClean="0"/>
              <a:t>-charged, 17 MeV boson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1653" y="914400"/>
            <a:ext cx="3516853" cy="3804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Anomalies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12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143000" y="6246912"/>
            <a:ext cx="2609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Fayet</a:t>
            </a:r>
            <a:r>
              <a:rPr lang="en-US" sz="1400" dirty="0" smtClean="0"/>
              <a:t> (2007), </a:t>
            </a:r>
            <a:r>
              <a:rPr lang="en-US" sz="1400" dirty="0" err="1" smtClean="0"/>
              <a:t>Pospelov</a:t>
            </a:r>
            <a:r>
              <a:rPr lang="en-US" sz="1400" dirty="0" smtClean="0"/>
              <a:t> (2008)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6246912"/>
            <a:ext cx="2889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Krasznahorkay</a:t>
            </a:r>
            <a:r>
              <a:rPr lang="en-US" sz="1400" dirty="0" smtClean="0"/>
              <a:t> et al. (2015, 2017)</a:t>
            </a:r>
            <a:endParaRPr lang="en-US" sz="1400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1324985"/>
            <a:ext cx="195024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	</a:t>
            </a:r>
            <a:r>
              <a:rPr lang="en-US" sz="2000" dirty="0" err="1" smtClean="0"/>
              <a:t>Muon</a:t>
            </a:r>
            <a:r>
              <a:rPr lang="en-US" sz="2000" dirty="0" smtClean="0"/>
              <a:t> g-2</a:t>
            </a:r>
          </a:p>
          <a:p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124200"/>
            <a:ext cx="3505200" cy="3198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2875"/>
          <a:stretch/>
        </p:blipFill>
        <p:spPr>
          <a:xfrm>
            <a:off x="3962400" y="3276600"/>
            <a:ext cx="505148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WEAKLY INTERACTING LIGHT PARTICLES AT LHC</a:t>
            </a:r>
            <a:endParaRPr lang="en-US" dirty="0">
              <a:latin typeface="Arial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838200"/>
            <a:ext cx="8686800" cy="5638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Weakly interacting light particles, produce striking signals</a:t>
            </a:r>
          </a:p>
          <a:p>
            <a:pPr marL="0" indent="0" eaLnBrk="1" hangingPunct="1">
              <a:buNone/>
            </a:pPr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These have motivated many new proposals for experiments, including some for the LHC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5321653"/>
            <a:ext cx="3634037" cy="1383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71600"/>
            <a:ext cx="6858000" cy="333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594556"/>
            <a:ext cx="2540426" cy="2062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712292"/>
            <a:ext cx="2971800" cy="1917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574" y="3810000"/>
            <a:ext cx="2933669" cy="1406138"/>
          </a:xfrm>
          <a:prstGeom prst="rect">
            <a:avLst/>
          </a:prstGeom>
        </p:spPr>
      </p:pic>
      <p:pic>
        <p:nvPicPr>
          <p:cNvPr id="8" name="Picture 7" descr="SHiP_3D_whit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35785"/>
            <a:ext cx="5841574" cy="10901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7501" y="3625334"/>
            <a:ext cx="1018390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MilliQan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18180" y="4853611"/>
            <a:ext cx="1210788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CODEX-b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6182" y="5714321"/>
            <a:ext cx="941521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FASER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4804" y="4513688"/>
            <a:ext cx="1428596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MATHUSLA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60574" y="2450068"/>
            <a:ext cx="706406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SHiP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226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1" y="990600"/>
            <a:ext cx="8686800" cy="5486400"/>
          </a:xfrm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New physics searches at ATLAS, CMS focus on high </a:t>
            </a:r>
            <a:r>
              <a:rPr lang="en-US" dirty="0" err="1" smtClean="0">
                <a:latin typeface="Arial" charset="0"/>
              </a:rPr>
              <a:t>p</a:t>
            </a:r>
            <a:r>
              <a:rPr lang="en-US" baseline="-25000" dirty="0" err="1" smtClean="0">
                <a:latin typeface="Arial" charset="0"/>
              </a:rPr>
              <a:t>T</a:t>
            </a:r>
            <a:r>
              <a:rPr lang="en-US" dirty="0" err="1" smtClean="0">
                <a:latin typeface="Arial" charset="0"/>
              </a:rPr>
              <a:t>.</a:t>
            </a:r>
            <a:r>
              <a:rPr lang="en-US" dirty="0" smtClean="0">
                <a:latin typeface="Arial" charset="0"/>
              </a:rPr>
              <a:t>  This is appropriate for strongly interacting, heavy particles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~ </a:t>
            </a:r>
            <a:r>
              <a:rPr lang="en-US" dirty="0" err="1" smtClean="0">
                <a:latin typeface="Arial" charset="0"/>
              </a:rPr>
              <a:t>fb</a:t>
            </a:r>
            <a:r>
              <a:rPr lang="en-US" dirty="0" smtClean="0">
                <a:latin typeface="Arial" charset="0"/>
              </a:rPr>
              <a:t> to </a:t>
            </a:r>
            <a:r>
              <a:rPr lang="en-US" dirty="0" err="1" smtClean="0">
                <a:latin typeface="Arial" charset="0"/>
              </a:rPr>
              <a:t>pb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  <a:sym typeface="Wingdings"/>
              </a:rPr>
              <a:t> </a:t>
            </a:r>
            <a:r>
              <a:rPr lang="en-US" dirty="0" smtClean="0">
                <a:latin typeface="Arial" charset="0"/>
              </a:rPr>
              <a:t>N ~ 10</a:t>
            </a:r>
            <a:r>
              <a:rPr lang="en-US" baseline="30000" dirty="0" smtClean="0">
                <a:latin typeface="Arial" charset="0"/>
              </a:rPr>
              <a:t>3</a:t>
            </a:r>
            <a:r>
              <a:rPr lang="en-US" dirty="0" smtClean="0">
                <a:latin typeface="Arial" charset="0"/>
              </a:rPr>
              <a:t> </a:t>
            </a:r>
            <a:r>
              <a:rPr lang="mr-IN" dirty="0" smtClean="0">
                <a:latin typeface="Arial" charset="0"/>
              </a:rPr>
              <a:t>–</a:t>
            </a:r>
            <a:r>
              <a:rPr lang="en-US" dirty="0" smtClean="0">
                <a:latin typeface="Arial" charset="0"/>
              </a:rPr>
              <a:t> 10</a:t>
            </a:r>
            <a:r>
              <a:rPr lang="en-US" baseline="30000" dirty="0" smtClean="0">
                <a:latin typeface="Arial" charset="0"/>
              </a:rPr>
              <a:t>6</a:t>
            </a:r>
            <a:r>
              <a:rPr lang="en-US" dirty="0" smtClean="0">
                <a:latin typeface="Arial" charset="0"/>
              </a:rPr>
              <a:t>,  produced ~</a:t>
            </a:r>
            <a:r>
              <a:rPr lang="en-US" dirty="0" err="1" smtClean="0">
                <a:latin typeface="Arial" charset="0"/>
              </a:rPr>
              <a:t>isotropically</a:t>
            </a:r>
            <a:endParaRPr lang="en-US" sz="1000" dirty="0" smtClean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However, if new particles are weakly interacting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and light, they</a:t>
            </a:r>
            <a:r>
              <a:rPr lang="en-US" dirty="0" smtClean="0"/>
              <a:t> </a:t>
            </a:r>
            <a:r>
              <a:rPr lang="en-US" dirty="0"/>
              <a:t>are predominantly </a:t>
            </a:r>
            <a:r>
              <a:rPr lang="en-US" dirty="0" smtClean="0"/>
              <a:t>produced at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(e.g., </a:t>
            </a:r>
            <a:r>
              <a:rPr lang="en-US" dirty="0"/>
              <a:t>in </a:t>
            </a:r>
            <a:r>
              <a:rPr lang="en-US" dirty="0">
                <a:latin typeface="Symbol" charset="2"/>
                <a:cs typeface="Symbol" charset="2"/>
              </a:rPr>
              <a:t>p, </a:t>
            </a:r>
            <a:r>
              <a:rPr lang="en-US" dirty="0">
                <a:cs typeface="Symbol" charset="2"/>
              </a:rPr>
              <a:t>K, B</a:t>
            </a:r>
            <a:r>
              <a:rPr lang="en-US" dirty="0"/>
              <a:t> </a:t>
            </a:r>
            <a:r>
              <a:rPr lang="en-US" dirty="0" smtClean="0"/>
              <a:t>decay), better to look </a:t>
            </a:r>
            <a:r>
              <a:rPr lang="en-US" dirty="0"/>
              <a:t>in the forward </a:t>
            </a:r>
            <a:r>
              <a:rPr lang="en-US" dirty="0" smtClean="0"/>
              <a:t>region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cs typeface="Symbol" charset="2"/>
              </a:rPr>
              <a:t>inel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~ 100 </a:t>
            </a:r>
            <a:r>
              <a:rPr lang="en-US" dirty="0" err="1">
                <a:latin typeface="Arial" charset="0"/>
              </a:rPr>
              <a:t>mb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Wingdings"/>
              </a:rPr>
              <a:t> N ~ </a:t>
            </a:r>
            <a:r>
              <a:rPr lang="en-US" dirty="0" smtClean="0">
                <a:latin typeface="Arial" charset="0"/>
                <a:sym typeface="Wingdings"/>
              </a:rPr>
              <a:t>10</a:t>
            </a:r>
            <a:r>
              <a:rPr lang="en-US" baseline="30000" dirty="0" smtClean="0">
                <a:latin typeface="Arial" charset="0"/>
                <a:sym typeface="Wingdings"/>
              </a:rPr>
              <a:t>17</a:t>
            </a:r>
            <a:r>
              <a:rPr lang="en-US" dirty="0" smtClean="0">
                <a:latin typeface="Arial" charset="0"/>
                <a:sym typeface="Wingdings"/>
              </a:rPr>
              <a:t>,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dirty="0" smtClean="0">
                <a:latin typeface="Arial" charset="0"/>
                <a:sym typeface="Wingdings"/>
              </a:rPr>
              <a:t> ~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L</a:t>
            </a:r>
            <a:r>
              <a:rPr lang="en-US" baseline="-25000" dirty="0" smtClean="0">
                <a:latin typeface="Arial" charset="0"/>
                <a:sym typeface="Wingdings"/>
              </a:rPr>
              <a:t>QCD</a:t>
            </a:r>
            <a:r>
              <a:rPr lang="en-US" dirty="0" smtClean="0">
                <a:latin typeface="Arial" charset="0"/>
                <a:sym typeface="Wingdings"/>
              </a:rPr>
              <a:t> / E ~ 250 MeV / </a:t>
            </a:r>
            <a:r>
              <a:rPr lang="en-US" dirty="0" err="1" smtClean="0">
                <a:latin typeface="Arial" charset="0"/>
                <a:sym typeface="Wingdings"/>
              </a:rPr>
              <a:t>TeV</a:t>
            </a:r>
            <a:r>
              <a:rPr lang="en-US" dirty="0" smtClean="0">
                <a:latin typeface="Arial" charset="0"/>
                <a:sym typeface="Wingdings"/>
              </a:rPr>
              <a:t> ~ </a:t>
            </a:r>
            <a:r>
              <a:rPr lang="en-US" dirty="0" err="1" smtClean="0">
                <a:latin typeface="Arial" charset="0"/>
                <a:sym typeface="Wingdings"/>
              </a:rPr>
              <a:t>mrad</a:t>
            </a:r>
            <a:endParaRPr lang="en-US" dirty="0" smtClean="0">
              <a:latin typeface="Arial" charset="0"/>
              <a:sym typeface="Wingdings"/>
            </a:endParaRPr>
          </a:p>
          <a:p>
            <a:pPr lvl="1"/>
            <a:endParaRPr lang="en-US" dirty="0" smtClean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695973"/>
            <a:ext cx="4876800" cy="1857227"/>
          </a:xfrm>
          <a:prstGeom prst="rect">
            <a:avLst/>
          </a:prstGeom>
        </p:spPr>
      </p:pic>
      <p:sp>
        <p:nvSpPr>
          <p:cNvPr id="7" name="Title 7"/>
          <p:cNvSpPr txBox="1">
            <a:spLocks/>
          </p:cNvSpPr>
          <p:nvPr/>
        </p:nvSpPr>
        <p:spPr bwMode="auto">
          <a:xfrm>
            <a:off x="0" y="244475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>
                <a:solidFill>
                  <a:srgbClr val="FF0000"/>
                </a:solidFill>
                <a:latin typeface="Arial" charset="0"/>
              </a:rPr>
              <a:t>FASER</a:t>
            </a:r>
            <a:r>
              <a:rPr lang="en-US" smtClean="0">
                <a:latin typeface="Arial" charset="0"/>
              </a:rPr>
              <a:t>: </a:t>
            </a:r>
            <a:r>
              <a:rPr lang="en-US" smtClean="0">
                <a:solidFill>
                  <a:srgbClr val="FF0000"/>
                </a:solidFill>
                <a:latin typeface="Arial" charset="0"/>
              </a:rPr>
              <a:t>F</a:t>
            </a:r>
            <a:r>
              <a:rPr lang="en-US" smtClean="0">
                <a:latin typeface="Arial" charset="0"/>
              </a:rPr>
              <a:t>ORW</a:t>
            </a:r>
            <a:r>
              <a:rPr lang="en-US" smtClean="0">
                <a:solidFill>
                  <a:srgbClr val="FF0000"/>
                </a:solidFill>
                <a:latin typeface="Arial" charset="0"/>
              </a:rPr>
              <a:t>A</a:t>
            </a:r>
            <a:r>
              <a:rPr lang="en-US" smtClean="0">
                <a:latin typeface="Arial" charset="0"/>
              </a:rPr>
              <a:t>RD </a:t>
            </a:r>
            <a:r>
              <a:rPr lang="en-US" smtClean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smtClean="0">
                <a:latin typeface="Arial" charset="0"/>
              </a:rPr>
              <a:t>EARCH </a:t>
            </a:r>
            <a:r>
              <a:rPr lang="en-US" smtClean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mtClean="0">
                <a:latin typeface="Arial" charset="0"/>
              </a:rPr>
              <a:t>XPE</a:t>
            </a:r>
            <a:r>
              <a:rPr lang="en-US" smtClean="0">
                <a:solidFill>
                  <a:srgbClr val="FF0000"/>
                </a:solidFill>
                <a:latin typeface="Arial" charset="0"/>
              </a:rPr>
              <a:t>R</a:t>
            </a:r>
            <a:r>
              <a:rPr lang="en-US" smtClean="0">
                <a:latin typeface="Arial" charset="0"/>
              </a:rPr>
              <a:t>IMENT</a:t>
            </a:r>
            <a:endParaRPr lang="en-US" dirty="0"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0959" y="990600"/>
            <a:ext cx="32882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ym typeface="Wingdings"/>
              </a:rPr>
              <a:t>Feng</a:t>
            </a:r>
            <a:r>
              <a:rPr lang="en-US" sz="1400" dirty="0">
                <a:sym typeface="Wingdings"/>
              </a:rPr>
              <a:t>, </a:t>
            </a:r>
            <a:r>
              <a:rPr lang="en-US" sz="1400" dirty="0" err="1">
                <a:sym typeface="Wingdings"/>
              </a:rPr>
              <a:t>Galon</a:t>
            </a:r>
            <a:r>
              <a:rPr lang="en-US" sz="1400" dirty="0">
                <a:sym typeface="Wingdings"/>
              </a:rPr>
              <a:t>, Kling, </a:t>
            </a:r>
            <a:r>
              <a:rPr lang="en-US" sz="1400" dirty="0" err="1">
                <a:sym typeface="Wingdings"/>
              </a:rPr>
              <a:t>Trojanowski</a:t>
            </a:r>
            <a:r>
              <a:rPr lang="en-US" sz="1400" dirty="0">
                <a:sym typeface="Wingdings"/>
              </a:rPr>
              <a:t> (2017)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5886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0" y="1143000"/>
            <a:ext cx="8991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A small, inexpensive detector, appropriately placed, could have great reach. Two “extremes”:</a:t>
            </a:r>
          </a:p>
          <a:p>
            <a:pPr>
              <a:spcBef>
                <a:spcPct val="20000"/>
              </a:spcBef>
            </a:pPr>
            <a:r>
              <a:rPr lang="en-US" sz="2400" dirty="0"/>
              <a:t>	</a:t>
            </a:r>
            <a:r>
              <a:rPr lang="en-US" sz="2400" dirty="0" smtClean="0"/>
              <a:t>Near location: 150 m downstream, between the beams </a:t>
            </a:r>
          </a:p>
          <a:p>
            <a:pPr>
              <a:spcBef>
                <a:spcPct val="20000"/>
              </a:spcBef>
            </a:pPr>
            <a:r>
              <a:rPr lang="en-US" sz="2400" dirty="0" smtClean="0"/>
              <a:t>	Far location: 400 m downstream, after the beam curves </a:t>
            </a:r>
            <a:endParaRPr lang="en-US" sz="24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FASER</a:t>
            </a:r>
            <a:r>
              <a:rPr lang="en-US" dirty="0" smtClean="0">
                <a:latin typeface="Arial" charset="0"/>
              </a:rPr>
              <a:t>: 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F</a:t>
            </a:r>
            <a:r>
              <a:rPr lang="en-US" dirty="0" smtClean="0">
                <a:latin typeface="Arial" charset="0"/>
              </a:rPr>
              <a:t>ORW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A</a:t>
            </a:r>
            <a:r>
              <a:rPr lang="en-US" dirty="0" smtClean="0">
                <a:latin typeface="Arial" charset="0"/>
              </a:rPr>
              <a:t>RD 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US" dirty="0" smtClean="0">
                <a:latin typeface="Arial" charset="0"/>
              </a:rPr>
              <a:t>EARCH 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dirty="0" smtClean="0">
                <a:latin typeface="Arial" charset="0"/>
              </a:rPr>
              <a:t>XPE</a:t>
            </a:r>
            <a:r>
              <a:rPr lang="en-US" dirty="0" smtClean="0">
                <a:solidFill>
                  <a:srgbClr val="FF0000"/>
                </a:solidFill>
                <a:latin typeface="Arial" charset="0"/>
              </a:rPr>
              <a:t>R</a:t>
            </a:r>
            <a:r>
              <a:rPr lang="en-US" dirty="0" smtClean="0">
                <a:latin typeface="Arial" charset="0"/>
              </a:rPr>
              <a:t>IMENT</a:t>
            </a:r>
            <a:endParaRPr lang="en-US" dirty="0"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00400"/>
            <a:ext cx="8000999" cy="30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970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4800600" y="1219200"/>
            <a:ext cx="3505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Dark Higgs Bosons</a:t>
            </a:r>
            <a:endParaRPr lang="en-US" sz="2400" dirty="0"/>
          </a:p>
        </p:txBody>
      </p:sp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DISCOVERY POTENTIAL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724437"/>
            <a:ext cx="4419600" cy="4139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48237"/>
            <a:ext cx="4358008" cy="434340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5385" y="1132228"/>
            <a:ext cx="3505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/>
              <a:t>Dark Photons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080189" y="2743200"/>
            <a:ext cx="709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</a:rPr>
              <a:t>LHCb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124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itle 7"/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WEAKLY INTERACTING, LIGHT PARTICLES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2371" y="990600"/>
            <a:ext cx="8909229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/>
              <a:t>T</a:t>
            </a:r>
            <a:r>
              <a:rPr lang="en-US" sz="2000" dirty="0" smtClean="0"/>
              <a:t>hese </a:t>
            </a:r>
            <a:r>
              <a:rPr lang="en-US" sz="2000" dirty="0"/>
              <a:t>experiments </a:t>
            </a:r>
            <a:r>
              <a:rPr lang="en-US" sz="2000" dirty="0" smtClean="0"/>
              <a:t>will significantly </a:t>
            </a:r>
            <a:r>
              <a:rPr lang="en-US" sz="2000" dirty="0"/>
              <a:t>extend the discovery potential of the LHC program in the HL-LHC </a:t>
            </a:r>
            <a:r>
              <a:rPr lang="en-US" sz="2000" dirty="0" smtClean="0"/>
              <a:t>era and they are already attracting the attention of some of the world’s best known physicists</a:t>
            </a:r>
            <a:endParaRPr lang="en-US" sz="2000" dirty="0"/>
          </a:p>
        </p:txBody>
      </p:sp>
      <p:pic>
        <p:nvPicPr>
          <p:cNvPr id="5" name="Picture 4" descr="2017-10-31 17.55.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0"/>
            <a:ext cx="4337229" cy="3867149"/>
          </a:xfrm>
          <a:prstGeom prst="rect">
            <a:avLst/>
          </a:prstGeom>
        </p:spPr>
      </p:pic>
      <p:pic>
        <p:nvPicPr>
          <p:cNvPr id="8" name="Picture 7" descr="S6EP07_-_Sheldon_and_Leonar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2" r="10110"/>
          <a:stretch/>
        </p:blipFill>
        <p:spPr>
          <a:xfrm>
            <a:off x="228600" y="2286000"/>
            <a:ext cx="4084320" cy="38764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1399" y="6248400"/>
            <a:ext cx="544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Leonard and Sheldon from “The Big Bang Theory”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853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5279767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9901" b="4980"/>
          <a:stretch/>
        </p:blipFill>
        <p:spPr>
          <a:xfrm>
            <a:off x="3633346" y="3386328"/>
            <a:ext cx="2081654" cy="2633472"/>
          </a:xfrm>
          <a:prstGeom prst="rect">
            <a:avLst/>
          </a:prstGeom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NEWTON AND NATURALNESS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0" y="914400"/>
            <a:ext cx="5105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In </a:t>
            </a:r>
            <a:r>
              <a:rPr lang="en-US" sz="2000" dirty="0" smtClean="0"/>
              <a:t>1687, Isaac Newton published the </a:t>
            </a:r>
            <a:r>
              <a:rPr lang="en-US" sz="2000" i="1" dirty="0" smtClean="0"/>
              <a:t>Principia</a:t>
            </a:r>
            <a:r>
              <a:rPr lang="en-US" sz="2000" dirty="0" smtClean="0"/>
              <a:t>.  </a:t>
            </a:r>
            <a:r>
              <a:rPr lang="en-US" sz="2000" dirty="0"/>
              <a:t>5</a:t>
            </a:r>
            <a:r>
              <a:rPr lang="en-US" sz="2000" dirty="0" smtClean="0"/>
              <a:t> years later, a clergyman, </a:t>
            </a:r>
            <a:r>
              <a:rPr lang="en-US" sz="2000" dirty="0"/>
              <a:t>Robert </a:t>
            </a:r>
            <a:r>
              <a:rPr lang="en-US" sz="2000" dirty="0" smtClean="0"/>
              <a:t>Bentley, asked him </a:t>
            </a:r>
            <a:r>
              <a:rPr lang="en-US" sz="2000" dirty="0"/>
              <a:t>how the law of universal gravitation </a:t>
            </a:r>
            <a:r>
              <a:rPr lang="en-US" sz="2000" dirty="0" smtClean="0"/>
              <a:t>could be consistent </a:t>
            </a:r>
            <a:r>
              <a:rPr lang="en-US" sz="2000" dirty="0"/>
              <a:t>with a static </a:t>
            </a:r>
            <a:r>
              <a:rPr lang="en-US" sz="2000" dirty="0" smtClean="0"/>
              <a:t>universe.</a:t>
            </a:r>
          </a:p>
        </p:txBody>
      </p:sp>
      <p:pic>
        <p:nvPicPr>
          <p:cNvPr id="8" name="Picture 7" descr="Newton_03_1500x22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1066800"/>
            <a:ext cx="3556000" cy="5334000"/>
          </a:xfrm>
          <a:prstGeom prst="rect">
            <a:avLst/>
          </a:prstGeom>
        </p:spPr>
      </p:pic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0" y="2819400"/>
            <a:ext cx="4038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Newton’s rueful reply: “That </a:t>
            </a:r>
            <a:r>
              <a:rPr lang="en-US" sz="2000" dirty="0"/>
              <a:t>there should be a central particle, so accurately placed in the middle, as to be always equally attracted on all sides, and thereby continue without motion, seems to me a supposition fully as hard as to make the sharpest needle stand upright on its point upon a looking-glass</a:t>
            </a:r>
            <a:r>
              <a:rPr lang="en-US" sz="2000" dirty="0" smtClean="0"/>
              <a:t>.”</a:t>
            </a:r>
            <a:endParaRPr lang="en-U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2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CONCLUSIONS</a:t>
            </a:r>
            <a:endParaRPr lang="en-US" dirty="0">
              <a:latin typeface="Arial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162800" cy="47244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W</a:t>
            </a:r>
            <a:r>
              <a:rPr lang="en-US" dirty="0" smtClean="0">
                <a:latin typeface="Arial" charset="0"/>
              </a:rPr>
              <a:t>e have many deep and important problems</a:t>
            </a:r>
            <a:endParaRPr lang="en-US" dirty="0">
              <a:latin typeface="Arial" charset="0"/>
            </a:endParaRPr>
          </a:p>
          <a:p>
            <a:endParaRPr lang="en-US" dirty="0" smtClean="0">
              <a:latin typeface="Arial" charset="0"/>
            </a:endParaRPr>
          </a:p>
          <a:p>
            <a:r>
              <a:rPr lang="en-US" dirty="0" smtClean="0">
                <a:latin typeface="Arial" charset="0"/>
              </a:rPr>
              <a:t>The current lack of one dominant paradigm for their solution is leading to a flowering of creative theoretical ideas</a:t>
            </a:r>
          </a:p>
          <a:p>
            <a:endParaRPr lang="en-US" dirty="0" smtClean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M</a:t>
            </a:r>
            <a:r>
              <a:rPr lang="en-US" dirty="0" smtClean="0">
                <a:latin typeface="Arial" charset="0"/>
              </a:rPr>
              <a:t>any new connections between theory and experiment</a:t>
            </a:r>
          </a:p>
          <a:p>
            <a:endParaRPr lang="en-US" dirty="0">
              <a:latin typeface="Arial" charset="0"/>
            </a:endParaRPr>
          </a:p>
          <a:p>
            <a:r>
              <a:rPr lang="en-US" dirty="0">
                <a:latin typeface="Arial" charset="0"/>
              </a:rPr>
              <a:t>M</a:t>
            </a:r>
            <a:r>
              <a:rPr lang="en-US" dirty="0" smtClean="0">
                <a:latin typeface="Arial" charset="0"/>
              </a:rPr>
              <a:t>any new connections to other fields</a:t>
            </a:r>
          </a:p>
        </p:txBody>
      </p:sp>
    </p:spTree>
    <p:extLst>
      <p:ext uri="{BB962C8B-B14F-4D97-AF65-F5344CB8AC3E}">
        <p14:creationId xmlns:p14="http://schemas.microsoft.com/office/powerpoint/2010/main" val="13368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THE PRESENT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76200" y="914400"/>
            <a:ext cx="8839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Like Newton, we have just completed a monumental achievement, the completion of the standard models of cosmology and particle physics, and 5 years later, we also have a naturalness problem</a:t>
            </a:r>
            <a:endParaRPr lang="en-US" sz="2000" dirty="0"/>
          </a:p>
        </p:txBody>
      </p:sp>
      <p:pic>
        <p:nvPicPr>
          <p:cNvPr id="13" name="Picture 12" descr="1200px-Standard_Model_of_Elementary_Particles.sv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2" b="2423"/>
          <a:stretch/>
        </p:blipFill>
        <p:spPr>
          <a:xfrm>
            <a:off x="4800599" y="2731008"/>
            <a:ext cx="3743623" cy="3127248"/>
          </a:xfrm>
          <a:prstGeom prst="rect">
            <a:avLst/>
          </a:prstGeom>
        </p:spPr>
      </p:pic>
      <p:pic>
        <p:nvPicPr>
          <p:cNvPr id="14" name="Picture 13" descr="Planck-only_Cosmic recipe pie ch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87922"/>
            <a:ext cx="4381500" cy="3936678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7575227" y="2450068"/>
            <a:ext cx="1416373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Naturalness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7919396" y="3069025"/>
            <a:ext cx="538804" cy="6647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/>
          <p:cNvCxnSpPr>
            <a:stCxn id="128" idx="0"/>
            <a:endCxn id="127" idx="2"/>
          </p:cNvCxnSpPr>
          <p:nvPr/>
        </p:nvCxnSpPr>
        <p:spPr>
          <a:xfrm flipV="1">
            <a:off x="8188798" y="2819400"/>
            <a:ext cx="94616" cy="2496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05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OUTSTANDING PROBLEMS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0" y="9144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Actually, we have an embarrassment of riches: naturalness is just one of the many deep and interesting puzzles we have the privilege to think about</a:t>
            </a:r>
            <a:endParaRPr lang="en-US" sz="2000" dirty="0"/>
          </a:p>
        </p:txBody>
      </p:sp>
      <p:pic>
        <p:nvPicPr>
          <p:cNvPr id="13" name="Picture 12" descr="1200px-Standard_Model_of_Elementary_Particles.sv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2" b="2423"/>
          <a:stretch/>
        </p:blipFill>
        <p:spPr>
          <a:xfrm>
            <a:off x="4800599" y="2731008"/>
            <a:ext cx="3743623" cy="3127248"/>
          </a:xfrm>
          <a:prstGeom prst="rect">
            <a:avLst/>
          </a:prstGeom>
        </p:spPr>
      </p:pic>
      <p:pic>
        <p:nvPicPr>
          <p:cNvPr id="14" name="Picture 13" descr="Planck-only_Cosmic recipe pie ch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87922"/>
            <a:ext cx="4381500" cy="393667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2400" y="2203256"/>
            <a:ext cx="993143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Inflation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13906" y="1905000"/>
            <a:ext cx="1968094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Grand Unification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086600" y="2992825"/>
            <a:ext cx="717227" cy="286543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6" idx="0"/>
            <a:endCxn id="52" idx="2"/>
          </p:cNvCxnSpPr>
          <p:nvPr/>
        </p:nvCxnSpPr>
        <p:spPr>
          <a:xfrm flipH="1" flipV="1">
            <a:off x="7397953" y="2274332"/>
            <a:ext cx="47261" cy="7184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9" idx="0"/>
          </p:cNvCxnSpPr>
          <p:nvPr/>
        </p:nvCxnSpPr>
        <p:spPr>
          <a:xfrm>
            <a:off x="6078584" y="2644305"/>
            <a:ext cx="846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3810000" y="1916668"/>
            <a:ext cx="3479292" cy="3950732"/>
            <a:chOff x="3886200" y="2212324"/>
            <a:chExt cx="3479292" cy="3950732"/>
          </a:xfrm>
        </p:grpSpPr>
        <p:sp>
          <p:nvSpPr>
            <p:cNvPr id="53" name="TextBox 52"/>
            <p:cNvSpPr txBox="1"/>
            <p:nvPr/>
          </p:nvSpPr>
          <p:spPr>
            <a:xfrm>
              <a:off x="3886200" y="2212324"/>
              <a:ext cx="2421418" cy="36933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Flavor, CP, Strong CP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4944075" y="2939961"/>
              <a:ext cx="2421417" cy="3223095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59" idx="0"/>
              <a:endCxn id="53" idx="2"/>
            </p:cNvCxnSpPr>
            <p:nvPr/>
          </p:nvCxnSpPr>
          <p:spPr>
            <a:xfrm flipH="1" flipV="1">
              <a:off x="5096909" y="2581656"/>
              <a:ext cx="1057875" cy="35830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3220992" y="5803646"/>
            <a:ext cx="1672791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Neutrino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9" name="Oval 88"/>
          <p:cNvSpPr/>
          <p:nvPr/>
        </p:nvSpPr>
        <p:spPr>
          <a:xfrm>
            <a:off x="4847345" y="5167997"/>
            <a:ext cx="2298473" cy="67307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>
            <a:endCxn id="88" idx="0"/>
          </p:cNvCxnSpPr>
          <p:nvPr/>
        </p:nvCxnSpPr>
        <p:spPr>
          <a:xfrm flipH="1">
            <a:off x="4057388" y="5551172"/>
            <a:ext cx="836396" cy="2524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135357" y="5861634"/>
            <a:ext cx="1467544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Dark Energy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>
            <a:off x="1858571" y="4849931"/>
            <a:ext cx="2865829" cy="47149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/>
          <p:cNvCxnSpPr>
            <a:stCxn id="93" idx="4"/>
            <a:endCxn id="92" idx="0"/>
          </p:cNvCxnSpPr>
          <p:nvPr/>
        </p:nvCxnSpPr>
        <p:spPr>
          <a:xfrm flipH="1">
            <a:off x="869129" y="5321425"/>
            <a:ext cx="2422357" cy="5402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098596" y="2607212"/>
            <a:ext cx="1583298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Baryogenesis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2289223" y="3909211"/>
            <a:ext cx="2435177" cy="43408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/>
          <p:cNvCxnSpPr>
            <a:stCxn id="97" idx="0"/>
            <a:endCxn id="96" idx="2"/>
          </p:cNvCxnSpPr>
          <p:nvPr/>
        </p:nvCxnSpPr>
        <p:spPr>
          <a:xfrm flipV="1">
            <a:off x="3506812" y="2976544"/>
            <a:ext cx="383433" cy="932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830655" y="1904265"/>
            <a:ext cx="1390337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Dark Matter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2400300" y="3289175"/>
            <a:ext cx="2324100" cy="46441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>
            <a:stCxn id="101" idx="0"/>
            <a:endCxn id="100" idx="2"/>
          </p:cNvCxnSpPr>
          <p:nvPr/>
        </p:nvCxnSpPr>
        <p:spPr>
          <a:xfrm flipH="1" flipV="1">
            <a:off x="2525824" y="2273597"/>
            <a:ext cx="1036526" cy="10155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4970448" y="5988312"/>
            <a:ext cx="1929322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Quantum Gravity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5" name="Straight Connector 124"/>
          <p:cNvCxnSpPr>
            <a:stCxn id="124" idx="2"/>
            <a:endCxn id="123" idx="3"/>
          </p:cNvCxnSpPr>
          <p:nvPr/>
        </p:nvCxnSpPr>
        <p:spPr>
          <a:xfrm flipH="1">
            <a:off x="6899770" y="6159037"/>
            <a:ext cx="263030" cy="139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7575227" y="2450068"/>
            <a:ext cx="1416373" cy="3693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Naturalness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7919396" y="3069025"/>
            <a:ext cx="538804" cy="6647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/>
          <p:cNvCxnSpPr>
            <a:stCxn id="128" idx="0"/>
            <a:endCxn id="127" idx="2"/>
          </p:cNvCxnSpPr>
          <p:nvPr/>
        </p:nvCxnSpPr>
        <p:spPr>
          <a:xfrm flipV="1">
            <a:off x="8188798" y="2819400"/>
            <a:ext cx="94616" cy="2496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7162800" y="5917273"/>
            <a:ext cx="717227" cy="48352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7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OUTSTANDING OPPORTUNITIES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0" y="1066800"/>
            <a:ext cx="914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In particle theory, this is a time of great creativity, new ideas, and best of all, new proposals for experiments and connections to other fields (cosmology, astrophysics, nuclear physics, condensed matter, atomic physics, ...)</a:t>
            </a:r>
            <a:endParaRPr lang="en-US" sz="2000" dirty="0"/>
          </a:p>
        </p:txBody>
      </p:sp>
      <p:grpSp>
        <p:nvGrpSpPr>
          <p:cNvPr id="9" name="Group 8"/>
          <p:cNvGrpSpPr/>
          <p:nvPr/>
        </p:nvGrpSpPr>
        <p:grpSpPr>
          <a:xfrm>
            <a:off x="304800" y="2438400"/>
            <a:ext cx="4060340" cy="3655132"/>
            <a:chOff x="304800" y="1647888"/>
            <a:chExt cx="4060340" cy="36551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647888"/>
              <a:ext cx="4060340" cy="36551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729705" y="4919043"/>
              <a:ext cx="6136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Craig</a:t>
              </a:r>
              <a:endParaRPr lang="en-US" sz="1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24400" y="2492986"/>
            <a:ext cx="4000500" cy="3555326"/>
            <a:chOff x="4724400" y="1702474"/>
            <a:chExt cx="4000500" cy="355532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702474"/>
              <a:ext cx="4000500" cy="3555326"/>
            </a:xfrm>
            <a:prstGeom prst="rect">
              <a:avLst/>
            </a:prstGeom>
            <a:noFill/>
            <a:ln w="381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724400" y="4919043"/>
              <a:ext cx="46679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Tait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45413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LOOKING UNDER THE LAMPPOST</a:t>
            </a:r>
            <a:endParaRPr lang="en-US" dirty="0">
              <a:latin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96834" y="1143000"/>
            <a:ext cx="6370766" cy="5414665"/>
            <a:chOff x="1096834" y="1143000"/>
            <a:chExt cx="6370766" cy="5414665"/>
          </a:xfrm>
        </p:grpSpPr>
        <p:sp>
          <p:nvSpPr>
            <p:cNvPr id="15" name="TextBox 14"/>
            <p:cNvSpPr txBox="1"/>
            <p:nvPr/>
          </p:nvSpPr>
          <p:spPr>
            <a:xfrm>
              <a:off x="4038600" y="6096000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Mass</a:t>
              </a:r>
              <a:endParaRPr 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3401" y="3452451"/>
              <a:ext cx="26485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Coupling Strength</a:t>
              </a:r>
              <a:endParaRPr lang="en-US" sz="2400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209800" y="1143000"/>
              <a:ext cx="5257800" cy="4572000"/>
              <a:chOff x="2209800" y="1143000"/>
              <a:chExt cx="5257800" cy="4572000"/>
            </a:xfrm>
          </p:grpSpPr>
          <p:sp>
            <p:nvSpPr>
              <p:cNvPr id="16" name="Right Triangle 15"/>
              <p:cNvSpPr/>
              <p:nvPr/>
            </p:nvSpPr>
            <p:spPr>
              <a:xfrm rot="5400000">
                <a:off x="2178292" y="1479309"/>
                <a:ext cx="3030499" cy="2967482"/>
              </a:xfrm>
              <a:prstGeom prst="rt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Triangle 23"/>
              <p:cNvSpPr/>
              <p:nvPr/>
            </p:nvSpPr>
            <p:spPr>
              <a:xfrm rot="16200000">
                <a:off x="3849594" y="2401793"/>
                <a:ext cx="3352800" cy="3273613"/>
              </a:xfrm>
              <a:prstGeom prst="rt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209800" y="1143000"/>
                <a:ext cx="5257800" cy="4572000"/>
                <a:chOff x="2057400" y="2286000"/>
                <a:chExt cx="5257800" cy="3581400"/>
              </a:xfrm>
            </p:grpSpPr>
            <p:cxnSp>
              <p:nvCxnSpPr>
                <p:cNvPr id="3" name="Straight Arrow Connector 2"/>
                <p:cNvCxnSpPr/>
                <p:nvPr/>
              </p:nvCxnSpPr>
              <p:spPr>
                <a:xfrm>
                  <a:off x="2057400" y="5867400"/>
                  <a:ext cx="5257800" cy="0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2057400" y="2286000"/>
                  <a:ext cx="0" cy="3581400"/>
                </a:xfrm>
                <a:prstGeom prst="straightConnector1">
                  <a:avLst/>
                </a:prstGeom>
                <a:ln w="38100" cmpd="sng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TextBox 18"/>
              <p:cNvSpPr txBox="1"/>
              <p:nvPr/>
            </p:nvSpPr>
            <p:spPr>
              <a:xfrm>
                <a:off x="2497010" y="1905000"/>
                <a:ext cx="13392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Already</a:t>
                </a:r>
              </a:p>
              <a:p>
                <a:pPr algn="ctr"/>
                <a:r>
                  <a:rPr lang="en-US" dirty="0" smtClean="0"/>
                  <a:t>Discovered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684225" y="4111943"/>
                <a:ext cx="20792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Weakly Interacting</a:t>
                </a:r>
                <a:endParaRPr lang="en-US" dirty="0"/>
              </a:p>
              <a:p>
                <a:pPr algn="ctr"/>
                <a:r>
                  <a:rPr lang="en-US" dirty="0" smtClean="0"/>
                  <a:t>Light Particles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661185" y="2057400"/>
                <a:ext cx="2173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Strongly Interacting</a:t>
                </a:r>
              </a:p>
              <a:p>
                <a:pPr algn="ctr"/>
                <a:r>
                  <a:rPr lang="en-US" dirty="0" smtClean="0"/>
                  <a:t>Heavy Particles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177283" y="4758274"/>
                <a:ext cx="15446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Impossible to </a:t>
                </a:r>
              </a:p>
              <a:p>
                <a:r>
                  <a:rPr lang="en-US" dirty="0" smtClean="0"/>
                  <a:t>Discover</a:t>
                </a:r>
                <a:endParaRPr lang="en-US"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631547" y="1535668"/>
            <a:ext cx="4769253" cy="4618820"/>
            <a:chOff x="1631547" y="1535668"/>
            <a:chExt cx="4769253" cy="4618820"/>
          </a:xfrm>
        </p:grpSpPr>
        <p:sp>
          <p:nvSpPr>
            <p:cNvPr id="23" name="TextBox 22"/>
            <p:cNvSpPr txBox="1"/>
            <p:nvPr/>
          </p:nvSpPr>
          <p:spPr>
            <a:xfrm>
              <a:off x="5818376" y="5785156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TeV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95720" y="5785156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dirty="0" smtClean="0"/>
                <a:t>eV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63416" y="5785156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GeV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64151" y="1535668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31547" y="3377803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r>
                <a:rPr lang="en-US" baseline="30000" dirty="0" smtClean="0"/>
                <a:t>-3</a:t>
              </a:r>
              <a:endParaRPr lang="en-US" baseline="30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31547" y="5219939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r>
                <a:rPr lang="en-US" baseline="30000" dirty="0" smtClean="0"/>
                <a:t>-6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1975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STRONGLY INTERACTING, HEAVY PARTICLES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0" y="914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The traditional target for new physics searches, with strong motivations</a:t>
            </a:r>
          </a:p>
          <a:p>
            <a:endParaRPr lang="en-US" sz="2000" dirty="0" smtClean="0"/>
          </a:p>
        </p:txBody>
      </p:sp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10163"/>
            <a:ext cx="4191000" cy="350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400" y="1562416"/>
            <a:ext cx="4191000" cy="430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WIMP Miracle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~</a:t>
            </a:r>
            <a:r>
              <a:rPr lang="en-US" sz="2000" dirty="0" err="1" smtClean="0"/>
              <a:t>TeV</a:t>
            </a:r>
            <a:r>
              <a:rPr lang="en-US" sz="2000" dirty="0" smtClean="0"/>
              <a:t> particles with O(1) couplings have the right thermal relic densities to be dark matter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419600" y="1562416"/>
            <a:ext cx="4572000" cy="430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Anomalies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~</a:t>
            </a:r>
            <a:r>
              <a:rPr lang="en-US" sz="2000" dirty="0" err="1" smtClean="0"/>
              <a:t>TeV</a:t>
            </a:r>
            <a:r>
              <a:rPr lang="en-US" sz="2000" dirty="0" smtClean="0"/>
              <a:t> particles with O(1) couplings can explain the ~3.5</a:t>
            </a:r>
            <a:r>
              <a:rPr lang="en-US" sz="2000" dirty="0" smtClean="0">
                <a:latin typeface="Symbol" charset="2"/>
                <a:cs typeface="Symbol" charset="2"/>
              </a:rPr>
              <a:t>s</a:t>
            </a:r>
            <a:r>
              <a:rPr lang="en-US" sz="2000" dirty="0" smtClean="0"/>
              <a:t> discrepancy in 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anomalous magnetic moment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4747878" y="2209800"/>
            <a:ext cx="3634122" cy="3210354"/>
            <a:chOff x="4747878" y="2067354"/>
            <a:chExt cx="3634122" cy="3352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47878" y="2067354"/>
              <a:ext cx="3634122" cy="33528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800600" y="4797623"/>
              <a:ext cx="1951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Hagiwara et al. (2017)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277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STRONGLY INTERACTING, HEAVY PARTICLES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152399" y="914400"/>
            <a:ext cx="464820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Naturalness</a:t>
            </a:r>
          </a:p>
          <a:p>
            <a:endParaRPr lang="en-US" sz="1400" dirty="0"/>
          </a:p>
          <a:p>
            <a:pPr marL="0" indent="0">
              <a:buNone/>
            </a:pPr>
            <a:r>
              <a:rPr lang="en-US" sz="2000" dirty="0" smtClean="0"/>
              <a:t>~</a:t>
            </a:r>
            <a:r>
              <a:rPr lang="en-US" sz="2000" dirty="0" err="1" smtClean="0"/>
              <a:t>TeV</a:t>
            </a:r>
            <a:r>
              <a:rPr lang="en-US" sz="2000" dirty="0" smtClean="0"/>
              <a:t> particles with O(1) couplings can explain why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h</a:t>
            </a:r>
            <a:r>
              <a:rPr lang="en-US" sz="2000" dirty="0" smtClean="0"/>
              <a:t> &lt;&lt;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Pl</a:t>
            </a:r>
            <a:endParaRPr lang="en-US" sz="2000" baseline="-25000" dirty="0" smtClean="0"/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181600" y="990600"/>
            <a:ext cx="3199345" cy="1314450"/>
            <a:chOff x="419" y="989"/>
            <a:chExt cx="2570" cy="1161"/>
          </a:xfrm>
        </p:grpSpPr>
        <p:sp>
          <p:nvSpPr>
            <p:cNvPr id="5" name="Oval 20"/>
            <p:cNvSpPr>
              <a:spLocks noChangeArrowheads="1"/>
            </p:cNvSpPr>
            <p:nvPr/>
          </p:nvSpPr>
          <p:spPr bwMode="auto">
            <a:xfrm>
              <a:off x="1125" y="989"/>
              <a:ext cx="1142" cy="1161"/>
            </a:xfrm>
            <a:prstGeom prst="ellipse">
              <a:avLst/>
            </a:prstGeom>
            <a:solidFill>
              <a:srgbClr val="0000FF"/>
            </a:solidFill>
            <a:ln w="57150">
              <a:solidFill>
                <a:srgbClr val="0000FF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new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particle</a:t>
              </a:r>
            </a:p>
          </p:txBody>
        </p:sp>
        <p:sp>
          <p:nvSpPr>
            <p:cNvPr id="6" name="Line 21"/>
            <p:cNvSpPr>
              <a:spLocks noChangeShapeType="1"/>
            </p:cNvSpPr>
            <p:nvPr/>
          </p:nvSpPr>
          <p:spPr bwMode="auto">
            <a:xfrm>
              <a:off x="419" y="1571"/>
              <a:ext cx="706" cy="11"/>
            </a:xfrm>
            <a:prstGeom prst="line">
              <a:avLst/>
            </a:prstGeom>
            <a:noFill/>
            <a:ln w="57150">
              <a:solidFill>
                <a:srgbClr val="3333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2"/>
            <p:cNvSpPr>
              <a:spLocks noChangeShapeType="1"/>
            </p:cNvSpPr>
            <p:nvPr/>
          </p:nvSpPr>
          <p:spPr bwMode="auto">
            <a:xfrm>
              <a:off x="2280" y="1571"/>
              <a:ext cx="709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23"/>
            <p:cNvSpPr txBox="1">
              <a:spLocks noChangeArrowheads="1"/>
            </p:cNvSpPr>
            <p:nvPr/>
          </p:nvSpPr>
          <p:spPr bwMode="auto">
            <a:xfrm>
              <a:off x="479" y="1233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3333FF"/>
                  </a:solidFill>
                </a:rPr>
                <a:t>Higgs</a:t>
              </a:r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2272" y="1204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3333FF"/>
                  </a:solidFill>
                </a:rPr>
                <a:t>Higgs</a:t>
              </a:r>
            </a:p>
          </p:txBody>
        </p:sp>
      </p:grp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52400" y="2439510"/>
            <a:ext cx="8991599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Is this motivation spoiled by the lack of new particles at the LHC so far?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E.g., “</a:t>
            </a:r>
            <a:r>
              <a:rPr lang="en-US" sz="2000" dirty="0" err="1" smtClean="0"/>
              <a:t>gluino</a:t>
            </a:r>
            <a:r>
              <a:rPr lang="en-US" sz="2000" dirty="0" smtClean="0"/>
              <a:t> mass &gt; 2 </a:t>
            </a:r>
            <a:r>
              <a:rPr lang="en-US" sz="2000" dirty="0" err="1" smtClean="0"/>
              <a:t>TeV</a:t>
            </a:r>
            <a:r>
              <a:rPr lang="en-US" sz="2000" dirty="0" smtClean="0"/>
              <a:t> &gt;&gt;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h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, fine tuning &gt; 100, 1000...”</a:t>
            </a:r>
          </a:p>
        </p:txBody>
      </p:sp>
      <p:pic>
        <p:nvPicPr>
          <p:cNvPr id="3" name="Picture 2" descr="ATLAS_SUSY_Summa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97977"/>
            <a:ext cx="4134678" cy="2971800"/>
          </a:xfrm>
          <a:prstGeom prst="rect">
            <a:avLst/>
          </a:prstGeom>
        </p:spPr>
      </p:pic>
      <p:pic>
        <p:nvPicPr>
          <p:cNvPr id="10" name="Picture 9" descr="exo-limits_ICHEP_2016.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3528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3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QUANTIFYING NATURALNESS</a:t>
            </a:r>
            <a:endParaRPr lang="en-US" dirty="0">
              <a:latin typeface="Arial" charset="0"/>
            </a:endParaRP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0" y="9144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Quantifying fine tuning is fraught with subjective choices.  E.g., SUSY</a:t>
            </a:r>
          </a:p>
          <a:p>
            <a:endParaRPr lang="en-US" sz="20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874852"/>
              </p:ext>
            </p:extLst>
          </p:nvPr>
        </p:nvGraphicFramePr>
        <p:xfrm>
          <a:off x="381000" y="1634488"/>
          <a:ext cx="3886200" cy="4690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67640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Step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Systematic Error</a:t>
                      </a:r>
                      <a:endParaRPr lang="en-US" dirty="0"/>
                    </a:p>
                  </a:txBody>
                  <a:tcPr anchor="ctr"/>
                </a:tc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Choose</a:t>
                      </a:r>
                      <a:r>
                        <a:rPr lang="en-US" baseline="0" dirty="0" smtClean="0"/>
                        <a:t> a framework with some fundamental parameters </a:t>
                      </a:r>
                      <a:r>
                        <a:rPr lang="en-US" baseline="0" dirty="0" err="1" smtClean="0"/>
                        <a:t>a</a:t>
                      </a:r>
                      <a:r>
                        <a:rPr lang="en-US" baseline="-25000" dirty="0" err="1" smtClean="0"/>
                        <a:t>i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~10</a:t>
                      </a:r>
                      <a:endParaRPr lang="en-US" dirty="0"/>
                    </a:p>
                  </a:txBody>
                  <a:tcPr anchor="ctr"/>
                </a:tc>
              </a:tr>
              <a:tr h="12240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Define sensitivity coefficients and combine</a:t>
                      </a:r>
                      <a:r>
                        <a:rPr lang="en-US" baseline="0" dirty="0" smtClean="0"/>
                        <a:t> them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~10</a:t>
                      </a:r>
                      <a:endParaRPr lang="en-US" dirty="0"/>
                    </a:p>
                  </a:txBody>
                  <a:tcPr anchor="ctr"/>
                </a:tc>
              </a:tr>
              <a:tr h="125623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Normalize to average fine tuning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~10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830" y="1405824"/>
            <a:ext cx="1610570" cy="2705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284" y="1762500"/>
            <a:ext cx="4307184" cy="16664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5389485"/>
            <a:ext cx="2038350" cy="34263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419600" y="3742945"/>
            <a:ext cx="4307184" cy="604271"/>
            <a:chOff x="4582284" y="3524505"/>
            <a:chExt cx="4307184" cy="6042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7068" y="3704020"/>
              <a:ext cx="1422400" cy="24524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2284" y="3524505"/>
              <a:ext cx="2651091" cy="604271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5294417" y="4429780"/>
            <a:ext cx="3531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Ellis, </a:t>
            </a:r>
            <a:r>
              <a:rPr lang="en-US" sz="1400" dirty="0" err="1" smtClean="0"/>
              <a:t>Enqvist</a:t>
            </a:r>
            <a:r>
              <a:rPr lang="en-US" sz="1400" dirty="0" smtClean="0"/>
              <a:t>, </a:t>
            </a:r>
            <a:r>
              <a:rPr lang="en-US" sz="1400" dirty="0" err="1" smtClean="0"/>
              <a:t>Nanopoulos</a:t>
            </a:r>
            <a:r>
              <a:rPr lang="en-US" sz="1400" dirty="0" smtClean="0"/>
              <a:t>, </a:t>
            </a:r>
            <a:r>
              <a:rPr lang="en-US" sz="1400" dirty="0" err="1" smtClean="0"/>
              <a:t>Zwirner</a:t>
            </a:r>
            <a:r>
              <a:rPr lang="en-US" sz="1400" dirty="0" smtClean="0"/>
              <a:t> (1986)</a:t>
            </a:r>
          </a:p>
          <a:p>
            <a:pPr algn="r"/>
            <a:r>
              <a:rPr lang="en-US" sz="1400" dirty="0" err="1" smtClean="0"/>
              <a:t>Barbieri</a:t>
            </a:r>
            <a:r>
              <a:rPr lang="en-US" sz="1400" smtClean="0"/>
              <a:t>, </a:t>
            </a:r>
            <a:r>
              <a:rPr lang="en-US" sz="1400" dirty="0" err="1" smtClean="0"/>
              <a:t>Giudice</a:t>
            </a:r>
            <a:r>
              <a:rPr lang="en-US" sz="1400" dirty="0" smtClean="0"/>
              <a:t> (1988)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553200" y="5953780"/>
            <a:ext cx="2290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De Carlos, Casas (1993)</a:t>
            </a:r>
          </a:p>
          <a:p>
            <a:pPr algn="r"/>
            <a:r>
              <a:rPr lang="en-US" sz="1400" dirty="0" smtClean="0"/>
              <a:t>Anderson, </a:t>
            </a:r>
            <a:r>
              <a:rPr lang="en-US" sz="1400" dirty="0" err="1" smtClean="0"/>
              <a:t>Castano</a:t>
            </a:r>
            <a:r>
              <a:rPr lang="en-US" sz="1400" dirty="0" smtClean="0"/>
              <a:t> (1995)</a:t>
            </a:r>
            <a:endParaRPr lang="en-US" sz="1400" dirty="0"/>
          </a:p>
        </p:txBody>
      </p:sp>
      <p:pic>
        <p:nvPicPr>
          <p:cNvPr id="3" name="Picture 2" descr="unification-coupling-strengths-300x29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30" y="4864062"/>
            <a:ext cx="1793686" cy="176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5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56553</TotalTime>
  <Words>1128</Words>
  <Application>Microsoft Macintosh PowerPoint</Application>
  <PresentationFormat>On-screen Show (4:3)</PresentationFormat>
  <Paragraphs>211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office_arial</vt:lpstr>
      <vt:lpstr>PowerPoint Presentation</vt:lpstr>
      <vt:lpstr>NEWTON AND NATURALNESS</vt:lpstr>
      <vt:lpstr>THE PRESENT</vt:lpstr>
      <vt:lpstr>OUTSTANDING PROBLEMS</vt:lpstr>
      <vt:lpstr>OUTSTANDING OPPORTUNITIES</vt:lpstr>
      <vt:lpstr>LOOKING UNDER THE LAMPPOST</vt:lpstr>
      <vt:lpstr>STRONGLY INTERACTING, HEAVY PARTICLES</vt:lpstr>
      <vt:lpstr>STRONGLY INTERACTING, HEAVY PARTICLES</vt:lpstr>
      <vt:lpstr>QUANTIFYING NATURALNESS</vt:lpstr>
      <vt:lpstr>A NATURAL, VIABLE EXAMPLE: MSSM4G</vt:lpstr>
      <vt:lpstr>MSSM4G AT THE LHC</vt:lpstr>
      <vt:lpstr>MSSM4G DARK MATTER</vt:lpstr>
      <vt:lpstr>WEAKLY INTERACTING, LIGHT PARTICLES</vt:lpstr>
      <vt:lpstr>WEAKLY INTERACTING, LIGHT PARTICLES</vt:lpstr>
      <vt:lpstr>WEAKLY INTERACTING LIGHT PARTICLES AT LHC</vt:lpstr>
      <vt:lpstr>PowerPoint Presentation</vt:lpstr>
      <vt:lpstr>FASER: FORWARD SEARCH EXPERIMENT</vt:lpstr>
      <vt:lpstr>DISCOVERY POTENTIAL</vt:lpstr>
      <vt:lpstr>WEAKLY INTERACTING, LIGHT PARTICLES</vt:lpstr>
      <vt:lpstr>CONCLUSIONS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Jonathan</cp:lastModifiedBy>
  <cp:revision>1010</cp:revision>
  <cp:lastPrinted>2013-07-29T03:23:30Z</cp:lastPrinted>
  <dcterms:created xsi:type="dcterms:W3CDTF">2011-05-01T15:38:23Z</dcterms:created>
  <dcterms:modified xsi:type="dcterms:W3CDTF">2017-11-08T20:47:11Z</dcterms:modified>
</cp:coreProperties>
</file>