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1"/>
  </p:notesMasterIdLst>
  <p:handoutMasterIdLst>
    <p:handoutMasterId r:id="rId32"/>
  </p:handoutMasterIdLst>
  <p:sldIdLst>
    <p:sldId id="667" r:id="rId2"/>
    <p:sldId id="633" r:id="rId3"/>
    <p:sldId id="668" r:id="rId4"/>
    <p:sldId id="646" r:id="rId5"/>
    <p:sldId id="648" r:id="rId6"/>
    <p:sldId id="650" r:id="rId7"/>
    <p:sldId id="669" r:id="rId8"/>
    <p:sldId id="677" r:id="rId9"/>
    <p:sldId id="651" r:id="rId10"/>
    <p:sldId id="652" r:id="rId11"/>
    <p:sldId id="665" r:id="rId12"/>
    <p:sldId id="653" r:id="rId13"/>
    <p:sldId id="654" r:id="rId14"/>
    <p:sldId id="655" r:id="rId15"/>
    <p:sldId id="658" r:id="rId16"/>
    <p:sldId id="657" r:id="rId17"/>
    <p:sldId id="659" r:id="rId18"/>
    <p:sldId id="660" r:id="rId19"/>
    <p:sldId id="661" r:id="rId20"/>
    <p:sldId id="662" r:id="rId21"/>
    <p:sldId id="642" r:id="rId22"/>
    <p:sldId id="663" r:id="rId23"/>
    <p:sldId id="670" r:id="rId24"/>
    <p:sldId id="671" r:id="rId25"/>
    <p:sldId id="672" r:id="rId26"/>
    <p:sldId id="673" r:id="rId27"/>
    <p:sldId id="674" r:id="rId28"/>
    <p:sldId id="676" r:id="rId29"/>
    <p:sldId id="641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E9D7"/>
    <a:srgbClr val="00B050"/>
    <a:srgbClr val="4A7EBB"/>
    <a:srgbClr val="FF0000"/>
    <a:srgbClr val="17375E"/>
    <a:srgbClr val="000000"/>
    <a:srgbClr val="0000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19" autoAdjust="0"/>
    <p:restoredTop sz="94862" autoAdjust="0"/>
  </p:normalViewPr>
  <p:slideViewPr>
    <p:cSldViewPr snapToObjects="1">
      <p:cViewPr varScale="1">
        <p:scale>
          <a:sx n="71" d="100"/>
          <a:sy n="71" d="100"/>
        </p:scale>
        <p:origin x="-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11/21/17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11/21/17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9</a:t>
            </a:r>
            <a:r>
              <a:rPr lang="en-US" baseline="0" dirty="0" smtClean="0">
                <a:latin typeface="+mn-lt"/>
                <a:ea typeface="+mn-ea"/>
                <a:cs typeface="+mn-cs"/>
              </a:rPr>
              <a:t> Nov </a:t>
            </a:r>
            <a:r>
              <a:rPr lang="en-US" dirty="0" smtClean="0">
                <a:latin typeface="+mn-lt"/>
                <a:ea typeface="+mn-ea"/>
                <a:cs typeface="+mn-cs"/>
              </a:rPr>
              <a:t>2017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 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Feng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rgbClr val="0000FF"/>
                </a:solidFill>
              </a:rPr>
              <a:pPr algn="r"/>
              <a:t>‹#›</a:t>
            </a:fld>
            <a:endParaRPr lang="en-US" sz="12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914400"/>
            <a:ext cx="91440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FASER</a:t>
            </a:r>
            <a:endParaRPr lang="en-US" sz="800" b="1" dirty="0" smtClean="0">
              <a:solidFill>
                <a:srgbClr val="FF0000"/>
              </a:solidFill>
            </a:endParaRPr>
          </a:p>
          <a:p>
            <a:pPr algn="ctr"/>
            <a:endParaRPr lang="en-US" sz="800" b="1" dirty="0"/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F</a:t>
            </a:r>
            <a:r>
              <a:rPr lang="en-US" sz="4000" b="1" dirty="0" smtClean="0"/>
              <a:t>ORW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b="1" dirty="0" smtClean="0"/>
              <a:t>RD </a:t>
            </a:r>
            <a:r>
              <a:rPr lang="en-US" sz="4000" b="1" dirty="0" smtClean="0">
                <a:solidFill>
                  <a:srgbClr val="FF0000"/>
                </a:solidFill>
              </a:rPr>
              <a:t>S</a:t>
            </a:r>
            <a:r>
              <a:rPr lang="en-US" sz="4000" b="1" dirty="0" smtClean="0"/>
              <a:t>EARCH </a:t>
            </a:r>
            <a:r>
              <a:rPr lang="en-US" sz="4000" b="1" dirty="0" smtClean="0">
                <a:solidFill>
                  <a:srgbClr val="FF0000"/>
                </a:solidFill>
              </a:rPr>
              <a:t>E</a:t>
            </a:r>
            <a:r>
              <a:rPr lang="en-US" sz="4000" b="1" dirty="0" smtClean="0"/>
              <a:t>XPE</a:t>
            </a:r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IMENT AT THE LHC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i="1" dirty="0" smtClean="0"/>
              <a:t>Carleton University</a:t>
            </a:r>
            <a:endParaRPr lang="en-US" sz="2000" dirty="0" smtClean="0"/>
          </a:p>
          <a:p>
            <a:pPr algn="ctr"/>
            <a:endParaRPr lang="en-US" sz="2400" dirty="0"/>
          </a:p>
          <a:p>
            <a:pPr algn="ctr"/>
            <a:r>
              <a:rPr lang="en-US" sz="2000" dirty="0"/>
              <a:t>Jonathan </a:t>
            </a:r>
            <a:r>
              <a:rPr lang="en-US" sz="2000" dirty="0" err="1" smtClean="0"/>
              <a:t>Feng</a:t>
            </a:r>
            <a:r>
              <a:rPr lang="en-US" sz="2000" dirty="0" smtClean="0"/>
              <a:t>, UC Irvine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>
                <a:sym typeface="Wingdings"/>
              </a:rPr>
              <a:t>Based on 1708.09389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and 1710.09387</a:t>
            </a:r>
          </a:p>
          <a:p>
            <a:pPr algn="ctr"/>
            <a:r>
              <a:rPr lang="en-US" sz="2000" dirty="0" smtClean="0">
                <a:sym typeface="Wingdings"/>
              </a:rPr>
              <a:t>with </a:t>
            </a:r>
            <a:r>
              <a:rPr lang="en-US" sz="2000" dirty="0" err="1" smtClean="0">
                <a:sym typeface="Wingdings"/>
              </a:rPr>
              <a:t>Iftah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Galon</a:t>
            </a:r>
            <a:r>
              <a:rPr lang="en-US" sz="2000" dirty="0" smtClean="0">
                <a:sym typeface="Wingdings"/>
              </a:rPr>
              <a:t>, Felix Kling, Sebastian </a:t>
            </a:r>
            <a:r>
              <a:rPr lang="en-US" sz="2000" dirty="0" err="1" smtClean="0">
                <a:sym typeface="Wingdings"/>
              </a:rPr>
              <a:t>Trojanowski</a:t>
            </a:r>
            <a:endParaRPr lang="en-US" sz="2000" dirty="0">
              <a:sym typeface="Wingdings"/>
            </a:endParaRPr>
          </a:p>
          <a:p>
            <a:pPr algn="ctr"/>
            <a:endParaRPr lang="en-US" sz="1200" dirty="0"/>
          </a:p>
          <a:p>
            <a:pPr algn="ctr"/>
            <a:endParaRPr lang="en-US" sz="1200" dirty="0" smtClean="0"/>
          </a:p>
          <a:p>
            <a:pPr algn="ctr"/>
            <a:r>
              <a:rPr lang="en-US" sz="2000" dirty="0" smtClean="0"/>
              <a:t>9 November 2017</a:t>
            </a:r>
            <a:endParaRPr lang="en-US" sz="20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6996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 PROPERTIES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201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Produced in meson decays, e.g.,</a:t>
            </a:r>
          </a:p>
          <a:p>
            <a:pPr eaLnBrk="1" hangingPunct="1"/>
            <a:endParaRPr lang="en-US" sz="1600" dirty="0">
              <a:latin typeface="Arial" charset="0"/>
            </a:endParaRPr>
          </a:p>
          <a:p>
            <a:pPr lvl="8"/>
            <a:r>
              <a:rPr lang="en-US" dirty="0" smtClean="0">
                <a:latin typeface="Arial" charset="0"/>
              </a:rPr>
              <a:t>,							  ,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>
                <a:latin typeface="Arial" charset="0"/>
              </a:rPr>
              <a:t>	</a:t>
            </a:r>
            <a:r>
              <a:rPr lang="en-US" dirty="0" smtClean="0">
                <a:latin typeface="Arial" charset="0"/>
              </a:rPr>
              <a:t>and also through dark bremsstrahlung </a:t>
            </a:r>
            <a:r>
              <a:rPr lang="en-US" dirty="0" err="1" smtClean="0">
                <a:latin typeface="Arial" charset="0"/>
              </a:rPr>
              <a:t>pp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p A’ X and</a:t>
            </a:r>
            <a:r>
              <a:rPr lang="en-US" dirty="0" smtClean="0">
                <a:latin typeface="Arial" charset="0"/>
              </a:rPr>
              <a:t> 	direct QCD processes </a:t>
            </a:r>
            <a:r>
              <a:rPr lang="en-US" dirty="0" err="1" smtClean="0">
                <a:latin typeface="Arial" charset="0"/>
              </a:rPr>
              <a:t>qq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A’ X (requires </a:t>
            </a:r>
            <a:r>
              <a:rPr lang="en-US" dirty="0" err="1" smtClean="0">
                <a:latin typeface="Arial" charset="0"/>
                <a:sym typeface="Wingdings"/>
              </a:rPr>
              <a:t>pdfs</a:t>
            </a:r>
            <a:r>
              <a:rPr lang="en-US" dirty="0" smtClean="0">
                <a:latin typeface="Arial" charset="0"/>
                <a:sym typeface="Wingdings"/>
              </a:rPr>
              <a:t> at low Q</a:t>
            </a:r>
            <a:r>
              <a:rPr lang="en-US" baseline="30000" dirty="0" smtClean="0">
                <a:latin typeface="Arial" charset="0"/>
                <a:sym typeface="Wingdings"/>
              </a:rPr>
              <a:t>2</a:t>
            </a:r>
            <a:r>
              <a:rPr lang="en-US" dirty="0" smtClean="0">
                <a:latin typeface="Arial" charset="0"/>
                <a:sym typeface="Wingdings"/>
              </a:rPr>
              <a:t>, x)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Travels long distances through matter without interacting, decays mainly to </a:t>
            </a:r>
            <a:r>
              <a:rPr lang="en-US" dirty="0" err="1" smtClean="0">
                <a:latin typeface="Arial" charset="0"/>
              </a:rPr>
              <a:t>e</a:t>
            </a:r>
            <a:r>
              <a:rPr lang="en-US" baseline="30000" dirty="0" err="1" smtClean="0">
                <a:latin typeface="Arial" charset="0"/>
              </a:rPr>
              <a:t>+</a:t>
            </a:r>
            <a:r>
              <a:rPr lang="en-US" dirty="0" err="1" smtClean="0">
                <a:latin typeface="Arial" charset="0"/>
              </a:rPr>
              <a:t>e</a:t>
            </a:r>
            <a:r>
              <a:rPr lang="en-US" baseline="30000" dirty="0" smtClean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(and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latin typeface="Arial" charset="0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Arial" charset="0"/>
              </a:rPr>
              <a:t>-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for 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&gt; 2 m</a:t>
            </a:r>
            <a:r>
              <a:rPr lang="en-US" baseline="-25000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>
                <a:latin typeface="Arial" charset="0"/>
              </a:rPr>
              <a:t>)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 essential tension: low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low event rate, high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  <a:sym typeface="Wingdings"/>
              </a:rPr>
              <a:t>  decays too fast.  Is there a happy middle ground?</a:t>
            </a:r>
            <a:endParaRPr lang="en-US" dirty="0" smtClean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029" b="47156"/>
          <a:stretch/>
        </p:blipFill>
        <p:spPr>
          <a:xfrm>
            <a:off x="1299223" y="1371600"/>
            <a:ext cx="5973114" cy="921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4398576"/>
            <a:ext cx="5638800" cy="81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648200"/>
            <a:ext cx="2438400" cy="3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28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 STATUS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995737" cy="5029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Lots of unconstrained parameter space with 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sz="1400" dirty="0" smtClean="0">
              <a:latin typeface="Arial" charset="0"/>
            </a:endParaRPr>
          </a:p>
          <a:p>
            <a:pPr marL="0" indent="0" algn="ctr" eaLnBrk="1" hangingPunct="1">
              <a:buNone/>
            </a:pPr>
            <a:r>
              <a:rPr lang="en-US" dirty="0" smtClean="0">
                <a:latin typeface="Arial" charset="0"/>
              </a:rPr>
              <a:t>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&gt; 10 MeV</a:t>
            </a:r>
          </a:p>
          <a:p>
            <a:pPr algn="ctr" eaLnBrk="1" hangingPunct="1">
              <a:buFont typeface="Symbol" charset="0"/>
              <a:buChar char="e"/>
            </a:pPr>
            <a:r>
              <a:rPr lang="en-US" dirty="0" smtClean="0">
                <a:latin typeface="Arial" charset="0"/>
              </a:rPr>
              <a:t>~ </a:t>
            </a:r>
            <a:r>
              <a:rPr lang="en-US" dirty="0">
                <a:latin typeface="Arial" charset="0"/>
              </a:rPr>
              <a:t>10</a:t>
            </a:r>
            <a:r>
              <a:rPr lang="en-US" baseline="30000" dirty="0">
                <a:latin typeface="Arial" charset="0"/>
              </a:rPr>
              <a:t>-6</a:t>
            </a:r>
            <a:r>
              <a:rPr lang="en-US" dirty="0">
                <a:latin typeface="Arial" charset="0"/>
              </a:rPr>
              <a:t> </a:t>
            </a:r>
            <a:r>
              <a:rPr lang="mr-IN" dirty="0">
                <a:latin typeface="Arial" charset="0"/>
              </a:rPr>
              <a:t>–</a:t>
            </a:r>
            <a:r>
              <a:rPr lang="en-US" dirty="0">
                <a:latin typeface="Arial" charset="0"/>
              </a:rPr>
              <a:t> 10</a:t>
            </a:r>
            <a:r>
              <a:rPr lang="en-US" baseline="30000" dirty="0">
                <a:latin typeface="Arial" charset="0"/>
              </a:rPr>
              <a:t>-</a:t>
            </a:r>
            <a:r>
              <a:rPr lang="en-US" baseline="30000" dirty="0" smtClean="0">
                <a:latin typeface="Arial" charset="0"/>
              </a:rPr>
              <a:t>3</a:t>
            </a:r>
          </a:p>
          <a:p>
            <a:pPr marL="0" indent="0" algn="ctr">
              <a:buNone/>
            </a:pPr>
            <a:endParaRPr lang="en-US" baseline="30000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2 </a:t>
            </a:r>
            <a:r>
              <a:rPr lang="en-US" dirty="0">
                <a:latin typeface="Arial" charset="0"/>
              </a:rPr>
              <a:t>representative model points: (m</a:t>
            </a:r>
            <a:r>
              <a:rPr lang="en-US" baseline="-25000" dirty="0">
                <a:latin typeface="Arial" charset="0"/>
              </a:rPr>
              <a:t>A’</a:t>
            </a:r>
            <a:r>
              <a:rPr lang="en-US" dirty="0">
                <a:latin typeface="Arial" charset="0"/>
              </a:rPr>
              <a:t>,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</a:rPr>
              <a:t>) =</a:t>
            </a:r>
          </a:p>
          <a:p>
            <a:endParaRPr lang="en-US" sz="1400" dirty="0" smtClean="0">
              <a:latin typeface="Arial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charset="0"/>
              </a:rPr>
              <a:t>(</a:t>
            </a:r>
            <a:r>
              <a:rPr lang="en-US" dirty="0">
                <a:latin typeface="Arial" charset="0"/>
              </a:rPr>
              <a:t>20 MeV, 10</a:t>
            </a:r>
            <a:r>
              <a:rPr lang="en-US" baseline="30000" dirty="0">
                <a:latin typeface="Arial" charset="0"/>
              </a:rPr>
              <a:t>-4</a:t>
            </a:r>
            <a:r>
              <a:rPr lang="en-US" dirty="0">
                <a:latin typeface="Arial" charset="0"/>
              </a:rPr>
              <a:t>) </a:t>
            </a:r>
            <a:endParaRPr lang="en-US" dirty="0" smtClean="0">
              <a:latin typeface="Arial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Arial" charset="0"/>
              </a:rPr>
              <a:t>(</a:t>
            </a:r>
            <a:r>
              <a:rPr lang="en-US" dirty="0">
                <a:latin typeface="Arial" charset="0"/>
              </a:rPr>
              <a:t>100 MeV, 10</a:t>
            </a:r>
            <a:r>
              <a:rPr lang="en-US" baseline="30000" dirty="0">
                <a:latin typeface="Arial" charset="0"/>
              </a:rPr>
              <a:t>-5</a:t>
            </a:r>
            <a:r>
              <a:rPr lang="en-US" dirty="0" smtClean="0">
                <a:latin typeface="Arial" charset="0"/>
              </a:rPr>
              <a:t>)</a:t>
            </a:r>
            <a:endParaRPr lang="en-US" baseline="30000" dirty="0">
              <a:latin typeface="Arial" charset="0"/>
            </a:endParaRP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002268"/>
            <a:ext cx="5202479" cy="5181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193379" y="4745768"/>
            <a:ext cx="218900" cy="21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78979" y="3526568"/>
            <a:ext cx="218900" cy="218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7596" y="6107668"/>
            <a:ext cx="382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Visions White Paper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375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PION PRODUCTION AT THE LHC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038600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Forward particle production simulations and models have been greatly constrained by LHC data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EPOS-LHC, SIBYLL 2.3, QGSJETII-04 agree very well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Enormous event rates (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latin typeface="Arial" charset="0"/>
              </a:rPr>
              <a:t>inel</a:t>
            </a:r>
            <a:r>
              <a:rPr lang="en-US" dirty="0" smtClean="0">
                <a:latin typeface="Arial" charset="0"/>
              </a:rPr>
              <a:t>~70 </a:t>
            </a:r>
            <a:r>
              <a:rPr lang="en-US" dirty="0" err="1" smtClean="0">
                <a:latin typeface="Arial" charset="0"/>
              </a:rPr>
              <a:t>mb</a:t>
            </a:r>
            <a:r>
              <a:rPr lang="en-US" dirty="0" smtClean="0">
                <a:latin typeface="Arial" charset="0"/>
              </a:rPr>
              <a:t>, N</a:t>
            </a:r>
            <a:r>
              <a:rPr lang="en-US" baseline="-25000" dirty="0" smtClean="0">
                <a:latin typeface="Arial" charset="0"/>
              </a:rPr>
              <a:t>inel</a:t>
            </a:r>
            <a:r>
              <a:rPr lang="en-US" dirty="0" smtClean="0">
                <a:latin typeface="Arial" charset="0"/>
              </a:rPr>
              <a:t>~10</a:t>
            </a:r>
            <a:r>
              <a:rPr lang="en-US" baseline="30000" dirty="0" smtClean="0">
                <a:latin typeface="Arial" charset="0"/>
              </a:rPr>
              <a:t>17</a:t>
            </a:r>
            <a:r>
              <a:rPr lang="en-US" dirty="0" smtClean="0">
                <a:latin typeface="Arial" charset="0"/>
              </a:rPr>
              <a:t>), production is peaked at </a:t>
            </a:r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 smtClean="0">
                <a:latin typeface="Arial" charset="0"/>
              </a:rPr>
              <a:t> ~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Arial" charset="0"/>
              </a:rPr>
              <a:t>QCD </a:t>
            </a:r>
            <a:r>
              <a:rPr lang="en-US" dirty="0" smtClean="0">
                <a:latin typeface="Arial" charset="0"/>
              </a:rPr>
              <a:t>, but with significant width</a:t>
            </a:r>
            <a:endParaRPr lang="en-US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733" y="990600"/>
            <a:ext cx="4834467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96200" y="1752600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399230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 PRODUCTION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23863" y="914400"/>
            <a:ext cx="80343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Consider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Arial" charset="0"/>
              </a:rPr>
              <a:t>decay,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>
                <a:latin typeface="Arial" charset="0"/>
              </a:rPr>
              <a:t> decay, dark bremsstrahlung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R</a:t>
            </a:r>
            <a:r>
              <a:rPr lang="en-US" dirty="0" smtClean="0">
                <a:latin typeface="Arial" charset="0"/>
              </a:rPr>
              <a:t>esults for 1</a:t>
            </a:r>
            <a:r>
              <a:rPr lang="en-US" baseline="30000" dirty="0" smtClean="0">
                <a:latin typeface="Arial" charset="0"/>
              </a:rPr>
              <a:t>st</a:t>
            </a:r>
            <a:r>
              <a:rPr lang="en-US" dirty="0" smtClean="0">
                <a:latin typeface="Arial" charset="0"/>
              </a:rPr>
              <a:t> model point: (m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latin typeface="Arial" charset="0"/>
              </a:rPr>
              <a:t>) = (20 MeV, 10</a:t>
            </a:r>
            <a:r>
              <a:rPr lang="en-US" baseline="30000" dirty="0" smtClean="0">
                <a:latin typeface="Arial" charset="0"/>
              </a:rPr>
              <a:t>-4</a:t>
            </a:r>
            <a:r>
              <a:rPr lang="en-US" dirty="0" smtClean="0">
                <a:latin typeface="Arial" charset="0"/>
              </a:rPr>
              <a:t>)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From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Arial" charset="0"/>
              </a:rPr>
              <a:t>0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latin typeface="Arial" charset="0"/>
                <a:sym typeface="Wingdings"/>
              </a:rPr>
              <a:t> A’, E</a:t>
            </a:r>
            <a:r>
              <a:rPr lang="en-US" baseline="-25000" dirty="0" smtClean="0">
                <a:latin typeface="Arial" charset="0"/>
                <a:sym typeface="Wingdings"/>
              </a:rPr>
              <a:t>A’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 err="1" smtClean="0">
                <a:latin typeface="Arial" charset="0"/>
                <a:sym typeface="Wingdings"/>
              </a:rPr>
              <a:t>E</a:t>
            </a:r>
            <a:r>
              <a:rPr lang="en-US" baseline="-250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 smtClean="0">
                <a:latin typeface="Arial" charset="0"/>
                <a:sym typeface="Wingdings"/>
              </a:rPr>
              <a:t> / 2 ( no surprise)</a:t>
            </a:r>
          </a:p>
          <a:p>
            <a:pPr eaLnBrk="1" hangingPunct="1"/>
            <a:r>
              <a:rPr lang="en-US" dirty="0" smtClean="0">
                <a:latin typeface="Arial" charset="0"/>
                <a:sym typeface="Wingdings"/>
              </a:rPr>
              <a:t>But note rates: even after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baseline="30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 suppression, N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~ 10</a:t>
            </a:r>
            <a:r>
              <a:rPr lang="en-US" baseline="30000" dirty="0" smtClean="0">
                <a:latin typeface="Arial" charset="0"/>
              </a:rPr>
              <a:t>8</a:t>
            </a:r>
            <a:r>
              <a:rPr lang="en-US" dirty="0" smtClean="0">
                <a:latin typeface="Arial" charset="0"/>
              </a:rPr>
              <a:t>: LHC is a dark photon factory!</a:t>
            </a: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29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0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PHOTONS IN THE FAR DETECTOR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4429156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Now require dark photons to decay in the far detector: consider </a:t>
            </a:r>
            <a:r>
              <a:rPr lang="en-US" dirty="0">
                <a:latin typeface="Arial" charset="0"/>
              </a:rPr>
              <a:t>c</a:t>
            </a:r>
            <a:r>
              <a:rPr lang="en-US" dirty="0" smtClean="0">
                <a:latin typeface="Arial" charset="0"/>
              </a:rPr>
              <a:t>ylindrical detector with volume ~1 m</a:t>
            </a:r>
            <a:r>
              <a:rPr lang="en-US" baseline="30000" dirty="0" smtClean="0">
                <a:latin typeface="Arial" charset="0"/>
              </a:rPr>
              <a:t>2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7349"/>
            <a:ext cx="9144000" cy="294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19" y="944390"/>
            <a:ext cx="3810000" cy="157021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1463" y="5791200"/>
            <a:ext cx="87201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Only the highest energy A’s survive, but there are still many of them, and they are highly collimated</a:t>
            </a:r>
            <a:endParaRPr lang="en-US" sz="1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332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SIGNAL DEPENDENCE ON DETECTOR SPECS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191000" cy="1066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dark photons, moving the detector closer helps</a:t>
            </a:r>
            <a:endParaRPr lang="en-US" baseline="300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43400" y="12192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At the far location, R = 20 cm captures almost all the A’</a:t>
            </a:r>
            <a:endParaRPr lang="en-US" sz="1400" dirty="0" smtClean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08444"/>
            <a:ext cx="8312727" cy="39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89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PHOTONS IN THE NEAR DETECTOR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1463" y="914400"/>
            <a:ext cx="36909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Now require dark photons to decay in the near detector: detector volume only ~0.1 m</a:t>
            </a:r>
            <a:r>
              <a:rPr lang="en-US" baseline="30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 !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19" y="944390"/>
            <a:ext cx="3810000" cy="157021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1463" y="5791200"/>
            <a:ext cx="87201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Moving the detector closer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</a:rPr>
              <a:t>more dark photons decay in the detector, even though the after-TAN location is crowded</a:t>
            </a:r>
            <a:endParaRPr lang="en-US" sz="1400" dirty="0" smtClean="0">
              <a:latin typeface="Arial" charset="0"/>
            </a:endParaRPr>
          </a:p>
          <a:p>
            <a:pPr marL="0" indent="0">
              <a:buFont typeface="Arial" charset="0"/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1264"/>
            <a:ext cx="9144000" cy="2959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1097" y="838200"/>
            <a:ext cx="7620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486503">
            <a:off x="7095334" y="1056937"/>
            <a:ext cx="56946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 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673" y="2171332"/>
            <a:ext cx="6848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65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BACKGROUNDS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" y="762000"/>
            <a:ext cx="8991600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signal is two simultaneous, opposite-sign, highly-energetic (E &gt; 500 </a:t>
            </a:r>
            <a:r>
              <a:rPr lang="en-US" dirty="0" err="1" smtClean="0">
                <a:latin typeface="Arial" charset="0"/>
              </a:rPr>
              <a:t>GeV</a:t>
            </a:r>
            <a:r>
              <a:rPr lang="en-US" dirty="0" smtClean="0">
                <a:latin typeface="Arial" charset="0"/>
              </a:rPr>
              <a:t>) charged particles that start in the detector at a vertex and point back to IP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</a:rPr>
              <a:t>a tracker-based technology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 opening angle is </a:t>
            </a:r>
            <a:r>
              <a:rPr lang="en-US" dirty="0" err="1" smtClean="0">
                <a:latin typeface="Symbol" charset="2"/>
                <a:cs typeface="Symbol" charset="2"/>
              </a:rPr>
              <a:t>q</a:t>
            </a:r>
            <a:r>
              <a:rPr lang="en-US" baseline="-25000" dirty="0" err="1" smtClean="0">
                <a:latin typeface="Arial" charset="0"/>
              </a:rPr>
              <a:t>ee</a:t>
            </a:r>
            <a:r>
              <a:rPr lang="en-US" dirty="0" smtClean="0">
                <a:latin typeface="Arial" charset="0"/>
              </a:rPr>
              <a:t> ~ m</a:t>
            </a:r>
            <a:r>
              <a:rPr lang="en-US" baseline="-25000" dirty="0" smtClean="0">
                <a:latin typeface="Arial" charset="0"/>
              </a:rPr>
              <a:t>A’ </a:t>
            </a:r>
            <a:r>
              <a:rPr lang="en-US" dirty="0" smtClean="0">
                <a:latin typeface="Arial" charset="0"/>
              </a:rPr>
              <a:t>/ E ~ 10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latin typeface="Arial" charset="0"/>
              </a:rPr>
              <a:t>rad</a:t>
            </a:r>
            <a:r>
              <a:rPr lang="en-US" dirty="0" smtClean="0">
                <a:latin typeface="Arial" charset="0"/>
              </a:rPr>
              <a:t>.  After traveling    ~1 m, this leads to 10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rial" charset="0"/>
              </a:rPr>
              <a:t>m separation, too small to resolve, so we need a small magnetic field 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sz="1200" baseline="30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200" baseline="30000" dirty="0">
              <a:latin typeface="Arial" charset="0"/>
            </a:endParaRPr>
          </a:p>
          <a:p>
            <a:pPr eaLnBrk="1" hangingPunct="1"/>
            <a:endParaRPr lang="en-US" baseline="300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Many backgrounds are eliminated simply by virtue of FASER’s location.  Cosmic ray background is negligible, charged particles from IP are bent away by D1 magnet</a:t>
            </a: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Leading backgrounds originate at the IP: neutrino-induced and beam-induced backgrounds</a:t>
            </a: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25" y="3352800"/>
            <a:ext cx="6175375" cy="8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1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NEUTRINO-INDUCED BACKGROUNDS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" y="838200"/>
            <a:ext cx="9067800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If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Arial" charset="0"/>
              </a:rPr>
              <a:t>+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mn</a:t>
            </a:r>
            <a:r>
              <a:rPr lang="en-US" dirty="0" smtClean="0">
                <a:latin typeface="Arial" charset="0"/>
                <a:sym typeface="Wingdings"/>
              </a:rPr>
              <a:t> before D1 magnet, resulting neutrinos can propagate into FASER, interact through</a:t>
            </a:r>
          </a:p>
          <a:p>
            <a:pPr marL="0" indent="0" eaLnBrk="1" hangingPunct="1">
              <a:buNone/>
            </a:pPr>
            <a:endParaRPr lang="en-US" sz="1200" dirty="0" smtClean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 smtClean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 smtClean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sym typeface="Wingdings"/>
            </a:endParaRPr>
          </a:p>
          <a:p>
            <a:pPr eaLnBrk="1" hangingPunct="1"/>
            <a:r>
              <a:rPr lang="en-US" dirty="0" smtClean="0">
                <a:latin typeface="Arial" charset="0"/>
                <a:sym typeface="Wingdings"/>
              </a:rPr>
              <a:t>Coincident single tracks that fake double tracks: negligible</a:t>
            </a:r>
          </a:p>
          <a:p>
            <a:pPr eaLnBrk="1" hangingPunct="1"/>
            <a:endParaRPr lang="en-US" sz="1200" dirty="0" smtClean="0">
              <a:latin typeface="Arial" charset="0"/>
              <a:sym typeface="Wingdings"/>
            </a:endParaRPr>
          </a:p>
          <a:p>
            <a:pPr eaLnBrk="1" hangingPunct="1"/>
            <a:r>
              <a:rPr lang="en-US" dirty="0" smtClean="0">
                <a:latin typeface="Arial" charset="0"/>
                <a:sym typeface="Wingdings"/>
              </a:rPr>
              <a:t>Second process eliminated by requiring no other activity, tracks start in the detector</a:t>
            </a:r>
            <a:r>
              <a:rPr lang="en-US" dirty="0">
                <a:latin typeface="Arial" charset="0"/>
                <a:sym typeface="Wingdings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and have high and symmetric energies</a:t>
            </a:r>
          </a:p>
          <a:p>
            <a:pPr eaLnBrk="1" hangingPunct="1"/>
            <a:endParaRPr lang="en-US" sz="1200" dirty="0" smtClean="0">
              <a:latin typeface="Arial" charset="0"/>
              <a:sym typeface="Wingdings"/>
            </a:endParaRPr>
          </a:p>
          <a:p>
            <a:pPr eaLnBrk="1" hangingPunct="1"/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latin typeface="Arial" charset="0"/>
                <a:sym typeface="Wingdings"/>
              </a:rPr>
              <a:t>  K</a:t>
            </a:r>
            <a:r>
              <a:rPr lang="en-US" baseline="-25000" dirty="0" smtClean="0">
                <a:latin typeface="Arial" charset="0"/>
                <a:sym typeface="Wingdings"/>
              </a:rPr>
              <a:t>S,L </a:t>
            </a:r>
            <a:r>
              <a:rPr lang="en-US" dirty="0" smtClean="0">
                <a:latin typeface="Arial" charset="0"/>
                <a:sym typeface="Wingdings"/>
              </a:rPr>
              <a:t> 2 charged tracks also negligible</a:t>
            </a:r>
            <a:r>
              <a:rPr lang="en-US" dirty="0">
                <a:latin typeface="Arial" charset="0"/>
                <a:sym typeface="Wingdings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with same cuts</a:t>
            </a:r>
            <a:endParaRPr lang="en-US" sz="14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19771"/>
            <a:ext cx="1666128" cy="381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76400"/>
            <a:ext cx="2362200" cy="448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902" y="2209634"/>
            <a:ext cx="5974298" cy="2362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3657600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334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BEAM-INDUCED BACKGROUNDS: FAR LOCATION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334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P</a:t>
            </a:r>
            <a:r>
              <a:rPr lang="en-US" dirty="0" smtClean="0">
                <a:latin typeface="Arial" charset="0"/>
              </a:rPr>
              <a:t>articles from IP must pass through ~ 50 m of matter. Hadrons, electrons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are stopped, only </a:t>
            </a:r>
            <a:r>
              <a:rPr lang="en-US" dirty="0" err="1" smtClean="0">
                <a:latin typeface="Arial" charset="0"/>
              </a:rPr>
              <a:t>muons</a:t>
            </a:r>
            <a:r>
              <a:rPr lang="en-US" dirty="0" smtClean="0">
                <a:latin typeface="Arial" charset="0"/>
              </a:rPr>
              <a:t> are relevant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background from 2011 ATLAS study can be used to determine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background at far location. Requiring </a:t>
            </a:r>
            <a:r>
              <a:rPr lang="en-US" dirty="0" err="1" smtClean="0">
                <a:latin typeface="Arial" charset="0"/>
              </a:rPr>
              <a:t>E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rial" charset="0"/>
              </a:rPr>
              <a:t> &gt; 100 </a:t>
            </a:r>
            <a:r>
              <a:rPr lang="en-US" dirty="0" err="1" smtClean="0">
                <a:latin typeface="Arial" charset="0"/>
              </a:rPr>
              <a:t>GeV</a:t>
            </a:r>
            <a:r>
              <a:rPr lang="en-US" dirty="0" smtClean="0">
                <a:latin typeface="Arial" charset="0"/>
              </a:rPr>
              <a:t>, the flux is </a:t>
            </a:r>
          </a:p>
          <a:p>
            <a:endParaRPr lang="en-US" sz="1200" dirty="0" smtClean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The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arrival times correspond to bunch crossings.  Accounting for the bunch structure and </a:t>
            </a:r>
            <a:r>
              <a:rPr lang="en-US" dirty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ssuming a timing resolution of 100 (10) </a:t>
            </a:r>
            <a:r>
              <a:rPr lang="en-US" dirty="0" err="1" smtClean="0">
                <a:latin typeface="Arial" charset="0"/>
              </a:rPr>
              <a:t>ps</a:t>
            </a:r>
            <a:r>
              <a:rPr lang="en-US" dirty="0" smtClean="0">
                <a:latin typeface="Arial" charset="0"/>
              </a:rPr>
              <a:t>, get  ~0.1 (~0.01) coincident 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latin typeface="Arial" charset="0"/>
              </a:rPr>
              <a:t>+</a:t>
            </a:r>
            <a:r>
              <a:rPr lang="en-US" dirty="0" err="1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latin typeface="Arial" charset="0"/>
              </a:rPr>
              <a:t>-</a:t>
            </a:r>
            <a:r>
              <a:rPr lang="en-US" dirty="0" smtClean="0">
                <a:latin typeface="Arial" charset="0"/>
              </a:rPr>
              <a:t> pairs in 1 LHC year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No significant backgrounds identified for far location</a:t>
            </a:r>
          </a:p>
          <a:p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3352800"/>
            <a:ext cx="3060700" cy="3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26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SUMMARY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838200"/>
            <a:ext cx="8839199" cy="5638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New physics searches at the LHC focus on high </a:t>
            </a:r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 err="1" smtClean="0">
                <a:latin typeface="Arial" charset="0"/>
              </a:rPr>
              <a:t>.</a:t>
            </a:r>
            <a:r>
              <a:rPr lang="en-US" dirty="0" smtClean="0">
                <a:latin typeface="Arial" charset="0"/>
              </a:rPr>
              <a:t>  This is appropriate for heavy, strongly coupled particles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~ </a:t>
            </a:r>
            <a:r>
              <a:rPr lang="en-US" dirty="0" err="1" smtClean="0">
                <a:latin typeface="Arial" charset="0"/>
              </a:rPr>
              <a:t>fb</a:t>
            </a:r>
            <a:r>
              <a:rPr lang="en-US" dirty="0" smtClean="0">
                <a:latin typeface="Arial" charset="0"/>
              </a:rPr>
              <a:t> to </a:t>
            </a:r>
            <a:r>
              <a:rPr lang="en-US" dirty="0" err="1" smtClean="0">
                <a:latin typeface="Arial" charset="0"/>
              </a:rPr>
              <a:t>pb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</a:rPr>
              <a:t>N ~ 10</a:t>
            </a:r>
            <a:r>
              <a:rPr lang="en-US" baseline="30000" dirty="0" smtClean="0">
                <a:latin typeface="Arial" charset="0"/>
              </a:rPr>
              <a:t>3</a:t>
            </a:r>
            <a:r>
              <a:rPr lang="en-US" dirty="0" smtClean="0">
                <a:latin typeface="Arial" charset="0"/>
              </a:rPr>
              <a:t> </a:t>
            </a:r>
            <a:r>
              <a:rPr lang="mr-IN" dirty="0" smtClean="0">
                <a:latin typeface="Arial" charset="0"/>
              </a:rPr>
              <a:t>–</a:t>
            </a:r>
            <a:r>
              <a:rPr lang="en-US" dirty="0" smtClean="0">
                <a:latin typeface="Arial" charset="0"/>
              </a:rPr>
              <a:t> 10</a:t>
            </a:r>
            <a:r>
              <a:rPr lang="en-US" baseline="30000" dirty="0" smtClean="0">
                <a:latin typeface="Arial" charset="0"/>
              </a:rPr>
              <a:t>6</a:t>
            </a:r>
            <a:r>
              <a:rPr lang="en-US" dirty="0" smtClean="0">
                <a:latin typeface="Arial" charset="0"/>
              </a:rPr>
              <a:t>,  produced ~</a:t>
            </a:r>
            <a:r>
              <a:rPr lang="en-US" dirty="0" err="1" smtClean="0">
                <a:latin typeface="Arial" charset="0"/>
              </a:rPr>
              <a:t>isotropically</a:t>
            </a:r>
            <a:endParaRPr lang="en-US" dirty="0">
              <a:latin typeface="Arial" charset="0"/>
            </a:endParaRPr>
          </a:p>
          <a:p>
            <a:pPr eaLnBrk="1" hangingPunct="1"/>
            <a:endParaRPr lang="en-US" sz="10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However, if new particles are light and weakly coupled, this may be completely misguided. Instead should exploit 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inel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~ 100 </a:t>
            </a:r>
            <a:r>
              <a:rPr lang="en-US" dirty="0" err="1">
                <a:latin typeface="Arial" charset="0"/>
              </a:rPr>
              <a:t>mb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N ~ </a:t>
            </a:r>
            <a:r>
              <a:rPr lang="en-US" dirty="0" smtClean="0">
                <a:latin typeface="Arial" charset="0"/>
                <a:sym typeface="Wingdings"/>
              </a:rPr>
              <a:t>10</a:t>
            </a:r>
            <a:r>
              <a:rPr lang="en-US" baseline="30000" dirty="0" smtClean="0">
                <a:latin typeface="Arial" charset="0"/>
                <a:sym typeface="Wingdings"/>
              </a:rPr>
              <a:t>17</a:t>
            </a:r>
            <a:r>
              <a:rPr lang="en-US" dirty="0" smtClean="0">
                <a:latin typeface="Arial" charset="0"/>
                <a:sym typeface="Wingdings"/>
              </a:rPr>
              <a:t>,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 smtClean="0">
                <a:latin typeface="Arial" charset="0"/>
                <a:sym typeface="Wingdings"/>
              </a:rPr>
              <a:t>QCD</a:t>
            </a:r>
            <a:r>
              <a:rPr lang="en-US" dirty="0" smtClean="0">
                <a:latin typeface="Arial" charset="0"/>
                <a:sym typeface="Wingdings"/>
              </a:rPr>
              <a:t> / E ~ 250 MeV / </a:t>
            </a:r>
            <a:r>
              <a:rPr lang="en-US" dirty="0" err="1" smtClean="0">
                <a:latin typeface="Arial" charset="0"/>
                <a:sym typeface="Wingdings"/>
              </a:rPr>
              <a:t>TeV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 err="1" smtClean="0">
                <a:latin typeface="Arial" charset="0"/>
                <a:sym typeface="Wingdings"/>
              </a:rPr>
              <a:t>mrad</a:t>
            </a:r>
            <a:endParaRPr lang="en-US" dirty="0" smtClean="0">
              <a:latin typeface="Arial" charset="0"/>
              <a:sym typeface="Wingdings"/>
            </a:endParaRPr>
          </a:p>
          <a:p>
            <a:pPr lvl="1"/>
            <a:endParaRPr lang="en-US" dirty="0" smtClean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We propose a small, inexpensive experiment, </a:t>
            </a:r>
            <a:r>
              <a:rPr lang="en-US" dirty="0" smtClean="0">
                <a:latin typeface="Arial" charset="0"/>
                <a:sym typeface="Wingdings"/>
              </a:rPr>
              <a:t>FASER</a:t>
            </a:r>
            <a:r>
              <a:rPr lang="en-US" dirty="0">
                <a:latin typeface="Arial" charset="0"/>
                <a:sym typeface="Wingdings"/>
              </a:rPr>
              <a:t>, to be placed in the very forward </a:t>
            </a:r>
            <a:r>
              <a:rPr lang="en-US" dirty="0" smtClean="0">
                <a:latin typeface="Arial" charset="0"/>
                <a:sym typeface="Wingdings"/>
              </a:rPr>
              <a:t>region of ATLAS/CMS, a few 100m downstream of the IP, and analyze its discovery potential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429000"/>
            <a:ext cx="4876800" cy="18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7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BEAM-INDUCED BACKGROUNDS: NEAR LOCATION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39137" cy="5334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F</a:t>
            </a:r>
            <a:r>
              <a:rPr lang="en-US" dirty="0" smtClean="0">
                <a:latin typeface="Arial" charset="0"/>
              </a:rPr>
              <a:t>ar more challenging environment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Dedicated simulation using MARS/FLUKA/etc. should be used, but we can use published results to get an estimate</a:t>
            </a:r>
          </a:p>
          <a:p>
            <a:pPr marL="0" indent="0" algn="r">
              <a:buNone/>
            </a:pPr>
            <a:r>
              <a:rPr lang="en-US" baseline="-25000" dirty="0" err="1" smtClean="0">
                <a:latin typeface="Arial" charset="0"/>
              </a:rPr>
              <a:t>Mokhov</a:t>
            </a:r>
            <a:r>
              <a:rPr lang="en-US" baseline="-25000" dirty="0" smtClean="0">
                <a:latin typeface="Arial" charset="0"/>
              </a:rPr>
              <a:t>, </a:t>
            </a:r>
            <a:r>
              <a:rPr lang="en-US" baseline="-25000" dirty="0" err="1" smtClean="0">
                <a:latin typeface="Arial" charset="0"/>
              </a:rPr>
              <a:t>Rakhno</a:t>
            </a:r>
            <a:r>
              <a:rPr lang="en-US" baseline="-25000" dirty="0" smtClean="0">
                <a:latin typeface="Arial" charset="0"/>
              </a:rPr>
              <a:t>, </a:t>
            </a:r>
            <a:r>
              <a:rPr lang="en-US" baseline="-25000" dirty="0" err="1" smtClean="0">
                <a:latin typeface="Arial" charset="0"/>
              </a:rPr>
              <a:t>Kerby</a:t>
            </a:r>
            <a:r>
              <a:rPr lang="en-US" baseline="-25000" dirty="0" smtClean="0">
                <a:latin typeface="Arial" charset="0"/>
              </a:rPr>
              <a:t>, Strait (2003)</a:t>
            </a:r>
            <a:endParaRPr lang="en-US" baseline="-25000" dirty="0">
              <a:latin typeface="Arial" charset="0"/>
            </a:endParaRPr>
          </a:p>
          <a:p>
            <a:endParaRPr lang="en-US" sz="1200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Hadrons and electrons absorbed in the TAN </a:t>
            </a:r>
            <a:endParaRPr lang="en-US" sz="1200" dirty="0" smtClean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Coincident </a:t>
            </a:r>
            <a:r>
              <a:rPr lang="en-US" dirty="0" err="1" smtClean="0">
                <a:latin typeface="Arial" charset="0"/>
              </a:rPr>
              <a:t>muon</a:t>
            </a:r>
            <a:r>
              <a:rPr lang="en-US" dirty="0" smtClean="0">
                <a:latin typeface="Arial" charset="0"/>
              </a:rPr>
              <a:t> background ~10</a:t>
            </a:r>
            <a:r>
              <a:rPr lang="en-US" baseline="30000" dirty="0" smtClean="0">
                <a:latin typeface="Arial" charset="0"/>
              </a:rPr>
              <a:t>8</a:t>
            </a:r>
            <a:r>
              <a:rPr lang="en-US" dirty="0" smtClean="0">
                <a:latin typeface="Arial" charset="0"/>
              </a:rPr>
              <a:t> per LHC year. Can be greatly suppressed by requiring tracks to start in the detector and reconstruct a vertex, and requiring high and symmetric energies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Electron background greatly reduced if electrons can be distinguished from </a:t>
            </a:r>
            <a:r>
              <a:rPr lang="en-US" dirty="0" err="1" smtClean="0">
                <a:latin typeface="Arial" charset="0"/>
              </a:rPr>
              <a:t>muons</a:t>
            </a:r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61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Up to 10</a:t>
            </a:r>
            <a:r>
              <a:rPr lang="en-US" sz="2400" baseline="30000" dirty="0"/>
              <a:t>5</a:t>
            </a:r>
            <a:r>
              <a:rPr lang="en-US" sz="2400" dirty="0" smtClean="0"/>
              <a:t> dark photons arrive in FASER in 300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in currently unconstrained regions of dark photon parameter space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DARK PHOTON EVENT RATES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06926"/>
            <a:ext cx="8312727" cy="512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971799"/>
            <a:ext cx="7315200" cy="35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84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Assuming negligible background, FASER may probe parameter space with m</a:t>
            </a:r>
            <a:r>
              <a:rPr lang="en-US" sz="2400" baseline="-25000" dirty="0" smtClean="0"/>
              <a:t>A’ </a:t>
            </a:r>
            <a:r>
              <a:rPr lang="en-US" sz="2400" dirty="0" smtClean="0"/>
              <a:t>~ 10 - 500 MeV,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dirty="0" smtClean="0"/>
              <a:t> ~ 10</a:t>
            </a:r>
            <a:r>
              <a:rPr lang="en-US" sz="2400" baseline="30000" dirty="0" smtClean="0"/>
              <a:t>-6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-3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aseline="30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baseline="30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/>
              <a:t>SHiP</a:t>
            </a:r>
            <a:r>
              <a:rPr lang="en-US" sz="2400" dirty="0" smtClean="0"/>
              <a:t> much more sensitive at very low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dirty="0" smtClean="0"/>
              <a:t>, but much of this is excluded already.  </a:t>
            </a:r>
            <a:r>
              <a:rPr lang="en-US" sz="2400" dirty="0" err="1" smtClean="0"/>
              <a:t>SHiP</a:t>
            </a:r>
            <a:r>
              <a:rPr lang="en-US" sz="2400" dirty="0" smtClean="0"/>
              <a:t> reach at high m</a:t>
            </a:r>
            <a:r>
              <a:rPr lang="en-US" sz="2400" baseline="-25000" dirty="0" smtClean="0"/>
              <a:t>A’</a:t>
            </a:r>
            <a:r>
              <a:rPr lang="en-US" sz="2400" dirty="0" smtClean="0"/>
              <a:t> is from direct QCD production, which we have neglected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DARK PHOTON REACH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7361"/>
            <a:ext cx="7035542" cy="3386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417" y="3520785"/>
            <a:ext cx="129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N=3 contours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74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HIGGS BOSONS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1463" y="990600"/>
            <a:ext cx="84915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Another </a:t>
            </a:r>
            <a:r>
              <a:rPr lang="en-US" dirty="0" err="1" smtClean="0">
                <a:latin typeface="Arial" charset="0"/>
              </a:rPr>
              <a:t>renormalizable</a:t>
            </a:r>
            <a:r>
              <a:rPr lang="en-US" dirty="0" smtClean="0">
                <a:latin typeface="Arial" charset="0"/>
              </a:rPr>
              <a:t> coupling: Higgs portal</a:t>
            </a:r>
            <a:endParaRPr lang="en-US" sz="12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The resulting theory contains a new scalar boson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Arial" charset="0"/>
              </a:rPr>
              <a:t> with mass m</a:t>
            </a:r>
            <a:r>
              <a:rPr lang="en-US" baseline="-25000" dirty="0" smtClean="0">
                <a:latin typeface="Symbol" charset="2"/>
                <a:cs typeface="Symbol" charset="2"/>
              </a:rPr>
              <a:t>f</a:t>
            </a:r>
            <a:r>
              <a:rPr lang="en-US" baseline="-25000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, Higgs-like couplings suppressed by sin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>
                <a:latin typeface="Arial" charset="0"/>
              </a:rPr>
              <a:t>, and a </a:t>
            </a:r>
            <a:r>
              <a:rPr lang="en-US" dirty="0" err="1" smtClean="0">
                <a:latin typeface="Arial" charset="0"/>
              </a:rPr>
              <a:t>trilinear</a:t>
            </a:r>
            <a:r>
              <a:rPr lang="en-US" dirty="0" smtClean="0">
                <a:latin typeface="Arial" charset="0"/>
              </a:rPr>
              <a:t> coupling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990600" y="1902784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24600" y="1902784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Hidden</a:t>
            </a:r>
          </a:p>
          <a:p>
            <a:pPr algn="ctr"/>
            <a:r>
              <a:rPr lang="en-US" sz="3200" dirty="0" smtClean="0"/>
              <a:t>Higgs</a:t>
            </a:r>
            <a:endParaRPr lang="en-US" sz="3200" dirty="0"/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2719387" y="2467141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026984"/>
            <a:ext cx="6385132" cy="76421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136941"/>
            <a:ext cx="17097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3836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HIGGS PROPERTIES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5443537" cy="5562600"/>
          </a:xfrm>
        </p:spPr>
        <p:txBody>
          <a:bodyPr/>
          <a:lstStyle/>
          <a:p>
            <a:pPr eaLnBrk="1" hangingPunct="1"/>
            <a:r>
              <a:rPr lang="en-US" i="1" dirty="0">
                <a:latin typeface="Arial" charset="0"/>
              </a:rPr>
              <a:t>N</a:t>
            </a:r>
            <a:r>
              <a:rPr lang="en-US" i="1" baseline="-25000" dirty="0">
                <a:latin typeface="Arial" charset="0"/>
              </a:rPr>
              <a:t>B</a:t>
            </a:r>
            <a:r>
              <a:rPr lang="en-US" dirty="0">
                <a:latin typeface="Arial" charset="0"/>
              </a:rPr>
              <a:t> &lt;&lt; </a:t>
            </a:r>
            <a:r>
              <a:rPr lang="en-US" i="1" dirty="0">
                <a:latin typeface="Arial" charset="0"/>
              </a:rPr>
              <a:t>N</a:t>
            </a:r>
            <a:r>
              <a:rPr lang="en-US" i="1" baseline="-25000" dirty="0">
                <a:latin typeface="Arial" charset="0"/>
              </a:rPr>
              <a:t>K</a:t>
            </a:r>
            <a:r>
              <a:rPr lang="en-US" dirty="0">
                <a:latin typeface="Arial" charset="0"/>
              </a:rPr>
              <a:t> ~ </a:t>
            </a:r>
            <a:r>
              <a:rPr lang="en-US" i="1" dirty="0" err="1">
                <a:latin typeface="Arial" charset="0"/>
              </a:rPr>
              <a:t>N</a:t>
            </a:r>
            <a:r>
              <a:rPr lang="en-US" baseline="-25000" dirty="0" err="1">
                <a:latin typeface="Symbol" charset="2"/>
                <a:cs typeface="Symbol" charset="2"/>
              </a:rPr>
              <a:t>p</a:t>
            </a:r>
            <a:r>
              <a:rPr lang="en-US" baseline="-25000" dirty="0">
                <a:latin typeface="Symbol" charset="2"/>
                <a:cs typeface="Symbol" charset="2"/>
              </a:rPr>
              <a:t> </a:t>
            </a:r>
            <a:r>
              <a:rPr lang="en-US" baseline="-25000" dirty="0" smtClean="0">
                <a:latin typeface="Symbol" charset="2"/>
                <a:cs typeface="Symbol" charset="2"/>
              </a:rPr>
              <a:t>, </a:t>
            </a:r>
            <a:r>
              <a:rPr lang="en-US" dirty="0" smtClean="0">
                <a:latin typeface="Arial" charset="0"/>
              </a:rPr>
              <a:t>but dark Higgs couples to mass, so</a:t>
            </a: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 smtClean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+mj-lt"/>
                <a:cs typeface="Symbol" charset="2"/>
              </a:rPr>
              <a:t>	</a:t>
            </a:r>
          </a:p>
          <a:p>
            <a:pPr marL="0" indent="0" eaLnBrk="1" hangingPunct="1">
              <a:buNone/>
            </a:pPr>
            <a:r>
              <a:rPr lang="en-US" dirty="0">
                <a:latin typeface="+mj-lt"/>
                <a:cs typeface="Symbol" charset="2"/>
              </a:rPr>
              <a:t>	</a:t>
            </a:r>
            <a:r>
              <a:rPr lang="en-US" dirty="0" smtClean="0">
                <a:latin typeface="+mj-lt"/>
                <a:cs typeface="Symbol" charset="2"/>
              </a:rPr>
              <a:t>Turns out B and K are similar and the 	dominant 	sources of dark </a:t>
            </a:r>
            <a:r>
              <a:rPr lang="en-US" dirty="0" err="1" smtClean="0">
                <a:latin typeface="+mj-lt"/>
                <a:cs typeface="Symbol" charset="2"/>
              </a:rPr>
              <a:t>Higgses</a:t>
            </a:r>
            <a:endParaRPr lang="en-US" sz="1200" dirty="0" smtClean="0">
              <a:latin typeface="Arial" charset="0"/>
            </a:endParaRPr>
          </a:p>
          <a:p>
            <a:pPr eaLnBrk="1" hangingPunct="1"/>
            <a:endParaRPr lang="en-US" sz="1200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Decays to heaviest possible states</a:t>
            </a:r>
          </a:p>
          <a:p>
            <a:pPr marL="0" indent="0" algn="ctr" eaLnBrk="1" hangingPunct="1">
              <a:buNone/>
            </a:pPr>
            <a:endParaRPr lang="en-US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1905000"/>
            <a:ext cx="4572000" cy="422428"/>
            <a:chOff x="1143000" y="1695562"/>
            <a:chExt cx="4191000" cy="4224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1695562"/>
              <a:ext cx="2981657" cy="3719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6358" y="1736990"/>
              <a:ext cx="1167642" cy="381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02" y="3886294"/>
            <a:ext cx="2919797" cy="2895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461" y="3952293"/>
            <a:ext cx="2970739" cy="282950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486400" y="1219200"/>
            <a:ext cx="3389839" cy="1873811"/>
            <a:chOff x="5715000" y="1219200"/>
            <a:chExt cx="3389839" cy="1873811"/>
          </a:xfrm>
        </p:grpSpPr>
        <p:grpSp>
          <p:nvGrpSpPr>
            <p:cNvPr id="10" name="Group 9"/>
            <p:cNvGrpSpPr/>
            <p:nvPr/>
          </p:nvGrpSpPr>
          <p:grpSpPr>
            <a:xfrm>
              <a:off x="5715000" y="1219200"/>
              <a:ext cx="3389839" cy="1873811"/>
              <a:chOff x="5715000" y="1219200"/>
              <a:chExt cx="3389839" cy="18738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V="1">
              <a:off x="7696200" y="1482122"/>
              <a:ext cx="1066800" cy="58488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710635" y="1219200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f</a:t>
              </a:r>
              <a:endParaRPr lang="en-US" i="1" dirty="0"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0881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 MESON AND DARK HIGGS PRODUCTION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1463" y="4572000"/>
            <a:ext cx="4681537" cy="175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In B decays, </a:t>
            </a:r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 smtClean="0">
                <a:latin typeface="Arial" charset="0"/>
              </a:rPr>
              <a:t> ~ </a:t>
            </a:r>
            <a:r>
              <a:rPr lang="en-US" dirty="0" err="1" smtClean="0">
                <a:latin typeface="Arial" charset="0"/>
              </a:rPr>
              <a:t>m</a:t>
            </a:r>
            <a:r>
              <a:rPr lang="en-US" baseline="-25000" dirty="0" err="1" smtClean="0">
                <a:latin typeface="Arial" charset="0"/>
              </a:rPr>
              <a:t>B</a:t>
            </a:r>
            <a:r>
              <a:rPr lang="en-US" dirty="0" smtClean="0">
                <a:latin typeface="Arial" charset="0"/>
              </a:rPr>
              <a:t>, dark Higgs bosons are less collimated than dark photons</a:t>
            </a:r>
            <a:endParaRPr lang="en-US" dirty="0"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060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176" y="4050802"/>
            <a:ext cx="2859624" cy="28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6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DARK HIGGS EVENT RATES AND REACH</a:t>
            </a:r>
            <a:endParaRPr lang="en-US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5" y="1008900"/>
            <a:ext cx="4590035" cy="44013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24874" y="1066800"/>
            <a:ext cx="4519126" cy="4428744"/>
            <a:chOff x="4548674" y="1057656"/>
            <a:chExt cx="4519126" cy="44287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8674" y="1057656"/>
              <a:ext cx="4519126" cy="44287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03989" y="2133600"/>
              <a:ext cx="774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LHCb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5562600"/>
            <a:ext cx="8991600" cy="990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FASER probes a large swath of new parameter space and is complementary to other current and proposed experiments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75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8600" y="990600"/>
            <a:ext cx="853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TRILINEAR COUPLINGS REACH</a:t>
            </a:r>
            <a:endParaRPr lang="en-US" dirty="0">
              <a:latin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1463" y="990600"/>
            <a:ext cx="8491537" cy="1447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charset="0"/>
              </a:rPr>
              <a:t>FASER can also probe the </a:t>
            </a:r>
            <a:r>
              <a:rPr lang="en-US" dirty="0" err="1" smtClean="0">
                <a:latin typeface="Arial" charset="0"/>
              </a:rPr>
              <a:t>trilinear</a:t>
            </a:r>
            <a:r>
              <a:rPr lang="en-US" dirty="0" smtClean="0">
                <a:latin typeface="Arial" charset="0"/>
              </a:rPr>
              <a:t> couplings through </a:t>
            </a:r>
          </a:p>
          <a:p>
            <a:endParaRPr lang="en-US" sz="1200" dirty="0">
              <a:latin typeface="Arial" charset="0"/>
            </a:endParaRPr>
          </a:p>
          <a:p>
            <a:endParaRPr lang="en-US" sz="1200" dirty="0" smtClean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  <a:p>
            <a:endParaRPr lang="en-US" sz="1200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28800"/>
            <a:ext cx="4686300" cy="454710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2243" y="2438400"/>
            <a:ext cx="3938757" cy="426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pPr marL="0" indent="0">
              <a:buNone/>
            </a:pPr>
            <a:endParaRPr lang="en-US" sz="1400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This competes with </a:t>
            </a:r>
          </a:p>
          <a:p>
            <a:pPr marL="0" indent="0">
              <a:buNone/>
            </a:pPr>
            <a:r>
              <a:rPr lang="en-US" dirty="0" smtClean="0">
                <a:latin typeface="Arial" charset="0"/>
              </a:rPr>
              <a:t>       h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ff</a:t>
            </a:r>
            <a:r>
              <a:rPr lang="en-US" dirty="0" smtClean="0">
                <a:latin typeface="Arial" charset="0"/>
                <a:sym typeface="Wingdings"/>
              </a:rPr>
              <a:t> (invisible)</a:t>
            </a:r>
            <a:endParaRPr lang="en-US" sz="1400" dirty="0" smtClean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400" dirty="0" smtClean="0">
              <a:latin typeface="Arial" charset="0"/>
              <a:sym typeface="Wingdings"/>
            </a:endParaRPr>
          </a:p>
          <a:p>
            <a:r>
              <a:rPr lang="en-US" dirty="0" smtClean="0">
                <a:latin typeface="Arial" charset="0"/>
                <a:sym typeface="Wingdings"/>
              </a:rPr>
              <a:t>Can get 100s of events from “double dark Higgs” production</a:t>
            </a:r>
            <a:endParaRPr lang="en-US" sz="1200" dirty="0"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0161" y="1600200"/>
            <a:ext cx="3389839" cy="1939904"/>
            <a:chOff x="7015715" y="3886200"/>
            <a:chExt cx="3389839" cy="1939904"/>
          </a:xfrm>
        </p:grpSpPr>
        <p:grpSp>
          <p:nvGrpSpPr>
            <p:cNvPr id="9" name="Group 8"/>
            <p:cNvGrpSpPr/>
            <p:nvPr/>
          </p:nvGrpSpPr>
          <p:grpSpPr>
            <a:xfrm>
              <a:off x="7015715" y="3952293"/>
              <a:ext cx="3389839" cy="1873811"/>
              <a:chOff x="5715000" y="1219200"/>
              <a:chExt cx="3389839" cy="187381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15000" y="1219200"/>
                <a:ext cx="3389839" cy="1873811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696200" y="1270683"/>
                <a:ext cx="1408639" cy="76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892387" y="3886200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f</a:t>
              </a:r>
              <a:endParaRPr lang="en-US" i="1" dirty="0">
                <a:latin typeface="Symbol" charset="2"/>
                <a:cs typeface="Symbol" charset="2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8961714" y="4572000"/>
              <a:ext cx="487086" cy="24870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9418914" y="4114800"/>
              <a:ext cx="487086" cy="4572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418914" y="4572000"/>
              <a:ext cx="487086" cy="1937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892387" y="4564444"/>
              <a:ext cx="38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Symbol" charset="2"/>
                  <a:cs typeface="Symbol" charset="2"/>
                </a:rPr>
                <a:t>f</a:t>
              </a:r>
              <a:endParaRPr lang="en-US" i="1" dirty="0">
                <a:latin typeface="Symbol" charset="2"/>
                <a:cs typeface="Symbol" charset="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96915" y="4343400"/>
              <a:ext cx="367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h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92463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COMPLEMENTARY PROPOSED EXPERIMENTS</a:t>
            </a:r>
            <a:endParaRPr lang="en-US" dirty="0"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29346" y="1052947"/>
            <a:ext cx="2971800" cy="1917108"/>
            <a:chOff x="838200" y="4712292"/>
            <a:chExt cx="2971800" cy="19171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4712292"/>
              <a:ext cx="2971800" cy="19171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18180" y="4853611"/>
              <a:ext cx="1210788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CODEX-b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86400" y="4343400"/>
            <a:ext cx="2768987" cy="1006337"/>
            <a:chOff x="4430355" y="5461179"/>
            <a:chExt cx="3561707" cy="12444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5461179"/>
              <a:ext cx="3267662" cy="124442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30355" y="5461179"/>
              <a:ext cx="1372208" cy="45671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FASER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9600" y="3429000"/>
            <a:ext cx="4152869" cy="2209800"/>
            <a:chOff x="685800" y="2438400"/>
            <a:chExt cx="2933669" cy="14061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2438400"/>
              <a:ext cx="2933669" cy="14061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0031" y="3142088"/>
              <a:ext cx="998669" cy="23501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MATHUSLA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1066800"/>
            <a:ext cx="5503940" cy="1090170"/>
            <a:chOff x="325406" y="914400"/>
            <a:chExt cx="5841574" cy="1228717"/>
          </a:xfrm>
        </p:grpSpPr>
        <p:pic>
          <p:nvPicPr>
            <p:cNvPr id="8" name="Picture 7" descr="SHiP_3D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06" y="1052947"/>
              <a:ext cx="5841574" cy="10901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661780" y="914400"/>
              <a:ext cx="706406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83078" y="2156970"/>
            <a:ext cx="3343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~1000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~100M CHF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44461" y="5646003"/>
            <a:ext cx="408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~2 10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 m</a:t>
            </a:r>
            <a:r>
              <a:rPr lang="en-US" sz="2400" baseline="30000" dirty="0" smtClean="0"/>
              <a:t>3 </a:t>
            </a:r>
            <a:r>
              <a:rPr lang="en-US" sz="2400" dirty="0" smtClean="0"/>
              <a:t>~ 1 IKEA, ~$50M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4425" y="2895600"/>
            <a:ext cx="1505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~1000 m</a:t>
            </a:r>
            <a:r>
              <a:rPr lang="en-US" sz="2400" baseline="30000" dirty="0" smtClean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5410200"/>
            <a:ext cx="2631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~1 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~ 5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dirty="0" err="1" smtClean="0"/>
              <a:t>IKEAs</a:t>
            </a:r>
            <a:endParaRPr lang="en-US" sz="2400" baseline="30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24305" y="2590800"/>
            <a:ext cx="1781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Alekhin</a:t>
            </a:r>
            <a:r>
              <a:rPr lang="en-US" sz="1400" dirty="0" smtClean="0"/>
              <a:t> et al. (2015)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257800" y="3299822"/>
            <a:ext cx="372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Gligorov</a:t>
            </a:r>
            <a:r>
              <a:rPr lang="en-US" sz="1400" dirty="0" smtClean="0"/>
              <a:t>, </a:t>
            </a:r>
            <a:r>
              <a:rPr lang="en-US" sz="1400" dirty="0" err="1" smtClean="0"/>
              <a:t>Knapen</a:t>
            </a:r>
            <a:r>
              <a:rPr lang="en-US" sz="1400" dirty="0" smtClean="0"/>
              <a:t>, </a:t>
            </a:r>
            <a:r>
              <a:rPr lang="en-US" sz="1400" dirty="0" err="1" smtClean="0"/>
              <a:t>Papucci</a:t>
            </a:r>
            <a:r>
              <a:rPr lang="en-US" sz="1400" dirty="0" smtClean="0"/>
              <a:t>, Robinson (</a:t>
            </a:r>
            <a:r>
              <a:rPr lang="en-US" sz="1400" dirty="0" smtClean="0"/>
              <a:t>2017)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409796" y="6019800"/>
            <a:ext cx="240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Chou, Curtin, </a:t>
            </a:r>
            <a:r>
              <a:rPr lang="en-US" sz="1400" dirty="0" err="1" smtClean="0"/>
              <a:t>Lubatti</a:t>
            </a:r>
            <a:r>
              <a:rPr lang="en-US" sz="1400" dirty="0" smtClean="0"/>
              <a:t> (2016)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322358" y="5867400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ym typeface="Wingdings"/>
              </a:rPr>
              <a:t>Feng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945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76200" y="990600"/>
            <a:ext cx="8991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The LHC has seen no new physics.  Adding inexpensive, small detectors to improve discovery prospects is a good idea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FASER: targets </a:t>
            </a:r>
            <a:r>
              <a:rPr lang="en-US" sz="2400" dirty="0"/>
              <a:t>light, weakly-coupled new particles at low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baseline="-25000" dirty="0"/>
              <a:t> </a:t>
            </a:r>
            <a:r>
              <a:rPr lang="en-US" sz="2400" dirty="0" smtClean="0"/>
              <a:t>, runs simultaneously with the LHC program, and is small and inexpensive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No significant backgrounds identified for the far location; near location requires much more study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FASER will probe significant new regions of dark photon and dark Higgs parameter space. Other models?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Much work </a:t>
            </a:r>
            <a:r>
              <a:rPr lang="en-US" sz="2400" dirty="0"/>
              <a:t>to </a:t>
            </a:r>
            <a:r>
              <a:rPr lang="en-US" sz="2400" dirty="0" smtClean="0"/>
              <a:t>do.  Hope to install prototype in LS2, install full detector in LS3 in time for the HL-LHC era</a:t>
            </a: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 smtClean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SUMMARY AND OUTLOOK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39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THE LIFETIME FRONTIER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4495800" cy="281839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 smtClean="0">
                <a:latin typeface="Arial" charset="0"/>
                <a:sym typeface="Wingdings"/>
              </a:rPr>
              <a:t>This field is generating worldwide interest. </a:t>
            </a:r>
            <a:r>
              <a:rPr lang="en-US" sz="2000" dirty="0">
                <a:latin typeface="Arial" charset="0"/>
                <a:sym typeface="Wingdings"/>
              </a:rPr>
              <a:t>A</a:t>
            </a:r>
            <a:r>
              <a:rPr lang="en-US" sz="2000" dirty="0" smtClean="0">
                <a:latin typeface="Arial" charset="0"/>
                <a:sym typeface="Wingdings"/>
              </a:rPr>
              <a:t>t CERN: </a:t>
            </a:r>
            <a:r>
              <a:rPr lang="en-US" sz="2000" dirty="0" err="1" smtClean="0">
                <a:latin typeface="Arial" charset="0"/>
                <a:sym typeface="Wingdings"/>
              </a:rPr>
              <a:t>LHCb</a:t>
            </a:r>
            <a:r>
              <a:rPr lang="en-US" sz="2000" dirty="0" smtClean="0">
                <a:latin typeface="Arial" charset="0"/>
                <a:sym typeface="Wingdings"/>
              </a:rPr>
              <a:t>, NA62, </a:t>
            </a:r>
            <a:r>
              <a:rPr lang="en-US" sz="2000" dirty="0" err="1" smtClean="0">
                <a:latin typeface="Arial" charset="0"/>
                <a:sym typeface="Wingdings"/>
              </a:rPr>
              <a:t>SHiP</a:t>
            </a:r>
            <a:r>
              <a:rPr lang="en-US" sz="2000" dirty="0" smtClean="0">
                <a:latin typeface="Arial" charset="0"/>
                <a:sym typeface="Wingdings"/>
              </a:rPr>
              <a:t>, MATHUSLA, </a:t>
            </a:r>
            <a:r>
              <a:rPr lang="en-US" sz="2000" dirty="0" err="1" smtClean="0">
                <a:latin typeface="Arial" charset="0"/>
                <a:sym typeface="Wingdings"/>
              </a:rPr>
              <a:t>MilliQan</a:t>
            </a:r>
            <a:r>
              <a:rPr lang="en-US" sz="2000" dirty="0" smtClean="0">
                <a:latin typeface="Arial" charset="0"/>
                <a:sym typeface="Wingdings"/>
              </a:rPr>
              <a:t>, Codex-b, ...</a:t>
            </a:r>
            <a:endParaRPr lang="en-US" sz="1200" dirty="0" smtClean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endParaRPr lang="en-US" sz="1200" dirty="0" smtClean="0">
              <a:latin typeface="Arial" charset="0"/>
              <a:sym typeface="Wingdings"/>
            </a:endParaRPr>
          </a:p>
          <a:p>
            <a:pPr marL="0" indent="0" eaLnBrk="1" hangingPunct="1">
              <a:buNone/>
            </a:pPr>
            <a:r>
              <a:rPr lang="en-US" sz="2000" dirty="0" smtClean="0">
                <a:latin typeface="Arial" charset="0"/>
                <a:sym typeface="Wingdings"/>
              </a:rPr>
              <a:t>FASER</a:t>
            </a:r>
            <a:r>
              <a:rPr lang="en-US" sz="2000" dirty="0">
                <a:latin typeface="Arial" charset="0"/>
                <a:sym typeface="Wingdings"/>
              </a:rPr>
              <a:t>: </a:t>
            </a:r>
            <a:r>
              <a:rPr lang="en-US" sz="2000" dirty="0" smtClean="0">
                <a:latin typeface="Arial" charset="0"/>
                <a:sym typeface="Wingdings"/>
              </a:rPr>
              <a:t>“The </a:t>
            </a:r>
            <a:r>
              <a:rPr lang="en-US" sz="2000" dirty="0">
                <a:latin typeface="Arial" charset="0"/>
                <a:sym typeface="Wingdings"/>
              </a:rPr>
              <a:t>acronym recalls another marvelous instrument that harnessed highly collimated particles and was used to explore strange new worlds</a:t>
            </a:r>
            <a:r>
              <a:rPr lang="en-US" sz="2000" dirty="0" smtClean="0">
                <a:latin typeface="Arial" charset="0"/>
                <a:sym typeface="Wingdings"/>
              </a:rPr>
              <a:t>.</a:t>
            </a:r>
            <a:r>
              <a:rPr lang="en-US" dirty="0" smtClean="0">
                <a:latin typeface="Arial" charset="0"/>
                <a:sym typeface="Wingdings"/>
              </a:rPr>
              <a:t>”</a:t>
            </a: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 smtClean="0">
              <a:latin typeface="Arial" charset="0"/>
              <a:sym typeface="Wingdings"/>
            </a:endParaRPr>
          </a:p>
        </p:txBody>
      </p:sp>
      <p:pic>
        <p:nvPicPr>
          <p:cNvPr id="3" name="Picture 2" descr="Kirk_fires_a_phaser_rifle_at_Mitch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18" y="1066800"/>
            <a:ext cx="2297382" cy="2503258"/>
          </a:xfrm>
          <a:prstGeom prst="rect">
            <a:avLst/>
          </a:prstGeom>
        </p:spPr>
      </p:pic>
      <p:pic>
        <p:nvPicPr>
          <p:cNvPr id="4" name="Picture 3" descr="Big-Bang-G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5" y="3932817"/>
            <a:ext cx="4450235" cy="2503257"/>
          </a:xfrm>
          <a:prstGeom prst="rect">
            <a:avLst/>
          </a:prstGeom>
        </p:spPr>
      </p:pic>
      <p:pic>
        <p:nvPicPr>
          <p:cNvPr id="5" name="Picture 4" descr="2017-10-31 17.56.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914655"/>
            <a:ext cx="1877443" cy="2503257"/>
          </a:xfrm>
          <a:prstGeom prst="rect">
            <a:avLst/>
          </a:prstGeom>
        </p:spPr>
      </p:pic>
      <p:pic>
        <p:nvPicPr>
          <p:cNvPr id="7" name="Picture 6" descr="2017-10-31 17.57.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066800"/>
            <a:ext cx="1877443" cy="2503258"/>
          </a:xfrm>
          <a:prstGeom prst="rect">
            <a:avLst/>
          </a:prstGeom>
        </p:spPr>
      </p:pic>
      <p:pic>
        <p:nvPicPr>
          <p:cNvPr id="9" name="Picture 8" descr="1200px-TBBT_logo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88" y="3797651"/>
            <a:ext cx="2071612" cy="25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82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OUTLINE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371600" y="1219200"/>
            <a:ext cx="6858000" cy="5181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Very Forward </a:t>
            </a:r>
            <a:r>
              <a:rPr lang="en-US" dirty="0">
                <a:latin typeface="Arial" charset="0"/>
              </a:rPr>
              <a:t>R</a:t>
            </a:r>
            <a:r>
              <a:rPr lang="en-US" dirty="0" smtClean="0">
                <a:latin typeface="Arial" charset="0"/>
              </a:rPr>
              <a:t>egion </a:t>
            </a:r>
            <a:r>
              <a:rPr lang="en-US" dirty="0">
                <a:latin typeface="Arial" charset="0"/>
              </a:rPr>
              <a:t>I</a:t>
            </a:r>
            <a:r>
              <a:rPr lang="en-US" dirty="0" smtClean="0">
                <a:latin typeface="Arial" charset="0"/>
              </a:rPr>
              <a:t>nfrastructure</a:t>
            </a:r>
          </a:p>
          <a:p>
            <a:pPr eaLnBrk="1" hangingPunct="1"/>
            <a:endParaRPr lang="en-US" sz="14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New Physics </a:t>
            </a:r>
            <a:r>
              <a:rPr lang="en-US" dirty="0">
                <a:latin typeface="Arial" charset="0"/>
              </a:rPr>
              <a:t>E</a:t>
            </a:r>
            <a:r>
              <a:rPr lang="en-US" dirty="0" smtClean="0">
                <a:latin typeface="Arial" charset="0"/>
              </a:rPr>
              <a:t>xample: Dark </a:t>
            </a:r>
            <a:r>
              <a:rPr lang="en-US" dirty="0">
                <a:latin typeface="Arial" charset="0"/>
              </a:rPr>
              <a:t>P</a:t>
            </a:r>
            <a:r>
              <a:rPr lang="en-US" dirty="0" smtClean="0">
                <a:latin typeface="Arial" charset="0"/>
              </a:rPr>
              <a:t>hotons</a:t>
            </a:r>
          </a:p>
          <a:p>
            <a:pPr eaLnBrk="1" hangingPunct="1"/>
            <a:endParaRPr lang="en-US" sz="14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Signal</a:t>
            </a:r>
          </a:p>
          <a:p>
            <a:pPr eaLnBrk="1" hangingPunct="1"/>
            <a:endParaRPr lang="en-US" sz="14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Backgrounds</a:t>
            </a:r>
          </a:p>
          <a:p>
            <a:pPr eaLnBrk="1" hangingPunct="1"/>
            <a:endParaRPr lang="en-US" sz="14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Results</a:t>
            </a:r>
          </a:p>
          <a:p>
            <a:pPr eaLnBrk="1" hangingPunct="1"/>
            <a:endParaRPr lang="en-US" sz="1400" dirty="0" smtClean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New Physics Example: Dark </a:t>
            </a:r>
            <a:r>
              <a:rPr lang="en-US" dirty="0" smtClean="0">
                <a:latin typeface="Arial" charset="0"/>
              </a:rPr>
              <a:t>Higgs Bosons</a:t>
            </a:r>
          </a:p>
          <a:p>
            <a:pPr eaLnBrk="1" hangingPunct="1"/>
            <a:endParaRPr lang="en-US" sz="14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Summary and Outlook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05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81000" y="9906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LHC ring consists of 8 straight 545 m intersections and 8 curved arcs.  The infrastructure common to IP1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smtClean="0"/>
              <a:t>IP5 </a:t>
            </a:r>
            <a:r>
              <a:rPr lang="en-US" sz="2400" dirty="0" smtClean="0"/>
              <a:t>(also have ALFA, CASTOR, </a:t>
            </a:r>
            <a:r>
              <a:rPr lang="en-US" sz="2400" dirty="0" err="1" smtClean="0"/>
              <a:t>LHCf</a:t>
            </a:r>
            <a:r>
              <a:rPr lang="en-US" sz="2400" dirty="0" smtClean="0"/>
              <a:t>, TOTEM, etc.):</a:t>
            </a:r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VERY FORWARD REGION INFRASTRUCTURE</a:t>
            </a:r>
            <a:endParaRPr lang="en-US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6814078" y="4475933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ym typeface="Wingdings"/>
              </a:rPr>
              <a:t>Feng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836" y="2354691"/>
            <a:ext cx="2851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TAS: front </a:t>
            </a:r>
            <a:r>
              <a:rPr lang="en-US" dirty="0" err="1" smtClean="0"/>
              <a:t>quadrupole</a:t>
            </a:r>
            <a:r>
              <a:rPr lang="en-US" dirty="0" smtClean="0"/>
              <a:t> </a:t>
            </a:r>
          </a:p>
          <a:p>
            <a:r>
              <a:rPr lang="en-US" dirty="0"/>
              <a:t>a</a:t>
            </a:r>
            <a:r>
              <a:rPr lang="en-US" dirty="0" smtClean="0"/>
              <a:t>bsorbers (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&gt; 0.85 </a:t>
            </a:r>
            <a:r>
              <a:rPr lang="en-US" dirty="0" err="1" smtClean="0"/>
              <a:t>mrad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72328" y="2354691"/>
            <a:ext cx="271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D1: dipole magnet, splits</a:t>
            </a:r>
          </a:p>
          <a:p>
            <a:r>
              <a:rPr lang="en-US" dirty="0" smtClean="0"/>
              <a:t>beams, deflects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, p, 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0509" y="2354691"/>
            <a:ext cx="2117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TAN: neutral target</a:t>
            </a:r>
          </a:p>
          <a:p>
            <a:r>
              <a:rPr lang="en-US" dirty="0"/>
              <a:t>a</a:t>
            </a:r>
            <a:r>
              <a:rPr lang="en-US" dirty="0" smtClean="0"/>
              <a:t>bsorbers (n,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00400"/>
            <a:ext cx="8000999" cy="302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2645" y="6211669"/>
            <a:ext cx="681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Note the extreme difference in longitudinal and transverse scales</a:t>
            </a:r>
            <a:endParaRPr lang="en-US" dirty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04608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FASER LOCATIONS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3999" cy="5029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want to place FASER along the beam </a:t>
            </a:r>
            <a:r>
              <a:rPr lang="en-US" i="1" dirty="0" smtClean="0"/>
              <a:t>collision</a:t>
            </a:r>
            <a:r>
              <a:rPr lang="en-US" dirty="0" smtClean="0"/>
              <a:t> axis</a:t>
            </a:r>
            <a:endParaRPr lang="en-US" dirty="0"/>
          </a:p>
          <a:p>
            <a:pPr lvl="1">
              <a:buFont typeface="Lucida Grande"/>
              <a:buChar char="-"/>
            </a:pPr>
            <a:r>
              <a:rPr lang="en-US" dirty="0">
                <a:solidFill>
                  <a:schemeClr val="tx1"/>
                </a:solidFill>
              </a:rPr>
              <a:t>Far location: 400 m from IP, </a:t>
            </a:r>
            <a:r>
              <a:rPr lang="en-US" dirty="0" smtClean="0">
                <a:solidFill>
                  <a:schemeClr val="tx1"/>
                </a:solidFill>
              </a:rPr>
              <a:t>after beams curve, 2.6 </a:t>
            </a:r>
            <a:r>
              <a:rPr lang="en-US" dirty="0">
                <a:solidFill>
                  <a:schemeClr val="tx1"/>
                </a:solidFill>
              </a:rPr>
              <a:t>m </a:t>
            </a:r>
            <a:r>
              <a:rPr lang="en-US" dirty="0" smtClean="0">
                <a:solidFill>
                  <a:schemeClr val="tx1"/>
                </a:solidFill>
              </a:rPr>
              <a:t>from the beams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Lucida Grande"/>
              <a:buChar char="-"/>
            </a:pPr>
            <a:r>
              <a:rPr lang="en-US" dirty="0">
                <a:solidFill>
                  <a:schemeClr val="tx1"/>
                </a:solidFill>
              </a:rPr>
              <a:t>Near location: 150 m, after </a:t>
            </a:r>
            <a:r>
              <a:rPr lang="en-US" dirty="0" smtClean="0">
                <a:solidFill>
                  <a:schemeClr val="tx1"/>
                </a:solidFill>
              </a:rPr>
              <a:t>TAN, between the beams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sz="1000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 smtClean="0">
              <a:latin typeface="Arial" charset="0"/>
            </a:endParaRP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ATLAS</a:t>
            </a:r>
            <a:r>
              <a:rPr lang="en-US" dirty="0">
                <a:solidFill>
                  <a:srgbClr val="000000"/>
                </a:solidFill>
              </a:rPr>
              <a:t>/CMS beams cross at </a:t>
            </a:r>
            <a:r>
              <a:rPr lang="en-US" dirty="0" smtClean="0">
                <a:solidFill>
                  <a:srgbClr val="000000"/>
                </a:solidFill>
              </a:rPr>
              <a:t>285 </a:t>
            </a:r>
            <a:r>
              <a:rPr lang="en-US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000000"/>
                </a:solidFill>
              </a:rPr>
              <a:t>rad</a:t>
            </a:r>
            <a:r>
              <a:rPr lang="en-US" dirty="0">
                <a:solidFill>
                  <a:srgbClr val="000000"/>
                </a:solidFill>
              </a:rPr>
              <a:t> in vertical/horizontal plane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 shifts far (near)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location by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5.7 (2.1)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cm</a:t>
            </a:r>
          </a:p>
          <a:p>
            <a:pPr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HL-LHC: 285590 </a:t>
            </a:r>
            <a:r>
              <a:rPr lang="en-US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rad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, TANTAXN moves forward 10 m,... We assume current parameters, FASER is exactly on-axis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2057400"/>
            <a:ext cx="8000999" cy="30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9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LHC RING</a:t>
            </a:r>
            <a:endParaRPr lang="en-US" dirty="0">
              <a:latin typeface="Arial" charset="0"/>
            </a:endParaRPr>
          </a:p>
        </p:txBody>
      </p:sp>
      <p:pic>
        <p:nvPicPr>
          <p:cNvPr id="3" name="Picture 2" descr="LHC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21039"/>
            <a:ext cx="815016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92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SERVICE TUNNEL TI18</a:t>
            </a:r>
            <a:endParaRPr lang="en-US" dirty="0">
              <a:latin typeface="Arial" charset="0"/>
            </a:endParaRP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 flipH="1">
            <a:off x="3048000" y="3924987"/>
            <a:ext cx="1467060" cy="19767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3463322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TI18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4478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457660" y="4530122"/>
            <a:ext cx="590340" cy="90993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5440057"/>
            <a:ext cx="800520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TI18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3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PHOTONS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43937" cy="556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Dark matter is our most solid evidence for new particles.  In recent years, the idea of dark matter has been generalized to dark sectors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Dark sectors motivate light, weakly coupled particles (</a:t>
            </a:r>
            <a:r>
              <a:rPr lang="en-US" dirty="0" err="1" smtClean="0">
                <a:latin typeface="Arial" charset="0"/>
              </a:rPr>
              <a:t>WIMPless</a:t>
            </a:r>
            <a:r>
              <a:rPr lang="en-US" dirty="0" smtClean="0">
                <a:latin typeface="Arial" charset="0"/>
              </a:rPr>
              <a:t> miracle, SIMP miracle, small-scale structure, ..)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A prominent example: vector portal, leading to dark photons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 resulting theory contains a new gauge boson A’ with mass m</a:t>
            </a:r>
            <a:r>
              <a:rPr lang="en-US" baseline="-25000" dirty="0" smtClean="0">
                <a:latin typeface="Arial" charset="0"/>
              </a:rPr>
              <a:t>A’</a:t>
            </a:r>
            <a:r>
              <a:rPr lang="en-US" dirty="0" smtClean="0">
                <a:latin typeface="Arial" charset="0"/>
              </a:rPr>
              <a:t> and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dirty="0" err="1" smtClean="0">
                <a:latin typeface="Arial" charset="0"/>
              </a:rPr>
              <a:t>Q</a:t>
            </a:r>
            <a:r>
              <a:rPr lang="en-US" baseline="-25000" dirty="0" err="1" smtClean="0">
                <a:latin typeface="Arial" charset="0"/>
              </a:rPr>
              <a:t>f</a:t>
            </a:r>
            <a:r>
              <a:rPr lang="en-US" dirty="0" smtClean="0">
                <a:latin typeface="Arial" charset="0"/>
              </a:rPr>
              <a:t> couplings to SM fermions f</a:t>
            </a:r>
          </a:p>
          <a:p>
            <a:pPr eaLnBrk="1" hangingPunct="1"/>
            <a:endParaRPr lang="en-US" sz="1200" dirty="0">
              <a:latin typeface="Arial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990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324600" y="4114800"/>
            <a:ext cx="1728787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Hidden</a:t>
            </a:r>
          </a:p>
          <a:p>
            <a:pPr algn="ctr"/>
            <a:r>
              <a:rPr lang="en-US" sz="3200" dirty="0" smtClean="0"/>
              <a:t>U(1)</a:t>
            </a:r>
            <a:endParaRPr lang="en-US" sz="3200" dirty="0"/>
          </a:p>
        </p:txBody>
      </p:sp>
      <p:cxnSp>
        <p:nvCxnSpPr>
          <p:cNvPr id="6" name="Straight Connector 5"/>
          <p:cNvCxnSpPr>
            <a:stCxn id="5124" idx="3"/>
            <a:endCxn id="5125" idx="1"/>
          </p:cNvCxnSpPr>
          <p:nvPr/>
        </p:nvCxnSpPr>
        <p:spPr>
          <a:xfrm>
            <a:off x="2719387" y="4679157"/>
            <a:ext cx="3605213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4425829"/>
            <a:ext cx="2171700" cy="58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55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56397</TotalTime>
  <Words>1640</Words>
  <Application>Microsoft Macintosh PowerPoint</Application>
  <PresentationFormat>On-screen Show (4:3)</PresentationFormat>
  <Paragraphs>279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office_arial</vt:lpstr>
      <vt:lpstr>PowerPoint Presentation</vt:lpstr>
      <vt:lpstr>SUMMARY</vt:lpstr>
      <vt:lpstr>THE LIFETIME FRONTIER</vt:lpstr>
      <vt:lpstr>OUTLINE</vt:lpstr>
      <vt:lpstr>VERY FORWARD REGION INFRASTRUCTURE</vt:lpstr>
      <vt:lpstr>FASER LOCATIONS</vt:lpstr>
      <vt:lpstr>LHC RING</vt:lpstr>
      <vt:lpstr>SERVICE TUNNEL TI18</vt:lpstr>
      <vt:lpstr>DARK PHOTONS</vt:lpstr>
      <vt:lpstr>DARK PHOTON PROPERTIES</vt:lpstr>
      <vt:lpstr>DARK PHOTON STATUS</vt:lpstr>
      <vt:lpstr>PION PRODUCTION AT THE LHC</vt:lpstr>
      <vt:lpstr>DARK PHOTON PRODUCTION</vt:lpstr>
      <vt:lpstr>DARK PHOTONS IN THE FAR DETECTOR</vt:lpstr>
      <vt:lpstr>SIGNAL DEPENDENCE ON DETECTOR SPECS</vt:lpstr>
      <vt:lpstr>DARK PHOTONS IN THE NEAR DETECTOR</vt:lpstr>
      <vt:lpstr>BACKGROUNDS</vt:lpstr>
      <vt:lpstr>NEUTRINO-INDUCED BACKGROUNDS</vt:lpstr>
      <vt:lpstr>BEAM-INDUCED BACKGROUNDS: FAR LOCATION</vt:lpstr>
      <vt:lpstr>BEAM-INDUCED BACKGROUNDS: NEAR LOCATION</vt:lpstr>
      <vt:lpstr>DARK PHOTON EVENT RATES</vt:lpstr>
      <vt:lpstr>DARK PHOTON REACH</vt:lpstr>
      <vt:lpstr>DARK HIGGS BOSONS</vt:lpstr>
      <vt:lpstr>DARK HIGGS PROPERTIES</vt:lpstr>
      <vt:lpstr>B MESON AND DARK HIGGS PRODUCTION</vt:lpstr>
      <vt:lpstr>DARK HIGGS EVENT RATES AND REACH</vt:lpstr>
      <vt:lpstr>TRILINEAR COUPLINGS REACH</vt:lpstr>
      <vt:lpstr>COMPLEMENTARY PROPOSED EXPERIMENTS</vt:lpstr>
      <vt:lpstr>SUMMARY AND OUTLOOK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Jonathan</cp:lastModifiedBy>
  <cp:revision>999</cp:revision>
  <cp:lastPrinted>2017-09-17T06:54:56Z</cp:lastPrinted>
  <dcterms:created xsi:type="dcterms:W3CDTF">2011-05-01T15:38:23Z</dcterms:created>
  <dcterms:modified xsi:type="dcterms:W3CDTF">2017-11-21T08:28:12Z</dcterms:modified>
</cp:coreProperties>
</file>