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540" r:id="rId2"/>
    <p:sldId id="633" r:id="rId3"/>
    <p:sldId id="646" r:id="rId4"/>
    <p:sldId id="648" r:id="rId5"/>
    <p:sldId id="650" r:id="rId6"/>
    <p:sldId id="651" r:id="rId7"/>
    <p:sldId id="652" r:id="rId8"/>
    <p:sldId id="665" r:id="rId9"/>
    <p:sldId id="653" r:id="rId10"/>
    <p:sldId id="654" r:id="rId11"/>
    <p:sldId id="655" r:id="rId12"/>
    <p:sldId id="658" r:id="rId13"/>
    <p:sldId id="657" r:id="rId14"/>
    <p:sldId id="659" r:id="rId15"/>
    <p:sldId id="660" r:id="rId16"/>
    <p:sldId id="661" r:id="rId17"/>
    <p:sldId id="662" r:id="rId18"/>
    <p:sldId id="642" r:id="rId19"/>
    <p:sldId id="663" r:id="rId20"/>
    <p:sldId id="641" r:id="rId21"/>
    <p:sldId id="66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E9D7"/>
    <a:srgbClr val="00B050"/>
    <a:srgbClr val="4A7EBB"/>
    <a:srgbClr val="FF0000"/>
    <a:srgbClr val="17375E"/>
    <a:srgbClr val="000000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7" autoAdjust="0"/>
    <p:restoredTop sz="94862" autoAdjust="0"/>
  </p:normalViewPr>
  <p:slideViewPr>
    <p:cSldViewPr snapToObjects="1">
      <p:cViewPr varScale="1">
        <p:scale>
          <a:sx n="85" d="100"/>
          <a:sy n="85" d="100"/>
        </p:scale>
        <p:origin x="-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20-22 June 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Feng    </a:t>
            </a:r>
            <a:fld id="{C12F9DC5-BF0E-F347-81D0-1507C13F2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01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17 </a:t>
            </a:r>
            <a:r>
              <a:rPr lang="en-US" dirty="0" smtClean="0">
                <a:latin typeface="+mn-lt"/>
                <a:ea typeface="+mn-ea"/>
                <a:cs typeface="+mn-cs"/>
              </a:rPr>
              <a:t>Sep</a:t>
            </a:r>
            <a:r>
              <a:rPr lang="en-US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latin typeface="+mn-lt"/>
                <a:ea typeface="+mn-ea"/>
                <a:cs typeface="+mn-cs"/>
              </a:rPr>
              <a:t>2017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Feng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3" r:id="rId2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FASER</a:t>
            </a:r>
            <a:endParaRPr lang="en-US" sz="800" b="1" dirty="0" smtClean="0">
              <a:solidFill>
                <a:srgbClr val="FF0000"/>
              </a:solidFill>
            </a:endParaRPr>
          </a:p>
          <a:p>
            <a:pPr algn="ctr"/>
            <a:endParaRPr lang="en-US" sz="800" b="1" dirty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sz="4000" b="1" dirty="0" smtClean="0"/>
              <a:t>ORW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b="1" dirty="0" smtClean="0"/>
              <a:t>RD </a:t>
            </a:r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en-US" sz="4000" b="1" dirty="0" smtClean="0"/>
              <a:t>EARCH 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b="1" dirty="0" smtClean="0"/>
              <a:t>XPE</a:t>
            </a:r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/>
              <a:t>IMENT AT THE LHC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352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 smtClean="0"/>
              <a:t>International Workshop on WIMP Dark Matter and Beyond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000" dirty="0" smtClean="0"/>
              <a:t>Shanghai Jiao Tong University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/>
              <a:t>Jonathan </a:t>
            </a:r>
            <a:r>
              <a:rPr lang="en-US" sz="2000" dirty="0" err="1" smtClean="0"/>
              <a:t>Feng</a:t>
            </a:r>
            <a:r>
              <a:rPr lang="en-US" sz="2000" dirty="0" smtClean="0"/>
              <a:t>, UC Irvine</a:t>
            </a:r>
          </a:p>
          <a:p>
            <a:pPr algn="ctr"/>
            <a:endParaRPr lang="en-US" sz="1200" dirty="0"/>
          </a:p>
          <a:p>
            <a:pPr algn="ctr"/>
            <a:r>
              <a:rPr lang="en-US" sz="2000" dirty="0" smtClean="0"/>
              <a:t>[based on 1708.09389 with </a:t>
            </a:r>
            <a:r>
              <a:rPr lang="en-US" sz="2000" dirty="0" err="1" smtClean="0"/>
              <a:t>Iftah</a:t>
            </a:r>
            <a:r>
              <a:rPr lang="en-US" sz="2000" dirty="0" smtClean="0"/>
              <a:t> </a:t>
            </a:r>
            <a:r>
              <a:rPr lang="en-US" sz="2000" dirty="0" err="1"/>
              <a:t>Galon</a:t>
            </a:r>
            <a:r>
              <a:rPr lang="en-US" sz="2000" dirty="0"/>
              <a:t>, Felix Kling, Sebastian </a:t>
            </a:r>
            <a:r>
              <a:rPr lang="en-US" sz="2000" dirty="0" err="1" smtClean="0"/>
              <a:t>Trojanowski</a:t>
            </a:r>
            <a:r>
              <a:rPr lang="en-US" sz="2000" dirty="0" smtClean="0"/>
              <a:t>]</a:t>
            </a:r>
            <a:endParaRPr lang="en-US" sz="2000" dirty="0"/>
          </a:p>
          <a:p>
            <a:pPr algn="ctr"/>
            <a:endParaRPr lang="en-US" sz="1200" dirty="0" smtClean="0"/>
          </a:p>
          <a:p>
            <a:pPr algn="ctr"/>
            <a:r>
              <a:rPr lang="en-US" sz="2000" dirty="0" smtClean="0"/>
              <a:t>17 September 2017</a:t>
            </a:r>
            <a:endParaRPr lang="en-US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459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PHOTON PRODUCTION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914400"/>
            <a:ext cx="8720137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Consider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Arial" charset="0"/>
              </a:rPr>
              <a:t>decay,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latin typeface="Arial" charset="0"/>
              </a:rPr>
              <a:t> decay, dark bremsstrahlung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esults for 1st representative model point: 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latin typeface="Arial" charset="0"/>
              </a:rPr>
              <a:t>(m</a:t>
            </a:r>
            <a:r>
              <a:rPr lang="en-US" baseline="-25000" dirty="0" smtClean="0">
                <a:latin typeface="Arial" charset="0"/>
              </a:rPr>
              <a:t>A’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latin typeface="Arial" charset="0"/>
              </a:rPr>
              <a:t>) = (20 MeV, 10</a:t>
            </a:r>
            <a:r>
              <a:rPr lang="en-US" baseline="30000" dirty="0" smtClean="0">
                <a:latin typeface="Arial" charset="0"/>
              </a:rPr>
              <a:t>-4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Nothing surprising: in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Arial" charset="0"/>
              </a:rPr>
              <a:t>0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 A’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latin typeface="Arial" charset="0"/>
                <a:sym typeface="Wingdings"/>
              </a:rPr>
              <a:t>, relative to pion distributions, </a:t>
            </a:r>
            <a:r>
              <a:rPr lang="en-US" dirty="0" smtClean="0">
                <a:latin typeface="Arial" charset="0"/>
              </a:rPr>
              <a:t>rates suppressed by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, energies reduced by factor of ~2</a:t>
            </a:r>
            <a:endParaRPr lang="en-US" sz="1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1354"/>
            <a:ext cx="9144000" cy="29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0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PHOTONS IN THE FAR DETECTOR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914400"/>
            <a:ext cx="4429156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Now require dark photons to decay in the far detector: consider </a:t>
            </a:r>
            <a:r>
              <a:rPr lang="en-US" dirty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ylindrical detector with volume ~1 m</a:t>
            </a:r>
            <a:r>
              <a:rPr lang="en-US" baseline="30000" dirty="0" smtClean="0">
                <a:latin typeface="Arial" charset="0"/>
              </a:rPr>
              <a:t>2</a:t>
            </a: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7349"/>
            <a:ext cx="9144000" cy="2943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19" y="944390"/>
            <a:ext cx="3810000" cy="15702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1463" y="5791200"/>
            <a:ext cx="87201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Only the highest energy A’s  survive, but there are still many of them, and they are highly collimated</a:t>
            </a:r>
            <a:endParaRPr lang="en-US" sz="1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32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SIGNAL DEPENDENCE ON DETECTOR SPECS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1219200"/>
            <a:ext cx="3919537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Moving the detector closer helps</a:t>
            </a:r>
            <a:endParaRPr lang="en-US" baseline="300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3400" y="12192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At the far location, R = 20 cm captures almost all the A’</a:t>
            </a:r>
            <a:endParaRPr lang="en-US" sz="1400" dirty="0" smtClean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08444"/>
            <a:ext cx="8312727" cy="39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9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PHOTONS IN THE NEAR DETECTOR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914400"/>
            <a:ext cx="3690937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Now require dark photons to decay in the near detector: detector volume only ~0.1 m</a:t>
            </a:r>
            <a:r>
              <a:rPr lang="en-US" baseline="30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!</a:t>
            </a: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619" y="944390"/>
            <a:ext cx="3810000" cy="15702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1463" y="5791200"/>
            <a:ext cx="87201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Moving the detector closer </a:t>
            </a:r>
            <a:r>
              <a:rPr lang="en-US" dirty="0" smtClean="0">
                <a:latin typeface="Arial" charset="0"/>
                <a:sym typeface="Wingdings"/>
              </a:rPr>
              <a:t> </a:t>
            </a:r>
            <a:r>
              <a:rPr lang="en-US" dirty="0" smtClean="0">
                <a:latin typeface="Arial" charset="0"/>
              </a:rPr>
              <a:t>more dark photons decay in the detector, even though the after-TAN location is crowded</a:t>
            </a:r>
            <a:endParaRPr lang="en-US" sz="1400" dirty="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en-US" sz="1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264"/>
            <a:ext cx="9144000" cy="295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1097" y="838200"/>
            <a:ext cx="76208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150m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86503">
            <a:off x="7095334" y="1056937"/>
            <a:ext cx="56946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 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73" y="2171332"/>
            <a:ext cx="6848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65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BACKGROUNDS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3999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signal is two simultaneous, opposite-sign, highly-energetic (E &gt; 500 </a:t>
            </a:r>
            <a:r>
              <a:rPr lang="en-US" dirty="0" err="1" smtClean="0">
                <a:latin typeface="Arial" charset="0"/>
              </a:rPr>
              <a:t>GeV</a:t>
            </a:r>
            <a:r>
              <a:rPr lang="en-US" dirty="0" smtClean="0">
                <a:latin typeface="Arial" charset="0"/>
              </a:rPr>
              <a:t>) charged particles that start in the detector at a vertex and point back to IP </a:t>
            </a:r>
            <a:r>
              <a:rPr lang="en-US" dirty="0" smtClean="0">
                <a:latin typeface="Arial" charset="0"/>
                <a:sym typeface="Wingdings"/>
              </a:rPr>
              <a:t> </a:t>
            </a:r>
            <a:r>
              <a:rPr lang="en-US" dirty="0" smtClean="0">
                <a:latin typeface="Arial" charset="0"/>
              </a:rPr>
              <a:t>a tracker-based technology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opening angle is 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>
                <a:latin typeface="Arial" charset="0"/>
              </a:rPr>
              <a:t>ee</a:t>
            </a:r>
            <a:r>
              <a:rPr lang="en-US" dirty="0" smtClean="0">
                <a:latin typeface="Arial" charset="0"/>
              </a:rPr>
              <a:t> ~ m</a:t>
            </a:r>
            <a:r>
              <a:rPr lang="en-US" baseline="-25000" dirty="0" smtClean="0">
                <a:latin typeface="Arial" charset="0"/>
              </a:rPr>
              <a:t>A’ </a:t>
            </a:r>
            <a:r>
              <a:rPr lang="en-US" dirty="0" smtClean="0">
                <a:latin typeface="Arial" charset="0"/>
              </a:rPr>
              <a:t>/ E ~ 10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latin typeface="Arial" charset="0"/>
              </a:rPr>
              <a:t>rad</a:t>
            </a:r>
            <a:r>
              <a:rPr lang="en-US" dirty="0" smtClean="0">
                <a:latin typeface="Arial" charset="0"/>
              </a:rPr>
              <a:t>.  After traveling ~ 1 m, this leads to 10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Arial" charset="0"/>
              </a:rPr>
              <a:t>m separation, too small to resolve </a:t>
            </a:r>
            <a:r>
              <a:rPr lang="en-US" dirty="0" smtClean="0">
                <a:latin typeface="Arial" charset="0"/>
                <a:sym typeface="Wingdings"/>
              </a:rPr>
              <a:t></a:t>
            </a:r>
            <a:r>
              <a:rPr lang="en-US" dirty="0" smtClean="0">
                <a:latin typeface="Arial" charset="0"/>
              </a:rPr>
              <a:t> a small magnetic field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sz="1200" baseline="30000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200" baseline="30000" dirty="0">
              <a:latin typeface="Arial" charset="0"/>
            </a:endParaRPr>
          </a:p>
          <a:p>
            <a:pPr eaLnBrk="1" hangingPunct="1"/>
            <a:endParaRPr lang="en-US" baseline="300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Many backgrounds are eliminated simply by virtue of FASER’s location.  Cosmic ray background is negligible, charged particles from IP are bent away by D1 magnet</a:t>
            </a: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Leading backgrounds are neutrino-induced and beam-induced backgrounds</a:t>
            </a: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3352800"/>
            <a:ext cx="6175375" cy="8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01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NEUTRINO-INDUCED BACKGROUNDS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" y="838200"/>
            <a:ext cx="90678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If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Arial" charset="0"/>
              </a:rPr>
              <a:t>+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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mn</a:t>
            </a:r>
            <a:r>
              <a:rPr lang="en-US" dirty="0" smtClean="0">
                <a:latin typeface="Arial" charset="0"/>
                <a:sym typeface="Wingdings"/>
              </a:rPr>
              <a:t> before D1 magnet, resulting neutrinos can propagate into FASER, interact through</a:t>
            </a:r>
          </a:p>
          <a:p>
            <a:pPr marL="0" indent="0" eaLnBrk="1" hangingPunct="1">
              <a:buNone/>
            </a:pPr>
            <a:endParaRPr lang="en-US" sz="1200" dirty="0" smtClean="0">
              <a:latin typeface="Arial" charset="0"/>
              <a:sym typeface="Wingdings"/>
            </a:endParaRPr>
          </a:p>
          <a:p>
            <a:pPr marL="0" indent="0" eaLnBrk="1" hangingPunct="1">
              <a:buNone/>
            </a:pPr>
            <a:endParaRPr lang="en-US" dirty="0">
              <a:latin typeface="Arial" charset="0"/>
              <a:sym typeface="Wingdings"/>
            </a:endParaRPr>
          </a:p>
          <a:p>
            <a:pPr eaLnBrk="1" hangingPunct="1"/>
            <a:r>
              <a:rPr lang="en-US" dirty="0" smtClean="0">
                <a:latin typeface="Arial" charset="0"/>
                <a:sym typeface="Wingdings"/>
              </a:rPr>
              <a:t>Second process eliminated by requiring no other activity, tracks start in the detector</a:t>
            </a:r>
            <a:r>
              <a:rPr lang="en-US" dirty="0">
                <a:latin typeface="Arial" charset="0"/>
                <a:sym typeface="Wingdings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and have high and symmetric energies</a:t>
            </a: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 smtClean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 smtClean="0">
              <a:latin typeface="Arial" charset="0"/>
              <a:sym typeface="Wingdings"/>
            </a:endParaRPr>
          </a:p>
          <a:p>
            <a:pPr eaLnBrk="1" hangingPunct="1"/>
            <a:endParaRPr lang="en-US" dirty="0">
              <a:latin typeface="Arial" charset="0"/>
              <a:sym typeface="Wingdings"/>
            </a:endParaRPr>
          </a:p>
          <a:p>
            <a:pPr eaLnBrk="1" hangingPunct="1"/>
            <a:endParaRPr lang="en-US" dirty="0" smtClean="0">
              <a:latin typeface="Arial" charset="0"/>
              <a:sym typeface="Wingdings"/>
            </a:endParaRPr>
          </a:p>
          <a:p>
            <a:pPr eaLnBrk="1" hangingPunct="1"/>
            <a:endParaRPr lang="en-US" sz="1200" dirty="0" smtClean="0">
              <a:latin typeface="Arial" charset="0"/>
              <a:sym typeface="Wingdings"/>
            </a:endParaRPr>
          </a:p>
          <a:p>
            <a:pPr eaLnBrk="1" hangingPunct="1"/>
            <a:r>
              <a:rPr lang="en-US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dirty="0" smtClean="0">
                <a:latin typeface="Arial" charset="0"/>
                <a:sym typeface="Wingdings"/>
              </a:rPr>
              <a:t>  K</a:t>
            </a:r>
            <a:r>
              <a:rPr lang="en-US" baseline="-25000" dirty="0" smtClean="0">
                <a:latin typeface="Arial" charset="0"/>
                <a:sym typeface="Wingdings"/>
              </a:rPr>
              <a:t>S,L </a:t>
            </a:r>
            <a:r>
              <a:rPr lang="en-US" dirty="0" smtClean="0">
                <a:latin typeface="Arial" charset="0"/>
                <a:sym typeface="Wingdings"/>
              </a:rPr>
              <a:t> 2 charged tracks also negligible</a:t>
            </a:r>
            <a:r>
              <a:rPr lang="en-US" dirty="0">
                <a:latin typeface="Arial" charset="0"/>
                <a:sym typeface="Wingdings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with same cuts</a:t>
            </a:r>
            <a:endParaRPr lang="en-US" sz="1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19771"/>
            <a:ext cx="2047128" cy="468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302" y="1676400"/>
            <a:ext cx="2697698" cy="51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02" y="3200400"/>
            <a:ext cx="5974298" cy="2743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933658"/>
            <a:ext cx="90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33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BEAM-INDUCED BACKGROUNDS: FAR LOCATION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334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articles from IP must pass through ~ 50 m of matter. Hadrons, electrons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are stopped, only </a:t>
            </a:r>
            <a:r>
              <a:rPr lang="en-US" dirty="0" err="1" smtClean="0">
                <a:latin typeface="Arial" charset="0"/>
              </a:rPr>
              <a:t>muons</a:t>
            </a:r>
            <a:r>
              <a:rPr lang="en-US" dirty="0" smtClean="0">
                <a:latin typeface="Arial" charset="0"/>
              </a:rPr>
              <a:t> are relevant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Muon</a:t>
            </a:r>
            <a:r>
              <a:rPr lang="en-US" dirty="0" smtClean="0">
                <a:latin typeface="Arial" charset="0"/>
              </a:rPr>
              <a:t> background from 2011 ATLAS study can be used to determine </a:t>
            </a:r>
            <a:r>
              <a:rPr lang="en-US" dirty="0" err="1" smtClean="0">
                <a:latin typeface="Arial" charset="0"/>
              </a:rPr>
              <a:t>muon</a:t>
            </a:r>
            <a:r>
              <a:rPr lang="en-US" dirty="0" smtClean="0">
                <a:latin typeface="Arial" charset="0"/>
              </a:rPr>
              <a:t> background at far location. Requiring </a:t>
            </a:r>
            <a:r>
              <a:rPr lang="en-US" dirty="0" err="1" smtClean="0">
                <a:latin typeface="Arial" charset="0"/>
              </a:rPr>
              <a:t>E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Arial" charset="0"/>
              </a:rPr>
              <a:t> &gt; 100 </a:t>
            </a:r>
            <a:r>
              <a:rPr lang="en-US" dirty="0" err="1" smtClean="0">
                <a:latin typeface="Arial" charset="0"/>
              </a:rPr>
              <a:t>GeV</a:t>
            </a:r>
            <a:r>
              <a:rPr lang="en-US" dirty="0" smtClean="0">
                <a:latin typeface="Arial" charset="0"/>
              </a:rPr>
              <a:t>, the flux is </a:t>
            </a:r>
          </a:p>
          <a:p>
            <a:endParaRPr lang="en-US" sz="1200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The </a:t>
            </a:r>
            <a:r>
              <a:rPr lang="en-US" dirty="0" err="1" smtClean="0">
                <a:latin typeface="Arial" charset="0"/>
              </a:rPr>
              <a:t>muon</a:t>
            </a:r>
            <a:r>
              <a:rPr lang="en-US" dirty="0" smtClean="0">
                <a:latin typeface="Arial" charset="0"/>
              </a:rPr>
              <a:t> arrival times correspond to bunch crossings.  Accounting for the bunch structure and </a:t>
            </a:r>
            <a:r>
              <a:rPr lang="en-US" dirty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ssuming a timing resolution of 100 (10) </a:t>
            </a:r>
            <a:r>
              <a:rPr lang="en-US" dirty="0" err="1" smtClean="0">
                <a:latin typeface="Arial" charset="0"/>
              </a:rPr>
              <a:t>ps</a:t>
            </a:r>
            <a:r>
              <a:rPr lang="en-US" dirty="0" smtClean="0">
                <a:latin typeface="Arial" charset="0"/>
              </a:rPr>
              <a:t>, get  ~0.1 (~0.01) coincident 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30000" dirty="0" err="1" smtClean="0">
                <a:latin typeface="Arial" charset="0"/>
              </a:rPr>
              <a:t>+</a:t>
            </a:r>
            <a:r>
              <a:rPr lang="en-US" dirty="0" err="1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aseline="30000" dirty="0" smtClean="0">
                <a:latin typeface="Arial" charset="0"/>
              </a:rPr>
              <a:t>-</a:t>
            </a:r>
            <a:r>
              <a:rPr lang="en-US" dirty="0" smtClean="0">
                <a:latin typeface="Arial" charset="0"/>
              </a:rPr>
              <a:t> pairs in 1 LHC year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Far location appears to be background-free</a:t>
            </a:r>
          </a:p>
          <a:p>
            <a:endParaRPr lang="en-US" dirty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352800"/>
            <a:ext cx="3060700" cy="3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12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04775"/>
            <a:ext cx="91440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BEAM-INDUCED BACKGROUNDS: NEAR LOCATION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39137" cy="5334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ar more challenging environment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Dedicated simulation using MARS/FLUKA/etc. should be used, but we can use published results to get an estimate</a:t>
            </a:r>
          </a:p>
          <a:p>
            <a:pPr marL="0" indent="0" algn="r">
              <a:buNone/>
            </a:pPr>
            <a:r>
              <a:rPr lang="en-US" baseline="-25000" dirty="0" err="1" smtClean="0">
                <a:latin typeface="Arial" charset="0"/>
              </a:rPr>
              <a:t>Mokhov</a:t>
            </a:r>
            <a:r>
              <a:rPr lang="en-US" baseline="-25000" dirty="0" smtClean="0">
                <a:latin typeface="Arial" charset="0"/>
              </a:rPr>
              <a:t>, </a:t>
            </a:r>
            <a:r>
              <a:rPr lang="en-US" baseline="-25000" dirty="0" err="1" smtClean="0">
                <a:latin typeface="Arial" charset="0"/>
              </a:rPr>
              <a:t>Rakhno</a:t>
            </a:r>
            <a:r>
              <a:rPr lang="en-US" baseline="-25000" dirty="0" smtClean="0">
                <a:latin typeface="Arial" charset="0"/>
              </a:rPr>
              <a:t>, </a:t>
            </a:r>
            <a:r>
              <a:rPr lang="en-US" baseline="-25000" dirty="0" err="1" smtClean="0">
                <a:latin typeface="Arial" charset="0"/>
              </a:rPr>
              <a:t>Kerby</a:t>
            </a:r>
            <a:r>
              <a:rPr lang="en-US" baseline="-25000" dirty="0" smtClean="0">
                <a:latin typeface="Arial" charset="0"/>
              </a:rPr>
              <a:t>, Strait (2003)</a:t>
            </a:r>
            <a:endParaRPr lang="en-US" baseline="-25000" dirty="0">
              <a:latin typeface="Arial" charset="0"/>
            </a:endParaRPr>
          </a:p>
          <a:p>
            <a:endParaRPr lang="en-US" sz="12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Hadrons and electrons absorbed in the TAN </a:t>
            </a:r>
            <a:endParaRPr lang="en-US" sz="1200" dirty="0" smtClean="0"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Coincident </a:t>
            </a:r>
            <a:r>
              <a:rPr lang="en-US" dirty="0" err="1" smtClean="0">
                <a:latin typeface="Arial" charset="0"/>
              </a:rPr>
              <a:t>muon</a:t>
            </a:r>
            <a:r>
              <a:rPr lang="en-US" dirty="0" smtClean="0">
                <a:latin typeface="Arial" charset="0"/>
              </a:rPr>
              <a:t> background ~10</a:t>
            </a: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 per LHC year. Can be greatly suppressed by requiring tracks to start in the detector and reconstruct a vertex, and requiring high and symmetric energies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Electron signal is clean if electrons can be distinguished from </a:t>
            </a:r>
            <a:r>
              <a:rPr lang="en-US" dirty="0" err="1" smtClean="0">
                <a:latin typeface="Arial" charset="0"/>
              </a:rPr>
              <a:t>muons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61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9906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Up to 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dark photons arrive in FASER in 300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currently unconstrained regions of dark photon parameter space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RESULTS: EVENT RATES</a:t>
            </a:r>
            <a:endParaRPr lang="en-US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06926"/>
            <a:ext cx="8312727" cy="512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71799"/>
            <a:ext cx="7315200" cy="35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4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9906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Assuming negligible background, FASER may probe parameter space with m</a:t>
            </a:r>
            <a:r>
              <a:rPr lang="en-US" sz="2400" baseline="-25000" dirty="0" smtClean="0"/>
              <a:t>A’ </a:t>
            </a:r>
            <a:r>
              <a:rPr lang="en-US" sz="2400" dirty="0" smtClean="0"/>
              <a:t>~ 10 - 500 MeV, </a:t>
            </a:r>
            <a:r>
              <a:rPr lang="en-US" sz="2400" dirty="0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 ~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-3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aseline="30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aseline="30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 smtClean="0"/>
              <a:t>SHiP</a:t>
            </a:r>
            <a:r>
              <a:rPr lang="en-US" sz="2400" dirty="0" smtClean="0"/>
              <a:t> probes much greater region at low </a:t>
            </a:r>
            <a:r>
              <a:rPr lang="en-US" sz="2400" dirty="0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, but this is mostly excluded already.  </a:t>
            </a:r>
            <a:r>
              <a:rPr lang="en-US" sz="2400" dirty="0" err="1" smtClean="0"/>
              <a:t>SHiP</a:t>
            </a:r>
            <a:r>
              <a:rPr lang="en-US" sz="2400" dirty="0" smtClean="0"/>
              <a:t> reach at high m</a:t>
            </a:r>
            <a:r>
              <a:rPr lang="en-US" sz="2400" baseline="-25000" dirty="0" smtClean="0"/>
              <a:t>A’</a:t>
            </a:r>
            <a:r>
              <a:rPr lang="en-US" sz="2400" dirty="0" smtClean="0"/>
              <a:t> is from direct QCD production, which we have neglected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RESULTS: REACH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7361"/>
            <a:ext cx="7035542" cy="3386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4417" y="3520785"/>
            <a:ext cx="129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 contours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74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1" y="838200"/>
            <a:ext cx="8686800" cy="5638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New physics searches at the LHC focus on high </a:t>
            </a:r>
            <a:r>
              <a:rPr lang="en-US" dirty="0" err="1" smtClean="0">
                <a:latin typeface="Arial" charset="0"/>
              </a:rPr>
              <a:t>p</a:t>
            </a:r>
            <a:r>
              <a:rPr lang="en-US" baseline="-25000" dirty="0" err="1" smtClean="0">
                <a:latin typeface="Arial" charset="0"/>
              </a:rPr>
              <a:t>T</a:t>
            </a:r>
            <a:r>
              <a:rPr lang="en-US" dirty="0" err="1" smtClean="0">
                <a:latin typeface="Arial" charset="0"/>
              </a:rPr>
              <a:t>.</a:t>
            </a:r>
            <a:r>
              <a:rPr lang="en-US" dirty="0" smtClean="0">
                <a:latin typeface="Arial" charset="0"/>
              </a:rPr>
              <a:t>  This is appropriate for heavy, strongly coupled particles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~ </a:t>
            </a:r>
            <a:r>
              <a:rPr lang="en-US" dirty="0" err="1" smtClean="0">
                <a:latin typeface="Arial" charset="0"/>
              </a:rPr>
              <a:t>fb</a:t>
            </a:r>
            <a:r>
              <a:rPr lang="en-US" dirty="0" smtClean="0">
                <a:latin typeface="Arial" charset="0"/>
              </a:rPr>
              <a:t> to </a:t>
            </a:r>
            <a:r>
              <a:rPr lang="en-US" dirty="0" err="1" smtClean="0">
                <a:latin typeface="Arial" charset="0"/>
              </a:rPr>
              <a:t>pb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 </a:t>
            </a:r>
            <a:r>
              <a:rPr lang="en-US" dirty="0" smtClean="0">
                <a:latin typeface="Arial" charset="0"/>
              </a:rPr>
              <a:t>N ~ 10</a:t>
            </a:r>
            <a:r>
              <a:rPr lang="en-US" baseline="30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 </a:t>
            </a:r>
            <a:r>
              <a:rPr lang="mr-IN" dirty="0" smtClean="0">
                <a:latin typeface="Arial" charset="0"/>
              </a:rPr>
              <a:t>–</a:t>
            </a:r>
            <a:r>
              <a:rPr lang="en-US" dirty="0" smtClean="0">
                <a:latin typeface="Arial" charset="0"/>
              </a:rPr>
              <a:t> 10</a:t>
            </a:r>
            <a:r>
              <a:rPr lang="en-US" baseline="30000" dirty="0" smtClean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,  produced </a:t>
            </a:r>
            <a:r>
              <a:rPr lang="en-US" dirty="0" err="1" smtClean="0">
                <a:latin typeface="Arial" charset="0"/>
              </a:rPr>
              <a:t>isotropically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However, if new particles are light and weakly coupled, this may be completely misguided. Instead should exploit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cs typeface="Symbol" charset="2"/>
              </a:rPr>
              <a:t>inel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~ 100 </a:t>
            </a:r>
            <a:r>
              <a:rPr lang="en-US" dirty="0" err="1">
                <a:latin typeface="Arial" charset="0"/>
              </a:rPr>
              <a:t>mb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/>
              </a:rPr>
              <a:t> N ~ </a:t>
            </a:r>
            <a:r>
              <a:rPr lang="en-US" dirty="0" smtClean="0">
                <a:latin typeface="Arial" charset="0"/>
                <a:sym typeface="Wingdings"/>
              </a:rPr>
              <a:t>10</a:t>
            </a:r>
            <a:r>
              <a:rPr lang="en-US" baseline="30000" dirty="0" smtClean="0">
                <a:latin typeface="Arial" charset="0"/>
                <a:sym typeface="Wingdings"/>
              </a:rPr>
              <a:t>17</a:t>
            </a:r>
            <a:r>
              <a:rPr lang="en-US" dirty="0" smtClean="0">
                <a:latin typeface="Arial" charset="0"/>
                <a:sym typeface="Wingdings"/>
              </a:rPr>
              <a:t>,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dirty="0" smtClean="0">
                <a:latin typeface="Arial" charset="0"/>
                <a:sym typeface="Wingdings"/>
              </a:rPr>
              <a:t> ~ </a:t>
            </a:r>
            <a:r>
              <a:rPr lang="en-US" dirty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baseline="-25000" dirty="0" smtClean="0">
                <a:latin typeface="Arial" charset="0"/>
                <a:sym typeface="Wingdings"/>
              </a:rPr>
              <a:t>QCD</a:t>
            </a:r>
            <a:r>
              <a:rPr lang="en-US" dirty="0" smtClean="0">
                <a:latin typeface="Arial" charset="0"/>
                <a:sym typeface="Wingdings"/>
              </a:rPr>
              <a:t> / E ~ 250 MeV / </a:t>
            </a:r>
            <a:r>
              <a:rPr lang="en-US" dirty="0" err="1" smtClean="0">
                <a:latin typeface="Arial" charset="0"/>
                <a:sym typeface="Wingdings"/>
              </a:rPr>
              <a:t>TeV</a:t>
            </a:r>
            <a:r>
              <a:rPr lang="en-US" dirty="0" smtClean="0">
                <a:latin typeface="Arial" charset="0"/>
                <a:sym typeface="Wingdings"/>
              </a:rPr>
              <a:t> ~ </a:t>
            </a:r>
            <a:r>
              <a:rPr lang="en-US" dirty="0" err="1" smtClean="0">
                <a:latin typeface="Arial" charset="0"/>
                <a:sym typeface="Wingdings"/>
              </a:rPr>
              <a:t>mrad</a:t>
            </a:r>
            <a:endParaRPr lang="en-US" dirty="0" smtClean="0">
              <a:latin typeface="Arial" charset="0"/>
              <a:sym typeface="Wingdings"/>
            </a:endParaRPr>
          </a:p>
          <a:p>
            <a:pPr lvl="1"/>
            <a:endParaRPr lang="en-US" dirty="0" smtClean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We propose a small, inexpensive experiment, </a:t>
            </a:r>
            <a:r>
              <a:rPr lang="en-US" dirty="0" smtClean="0">
                <a:latin typeface="Arial" charset="0"/>
                <a:sym typeface="Wingdings"/>
              </a:rPr>
              <a:t>FASER</a:t>
            </a:r>
            <a:r>
              <a:rPr lang="en-US" dirty="0">
                <a:latin typeface="Arial" charset="0"/>
                <a:sym typeface="Wingdings"/>
              </a:rPr>
              <a:t>, to be placed in the very forward </a:t>
            </a:r>
            <a:r>
              <a:rPr lang="en-US" dirty="0" smtClean="0">
                <a:latin typeface="Arial" charset="0"/>
                <a:sym typeface="Wingdings"/>
              </a:rPr>
              <a:t>region of ATLAS/CMS,  ~150-400 m downstream of the IP, and analyze its discovery potential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4876800" cy="1857227"/>
          </a:xfrm>
          <a:prstGeom prst="rect">
            <a:avLst/>
          </a:prstGeom>
        </p:spPr>
      </p:pic>
      <p:pic>
        <p:nvPicPr>
          <p:cNvPr id="3" name="Picture 2" descr="Kirk_fires_a_phaser_rifle_at_Mitche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3714750"/>
            <a:ext cx="18542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7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" y="9906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The LHC has seen nothing yet.  Adding a small, inexpensive detector to improve LHC’s discovery prospects seems like a good idea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Related ideas: old proposals for long-lived particles; new ideas, like MATHUSLA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MilliQan</a:t>
            </a:r>
            <a:r>
              <a:rPr lang="en-US" sz="2400" dirty="0"/>
              <a:t>;</a:t>
            </a:r>
            <a:r>
              <a:rPr lang="en-US" sz="2400" dirty="0" smtClean="0"/>
              <a:t> beam dump experiments, like </a:t>
            </a:r>
            <a:r>
              <a:rPr lang="en-US" sz="2400" dirty="0" err="1" smtClean="0"/>
              <a:t>SeaQuest</a:t>
            </a:r>
            <a:r>
              <a:rPr lang="en-US" sz="2400" dirty="0" smtClean="0"/>
              <a:t> and </a:t>
            </a:r>
            <a:r>
              <a:rPr lang="en-US" sz="2400" dirty="0" err="1" smtClean="0"/>
              <a:t>SHiP</a:t>
            </a:r>
            <a:r>
              <a:rPr lang="en-US" sz="2400" dirty="0"/>
              <a:t>;</a:t>
            </a:r>
            <a:r>
              <a:rPr lang="en-US" sz="2400" dirty="0" smtClean="0"/>
              <a:t> very forward experiments, like CT-PPS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FASER is unique in that it </a:t>
            </a:r>
            <a:r>
              <a:rPr lang="en-US" sz="2400" dirty="0"/>
              <a:t>and targets light, weakly-coupled new particles at low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dirty="0" smtClean="0"/>
              <a:t>, runs simultaneously with the LHC program, and should be very small and inexpensive </a:t>
            </a: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SUMMARY AND OUTLOOK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0386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Feng</a:t>
            </a:r>
            <a:r>
              <a:rPr lang="en-US" sz="1400" dirty="0" smtClean="0"/>
              <a:t>, Smith (2004); </a:t>
            </a:r>
            <a:r>
              <a:rPr lang="en-US" sz="1400" dirty="0" err="1" smtClean="0"/>
              <a:t>Hamaguchi</a:t>
            </a:r>
            <a:r>
              <a:rPr lang="en-US" sz="1400" dirty="0" smtClean="0"/>
              <a:t>, Kun, </a:t>
            </a:r>
            <a:r>
              <a:rPr lang="en-US" sz="1400" dirty="0" err="1" smtClean="0"/>
              <a:t>Makaya</a:t>
            </a:r>
            <a:r>
              <a:rPr lang="en-US" sz="1400" dirty="0" smtClean="0"/>
              <a:t>, </a:t>
            </a:r>
            <a:r>
              <a:rPr lang="en-US" sz="1400" dirty="0" err="1" smtClean="0"/>
              <a:t>Nojiri</a:t>
            </a:r>
            <a:r>
              <a:rPr lang="en-US" sz="1400" dirty="0" smtClean="0"/>
              <a:t> (2004); De </a:t>
            </a:r>
            <a:r>
              <a:rPr lang="en-US" sz="1400" dirty="0" err="1" smtClean="0"/>
              <a:t>Roeck</a:t>
            </a:r>
            <a:r>
              <a:rPr lang="en-US" sz="1400" dirty="0" smtClean="0"/>
              <a:t>, Ellis, </a:t>
            </a:r>
            <a:r>
              <a:rPr lang="en-US" sz="1400" dirty="0" err="1" smtClean="0"/>
              <a:t>Gianotti</a:t>
            </a:r>
            <a:r>
              <a:rPr lang="en-US" sz="1400" dirty="0" smtClean="0"/>
              <a:t>, </a:t>
            </a:r>
            <a:r>
              <a:rPr lang="en-US" sz="1400" dirty="0" err="1" smtClean="0"/>
              <a:t>Moortgat</a:t>
            </a:r>
            <a:r>
              <a:rPr lang="en-US" sz="1400" dirty="0" smtClean="0"/>
              <a:t>, Olive, </a:t>
            </a:r>
            <a:r>
              <a:rPr lang="en-US" sz="1400" dirty="0" err="1" smtClean="0"/>
              <a:t>Pape</a:t>
            </a:r>
            <a:r>
              <a:rPr lang="en-US" sz="1400" dirty="0" smtClean="0"/>
              <a:t> (2004); Chou, Curtin, </a:t>
            </a:r>
            <a:r>
              <a:rPr lang="en-US" sz="1400" dirty="0" err="1" smtClean="0"/>
              <a:t>Lubatti</a:t>
            </a:r>
            <a:r>
              <a:rPr lang="en-US" sz="1400" dirty="0" smtClean="0"/>
              <a:t> (2016); Ball et al. (2016); </a:t>
            </a:r>
            <a:r>
              <a:rPr lang="en-US" sz="1400" dirty="0" err="1" smtClean="0"/>
              <a:t>Alekhin</a:t>
            </a:r>
            <a:r>
              <a:rPr lang="en-US" sz="1400" dirty="0" smtClean="0"/>
              <a:t> et al. (2016); </a:t>
            </a:r>
            <a:r>
              <a:rPr lang="en-US" sz="1400" dirty="0" err="1" smtClean="0"/>
              <a:t>Aidala</a:t>
            </a:r>
            <a:r>
              <a:rPr lang="en-US" sz="1400" dirty="0" smtClean="0"/>
              <a:t> et al. (2017); </a:t>
            </a:r>
            <a:r>
              <a:rPr lang="en-US" sz="1400" dirty="0" err="1" smtClean="0"/>
              <a:t>Albrow</a:t>
            </a:r>
            <a:r>
              <a:rPr lang="en-US" sz="1400" dirty="0" smtClean="0"/>
              <a:t> (2015)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833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10668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Far </a:t>
            </a:r>
            <a:r>
              <a:rPr lang="en-US" sz="2400" dirty="0"/>
              <a:t>location: appears to be background free.  A small 20cm x 20cm x 10m detector ~400m from the IP would provide world-leading sensitivity to dark photons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Near location: a far more challenging environment, but if backgrounds can be controlled, a tiny 4cm </a:t>
            </a:r>
            <a:r>
              <a:rPr lang="en-US" sz="2400" dirty="0"/>
              <a:t>x 4cm x </a:t>
            </a:r>
            <a:r>
              <a:rPr lang="en-US" sz="2400" dirty="0" smtClean="0"/>
              <a:t>5m </a:t>
            </a:r>
            <a:r>
              <a:rPr lang="en-US" sz="2400" dirty="0"/>
              <a:t>detector </a:t>
            </a:r>
            <a:r>
              <a:rPr lang="en-US" sz="2400" dirty="0" smtClean="0"/>
              <a:t>can do even better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ork to do: We’ve considered dark photons.  A </a:t>
            </a:r>
            <a:r>
              <a:rPr lang="en-US" sz="2400" dirty="0"/>
              <a:t>multitude of other new physics ideas </a:t>
            </a:r>
            <a:r>
              <a:rPr lang="en-US" sz="2400" dirty="0" smtClean="0"/>
              <a:t>are also worth considering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ork </a:t>
            </a:r>
            <a:r>
              <a:rPr lang="en-US" sz="2400" dirty="0"/>
              <a:t>to do: </a:t>
            </a:r>
            <a:r>
              <a:rPr lang="en-US" sz="2400" dirty="0" smtClean="0"/>
              <a:t>simulate near </a:t>
            </a:r>
            <a:r>
              <a:rPr lang="en-US" sz="2400" dirty="0"/>
              <a:t>detector </a:t>
            </a:r>
            <a:r>
              <a:rPr lang="en-US" sz="2400" dirty="0" smtClean="0"/>
              <a:t>beam-induced </a:t>
            </a:r>
            <a:r>
              <a:rPr lang="en-US" sz="2400" dirty="0"/>
              <a:t>backgrounds, </a:t>
            </a:r>
            <a:r>
              <a:rPr lang="en-US" sz="2400" dirty="0" smtClean="0"/>
              <a:t>specify detector design, integrate </a:t>
            </a:r>
            <a:r>
              <a:rPr lang="en-US" sz="2400" dirty="0"/>
              <a:t>into LHC beam infrastructure, .</a:t>
            </a:r>
            <a:r>
              <a:rPr lang="en-US" sz="2400" dirty="0" smtClean="0"/>
              <a:t>..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SUMMARY AND OUTLOOK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31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OUTLINE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68580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Very Forward </a:t>
            </a:r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egion </a:t>
            </a:r>
            <a:r>
              <a:rPr lang="en-US" dirty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nfrastructure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New Physics </a:t>
            </a:r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xample: Dark </a:t>
            </a:r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hotons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Signal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Backgrounds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Results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Summary and Outlook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05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81000" y="9906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LHC ring consists of 8 straight 545 m intersections and 8 curved arcs.  The infrastructure common to IP1</a:t>
            </a:r>
            <a:r>
              <a:rPr lang="en-US" sz="2400" dirty="0"/>
              <a:t> </a:t>
            </a:r>
            <a:r>
              <a:rPr lang="en-US" sz="2400" dirty="0" smtClean="0"/>
              <a:t>and IP4 (also have ALFA, CASTOR, </a:t>
            </a:r>
            <a:r>
              <a:rPr lang="en-US" sz="2400" dirty="0" err="1" smtClean="0"/>
              <a:t>LHCf</a:t>
            </a:r>
            <a:r>
              <a:rPr lang="en-US" sz="2400" dirty="0" smtClean="0"/>
              <a:t>, TOTEM, etc.):</a:t>
            </a: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VERY FORWARD REGION INFRASTRUCTURE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6814078" y="4475933"/>
            <a:ext cx="32882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ym typeface="Wingdings"/>
              </a:rPr>
              <a:t>Feng</a:t>
            </a:r>
            <a:r>
              <a:rPr lang="en-US" sz="1400" dirty="0">
                <a:sym typeface="Wingdings"/>
              </a:rPr>
              <a:t>, </a:t>
            </a:r>
            <a:r>
              <a:rPr lang="en-US" sz="1400" dirty="0" err="1">
                <a:sym typeface="Wingdings"/>
              </a:rPr>
              <a:t>Galon</a:t>
            </a:r>
            <a:r>
              <a:rPr lang="en-US" sz="1400" dirty="0">
                <a:sym typeface="Wingdings"/>
              </a:rPr>
              <a:t>, Kling, </a:t>
            </a:r>
            <a:r>
              <a:rPr lang="en-US" sz="1400" dirty="0" err="1">
                <a:sym typeface="Wingdings"/>
              </a:rPr>
              <a:t>Trojanowski</a:t>
            </a:r>
            <a:r>
              <a:rPr lang="en-US" sz="1400" dirty="0">
                <a:sym typeface="Wingdings"/>
              </a:rPr>
              <a:t> (2017)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836" y="2354691"/>
            <a:ext cx="285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TAS: front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</a:p>
          <a:p>
            <a:r>
              <a:rPr lang="en-US" dirty="0"/>
              <a:t>a</a:t>
            </a:r>
            <a:r>
              <a:rPr lang="en-US" dirty="0" smtClean="0"/>
              <a:t>bsorbers 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 &gt; 0.85 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2328" y="2354691"/>
            <a:ext cx="271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D1: dipole magnet, splits</a:t>
            </a:r>
          </a:p>
          <a:p>
            <a:r>
              <a:rPr lang="en-US" dirty="0" smtClean="0"/>
              <a:t>beams, deflects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p,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0509" y="2354691"/>
            <a:ext cx="211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TAN: neutral target</a:t>
            </a:r>
          </a:p>
          <a:p>
            <a:r>
              <a:rPr lang="en-US" dirty="0"/>
              <a:t>a</a:t>
            </a:r>
            <a:r>
              <a:rPr lang="en-US" dirty="0" smtClean="0"/>
              <a:t>bsorbers (n,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8000999" cy="30223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2645" y="6211669"/>
            <a:ext cx="68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Note the extreme difference in longitudinal and transverse scales</a:t>
            </a:r>
            <a:endParaRPr lang="en-US" dirty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04608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ON-AXIS LOCATIONS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502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We want to place FASER along the beam </a:t>
            </a:r>
            <a:r>
              <a:rPr lang="en-US" i="1" dirty="0" smtClean="0"/>
              <a:t>collision</a:t>
            </a:r>
            <a:r>
              <a:rPr lang="en-US" dirty="0" smtClean="0"/>
              <a:t> axis</a:t>
            </a:r>
            <a:endParaRPr lang="en-US" dirty="0"/>
          </a:p>
          <a:p>
            <a:pPr lvl="1">
              <a:buFont typeface="Lucida Grande"/>
              <a:buChar char="-"/>
            </a:pPr>
            <a:r>
              <a:rPr lang="en-US" dirty="0">
                <a:solidFill>
                  <a:schemeClr val="tx1"/>
                </a:solidFill>
              </a:rPr>
              <a:t>Far location: 400 m from IP, </a:t>
            </a:r>
            <a:r>
              <a:rPr lang="en-US" dirty="0" smtClean="0">
                <a:solidFill>
                  <a:schemeClr val="tx1"/>
                </a:solidFill>
              </a:rPr>
              <a:t>after beams curve, 2.6 </a:t>
            </a:r>
            <a:r>
              <a:rPr lang="en-US" dirty="0">
                <a:solidFill>
                  <a:schemeClr val="tx1"/>
                </a:solidFill>
              </a:rPr>
              <a:t>m </a:t>
            </a:r>
            <a:r>
              <a:rPr lang="en-US" dirty="0" smtClean="0">
                <a:solidFill>
                  <a:schemeClr val="tx1"/>
                </a:solidFill>
              </a:rPr>
              <a:t>from the beams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Lucida Grande"/>
              <a:buChar char="-"/>
            </a:pPr>
            <a:r>
              <a:rPr lang="en-US" dirty="0">
                <a:solidFill>
                  <a:schemeClr val="tx1"/>
                </a:solidFill>
              </a:rPr>
              <a:t>Near location: 150 m, after </a:t>
            </a:r>
            <a:r>
              <a:rPr lang="en-US" dirty="0" smtClean="0">
                <a:solidFill>
                  <a:schemeClr val="tx1"/>
                </a:solidFill>
              </a:rPr>
              <a:t>TAN, between the beams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sz="1000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sz="1000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ATLAS</a:t>
            </a:r>
            <a:r>
              <a:rPr lang="en-US" dirty="0">
                <a:solidFill>
                  <a:srgbClr val="000000"/>
                </a:solidFill>
              </a:rPr>
              <a:t>/CMS beams cross at </a:t>
            </a:r>
            <a:r>
              <a:rPr lang="en-US" dirty="0" smtClean="0">
                <a:solidFill>
                  <a:srgbClr val="000000"/>
                </a:solidFill>
              </a:rPr>
              <a:t>285 </a:t>
            </a:r>
            <a:r>
              <a:rPr lang="en-US" dirty="0" err="1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>
                <a:solidFill>
                  <a:srgbClr val="000000"/>
                </a:solidFill>
              </a:rPr>
              <a:t>rad</a:t>
            </a:r>
            <a:r>
              <a:rPr lang="en-US" dirty="0">
                <a:solidFill>
                  <a:srgbClr val="000000"/>
                </a:solidFill>
              </a:rPr>
              <a:t> in vertical/horizontal plane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shifts far (near)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location by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5.7 (2.1)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cm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HL-LHC: 285590 </a:t>
            </a:r>
            <a:r>
              <a:rPr lang="en-US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rad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, TANTAXN moves forward 10 m,... We assume current parameters, FASER is exactly on-axis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2057400"/>
            <a:ext cx="8000999" cy="30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PHOTONS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990600"/>
            <a:ext cx="8491537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matter is our most solid evidence for new particles.  In recent years, the idea of dark matter has been generalized to dark sectors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Dark sectors motivate light, weakly coupled particles (</a:t>
            </a:r>
            <a:r>
              <a:rPr lang="en-US" dirty="0" err="1" smtClean="0">
                <a:latin typeface="Arial" charset="0"/>
              </a:rPr>
              <a:t>WIMPless</a:t>
            </a:r>
            <a:r>
              <a:rPr lang="en-US" dirty="0" smtClean="0">
                <a:latin typeface="Arial" charset="0"/>
              </a:rPr>
              <a:t> miracle, SIMP miracle, small-scale structure, ..)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A prominent example: dark photons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000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resulting theory contains a new gauge boson A’ with mass m</a:t>
            </a:r>
            <a:r>
              <a:rPr lang="en-US" baseline="-25000" dirty="0" smtClean="0">
                <a:latin typeface="Arial" charset="0"/>
              </a:rPr>
              <a:t>A’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dirty="0" err="1" smtClean="0">
                <a:latin typeface="Arial" charset="0"/>
              </a:rPr>
              <a:t>Q</a:t>
            </a:r>
            <a:r>
              <a:rPr lang="en-US" baseline="-25000" dirty="0" err="1" smtClean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 couplings to SM fermions f</a:t>
            </a:r>
          </a:p>
          <a:p>
            <a:pPr eaLnBrk="1" hangingPunct="1"/>
            <a:endParaRPr lang="en-US" sz="1200" dirty="0"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990600" y="40528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SM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324600" y="4052887"/>
            <a:ext cx="1728787" cy="11287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Hidden</a:t>
            </a:r>
          </a:p>
          <a:p>
            <a:pPr algn="ctr"/>
            <a:r>
              <a:rPr lang="en-US" sz="3200" dirty="0" smtClean="0"/>
              <a:t>U(1)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5124" idx="3"/>
            <a:endCxn id="5125" idx="1"/>
          </p:cNvCxnSpPr>
          <p:nvPr/>
        </p:nvCxnSpPr>
        <p:spPr>
          <a:xfrm>
            <a:off x="2719387" y="4617244"/>
            <a:ext cx="3605213" cy="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4363916"/>
            <a:ext cx="2171700" cy="5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55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PHOTON PROPERTIES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1463" y="914400"/>
            <a:ext cx="8720137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Produced in meson decays</a:t>
            </a: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en-US" sz="14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and also through dark bremsstrahlung </a:t>
            </a:r>
            <a:r>
              <a:rPr lang="en-US" dirty="0" err="1" smtClean="0">
                <a:latin typeface="Arial" charset="0"/>
              </a:rPr>
              <a:t>pp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 p A’ X and</a:t>
            </a:r>
            <a:r>
              <a:rPr lang="en-US" dirty="0" smtClean="0">
                <a:latin typeface="Arial" charset="0"/>
              </a:rPr>
              <a:t> 	direct QCD processes </a:t>
            </a:r>
            <a:r>
              <a:rPr lang="en-US" dirty="0" err="1" smtClean="0">
                <a:latin typeface="Arial" charset="0"/>
              </a:rPr>
              <a:t>qq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 A’ X (requires </a:t>
            </a:r>
            <a:r>
              <a:rPr lang="en-US" dirty="0" err="1" smtClean="0">
                <a:latin typeface="Arial" charset="0"/>
                <a:sym typeface="Wingdings"/>
              </a:rPr>
              <a:t>pdfs</a:t>
            </a:r>
            <a:r>
              <a:rPr lang="en-US" dirty="0" smtClean="0">
                <a:latin typeface="Arial" charset="0"/>
                <a:sym typeface="Wingdings"/>
              </a:rPr>
              <a:t> at low Q</a:t>
            </a:r>
            <a:r>
              <a:rPr lang="en-US" baseline="30000" dirty="0" smtClean="0">
                <a:latin typeface="Arial" charset="0"/>
                <a:sym typeface="Wingdings"/>
              </a:rPr>
              <a:t>2</a:t>
            </a:r>
            <a:r>
              <a:rPr lang="en-US" dirty="0" smtClean="0">
                <a:latin typeface="Arial" charset="0"/>
                <a:sym typeface="Wingdings"/>
              </a:rPr>
              <a:t>, x)</a:t>
            </a: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Travels long distances through matter without interacting, decay mainly to </a:t>
            </a:r>
            <a:r>
              <a:rPr lang="en-US" dirty="0" err="1" smtClean="0">
                <a:latin typeface="Arial" charset="0"/>
              </a:rPr>
              <a:t>e</a:t>
            </a:r>
            <a:r>
              <a:rPr lang="en-US" baseline="30000" dirty="0" err="1" smtClean="0">
                <a:latin typeface="Arial" charset="0"/>
              </a:rPr>
              <a:t>+</a:t>
            </a:r>
            <a:r>
              <a:rPr lang="en-US" dirty="0" err="1" smtClean="0">
                <a:latin typeface="Arial" charset="0"/>
              </a:rPr>
              <a:t>e</a:t>
            </a:r>
            <a:r>
              <a:rPr lang="en-US" baseline="30000" dirty="0" smtClean="0"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(and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Arial" charset="0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for m</a:t>
            </a:r>
            <a:r>
              <a:rPr lang="en-US" baseline="-25000" dirty="0" smtClean="0">
                <a:latin typeface="Arial" charset="0"/>
              </a:rPr>
              <a:t>A’</a:t>
            </a:r>
            <a:r>
              <a:rPr lang="en-US" dirty="0" smtClean="0">
                <a:latin typeface="Arial" charset="0"/>
              </a:rPr>
              <a:t> &gt; 2 m</a:t>
            </a:r>
            <a:r>
              <a:rPr lang="en-US" baseline="-25000" dirty="0" smtClean="0">
                <a:latin typeface="Symbol" charset="2"/>
                <a:cs typeface="Symbol" charset="2"/>
              </a:rPr>
              <a:t>m </a:t>
            </a:r>
            <a:r>
              <a:rPr lang="en-US" dirty="0" smtClean="0">
                <a:latin typeface="Arial" charset="0"/>
              </a:rPr>
              <a:t>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essential tension: low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  <a:sym typeface="Wingdings"/>
              </a:rPr>
              <a:t> low event rate, high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latin typeface="Arial" charset="0"/>
                <a:sym typeface="Wingdings"/>
              </a:rPr>
              <a:t>  decays too fast.  Is there a happy middle ground?</a:t>
            </a:r>
            <a:endParaRPr lang="en-US" dirty="0" smtClean="0">
              <a:latin typeface="Arial" charset="0"/>
            </a:endParaRPr>
          </a:p>
          <a:p>
            <a:pPr marL="0" indent="0" algn="ctr" eaLnBrk="1" hangingPunct="1"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29" b="47156"/>
          <a:stretch/>
        </p:blipFill>
        <p:spPr>
          <a:xfrm>
            <a:off x="1418286" y="1371600"/>
            <a:ext cx="5973114" cy="921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98576"/>
            <a:ext cx="5638800" cy="81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65" y="4648200"/>
            <a:ext cx="2438400" cy="3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2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DARK PHOTON STATUS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995737" cy="5029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Lots of unconstrained parameter space with </a:t>
            </a:r>
            <a:endParaRPr lang="en-US" dirty="0" smtClean="0">
              <a:latin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Arial" charset="0"/>
              </a:rPr>
              <a:t>m</a:t>
            </a:r>
            <a:r>
              <a:rPr lang="en-US" baseline="-25000" dirty="0" smtClean="0">
                <a:latin typeface="Arial" charset="0"/>
              </a:rPr>
              <a:t>A’</a:t>
            </a:r>
            <a:r>
              <a:rPr lang="en-US" dirty="0" smtClean="0">
                <a:latin typeface="Arial" charset="0"/>
              </a:rPr>
              <a:t> &gt; 10 MeV</a:t>
            </a:r>
          </a:p>
          <a:p>
            <a:pPr algn="ctr" eaLnBrk="1" hangingPunct="1">
              <a:buFont typeface="Symbol" charset="0"/>
              <a:buChar char="e"/>
            </a:pPr>
            <a:r>
              <a:rPr lang="en-US" dirty="0" smtClean="0">
                <a:latin typeface="Arial" charset="0"/>
              </a:rPr>
              <a:t>~ </a:t>
            </a:r>
            <a:r>
              <a:rPr lang="en-US" dirty="0">
                <a:latin typeface="Arial" charset="0"/>
              </a:rPr>
              <a:t>10</a:t>
            </a:r>
            <a:r>
              <a:rPr lang="en-US" baseline="30000" dirty="0">
                <a:latin typeface="Arial" charset="0"/>
              </a:rPr>
              <a:t>-6</a:t>
            </a:r>
            <a:r>
              <a:rPr lang="en-US" dirty="0">
                <a:latin typeface="Arial" charset="0"/>
              </a:rPr>
              <a:t> </a:t>
            </a:r>
            <a:r>
              <a:rPr lang="mr-IN" dirty="0">
                <a:latin typeface="Arial" charset="0"/>
              </a:rPr>
              <a:t>–</a:t>
            </a:r>
            <a:r>
              <a:rPr lang="en-US" dirty="0">
                <a:latin typeface="Arial" charset="0"/>
              </a:rPr>
              <a:t> 10</a:t>
            </a:r>
            <a:r>
              <a:rPr lang="en-US" baseline="30000" dirty="0">
                <a:latin typeface="Arial" charset="0"/>
              </a:rPr>
              <a:t>-</a:t>
            </a:r>
            <a:r>
              <a:rPr lang="en-US" baseline="30000" dirty="0" smtClean="0">
                <a:latin typeface="Arial" charset="0"/>
              </a:rPr>
              <a:t>3</a:t>
            </a:r>
          </a:p>
          <a:p>
            <a:pPr marL="0" indent="0" algn="ctr">
              <a:buNone/>
            </a:pPr>
            <a:endParaRPr lang="en-US" baseline="300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We will present </a:t>
            </a:r>
            <a:r>
              <a:rPr lang="en-US" dirty="0">
                <a:latin typeface="Arial" charset="0"/>
              </a:rPr>
              <a:t>results for 2 representative model points: (m</a:t>
            </a:r>
            <a:r>
              <a:rPr lang="en-US" baseline="-25000" dirty="0">
                <a:latin typeface="Arial" charset="0"/>
              </a:rPr>
              <a:t>A’</a:t>
            </a:r>
            <a:r>
              <a:rPr lang="en-US" dirty="0">
                <a:latin typeface="Arial" charset="0"/>
              </a:rPr>
              <a:t>, </a:t>
            </a:r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dirty="0" smtClean="0">
                <a:latin typeface="Arial" charset="0"/>
              </a:rPr>
              <a:t>) = =</a:t>
            </a: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20 MeV, 10</a:t>
            </a:r>
            <a:r>
              <a:rPr lang="en-US" baseline="30000" dirty="0">
                <a:latin typeface="Arial" charset="0"/>
              </a:rPr>
              <a:t>-4</a:t>
            </a:r>
            <a:r>
              <a:rPr lang="en-US" dirty="0">
                <a:latin typeface="Arial" charset="0"/>
              </a:rPr>
              <a:t>) </a:t>
            </a:r>
            <a:endParaRPr lang="en-US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100 MeV, 10</a:t>
            </a:r>
            <a:r>
              <a:rPr lang="en-US" baseline="30000" dirty="0">
                <a:latin typeface="Arial" charset="0"/>
              </a:rPr>
              <a:t>-5</a:t>
            </a:r>
            <a:r>
              <a:rPr lang="en-US" dirty="0" smtClean="0">
                <a:latin typeface="Arial" charset="0"/>
              </a:rPr>
              <a:t>)</a:t>
            </a:r>
            <a:endParaRPr lang="en-US" baseline="30000" dirty="0">
              <a:latin typeface="Arial" charset="0"/>
            </a:endParaRPr>
          </a:p>
          <a:p>
            <a:pPr marL="0" indent="0" algn="ctr" eaLnBrk="1" hangingPunct="1"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02268"/>
            <a:ext cx="5202479" cy="5181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193379" y="4745768"/>
            <a:ext cx="218900" cy="21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8979" y="3526568"/>
            <a:ext cx="218900" cy="218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7596" y="6107668"/>
            <a:ext cx="382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 Visions White Paper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37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PION PRODUCTION AT THE LHC</a:t>
            </a:r>
            <a:endParaRPr lang="en-US" dirty="0"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038600" cy="556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Forward particle production simulations and models have been greatly informed by LHC data</a:t>
            </a: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EPOS-LHC, SIBYLL 2.3, QGSJETII-04 agree very well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Enormous event rates (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latin typeface="Arial" charset="0"/>
              </a:rPr>
              <a:t>inel</a:t>
            </a:r>
            <a:r>
              <a:rPr lang="en-US" dirty="0" smtClean="0">
                <a:latin typeface="Arial" charset="0"/>
              </a:rPr>
              <a:t>~70 </a:t>
            </a:r>
            <a:r>
              <a:rPr lang="en-US" dirty="0" err="1" smtClean="0">
                <a:latin typeface="Arial" charset="0"/>
              </a:rPr>
              <a:t>mb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N</a:t>
            </a:r>
            <a:r>
              <a:rPr lang="en-US" baseline="-25000" dirty="0" err="1" smtClean="0">
                <a:latin typeface="Arial" charset="0"/>
              </a:rPr>
              <a:t>inel</a:t>
            </a:r>
            <a:r>
              <a:rPr lang="en-US" dirty="0" smtClean="0">
                <a:latin typeface="Arial" charset="0"/>
              </a:rPr>
              <a:t> ~ 10</a:t>
            </a:r>
            <a:r>
              <a:rPr lang="en-US" baseline="30000" dirty="0" smtClean="0">
                <a:latin typeface="Arial" charset="0"/>
              </a:rPr>
              <a:t>17</a:t>
            </a:r>
            <a:r>
              <a:rPr lang="en-US" dirty="0" smtClean="0">
                <a:latin typeface="Arial" charset="0"/>
              </a:rPr>
              <a:t>), production is peaked at </a:t>
            </a:r>
            <a:r>
              <a:rPr lang="en-US" dirty="0" err="1" smtClean="0">
                <a:latin typeface="Arial" charset="0"/>
              </a:rPr>
              <a:t>p</a:t>
            </a:r>
            <a:r>
              <a:rPr lang="en-US" baseline="-25000" dirty="0" err="1" smtClean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 ~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>
                <a:latin typeface="Arial" charset="0"/>
              </a:rPr>
              <a:t>QCD </a:t>
            </a:r>
            <a:r>
              <a:rPr lang="en-US" dirty="0" smtClean="0">
                <a:latin typeface="Arial" charset="0"/>
              </a:rPr>
              <a:t>, but with significant width</a:t>
            </a:r>
            <a:endParaRPr lang="en-US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33" y="990600"/>
            <a:ext cx="4834467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6200" y="1752600"/>
            <a:ext cx="96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99230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55902</TotalTime>
  <Words>1503</Words>
  <Application>Microsoft Macintosh PowerPoint</Application>
  <PresentationFormat>On-screen Show (4:3)</PresentationFormat>
  <Paragraphs>222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office_arial</vt:lpstr>
      <vt:lpstr>PowerPoint Presentation</vt:lpstr>
      <vt:lpstr>SUMMARY</vt:lpstr>
      <vt:lpstr>OUTLINE</vt:lpstr>
      <vt:lpstr>VERY FORWARD REGION INFRASTRUCTURE</vt:lpstr>
      <vt:lpstr>ON-AXIS LOCATIONS</vt:lpstr>
      <vt:lpstr>DARK PHOTONS</vt:lpstr>
      <vt:lpstr>DARK PHOTON PROPERTIES</vt:lpstr>
      <vt:lpstr>DARK PHOTON STATUS</vt:lpstr>
      <vt:lpstr>PION PRODUCTION AT THE LHC</vt:lpstr>
      <vt:lpstr>DARK PHOTON PRODUCTION</vt:lpstr>
      <vt:lpstr>DARK PHOTONS IN THE FAR DETECTOR</vt:lpstr>
      <vt:lpstr>SIGNAL DEPENDENCE ON DETECTOR SPECS</vt:lpstr>
      <vt:lpstr>DARK PHOTONS IN THE NEAR DETECTOR</vt:lpstr>
      <vt:lpstr>BACKGROUNDS</vt:lpstr>
      <vt:lpstr>NEUTRINO-INDUCED BACKGROUNDS</vt:lpstr>
      <vt:lpstr>BEAM-INDUCED BACKGROUNDS: FAR LOCATION</vt:lpstr>
      <vt:lpstr>BEAM-INDUCED BACKGROUNDS: NEAR LOCATION</vt:lpstr>
      <vt:lpstr>RESULTS: EVENT RATES</vt:lpstr>
      <vt:lpstr>RESULTS: REACH</vt:lpstr>
      <vt:lpstr>SUMMARY AND OUTLOOK</vt:lpstr>
      <vt:lpstr>SUMMARY AND OUTLOOK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958</cp:revision>
  <cp:lastPrinted>2017-09-17T06:54:56Z</cp:lastPrinted>
  <dcterms:created xsi:type="dcterms:W3CDTF">2011-05-01T15:38:23Z</dcterms:created>
  <dcterms:modified xsi:type="dcterms:W3CDTF">2017-09-17T07:02:00Z</dcterms:modified>
</cp:coreProperties>
</file>