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38"/>
  </p:notesMasterIdLst>
  <p:handoutMasterIdLst>
    <p:handoutMasterId r:id="rId39"/>
  </p:handoutMasterIdLst>
  <p:sldIdLst>
    <p:sldId id="578" r:id="rId2"/>
    <p:sldId id="732" r:id="rId3"/>
    <p:sldId id="840" r:id="rId4"/>
    <p:sldId id="841" r:id="rId5"/>
    <p:sldId id="787" r:id="rId6"/>
    <p:sldId id="792" r:id="rId7"/>
    <p:sldId id="771" r:id="rId8"/>
    <p:sldId id="793" r:id="rId9"/>
    <p:sldId id="790" r:id="rId10"/>
    <p:sldId id="772" r:id="rId11"/>
    <p:sldId id="778" r:id="rId12"/>
    <p:sldId id="766" r:id="rId13"/>
    <p:sldId id="797" r:id="rId14"/>
    <p:sldId id="777" r:id="rId15"/>
    <p:sldId id="767" r:id="rId16"/>
    <p:sldId id="800" r:id="rId17"/>
    <p:sldId id="801" r:id="rId18"/>
    <p:sldId id="802" r:id="rId19"/>
    <p:sldId id="803" r:id="rId20"/>
    <p:sldId id="804" r:id="rId21"/>
    <p:sldId id="805" r:id="rId22"/>
    <p:sldId id="806" r:id="rId23"/>
    <p:sldId id="807" r:id="rId24"/>
    <p:sldId id="808" r:id="rId25"/>
    <p:sldId id="809" r:id="rId26"/>
    <p:sldId id="810" r:id="rId27"/>
    <p:sldId id="834" r:id="rId28"/>
    <p:sldId id="813" r:id="rId29"/>
    <p:sldId id="814" r:id="rId30"/>
    <p:sldId id="832" r:id="rId31"/>
    <p:sldId id="835" r:id="rId32"/>
    <p:sldId id="819" r:id="rId33"/>
    <p:sldId id="837" r:id="rId34"/>
    <p:sldId id="845" r:id="rId35"/>
    <p:sldId id="838" r:id="rId36"/>
    <p:sldId id="839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0000"/>
    <a:srgbClr val="0000FF"/>
    <a:srgbClr val="00BE00"/>
    <a:srgbClr val="00CC00"/>
    <a:srgbClr val="0000CC"/>
    <a:srgbClr val="17375E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9" autoAdjust="0"/>
    <p:restoredTop sz="94706" autoAdjust="0"/>
  </p:normalViewPr>
  <p:slideViewPr>
    <p:cSldViewPr snapToObjects="1">
      <p:cViewPr varScale="1">
        <p:scale>
          <a:sx n="73" d="100"/>
          <a:sy n="73" d="100"/>
        </p:scale>
        <p:origin x="-2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4" d="100"/>
          <a:sy n="64" d="100"/>
        </p:scale>
        <p:origin x="-204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7BB71DE-E4E2-D740-9B0C-BCAB2D8C950C}" type="datetime1">
              <a:rPr lang="en-US"/>
              <a:pPr/>
              <a:t>4/15/17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F94FE53-22EF-054E-B544-A70BD85E0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4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E058F47-4F34-0441-830E-9AC59C39D30F}" type="datetime1">
              <a:rPr lang="en-US"/>
              <a:pPr/>
              <a:t>4/15/17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8571E1E-6B02-6C4B-9263-FC8901A7D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40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F641B-6BBA-8347-9F4F-072BA9C2AE85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8527E3-EE92-2B41-A743-BA878ACA5736}" type="slidenum">
              <a:rPr lang="en-US">
                <a:latin typeface="Calibri" charset="0"/>
              </a:rPr>
              <a:pPr eaLnBrk="1" hangingPunct="1"/>
              <a:t>34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8527E3-EE92-2B41-A743-BA878ACA5736}" type="slidenum">
              <a:rPr lang="en-US">
                <a:latin typeface="Calibri" charset="0"/>
              </a:rPr>
              <a:pPr eaLnBrk="1" hangingPunct="1"/>
              <a:t>36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5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2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68275"/>
            <a:ext cx="6858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ext Box 23"/>
          <p:cNvSpPr txBox="1">
            <a:spLocks noChangeArrowheads="1"/>
          </p:cNvSpPr>
          <p:nvPr/>
        </p:nvSpPr>
        <p:spPr bwMode="auto">
          <a:xfrm>
            <a:off x="8162925" y="61388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9" name="Line 28"/>
          <p:cNvSpPr>
            <a:spLocks noChangeShapeType="1"/>
          </p:cNvSpPr>
          <p:nvPr/>
        </p:nvSpPr>
        <p:spPr bwMode="auto">
          <a:xfrm>
            <a:off x="304800" y="715963"/>
            <a:ext cx="8474075" cy="0"/>
          </a:xfrm>
          <a:prstGeom prst="line">
            <a:avLst/>
          </a:prstGeom>
          <a:noFill/>
          <a:ln w="57150">
            <a:solidFill>
              <a:srgbClr val="0B45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1600" y="6553200"/>
            <a:ext cx="1905000" cy="28257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13</a:t>
            </a:r>
            <a:r>
              <a:rPr lang="en-US" sz="1000" baseline="0" dirty="0" smtClean="0">
                <a:latin typeface="+mn-lt"/>
                <a:ea typeface="+mn-ea"/>
                <a:cs typeface="+mn-cs"/>
              </a:rPr>
              <a:t> Apr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2017</a:t>
            </a:r>
            <a:endParaRPr lang="en-US" sz="10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971800" y="6542088"/>
            <a:ext cx="2895600" cy="29051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023100" y="6535738"/>
            <a:ext cx="1905000" cy="322262"/>
          </a:xfrm>
          <a:prstGeom prst="rect">
            <a:avLst/>
          </a:prstGeom>
          <a:ln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000">
                <a:solidFill>
                  <a:srgbClr val="0000FF"/>
                </a:solidFill>
              </a:rPr>
              <a:t>Feng  </a:t>
            </a:r>
            <a:fld id="{5A108418-F3A5-8041-ACE4-7A8CB0D9A6BF}" type="slidenum">
              <a:rPr lang="en-US" sz="1000">
                <a:solidFill>
                  <a:srgbClr val="0000FF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00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nndc.bnl.gov/nudat2" TargetMode="External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1184275"/>
            <a:ext cx="91440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 smtClean="0"/>
              <a:t>DARK MATTER AND THE </a:t>
            </a:r>
          </a:p>
          <a:p>
            <a:pPr algn="ctr"/>
            <a:r>
              <a:rPr lang="en-US" sz="4000" b="1" dirty="0" smtClean="0"/>
              <a:t>SEARCH FOR A FIFTH FORCE</a:t>
            </a:r>
            <a:endParaRPr lang="en-US" sz="4000" b="1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000" i="1" dirty="0"/>
          </a:p>
          <a:p>
            <a:pPr algn="ctr"/>
            <a:r>
              <a:rPr lang="en-US" i="1" dirty="0" smtClean="0"/>
              <a:t>Vanderbilt Colloquium</a:t>
            </a:r>
            <a:endParaRPr lang="en-US" i="1" dirty="0"/>
          </a:p>
          <a:p>
            <a:pPr algn="ctr"/>
            <a:endParaRPr lang="en-US" sz="2000" dirty="0"/>
          </a:p>
          <a:p>
            <a:pPr algn="ctr"/>
            <a:r>
              <a:rPr lang="en-US" dirty="0"/>
              <a:t>Jonathan </a:t>
            </a:r>
            <a:r>
              <a:rPr lang="en-US" dirty="0" err="1"/>
              <a:t>Feng</a:t>
            </a:r>
            <a:r>
              <a:rPr lang="en-US" dirty="0"/>
              <a:t>, UC Irvine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13 April 2017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211888"/>
            <a:ext cx="8458200" cy="46037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33425"/>
          </a:xfrm>
        </p:spPr>
        <p:txBody>
          <a:bodyPr/>
          <a:lstStyle/>
          <a:p>
            <a:r>
              <a:rPr lang="en-US" sz="3200" dirty="0" smtClean="0">
                <a:latin typeface="Arial" charset="0"/>
              </a:rPr>
              <a:t>DARK MATTER PORTALS</a:t>
            </a:r>
            <a:endParaRPr lang="en-US" sz="3200" dirty="0">
              <a:latin typeface="Arial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0663" y="957262"/>
            <a:ext cx="8750300" cy="5062538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If we are to detect it, we need to know the hidden sector’s leading, even if weak, interactions with us</a:t>
            </a:r>
          </a:p>
          <a:p>
            <a:endParaRPr lang="en-US" sz="1400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Seemingly a Pandora’s box of possibilities, but effective </a:t>
            </a:r>
            <a:r>
              <a:rPr lang="en-US" dirty="0">
                <a:latin typeface="Arial" charset="0"/>
              </a:rPr>
              <a:t>operators </a:t>
            </a:r>
            <a:r>
              <a:rPr lang="en-US" dirty="0" smtClean="0">
                <a:latin typeface="Arial" charset="0"/>
              </a:rPr>
              <a:t>provide an </a:t>
            </a:r>
            <a:r>
              <a:rPr lang="en-US" dirty="0">
                <a:latin typeface="Arial" charset="0"/>
              </a:rPr>
              <a:t>organizing principle:</a:t>
            </a:r>
          </a:p>
          <a:p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pPr>
              <a:buFontTx/>
              <a:buNone/>
            </a:pPr>
            <a:r>
              <a:rPr lang="en-US" dirty="0">
                <a:latin typeface="Arial" charset="0"/>
              </a:rPr>
              <a:t>	where the operators are grouped by their mass dimension, with </a:t>
            </a:r>
            <a:r>
              <a:rPr lang="en-US" dirty="0" smtClean="0">
                <a:latin typeface="Arial" charset="0"/>
              </a:rPr>
              <a:t>[</a:t>
            </a:r>
            <a:r>
              <a:rPr lang="en-US" dirty="0">
                <a:latin typeface="Arial" charset="0"/>
              </a:rPr>
              <a:t>scalar] = 1, [fermion] = 3/2, [</a:t>
            </a:r>
            <a:r>
              <a:rPr lang="en-US" dirty="0" err="1">
                <a:latin typeface="Arial" charset="0"/>
              </a:rPr>
              <a:t>F</a:t>
            </a:r>
            <a:r>
              <a:rPr lang="en-US" baseline="-25000" dirty="0" err="1">
                <a:latin typeface="Symbol" charset="0"/>
              </a:rPr>
              <a:t>mn</a:t>
            </a:r>
            <a:r>
              <a:rPr lang="en-US" dirty="0">
                <a:latin typeface="Arial" charset="0"/>
              </a:rPr>
              <a:t>] = 2</a:t>
            </a:r>
          </a:p>
          <a:p>
            <a:pPr>
              <a:buFontTx/>
              <a:buNone/>
            </a:pPr>
            <a:endParaRPr lang="en-US" sz="1200" i="1" dirty="0">
              <a:latin typeface="Arial" charset="0"/>
            </a:endParaRPr>
          </a:p>
          <a:p>
            <a:r>
              <a:rPr lang="en-US" i="1" dirty="0">
                <a:latin typeface="Arial" charset="0"/>
              </a:rPr>
              <a:t>M</a:t>
            </a:r>
            <a:r>
              <a:rPr lang="en-US" dirty="0">
                <a:latin typeface="Arial" charset="0"/>
              </a:rPr>
              <a:t> is a (presumably) large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mediator mass,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 so start with dimension 4 operators. </a:t>
            </a:r>
            <a:r>
              <a:rPr lang="en-US" dirty="0" smtClean="0">
                <a:latin typeface="Arial" charset="0"/>
              </a:rPr>
              <a:t>Some of the few possibilities:</a:t>
            </a:r>
          </a:p>
          <a:p>
            <a:endParaRPr lang="en-US" sz="1200" dirty="0" smtClean="0">
              <a:latin typeface="Arial" charset="0"/>
            </a:endParaRPr>
          </a:p>
          <a:p>
            <a:pPr marL="0" indent="0">
              <a:buNone/>
            </a:pPr>
            <a:endParaRPr lang="en-US" sz="2000" dirty="0">
              <a:latin typeface="Arial" charset="0"/>
            </a:endParaRPr>
          </a:p>
          <a:p>
            <a:endParaRPr lang="en-US" sz="1000" dirty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en-US" sz="2000" dirty="0">
                <a:latin typeface="Arial" charset="0"/>
              </a:rPr>
              <a:t>	Neutrino portal                   Higgs portal                    </a:t>
            </a:r>
            <a:r>
              <a:rPr lang="en-US" sz="2000" dirty="0" smtClean="0">
                <a:latin typeface="Arial" charset="0"/>
              </a:rPr>
              <a:t>Vector portal</a:t>
            </a:r>
            <a:endParaRPr lang="en-US" sz="2000" dirty="0">
              <a:latin typeface="Arial" charset="0"/>
            </a:endParaRPr>
          </a:p>
        </p:txBody>
      </p:sp>
      <p:pic>
        <p:nvPicPr>
          <p:cNvPr id="819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2895600"/>
            <a:ext cx="46196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5576887"/>
            <a:ext cx="17097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/>
          <a:stretch>
            <a:fillRect/>
          </a:stretch>
        </p:blipFill>
        <p:spPr bwMode="auto">
          <a:xfrm>
            <a:off x="6457950" y="5565775"/>
            <a:ext cx="14668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88012"/>
            <a:ext cx="1171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5961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6572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VECTOR PORTAL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Suppose there are mediator particles with both hidden sector and visible sector charges.  These will induce a coupling between the visible and hidden gauge fields: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 dirty="0">
              <a:latin typeface="Symbol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Symbol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 dirty="0">
              <a:latin typeface="Symbol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+mn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One might expect this effect to become very small for heavy mediator particles, but it doesn’t</a:t>
            </a:r>
            <a:endParaRPr lang="en-US" sz="2400" dirty="0">
              <a:latin typeface="+mn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400" dirty="0" smtClean="0">
              <a:latin typeface="Symbol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Instead, one gets a vector portal term               , with 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Symbol" charset="0"/>
              </a:rPr>
              <a:t>e</a:t>
            </a:r>
            <a:r>
              <a:rPr lang="en-US" sz="2400" dirty="0" smtClean="0"/>
              <a:t> </a:t>
            </a:r>
            <a:r>
              <a:rPr lang="en-US" sz="2400" dirty="0"/>
              <a:t>~ 10</a:t>
            </a:r>
            <a:r>
              <a:rPr lang="en-US" sz="2400" baseline="30000" dirty="0"/>
              <a:t>-3</a:t>
            </a:r>
            <a:r>
              <a:rPr lang="en-US" sz="2400" dirty="0"/>
              <a:t> </a:t>
            </a:r>
            <a:r>
              <a:rPr lang="en-US" sz="2400" dirty="0" smtClean="0"/>
              <a:t>e e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, where the 10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 comes from it being a 1</a:t>
            </a:r>
            <a:r>
              <a:rPr lang="en-US" sz="2400" dirty="0"/>
              <a:t>-loop </a:t>
            </a:r>
            <a:r>
              <a:rPr lang="en-US" sz="2400" dirty="0" smtClean="0"/>
              <a:t>	effect, and e and e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 are the visible and hidden sector charges</a:t>
            </a:r>
            <a:endParaRPr lang="en-US" sz="2400" baseline="30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528464" y="2685165"/>
            <a:ext cx="4100936" cy="1429635"/>
            <a:chOff x="4829025" y="1905000"/>
            <a:chExt cx="4100936" cy="1429635"/>
          </a:xfrm>
        </p:grpSpPr>
        <p:pic>
          <p:nvPicPr>
            <p:cNvPr id="5" name="Picture 4" descr="Feynman_VacuumPolarization_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54791" y="1184210"/>
              <a:ext cx="1429635" cy="287121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829025" y="2318395"/>
              <a:ext cx="45397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+mj-lt"/>
                  <a:cs typeface="Symbol" charset="2"/>
                </a:rPr>
                <a:t>A</a:t>
              </a:r>
              <a:endParaRPr lang="en-US" sz="3200" dirty="0">
                <a:latin typeface="+mj-lt"/>
                <a:cs typeface="Symbol" charset="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19431" y="2313152"/>
              <a:ext cx="61053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cs typeface="Symbol" charset="2"/>
                </a:rPr>
                <a:t>A</a:t>
              </a:r>
              <a:r>
                <a:rPr lang="en-US" sz="3200" baseline="-25000" dirty="0" smtClean="0">
                  <a:cs typeface="Symbol" charset="2"/>
                </a:rPr>
                <a:t>h</a:t>
              </a:r>
              <a:endParaRPr lang="en-US" sz="3200" baseline="-25000" dirty="0">
                <a:latin typeface="Symbol" charset="2"/>
                <a:cs typeface="Symbol" charset="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80638" y="2245749"/>
              <a:ext cx="11849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  <a:cs typeface="Symbol" charset="2"/>
                </a:rPr>
                <a:t>mediator</a:t>
              </a:r>
            </a:p>
            <a:p>
              <a:pPr algn="ctr"/>
              <a:r>
                <a:rPr lang="en-US" sz="2000" dirty="0" smtClean="0">
                  <a:latin typeface="+mj-lt"/>
                  <a:cs typeface="Symbol" charset="2"/>
                </a:rPr>
                <a:t>particles</a:t>
              </a:r>
              <a:endParaRPr lang="en-US" sz="2000" dirty="0">
                <a:latin typeface="+mj-lt"/>
                <a:cs typeface="Symbol" charset="2"/>
              </a:endParaRPr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13507"/>
            <a:ext cx="1167694" cy="4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5278438" y="835223"/>
            <a:ext cx="3408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400" dirty="0" err="1">
                <a:sym typeface="Wingdings" charset="0"/>
              </a:rPr>
              <a:t>Holdom</a:t>
            </a:r>
            <a:r>
              <a:rPr lang="en-US" sz="1400" dirty="0">
                <a:sym typeface="Wingdings" charset="0"/>
              </a:rPr>
              <a:t> (1986</a:t>
            </a:r>
            <a:r>
              <a:rPr lang="en-US" sz="1400" dirty="0" smtClean="0">
                <a:sym typeface="Wingdings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39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6572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DARK PHOTONS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latin typeface="Arial" charset="0"/>
              </a:rPr>
              <a:t>The operator               mixes the visible and hidden force carriers. </a:t>
            </a:r>
            <a:r>
              <a:rPr lang="en-US" dirty="0" err="1" smtClean="0"/>
              <a:t>Diagonalizing</a:t>
            </a:r>
            <a:r>
              <a:rPr lang="en-US" dirty="0" smtClean="0"/>
              <a:t> to eliminate this mixing term, </a:t>
            </a:r>
            <a:r>
              <a:rPr lang="en-US" dirty="0"/>
              <a:t>one finds that the physical states </a:t>
            </a:r>
            <a:r>
              <a:rPr lang="en-US" dirty="0" smtClean="0"/>
              <a:t>are</a:t>
            </a:r>
          </a:p>
          <a:p>
            <a:pPr lvl="1" eaLnBrk="1" hangingPunct="1">
              <a:buFont typeface="Lucida Grande"/>
              <a:buChar char="-"/>
            </a:pP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 massless force carrier: the SM </a:t>
            </a:r>
            <a:r>
              <a:rPr lang="en-US" sz="2400" dirty="0">
                <a:solidFill>
                  <a:schemeClr val="tx1"/>
                </a:solidFill>
              </a:rPr>
              <a:t>photon </a:t>
            </a:r>
            <a:r>
              <a:rPr lang="en-US" sz="32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g </a:t>
            </a:r>
            <a:endParaRPr lang="en-US" sz="2400" dirty="0">
              <a:solidFill>
                <a:schemeClr val="tx1"/>
              </a:solidFill>
            </a:endParaRPr>
          </a:p>
          <a:p>
            <a:pPr lvl="1" eaLnBrk="1" hangingPunct="1">
              <a:buFont typeface="Lucida Grande"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massive </a:t>
            </a:r>
            <a:r>
              <a:rPr lang="en-US" sz="2400" dirty="0" smtClean="0">
                <a:solidFill>
                  <a:schemeClr val="tx1"/>
                </a:solidFill>
              </a:rPr>
              <a:t>force carrier: the “</a:t>
            </a:r>
            <a:r>
              <a:rPr lang="en-US" sz="2400" dirty="0">
                <a:solidFill>
                  <a:schemeClr val="tx1"/>
                </a:solidFill>
              </a:rPr>
              <a:t>dark photon” </a:t>
            </a:r>
            <a:r>
              <a:rPr lang="en-US" sz="2400" dirty="0" smtClean="0">
                <a:solidFill>
                  <a:schemeClr val="tx1"/>
                </a:solidFill>
                <a:cs typeface="Symbol" charset="2"/>
              </a:rPr>
              <a:t>A’</a:t>
            </a:r>
            <a:endParaRPr lang="en-US" sz="2400" baseline="-25000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endParaRPr lang="en-US" sz="1400" dirty="0"/>
          </a:p>
          <a:p>
            <a:pPr eaLnBrk="1" hangingPunct="1">
              <a:buFontTx/>
              <a:buChar char="•"/>
            </a:pPr>
            <a:r>
              <a:rPr lang="en-US" dirty="0" smtClean="0"/>
              <a:t>The SM photon doesn’t couple to hidden sector particles, but the dark photon couples with charge </a:t>
            </a:r>
            <a:r>
              <a:rPr lang="en-US" dirty="0" err="1" smtClean="0">
                <a:latin typeface="Symbol" charset="0"/>
              </a:rPr>
              <a:t>e</a:t>
            </a:r>
            <a:r>
              <a:rPr lang="en-US" dirty="0" err="1" smtClean="0"/>
              <a:t>eQ</a:t>
            </a:r>
            <a:r>
              <a:rPr lang="en-US" baseline="-25000" dirty="0" err="1" smtClean="0"/>
              <a:t>f</a:t>
            </a:r>
            <a:r>
              <a:rPr lang="en-US" dirty="0" smtClean="0"/>
              <a:t> to visible sector particles: it mediates a 5</a:t>
            </a:r>
            <a:r>
              <a:rPr lang="en-US" baseline="30000" dirty="0" smtClean="0"/>
              <a:t>th</a:t>
            </a:r>
            <a:r>
              <a:rPr lang="en-US" dirty="0" smtClean="0"/>
              <a:t> force!</a:t>
            </a:r>
            <a:endParaRPr lang="en-US" dirty="0">
              <a:latin typeface="Arial" charset="0"/>
            </a:endParaRPr>
          </a:p>
        </p:txBody>
      </p:sp>
      <p:sp>
        <p:nvSpPr>
          <p:cNvPr id="11268" name="Text Box 27"/>
          <p:cNvSpPr txBox="1">
            <a:spLocks noChangeArrowheads="1"/>
          </p:cNvSpPr>
          <p:nvPr/>
        </p:nvSpPr>
        <p:spPr bwMode="auto">
          <a:xfrm>
            <a:off x="5278438" y="808487"/>
            <a:ext cx="3408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400" dirty="0" err="1">
                <a:sym typeface="Wingdings" charset="0"/>
              </a:rPr>
              <a:t>Holdom</a:t>
            </a:r>
            <a:r>
              <a:rPr lang="en-US" sz="1400" dirty="0">
                <a:sym typeface="Wingdings" charset="0"/>
              </a:rPr>
              <a:t> (1986</a:t>
            </a:r>
            <a:r>
              <a:rPr lang="en-US" sz="1400" dirty="0" smtClean="0">
                <a:sym typeface="Wingdings" charset="0"/>
              </a:rPr>
              <a:t>)</a:t>
            </a:r>
            <a:endParaRPr lang="en-US" dirty="0"/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0168"/>
            <a:ext cx="1167694" cy="4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57090" y="4648200"/>
            <a:ext cx="2734061" cy="2057400"/>
            <a:chOff x="1304290" y="4572000"/>
            <a:chExt cx="2734061" cy="2057400"/>
          </a:xfrm>
        </p:grpSpPr>
        <p:pic>
          <p:nvPicPr>
            <p:cNvPr id="15" name="Picture 14" descr="QEDverte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6400" y="4694722"/>
              <a:ext cx="2209800" cy="187513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304290" y="5439815"/>
              <a:ext cx="5190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3200" dirty="0" smtClean="0">
                  <a:latin typeface="+mn-lt"/>
                  <a:cs typeface="Symbol" charset="2"/>
                </a:rPr>
                <a:t>A’</a:t>
              </a:r>
              <a:endParaRPr lang="en-US" sz="3200" baseline="-25000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12621" y="6044624"/>
              <a:ext cx="32573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</a:t>
              </a:r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12621" y="4572000"/>
              <a:ext cx="32573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</a:t>
              </a:r>
              <a:endParaRPr lang="en-US" sz="32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73328" y="4648200"/>
            <a:ext cx="2723685" cy="2057400"/>
            <a:chOff x="4883328" y="4495800"/>
            <a:chExt cx="2723685" cy="2057400"/>
          </a:xfrm>
        </p:grpSpPr>
        <p:pic>
          <p:nvPicPr>
            <p:cNvPr id="19" name="Picture 18" descr="QEDverte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19961" y="4618522"/>
              <a:ext cx="2209800" cy="187513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883328" y="5139480"/>
              <a:ext cx="3744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Symbol" charset="2"/>
                  <a:cs typeface="Symbol" charset="2"/>
                </a:rPr>
                <a:t>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56182" y="5968424"/>
              <a:ext cx="45083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f</a:t>
              </a:r>
              <a:r>
                <a:rPr lang="en-US" sz="3200" baseline="-25000" dirty="0" err="1" smtClean="0"/>
                <a:t>h</a:t>
              </a:r>
              <a:endParaRPr lang="en-US" sz="3200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56182" y="4495800"/>
              <a:ext cx="45083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f</a:t>
              </a:r>
              <a:r>
                <a:rPr lang="en-US" sz="3200" baseline="-25000" dirty="0" err="1" smtClean="0"/>
                <a:t>h</a:t>
              </a:r>
              <a:endParaRPr lang="en-US" sz="3200" baseline="-250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562600" y="4783941"/>
              <a:ext cx="1143000" cy="1616859"/>
              <a:chOff x="5600700" y="4876800"/>
              <a:chExt cx="1143000" cy="1616859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5600700" y="4876800"/>
                <a:ext cx="1143000" cy="1616859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5600700" y="4876800"/>
                <a:ext cx="1143000" cy="1616859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5715000" y="510093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Symbol" charset="0"/>
              </a:rPr>
              <a:t>e</a:t>
            </a:r>
            <a:r>
              <a:rPr lang="en-US" sz="2400" dirty="0" err="1"/>
              <a:t>eQ</a:t>
            </a:r>
            <a:r>
              <a:rPr lang="en-US" sz="2400" baseline="-25000" dirty="0" err="1"/>
              <a:t>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51989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6572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DARK PHOTON SEARCHES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latin typeface="Arial" charset="0"/>
              </a:rPr>
              <a:t>This has motivated a world-wide hunt for dark photons throughout </a:t>
            </a:r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(</a:t>
            </a:r>
            <a:r>
              <a:rPr lang="en-US" dirty="0">
                <a:latin typeface="Arial" charset="0"/>
              </a:rPr>
              <a:t>mass, coupling) parameter space </a:t>
            </a:r>
            <a:endParaRPr lang="en-US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81200"/>
            <a:ext cx="4191000" cy="4614167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4319" y="1905000"/>
            <a:ext cx="499488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 smtClean="0">
                <a:latin typeface="Arial" charset="0"/>
              </a:rPr>
              <a:t>What parameters are interesting? </a:t>
            </a:r>
          </a:p>
          <a:p>
            <a:pPr lvl="1" eaLnBrk="1" hangingPunct="1">
              <a:buFont typeface="Lucida Grande"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Symbol" charset="0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~ 10</a:t>
            </a:r>
            <a:r>
              <a:rPr lang="en-US" sz="2400" baseline="30000" dirty="0" smtClean="0">
                <a:solidFill>
                  <a:srgbClr val="000000"/>
                </a:solidFill>
                <a:latin typeface="Arial" charset="0"/>
              </a:rPr>
              <a:t>-3 </a:t>
            </a:r>
          </a:p>
          <a:p>
            <a:pPr lvl="1" eaLnBrk="1" hangingPunct="1">
              <a:buFont typeface="Lucida Grande"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Anomalies: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muon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g-2, currently a 3.5</a:t>
            </a:r>
            <a:r>
              <a:rPr lang="en-US" sz="24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discrepancy</a:t>
            </a:r>
          </a:p>
          <a:p>
            <a:pPr lvl="1" eaLnBrk="1" hangingPunct="1">
              <a:buFont typeface="Lucida Grande"/>
              <a:buChar char="-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buFont typeface="Lucida Grande"/>
              <a:buChar char="-"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buFont typeface="Lucida Grande"/>
              <a:buChar char="-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buFont typeface="Lucida Grande"/>
              <a:buChar char="-"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buFont typeface="Lucida Grande"/>
              <a:buChar char="-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Lamppost: whatever is not excluded and within reach</a:t>
            </a:r>
          </a:p>
          <a:p>
            <a:pPr lvl="1" eaLnBrk="1" hangingPunct="1">
              <a:buFont typeface="Lucida Grande"/>
              <a:buChar char="-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2310" y="5559623"/>
            <a:ext cx="1492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Pospelov</a:t>
            </a:r>
            <a:r>
              <a:rPr lang="en-US" sz="1400" dirty="0" smtClean="0"/>
              <a:t> (2008)</a:t>
            </a:r>
            <a:endParaRPr lang="en-US" sz="1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57706" y="3996766"/>
            <a:ext cx="1895094" cy="1642034"/>
            <a:chOff x="914400" y="4820536"/>
            <a:chExt cx="1895094" cy="1642034"/>
          </a:xfrm>
        </p:grpSpPr>
        <p:pic>
          <p:nvPicPr>
            <p:cNvPr id="10" name="Picture 9" descr="fodor_g-2_0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820536"/>
              <a:ext cx="1895094" cy="147817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00200" y="6093238"/>
              <a:ext cx="57464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charset="2"/>
                  <a:cs typeface="Symbol" charset="2"/>
                </a:rPr>
                <a:t>g</a:t>
              </a:r>
              <a:r>
                <a:rPr lang="en-US" dirty="0" smtClean="0"/>
                <a:t>, A’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9605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6572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CURRENT CONSTRAINTS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3276600" cy="48006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latin typeface="Arial" charset="0"/>
              </a:rPr>
              <a:t>In just 8 years, a large number of analyses have started constraining the parameter space by analyzing archived and current data and by doing new experiments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219200"/>
            <a:ext cx="5105400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334000"/>
            <a:ext cx="8915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 dark photon resolution to the </a:t>
            </a:r>
            <a:r>
              <a:rPr lang="en-US" sz="2400" dirty="0" err="1" smtClean="0"/>
              <a:t>muon</a:t>
            </a:r>
            <a:r>
              <a:rPr lang="en-US" sz="2400" dirty="0" smtClean="0"/>
              <a:t> g-2 anomaly is now disfavored, but there is still a lot of parameter space to explore and many proposed experiments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2621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FIFTH FORCE IN NUCLEAR PHYSICS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914400"/>
            <a:ext cx="89154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interest in dark matter and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forces at low energy scales opens up new connections to other branches of physics</a:t>
            </a:r>
            <a:endParaRPr lang="en-US" dirty="0"/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 particular, for the MeV scale, nuclear physics becomes a relevant probe of new particles</a:t>
            </a:r>
          </a:p>
          <a:p>
            <a:pPr algn="r"/>
            <a:r>
              <a:rPr lang="en-US" sz="2400" baseline="-25000" dirty="0" err="1"/>
              <a:t>Treiman</a:t>
            </a:r>
            <a:r>
              <a:rPr lang="en-US" sz="2400" baseline="-25000" dirty="0"/>
              <a:t>, </a:t>
            </a:r>
            <a:r>
              <a:rPr lang="en-US" sz="2400" baseline="-25000" dirty="0" err="1"/>
              <a:t>Wilczek</a:t>
            </a:r>
            <a:r>
              <a:rPr lang="en-US" sz="2400" baseline="-25000" dirty="0"/>
              <a:t> (1978)</a:t>
            </a:r>
          </a:p>
          <a:p>
            <a:pPr algn="r"/>
            <a:r>
              <a:rPr lang="en-US" sz="2400" baseline="-25000" dirty="0"/>
              <a:t>Donnelly, Freedman, </a:t>
            </a:r>
            <a:r>
              <a:rPr lang="en-US" sz="2400" baseline="-25000" dirty="0" err="1"/>
              <a:t>Lytel</a:t>
            </a:r>
            <a:r>
              <a:rPr lang="en-US" sz="2400" baseline="-25000" dirty="0"/>
              <a:t>, </a:t>
            </a:r>
            <a:r>
              <a:rPr lang="en-US" sz="2400" baseline="-25000" dirty="0" err="1"/>
              <a:t>Peccei</a:t>
            </a:r>
            <a:r>
              <a:rPr lang="en-US" sz="2400" baseline="-25000" dirty="0"/>
              <a:t>, Schwartz (1978)</a:t>
            </a:r>
          </a:p>
          <a:p>
            <a:pPr algn="r"/>
            <a:r>
              <a:rPr lang="en-US" sz="2400" baseline="-25000" dirty="0"/>
              <a:t>Savage, </a:t>
            </a:r>
            <a:r>
              <a:rPr lang="en-US" sz="2400" baseline="-25000" dirty="0" err="1"/>
              <a:t>McKeown</a:t>
            </a:r>
            <a:r>
              <a:rPr lang="en-US" sz="2400" baseline="-25000" dirty="0"/>
              <a:t>, </a:t>
            </a:r>
            <a:r>
              <a:rPr lang="en-US" sz="2400" baseline="-25000" dirty="0" err="1"/>
              <a:t>Filippone</a:t>
            </a:r>
            <a:r>
              <a:rPr lang="en-US" sz="2400" baseline="-25000" dirty="0"/>
              <a:t>, Mitchell (1986)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 recent 6.8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 experimental anomaly might indicate the production of new particles in excited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 decays</a:t>
            </a:r>
          </a:p>
          <a:p>
            <a:pPr algn="r"/>
            <a:endParaRPr lang="en-US" sz="1600" dirty="0" smtClean="0"/>
          </a:p>
          <a:p>
            <a:pPr algn="r"/>
            <a:r>
              <a:rPr lang="en-US" dirty="0" smtClean="0"/>
              <a:t>A. J</a:t>
            </a:r>
            <a:r>
              <a:rPr lang="en-US" dirty="0"/>
              <a:t>. </a:t>
            </a:r>
            <a:r>
              <a:rPr lang="en-US" dirty="0" err="1"/>
              <a:t>Krasznahorkay</a:t>
            </a:r>
            <a:r>
              <a:rPr lang="en-US" dirty="0"/>
              <a:t> et al., </a:t>
            </a:r>
            <a:r>
              <a:rPr lang="en-US" dirty="0" smtClean="0"/>
              <a:t>PRL, 1504.01527 </a:t>
            </a:r>
            <a:r>
              <a:rPr lang="en-US" dirty="0"/>
              <a:t>[</a:t>
            </a:r>
            <a:r>
              <a:rPr lang="en-US" dirty="0" err="1"/>
              <a:t>nucl</a:t>
            </a:r>
            <a:r>
              <a:rPr lang="en-US" dirty="0"/>
              <a:t>-ex]</a:t>
            </a:r>
            <a:endParaRPr lang="en-US" dirty="0">
              <a:solidFill>
                <a:schemeClr val="tx2"/>
              </a:solidFill>
            </a:endParaRPr>
          </a:p>
          <a:p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Could these be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force gauge bosons?</a:t>
            </a:r>
          </a:p>
          <a:p>
            <a:pPr marL="342900" indent="-342900">
              <a:buFont typeface="Arial"/>
              <a:buChar char="•"/>
            </a:pPr>
            <a:endParaRPr lang="en-US" sz="1200" dirty="0" smtClean="0"/>
          </a:p>
          <a:p>
            <a:pPr algn="r"/>
            <a:r>
              <a:rPr lang="en-US" dirty="0" err="1" smtClean="0"/>
              <a:t>Feng</a:t>
            </a:r>
            <a:r>
              <a:rPr lang="en-US" dirty="0" smtClean="0"/>
              <a:t>, </a:t>
            </a:r>
            <a:r>
              <a:rPr lang="en-US" dirty="0" err="1" smtClean="0"/>
              <a:t>Fornal</a:t>
            </a:r>
            <a:r>
              <a:rPr lang="en-US" dirty="0" smtClean="0"/>
              <a:t>, </a:t>
            </a:r>
            <a:r>
              <a:rPr lang="en-US" dirty="0" err="1" smtClean="0"/>
              <a:t>Galon</a:t>
            </a:r>
            <a:r>
              <a:rPr lang="en-US" dirty="0" smtClean="0"/>
              <a:t>, Gardner, </a:t>
            </a:r>
            <a:r>
              <a:rPr lang="en-US" dirty="0" err="1" smtClean="0"/>
              <a:t>Smolinsky</a:t>
            </a:r>
            <a:r>
              <a:rPr lang="en-US" dirty="0" smtClean="0"/>
              <a:t>, </a:t>
            </a:r>
            <a:r>
              <a:rPr lang="en-US" dirty="0" err="1" smtClean="0"/>
              <a:t>Tait</a:t>
            </a:r>
            <a:r>
              <a:rPr lang="en-US" dirty="0" smtClean="0"/>
              <a:t>, </a:t>
            </a:r>
            <a:r>
              <a:rPr lang="en-US" dirty="0" err="1" smtClean="0"/>
              <a:t>Tanedo</a:t>
            </a:r>
            <a:r>
              <a:rPr lang="en-US" dirty="0" smtClean="0"/>
              <a:t>, </a:t>
            </a:r>
          </a:p>
          <a:p>
            <a:pPr algn="r"/>
            <a:r>
              <a:rPr lang="en-US" dirty="0" smtClean="0"/>
              <a:t>PRL, 1604.07411 [</a:t>
            </a:r>
            <a:r>
              <a:rPr lang="en-US" dirty="0" err="1" smtClean="0"/>
              <a:t>hep-ph</a:t>
            </a:r>
            <a:r>
              <a:rPr lang="en-US" dirty="0" smtClean="0"/>
              <a:t>]</a:t>
            </a:r>
            <a:r>
              <a:rPr lang="en-US" dirty="0"/>
              <a:t>;</a:t>
            </a:r>
            <a:r>
              <a:rPr lang="en-US" dirty="0" smtClean="0"/>
              <a:t> PRD, 1608.03591 [</a:t>
            </a:r>
            <a:r>
              <a:rPr lang="en-US" dirty="0" err="1" smtClean="0"/>
              <a:t>hep-ph</a:t>
            </a:r>
            <a:r>
              <a:rPr lang="en-US" dirty="0" smtClean="0"/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7881" y="2323236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7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AS A NEW PHYSICS LAB</a:t>
            </a:r>
            <a:endParaRPr lang="en-US" sz="3200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84159"/>
            <a:ext cx="50292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aseline="30000" dirty="0" smtClean="0"/>
              <a:t>8</a:t>
            </a:r>
            <a:r>
              <a:rPr lang="en-US" sz="2400" dirty="0" smtClean="0"/>
              <a:t>Be is composed of 4 protons and 4 neutrons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Excited states can be produced in large numbers through p + 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Li </a:t>
            </a:r>
            <a:r>
              <a:rPr lang="en-US" sz="2400" dirty="0" smtClean="0">
                <a:sym typeface="Wingdings"/>
              </a:rPr>
              <a:t> high statistics “intensity” frontier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Excited states decay to ground state with relatively large </a:t>
            </a:r>
            <a:r>
              <a:rPr lang="en-US" sz="2400" dirty="0"/>
              <a:t>energies (~20 MeV) 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baseline="30000" dirty="0"/>
              <a:t>8</a:t>
            </a:r>
            <a:r>
              <a:rPr lang="en-US" sz="2400" dirty="0"/>
              <a:t>Be </a:t>
            </a:r>
            <a:r>
              <a:rPr lang="en-US" sz="2400" dirty="0" smtClean="0"/>
              <a:t>nuclear transitions then provide interesting probes of light, weakly-coupled particles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688" y="1676400"/>
            <a:ext cx="376691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0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SPECTRUM</a:t>
            </a:r>
            <a:endParaRPr lang="en-US" sz="3200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585" y="6248400"/>
            <a:ext cx="7690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1608.03591; based on Tilley et al. (2004)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://www.nndc.bnl.gov/</a:t>
            </a:r>
            <a:r>
              <a:rPr lang="en-US" sz="1400" dirty="0" smtClean="0">
                <a:hlinkClick r:id="rId2"/>
              </a:rPr>
              <a:t>nudat2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Wiringa</a:t>
            </a:r>
            <a:r>
              <a:rPr lang="en-US" sz="1400" dirty="0" smtClean="0"/>
              <a:t> et al. (2013)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47" y="2667000"/>
            <a:ext cx="8598353" cy="3579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066800"/>
            <a:ext cx="876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Many excited states with different spins and </a:t>
            </a:r>
            <a:r>
              <a:rPr lang="en-US" sz="2400" dirty="0" err="1" smtClean="0"/>
              <a:t>isospins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Of special interest: the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Be* (18.15) and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Be*’ (17.64) states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7010400" y="5943600"/>
            <a:ext cx="1904234" cy="381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0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838200" y="1241425"/>
            <a:ext cx="4419600" cy="4625975"/>
          </a:xfrm>
        </p:spPr>
        <p:txBody>
          <a:bodyPr>
            <a:noAutofit/>
          </a:bodyPr>
          <a:lstStyle/>
          <a:p>
            <a:r>
              <a:rPr lang="en-US" dirty="0" err="1" smtClean="0">
                <a:sym typeface="Wingdings"/>
              </a:rPr>
              <a:t>Hadronic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B(p </a:t>
            </a:r>
            <a:r>
              <a:rPr lang="en-US" baseline="30000" dirty="0" smtClean="0">
                <a:sym typeface="Wingdings"/>
              </a:rPr>
              <a:t>7</a:t>
            </a:r>
            <a:r>
              <a:rPr lang="en-US" dirty="0" smtClean="0">
                <a:sym typeface="Wingdings"/>
              </a:rPr>
              <a:t>Li) ≈ 100%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Electromagnetic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B(</a:t>
            </a:r>
            <a:r>
              <a:rPr lang="en-US" baseline="30000" dirty="0">
                <a:sym typeface="Wingdings"/>
              </a:rPr>
              <a:t>8</a:t>
            </a:r>
            <a:r>
              <a:rPr lang="en-US" dirty="0">
                <a:sym typeface="Wingdings"/>
              </a:rPr>
              <a:t>Be </a:t>
            </a:r>
            <a:r>
              <a:rPr lang="en-US" dirty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>
                <a:sym typeface="Wingdings"/>
              </a:rPr>
              <a:t>) ≈ 1.5 x 10</a:t>
            </a:r>
            <a:r>
              <a:rPr lang="en-US" baseline="30000" dirty="0">
                <a:sym typeface="Wingdings"/>
              </a:rPr>
              <a:t>-5</a:t>
            </a:r>
          </a:p>
          <a:p>
            <a:endParaRPr lang="en-US" baseline="30000" dirty="0">
              <a:sym typeface="Wingdings"/>
            </a:endParaRP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endParaRPr lang="en-US" baseline="30000" dirty="0" smtClean="0">
              <a:sym typeface="Wingdings"/>
            </a:endParaRPr>
          </a:p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Internal Pair Creation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B(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 e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e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) ≈ 5.5 x 10</a:t>
            </a:r>
            <a:r>
              <a:rPr lang="en-US" baseline="30000" dirty="0" smtClean="0">
                <a:sym typeface="Wingdings"/>
              </a:rPr>
              <a:t>-8</a:t>
            </a:r>
            <a:endParaRPr lang="en-US" baseline="30000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BE* DECAY</a:t>
            </a:r>
            <a:endParaRPr lang="en-US" sz="32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799" y="1143000"/>
            <a:ext cx="1676400" cy="1426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799" y="3064758"/>
            <a:ext cx="2332768" cy="1541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799" y="4911143"/>
            <a:ext cx="2334001" cy="15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1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4495800" cy="51593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Internal Pair Creation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B(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 e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e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) ≈ 5.5 x 10</a:t>
            </a:r>
            <a:r>
              <a:rPr lang="en-US" baseline="30000" dirty="0" smtClean="0">
                <a:sym typeface="Wingdings"/>
              </a:rPr>
              <a:t>-8</a:t>
            </a: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pPr marL="0" indent="0">
              <a:buNone/>
            </a:pPr>
            <a:endParaRPr lang="en-US" baseline="30000" dirty="0" smtClean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For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 produced by a virtual photon, </a:t>
            </a:r>
            <a:r>
              <a:rPr lang="en-US" dirty="0" err="1" smtClean="0">
                <a:sym typeface="Wingdings"/>
              </a:rPr>
              <a:t>dN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d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q</a:t>
            </a:r>
            <a:r>
              <a:rPr lang="en-US" dirty="0" smtClean="0">
                <a:sym typeface="Wingdings"/>
              </a:rPr>
              <a:t> is sharply peaked at low opening angle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q </a:t>
            </a:r>
            <a:r>
              <a:rPr lang="en-US" dirty="0" smtClean="0">
                <a:sym typeface="Wingdings"/>
              </a:rPr>
              <a:t>and is expected to be a monotonically decreasing function of </a:t>
            </a:r>
            <a:r>
              <a:rPr lang="en-US" dirty="0">
                <a:latin typeface="Symbol" charset="2"/>
                <a:cs typeface="Symbol" charset="2"/>
                <a:sym typeface="Wingdings"/>
              </a:rPr>
              <a:t>q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BE* DECAY</a:t>
            </a:r>
            <a:endParaRPr lang="en-US" sz="3200" dirty="0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99" y="2348436"/>
            <a:ext cx="2334001" cy="1591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287" y="968375"/>
            <a:ext cx="4274790" cy="495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38800" y="5949861"/>
            <a:ext cx="2839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Gulyas</a:t>
            </a:r>
            <a:r>
              <a:rPr lang="en-US" sz="1400" dirty="0" smtClean="0"/>
              <a:t> et al. (2015); Rose (1949) 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119040" y="2500643"/>
            <a:ext cx="30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  <a:sym typeface="Wingdings"/>
              </a:rPr>
              <a:t>q</a:t>
            </a:r>
            <a:endParaRPr lang="en-US" dirty="0"/>
          </a:p>
        </p:txBody>
      </p:sp>
      <p:sp>
        <p:nvSpPr>
          <p:cNvPr id="4" name="Arc 3"/>
          <p:cNvSpPr/>
          <p:nvPr/>
        </p:nvSpPr>
        <p:spPr>
          <a:xfrm>
            <a:off x="2722820" y="2625596"/>
            <a:ext cx="476250" cy="443436"/>
          </a:xfrm>
          <a:prstGeom prst="arc">
            <a:avLst>
              <a:gd name="adj1" fmla="val 18468544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6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685800" y="152400"/>
            <a:ext cx="777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FUNDAMENTAL FORCES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914400"/>
            <a:ext cx="82296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We know of four fundamental forces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Are there more?  Is there a fifth fundamental force?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119690" y="1619590"/>
            <a:ext cx="2347910" cy="1988924"/>
            <a:chOff x="3244586" y="1667270"/>
            <a:chExt cx="1841500" cy="1650931"/>
          </a:xfrm>
        </p:grpSpPr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586" y="1667270"/>
              <a:ext cx="1841500" cy="1380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368472" y="3011632"/>
              <a:ext cx="1593729" cy="306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Electromagnetism</a:t>
              </a:r>
              <a:endParaRPr lang="en-US" dirty="0"/>
            </a:p>
          </p:txBody>
        </p:sp>
      </p:grpSp>
      <p:pic>
        <p:nvPicPr>
          <p:cNvPr id="9" name="Picture 8" descr="C:\Users\jlf\Desktop\284574-179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45" y="1619590"/>
            <a:ext cx="2362199" cy="163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68688" y="3239180"/>
            <a:ext cx="91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Gravity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930930" y="3676990"/>
            <a:ext cx="1924315" cy="2141321"/>
            <a:chOff x="5450207" y="1600200"/>
            <a:chExt cx="1447800" cy="1691458"/>
          </a:xfrm>
        </p:grpSpPr>
        <p:pic>
          <p:nvPicPr>
            <p:cNvPr id="11" name="Picture 26" descr="C:\Users\jlf\Desktop\nucleus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81" r="4478"/>
            <a:stretch>
              <a:fillRect/>
            </a:stretch>
          </p:blipFill>
          <p:spPr bwMode="auto">
            <a:xfrm>
              <a:off x="5450207" y="1600200"/>
              <a:ext cx="1447800" cy="1515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794191" y="2999918"/>
              <a:ext cx="650625" cy="291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Strong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31645" y="3839586"/>
            <a:ext cx="1600200" cy="2027814"/>
            <a:chOff x="7357378" y="1725878"/>
            <a:chExt cx="1100822" cy="1559942"/>
          </a:xfrm>
        </p:grpSpPr>
        <p:pic>
          <p:nvPicPr>
            <p:cNvPr id="7" name="Picture 10" descr="C:\Users\jlf\Desktop\RND_vs_SND_f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9" t="17328" r="54196" b="10059"/>
            <a:stretch>
              <a:fillRect/>
            </a:stretch>
          </p:blipFill>
          <p:spPr bwMode="auto">
            <a:xfrm>
              <a:off x="7357378" y="1725878"/>
              <a:ext cx="1100822" cy="126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28044" y="2977425"/>
              <a:ext cx="559491" cy="308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Weak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5421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ATOMKI </a:t>
            </a:r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EXPERIMENT</a:t>
            </a:r>
            <a:endParaRPr lang="en-US" sz="32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036" y="914400"/>
            <a:ext cx="5426364" cy="57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7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ATOMKI </a:t>
            </a:r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EXPERIMENT</a:t>
            </a:r>
            <a:endParaRPr lang="en-US" sz="3200" dirty="0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00528"/>
            <a:ext cx="7925094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371600"/>
            <a:ext cx="8305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1 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dirty="0" smtClean="0"/>
              <a:t>A p beam with</a:t>
            </a:r>
            <a:r>
              <a:rPr lang="en-US" sz="2400" dirty="0"/>
              <a:t> </a:t>
            </a:r>
            <a:r>
              <a:rPr lang="en-US" sz="2400" dirty="0" err="1" smtClean="0">
                <a:latin typeface="Symbol" charset="2"/>
                <a:cs typeface="Symbol" charset="2"/>
              </a:rPr>
              <a:t>D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~ 10 </a:t>
            </a:r>
            <a:r>
              <a:rPr lang="en-US" sz="2400" dirty="0" err="1" smtClean="0"/>
              <a:t>keV</a:t>
            </a:r>
            <a:r>
              <a:rPr lang="en-US" sz="2400" dirty="0" smtClean="0"/>
              <a:t> strikes a thin 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Li foil target.  The beam energy can be adjusted to select various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Be excited state resonances.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408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875"/>
          <a:stretch/>
        </p:blipFill>
        <p:spPr>
          <a:xfrm>
            <a:off x="1564104" y="2236536"/>
            <a:ext cx="6779073" cy="4495799"/>
          </a:xfrm>
          <a:prstGeom prst="rect">
            <a:avLst/>
          </a:prstGeom>
        </p:spPr>
      </p:pic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839200" cy="2644775"/>
          </a:xfrm>
        </p:spPr>
        <p:txBody>
          <a:bodyPr>
            <a:noAutofit/>
          </a:bodyPr>
          <a:lstStyle/>
          <a:p>
            <a:r>
              <a:rPr lang="en-US" dirty="0" smtClean="0">
                <a:cs typeface="Symbol" charset="2"/>
              </a:rPr>
              <a:t>A bump at ~140 degrees is observed as one passes through the </a:t>
            </a:r>
            <a:r>
              <a:rPr lang="en-US" baseline="30000" dirty="0" smtClean="0">
                <a:cs typeface="Symbol" charset="2"/>
              </a:rPr>
              <a:t>8</a:t>
            </a:r>
            <a:r>
              <a:rPr lang="en-US" dirty="0" smtClean="0">
                <a:cs typeface="Symbol" charset="2"/>
              </a:rPr>
              <a:t>Be* resonance</a:t>
            </a:r>
            <a:endParaRPr lang="en-US" dirty="0" smtClean="0"/>
          </a:p>
          <a:p>
            <a:r>
              <a:rPr lang="en-US" dirty="0" smtClean="0"/>
              <a:t>Background fluctuation probability: </a:t>
            </a:r>
            <a:r>
              <a:rPr lang="en-US" dirty="0">
                <a:solidFill>
                  <a:srgbClr val="FF0000"/>
                </a:solidFill>
              </a:rPr>
              <a:t>5.6 x 10</a:t>
            </a:r>
            <a:r>
              <a:rPr lang="en-US" baseline="30000" dirty="0">
                <a:solidFill>
                  <a:srgbClr val="FF0000"/>
                </a:solidFill>
              </a:rPr>
              <a:t>-12 </a:t>
            </a:r>
            <a:r>
              <a:rPr lang="en-US" dirty="0">
                <a:solidFill>
                  <a:srgbClr val="FF0000"/>
                </a:solidFill>
              </a:rPr>
              <a:t>(6.8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ATOMKI ANOMALY</a:t>
            </a:r>
            <a:endParaRPr lang="en-US" sz="32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5794177"/>
            <a:ext cx="239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Krasznahorkay</a:t>
            </a:r>
            <a:r>
              <a:rPr lang="en-US" sz="1400" dirty="0" smtClean="0"/>
              <a:t> et al. (2015)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978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2644775"/>
          </a:xfrm>
        </p:spPr>
        <p:txBody>
          <a:bodyPr>
            <a:no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(and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ee</a:t>
            </a:r>
            <a:r>
              <a:rPr lang="en-US" dirty="0" smtClean="0"/>
              <a:t>) distributions can be explained by postulating a new </a:t>
            </a:r>
            <a:r>
              <a:rPr lang="en-US" dirty="0" smtClean="0">
                <a:solidFill>
                  <a:srgbClr val="000000"/>
                </a:solidFill>
              </a:rPr>
              <a:t>particle and 2-step decay: </a:t>
            </a:r>
            <a:r>
              <a:rPr lang="en-US" baseline="30000" dirty="0" smtClean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Be*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baseline="30000" dirty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Be X, X 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e</a:t>
            </a:r>
            <a:r>
              <a:rPr lang="en-US" baseline="30000" dirty="0" err="1" smtClean="0">
                <a:solidFill>
                  <a:srgbClr val="000000"/>
                </a:solidFill>
                <a:sym typeface="Wingdings"/>
              </a:rPr>
              <a:t>+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e</a:t>
            </a:r>
            <a:r>
              <a:rPr lang="en-US" baseline="30000" dirty="0" smtClean="0">
                <a:solidFill>
                  <a:srgbClr val="000000"/>
                </a:solidFill>
                <a:sym typeface="Wingdings"/>
              </a:rPr>
              <a:t>-</a:t>
            </a:r>
          </a:p>
          <a:p>
            <a:endParaRPr lang="en-US" sz="2400" baseline="30000" dirty="0">
              <a:solidFill>
                <a:srgbClr val="000000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The best fit parameters: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m = 16.7 ± 0.35 (stat) ± 0.5 (sys) MeV</a:t>
            </a:r>
          </a:p>
          <a:p>
            <a:pPr marL="457200" lvl="1" indent="0" algn="ctr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B(</a:t>
            </a:r>
            <a:r>
              <a:rPr lang="en-US" sz="2400" baseline="30000" dirty="0" smtClean="0">
                <a:solidFill>
                  <a:srgbClr val="000000"/>
                </a:solidFill>
              </a:rPr>
              <a:t>8</a:t>
            </a:r>
            <a:r>
              <a:rPr lang="en-US" sz="2400" dirty="0" smtClean="0">
                <a:solidFill>
                  <a:srgbClr val="000000"/>
                </a:solidFill>
              </a:rPr>
              <a:t>Be*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400" baseline="30000" dirty="0" smtClean="0">
                <a:solidFill>
                  <a:srgbClr val="000000"/>
                </a:solidFill>
                <a:sym typeface="Wingdings"/>
              </a:rPr>
              <a:t>8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Be X) / B(</a:t>
            </a:r>
            <a:r>
              <a:rPr lang="en-US" sz="2400" baseline="30000" dirty="0" smtClean="0">
                <a:solidFill>
                  <a:srgbClr val="000000"/>
                </a:solidFill>
                <a:sym typeface="Wingdings"/>
              </a:rPr>
              <a:t>8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Be*  </a:t>
            </a:r>
            <a:r>
              <a:rPr lang="en-US" sz="2400" baseline="30000" dirty="0" smtClean="0">
                <a:solidFill>
                  <a:srgbClr val="000000"/>
                </a:solidFill>
                <a:sym typeface="Wingdings"/>
              </a:rPr>
              <a:t>8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Be </a:t>
            </a:r>
            <a:r>
              <a:rPr lang="en-US" sz="2400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) = 5.6 x 10</a:t>
            </a:r>
            <a:r>
              <a:rPr lang="en-US" sz="2400" baseline="30000" dirty="0" smtClean="0">
                <a:solidFill>
                  <a:srgbClr val="000000"/>
                </a:solidFill>
                <a:sym typeface="Wingdings"/>
              </a:rPr>
              <a:t>-6</a:t>
            </a:r>
            <a:endParaRPr lang="en-US" sz="2400" baseline="30000" dirty="0">
              <a:solidFill>
                <a:srgbClr val="000000"/>
              </a:solidFill>
            </a:endParaRP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THE ATOMKI ANOMALY</a:t>
            </a:r>
            <a:endParaRPr lang="en-US" sz="32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6400800"/>
            <a:ext cx="239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Krasznahorkay</a:t>
            </a:r>
            <a:r>
              <a:rPr lang="en-US" sz="1400" dirty="0" smtClean="0"/>
              <a:t> et al. (2015)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971800"/>
            <a:ext cx="3692395" cy="3403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971800"/>
            <a:ext cx="3687058" cy="3403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166646"/>
            <a:ext cx="134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c</a:t>
            </a:r>
            <a:r>
              <a:rPr lang="en-US" sz="1600" baseline="30000" dirty="0" smtClean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/</a:t>
            </a:r>
            <a:r>
              <a:rPr lang="en-US" sz="1600" dirty="0" err="1">
                <a:solidFill>
                  <a:srgbClr val="FF0000"/>
                </a:solidFill>
              </a:rPr>
              <a:t>dof</a:t>
            </a:r>
            <a:r>
              <a:rPr lang="en-US" sz="1600" dirty="0">
                <a:solidFill>
                  <a:srgbClr val="FF0000"/>
                </a:solidFill>
              </a:rPr>
              <a:t> = 1.07</a:t>
            </a:r>
          </a:p>
        </p:txBody>
      </p:sp>
    </p:spTree>
    <p:extLst>
      <p:ext uri="{BB962C8B-B14F-4D97-AF65-F5344CB8AC3E}">
        <p14:creationId xmlns:p14="http://schemas.microsoft.com/office/powerpoint/2010/main" val="234491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3886200" cy="510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For example: other (lower energy) decays fit theoretical expectations well</a:t>
            </a:r>
            <a:endParaRPr lang="en-US" sz="2000" baseline="30000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CROSS CHECKS</a:t>
            </a:r>
            <a:endParaRPr lang="en-US" sz="3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69" y="2209800"/>
            <a:ext cx="3982331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32" y="3657600"/>
            <a:ext cx="3712532" cy="2667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95800" y="1173862"/>
            <a:ext cx="421338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</a:t>
            </a:r>
            <a:r>
              <a:rPr lang="en-US" sz="2000" dirty="0" smtClean="0"/>
              <a:t>he excess is confined to events with symmetric energies, |y| &lt; 0.5 and large summed energies E &gt; 18 MeV, as expected for a new particle interpretation</a:t>
            </a:r>
            <a:endParaRPr lang="en-US" sz="2000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819400"/>
            <a:ext cx="1780969" cy="706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005446"/>
            <a:ext cx="1657904" cy="4769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8427" y="6172200"/>
            <a:ext cx="2130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Gulyas</a:t>
            </a:r>
            <a:r>
              <a:rPr lang="en-US" sz="1400" dirty="0" smtClean="0"/>
              <a:t> et al. NIM (2015)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438400"/>
            <a:ext cx="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8</a:t>
            </a:r>
            <a:r>
              <a:rPr lang="en-US" dirty="0" smtClean="0"/>
              <a:t>Be*’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8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763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dirty="0" smtClean="0"/>
              <a:t>Three possibilities: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(1) an as-yet-unidentified </a:t>
            </a:r>
            <a:r>
              <a:rPr lang="en-US" b="1" dirty="0" smtClean="0">
                <a:solidFill>
                  <a:schemeClr val="tx1"/>
                </a:solidFill>
              </a:rPr>
              <a:t>nuclear experiment </a:t>
            </a:r>
            <a:r>
              <a:rPr lang="en-US" dirty="0">
                <a:solidFill>
                  <a:schemeClr val="tx1"/>
                </a:solidFill>
              </a:rPr>
              <a:t>problem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(2) an as-yet-unidentified </a:t>
            </a:r>
            <a:r>
              <a:rPr lang="en-US" b="1" dirty="0">
                <a:solidFill>
                  <a:schemeClr val="tx1"/>
                </a:solidFill>
              </a:rPr>
              <a:t>nuclear theory </a:t>
            </a:r>
            <a:r>
              <a:rPr lang="en-US" dirty="0">
                <a:solidFill>
                  <a:schemeClr val="tx1"/>
                </a:solidFill>
              </a:rPr>
              <a:t>effect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(3) new </a:t>
            </a:r>
            <a:r>
              <a:rPr lang="en-US" b="1" dirty="0">
                <a:solidFill>
                  <a:schemeClr val="tx1"/>
                </a:solidFill>
              </a:rPr>
              <a:t>particle </a:t>
            </a:r>
            <a:r>
              <a:rPr lang="en-US" b="1" dirty="0" smtClean="0">
                <a:solidFill>
                  <a:schemeClr val="tx1"/>
                </a:solidFill>
              </a:rPr>
              <a:t>physics</a:t>
            </a:r>
          </a:p>
          <a:p>
            <a:pPr marL="457200" lvl="1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(1) </a:t>
            </a:r>
            <a:r>
              <a:rPr lang="en-US" dirty="0" smtClean="0">
                <a:solidFill>
                  <a:srgbClr val="000000"/>
                </a:solidFill>
              </a:rPr>
              <a:t>Nuclear Experiment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excess consists of hundreds of events in each bin and is comparable to the background; not likely to disappear with more data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excess is not a “last bin” effect: bump, not smooth </a:t>
            </a:r>
            <a:r>
              <a:rPr lang="en-US" dirty="0" smtClean="0">
                <a:solidFill>
                  <a:srgbClr val="000000"/>
                </a:solidFill>
              </a:rPr>
              <a:t>excess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If a nuclear experimental problem, why does it only affect this one decay?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If a nuclear experimental problem, the </a:t>
            </a:r>
            <a:r>
              <a:rPr lang="en-US" dirty="0">
                <a:solidFill>
                  <a:srgbClr val="000000"/>
                </a:solidFill>
              </a:rPr>
              <a:t>excellent fit to a new particle interpretation is purely </a:t>
            </a:r>
            <a:r>
              <a:rPr lang="en-US" dirty="0" smtClean="0">
                <a:solidFill>
                  <a:srgbClr val="000000"/>
                </a:solidFill>
              </a:rPr>
              <a:t>coincidental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Hungarian group is now collecting data with an improved detector, continues to see bump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Followup</a:t>
            </a:r>
            <a:r>
              <a:rPr lang="en-US" dirty="0" smtClean="0">
                <a:solidFill>
                  <a:srgbClr val="000000"/>
                </a:solidFill>
              </a:rPr>
              <a:t> experiments by others are being proposed (see below)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sz="1600" dirty="0" smtClean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POSSIBLE EXPLANATIONS</a:t>
            </a:r>
            <a:endParaRPr lang="en-US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2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   (</a:t>
            </a:r>
            <a:r>
              <a:rPr lang="en-US" dirty="0"/>
              <a:t>2) Nuclear Theory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Must explain bump in 18.15 </a:t>
            </a:r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Must simultaneously explain lack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similarly-sized bump </a:t>
            </a:r>
            <a:r>
              <a:rPr lang="en-US" dirty="0">
                <a:solidFill>
                  <a:schemeClr val="tx1"/>
                </a:solidFill>
              </a:rPr>
              <a:t>in (</a:t>
            </a:r>
            <a:r>
              <a:rPr lang="en-US" dirty="0" err="1">
                <a:solidFill>
                  <a:schemeClr val="tx1"/>
                </a:solidFill>
              </a:rPr>
              <a:t>isospin</a:t>
            </a:r>
            <a:r>
              <a:rPr lang="en-US" dirty="0">
                <a:solidFill>
                  <a:schemeClr val="tx1"/>
                </a:solidFill>
              </a:rPr>
              <a:t>-mixed) 17.64 </a:t>
            </a:r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a nuclear theory explanation, the </a:t>
            </a:r>
            <a:r>
              <a:rPr lang="en-US" dirty="0">
                <a:solidFill>
                  <a:schemeClr val="tx1"/>
                </a:solidFill>
              </a:rPr>
              <a:t>excellent fit to a new particle interpretation is purely </a:t>
            </a:r>
            <a:r>
              <a:rPr lang="en-US" dirty="0" smtClean="0">
                <a:solidFill>
                  <a:schemeClr val="tx1"/>
                </a:solidFill>
              </a:rPr>
              <a:t>coincidental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 detailed analysis of nuclear theory effects finds no reasonable explanation for the bump		                                    </a:t>
            </a:r>
            <a:r>
              <a:rPr lang="en-US" baseline="-25000" dirty="0" smtClean="0">
                <a:solidFill>
                  <a:schemeClr val="tx1"/>
                </a:solidFill>
              </a:rPr>
              <a:t>Zhang, Miller (2017)</a:t>
            </a:r>
          </a:p>
          <a:p>
            <a:pPr lvl="1"/>
            <a:endParaRPr lang="en-US" sz="1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(3) Particle Physics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it’s new physics, what kind of new particle can it be?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Is it consistent with all other experiments?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Are there complete particle physics models that can incorporate this new particle?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What other experiments can confirm or exclude this?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POSSIBLE EXPLANATIONS</a:t>
            </a:r>
            <a:endParaRPr lang="en-US" sz="32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5809" y="5939626"/>
            <a:ext cx="63020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(2016); </a:t>
            </a:r>
            <a:r>
              <a:rPr lang="en-US" sz="1400" dirty="0" err="1" smtClean="0"/>
              <a:t>Gu</a:t>
            </a:r>
            <a:r>
              <a:rPr lang="en-US" sz="1400" dirty="0" smtClean="0"/>
              <a:t>, He (2016); </a:t>
            </a:r>
          </a:p>
          <a:p>
            <a:pPr algn="r"/>
            <a:r>
              <a:rPr lang="en-US" sz="1400" dirty="0" smtClean="0"/>
              <a:t>Chen, Liang, </a:t>
            </a:r>
            <a:r>
              <a:rPr lang="en-US" sz="1400" dirty="0" err="1" smtClean="0"/>
              <a:t>Qiao</a:t>
            </a:r>
            <a:r>
              <a:rPr lang="en-US" sz="1400" dirty="0" smtClean="0"/>
              <a:t> (2016); </a:t>
            </a:r>
            <a:r>
              <a:rPr lang="en-US" sz="1400" dirty="0" err="1" smtClean="0"/>
              <a:t>Jia</a:t>
            </a:r>
            <a:r>
              <a:rPr lang="en-US" sz="1400" dirty="0" smtClean="0"/>
              <a:t>, Li (2016); </a:t>
            </a:r>
            <a:r>
              <a:rPr lang="en-US" sz="1400" dirty="0" err="1" smtClean="0"/>
              <a:t>Kitahara</a:t>
            </a:r>
            <a:r>
              <a:rPr lang="en-US" sz="1400" dirty="0" smtClean="0"/>
              <a:t>, Yamamoto (2016); </a:t>
            </a:r>
          </a:p>
          <a:p>
            <a:pPr algn="r"/>
            <a:r>
              <a:rPr lang="en-US" sz="1400" dirty="0" err="1" smtClean="0"/>
              <a:t>Ellwanger</a:t>
            </a:r>
            <a:r>
              <a:rPr lang="en-US" sz="1400" dirty="0" smtClean="0"/>
              <a:t>, </a:t>
            </a:r>
            <a:r>
              <a:rPr lang="en-US" sz="1400" dirty="0" err="1" smtClean="0"/>
              <a:t>Moretti</a:t>
            </a:r>
            <a:r>
              <a:rPr lang="en-US" sz="1400" dirty="0" smtClean="0"/>
              <a:t> (2016) ; </a:t>
            </a:r>
            <a:r>
              <a:rPr lang="en-US" sz="1400" dirty="0" err="1" smtClean="0"/>
              <a:t>Kozaczuk</a:t>
            </a:r>
            <a:r>
              <a:rPr lang="en-US" sz="1400" dirty="0" smtClean="0"/>
              <a:t>, Morrissey, </a:t>
            </a:r>
            <a:r>
              <a:rPr lang="en-US" sz="1400" dirty="0" err="1" smtClean="0"/>
              <a:t>Stroberg</a:t>
            </a:r>
            <a:r>
              <a:rPr lang="en-US" sz="1400" dirty="0" smtClean="0"/>
              <a:t> (2016); ...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2385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495800" y="1219200"/>
            <a:ext cx="4495799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Not everything works</a:t>
            </a:r>
          </a:p>
          <a:p>
            <a:endParaRPr lang="en-US" dirty="0" smtClean="0"/>
          </a:p>
          <a:p>
            <a:r>
              <a:rPr lang="en-US" dirty="0" smtClean="0"/>
              <a:t>For example: a spin 0 boson (“dark Higgs boson”)</a:t>
            </a:r>
          </a:p>
          <a:p>
            <a:endParaRPr lang="en-US" sz="1200" dirty="0" smtClean="0"/>
          </a:p>
          <a:p>
            <a:r>
              <a:rPr lang="en-US" dirty="0" smtClean="0"/>
              <a:t>J</a:t>
            </a:r>
            <a:r>
              <a:rPr lang="en-US" baseline="30000" dirty="0" smtClean="0"/>
              <a:t>P</a:t>
            </a:r>
            <a:r>
              <a:rPr lang="en-US" dirty="0" smtClean="0"/>
              <a:t> Assignments: 1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0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0</a:t>
            </a:r>
            <a:r>
              <a:rPr lang="en-US" baseline="30000" dirty="0" smtClean="0">
                <a:sym typeface="Wingdings"/>
              </a:rPr>
              <a:t>+</a:t>
            </a:r>
          </a:p>
          <a:p>
            <a:endParaRPr lang="en-US" sz="1200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L Conservation: L = 1</a:t>
            </a:r>
          </a:p>
          <a:p>
            <a:endParaRPr lang="en-US" sz="1200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Parity Cons.: P = (-1)</a:t>
            </a:r>
            <a:r>
              <a:rPr lang="en-US" baseline="30000" dirty="0" smtClean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 = 1</a:t>
            </a:r>
          </a:p>
          <a:p>
            <a:endParaRPr lang="en-US" sz="1200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Forbidden in parity-conserving theories</a:t>
            </a:r>
            <a:endParaRPr lang="en-US" dirty="0" smtClean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WHAT KIND OF NEW PARTICLE CAN IT BE?</a:t>
            </a:r>
            <a:endParaRPr lang="en-US" sz="3200" dirty="0">
              <a:latin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1" y="1206719"/>
            <a:ext cx="403859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b="1" dirty="0" smtClean="0"/>
              <a:t>Some Quick Observations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Must couple to both quarks and electrons</a:t>
            </a:r>
          </a:p>
          <a:p>
            <a:endParaRPr lang="en-US" sz="1200" dirty="0"/>
          </a:p>
          <a:p>
            <a:r>
              <a:rPr lang="en-US" dirty="0" smtClean="0"/>
              <a:t>Must be neutral</a:t>
            </a:r>
          </a:p>
          <a:p>
            <a:endParaRPr lang="en-US" sz="1200" dirty="0"/>
          </a:p>
          <a:p>
            <a:r>
              <a:rPr lang="en-US" dirty="0" smtClean="0"/>
              <a:t>Must be a boson </a:t>
            </a:r>
            <a:r>
              <a:rPr lang="mr-IN" dirty="0" smtClean="0"/>
              <a:t>–</a:t>
            </a:r>
            <a:r>
              <a:rPr lang="en-US" dirty="0" smtClean="0"/>
              <a:t> a 5</a:t>
            </a:r>
            <a:r>
              <a:rPr lang="en-US" baseline="30000" dirty="0" smtClean="0"/>
              <a:t>th</a:t>
            </a:r>
            <a:r>
              <a:rPr lang="en-US" dirty="0" smtClean="0"/>
              <a:t> force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4400" y="1913461"/>
            <a:ext cx="2667000" cy="1818837"/>
            <a:chOff x="914400" y="1913461"/>
            <a:chExt cx="2667000" cy="18188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1913461"/>
              <a:ext cx="2667000" cy="181883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57400" y="1913461"/>
              <a:ext cx="381000" cy="4487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75971" y="2057400"/>
              <a:ext cx="491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105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90600"/>
            <a:ext cx="4392090" cy="5486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419600" cy="5486400"/>
          </a:xfrm>
        </p:spPr>
        <p:txBody>
          <a:bodyPr>
            <a:noAutofit/>
          </a:bodyPr>
          <a:lstStyle/>
          <a:p>
            <a:r>
              <a:rPr lang="en-US" dirty="0" smtClean="0"/>
              <a:t>Consider the case of a spin 1 gauge boson with general couplings </a:t>
            </a:r>
            <a:r>
              <a:rPr lang="en-US" dirty="0" err="1" smtClean="0">
                <a:latin typeface="Symbol" charset="0"/>
              </a:rPr>
              <a:t>e</a:t>
            </a:r>
            <a:r>
              <a:rPr lang="en-US" baseline="-25000" dirty="0" err="1" smtClean="0"/>
              <a:t>f</a:t>
            </a:r>
            <a:r>
              <a:rPr lang="en-US" baseline="-25000" dirty="0" smtClean="0"/>
              <a:t> </a:t>
            </a:r>
            <a:r>
              <a:rPr lang="en-US" dirty="0" smtClean="0"/>
              <a:t>e to particle f</a:t>
            </a:r>
          </a:p>
          <a:p>
            <a:endParaRPr lang="en-US" sz="1400" dirty="0"/>
          </a:p>
          <a:p>
            <a:r>
              <a:rPr lang="en-US" dirty="0" smtClean="0"/>
              <a:t>To get the right signal strength, need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the special case of a dark photon with </a:t>
            </a:r>
            <a:r>
              <a:rPr lang="en-US" dirty="0" err="1" smtClean="0">
                <a:latin typeface="Symbol" charset="0"/>
              </a:rPr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>
                <a:latin typeface="Symbol" charset="0"/>
              </a:rPr>
              <a:t>e</a:t>
            </a:r>
            <a:r>
              <a:rPr lang="en-US" dirty="0" err="1" smtClean="0"/>
              <a:t>Q</a:t>
            </a:r>
            <a:r>
              <a:rPr lang="en-US" baseline="-25000" dirty="0" err="1" smtClean="0"/>
              <a:t>f</a:t>
            </a:r>
            <a:r>
              <a:rPr lang="en-US" dirty="0" smtClean="0"/>
              <a:t>, this implies kinetic mixing parameter </a:t>
            </a:r>
            <a:r>
              <a:rPr lang="en-US" dirty="0" smtClean="0">
                <a:latin typeface="Symbol" charset="0"/>
              </a:rPr>
              <a:t>e </a:t>
            </a:r>
            <a:r>
              <a:rPr lang="en-US" dirty="0" smtClean="0"/>
              <a:t>~ 0.01,</a:t>
            </a:r>
            <a:r>
              <a:rPr lang="en-US" dirty="0"/>
              <a:t> </a:t>
            </a:r>
            <a:r>
              <a:rPr lang="en-US" dirty="0" smtClean="0"/>
              <a:t>which is excluded </a:t>
            </a:r>
            <a:endParaRPr lang="en-US" dirty="0"/>
          </a:p>
          <a:p>
            <a:endParaRPr lang="en-US" sz="1400" dirty="0" smtClean="0"/>
          </a:p>
          <a:p>
            <a:r>
              <a:rPr lang="en-US" dirty="0" smtClean="0"/>
              <a:t>This is not a dark photon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DARK PHOTON?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124200"/>
            <a:ext cx="3213100" cy="494323"/>
          </a:xfrm>
          <a:prstGeom prst="rect">
            <a:avLst/>
          </a:prstGeom>
        </p:spPr>
      </p:pic>
      <p:pic>
        <p:nvPicPr>
          <p:cNvPr id="6" name="Picture 5" descr="49a6dcdcd36825e5e6ce6879a1a4ee88_smiley-face-sad-smiley-face-sad-face-clip-art_649-36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2" t="3660" r="3786" b="15253"/>
          <a:stretch/>
        </p:blipFill>
        <p:spPr>
          <a:xfrm>
            <a:off x="5791200" y="1066800"/>
            <a:ext cx="602324" cy="61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4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The dominant constraints are null results from searches for exotic pion decays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X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 </a:t>
            </a:r>
            <a:r>
              <a:rPr lang="en-US" dirty="0" smtClean="0"/>
              <a:t> e</a:t>
            </a:r>
            <a:r>
              <a:rPr lang="en-US" baseline="30000" dirty="0" smtClean="0"/>
              <a:t>+</a:t>
            </a:r>
            <a:r>
              <a:rPr lang="en-US" dirty="0" smtClean="0"/>
              <a:t> 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</a:p>
          <a:p>
            <a:endParaRPr lang="en-US" dirty="0">
              <a:latin typeface="Symbol" charset="2"/>
              <a:cs typeface="Symbol" charset="2"/>
            </a:endParaRPr>
          </a:p>
          <a:p>
            <a:endParaRPr lang="en-US" dirty="0" smtClean="0">
              <a:latin typeface="Symbol" charset="2"/>
              <a:cs typeface="Symbol" charset="2"/>
            </a:endParaRPr>
          </a:p>
          <a:p>
            <a:endParaRPr lang="en-US" dirty="0">
              <a:latin typeface="Symbol" charset="2"/>
              <a:cs typeface="Symbol" charset="2"/>
            </a:endParaRPr>
          </a:p>
          <a:p>
            <a:endParaRPr lang="en-US" dirty="0" smtClean="0">
              <a:latin typeface="Symbol" charset="2"/>
              <a:cs typeface="Symbol" charset="2"/>
            </a:endParaRPr>
          </a:p>
          <a:p>
            <a:endParaRPr lang="en-US" sz="1200" dirty="0">
              <a:latin typeface="Symbol" charset="2"/>
              <a:cs typeface="Symbol" charset="2"/>
            </a:endParaRPr>
          </a:p>
          <a:p>
            <a:pPr marL="0" indent="0">
              <a:buNone/>
            </a:pPr>
            <a:endParaRPr lang="en-US" sz="1200" dirty="0">
              <a:latin typeface="Symbol" charset="2"/>
              <a:cs typeface="Symbol" charset="2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Eliminated if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u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u</a:t>
            </a:r>
            <a:r>
              <a:rPr lang="en-US" i="1" dirty="0" smtClean="0"/>
              <a:t>–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d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≈ 0 or </a:t>
            </a:r>
            <a:r>
              <a:rPr lang="en-US" i="1" dirty="0" smtClean="0">
                <a:sym typeface="Wingdings"/>
              </a:rPr>
              <a:t>2X</a:t>
            </a:r>
            <a:r>
              <a:rPr lang="en-US" i="1" baseline="-25000" dirty="0" smtClean="0">
                <a:sym typeface="Wingdings"/>
              </a:rPr>
              <a:t>u</a:t>
            </a:r>
            <a:r>
              <a:rPr lang="en-US" i="1" dirty="0" smtClean="0">
                <a:sym typeface="Wingdings"/>
              </a:rPr>
              <a:t> + </a:t>
            </a:r>
            <a:r>
              <a:rPr lang="en-US" i="1" dirty="0" err="1" smtClean="0">
                <a:sym typeface="Wingdings"/>
              </a:rPr>
              <a:t>X</a:t>
            </a:r>
            <a:r>
              <a:rPr lang="en-US" i="1" baseline="-25000" dirty="0" err="1" smtClean="0">
                <a:sym typeface="Wingdings"/>
              </a:rPr>
              <a:t>d</a:t>
            </a:r>
            <a:r>
              <a:rPr lang="en-US" i="1" dirty="0" smtClean="0">
                <a:sym typeface="Wingdings"/>
              </a:rPr>
              <a:t> </a:t>
            </a:r>
            <a:r>
              <a:rPr lang="en-US" dirty="0"/>
              <a:t>≈ </a:t>
            </a:r>
            <a:r>
              <a:rPr lang="en-US" dirty="0" smtClean="0"/>
              <a:t>0 or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err="1" smtClean="0">
                <a:sym typeface="Wingdings"/>
              </a:rPr>
              <a:t>X</a:t>
            </a:r>
            <a:r>
              <a:rPr lang="en-US" i="1" baseline="-25000" dirty="0" err="1" smtClean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 </a:t>
            </a:r>
            <a:r>
              <a:rPr lang="en-US" dirty="0"/>
              <a:t>≈ </a:t>
            </a:r>
            <a:r>
              <a:rPr lang="en-US" dirty="0" smtClean="0"/>
              <a:t>0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A </a:t>
            </a:r>
            <a:r>
              <a:rPr lang="en-US" dirty="0" err="1" smtClean="0">
                <a:sym typeface="Wingdings"/>
              </a:rPr>
              <a:t>protophobic</a:t>
            </a:r>
            <a:r>
              <a:rPr lang="en-US" dirty="0" smtClean="0">
                <a:sym typeface="Wingdings"/>
              </a:rPr>
              <a:t> gauge boson with couplings to neutrons, but suppressed couplings to protons, can explain the 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Be signal without violating other constraints</a:t>
            </a:r>
            <a:endParaRPr lang="en-US" dirty="0"/>
          </a:p>
        </p:txBody>
      </p:sp>
      <p:sp>
        <p:nvSpPr>
          <p:cNvPr id="7172" name="Title 4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PROTOPHOBIA</a:t>
            </a:r>
            <a:endParaRPr lang="en-US" sz="3200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33587" y="1971833"/>
            <a:ext cx="2657413" cy="2235200"/>
            <a:chOff x="1533587" y="2041367"/>
            <a:chExt cx="2657413" cy="2235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3587" y="2041367"/>
              <a:ext cx="2470026" cy="2235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16806" y="2928135"/>
              <a:ext cx="774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u</a:t>
              </a:r>
              <a:r>
                <a:rPr lang="en-US" sz="2400" i="1" dirty="0" smtClean="0"/>
                <a:t>, d</a:t>
              </a:r>
              <a:endParaRPr lang="en-US" sz="24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05838" y="1905000"/>
            <a:ext cx="2773956" cy="2368866"/>
            <a:chOff x="4705838" y="1974534"/>
            <a:chExt cx="2773956" cy="23688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5838" y="1974534"/>
              <a:ext cx="2607589" cy="236886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705600" y="2928135"/>
              <a:ext cx="774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p</a:t>
              </a:r>
              <a:r>
                <a:rPr lang="en-US" sz="2400" i="1" dirty="0" smtClean="0"/>
                <a:t>, n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736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685800" y="152400"/>
            <a:ext cx="777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WHAT IS A FUNDAMENTAL FORCE?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1430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There are many kinds of forces: gravitational forces, contact forces, friction forces, tension forces, Coulomb forces, magnetic forces... 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How do we decide which of these are fundamental?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At the most basic level, forces are mediated by the exchange of particles</a:t>
            </a:r>
          </a:p>
        </p:txBody>
      </p:sp>
      <p:pic>
        <p:nvPicPr>
          <p:cNvPr id="4" name="Picture 3" descr="moller_feynman_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94" y="4191000"/>
            <a:ext cx="3098306" cy="2205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52634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Fundamental forces are, then, those mediated by the exchange of fundamental particles</a:t>
            </a:r>
          </a:p>
        </p:txBody>
      </p:sp>
    </p:spTree>
    <p:extLst>
      <p:ext uri="{BB962C8B-B14F-4D97-AF65-F5344CB8AC3E}">
        <p14:creationId xmlns:p14="http://schemas.microsoft.com/office/powerpoint/2010/main" val="136191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90600"/>
            <a:ext cx="4392090" cy="5486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419600" cy="5486400"/>
          </a:xfrm>
        </p:spPr>
        <p:txBody>
          <a:bodyPr>
            <a:noAutofit/>
          </a:bodyPr>
          <a:lstStyle/>
          <a:p>
            <a:r>
              <a:rPr lang="en-US" dirty="0" smtClean="0"/>
              <a:t>For a </a:t>
            </a:r>
            <a:r>
              <a:rPr lang="en-US" dirty="0" err="1" smtClean="0"/>
              <a:t>protophobic</a:t>
            </a:r>
            <a:r>
              <a:rPr lang="en-US" dirty="0" smtClean="0"/>
              <a:t> gauge boson, the NA48/2 “quark” constraints are weakened</a:t>
            </a:r>
          </a:p>
          <a:p>
            <a:endParaRPr lang="en-US" sz="1200" dirty="0" smtClean="0"/>
          </a:p>
          <a:p>
            <a:r>
              <a:rPr lang="en-US" dirty="0" smtClean="0"/>
              <a:t>One can, then, take electron and </a:t>
            </a:r>
            <a:r>
              <a:rPr lang="en-US" dirty="0" err="1" smtClean="0"/>
              <a:t>muon</a:t>
            </a:r>
            <a:r>
              <a:rPr lang="en-US" dirty="0" smtClean="0"/>
              <a:t> couplings around 10</a:t>
            </a:r>
            <a:r>
              <a:rPr lang="en-US" baseline="30000" dirty="0" smtClean="0"/>
              <a:t>-3</a:t>
            </a:r>
            <a:r>
              <a:rPr lang="en-US" dirty="0" smtClean="0"/>
              <a:t>.  Such couplings are allowed by all constraints</a:t>
            </a:r>
          </a:p>
          <a:p>
            <a:endParaRPr lang="en-US" sz="1200" dirty="0"/>
          </a:p>
          <a:p>
            <a:r>
              <a:rPr lang="en-US" dirty="0" smtClean="0"/>
              <a:t>A </a:t>
            </a:r>
            <a:r>
              <a:rPr lang="en-US" dirty="0" err="1" smtClean="0"/>
              <a:t>protophobic</a:t>
            </a:r>
            <a:r>
              <a:rPr lang="en-US" dirty="0" smtClean="0"/>
              <a:t> gauge boson can resolve both the </a:t>
            </a:r>
            <a:r>
              <a:rPr lang="en-US" baseline="30000" dirty="0" smtClean="0"/>
              <a:t>8</a:t>
            </a:r>
            <a:r>
              <a:rPr lang="en-US" dirty="0" smtClean="0"/>
              <a:t>Be and </a:t>
            </a:r>
            <a:r>
              <a:rPr lang="en-US" dirty="0" err="1" smtClean="0"/>
              <a:t>muon</a:t>
            </a:r>
            <a:r>
              <a:rPr lang="en-US" dirty="0" smtClean="0"/>
              <a:t> g-2 anomalies</a:t>
            </a:r>
          </a:p>
          <a:p>
            <a:endParaRPr lang="en-US" sz="1200" dirty="0"/>
          </a:p>
          <a:p>
            <a:r>
              <a:rPr lang="en-US" dirty="0" smtClean="0"/>
              <a:t>Implies a </a:t>
            </a:r>
            <a:r>
              <a:rPr lang="en-US" dirty="0" err="1" smtClean="0"/>
              <a:t>milli</a:t>
            </a:r>
            <a:r>
              <a:rPr lang="en-US" dirty="0" smtClean="0"/>
              <a:t>-charged 5</a:t>
            </a:r>
            <a:r>
              <a:rPr lang="en-US" baseline="30000" dirty="0" smtClean="0"/>
              <a:t>th</a:t>
            </a:r>
            <a:r>
              <a:rPr lang="en-US" dirty="0" smtClean="0"/>
              <a:t> force with range ~ 11 </a:t>
            </a:r>
            <a:r>
              <a:rPr lang="en-US" dirty="0" err="1" smtClean="0"/>
              <a:t>fm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PROTOPHOBIC GAUGE BOSON</a:t>
            </a:r>
            <a:endParaRPr lang="en-US" sz="3200" dirty="0"/>
          </a:p>
        </p:txBody>
      </p:sp>
      <p:pic>
        <p:nvPicPr>
          <p:cNvPr id="4" name="Picture 3" descr="49a6dcdcd36825e5e6ce6879a1a4ee88_smiley-face-sad-smiley-face-sad-face-clip-art_649-36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r="47618" b="15696"/>
          <a:stretch/>
        </p:blipFill>
        <p:spPr>
          <a:xfrm>
            <a:off x="5791200" y="3276600"/>
            <a:ext cx="660798" cy="69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3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Considering all constraints, require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u</a:t>
            </a:r>
            <a:r>
              <a:rPr lang="en-US" dirty="0" smtClean="0"/>
              <a:t>,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d</a:t>
            </a:r>
            <a:r>
              <a:rPr lang="en-US" baseline="-25000" dirty="0" smtClean="0"/>
              <a:t> </a:t>
            </a:r>
            <a:r>
              <a:rPr lang="en-US" dirty="0" smtClean="0"/>
              <a:t>~ few 10</a:t>
            </a:r>
            <a:r>
              <a:rPr lang="en-US" baseline="30000" dirty="0" smtClean="0"/>
              <a:t>-3 </a:t>
            </a:r>
            <a:r>
              <a:rPr lang="en-US" dirty="0" smtClean="0"/>
              <a:t>with cancelation to ~10% for </a:t>
            </a:r>
            <a:r>
              <a:rPr lang="en-US" dirty="0" err="1" smtClean="0"/>
              <a:t>protophobia</a:t>
            </a:r>
            <a:r>
              <a:rPr lang="en-US" dirty="0" smtClean="0"/>
              <a:t>, 10</a:t>
            </a:r>
            <a:r>
              <a:rPr lang="en-US" baseline="30000" dirty="0" smtClean="0"/>
              <a:t>-4 </a:t>
            </a:r>
            <a:r>
              <a:rPr lang="en-US" dirty="0" smtClean="0"/>
              <a:t>&lt; </a:t>
            </a:r>
            <a:r>
              <a:rPr lang="en-US" sz="3200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 &lt; 10</a:t>
            </a:r>
            <a:r>
              <a:rPr lang="en-US" baseline="30000" dirty="0" smtClean="0"/>
              <a:t>-3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and |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e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|</a:t>
            </a:r>
            <a:r>
              <a:rPr lang="en-US" baseline="30000" dirty="0" smtClean="0"/>
              <a:t>1/2</a:t>
            </a:r>
            <a:r>
              <a:rPr lang="en-US" dirty="0" smtClean="0"/>
              <a:t> &lt; 3 x 10</a:t>
            </a:r>
            <a:r>
              <a:rPr lang="en-US" baseline="30000" dirty="0" smtClean="0"/>
              <a:t>-4</a:t>
            </a:r>
            <a:endParaRPr lang="en-US" baseline="30000" dirty="0">
              <a:cs typeface="Symbol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COUPLING CONSTRAINTS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26697"/>
            <a:ext cx="4190999" cy="3945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6400800"/>
            <a:ext cx="5064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,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574520"/>
            <a:ext cx="403937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7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33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How strange is </a:t>
            </a:r>
            <a:r>
              <a:rPr lang="en-US" sz="2000" dirty="0" err="1" smtClean="0"/>
              <a:t>protophobia</a:t>
            </a:r>
            <a:r>
              <a:rPr lang="en-US" sz="2000" dirty="0" smtClean="0"/>
              <a:t>?  The Z boson is </a:t>
            </a:r>
            <a:r>
              <a:rPr lang="en-US" sz="2000" dirty="0" err="1" smtClean="0"/>
              <a:t>protophobic</a:t>
            </a:r>
            <a:r>
              <a:rPr lang="en-US" sz="2000" dirty="0" smtClean="0"/>
              <a:t> at low energies, as is a gauge boson coupling to B-L-Q or B-Q</a:t>
            </a:r>
          </a:p>
          <a:p>
            <a:endParaRPr lang="en-US" sz="2000" dirty="0"/>
          </a:p>
          <a:p>
            <a:r>
              <a:rPr lang="en-US" sz="2000" dirty="0" smtClean="0"/>
              <a:t>The latter observation suggests a model-building strategy: consider a model with a light B-L or B gauge boson. After kinetic mixing with the photon, the new boson’s couplings can be B-L-Q or B-Q.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PARTICLE MODELS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29758" y="2968823"/>
            <a:ext cx="501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Feng</a:t>
            </a:r>
            <a:r>
              <a:rPr lang="en-US" sz="1400" dirty="0" smtClean="0"/>
              <a:t>, </a:t>
            </a:r>
            <a:r>
              <a:rPr lang="en-US" sz="1400" dirty="0" err="1" smtClean="0"/>
              <a:t>Fornal</a:t>
            </a:r>
            <a:r>
              <a:rPr lang="en-US" sz="1400" dirty="0" smtClean="0"/>
              <a:t>, </a:t>
            </a:r>
            <a:r>
              <a:rPr lang="en-US" sz="1400" dirty="0" err="1" smtClean="0"/>
              <a:t>Galon</a:t>
            </a:r>
            <a:r>
              <a:rPr lang="en-US" sz="1400" dirty="0" smtClean="0"/>
              <a:t> Gardner, </a:t>
            </a:r>
            <a:r>
              <a:rPr lang="en-US" sz="1400" dirty="0" err="1" smtClean="0"/>
              <a:t>Smolinsky</a:t>
            </a:r>
            <a:r>
              <a:rPr lang="en-US" sz="1400" dirty="0" smtClean="0"/>
              <a:t>, </a:t>
            </a:r>
            <a:r>
              <a:rPr lang="en-US" sz="1400" dirty="0" err="1" smtClean="0"/>
              <a:t>Tait</a:t>
            </a:r>
            <a:r>
              <a:rPr lang="en-US" sz="1400" dirty="0" smtClean="0"/>
              <a:t>, </a:t>
            </a:r>
            <a:r>
              <a:rPr lang="en-US" sz="1400" dirty="0" err="1" smtClean="0"/>
              <a:t>Tanedo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269088" y="6245423"/>
            <a:ext cx="3234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/>
              <a:t>Kozaczuk</a:t>
            </a:r>
            <a:r>
              <a:rPr lang="en-US" sz="1400" dirty="0" smtClean="0"/>
              <a:t>, Morrissey, </a:t>
            </a:r>
            <a:r>
              <a:rPr lang="en-US" sz="1400" dirty="0" err="1" smtClean="0"/>
              <a:t>Stroberg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293237" y="4191000"/>
            <a:ext cx="2180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/>
              <a:t>Ellwanger</a:t>
            </a:r>
            <a:r>
              <a:rPr lang="en-US" sz="1400" dirty="0" smtClean="0"/>
              <a:t>, </a:t>
            </a:r>
            <a:r>
              <a:rPr lang="en-US" sz="1400" dirty="0" err="1" smtClean="0"/>
              <a:t>Moretti</a:t>
            </a:r>
            <a:r>
              <a:rPr lang="en-US" sz="1400" dirty="0" smtClean="0"/>
              <a:t> (2016)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429000"/>
            <a:ext cx="2667000" cy="608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126" y="3886200"/>
            <a:ext cx="3628474" cy="294763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3505200"/>
            <a:ext cx="4038600" cy="281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Pseudoscalars</a:t>
            </a:r>
            <a:r>
              <a:rPr lang="en-US" sz="2000" dirty="0" smtClean="0"/>
              <a:t> have also been explored and are also possible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Axial vectors, which automatically decouple from pion decays, have been analyzed and are also possible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7648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5923" y="1066800"/>
            <a:ext cx="3447877" cy="5715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most direct follow-up tests are to look again at nuclear IPC transitions</a:t>
            </a:r>
          </a:p>
          <a:p>
            <a:endParaRPr lang="en-US" sz="1200" dirty="0" smtClean="0"/>
          </a:p>
          <a:p>
            <a:r>
              <a:rPr lang="en-US" sz="1800" dirty="0"/>
              <a:t>The ATOMKI group has new </a:t>
            </a:r>
            <a:r>
              <a:rPr lang="en-US" sz="1800" dirty="0" smtClean="0"/>
              <a:t>preliminary results with improved detectors for </a:t>
            </a:r>
            <a:r>
              <a:rPr lang="en-US" sz="1800" dirty="0"/>
              <a:t>the 18.15 and 17.64 </a:t>
            </a:r>
            <a:r>
              <a:rPr lang="en-US" sz="1800" dirty="0" smtClean="0"/>
              <a:t>transitions</a:t>
            </a:r>
          </a:p>
          <a:p>
            <a:endParaRPr lang="en-US" sz="1200" dirty="0"/>
          </a:p>
          <a:p>
            <a:r>
              <a:rPr lang="en-US" sz="1800" dirty="0" smtClean="0"/>
              <a:t>Other groups may be able to duplicate this in nuclear labs or at particle experiments where </a:t>
            </a:r>
            <a:r>
              <a:rPr lang="en-US" sz="1800" baseline="30000" dirty="0" smtClean="0"/>
              <a:t>8</a:t>
            </a:r>
            <a:r>
              <a:rPr lang="en-US" sz="1800" dirty="0" smtClean="0"/>
              <a:t>Be transitions are used as a calibration source of high-energy photons</a:t>
            </a:r>
          </a:p>
          <a:p>
            <a:endParaRPr lang="en-US" sz="1200" dirty="0"/>
          </a:p>
          <a:p>
            <a:r>
              <a:rPr lang="en-US" sz="1800" dirty="0" smtClean="0"/>
              <a:t>Are other transitions  possible? </a:t>
            </a:r>
            <a:r>
              <a:rPr lang="en-US" sz="1800" dirty="0"/>
              <a:t>E</a:t>
            </a:r>
            <a:r>
              <a:rPr lang="en-US" sz="1800" dirty="0" smtClean="0"/>
              <a:t>.g., </a:t>
            </a:r>
            <a:r>
              <a:rPr lang="en-US" sz="1800" baseline="30000" dirty="0" smtClean="0"/>
              <a:t>4</a:t>
            </a:r>
            <a:r>
              <a:rPr lang="en-US" sz="1800" dirty="0" smtClean="0"/>
              <a:t>He (21.0), </a:t>
            </a:r>
            <a:r>
              <a:rPr lang="en-US" sz="1800" baseline="30000" dirty="0" smtClean="0"/>
              <a:t>10</a:t>
            </a:r>
            <a:r>
              <a:rPr lang="en-US" sz="1800" dirty="0" smtClean="0"/>
              <a:t>Be (17.8)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FUTURE TESTS: NUCLEAR PHYSICS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037" y="1143000"/>
            <a:ext cx="4800763" cy="5120632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59096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858000" cy="5937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PROPOSED </a:t>
            </a:r>
            <a:r>
              <a:rPr lang="en-US" sz="3200" baseline="30000" dirty="0" smtClean="0">
                <a:latin typeface="Arial" charset="0"/>
              </a:rPr>
              <a:t>8</a:t>
            </a:r>
            <a:r>
              <a:rPr lang="en-US" sz="3200" dirty="0" smtClean="0">
                <a:latin typeface="Arial" charset="0"/>
              </a:rPr>
              <a:t>BE EXPERIMENTS</a:t>
            </a:r>
            <a:endParaRPr lang="en-US" sz="3200" dirty="0">
              <a:latin typeface="Arial" charset="0"/>
            </a:endParaRP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56" y="6172200"/>
            <a:ext cx="8780443" cy="381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000" dirty="0" smtClean="0">
                <a:latin typeface="Arial" charset="0"/>
              </a:rPr>
              <a:t>Timescale: 1-2 years, Total cost: </a:t>
            </a:r>
            <a:r>
              <a:rPr lang="en-US" sz="2000" dirty="0">
                <a:latin typeface="Arial" charset="0"/>
              </a:rPr>
              <a:t>~</a:t>
            </a:r>
            <a:r>
              <a:rPr lang="en-US" sz="2000" dirty="0" smtClean="0">
                <a:latin typeface="Arial" charset="0"/>
              </a:rPr>
              <a:t> $750K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43001"/>
            <a:ext cx="4114800" cy="2299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01" y="3860856"/>
            <a:ext cx="4127999" cy="2235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295400"/>
            <a:ext cx="4211069" cy="2320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700868"/>
            <a:ext cx="3810000" cy="2407833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838200"/>
            <a:ext cx="358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 smtClean="0">
                <a:latin typeface="Arial" charset="0"/>
              </a:rPr>
              <a:t>Purdue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145269" y="838200"/>
            <a:ext cx="358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 smtClean="0">
                <a:latin typeface="Arial" charset="0"/>
              </a:rPr>
              <a:t>Notre Dame</a:t>
            </a:r>
          </a:p>
        </p:txBody>
      </p:sp>
    </p:spTree>
    <p:extLst>
      <p:ext uri="{BB962C8B-B14F-4D97-AF65-F5344CB8AC3E}">
        <p14:creationId xmlns:p14="http://schemas.microsoft.com/office/powerpoint/2010/main" val="1213013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Cbounds-figure0pp_take4_fu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842" y="1219200"/>
            <a:ext cx="511638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sz="3200" dirty="0" smtClean="0"/>
              <a:t>FUTURE TESTS: PARTICLE PHYSICS</a:t>
            </a: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3553316" cy="5257800"/>
          </a:xfrm>
        </p:spPr>
        <p:txBody>
          <a:bodyPr>
            <a:noAutofit/>
          </a:bodyPr>
          <a:lstStyle/>
          <a:p>
            <a:r>
              <a:rPr lang="is-IS" sz="2000" dirty="0" smtClean="0"/>
              <a:t>There are a host of accelerator experiments that have been planned for dark photon searches, and may also be sensitive to a17 MeV X boson</a:t>
            </a:r>
          </a:p>
          <a:p>
            <a:endParaRPr lang="is-IS" sz="2000" dirty="0"/>
          </a:p>
          <a:p>
            <a:r>
              <a:rPr lang="en-US" sz="2000" dirty="0" smtClean="0"/>
              <a:t>Generally they look for e</a:t>
            </a:r>
            <a:r>
              <a:rPr lang="is-IS" sz="2000" baseline="30000" dirty="0" smtClean="0"/>
              <a:t>+</a:t>
            </a:r>
            <a:r>
              <a:rPr lang="is-IS" sz="2000" dirty="0" smtClean="0"/>
              <a:t>e</a:t>
            </a:r>
            <a:r>
              <a:rPr lang="is-IS" sz="2000" baseline="30000" dirty="0" smtClean="0"/>
              <a:t>-</a:t>
            </a:r>
            <a:r>
              <a:rPr lang="is-IS" sz="2000" dirty="0" smtClean="0"/>
              <a:t> </a:t>
            </a:r>
            <a:r>
              <a:rPr lang="is-IS" sz="2000" dirty="0" smtClean="0">
                <a:sym typeface="Wingdings"/>
              </a:rPr>
              <a:t> </a:t>
            </a:r>
            <a:r>
              <a:rPr lang="is-IS" sz="2000" dirty="0" smtClean="0">
                <a:latin typeface="Symbol" charset="2"/>
                <a:cs typeface="Symbol" charset="2"/>
                <a:sym typeface="Wingdings"/>
              </a:rPr>
              <a:t>g </a:t>
            </a:r>
            <a:r>
              <a:rPr lang="is-IS" sz="2000" dirty="0" smtClean="0">
                <a:sym typeface="Wingdings"/>
              </a:rPr>
              <a:t>A’, posibly followed by A’  </a:t>
            </a:r>
            <a:r>
              <a:rPr lang="en-US" sz="2000" dirty="0" smtClean="0"/>
              <a:t>e</a:t>
            </a:r>
            <a:r>
              <a:rPr lang="is-IS" sz="2000" baseline="30000" dirty="0"/>
              <a:t>+</a:t>
            </a:r>
            <a:r>
              <a:rPr lang="is-IS" sz="2000" dirty="0"/>
              <a:t>e</a:t>
            </a:r>
            <a:r>
              <a:rPr lang="is-IS" sz="2000" baseline="30000" dirty="0"/>
              <a:t>-</a:t>
            </a:r>
            <a:endParaRPr lang="is-IS" sz="2000" dirty="0" smtClean="0"/>
          </a:p>
          <a:p>
            <a:endParaRPr lang="is-IS" sz="2000" dirty="0" smtClean="0"/>
          </a:p>
          <a:p>
            <a:r>
              <a:rPr lang="en-US" sz="2000" dirty="0" smtClean="0"/>
              <a:t>The 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Be results provide an interesting target for new accelerator searches for light, weakly-coupled particles</a:t>
            </a:r>
          </a:p>
          <a:p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327932" y="5638800"/>
            <a:ext cx="138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1604.07411 </a:t>
            </a:r>
          </a:p>
        </p:txBody>
      </p:sp>
    </p:spTree>
    <p:extLst>
      <p:ext uri="{BB962C8B-B14F-4D97-AF65-F5344CB8AC3E}">
        <p14:creationId xmlns:p14="http://schemas.microsoft.com/office/powerpoint/2010/main" val="49965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858000" cy="593725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</a:rPr>
              <a:t>CONCLUSIONS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A 5</a:t>
            </a:r>
            <a:r>
              <a:rPr lang="en-US" baseline="30000" dirty="0" smtClean="0">
                <a:latin typeface="Arial" charset="0"/>
              </a:rPr>
              <a:t>th</a:t>
            </a:r>
            <a:r>
              <a:rPr lang="en-US" dirty="0" smtClean="0">
                <a:latin typeface="Arial" charset="0"/>
              </a:rPr>
              <a:t> force is an open and exciting possibility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D</a:t>
            </a:r>
            <a:r>
              <a:rPr lang="en-US" dirty="0" smtClean="0">
                <a:latin typeface="Arial" charset="0"/>
              </a:rPr>
              <a:t>ark matter provides new motivation to look for light, weakly-coupled particles that may mediate a 5</a:t>
            </a:r>
            <a:r>
              <a:rPr lang="en-US" baseline="30000" dirty="0" smtClean="0">
                <a:latin typeface="Arial" charset="0"/>
              </a:rPr>
              <a:t>th</a:t>
            </a:r>
            <a:r>
              <a:rPr lang="en-US" dirty="0" smtClean="0">
                <a:latin typeface="Arial" charset="0"/>
              </a:rPr>
              <a:t> force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There is currently a 6.8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latin typeface="Arial" charset="0"/>
              </a:rPr>
              <a:t> anomaly in </a:t>
            </a:r>
            <a:r>
              <a:rPr lang="en-US" baseline="30000" dirty="0" smtClean="0">
                <a:latin typeface="Arial" charset="0"/>
              </a:rPr>
              <a:t>8</a:t>
            </a:r>
            <a:r>
              <a:rPr lang="en-US" dirty="0" smtClean="0">
                <a:latin typeface="Arial" charset="0"/>
              </a:rPr>
              <a:t>Be* nuclear decays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d</a:t>
            </a:r>
            <a:r>
              <a:rPr lang="en-US" sz="2400" dirty="0" smtClean="0">
                <a:sym typeface="Wingdings"/>
              </a:rPr>
              <a:t>ata are consistent with new particle explanations, including a </a:t>
            </a:r>
            <a:r>
              <a:rPr lang="en-US" sz="2400" dirty="0" err="1" smtClean="0">
                <a:sym typeface="Wingdings"/>
              </a:rPr>
              <a:t>protophobic</a:t>
            </a:r>
            <a:r>
              <a:rPr lang="en-US" sz="2400" dirty="0" smtClean="0">
                <a:sym typeface="Wingdings"/>
              </a:rPr>
              <a:t> gauge boson that mediates a 5</a:t>
            </a:r>
            <a:r>
              <a:rPr lang="en-US" sz="2400" baseline="30000" dirty="0" smtClean="0">
                <a:sym typeface="Wingdings"/>
              </a:rPr>
              <a:t>th</a:t>
            </a:r>
            <a:r>
              <a:rPr lang="en-US" sz="2400" dirty="0" smtClean="0">
                <a:sym typeface="Wingdings"/>
              </a:rPr>
              <a:t> force and </a:t>
            </a:r>
            <a:r>
              <a:rPr lang="en-US" dirty="0" smtClean="0">
                <a:sym typeface="Wingdings"/>
              </a:rPr>
              <a:t>simultaneously </a:t>
            </a:r>
            <a:r>
              <a:rPr lang="en-US" sz="2400" dirty="0" smtClean="0">
                <a:sym typeface="Wingdings"/>
              </a:rPr>
              <a:t>explains the </a:t>
            </a:r>
            <a:r>
              <a:rPr lang="en-US" sz="2400" dirty="0" err="1" smtClean="0">
                <a:sym typeface="Wingdings"/>
              </a:rPr>
              <a:t>muon</a:t>
            </a:r>
            <a:r>
              <a:rPr lang="en-US" sz="2400" dirty="0" smtClean="0">
                <a:sym typeface="Wingdings"/>
              </a:rPr>
              <a:t> g-2 anomaly</a:t>
            </a:r>
            <a:endParaRPr lang="en-US" sz="1200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sym typeface="Wingdings"/>
              </a:rPr>
              <a:t>The result, if true, has spectacular implications for all of science, but particular for particle physics and astrophysics (dark matter, force unification, etc.)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sym typeface="Wingdings"/>
              </a:rPr>
              <a:t>Much work remains, but fortunately, quick and cheap follow-up experiments are in the works</a:t>
            </a:r>
          </a:p>
        </p:txBody>
      </p:sp>
    </p:spTree>
    <p:extLst>
      <p:ext uri="{BB962C8B-B14F-4D97-AF65-F5344CB8AC3E}">
        <p14:creationId xmlns:p14="http://schemas.microsoft.com/office/powerpoint/2010/main" val="18910206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685800" y="152400"/>
            <a:ext cx="777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FORCES AND PARTICLES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914400"/>
            <a:ext cx="4953000" cy="538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known particles can be divided into 2 groups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/>
              <a:t>Bosons </a:t>
            </a:r>
            <a:r>
              <a:rPr lang="en-US" sz="2000" dirty="0" smtClean="0"/>
              <a:t>(integer spin)</a:t>
            </a:r>
            <a:endParaRPr lang="en-US" sz="2000" dirty="0"/>
          </a:p>
          <a:p>
            <a:pPr marL="800100" lvl="1" indent="-342900">
              <a:buFont typeface="Lucida Grande"/>
              <a:buChar char="-"/>
            </a:pPr>
            <a:r>
              <a:rPr lang="en-US" sz="2000" dirty="0" smtClean="0"/>
              <a:t>Fermions (half-integer spin)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Lorentz invariance implies that all interactions involve an even number of fermions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Particles can therefore emit a boson, but not a fermion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We therefore identify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 smtClean="0"/>
              <a:t>Bosons = force-mediating particles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 smtClean="0"/>
              <a:t>Fermions = matter particles</a:t>
            </a:r>
          </a:p>
        </p:txBody>
      </p:sp>
      <p:pic>
        <p:nvPicPr>
          <p:cNvPr id="2" name="Picture 1" descr="Standard_Model_of_Elementary_Particle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2707"/>
            <a:ext cx="4010607" cy="3350693"/>
          </a:xfrm>
          <a:prstGeom prst="rect">
            <a:avLst/>
          </a:prstGeom>
        </p:spPr>
      </p:pic>
      <p:pic>
        <p:nvPicPr>
          <p:cNvPr id="5" name="Picture 4" descr="moller_feynman_tr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347809"/>
            <a:ext cx="3098306" cy="220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9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02800" y="4713482"/>
            <a:ext cx="1764600" cy="620518"/>
          </a:xfrm>
          <a:prstGeom prst="rect">
            <a:avLst/>
          </a:prstGeom>
        </p:spPr>
      </p:pic>
      <p:sp>
        <p:nvSpPr>
          <p:cNvPr id="6147" name="Title 1"/>
          <p:cNvSpPr txBox="1">
            <a:spLocks/>
          </p:cNvSpPr>
          <p:nvPr/>
        </p:nvSpPr>
        <p:spPr bwMode="auto">
          <a:xfrm>
            <a:off x="685800" y="152400"/>
            <a:ext cx="777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FORCES AND BOSONS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983932"/>
            <a:ext cx="8915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At present the known fundamental bosons are</a:t>
            </a:r>
          </a:p>
          <a:p>
            <a:pPr lvl="1"/>
            <a:r>
              <a:rPr lang="en-US" sz="2000" dirty="0" smtClean="0"/>
              <a:t>	Photons (electromagnetism)</a:t>
            </a:r>
            <a:r>
              <a:rPr lang="en-US" sz="2000" dirty="0"/>
              <a:t>	</a:t>
            </a:r>
            <a:r>
              <a:rPr lang="en-US" sz="2000" dirty="0" smtClean="0"/>
              <a:t>	Gluons (strong force)</a:t>
            </a:r>
          </a:p>
          <a:p>
            <a:pPr lvl="1"/>
            <a:r>
              <a:rPr lang="en-US" sz="2000" dirty="0" smtClean="0"/>
              <a:t>	Gravitons (gravity)			</a:t>
            </a:r>
            <a:r>
              <a:rPr lang="en-US" sz="2000" dirty="0"/>
              <a:t>	</a:t>
            </a:r>
            <a:r>
              <a:rPr lang="en-US" sz="2000" dirty="0" smtClean="0"/>
              <a:t>W and Z bosons (weak force)</a:t>
            </a:r>
          </a:p>
          <a:p>
            <a:pPr lvl="1"/>
            <a:r>
              <a:rPr lang="en-US" sz="2000" dirty="0" smtClean="0"/>
              <a:t>	Higgs boson (Higgs force) [probably fundamental]</a:t>
            </a:r>
            <a:endParaRPr lang="en-US" sz="2000" dirty="0"/>
          </a:p>
          <a:p>
            <a:pPr lvl="1"/>
            <a:endParaRPr lang="en-US" sz="2000" dirty="0" smtClean="0"/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iscovering </a:t>
            </a:r>
            <a:r>
              <a:rPr lang="en-US" sz="2400" dirty="0"/>
              <a:t>a </a:t>
            </a:r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(or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 fundamental </a:t>
            </a:r>
            <a:r>
              <a:rPr lang="en-US" sz="2400" dirty="0"/>
              <a:t>force means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/>
              <a:t>discovering a new fundamental </a:t>
            </a:r>
            <a:r>
              <a:rPr lang="en-US" sz="2400" dirty="0" smtClean="0"/>
              <a:t>boson.  Many proposed</a:t>
            </a:r>
            <a:r>
              <a:rPr lang="en-US" sz="2400" dirty="0"/>
              <a:t>: </a:t>
            </a:r>
            <a:r>
              <a:rPr lang="en-US" sz="2400" dirty="0" err="1" smtClean="0"/>
              <a:t>dilatons</a:t>
            </a:r>
            <a:r>
              <a:rPr lang="en-US" sz="2400" dirty="0" smtClean="0"/>
              <a:t>, </a:t>
            </a:r>
            <a:r>
              <a:rPr lang="en-US" sz="2400" dirty="0" err="1" smtClean="0"/>
              <a:t>radions</a:t>
            </a:r>
            <a:r>
              <a:rPr lang="en-US" sz="2400" dirty="0" smtClean="0"/>
              <a:t>, </a:t>
            </a:r>
            <a:r>
              <a:rPr lang="en-US" sz="2400" dirty="0"/>
              <a:t>Z’ gauge bosons, A’ dark photons, </a:t>
            </a:r>
            <a:r>
              <a:rPr lang="en-US" sz="2400" dirty="0" err="1"/>
              <a:t>Kaluza</a:t>
            </a:r>
            <a:r>
              <a:rPr lang="en-US" sz="2400" dirty="0"/>
              <a:t>-Klein gravitons, ..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particle’s mass determines the force’s range and potential:</a:t>
            </a:r>
            <a:endParaRPr lang="en-US" sz="2000" dirty="0" smtClean="0"/>
          </a:p>
          <a:p>
            <a:endParaRPr lang="en-US" sz="2000" dirty="0" smtClean="0">
              <a:cs typeface="Symbol" charset="2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cs typeface="Symbol" charset="2"/>
              </a:rPr>
              <a:t>“Force” language is most natural when m is small, </a:t>
            </a:r>
            <a:r>
              <a:rPr lang="en-US" sz="2400" dirty="0">
                <a:latin typeface="Symbol" charset="2"/>
                <a:cs typeface="Symbol" charset="2"/>
              </a:rPr>
              <a:t>l</a:t>
            </a:r>
            <a:r>
              <a:rPr lang="en-US" sz="2400" dirty="0" smtClean="0">
                <a:cs typeface="Symbol" charset="2"/>
              </a:rPr>
              <a:t> </a:t>
            </a:r>
            <a:r>
              <a:rPr lang="en-US" sz="2400" dirty="0">
                <a:cs typeface="Symbol" charset="2"/>
              </a:rPr>
              <a:t>is </a:t>
            </a:r>
            <a:r>
              <a:rPr lang="en-US" sz="2400" dirty="0" smtClean="0">
                <a:cs typeface="Symbol" charset="2"/>
              </a:rPr>
              <a:t>large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cs typeface="Symbol" charset="2"/>
              </a:rPr>
              <a:t>If m</a:t>
            </a:r>
            <a:r>
              <a:rPr lang="en-US" sz="2000" baseline="-25000" dirty="0" smtClean="0">
                <a:cs typeface="Symbol" charset="2"/>
              </a:rPr>
              <a:t> </a:t>
            </a:r>
            <a:r>
              <a:rPr lang="en-US" sz="2000" dirty="0" smtClean="0">
                <a:cs typeface="Symbol" charset="2"/>
              </a:rPr>
              <a:t>~ </a:t>
            </a:r>
            <a:r>
              <a:rPr lang="en-US" sz="2000" dirty="0" err="1" smtClean="0">
                <a:cs typeface="Symbol" charset="2"/>
              </a:rPr>
              <a:t>TeV</a:t>
            </a:r>
            <a:r>
              <a:rPr lang="en-US" sz="2000" dirty="0" smtClean="0">
                <a:cs typeface="Symbol" charset="2"/>
              </a:rPr>
              <a:t>, </a:t>
            </a:r>
            <a:r>
              <a:rPr lang="en-US" sz="2000" dirty="0"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cs typeface="Symbol" charset="2"/>
              </a:rPr>
              <a:t> ~ 2 x 10</a:t>
            </a:r>
            <a:r>
              <a:rPr lang="en-US" sz="2000" baseline="30000" dirty="0" smtClean="0">
                <a:cs typeface="Symbol" charset="2"/>
              </a:rPr>
              <a:t>-19</a:t>
            </a:r>
            <a:r>
              <a:rPr lang="en-US" sz="2000" dirty="0" smtClean="0">
                <a:cs typeface="Symbol" charset="2"/>
              </a:rPr>
              <a:t> m, this looks like a new particle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cs typeface="Symbol" charset="2"/>
              </a:rPr>
              <a:t>If m</a:t>
            </a:r>
            <a:r>
              <a:rPr lang="en-US" sz="2000" baseline="-25000" dirty="0" smtClean="0">
                <a:cs typeface="Symbol" charset="2"/>
              </a:rPr>
              <a:t> </a:t>
            </a:r>
            <a:r>
              <a:rPr lang="en-US" sz="2000" dirty="0" smtClean="0">
                <a:cs typeface="Symbol" charset="2"/>
              </a:rPr>
              <a:t>~ MeV, </a:t>
            </a:r>
            <a:r>
              <a:rPr lang="en-US" sz="2000" dirty="0"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cs typeface="Symbol" charset="2"/>
              </a:rPr>
              <a:t> </a:t>
            </a:r>
            <a:r>
              <a:rPr lang="en-US" sz="2000" dirty="0" smtClean="0"/>
              <a:t>~ </a:t>
            </a:r>
            <a:r>
              <a:rPr lang="en-US" sz="2000" dirty="0">
                <a:cs typeface="Symbol" charset="2"/>
              </a:rPr>
              <a:t>2</a:t>
            </a:r>
            <a:r>
              <a:rPr lang="en-US" sz="2000" dirty="0" smtClean="0">
                <a:cs typeface="Symbol" charset="2"/>
              </a:rPr>
              <a:t>00 </a:t>
            </a:r>
            <a:r>
              <a:rPr lang="en-US" sz="2000" dirty="0" err="1" smtClean="0">
                <a:cs typeface="Symbol" charset="2"/>
              </a:rPr>
              <a:t>fm</a:t>
            </a:r>
            <a:r>
              <a:rPr lang="en-US" sz="2000" dirty="0" smtClean="0">
                <a:cs typeface="Symbol" charset="2"/>
              </a:rPr>
              <a:t>, this looks like a new force</a:t>
            </a:r>
            <a:endParaRPr lang="en-US" sz="2000" dirty="0">
              <a:cs typeface="Symbol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560" y="4795659"/>
            <a:ext cx="1300804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8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54464"/>
            <a:ext cx="3429000" cy="574336"/>
          </a:xfrm>
          <a:prstGeom prst="rect">
            <a:avLst/>
          </a:prstGeom>
        </p:spPr>
      </p:pic>
      <p:sp>
        <p:nvSpPr>
          <p:cNvPr id="6147" name="Title 1"/>
          <p:cNvSpPr txBox="1">
            <a:spLocks/>
          </p:cNvSpPr>
          <p:nvPr/>
        </p:nvSpPr>
        <p:spPr bwMode="auto">
          <a:xfrm>
            <a:off x="685800" y="152400"/>
            <a:ext cx="777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PAST 5</a:t>
            </a:r>
            <a:r>
              <a:rPr lang="en-US" sz="32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3200" b="1" dirty="0" smtClean="0">
                <a:solidFill>
                  <a:srgbClr val="000000"/>
                </a:solidFill>
              </a:rPr>
              <a:t> FORCE SEARCHES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914400"/>
            <a:ext cx="83820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There have been many searches for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forces; for example, deviations from gravity: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So far, no such deviations have been found, but the history </a:t>
            </a:r>
            <a:r>
              <a:rPr lang="en-US" sz="2400" dirty="0"/>
              <a:t>of 5</a:t>
            </a:r>
            <a:r>
              <a:rPr lang="en-US" sz="2400" baseline="30000" dirty="0"/>
              <a:t>th</a:t>
            </a:r>
            <a:r>
              <a:rPr lang="en-US" sz="2400" dirty="0"/>
              <a:t> force searches is </a:t>
            </a:r>
            <a:r>
              <a:rPr lang="en-US" sz="2400" dirty="0" smtClean="0"/>
              <a:t>fascinating</a:t>
            </a:r>
          </a:p>
          <a:p>
            <a:pPr algn="r"/>
            <a:r>
              <a:rPr lang="en-US" sz="2400" baseline="-25000" dirty="0" smtClean="0"/>
              <a:t>See, e.g., </a:t>
            </a:r>
            <a:r>
              <a:rPr lang="en-US" sz="2400" baseline="-25000" dirty="0" err="1" smtClean="0"/>
              <a:t>Fischbach</a:t>
            </a:r>
            <a:r>
              <a:rPr lang="en-US" sz="2400" baseline="-25000" dirty="0" smtClean="0"/>
              <a:t>, “The 5th Force: A Personal History” (2015)    </a:t>
            </a:r>
            <a:endParaRPr lang="en-US" sz="2400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3505200" cy="3439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610" y="1912257"/>
            <a:ext cx="3756516" cy="34390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5400000">
            <a:off x="7187035" y="3372570"/>
            <a:ext cx="2241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Adelberger,Gundlach</a:t>
            </a:r>
            <a:r>
              <a:rPr lang="en-US" sz="1200" dirty="0" smtClean="0"/>
              <a:t>, </a:t>
            </a:r>
            <a:r>
              <a:rPr lang="en-US" sz="1200" dirty="0" err="1" smtClean="0"/>
              <a:t>Heckel</a:t>
            </a:r>
            <a:r>
              <a:rPr lang="en-US" sz="1200" dirty="0" smtClean="0"/>
              <a:t>,</a:t>
            </a:r>
          </a:p>
          <a:p>
            <a:r>
              <a:rPr lang="en-US" sz="1200" dirty="0" err="1" smtClean="0"/>
              <a:t>Hoedl</a:t>
            </a:r>
            <a:r>
              <a:rPr lang="en-US" sz="1200" dirty="0" smtClean="0"/>
              <a:t>, </a:t>
            </a:r>
            <a:r>
              <a:rPr lang="en-US" sz="1200" dirty="0" err="1" smtClean="0"/>
              <a:t>Schlamminger</a:t>
            </a:r>
            <a:r>
              <a:rPr lang="en-US" sz="1200" dirty="0" smtClean="0"/>
              <a:t> (2009)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309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334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There is now every indication that the universe includes 6 times as much dark matter as ordinary matter</a:t>
            </a:r>
          </a:p>
          <a:p>
            <a:pPr eaLnBrk="1" hangingPunct="1"/>
            <a:endParaRPr lang="en-US" sz="1400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Classic evidence: rotation curves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2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This evidence has now been supplemented by many other observations, all pointing to the same amount of dark matter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000000"/>
                </a:solidFill>
              </a:rPr>
              <a:t>DARK </a:t>
            </a:r>
            <a:r>
              <a:rPr lang="en-US" sz="3200" b="1" dirty="0" smtClean="0">
                <a:solidFill>
                  <a:srgbClr val="000000"/>
                </a:solidFill>
              </a:rPr>
              <a:t>MATTER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vera_rub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56624"/>
            <a:ext cx="2100576" cy="28650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34200" y="4796135"/>
            <a:ext cx="958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Vera Rubin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1928-2016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Picture 4" descr="Rotationcurv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2" y="2456624"/>
            <a:ext cx="5181600" cy="28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4864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</a:t>
            </a:r>
            <a:r>
              <a:rPr lang="en-US" dirty="0" smtClean="0">
                <a:latin typeface="Arial" charset="0"/>
              </a:rPr>
              <a:t>here are classic, well-motivated candidates: </a:t>
            </a:r>
            <a:r>
              <a:rPr lang="en-US" dirty="0" err="1" smtClean="0">
                <a:latin typeface="Arial" charset="0"/>
              </a:rPr>
              <a:t>axions</a:t>
            </a:r>
            <a:r>
              <a:rPr lang="en-US" dirty="0" smtClean="0">
                <a:latin typeface="Arial" charset="0"/>
              </a:rPr>
              <a:t>, sterile neutrinos, and weakly-interacting massive particles (WIMPs)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E.g., WIMPs, particles interacting through the weak force, naturally have the right relic density, can be discovered at colliders and through direct and indirect detection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So far none of them has been found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CLASSIC DARK MATTER CANDIDATES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200400"/>
            <a:ext cx="3886200" cy="2599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6589" y="5652701"/>
            <a:ext cx="1023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Feng</a:t>
            </a:r>
            <a:r>
              <a:rPr lang="en-US" sz="1200" dirty="0" smtClean="0"/>
              <a:t> (2008)</a:t>
            </a:r>
            <a:endParaRPr lang="en-US" sz="1200" dirty="0"/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33" y="3018692"/>
            <a:ext cx="2893667" cy="265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2533" y="5652701"/>
            <a:ext cx="350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Zeldovich</a:t>
            </a:r>
            <a:r>
              <a:rPr lang="en-US" sz="1200" dirty="0" smtClean="0"/>
              <a:t> (1965); </a:t>
            </a:r>
            <a:r>
              <a:rPr lang="en-US" sz="1200" dirty="0" err="1" smtClean="0"/>
              <a:t>Scherrer</a:t>
            </a:r>
            <a:r>
              <a:rPr lang="en-US" sz="1200" dirty="0" smtClean="0"/>
              <a:t>, Turner (1985); ...</a:t>
            </a:r>
          </a:p>
        </p:txBody>
      </p:sp>
    </p:spTree>
    <p:extLst>
      <p:ext uri="{BB962C8B-B14F-4D97-AF65-F5344CB8AC3E}">
        <p14:creationId xmlns:p14="http://schemas.microsoft.com/office/powerpoint/2010/main" val="3434943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334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All evidence for dark matter is gravitational.  Perhaps </a:t>
            </a:r>
            <a:r>
              <a:rPr lang="en-US" dirty="0" smtClean="0">
                <a:latin typeface="Arial" charset="0"/>
              </a:rPr>
              <a:t>it’s </a:t>
            </a:r>
            <a:r>
              <a:rPr lang="en-US" dirty="0">
                <a:latin typeface="Arial" charset="0"/>
              </a:rPr>
              <a:t>in a hidden sector, composed of particles with </a:t>
            </a:r>
            <a:r>
              <a:rPr lang="en-US" dirty="0" smtClean="0">
                <a:latin typeface="Arial" charset="0"/>
              </a:rPr>
              <a:t>almost no electromagnetic, strong, or weak interactions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2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A hidden sector with dark matter in it is a “dark sector,” and it may have a rich </a:t>
            </a:r>
            <a:r>
              <a:rPr lang="en-US" dirty="0">
                <a:latin typeface="Arial" charset="0"/>
              </a:rPr>
              <a:t>structure with matter and forces of its </a:t>
            </a:r>
            <a:r>
              <a:rPr lang="en-US" dirty="0" smtClean="0">
                <a:latin typeface="Arial" charset="0"/>
              </a:rPr>
              <a:t>own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624014" y="2514600"/>
            <a:ext cx="2038350" cy="153990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/>
              <a:t>Visible</a:t>
            </a:r>
          </a:p>
          <a:p>
            <a:pPr algn="ctr"/>
            <a:r>
              <a:rPr lang="en-US" sz="3200" dirty="0" smtClean="0"/>
              <a:t>Sector</a:t>
            </a:r>
            <a:endParaRPr lang="en-US" sz="3200" dirty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5129213" y="2514600"/>
            <a:ext cx="2109787" cy="153990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/>
              <a:t>Hidden</a:t>
            </a:r>
          </a:p>
          <a:p>
            <a:pPr algn="ctr"/>
            <a:r>
              <a:rPr lang="en-US" sz="3200" dirty="0" smtClean="0"/>
              <a:t>Sector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DARK SECTORS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6483" y="5738336"/>
            <a:ext cx="68779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Lee, Yang (1956); </a:t>
            </a:r>
            <a:r>
              <a:rPr lang="en-US" sz="1400" dirty="0" err="1"/>
              <a:t>Kobsarev</a:t>
            </a:r>
            <a:r>
              <a:rPr lang="en-US" sz="1400" dirty="0"/>
              <a:t>, </a:t>
            </a:r>
            <a:r>
              <a:rPr lang="en-US" sz="1400" dirty="0" err="1"/>
              <a:t>Okun</a:t>
            </a:r>
            <a:r>
              <a:rPr lang="en-US" sz="1400" dirty="0"/>
              <a:t>, </a:t>
            </a:r>
            <a:r>
              <a:rPr lang="en-US" sz="1400" dirty="0" err="1"/>
              <a:t>Pomeranchuk</a:t>
            </a:r>
            <a:r>
              <a:rPr lang="en-US" sz="1400" dirty="0"/>
              <a:t> (1966); </a:t>
            </a:r>
            <a:r>
              <a:rPr lang="en-US" sz="1400" dirty="0" err="1"/>
              <a:t>Blinnikov</a:t>
            </a:r>
            <a:r>
              <a:rPr lang="en-US" sz="1400" dirty="0"/>
              <a:t>, </a:t>
            </a:r>
            <a:r>
              <a:rPr lang="en-US" sz="1400" dirty="0" err="1"/>
              <a:t>Khlopov</a:t>
            </a:r>
            <a:r>
              <a:rPr lang="en-US" sz="1400" dirty="0"/>
              <a:t> (1982)</a:t>
            </a:r>
            <a:r>
              <a:rPr lang="en-US" sz="1400" dirty="0" smtClean="0"/>
              <a:t>;</a:t>
            </a:r>
          </a:p>
          <a:p>
            <a:pPr algn="r"/>
            <a:r>
              <a:rPr lang="en-US" sz="1400" dirty="0" smtClean="0"/>
              <a:t>Foot</a:t>
            </a:r>
            <a:r>
              <a:rPr lang="en-US" sz="1400" dirty="0"/>
              <a:t>, Lew, </a:t>
            </a:r>
            <a:r>
              <a:rPr lang="en-US" sz="1400" dirty="0" err="1"/>
              <a:t>Volkas</a:t>
            </a:r>
            <a:r>
              <a:rPr lang="en-US" sz="1400" dirty="0"/>
              <a:t> (1991); Hodges (1993); </a:t>
            </a:r>
            <a:r>
              <a:rPr lang="en-US" sz="1400" dirty="0" err="1"/>
              <a:t>Berezhiani</a:t>
            </a:r>
            <a:r>
              <a:rPr lang="en-US" sz="1400" dirty="0"/>
              <a:t>, </a:t>
            </a:r>
            <a:r>
              <a:rPr lang="en-US" sz="1400" dirty="0" err="1"/>
              <a:t>Dolgov</a:t>
            </a:r>
            <a:r>
              <a:rPr lang="en-US" sz="1400" dirty="0"/>
              <a:t>, </a:t>
            </a:r>
            <a:r>
              <a:rPr lang="en-US" sz="1400" dirty="0" err="1"/>
              <a:t>Mohapatra</a:t>
            </a:r>
            <a:r>
              <a:rPr lang="en-US" sz="1400" dirty="0"/>
              <a:t> (1995); </a:t>
            </a:r>
            <a:endParaRPr lang="en-US" sz="1400" dirty="0" smtClean="0"/>
          </a:p>
          <a:p>
            <a:pPr algn="r"/>
            <a:r>
              <a:rPr lang="en-US" sz="1400" dirty="0" err="1" smtClean="0"/>
              <a:t>Pospelov</a:t>
            </a:r>
            <a:r>
              <a:rPr lang="en-US" sz="1400" dirty="0" smtClean="0"/>
              <a:t>, Ritz, </a:t>
            </a:r>
            <a:r>
              <a:rPr lang="en-US" sz="1400" dirty="0" err="1" smtClean="0"/>
              <a:t>Voloshin</a:t>
            </a:r>
            <a:r>
              <a:rPr lang="en-US" sz="1400" dirty="0" smtClean="0"/>
              <a:t> (2007); </a:t>
            </a:r>
            <a:r>
              <a:rPr lang="en-US" sz="1400" dirty="0" err="1" smtClean="0"/>
              <a:t>Feng</a:t>
            </a:r>
            <a:r>
              <a:rPr lang="en-US" sz="1400" dirty="0" smtClean="0"/>
              <a:t>, Kumar (2008);...</a:t>
            </a:r>
          </a:p>
        </p:txBody>
      </p:sp>
    </p:spTree>
    <p:extLst>
      <p:ext uri="{BB962C8B-B14F-4D97-AF65-F5344CB8AC3E}">
        <p14:creationId xmlns:p14="http://schemas.microsoft.com/office/powerpoint/2010/main" val="2812445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58373</TotalTime>
  <Words>2205</Words>
  <Application>Microsoft Macintosh PowerPoint</Application>
  <PresentationFormat>On-screen Show (4:3)</PresentationFormat>
  <Paragraphs>386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office_arial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DARK MATTER PORTALS</vt:lpstr>
      <vt:lpstr>VECTOR PORTAL</vt:lpstr>
      <vt:lpstr>DARK PHOTONS</vt:lpstr>
      <vt:lpstr>DARK PHOTON SEARCHES</vt:lpstr>
      <vt:lpstr>CURRENT CONSTRAINTS</vt:lpstr>
      <vt:lpstr>PowerPoint Presentation</vt:lpstr>
      <vt:lpstr>8BE AS A NEW PHYSICS LAB</vt:lpstr>
      <vt:lpstr>8BE SPECTRUM</vt:lpstr>
      <vt:lpstr>8BE* DECAY</vt:lpstr>
      <vt:lpstr>8BE* DECAY</vt:lpstr>
      <vt:lpstr>THE ATOMKI 8BE EXPERIMENT</vt:lpstr>
      <vt:lpstr>THE ATOMKI 8BE EXPERIMENT</vt:lpstr>
      <vt:lpstr>THE ATOMKI ANOMALY</vt:lpstr>
      <vt:lpstr>THE ATOMKI ANOMALY</vt:lpstr>
      <vt:lpstr>CROSS CHECKS</vt:lpstr>
      <vt:lpstr>POSSIBLE EXPLANATIONS</vt:lpstr>
      <vt:lpstr>POSSIBLE EXPLANATIONS</vt:lpstr>
      <vt:lpstr>WHAT KIND OF NEW PARTICLE CAN IT BE?</vt:lpstr>
      <vt:lpstr>DARK PHOTON?</vt:lpstr>
      <vt:lpstr>PROTOPHOBIA</vt:lpstr>
      <vt:lpstr>PROTOPHOBIC GAUGE BOSON</vt:lpstr>
      <vt:lpstr>COUPLING CONSTRAINTS</vt:lpstr>
      <vt:lpstr>PARTICLE MODELS</vt:lpstr>
      <vt:lpstr>FUTURE TESTS: NUCLEAR PHYSICS</vt:lpstr>
      <vt:lpstr>PROPOSED 8BE EXPERIMENTS</vt:lpstr>
      <vt:lpstr>FUTURE TESTS: PARTICLE PHYSICS</vt:lpstr>
      <vt:lpstr>CONCLUSIONS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Jonathan</cp:lastModifiedBy>
  <cp:revision>1183</cp:revision>
  <cp:lastPrinted>2013-07-29T03:23:30Z</cp:lastPrinted>
  <dcterms:created xsi:type="dcterms:W3CDTF">2011-05-01T15:38:23Z</dcterms:created>
  <dcterms:modified xsi:type="dcterms:W3CDTF">2017-04-15T18:06:30Z</dcterms:modified>
</cp:coreProperties>
</file>