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22"/>
  </p:notesMasterIdLst>
  <p:handoutMasterIdLst>
    <p:handoutMasterId r:id="rId23"/>
  </p:handoutMasterIdLst>
  <p:sldIdLst>
    <p:sldId id="540" r:id="rId2"/>
    <p:sldId id="488" r:id="rId3"/>
    <p:sldId id="543" r:id="rId4"/>
    <p:sldId id="546" r:id="rId5"/>
    <p:sldId id="547" r:id="rId6"/>
    <p:sldId id="548" r:id="rId7"/>
    <p:sldId id="549" r:id="rId8"/>
    <p:sldId id="550" r:id="rId9"/>
    <p:sldId id="551" r:id="rId10"/>
    <p:sldId id="552" r:id="rId11"/>
    <p:sldId id="553" r:id="rId12"/>
    <p:sldId id="555" r:id="rId13"/>
    <p:sldId id="556" r:id="rId14"/>
    <p:sldId id="562" r:id="rId15"/>
    <p:sldId id="563" r:id="rId16"/>
    <p:sldId id="566" r:id="rId17"/>
    <p:sldId id="557" r:id="rId18"/>
    <p:sldId id="569" r:id="rId19"/>
    <p:sldId id="567" r:id="rId20"/>
    <p:sldId id="568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2E9D7"/>
    <a:srgbClr val="00B050"/>
    <a:srgbClr val="4A7EBB"/>
    <a:srgbClr val="FF0000"/>
    <a:srgbClr val="17375E"/>
    <a:srgbClr val="000000"/>
    <a:srgbClr val="0000FF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35" autoAdjust="0"/>
    <p:restoredTop sz="94862" autoAdjust="0"/>
  </p:normalViewPr>
  <p:slideViewPr>
    <p:cSldViewPr snapToObjects="1">
      <p:cViewPr varScale="1">
        <p:scale>
          <a:sx n="65" d="100"/>
          <a:sy n="65" d="100"/>
        </p:scale>
        <p:origin x="-79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5832"/>
    </p:cViewPr>
  </p:sorterViewPr>
  <p:notesViewPr>
    <p:cSldViewPr snapToObjects="1">
      <p:cViewPr varScale="1">
        <p:scale>
          <a:sx n="78" d="100"/>
          <a:sy n="78" d="100"/>
        </p:scale>
        <p:origin x="-2680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15F4BDE-EB1E-5245-960C-40D7243C402E}" type="datetime1">
              <a:rPr lang="en-US"/>
              <a:pPr/>
              <a:t>4/3/17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D6FDA90A-D940-C24D-B8BA-FEF64AE6C9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0180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F6F9E314-5CA5-9043-97DF-2DA186874F47}" type="datetime1">
              <a:rPr lang="en-US"/>
              <a:pPr/>
              <a:t>4/3/17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E4DC66B-5A4D-704C-951F-C2EEB6AF22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8480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E1F641B-6BBA-8347-9F4F-072BA9C2AE85}" type="slidenum">
              <a:rPr lang="en-US">
                <a:latin typeface="Calibri" charset="0"/>
              </a:rPr>
              <a:pPr eaLnBrk="1" hangingPunct="1"/>
              <a:t>1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49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7475" y="6505575"/>
            <a:ext cx="1905000" cy="3524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r>
              <a:rPr lang="en-US"/>
              <a:t>20-22 June 11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14600" y="6505575"/>
            <a:ext cx="4191000" cy="352425"/>
          </a:xfrm>
          <a:prstGeom prst="rect">
            <a:avLst/>
          </a:prstGeom>
        </p:spPr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16725" y="6505575"/>
            <a:ext cx="2209800" cy="352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Feng    </a:t>
            </a:r>
            <a:fld id="{C12F9DC5-BF0E-F347-81D0-1507C13F21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05865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168275"/>
            <a:ext cx="68580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9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23"/>
          <p:cNvSpPr txBox="1">
            <a:spLocks noChangeArrowheads="1"/>
          </p:cNvSpPr>
          <p:nvPr/>
        </p:nvSpPr>
        <p:spPr bwMode="auto">
          <a:xfrm>
            <a:off x="8162925" y="6138863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defRPr/>
            </a:pPr>
            <a:endParaRPr lang="en-US" sz="1000">
              <a:solidFill>
                <a:srgbClr val="000000"/>
              </a:solidFill>
              <a:latin typeface="+mn-lt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8" name="Line 28"/>
          <p:cNvSpPr>
            <a:spLocks noChangeShapeType="1"/>
          </p:cNvSpPr>
          <p:nvPr/>
        </p:nvSpPr>
        <p:spPr bwMode="auto">
          <a:xfrm>
            <a:off x="304800" y="715963"/>
            <a:ext cx="8474075" cy="0"/>
          </a:xfrm>
          <a:prstGeom prst="line">
            <a:avLst/>
          </a:prstGeom>
          <a:noFill/>
          <a:ln w="57150">
            <a:solidFill>
              <a:srgbClr val="0B4599"/>
            </a:solidFill>
            <a:round/>
            <a:headEnd/>
            <a:tailEnd/>
          </a:ln>
          <a:effectLst/>
        </p:spPr>
        <p:txBody>
          <a:bodyPr/>
          <a:lstStyle/>
          <a:p>
            <a:pPr algn="ctr" defTabSz="914400">
              <a:defRPr/>
            </a:pPr>
            <a:endParaRPr lang="en-US">
              <a:solidFill>
                <a:srgbClr val="000000"/>
              </a:solidFill>
              <a:latin typeface="+mn-lt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101600" y="6553200"/>
            <a:ext cx="1905000" cy="282575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  <a:ea typeface="+mn-ea"/>
                <a:cs typeface="+mn-cs"/>
              </a:rPr>
              <a:t>3 Apr 17</a:t>
            </a: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3962400" y="6542088"/>
            <a:ext cx="2895600" cy="290512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+mn-lt"/>
                <a:ea typeface="+mn-ea"/>
                <a:cs typeface="+mn-cs"/>
              </a:rPr>
              <a:t> </a:t>
            </a: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7023100" y="6535738"/>
            <a:ext cx="1905000" cy="322262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err="1" smtClean="0">
                <a:solidFill>
                  <a:srgbClr val="0000FF"/>
                </a:solidFill>
              </a:rPr>
              <a:t>Feng</a:t>
            </a:r>
            <a:r>
              <a:rPr lang="en-US" sz="1200" dirty="0" smtClean="0">
                <a:solidFill>
                  <a:srgbClr val="0000FF"/>
                </a:solidFill>
              </a:rPr>
              <a:t> </a:t>
            </a:r>
            <a:fld id="{F817A6DC-7C87-374F-AFE6-43B3D5E1F40F}" type="slidenum">
              <a:rPr lang="en-US" sz="1200" smtClean="0">
                <a:solidFill>
                  <a:srgbClr val="0000FF"/>
                </a:solidFill>
              </a:rPr>
              <a:pPr algn="r"/>
              <a:t>‹#›</a:t>
            </a:fld>
            <a:endParaRPr lang="en-US" sz="1200" dirty="0">
              <a:solidFill>
                <a:srgbClr val="0000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6" r:id="rId2"/>
  </p:sldLayoutIdLst>
  <p:hf sldNum="0" hdr="0" ftr="0"/>
  <p:txStyles>
    <p:titleStyle>
      <a:lvl1pPr algn="ctr" defTabSz="457200" rtl="0" fontAlgn="base">
        <a:spcBef>
          <a:spcPct val="0"/>
        </a:spcBef>
        <a:spcAft>
          <a:spcPct val="0"/>
        </a:spcAft>
        <a:defRPr sz="2800" b="1" kern="1200">
          <a:solidFill>
            <a:srgbClr val="000000"/>
          </a:solidFill>
          <a:latin typeface="+mj-lt"/>
          <a:ea typeface="ＭＳ Ｐゴシック" charset="0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FF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0000FF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0" y="1184275"/>
            <a:ext cx="914400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400" b="1" dirty="0" smtClean="0"/>
              <a:t>INVITATION: DM AT THE LHC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3429000"/>
            <a:ext cx="9144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000" i="1" dirty="0" smtClean="0"/>
              <a:t>DM@LHC 2017</a:t>
            </a:r>
          </a:p>
          <a:p>
            <a:pPr algn="ctr"/>
            <a:endParaRPr lang="en-US" sz="1200" i="1" dirty="0" smtClean="0"/>
          </a:p>
          <a:p>
            <a:pPr algn="ctr"/>
            <a:r>
              <a:rPr lang="en-US" sz="2000" i="1" dirty="0" smtClean="0"/>
              <a:t>University of California, Irvine</a:t>
            </a:r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dirty="0"/>
              <a:t>Jonathan </a:t>
            </a:r>
            <a:r>
              <a:rPr lang="en-US" dirty="0" err="1" smtClean="0"/>
              <a:t>Feng</a:t>
            </a:r>
            <a:r>
              <a:rPr lang="en-US" dirty="0" smtClean="0"/>
              <a:t>, UC Irvine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3 April 2017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" y="6211888"/>
            <a:ext cx="8458200" cy="46037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045971"/>
      </p:ext>
    </p:extLst>
  </p:cSld>
  <p:clrMapOvr>
    <a:masterClrMapping/>
  </p:clrMapOvr>
  <p:transition xmlns:p14="http://schemas.microsoft.com/office/powerpoint/2010/main" advTm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68275"/>
            <a:ext cx="8229600" cy="441325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COMPLETE MODELS</a:t>
            </a:r>
            <a:endParaRPr lang="en-US" dirty="0">
              <a:latin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8234" y="1219200"/>
            <a:ext cx="8686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How is the WIMP paradigm doing now?</a:t>
            </a: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“Rumors of its death have been greatly exaggerated.” -- Dark Twain</a:t>
            </a: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Naturalness is highly subjective.  Within the considerable variation of what constitutes a good definition of naturalness, there are natural, viable models.  For example, in SUSY:</a:t>
            </a:r>
          </a:p>
          <a:p>
            <a:pPr lvl="1"/>
            <a:r>
              <a:rPr lang="en-US" sz="1800" dirty="0" smtClean="0">
                <a:latin typeface="Arial" charset="0"/>
              </a:rPr>
              <a:t>Effective SUSY </a:t>
            </a:r>
          </a:p>
          <a:p>
            <a:pPr lvl="1"/>
            <a:r>
              <a:rPr lang="en-US" sz="1800" dirty="0" smtClean="0">
                <a:latin typeface="Arial" charset="0"/>
              </a:rPr>
              <a:t>Focus point SUSY</a:t>
            </a:r>
          </a:p>
          <a:p>
            <a:pPr lvl="1"/>
            <a:r>
              <a:rPr lang="en-US" sz="1800" dirty="0" smtClean="0">
                <a:latin typeface="Arial" charset="0"/>
              </a:rPr>
              <a:t>Compressed SUSY</a:t>
            </a:r>
          </a:p>
          <a:p>
            <a:pPr lvl="1"/>
            <a:r>
              <a:rPr lang="en-US" sz="1800" dirty="0" smtClean="0">
                <a:latin typeface="Arial" charset="0"/>
              </a:rPr>
              <a:t>R-parity violating SUSY</a:t>
            </a:r>
          </a:p>
          <a:p>
            <a:pPr lvl="1"/>
            <a:r>
              <a:rPr lang="en-US" sz="1800" dirty="0" smtClean="0">
                <a:latin typeface="Arial" charset="0"/>
              </a:rPr>
              <a:t>Dirac </a:t>
            </a:r>
            <a:r>
              <a:rPr lang="en-US" sz="1800" dirty="0" err="1" smtClean="0">
                <a:latin typeface="Arial" charset="0"/>
              </a:rPr>
              <a:t>gaugino</a:t>
            </a:r>
            <a:r>
              <a:rPr lang="en-US" sz="1800" dirty="0" smtClean="0">
                <a:latin typeface="Arial" charset="0"/>
              </a:rPr>
              <a:t> SUSY</a:t>
            </a:r>
          </a:p>
          <a:p>
            <a:pPr lvl="1"/>
            <a:r>
              <a:rPr lang="en-US" sz="1800" dirty="0" smtClean="0">
                <a:latin typeface="Arial" charset="0"/>
              </a:rPr>
              <a:t>...</a:t>
            </a:r>
          </a:p>
          <a:p>
            <a:pPr lvl="1"/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A new personal favorite: 4</a:t>
            </a:r>
            <a:r>
              <a:rPr lang="en-US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th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generation SUSY</a:t>
            </a:r>
          </a:p>
          <a:p>
            <a:pPr lvl="1"/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pPr lvl="1"/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pPr lvl="1"/>
            <a:endParaRPr lang="en-US" sz="14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17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68275"/>
            <a:ext cx="8229600" cy="441325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MSSM4G</a:t>
            </a:r>
            <a:endParaRPr lang="en-US" dirty="0">
              <a:latin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8234" y="914400"/>
            <a:ext cx="86868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Naturalness suggests light stops and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sbottoms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,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m</a:t>
            </a:r>
            <a:r>
              <a:rPr lang="en-US" sz="2000" baseline="-25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h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= 125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GeV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suggests heavy stops and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sbottoms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A resolution: introduce a 4</a:t>
            </a:r>
            <a:r>
              <a:rPr lang="en-US" sz="20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th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generation of particles to raise the Higgs mass                                                                                   </a:t>
            </a:r>
            <a:r>
              <a:rPr lang="en-US" sz="2000" baseline="-25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Moroi</a:t>
            </a:r>
            <a:r>
              <a:rPr lang="en-US" sz="20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, Okada (1992)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28600" y="2819400"/>
            <a:ext cx="5105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Chiral 4</a:t>
            </a:r>
            <a:r>
              <a:rPr lang="en-US" sz="20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th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generation particles are possible, but highly constrained.  Instead, add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vector-like 4</a:t>
            </a:r>
            <a:r>
              <a:rPr lang="en-US" sz="2000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th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generation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particles          </a:t>
            </a:r>
            <a:r>
              <a:rPr lang="en-US" sz="2000" baseline="-25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Kribs</a:t>
            </a:r>
            <a:r>
              <a:rPr lang="en-US" sz="20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, </a:t>
            </a:r>
            <a:r>
              <a:rPr lang="en-US" sz="2000" baseline="-25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Plehn</a:t>
            </a:r>
            <a:r>
              <a:rPr lang="en-US" sz="20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, </a:t>
            </a:r>
            <a:r>
              <a:rPr lang="en-US" sz="2000" baseline="-25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Spannowsky</a:t>
            </a:r>
            <a:r>
              <a:rPr lang="en-US" sz="20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, </a:t>
            </a:r>
            <a:r>
              <a:rPr lang="en-US" sz="2000" baseline="-25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Tait</a:t>
            </a:r>
            <a:r>
              <a:rPr lang="en-US" sz="20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(2007)</a:t>
            </a:r>
          </a:p>
          <a:p>
            <a:pPr marL="0" indent="0">
              <a:buNone/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R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emarkably, requiring gauge coupling unification, there are only two options: the QUE and QDEE models.  E.g., QUE:</a:t>
            </a: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pPr marL="0" indent="0" algn="r">
              <a:buNone/>
            </a:pPr>
            <a:r>
              <a:rPr lang="en-US" sz="20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Martin (2010)</a:t>
            </a:r>
            <a:endParaRPr lang="en-US" baseline="-25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pPr lvl="1"/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pPr lvl="1"/>
            <a:endParaRPr lang="en-US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pPr lvl="1"/>
            <a:endParaRPr lang="en-US" sz="1400" dirty="0" smtClean="0"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3352800"/>
            <a:ext cx="3317474" cy="32677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03" y="5562601"/>
            <a:ext cx="4787897" cy="533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39710" y="3048000"/>
            <a:ext cx="118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</a:t>
            </a:r>
            <a:r>
              <a:rPr lang="en-US" baseline="-25000" dirty="0" err="1" smtClean="0"/>
              <a:t>h</a:t>
            </a:r>
            <a:r>
              <a:rPr lang="en-US" dirty="0" smtClean="0"/>
              <a:t> (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24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68275"/>
            <a:ext cx="8229600" cy="441325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MSSM4G COSMOLOGY</a:t>
            </a:r>
            <a:endParaRPr lang="en-US" dirty="0">
              <a:latin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8234" y="8382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Abdullah, </a:t>
            </a:r>
            <a:r>
              <a:rPr lang="en-US" sz="2000" baseline="-25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Feng</a:t>
            </a:r>
            <a:r>
              <a:rPr lang="en-US" sz="20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(2015); Abdullah, </a:t>
            </a:r>
            <a:r>
              <a:rPr lang="en-US" sz="2000" baseline="-25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Feng</a:t>
            </a:r>
            <a:r>
              <a:rPr lang="en-US" sz="20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, Iwamoto, </a:t>
            </a:r>
            <a:r>
              <a:rPr lang="en-US" sz="2000" baseline="-25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Lillard</a:t>
            </a:r>
            <a:r>
              <a:rPr lang="en-US" sz="20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(2016)</a:t>
            </a:r>
            <a:endParaRPr lang="en-US" sz="1400" dirty="0" smtClean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2625" y="1447800"/>
            <a:ext cx="2619375" cy="2205789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28600" y="1316451"/>
            <a:ext cx="5029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The introduction of a heavy 4</a:t>
            </a:r>
            <a:r>
              <a:rPr lang="en-US" sz="20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th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generation completely changes the cosmology</a:t>
            </a:r>
          </a:p>
          <a:p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The single process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Symbol" charset="2"/>
                <a:cs typeface="Symbol" charset="2"/>
              </a:rPr>
              <a:t>c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mbol" charset="2"/>
                <a:cs typeface="Symbol" charset="2"/>
              </a:rPr>
              <a:t>c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sym typeface="Wingdings"/>
              </a:rPr>
              <a:t> 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mbol" charset="2"/>
                <a:cs typeface="Symbol" charset="2"/>
                <a:sym typeface="Wingdings"/>
              </a:rPr>
              <a:t>t</a:t>
            </a:r>
            <a:r>
              <a:rPr lang="en-US" sz="20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sym typeface="Wingdings"/>
              </a:rPr>
              <a:t>4</a:t>
            </a:r>
            <a:r>
              <a:rPr lang="en-US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Symbol" charset="2"/>
                <a:cs typeface="Symbol" charset="2"/>
                <a:sym typeface="Wingdings"/>
              </a:rPr>
              <a:t>t</a:t>
            </a:r>
            <a:r>
              <a:rPr lang="en-US" sz="20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sym typeface="Wingdings"/>
              </a:rPr>
              <a:t>4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sym typeface="Wingdings"/>
              </a:rPr>
              <a:t> dominates all SM processes combined</a:t>
            </a:r>
          </a:p>
          <a:p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The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resulting DM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is a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Bino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-like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neutralino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, but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heavier</a:t>
            </a: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Direct detection cross sections are Higgs-mediated and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Higgsino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-fraction suppressed, naturally fall between current bounds and the neutrino floor</a:t>
            </a: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3848983"/>
            <a:ext cx="3512685" cy="255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0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68275"/>
            <a:ext cx="8229600" cy="441325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MSSM4G AT THE LHC</a:t>
            </a:r>
            <a:endParaRPr lang="en-US" dirty="0">
              <a:latin typeface="Arial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18234" y="8382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see Mo Abdullah and Ben </a:t>
            </a:r>
            <a:r>
              <a:rPr lang="en-US" sz="2000" baseline="-25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Lillard’s</a:t>
            </a:r>
            <a:r>
              <a:rPr lang="en-US" sz="20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poster</a:t>
            </a:r>
            <a:endParaRPr lang="en-US" sz="1400" dirty="0" smtClean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505" y="3276600"/>
            <a:ext cx="3200400" cy="2309877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28600" y="2667000"/>
            <a:ext cx="5181600" cy="383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Symbol" charset="2"/>
              </a:rPr>
              <a:t>Quarks and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Symbol" charset="2"/>
              </a:rPr>
              <a:t>squarks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Symbol" charset="2"/>
              </a:rPr>
              <a:t> in the 1-2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Symbol" charset="2"/>
              </a:rPr>
              <a:t>TeV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cs typeface="Symbol" charset="2"/>
              </a:rPr>
              <a:t> range</a:t>
            </a:r>
          </a:p>
          <a:p>
            <a:endParaRPr lang="en-US" sz="2000" dirty="0">
              <a:latin typeface="Arial" charset="0"/>
              <a:cs typeface="Symbol" charset="2"/>
            </a:endParaRPr>
          </a:p>
          <a:p>
            <a:r>
              <a:rPr lang="en-US" sz="2000" dirty="0">
                <a:latin typeface="Symbol" charset="0"/>
                <a:sym typeface="Wingdings" charset="0"/>
              </a:rPr>
              <a:t>t</a:t>
            </a:r>
            <a:r>
              <a:rPr lang="en-US" sz="2000" dirty="0">
                <a:sym typeface="Wingdings" charset="0"/>
              </a:rPr>
              <a:t>̃</a:t>
            </a:r>
            <a:r>
              <a:rPr lang="en-US" sz="2000" baseline="-25000" dirty="0">
                <a:sym typeface="Wingdings" charset="0"/>
              </a:rPr>
              <a:t>4 </a:t>
            </a:r>
            <a:r>
              <a:rPr lang="en-US" sz="2000" dirty="0">
                <a:latin typeface="Symbol" charset="0"/>
                <a:sym typeface="Wingdings" charset="0"/>
              </a:rPr>
              <a:t>t</a:t>
            </a:r>
            <a:r>
              <a:rPr lang="en-US" sz="2000" dirty="0">
                <a:sym typeface="Wingdings" charset="0"/>
              </a:rPr>
              <a:t>̃</a:t>
            </a:r>
            <a:r>
              <a:rPr lang="en-US" sz="2000" baseline="-25000" dirty="0">
                <a:sym typeface="Wingdings" charset="0"/>
              </a:rPr>
              <a:t>4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  <a:cs typeface="Symbol" charset="2"/>
              </a:rPr>
              <a:t>Drell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Symbol" charset="2"/>
              </a:rPr>
              <a:t>-Yan production, leading to long-lived charged particles, displaced vertices, etc.</a:t>
            </a:r>
          </a:p>
          <a:p>
            <a:endParaRPr lang="en-US" sz="2000" dirty="0">
              <a:solidFill>
                <a:srgbClr val="000000"/>
              </a:solidFill>
              <a:latin typeface="Arial" charset="0"/>
              <a:cs typeface="Symbol" charset="2"/>
            </a:endParaRPr>
          </a:p>
          <a:p>
            <a:r>
              <a:rPr lang="en-US" sz="2000" dirty="0">
                <a:latin typeface="Symbol" charset="0"/>
                <a:sym typeface="Wingdings" charset="0"/>
              </a:rPr>
              <a:t>t</a:t>
            </a:r>
            <a:r>
              <a:rPr lang="en-US" sz="2000" dirty="0">
                <a:sym typeface="Wingdings" charset="0"/>
              </a:rPr>
              <a:t>̃</a:t>
            </a:r>
            <a:r>
              <a:rPr lang="en-US" sz="2000" baseline="-25000" dirty="0">
                <a:sym typeface="Wingdings" charset="0"/>
              </a:rPr>
              <a:t>4 </a:t>
            </a:r>
            <a:r>
              <a:rPr lang="en-US" sz="2000" dirty="0">
                <a:latin typeface="Symbol" charset="0"/>
                <a:sym typeface="Wingdings" charset="0"/>
              </a:rPr>
              <a:t>t</a:t>
            </a:r>
            <a:r>
              <a:rPr lang="en-US" sz="2000" dirty="0">
                <a:sym typeface="Wingdings" charset="0"/>
              </a:rPr>
              <a:t>̃</a:t>
            </a:r>
            <a:r>
              <a:rPr lang="en-US" sz="2000" baseline="-25000" dirty="0">
                <a:sym typeface="Wingdings" charset="0"/>
              </a:rPr>
              <a:t>4 </a:t>
            </a:r>
            <a:r>
              <a:rPr lang="en-US" sz="2000" baseline="-25000" dirty="0" smtClean="0">
                <a:solidFill>
                  <a:srgbClr val="000000"/>
                </a:solidFill>
                <a:sym typeface="Wingdings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Arial" charset="0"/>
                <a:cs typeface="Symbol" charset="2"/>
              </a:rPr>
              <a:t>Drell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Symbol" charset="2"/>
              </a:rPr>
              <a:t>-Yan production, followed by decays </a:t>
            </a:r>
            <a:r>
              <a:rPr lang="en-US" sz="2000" dirty="0" smtClean="0">
                <a:solidFill>
                  <a:srgbClr val="000000"/>
                </a:solidFill>
                <a:latin typeface="Symbol" charset="0"/>
                <a:sym typeface="Wingdings" charset="0"/>
              </a:rPr>
              <a:t>t</a:t>
            </a:r>
            <a:r>
              <a:rPr lang="en-US" sz="2000" dirty="0" smtClean="0">
                <a:solidFill>
                  <a:srgbClr val="000000"/>
                </a:solidFill>
                <a:sym typeface="Wingdings" charset="0"/>
              </a:rPr>
              <a:t>̃</a:t>
            </a:r>
            <a:r>
              <a:rPr lang="en-US" sz="2000" baseline="-25000" dirty="0" smtClean="0">
                <a:solidFill>
                  <a:srgbClr val="000000"/>
                </a:solidFill>
                <a:sym typeface="Wingdings" charset="0"/>
              </a:rPr>
              <a:t>4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Symbol" charset="2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Symbol" charset="2"/>
                <a:sym typeface="Wingdings"/>
              </a:rPr>
              <a:t> 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Symbol" charset="2"/>
              </a:rPr>
              <a:t>e </a:t>
            </a:r>
            <a:r>
              <a:rPr lang="en-US" sz="2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c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Symbol" charset="2"/>
              </a:rPr>
              <a:t>, </a:t>
            </a:r>
            <a:r>
              <a:rPr lang="en-US" sz="2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m c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Symbol" charset="2"/>
              </a:rPr>
              <a:t>, </a:t>
            </a:r>
            <a:r>
              <a:rPr lang="en-US" sz="20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t c</a:t>
            </a:r>
            <a:endParaRPr lang="en-US" sz="2000" dirty="0">
              <a:solidFill>
                <a:srgbClr val="000000"/>
              </a:solidFill>
              <a:latin typeface="Arial" charset="0"/>
              <a:cs typeface="Symbol" charset="2"/>
            </a:endParaRPr>
          </a:p>
          <a:p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cs typeface="Symbol" charset="2"/>
            </a:endParaRPr>
          </a:p>
          <a:p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mbol" charset="2"/>
                <a:cs typeface="Symbol" charset="2"/>
                <a:sym typeface="Wingdings"/>
              </a:rPr>
              <a:t>t</a:t>
            </a:r>
            <a:r>
              <a:rPr lang="en-US" sz="20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sym typeface="Wingdings"/>
              </a:rPr>
              <a:t>4 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mbol" charset="2"/>
                <a:cs typeface="Symbol" charset="2"/>
                <a:sym typeface="Wingdings"/>
              </a:rPr>
              <a:t>t</a:t>
            </a:r>
            <a:r>
              <a:rPr lang="en-US" sz="20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sym typeface="Wingdings"/>
              </a:rPr>
              <a:t>4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sym typeface="Wingdings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sym typeface="Wingdings"/>
              </a:rPr>
              <a:t>Drell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sym typeface="Wingdings"/>
              </a:rPr>
              <a:t>-Yan production, followed by decays 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mbol" charset="2"/>
                <a:cs typeface="Symbol" charset="2"/>
                <a:sym typeface="Wingdings"/>
              </a:rPr>
              <a:t>t</a:t>
            </a:r>
            <a:r>
              <a:rPr lang="en-US" sz="20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sym typeface="Wingdings"/>
              </a:rPr>
              <a:t>4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sym typeface="Wingdings"/>
              </a:rPr>
              <a:t> 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mbol" charset="2"/>
                <a:cs typeface="Symbol" charset="2"/>
                <a:sym typeface="Wingdings"/>
              </a:rPr>
              <a:t>t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sym typeface="Wingdings"/>
              </a:rPr>
              <a:t>Z, 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mbol" charset="2"/>
                <a:cs typeface="Symbol" charset="2"/>
                <a:sym typeface="Wingdings"/>
              </a:rPr>
              <a:t>n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sym typeface="Wingdings"/>
              </a:rPr>
              <a:t>W, 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Symbol" charset="2"/>
                <a:cs typeface="Symbol" charset="2"/>
                <a:sym typeface="Wingdings"/>
              </a:rPr>
              <a:t>t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sym typeface="Wingdings"/>
              </a:rPr>
              <a:t>h, etc.</a:t>
            </a: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28599" y="1371600"/>
            <a:ext cx="859930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A broad range of interesting LHC signals. 4</a:t>
            </a:r>
            <a:r>
              <a:rPr lang="en-US" sz="20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th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generation particles must decay, but can decay to any of the 1</a:t>
            </a:r>
            <a:r>
              <a:rPr lang="en-US" sz="2000" baseline="30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st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three generations with a variety of lifetimes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31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68275"/>
            <a:ext cx="8229600" cy="441325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OTHER COMPLETE MODELS</a:t>
            </a:r>
            <a:endParaRPr lang="en-US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914400"/>
            <a:ext cx="7543800" cy="5651405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577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DM EFFECTIVE THEORIES &amp; SIMPLIFIED MODELS</a:t>
            </a:r>
            <a:endParaRPr lang="en-US" dirty="0">
              <a:latin typeface="Arial" charset="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 bwMode="auto">
          <a:xfrm>
            <a:off x="228600" y="914400"/>
            <a:ext cx="41910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 dirty="0" smtClean="0"/>
              <a:t>      Complete Models  </a:t>
            </a:r>
            <a:endParaRPr lang="en-US" sz="2400" dirty="0"/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2000" b="1" dirty="0"/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2000" b="1" dirty="0"/>
          </a:p>
        </p:txBody>
      </p:sp>
      <p:pic>
        <p:nvPicPr>
          <p:cNvPr id="12" name="Picture 2" descr="C:\Users\jlf\Desktop\CMSeven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84"/>
          <a:stretch>
            <a:fillRect/>
          </a:stretch>
        </p:blipFill>
        <p:spPr bwMode="auto">
          <a:xfrm>
            <a:off x="2546350" y="4276725"/>
            <a:ext cx="17970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4"/>
          <p:cNvSpPr txBox="1">
            <a:spLocks noChangeArrowheads="1"/>
          </p:cNvSpPr>
          <p:nvPr/>
        </p:nvSpPr>
        <p:spPr bwMode="auto">
          <a:xfrm>
            <a:off x="225993" y="4895672"/>
            <a:ext cx="2288607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smtClean="0"/>
              <a:t>Produce </a:t>
            </a:r>
            <a:r>
              <a:rPr lang="en-US" sz="2400" dirty="0"/>
              <a:t>other </a:t>
            </a:r>
          </a:p>
          <a:p>
            <a:pPr algn="ctr" eaLnBrk="1" hangingPunct="1"/>
            <a:r>
              <a:rPr lang="en-US" sz="2400" dirty="0"/>
              <a:t>particles, which </a:t>
            </a:r>
          </a:p>
          <a:p>
            <a:pPr eaLnBrk="1" hangingPunct="1"/>
            <a:r>
              <a:rPr lang="en-US" sz="2400" dirty="0"/>
              <a:t>decay to DM</a:t>
            </a:r>
          </a:p>
        </p:txBody>
      </p:sp>
      <p:pic>
        <p:nvPicPr>
          <p:cNvPr id="14" name="Picture 2" descr="C:\Users\jlf\Desktop\pmssm-model-spectrum-health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3505200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3"/>
          <p:cNvSpPr txBox="1">
            <a:spLocks/>
          </p:cNvSpPr>
          <p:nvPr/>
        </p:nvSpPr>
        <p:spPr bwMode="auto">
          <a:xfrm>
            <a:off x="4572000" y="914400"/>
            <a:ext cx="42672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400" dirty="0"/>
              <a:t>	</a:t>
            </a:r>
            <a:r>
              <a:rPr lang="en-US" sz="2400" dirty="0" smtClean="0"/>
              <a:t>     Effective </a:t>
            </a:r>
            <a:r>
              <a:rPr lang="en-US" sz="2400" dirty="0"/>
              <a:t>Theories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2000" b="1" dirty="0"/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2000" b="1" dirty="0"/>
          </a:p>
        </p:txBody>
      </p:sp>
      <p:pic>
        <p:nvPicPr>
          <p:cNvPr id="16" name="Picture 2" descr="C:\Users\jlf\Desktop\pmssm-model-spectrum-health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3505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Jonathan\Desktop\fig_mono-je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7" y="4295775"/>
            <a:ext cx="2265363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5381625" y="3827463"/>
            <a:ext cx="228600" cy="134937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>
            <a:off x="4724400" y="2630488"/>
            <a:ext cx="690563" cy="1179512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Box 24"/>
          <p:cNvSpPr txBox="1">
            <a:spLocks noChangeArrowheads="1"/>
          </p:cNvSpPr>
          <p:nvPr/>
        </p:nvSpPr>
        <p:spPr bwMode="auto">
          <a:xfrm>
            <a:off x="4572000" y="4884205"/>
            <a:ext cx="18951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dirty="0" smtClean="0"/>
              <a:t>Produce DM</a:t>
            </a:r>
          </a:p>
          <a:p>
            <a:pPr algn="ctr" eaLnBrk="1" hangingPunct="1"/>
            <a:r>
              <a:rPr lang="en-US" sz="2400" dirty="0" smtClean="0"/>
              <a:t>directly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79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168275"/>
            <a:ext cx="9144000" cy="441325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PROTO-EFFECTIVE THEORIES AT THE ILC</a:t>
            </a:r>
            <a:endParaRPr lang="en-US" dirty="0"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005138"/>
            <a:ext cx="8229600" cy="5558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Thermal relic WIMPs annihilate to SM particles, and so should be produced directly at colliders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342900" lvl="1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First considered at the ILC: pair </a:t>
            </a:r>
            <a:r>
              <a:rPr lang="en-US" sz="2400" dirty="0">
                <a:solidFill>
                  <a:srgbClr val="000000"/>
                </a:solidFill>
              </a:rPr>
              <a:t>production is invisible, so consider</a:t>
            </a:r>
            <a:r>
              <a:rPr lang="en-US" sz="2400" dirty="0">
                <a:solidFill>
                  <a:srgbClr val="000000"/>
                </a:solidFill>
                <a:sym typeface="Wingdings" charset="0"/>
              </a:rPr>
              <a:t> photon </a:t>
            </a:r>
            <a:r>
              <a:rPr lang="en-US" sz="2400" dirty="0" smtClean="0">
                <a:solidFill>
                  <a:srgbClr val="000000"/>
                </a:solidFill>
                <a:sym typeface="Wingdings" charset="0"/>
              </a:rPr>
              <a:t>radiation</a:t>
            </a:r>
          </a:p>
          <a:p>
            <a:pPr marL="342900" lvl="1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rgbClr val="000000"/>
              </a:solidFill>
              <a:sym typeface="Wingdings" charset="0"/>
            </a:endParaRPr>
          </a:p>
          <a:p>
            <a:pPr marL="342900" lvl="1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rgbClr val="000000"/>
              </a:solidFill>
              <a:sym typeface="Wingdings" charset="0"/>
            </a:endParaRPr>
          </a:p>
          <a:p>
            <a:pPr marL="342900" lvl="1" indent="-342900">
              <a:spcBef>
                <a:spcPct val="20000"/>
              </a:spcBef>
              <a:buFontTx/>
              <a:buChar char="•"/>
            </a:pPr>
            <a:endParaRPr lang="en-US" sz="2400" dirty="0">
              <a:solidFill>
                <a:srgbClr val="000000"/>
              </a:solidFill>
              <a:sym typeface="Wingdings" charset="0"/>
            </a:endParaRPr>
          </a:p>
          <a:p>
            <a:pPr marL="0" lvl="1" algn="r">
              <a:spcBef>
                <a:spcPct val="20000"/>
              </a:spcBef>
            </a:pPr>
            <a:r>
              <a:rPr lang="en-US" sz="2400" baseline="-25000" dirty="0" err="1">
                <a:solidFill>
                  <a:srgbClr val="000000"/>
                </a:solidFill>
              </a:rPr>
              <a:t>Birkedal</a:t>
            </a:r>
            <a:r>
              <a:rPr lang="en-US" sz="2400" baseline="-25000" dirty="0">
                <a:solidFill>
                  <a:srgbClr val="000000"/>
                </a:solidFill>
              </a:rPr>
              <a:t>, </a:t>
            </a:r>
            <a:r>
              <a:rPr lang="en-US" sz="2400" baseline="-25000" dirty="0" err="1">
                <a:solidFill>
                  <a:srgbClr val="000000"/>
                </a:solidFill>
              </a:rPr>
              <a:t>Matchev</a:t>
            </a:r>
            <a:r>
              <a:rPr lang="en-US" sz="2400" baseline="-25000" dirty="0">
                <a:solidFill>
                  <a:srgbClr val="000000"/>
                </a:solidFill>
              </a:rPr>
              <a:t>, </a:t>
            </a:r>
            <a:r>
              <a:rPr lang="en-US" sz="2400" baseline="-25000" dirty="0" err="1">
                <a:solidFill>
                  <a:srgbClr val="000000"/>
                </a:solidFill>
              </a:rPr>
              <a:t>Perelstein</a:t>
            </a:r>
            <a:r>
              <a:rPr lang="en-US" sz="2400" baseline="-25000" dirty="0">
                <a:solidFill>
                  <a:srgbClr val="000000"/>
                </a:solidFill>
              </a:rPr>
              <a:t> (2004</a:t>
            </a:r>
            <a:r>
              <a:rPr lang="en-US" sz="2400" baseline="-25000" dirty="0" smtClean="0">
                <a:solidFill>
                  <a:srgbClr val="000000"/>
                </a:solidFill>
              </a:rPr>
              <a:t>)</a:t>
            </a:r>
          </a:p>
          <a:p>
            <a:pPr marL="0" lvl="1">
              <a:spcBef>
                <a:spcPct val="20000"/>
              </a:spcBef>
            </a:pPr>
            <a:endParaRPr lang="en-US" sz="2400" dirty="0">
              <a:solidFill>
                <a:srgbClr val="000000"/>
              </a:solidFill>
              <a:sym typeface="Wingdings" charset="0"/>
            </a:endParaRPr>
          </a:p>
          <a:p>
            <a:pPr marL="342900" lvl="1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solidFill>
                  <a:srgbClr val="000000"/>
                </a:solidFill>
                <a:sym typeface="Wingdings" charset="0"/>
              </a:rPr>
              <a:t>Also (less successfully) mono</a:t>
            </a:r>
            <a:r>
              <a:rPr lang="en-US" sz="2400" dirty="0">
                <a:solidFill>
                  <a:srgbClr val="000000"/>
                </a:solidFill>
                <a:sym typeface="Wingdings" charset="0"/>
              </a:rPr>
              <a:t>-</a:t>
            </a:r>
            <a:r>
              <a:rPr lang="en-US" sz="2400" dirty="0" smtClean="0">
                <a:solidFill>
                  <a:srgbClr val="000000"/>
                </a:solidFill>
                <a:sym typeface="Wingdings" charset="0"/>
              </a:rPr>
              <a:t>jets</a:t>
            </a:r>
            <a:r>
              <a:rPr lang="en-US" sz="2400" dirty="0">
                <a:solidFill>
                  <a:srgbClr val="000000"/>
                </a:solidFill>
                <a:sym typeface="Wingdings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sym typeface="Wingdings" charset="0"/>
              </a:rPr>
              <a:t>and mono</a:t>
            </a:r>
            <a:r>
              <a:rPr lang="en-US" sz="2400" dirty="0">
                <a:solidFill>
                  <a:srgbClr val="000000"/>
                </a:solidFill>
                <a:sym typeface="Wingdings" charset="0"/>
              </a:rPr>
              <a:t>-photons at </a:t>
            </a:r>
            <a:r>
              <a:rPr lang="en-US" sz="2400" dirty="0" smtClean="0">
                <a:solidFill>
                  <a:srgbClr val="000000"/>
                </a:solidFill>
                <a:sym typeface="Wingdings" charset="0"/>
              </a:rPr>
              <a:t>the </a:t>
            </a:r>
            <a:r>
              <a:rPr lang="en-US" sz="2400" dirty="0" err="1" smtClean="0">
                <a:solidFill>
                  <a:srgbClr val="000000"/>
                </a:solidFill>
                <a:sym typeface="Wingdings" charset="0"/>
              </a:rPr>
              <a:t>Tevatron</a:t>
            </a:r>
            <a:r>
              <a:rPr lang="en-US" sz="2400" dirty="0" smtClean="0">
                <a:solidFill>
                  <a:srgbClr val="000000"/>
                </a:solidFill>
                <a:sym typeface="Wingdings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sym typeface="Wingdings" charset="0"/>
              </a:rPr>
              <a:t>and LHC</a:t>
            </a:r>
            <a:endParaRPr lang="en-US" sz="2400" dirty="0">
              <a:solidFill>
                <a:srgbClr val="000000"/>
              </a:solidFill>
            </a:endParaRPr>
          </a:p>
          <a:p>
            <a:pPr marL="342900" indent="-342900" algn="r" eaLnBrk="1" hangingPunct="1">
              <a:spcBef>
                <a:spcPct val="20000"/>
              </a:spcBef>
            </a:pPr>
            <a:r>
              <a:rPr lang="en-US" sz="2400" baseline="-25000" dirty="0" err="1" smtClean="0">
                <a:solidFill>
                  <a:srgbClr val="000000"/>
                </a:solidFill>
              </a:rPr>
              <a:t>Feng</a:t>
            </a:r>
            <a:r>
              <a:rPr lang="en-US" sz="2400" baseline="-25000" dirty="0" smtClean="0">
                <a:solidFill>
                  <a:srgbClr val="000000"/>
                </a:solidFill>
              </a:rPr>
              <a:t>, Su, </a:t>
            </a:r>
            <a:r>
              <a:rPr lang="en-US" sz="2400" baseline="-25000" dirty="0" err="1" smtClean="0">
                <a:solidFill>
                  <a:srgbClr val="000000"/>
                </a:solidFill>
              </a:rPr>
              <a:t>Takayama</a:t>
            </a:r>
            <a:r>
              <a:rPr lang="en-US" sz="2400" baseline="-25000" dirty="0" smtClean="0"/>
              <a:t> (2005)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baseline="-25000" dirty="0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2"/>
          <a:stretch>
            <a:fillRect/>
          </a:stretch>
        </p:blipFill>
        <p:spPr bwMode="auto">
          <a:xfrm>
            <a:off x="536575" y="3192463"/>
            <a:ext cx="7888288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11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152400" y="1079500"/>
            <a:ext cx="4953000" cy="522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/>
              <a:t>This approach received a huge boost when hints of light DM motivated a hierarchy between the DM and mediator masses 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sz="2000" baseline="-25000" dirty="0"/>
              <a:t> Beltran, Hooper, </a:t>
            </a:r>
            <a:r>
              <a:rPr lang="en-US" sz="2000" baseline="-25000" dirty="0" err="1"/>
              <a:t>Kolb,Krusberg</a:t>
            </a:r>
            <a:r>
              <a:rPr lang="en-US" sz="2000" baseline="-25000" dirty="0"/>
              <a:t>, </a:t>
            </a:r>
            <a:r>
              <a:rPr lang="en-US" sz="2000" baseline="-25000" dirty="0" err="1"/>
              <a:t>Tait</a:t>
            </a:r>
            <a:r>
              <a:rPr lang="en-US" sz="2000" baseline="-25000" dirty="0"/>
              <a:t> (2006)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sz="2000" baseline="-25000" dirty="0"/>
              <a:t>Goodman, </a:t>
            </a:r>
            <a:r>
              <a:rPr lang="en-US" sz="2000" baseline="-25000" dirty="0" err="1"/>
              <a:t>Ibe</a:t>
            </a:r>
            <a:r>
              <a:rPr lang="en-US" sz="2000" baseline="-25000" dirty="0"/>
              <a:t>, </a:t>
            </a:r>
            <a:r>
              <a:rPr lang="en-US" sz="2000" baseline="-25000" dirty="0" err="1"/>
              <a:t>Rajaraman</a:t>
            </a:r>
            <a:r>
              <a:rPr lang="en-US" sz="2000" baseline="-25000" dirty="0"/>
              <a:t>, Shepherd, </a:t>
            </a:r>
            <a:r>
              <a:rPr lang="en-US" sz="2000" baseline="-25000" dirty="0" err="1"/>
              <a:t>Tait</a:t>
            </a:r>
            <a:r>
              <a:rPr lang="en-US" sz="2000" baseline="-25000" dirty="0"/>
              <a:t>, Yu (2010)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sz="2000" baseline="-25000" dirty="0" err="1"/>
              <a:t>Bai</a:t>
            </a:r>
            <a:r>
              <a:rPr lang="en-US" sz="2000" baseline="-25000" dirty="0"/>
              <a:t>, Fox, </a:t>
            </a:r>
            <a:r>
              <a:rPr lang="en-US" sz="2000" baseline="-25000" dirty="0" err="1"/>
              <a:t>Harnik</a:t>
            </a:r>
            <a:r>
              <a:rPr lang="en-US" sz="2000" baseline="-25000" dirty="0"/>
              <a:t> (2010</a:t>
            </a:r>
            <a:r>
              <a:rPr lang="en-US" sz="2000" baseline="-25000" dirty="0" smtClean="0"/>
              <a:t>)</a:t>
            </a:r>
          </a:p>
          <a:p>
            <a:pPr marL="342900" indent="-342900" algn="r">
              <a:spcBef>
                <a:spcPct val="20000"/>
              </a:spcBef>
            </a:pPr>
            <a:r>
              <a:rPr lang="en-US" sz="2000" baseline="-25000" dirty="0" smtClean="0"/>
              <a:t>...     </a:t>
            </a:r>
            <a:endParaRPr lang="en-US" sz="2000" baseline="-250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2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These have motivated a plethora of mono</a:t>
            </a:r>
            <a:r>
              <a:rPr lang="en-US" sz="2000" dirty="0"/>
              <a:t>-</a:t>
            </a:r>
            <a:r>
              <a:rPr lang="en-US" sz="2000" dirty="0" err="1">
                <a:latin typeface="Symbol" charset="0"/>
              </a:rPr>
              <a:t>g</a:t>
            </a:r>
            <a:r>
              <a:rPr lang="en-US" sz="2000" dirty="0" err="1"/>
              <a:t>,j,b,t,W,Z,h</a:t>
            </a:r>
            <a:r>
              <a:rPr lang="en-US" sz="2000" dirty="0"/>
              <a:t> </a:t>
            </a:r>
            <a:r>
              <a:rPr lang="en-US" sz="2000" dirty="0" smtClean="0"/>
              <a:t>searches, </a:t>
            </a:r>
            <a:r>
              <a:rPr lang="en-US" sz="2000" dirty="0"/>
              <a:t>probing dark matter at the LHC one operator at a </a:t>
            </a:r>
            <a:r>
              <a:rPr lang="en-US" sz="2000" dirty="0" smtClean="0"/>
              <a:t>time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12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DM effective </a:t>
            </a:r>
            <a:r>
              <a:rPr lang="en-US" sz="2000" dirty="0"/>
              <a:t>theory allows comparison to indirect, direct search results; </a:t>
            </a:r>
            <a:r>
              <a:rPr lang="en-US" sz="2000" dirty="0" smtClean="0"/>
              <a:t>LHC does </a:t>
            </a:r>
            <a:r>
              <a:rPr lang="en-US" sz="2000" dirty="0"/>
              <a:t>very well for some operators, low </a:t>
            </a:r>
            <a:r>
              <a:rPr lang="en-US" sz="2000" dirty="0" smtClean="0"/>
              <a:t>DM masses</a:t>
            </a:r>
            <a:endParaRPr lang="en-US" sz="2000" dirty="0"/>
          </a:p>
        </p:txBody>
      </p:sp>
      <p:sp>
        <p:nvSpPr>
          <p:cNvPr id="28676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</a:rPr>
              <a:t>DM EFFECTIVE THEORY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867400" y="4398904"/>
            <a:ext cx="2039938" cy="2286000"/>
            <a:chOff x="1511300" y="4419600"/>
            <a:chExt cx="2039938" cy="2286000"/>
          </a:xfrm>
        </p:grpSpPr>
        <p:pic>
          <p:nvPicPr>
            <p:cNvPr id="286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2971"/>
            <a:stretch>
              <a:fillRect/>
            </a:stretch>
          </p:blipFill>
          <p:spPr bwMode="auto">
            <a:xfrm>
              <a:off x="1511300" y="4419600"/>
              <a:ext cx="2039938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78" name="TextBox 9"/>
            <p:cNvSpPr txBox="1">
              <a:spLocks noChangeArrowheads="1"/>
            </p:cNvSpPr>
            <p:nvPr/>
          </p:nvSpPr>
          <p:spPr bwMode="auto">
            <a:xfrm rot="5400000">
              <a:off x="2274094" y="6312694"/>
              <a:ext cx="4159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…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079501"/>
            <a:ext cx="3657600" cy="30352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90950" y="3533001"/>
            <a:ext cx="1724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Goodman et al. (2010)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353454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609600" y="4419600"/>
            <a:ext cx="8077200" cy="188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Extends coverage to include explicit dark mediators/forces, signatures include </a:t>
            </a:r>
            <a:r>
              <a:rPr lang="en-US" sz="2000" dirty="0" err="1" smtClean="0"/>
              <a:t>dijets</a:t>
            </a:r>
            <a:r>
              <a:rPr lang="en-US" sz="2000" dirty="0" smtClean="0"/>
              <a:t>, etc.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Provides simple framework to interpret searches in terms of </a:t>
            </a:r>
          </a:p>
          <a:p>
            <a:pPr marL="800100" lvl="1" indent="-342900">
              <a:spcBef>
                <a:spcPct val="20000"/>
              </a:spcBef>
              <a:buFont typeface="Lucida Grande"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Discrete choices of couplings: vector, axial, scalar, </a:t>
            </a:r>
            <a:r>
              <a:rPr lang="en-US" dirty="0" err="1" smtClean="0">
                <a:solidFill>
                  <a:srgbClr val="0000FF"/>
                </a:solidFill>
              </a:rPr>
              <a:t>pseudoscalar</a:t>
            </a:r>
            <a:endParaRPr lang="en-US" dirty="0" smtClean="0">
              <a:solidFill>
                <a:srgbClr val="0000FF"/>
              </a:solidFill>
            </a:endParaRPr>
          </a:p>
          <a:p>
            <a:pPr marL="800100" lvl="1" indent="-342900">
              <a:spcBef>
                <a:spcPct val="20000"/>
              </a:spcBef>
              <a:buFont typeface="Lucida Grande"/>
              <a:buChar char="-"/>
            </a:pPr>
            <a:r>
              <a:rPr lang="en-US" dirty="0" smtClean="0">
                <a:solidFill>
                  <a:srgbClr val="0000FF"/>
                </a:solidFill>
              </a:rPr>
              <a:t>Continuous choices of a small set of parameters: </a:t>
            </a:r>
            <a:r>
              <a:rPr lang="en-US" dirty="0" err="1" smtClean="0">
                <a:solidFill>
                  <a:srgbClr val="0000FF"/>
                </a:solidFill>
              </a:rPr>
              <a:t>g</a:t>
            </a:r>
            <a:r>
              <a:rPr lang="en-US" baseline="-25000" dirty="0" err="1" smtClean="0">
                <a:solidFill>
                  <a:srgbClr val="0000FF"/>
                </a:solidFill>
              </a:rPr>
              <a:t>q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g</a:t>
            </a:r>
            <a:r>
              <a:rPr lang="en-US" baseline="-250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c</a:t>
            </a:r>
            <a:r>
              <a:rPr lang="en-US" dirty="0" smtClean="0">
                <a:solidFill>
                  <a:srgbClr val="0000FF"/>
                </a:solidFill>
              </a:rPr>
              <a:t>, m</a:t>
            </a:r>
            <a:r>
              <a:rPr lang="en-US" baseline="-25000" dirty="0">
                <a:solidFill>
                  <a:srgbClr val="0000FF"/>
                </a:solidFill>
                <a:latin typeface="Symbol" charset="2"/>
                <a:cs typeface="Symbol" charset="2"/>
              </a:rPr>
              <a:t>c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 err="1" smtClean="0">
                <a:solidFill>
                  <a:srgbClr val="0000FF"/>
                </a:solidFill>
              </a:rPr>
              <a:t>m</a:t>
            </a:r>
            <a:r>
              <a:rPr lang="en-US" baseline="-25000" dirty="0" err="1" smtClean="0">
                <a:solidFill>
                  <a:srgbClr val="0000FF"/>
                </a:solidFill>
              </a:rPr>
              <a:t>MED</a:t>
            </a:r>
            <a:endParaRPr lang="en-US" baseline="-25000" dirty="0">
              <a:solidFill>
                <a:srgbClr val="0000FF"/>
              </a:solidFill>
            </a:endParaRPr>
          </a:p>
        </p:txBody>
      </p:sp>
      <p:sp>
        <p:nvSpPr>
          <p:cNvPr id="28676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DM </a:t>
            </a:r>
            <a:r>
              <a:rPr lang="en-US" dirty="0" smtClean="0">
                <a:latin typeface="Arial" charset="0"/>
              </a:rPr>
              <a:t>SIMPLIFIED MODELS</a:t>
            </a:r>
            <a:endParaRPr lang="en-US" dirty="0"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38100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143000"/>
            <a:ext cx="4038600" cy="28056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43600" y="3886200"/>
            <a:ext cx="2802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Abercrombie et al. (2015)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3943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RECENT LHC RESULTS</a:t>
            </a:r>
            <a:endParaRPr lang="en-US" dirty="0"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75" y="1143000"/>
            <a:ext cx="8224225" cy="4876800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971800" y="6032224"/>
            <a:ext cx="30084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Trovato</a:t>
            </a:r>
            <a:r>
              <a:rPr lang="en-US" sz="1400" dirty="0" smtClean="0"/>
              <a:t>, Cosmic Visions talk (2017)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51220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68275"/>
            <a:ext cx="8229600" cy="441325"/>
          </a:xfrm>
        </p:spPr>
        <p:txBody>
          <a:bodyPr/>
          <a:lstStyle/>
          <a:p>
            <a:r>
              <a:rPr lang="en-US">
                <a:latin typeface="Arial" charset="0"/>
              </a:rPr>
              <a:t>INTRODUCTION</a:t>
            </a:r>
          </a:p>
        </p:txBody>
      </p:sp>
      <p:pic>
        <p:nvPicPr>
          <p:cNvPr id="3075" name="Picture 2" descr="C:\Users\jlf\Desktop\05-0188-01DJellybeanuniver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71"/>
          <a:stretch>
            <a:fillRect/>
          </a:stretch>
        </p:blipFill>
        <p:spPr bwMode="auto">
          <a:xfrm>
            <a:off x="4648199" y="990600"/>
            <a:ext cx="4114801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Content Placeholder 3"/>
          <p:cNvSpPr txBox="1">
            <a:spLocks/>
          </p:cNvSpPr>
          <p:nvPr/>
        </p:nvSpPr>
        <p:spPr bwMode="auto">
          <a:xfrm>
            <a:off x="76199" y="866775"/>
            <a:ext cx="4380163" cy="568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000" dirty="0"/>
              <a:t>	</a:t>
            </a:r>
            <a:r>
              <a:rPr lang="en-US" sz="2000" dirty="0" smtClean="0"/>
              <a:t>Motivations for new physics</a:t>
            </a:r>
            <a:endParaRPr lang="en-US" sz="2000" dirty="0"/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/>
              <a:t>Gauge hierarchy problem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sz="2000" dirty="0"/>
              <a:t>D</a:t>
            </a:r>
            <a:r>
              <a:rPr lang="en-US" sz="2000" dirty="0" smtClean="0"/>
              <a:t>ark matter</a:t>
            </a:r>
            <a:endParaRPr lang="en-US" sz="2000" dirty="0"/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/>
              <a:t>Dark energy</a:t>
            </a:r>
            <a:endParaRPr lang="en-US" sz="2000" dirty="0"/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/>
              <a:t>Baryon asymmetry</a:t>
            </a:r>
            <a:endParaRPr lang="en-US" sz="2000" dirty="0"/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/>
              <a:t>Inflation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/>
              <a:t>Flavor problem</a:t>
            </a:r>
            <a:endParaRPr lang="en-US" sz="2000" dirty="0"/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/>
              <a:t>Neutrino masses and mixings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 ...</a:t>
            </a:r>
          </a:p>
          <a:p>
            <a:pPr lvl="1">
              <a:spcBef>
                <a:spcPct val="20000"/>
              </a:spcBef>
              <a:buFont typeface="Arial" charset="0"/>
              <a:buChar char="•"/>
            </a:pPr>
            <a:endParaRPr lang="en-US" sz="2000" dirty="0"/>
          </a:p>
          <a:p>
            <a:pPr>
              <a:spcBef>
                <a:spcPct val="20000"/>
              </a:spcBef>
            </a:pPr>
            <a:r>
              <a:rPr lang="en-US" sz="2000" dirty="0" smtClean="0"/>
              <a:t>    In the last few years, the cosmic questions have risen in importance, and among these, dark matter has become the dominant motivation to expect new particles and forces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ChangeArrowheads="1"/>
          </p:cNvSpPr>
          <p:nvPr/>
        </p:nvSpPr>
        <p:spPr bwMode="auto">
          <a:xfrm>
            <a:off x="457200" y="1066800"/>
            <a:ext cx="8305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/>
              <a:t>Dark matter has long been one of the </a:t>
            </a:r>
            <a:r>
              <a:rPr lang="en-US" sz="2000" dirty="0" smtClean="0"/>
              <a:t>great scientific problems of our time, but it has become leading evidence for new particles and forces.  Much of BSM physics is now also DM physics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/>
              <a:t>Irrespective of the gauge hierarchy problem, cosmology </a:t>
            </a:r>
            <a:r>
              <a:rPr lang="en-US" sz="2000" dirty="0">
                <a:sym typeface="Wingdings"/>
              </a:rPr>
              <a:t> weak scale, and the LHC is ideally suited to probing this scale definitively</a:t>
            </a:r>
            <a:endParaRPr lang="en-US" sz="2000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/>
              <a:t>The LHC is an integral part of any </a:t>
            </a:r>
            <a:r>
              <a:rPr lang="en-US" sz="2000" dirty="0" smtClean="0"/>
              <a:t>comprehensive program to </a:t>
            </a:r>
            <a:r>
              <a:rPr lang="en-US" sz="2000" dirty="0"/>
              <a:t>understand dark </a:t>
            </a:r>
            <a:r>
              <a:rPr lang="en-US" sz="2000" dirty="0" smtClean="0"/>
              <a:t>matter and may </a:t>
            </a:r>
            <a:r>
              <a:rPr lang="en-US" sz="2000" dirty="0"/>
              <a:t>probe the Universe’s history back to t ~ 1 </a:t>
            </a:r>
            <a:r>
              <a:rPr lang="en-US" sz="2000" dirty="0" err="1"/>
              <a:t>ps</a:t>
            </a:r>
            <a:r>
              <a:rPr lang="en-US" sz="2000" dirty="0"/>
              <a:t> (cf. BBN and 1 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/>
              <a:t>R</a:t>
            </a:r>
            <a:r>
              <a:rPr lang="en-US" sz="2000" dirty="0" smtClean="0"/>
              <a:t>ecent progress continues to make the DM/LHC interface an incredibly </a:t>
            </a:r>
            <a:r>
              <a:rPr lang="en-US" sz="2000" dirty="0"/>
              <a:t>fertile </a:t>
            </a:r>
            <a:r>
              <a:rPr lang="en-US" sz="2000" dirty="0" smtClean="0"/>
              <a:t>area for </a:t>
            </a:r>
            <a:r>
              <a:rPr lang="en-US" sz="2000" dirty="0"/>
              <a:t>creative ideas connecting </a:t>
            </a:r>
            <a:r>
              <a:rPr lang="en-US" sz="2000" dirty="0" smtClean="0"/>
              <a:t>theory/experimen</a:t>
            </a:r>
            <a:r>
              <a:rPr lang="en-US" sz="2000" dirty="0"/>
              <a:t>t</a:t>
            </a:r>
            <a:r>
              <a:rPr lang="en-US" sz="2000" dirty="0" smtClean="0"/>
              <a:t> </a:t>
            </a:r>
            <a:r>
              <a:rPr lang="en-US" sz="2000" dirty="0" smtClean="0"/>
              <a:t>and </a:t>
            </a:r>
            <a:r>
              <a:rPr lang="en-US" sz="2000" dirty="0" smtClean="0"/>
              <a:t>astrophysics/particle </a:t>
            </a:r>
            <a:r>
              <a:rPr lang="en-US" sz="2000" dirty="0" smtClean="0"/>
              <a:t>physics, with dark matter motivating many interesting scenarios that the LHC is ideally suited to probe.  Lots of fascinating work ahead!</a:t>
            </a:r>
            <a:endParaRPr lang="en-US" sz="2000" dirty="0"/>
          </a:p>
        </p:txBody>
      </p:sp>
      <p:sp>
        <p:nvSpPr>
          <p:cNvPr id="28676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CONCLUSIONS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188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68275"/>
            <a:ext cx="8229600" cy="441325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DARK MATTER AT THE LHC</a:t>
            </a:r>
            <a:endParaRPr lang="en-US" dirty="0">
              <a:latin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9611" y="990600"/>
            <a:ext cx="2590800" cy="3927894"/>
            <a:chOff x="149611" y="1295400"/>
            <a:chExt cx="2590800" cy="3927894"/>
          </a:xfrm>
        </p:grpSpPr>
        <p:pic>
          <p:nvPicPr>
            <p:cNvPr id="5" name="Picture 4" descr="6561a97d663747c265e88fd5ba4ee924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611" y="1752600"/>
              <a:ext cx="2590800" cy="347069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949711" y="1981200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LHC</a:t>
              </a:r>
              <a:endPara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5400000">
              <a:off x="593044" y="3794652"/>
              <a:ext cx="17740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Higgs Boson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5400000">
              <a:off x="1533501" y="3794652"/>
              <a:ext cx="17740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Gauge Hierarchy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5400000">
              <a:off x="-335745" y="3794652"/>
              <a:ext cx="17740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Standard Model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095922" y="1295400"/>
              <a:ext cx="6981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1997</a:t>
              </a:r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237106" y="990600"/>
            <a:ext cx="2590800" cy="3927894"/>
            <a:chOff x="149611" y="1295400"/>
            <a:chExt cx="2590800" cy="3927894"/>
          </a:xfrm>
        </p:grpSpPr>
        <p:pic>
          <p:nvPicPr>
            <p:cNvPr id="28" name="Picture 27" descr="6561a97d663747c265e88fd5ba4ee924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611" y="1752600"/>
              <a:ext cx="2590800" cy="3470694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949711" y="1981200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LHC</a:t>
              </a:r>
              <a:endPara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 rot="5400000">
              <a:off x="593044" y="3794652"/>
              <a:ext cx="17740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Higgs Boson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 rot="5400000">
              <a:off x="1533501" y="3794652"/>
              <a:ext cx="17740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Gauge Hierarchy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5400000">
              <a:off x="-335745" y="3794652"/>
              <a:ext cx="17740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Dark Matter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95922" y="1295400"/>
              <a:ext cx="6981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2007</a:t>
              </a:r>
              <a:endParaRPr lang="en-US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6324600" y="990600"/>
            <a:ext cx="2590800" cy="3927894"/>
            <a:chOff x="6324600" y="990600"/>
            <a:chExt cx="2590800" cy="3927894"/>
          </a:xfrm>
        </p:grpSpPr>
        <p:pic>
          <p:nvPicPr>
            <p:cNvPr id="35" name="Picture 34" descr="6561a97d663747c265e88fd5ba4ee924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4600" y="1447800"/>
              <a:ext cx="2590800" cy="3470694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7124700" y="1676400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LHC</a:t>
              </a:r>
              <a:endPara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270911" y="990600"/>
              <a:ext cx="6981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2017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229600" y="2758357"/>
            <a:ext cx="672201" cy="1774044"/>
            <a:chOff x="8229600" y="2756719"/>
            <a:chExt cx="672201" cy="1774044"/>
          </a:xfrm>
        </p:grpSpPr>
        <p:sp>
          <p:nvSpPr>
            <p:cNvPr id="38" name="TextBox 37"/>
            <p:cNvSpPr txBox="1"/>
            <p:nvPr/>
          </p:nvSpPr>
          <p:spPr>
            <a:xfrm rot="5400000">
              <a:off x="7708490" y="3489852"/>
              <a:ext cx="17740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Gauge Hierarchy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8229600" y="3503562"/>
              <a:ext cx="672201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400800" y="2438400"/>
            <a:ext cx="723900" cy="2336800"/>
            <a:chOff x="6400800" y="2436762"/>
            <a:chExt cx="723900" cy="2336800"/>
          </a:xfrm>
        </p:grpSpPr>
        <p:pic>
          <p:nvPicPr>
            <p:cNvPr id="41" name="Picture 40" descr="three-pillars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96" t="33810" r="58065" b="15381"/>
            <a:stretch/>
          </p:blipFill>
          <p:spPr>
            <a:xfrm>
              <a:off x="6400800" y="2436762"/>
              <a:ext cx="723900" cy="2336800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 rot="5400000">
              <a:off x="5904461" y="3489852"/>
              <a:ext cx="17740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Higgs Boson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086600" y="2362200"/>
            <a:ext cx="1143000" cy="2413000"/>
            <a:chOff x="7086600" y="2360562"/>
            <a:chExt cx="1143000" cy="2413000"/>
          </a:xfrm>
        </p:grpSpPr>
        <p:sp>
          <p:nvSpPr>
            <p:cNvPr id="45" name="Rectangle 44"/>
            <p:cNvSpPr/>
            <p:nvPr/>
          </p:nvSpPr>
          <p:spPr>
            <a:xfrm>
              <a:off x="7086600" y="2436762"/>
              <a:ext cx="1143000" cy="2336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4" name="Picture 43" descr="SupermanRoss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79" r="17998"/>
            <a:stretch/>
          </p:blipFill>
          <p:spPr>
            <a:xfrm>
              <a:off x="7270911" y="2360562"/>
              <a:ext cx="865367" cy="241300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 rot="5400000">
              <a:off x="6810666" y="3459076"/>
              <a:ext cx="177404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Dark Matter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54" name="Rectangle 3"/>
          <p:cNvSpPr txBox="1">
            <a:spLocks noChangeArrowheads="1"/>
          </p:cNvSpPr>
          <p:nvPr/>
        </p:nvSpPr>
        <p:spPr bwMode="auto">
          <a:xfrm>
            <a:off x="397388" y="5334000"/>
            <a:ext cx="8594211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Arial" charset="0"/>
              </a:rPr>
              <a:t>Why has dark matter become so important?</a:t>
            </a:r>
            <a:endParaRPr lang="en-US" sz="2800" dirty="0">
              <a:latin typeface="Arial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Arial" charset="0"/>
              </a:rPr>
              <a:t>                       Ancient history ahead!</a:t>
            </a:r>
          </a:p>
        </p:txBody>
      </p:sp>
      <p:pic>
        <p:nvPicPr>
          <p:cNvPr id="2" name="Picture 1" descr="no-pedestrian-traffic-warning-sign-s-448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055"/>
          <a:stretch/>
        </p:blipFill>
        <p:spPr>
          <a:xfrm>
            <a:off x="917189" y="5867400"/>
            <a:ext cx="1749811" cy="56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80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89025"/>
            <a:ext cx="8686800" cy="5159375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~1984: LHC Conception</a:t>
            </a:r>
          </a:p>
          <a:p>
            <a:pPr eaLnBrk="1" hangingPunct="1"/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pPr eaLnBrk="1" hangingPunct="1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1993: SSC Canceled, future hadron colliders = LHC.  LHC program:</a:t>
            </a:r>
          </a:p>
          <a:p>
            <a:pPr lvl="1"/>
            <a:r>
              <a:rPr lang="en-US" sz="1800" dirty="0" smtClean="0">
                <a:latin typeface="Arial" charset="0"/>
              </a:rPr>
              <a:t>Discover and study the Higgs boson </a:t>
            </a:r>
          </a:p>
          <a:p>
            <a:pPr lvl="1"/>
            <a:r>
              <a:rPr lang="en-US" sz="1800" dirty="0">
                <a:latin typeface="Arial" charset="0"/>
              </a:rPr>
              <a:t>Precisely study SM particles, e.g., the top quark</a:t>
            </a:r>
          </a:p>
          <a:p>
            <a:pPr lvl="1"/>
            <a:r>
              <a:rPr lang="en-US" sz="1800" dirty="0" smtClean="0">
                <a:latin typeface="Arial" charset="0"/>
              </a:rPr>
              <a:t>Discover and study new particles that solve the gauge hierarchy problem</a:t>
            </a:r>
          </a:p>
          <a:p>
            <a:pPr lvl="1"/>
            <a:endParaRPr lang="en-US" sz="1800" dirty="0" smtClean="0">
              <a:latin typeface="Arial" charset="0"/>
            </a:endParaRPr>
          </a:p>
          <a:p>
            <a:pPr eaLnBrk="1" hangingPunct="1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1993: SLAC demonstrates highly polarized beams, linear collider efforts in Asia, Europe, and America start becoming the ILC. ILC program:</a:t>
            </a:r>
          </a:p>
          <a:p>
            <a:pPr lvl="1"/>
            <a:r>
              <a:rPr lang="en-US" dirty="0" smtClean="0">
                <a:latin typeface="Arial" charset="0"/>
                <a:sym typeface="Wingdings"/>
              </a:rPr>
              <a:t>Precisely study the Higgs boson</a:t>
            </a:r>
          </a:p>
          <a:p>
            <a:pPr lvl="1"/>
            <a:r>
              <a:rPr lang="en-US" dirty="0">
                <a:latin typeface="Arial" charset="0"/>
              </a:rPr>
              <a:t>Precisely study SM particles, e.g., the top quark</a:t>
            </a:r>
          </a:p>
          <a:p>
            <a:pPr lvl="1"/>
            <a:r>
              <a:rPr lang="en-US" dirty="0" smtClean="0">
                <a:latin typeface="Arial" charset="0"/>
                <a:sym typeface="Wingdings"/>
              </a:rPr>
              <a:t>Discover and precisely study new particles that solve the gauge hierarchy problem with mass up to </a:t>
            </a:r>
            <a:r>
              <a:rPr lang="en-US" dirty="0" err="1" smtClean="0">
                <a:latin typeface="Arial" charset="0"/>
                <a:sym typeface="Wingdings"/>
              </a:rPr>
              <a:t>E</a:t>
            </a:r>
            <a:r>
              <a:rPr lang="en-US" baseline="-25000" dirty="0" err="1" smtClean="0">
                <a:latin typeface="Arial" charset="0"/>
                <a:sym typeface="Wingdings"/>
              </a:rPr>
              <a:t>beam</a:t>
            </a:r>
            <a:endParaRPr lang="en-US" baseline="-25000" dirty="0" smtClean="0">
              <a:latin typeface="Arial" charset="0"/>
              <a:sym typeface="Wingdings"/>
            </a:endParaRPr>
          </a:p>
          <a:p>
            <a:pPr lvl="1"/>
            <a:endParaRPr lang="en-US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sym typeface="Wingdings"/>
            </a:endParaRPr>
          </a:p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  <a:sym typeface="Wingdings"/>
              </a:rPr>
              <a:t>Why build the ILC? What does precision study of new particles buy you? </a:t>
            </a:r>
            <a:endParaRPr lang="en-US" sz="2000" baseline="-250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  <a:sym typeface="Wingding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68275"/>
            <a:ext cx="8229600" cy="441325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A BRIEF HISTORY OF DM AT COLLIDERS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12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60425"/>
            <a:ext cx="8763000" cy="5616575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1998: Accelerating universe discovered</a:t>
            </a:r>
          </a:p>
          <a:p>
            <a:pPr eaLnBrk="1" hangingPunct="1"/>
            <a:endParaRPr lang="en-US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pPr eaLnBrk="1" hangingPunct="1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2001-: rapid rise in precision cosmology from CMB experiments, etc.</a:t>
            </a:r>
          </a:p>
          <a:p>
            <a:pPr eaLnBrk="1" hangingPunct="1"/>
            <a:endParaRPr lang="en-US" sz="10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pPr eaLnBrk="1" hangingPunct="1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Late 1990’s-: a new boom in DM candidates begins (Q balls,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WIMPzillas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,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inelastic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DM,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KK dark matter, T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-odd dark matter,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superWIMPs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,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etc.)</a:t>
            </a:r>
          </a:p>
          <a:p>
            <a:pPr eaLnBrk="1" hangingPunct="1"/>
            <a:endParaRPr lang="en-US" sz="10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New collider goals</a:t>
            </a:r>
          </a:p>
          <a:p>
            <a:pPr lvl="1"/>
            <a:r>
              <a:rPr lang="en-US" sz="1800" dirty="0" smtClean="0">
                <a:latin typeface="Arial" charset="0"/>
              </a:rPr>
              <a:t>What can colliders tell us about cosmology?</a:t>
            </a:r>
          </a:p>
          <a:p>
            <a:pPr lvl="1"/>
            <a:r>
              <a:rPr lang="en-US" sz="1800" dirty="0" smtClean="0">
                <a:latin typeface="Arial" charset="0"/>
              </a:rPr>
              <a:t>How </a:t>
            </a:r>
            <a:r>
              <a:rPr lang="en-US" sz="1800" dirty="0">
                <a:latin typeface="Arial" charset="0"/>
              </a:rPr>
              <a:t>well can </a:t>
            </a:r>
            <a:r>
              <a:rPr lang="en-US" sz="1800" dirty="0" smtClean="0">
                <a:latin typeface="Arial" charset="0"/>
              </a:rPr>
              <a:t>dark matter properties be determined?  </a:t>
            </a:r>
          </a:p>
          <a:p>
            <a:pPr lvl="1"/>
            <a:r>
              <a:rPr lang="en-US" sz="1800" dirty="0" smtClean="0">
                <a:latin typeface="Arial" charset="0"/>
              </a:rPr>
              <a:t>For example, how precisely can </a:t>
            </a:r>
            <a:r>
              <a:rPr lang="en-US" sz="1800" dirty="0" err="1" smtClean="0">
                <a:latin typeface="Arial" charset="0"/>
              </a:rPr>
              <a:t>m</a:t>
            </a:r>
            <a:r>
              <a:rPr lang="en-US" sz="1800" baseline="-25000" dirty="0" err="1" smtClean="0">
                <a:latin typeface="Arial" charset="0"/>
              </a:rPr>
              <a:t>X</a:t>
            </a:r>
            <a:r>
              <a:rPr lang="en-US" sz="1800" dirty="0" smtClean="0">
                <a:latin typeface="Arial" charset="0"/>
              </a:rPr>
              <a:t> and </a:t>
            </a:r>
            <a:r>
              <a:rPr lang="en-US" sz="1800" dirty="0" smtClean="0">
                <a:latin typeface="Symbol" charset="2"/>
                <a:cs typeface="Symbol" charset="2"/>
              </a:rPr>
              <a:t>W</a:t>
            </a:r>
            <a:r>
              <a:rPr lang="en-US" sz="1800" baseline="-25000" dirty="0">
                <a:latin typeface="Arial" charset="0"/>
              </a:rPr>
              <a:t>X</a:t>
            </a:r>
            <a:r>
              <a:rPr lang="en-US" sz="1800" dirty="0" smtClean="0">
                <a:latin typeface="Arial" charset="0"/>
              </a:rPr>
              <a:t> be determined?</a:t>
            </a:r>
          </a:p>
          <a:p>
            <a:pPr eaLnBrk="1" hangingPunct="1"/>
            <a:endParaRPr lang="en-US" sz="10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pPr eaLnBrk="1" hangingPunct="1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A shift in thinking</a:t>
            </a:r>
          </a:p>
          <a:p>
            <a:pPr lvl="1"/>
            <a:r>
              <a:rPr lang="en-US" sz="1800" dirty="0" smtClean="0">
                <a:latin typeface="Arial" charset="0"/>
              </a:rPr>
              <a:t>old: lightest </a:t>
            </a:r>
            <a:r>
              <a:rPr lang="en-US" sz="1800" dirty="0" err="1" smtClean="0">
                <a:latin typeface="Arial" charset="0"/>
              </a:rPr>
              <a:t>neutralino</a:t>
            </a:r>
            <a:r>
              <a:rPr lang="en-US" sz="1800" dirty="0" smtClean="0">
                <a:latin typeface="Arial" charset="0"/>
              </a:rPr>
              <a:t> = cascade endpoint, missing E</a:t>
            </a:r>
            <a:r>
              <a:rPr lang="en-US" sz="1800" baseline="-25000" dirty="0" smtClean="0">
                <a:latin typeface="Arial" charset="0"/>
              </a:rPr>
              <a:t>T</a:t>
            </a:r>
            <a:r>
              <a:rPr lang="en-US" sz="1800" dirty="0" smtClean="0">
                <a:latin typeface="Arial" charset="0"/>
              </a:rPr>
              <a:t> signature</a:t>
            </a:r>
          </a:p>
          <a:p>
            <a:pPr lvl="1"/>
            <a:r>
              <a:rPr lang="en-US" sz="1800" dirty="0" smtClean="0">
                <a:latin typeface="Arial" charset="0"/>
              </a:rPr>
              <a:t>new: lightest </a:t>
            </a:r>
            <a:r>
              <a:rPr lang="en-US" sz="1800" dirty="0" err="1" smtClean="0">
                <a:latin typeface="Arial" charset="0"/>
              </a:rPr>
              <a:t>neutralino</a:t>
            </a:r>
            <a:r>
              <a:rPr lang="en-US" sz="1800" dirty="0" smtClean="0">
                <a:latin typeface="Arial" charset="0"/>
              </a:rPr>
              <a:t> = dark matter, critically importance</a:t>
            </a:r>
          </a:p>
          <a:p>
            <a:pPr eaLnBrk="1" hangingPunct="1"/>
            <a:endParaRPr lang="en-US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pPr eaLnBrk="1" hangingPunct="1"/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Most LHC physicists were too busy doing real work, and so this largely fell to ILC study groups to investigate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68275"/>
            <a:ext cx="8229600" cy="441325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THE ANSWER: DARK MATTER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07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68275"/>
            <a:ext cx="8229600" cy="441325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ILC COSMOLOGY GROUP 2004-05</a:t>
            </a:r>
            <a:endParaRPr lang="en-US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78" y="2209800"/>
            <a:ext cx="4192578" cy="312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6725" y="2209800"/>
            <a:ext cx="4192475" cy="3124200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4984478" y="3200400"/>
            <a:ext cx="3581400" cy="7620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4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68275"/>
            <a:ext cx="8229600" cy="441325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THE WIMP MIRACLE</a:t>
            </a:r>
            <a:endParaRPr lang="en-US" dirty="0"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22" y="3496631"/>
            <a:ext cx="3985378" cy="2980369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496631"/>
            <a:ext cx="4191000" cy="2980369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52400" y="990600"/>
            <a:ext cx="8686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“Determine the role cosmology plays in highlighting specific scenarios for new physics”</a:t>
            </a:r>
          </a:p>
          <a:p>
            <a:endParaRPr lang="en-US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The WIMP miracle: </a:t>
            </a:r>
            <a:r>
              <a:rPr lang="en-US" sz="2000" dirty="0" smtClean="0">
                <a:latin typeface="Arial" charset="0"/>
              </a:rPr>
              <a:t>Continuous (relic density) and Discrete (stability)</a:t>
            </a:r>
          </a:p>
          <a:p>
            <a:endParaRPr lang="en-US" sz="1000" dirty="0" smtClean="0">
              <a:latin typeface="Arial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Irrespective of the gauge hierarchy problem, cosmology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  <a:sym typeface="Wingdings"/>
              </a:rPr>
              <a:t> weak scale, and the LHC is ideally suited to probing this scale definitively</a:t>
            </a:r>
            <a:endParaRPr lang="en-US" sz="2000" dirty="0" smtClean="0">
              <a:solidFill>
                <a:srgbClr val="FF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17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68275"/>
            <a:ext cx="8229600" cy="441325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COMPLEMENTARITY</a:t>
            </a:r>
            <a:endParaRPr lang="en-US" dirty="0"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442648"/>
            <a:ext cx="3886200" cy="3034352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442648"/>
            <a:ext cx="4114800" cy="3034352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2400" y="838200"/>
            <a:ext cx="8991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“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dentify what insights the ILC can provide </a:t>
            </a:r>
            <a:r>
              <a:rPr lang="en-US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beyond those gained with other experiments and observations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” </a:t>
            </a:r>
          </a:p>
          <a:p>
            <a:endParaRPr lang="en-US" sz="1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essentially required understanding what the LHC, direct detection, and indirect detection could do: complementarity</a:t>
            </a:r>
          </a:p>
          <a:p>
            <a:endParaRPr lang="en-US" sz="1000" dirty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The LHC is an integral part of any comprehensive program to understand dark matter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359" y="6248400"/>
            <a:ext cx="650412" cy="1949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aseline="-25000" dirty="0" err="1" smtClean="0"/>
              <a:t>Feng</a:t>
            </a:r>
            <a:r>
              <a:rPr lang="en-US" sz="1000" baseline="-25000" dirty="0" smtClean="0"/>
              <a:t> (2008)</a:t>
            </a:r>
            <a:endParaRPr lang="en-US" sz="1000" baseline="-25000" dirty="0"/>
          </a:p>
        </p:txBody>
      </p:sp>
    </p:spTree>
    <p:extLst>
      <p:ext uri="{BB962C8B-B14F-4D97-AF65-F5344CB8AC3E}">
        <p14:creationId xmlns:p14="http://schemas.microsoft.com/office/powerpoint/2010/main" val="314817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68275"/>
            <a:ext cx="8229600" cy="441325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RELIC DENSITY AND COMPLETE MODELS</a:t>
            </a:r>
            <a:endParaRPr lang="en-US" dirty="0">
              <a:latin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914402"/>
            <a:ext cx="4152900" cy="3092276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914400"/>
            <a:ext cx="4419600" cy="3092277"/>
          </a:xfrm>
          <a:prstGeom prst="rect">
            <a:avLst/>
          </a:prstGeom>
          <a:ln w="12700" cmpd="sng">
            <a:solidFill>
              <a:schemeClr val="tx1"/>
            </a:solidFill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6566" y="4038600"/>
            <a:ext cx="8905034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A crowning achievement: given a complete model, determine the relic density to % level, compare with cosmological measurements            </a:t>
            </a:r>
          </a:p>
          <a:p>
            <a:pPr marL="0" indent="0" algn="r">
              <a:buNone/>
            </a:pPr>
            <a:r>
              <a:rPr lang="en-US" sz="1600" baseline="-25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Baltz</a:t>
            </a:r>
            <a:r>
              <a:rPr lang="en-US" sz="16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, </a:t>
            </a:r>
            <a:r>
              <a:rPr lang="en-US" sz="1600" baseline="-25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Battaglia</a:t>
            </a:r>
            <a:r>
              <a:rPr lang="en-US" sz="16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, </a:t>
            </a:r>
            <a:r>
              <a:rPr lang="en-US" sz="1600" baseline="-25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Peskin</a:t>
            </a:r>
            <a:r>
              <a:rPr lang="en-US" sz="16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, </a:t>
            </a:r>
            <a:r>
              <a:rPr lang="en-US" sz="1600" baseline="-25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Wizansky</a:t>
            </a:r>
            <a:r>
              <a:rPr lang="en-US" sz="1600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(2006) </a:t>
            </a:r>
          </a:p>
          <a:p>
            <a:endParaRPr lang="en-US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charset="0"/>
            </a:endParaRPr>
          </a:p>
          <a:p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Addressed many now famous slogans: </a:t>
            </a:r>
            <a:r>
              <a:rPr lang="en-US" sz="1800" dirty="0" smtClean="0">
                <a:latin typeface="Arial" charset="0"/>
              </a:rPr>
              <a:t>“colliders can’t discover dark matter”, “dark matter might be multi-component”, “the dark sector could be complicated”</a:t>
            </a:r>
          </a:p>
          <a:p>
            <a:endParaRPr lang="en-US" sz="1200" dirty="0">
              <a:latin typeface="Arial" charset="0"/>
            </a:endParaRPr>
          </a:p>
          <a:p>
            <a:r>
              <a:rPr lang="en-US" sz="1800" dirty="0" smtClean="0">
                <a:solidFill>
                  <a:srgbClr val="FF0000"/>
                </a:solidFill>
                <a:latin typeface="Arial" charset="0"/>
              </a:rPr>
              <a:t>The LHC can determine if missing particles are all of the DM, probe the Universe’s history back to t ~ 1 </a:t>
            </a:r>
            <a:r>
              <a:rPr lang="en-US" sz="1800" dirty="0" err="1" smtClean="0">
                <a:solidFill>
                  <a:srgbClr val="FF0000"/>
                </a:solidFill>
                <a:latin typeface="Arial" charset="0"/>
              </a:rPr>
              <a:t>ps</a:t>
            </a:r>
            <a:r>
              <a:rPr lang="en-US" sz="1800" dirty="0" smtClean="0">
                <a:solidFill>
                  <a:srgbClr val="FF0000"/>
                </a:solidFill>
                <a:latin typeface="Arial" charset="0"/>
              </a:rPr>
              <a:t> (cf. BBN and 1 s)</a:t>
            </a:r>
          </a:p>
        </p:txBody>
      </p:sp>
    </p:spTree>
    <p:extLst>
      <p:ext uri="{BB962C8B-B14F-4D97-AF65-F5344CB8AC3E}">
        <p14:creationId xmlns:p14="http://schemas.microsoft.com/office/powerpoint/2010/main" val="314817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54659</TotalTime>
  <Words>1353</Words>
  <Application>Microsoft Macintosh PowerPoint</Application>
  <PresentationFormat>On-screen Show (4:3)</PresentationFormat>
  <Paragraphs>188</Paragraphs>
  <Slides>20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office_arial</vt:lpstr>
      <vt:lpstr>PowerPoint Presentation</vt:lpstr>
      <vt:lpstr>INTRODUCTION</vt:lpstr>
      <vt:lpstr>DARK MATTER AT THE LHC</vt:lpstr>
      <vt:lpstr>A BRIEF HISTORY OF DM AT COLLIDERS</vt:lpstr>
      <vt:lpstr>THE ANSWER: DARK MATTER</vt:lpstr>
      <vt:lpstr>ILC COSMOLOGY GROUP 2004-05</vt:lpstr>
      <vt:lpstr>THE WIMP MIRACLE</vt:lpstr>
      <vt:lpstr>COMPLEMENTARITY</vt:lpstr>
      <vt:lpstr>RELIC DENSITY AND COMPLETE MODELS</vt:lpstr>
      <vt:lpstr>COMPLETE MODELS</vt:lpstr>
      <vt:lpstr>MSSM4G</vt:lpstr>
      <vt:lpstr>MSSM4G COSMOLOGY</vt:lpstr>
      <vt:lpstr>MSSM4G AT THE LHC</vt:lpstr>
      <vt:lpstr>OTHER COMPLETE MODELS</vt:lpstr>
      <vt:lpstr>DM EFFECTIVE THEORIES &amp; SIMPLIFIED MODELS</vt:lpstr>
      <vt:lpstr>PROTO-EFFECTIVE THEORIES AT THE ILC</vt:lpstr>
      <vt:lpstr>DM EFFECTIVE THEORY</vt:lpstr>
      <vt:lpstr>DM SIMPLIFIED MODELS</vt:lpstr>
      <vt:lpstr>RECENT LHC RESULTS</vt:lpstr>
      <vt:lpstr>CONCLUSIONS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</dc:creator>
  <cp:lastModifiedBy>Jonathan</cp:lastModifiedBy>
  <cp:revision>839</cp:revision>
  <cp:lastPrinted>2013-07-29T03:23:30Z</cp:lastPrinted>
  <dcterms:created xsi:type="dcterms:W3CDTF">2011-05-01T15:38:23Z</dcterms:created>
  <dcterms:modified xsi:type="dcterms:W3CDTF">2017-04-03T16:46:14Z</dcterms:modified>
</cp:coreProperties>
</file>