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3" r:id="rId1"/>
  </p:sldMasterIdLst>
  <p:notesMasterIdLst>
    <p:notesMasterId r:id="rId8"/>
  </p:notesMasterIdLst>
  <p:handoutMasterIdLst>
    <p:handoutMasterId r:id="rId9"/>
  </p:handoutMasterIdLst>
  <p:sldIdLst>
    <p:sldId id="835" r:id="rId2"/>
    <p:sldId id="805" r:id="rId3"/>
    <p:sldId id="831" r:id="rId4"/>
    <p:sldId id="832" r:id="rId5"/>
    <p:sldId id="834" r:id="rId6"/>
    <p:sldId id="833" r:id="rId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99"/>
    <a:srgbClr val="FF0000"/>
    <a:srgbClr val="0000FF"/>
    <a:srgbClr val="00BE00"/>
    <a:srgbClr val="00CC00"/>
    <a:srgbClr val="0000CC"/>
    <a:srgbClr val="17375E"/>
    <a:srgbClr val="4A7E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529" autoAdjust="0"/>
    <p:restoredTop sz="94706" autoAdjust="0"/>
  </p:normalViewPr>
  <p:slideViewPr>
    <p:cSldViewPr snapToObjects="1">
      <p:cViewPr varScale="1">
        <p:scale>
          <a:sx n="86" d="100"/>
          <a:sy n="86" d="100"/>
        </p:scale>
        <p:origin x="-360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6" y="580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 varScale="1">
        <p:scale>
          <a:sx n="64" d="100"/>
          <a:sy n="64" d="100"/>
        </p:scale>
        <p:origin x="-2040" y="-11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handoutMaster" Target="handoutMasters/handoutMaster1.xml"/><Relationship Id="rId10" Type="http://schemas.openxmlformats.org/officeDocument/2006/relationships/printerSettings" Target="printerSettings/printerSettings1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7BB71DE-E4E2-D740-9B0C-BCAB2D8C950C}" type="datetime1">
              <a:rPr lang="en-US"/>
              <a:pPr/>
              <a:t>3/25/17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AF94FE53-22EF-054E-B544-A70BD85E07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9436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3E058F47-4F34-0441-830E-9AC59C39D30F}" type="datetime1">
              <a:rPr lang="en-US"/>
              <a:pPr/>
              <a:t>3/25/17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B8571E1E-6B02-6C4B-9263-FC8901A7D6F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74034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5E1F641B-6BBA-8347-9F4F-072BA9C2AE85}" type="slidenum">
              <a:rPr lang="en-US">
                <a:latin typeface="Calibri" charset="0"/>
              </a:rPr>
              <a:pPr eaLnBrk="1" hangingPunct="1"/>
              <a:t>1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527E3-EE92-2B41-A743-BA878ACA5736}" type="slidenum">
              <a:rPr lang="en-US">
                <a:latin typeface="Calibri" charset="0"/>
              </a:rPr>
              <a:pPr eaLnBrk="1" hangingPunct="1"/>
              <a:t>3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527E3-EE92-2B41-A743-BA878ACA5736}" type="slidenum">
              <a:rPr lang="en-US">
                <a:latin typeface="Calibri" charset="0"/>
              </a:rPr>
              <a:pPr eaLnBrk="1" hangingPunct="1"/>
              <a:t>4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527E3-EE92-2B41-A743-BA878ACA5736}" type="slidenum">
              <a:rPr lang="en-US">
                <a:latin typeface="Calibri" charset="0"/>
              </a:rPr>
              <a:pPr eaLnBrk="1" hangingPunct="1"/>
              <a:t>5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527E3-EE92-2B41-A743-BA878ACA5736}" type="slidenum">
              <a:rPr lang="en-US">
                <a:latin typeface="Calibri" charset="0"/>
              </a:rPr>
              <a:pPr eaLnBrk="1" hangingPunct="1"/>
              <a:t>6</a:t>
            </a:fld>
            <a:endParaRPr lang="en-US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55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56233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295400" y="168275"/>
            <a:ext cx="685800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990600"/>
            <a:ext cx="8229600" cy="539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Text Box 23"/>
          <p:cNvSpPr txBox="1">
            <a:spLocks noChangeArrowheads="1"/>
          </p:cNvSpPr>
          <p:nvPr/>
        </p:nvSpPr>
        <p:spPr bwMode="auto">
          <a:xfrm>
            <a:off x="8162925" y="6138863"/>
            <a:ext cx="4508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defTabSz="914400">
              <a:defRPr/>
            </a:pPr>
            <a:endParaRPr lang="en-US" sz="1000">
              <a:solidFill>
                <a:srgbClr val="000000"/>
              </a:solidFill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9" name="Line 28"/>
          <p:cNvSpPr>
            <a:spLocks noChangeShapeType="1"/>
          </p:cNvSpPr>
          <p:nvPr/>
        </p:nvSpPr>
        <p:spPr bwMode="auto">
          <a:xfrm>
            <a:off x="304800" y="715963"/>
            <a:ext cx="8474075" cy="0"/>
          </a:xfrm>
          <a:prstGeom prst="line">
            <a:avLst/>
          </a:prstGeom>
          <a:noFill/>
          <a:ln w="57150">
            <a:solidFill>
              <a:srgbClr val="0B4599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9" name="Rectangle 4"/>
          <p:cNvSpPr txBox="1">
            <a:spLocks noChangeArrowheads="1"/>
          </p:cNvSpPr>
          <p:nvPr/>
        </p:nvSpPr>
        <p:spPr>
          <a:xfrm>
            <a:off x="101600" y="6553200"/>
            <a:ext cx="1905000" cy="282575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 smtClean="0">
                <a:latin typeface="+mn-lt"/>
                <a:ea typeface="+mn-ea"/>
                <a:cs typeface="+mn-cs"/>
              </a:rPr>
              <a:t>24 Mar 2017</a:t>
            </a:r>
            <a:endParaRPr lang="en-US" sz="1000" dirty="0">
              <a:latin typeface="+mn-lt"/>
              <a:ea typeface="+mn-ea"/>
              <a:cs typeface="+mn-cs"/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2971800" y="6542088"/>
            <a:ext cx="2895600" cy="290512"/>
          </a:xfrm>
          <a:prstGeom prst="rect">
            <a:avLst/>
          </a:prstGeom>
          <a:ln/>
        </p:spPr>
        <p:txBody>
          <a:bodyPr/>
          <a:lstStyle>
            <a:lvl1pPr>
              <a:defRPr sz="1200">
                <a:solidFill>
                  <a:srgbClr val="0000FF"/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+mn-ea"/>
              <a:cs typeface="+mn-cs"/>
            </a:endParaRPr>
          </a:p>
        </p:txBody>
      </p:sp>
      <p:sp>
        <p:nvSpPr>
          <p:cNvPr id="11" name="Rectangle 6"/>
          <p:cNvSpPr txBox="1">
            <a:spLocks noChangeArrowheads="1"/>
          </p:cNvSpPr>
          <p:nvPr/>
        </p:nvSpPr>
        <p:spPr>
          <a:xfrm>
            <a:off x="7023100" y="6535738"/>
            <a:ext cx="1905000" cy="322262"/>
          </a:xfrm>
          <a:prstGeom prst="rect">
            <a:avLst/>
          </a:prstGeom>
          <a:ln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A108418-F3A5-8041-ACE4-7A8CB0D9A6BF}" type="slidenum">
              <a:rPr lang="en-US" sz="1000" smtClean="0">
                <a:solidFill>
                  <a:srgbClr val="0000FF"/>
                </a:solidFill>
              </a:rPr>
              <a:pPr algn="r" eaLnBrk="1" hangingPunct="1"/>
              <a:t>‹#›</a:t>
            </a:fld>
            <a:endParaRPr lang="en-US" sz="1000" dirty="0">
              <a:solidFill>
                <a:srgbClr val="0000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3" r:id="rId1"/>
    <p:sldLayoutId id="2147483984" r:id="rId2"/>
  </p:sldLayoutIdLst>
  <p:hf sldNum="0" hdr="0" ft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000000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0000FF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0000FF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ChangeArrowheads="1"/>
          </p:cNvSpPr>
          <p:nvPr/>
        </p:nvSpPr>
        <p:spPr bwMode="auto">
          <a:xfrm>
            <a:off x="0" y="1184275"/>
            <a:ext cx="9144000" cy="2244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400" b="1" dirty="0"/>
              <a:t>Inputs and </a:t>
            </a:r>
            <a:r>
              <a:rPr lang="en-US" sz="2400" b="1" dirty="0" smtClean="0"/>
              <a:t>Questions from </a:t>
            </a:r>
          </a:p>
          <a:p>
            <a:pPr algn="ctr"/>
            <a:r>
              <a:rPr lang="en-US" sz="2400" b="1" dirty="0" smtClean="0"/>
              <a:t>WG4: New Candidates, Targets, and Complementarity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0" y="3429000"/>
            <a:ext cx="91440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2000" i="1" dirty="0" smtClean="0"/>
              <a:t>U.S. Cosmic Visions: New Ideas in Dark Matter</a:t>
            </a:r>
            <a:endParaRPr lang="en-US" sz="2000" i="1" dirty="0"/>
          </a:p>
          <a:p>
            <a:pPr algn="ctr"/>
            <a:endParaRPr lang="en-US" sz="1200" i="1" dirty="0"/>
          </a:p>
          <a:p>
            <a:pPr algn="ctr"/>
            <a:r>
              <a:rPr lang="en-US" sz="2000" i="1" dirty="0" smtClean="0"/>
              <a:t>University of Maryland</a:t>
            </a:r>
          </a:p>
          <a:p>
            <a:pPr algn="ctr"/>
            <a:endParaRPr lang="en-US" sz="2400" dirty="0"/>
          </a:p>
          <a:p>
            <a:pPr algn="ctr"/>
            <a:r>
              <a:rPr lang="en-US" dirty="0"/>
              <a:t>Jonathan </a:t>
            </a:r>
            <a:r>
              <a:rPr lang="en-US" dirty="0" err="1" smtClean="0"/>
              <a:t>Feng</a:t>
            </a:r>
            <a:r>
              <a:rPr lang="en-US" dirty="0"/>
              <a:t> </a:t>
            </a:r>
            <a:r>
              <a:rPr lang="en-US" dirty="0" smtClean="0"/>
              <a:t>and Paddy Fox, conveners</a:t>
            </a:r>
            <a:endParaRPr lang="en-US" dirty="0"/>
          </a:p>
          <a:p>
            <a:pPr algn="ctr"/>
            <a:endParaRPr lang="en-US" dirty="0"/>
          </a:p>
          <a:p>
            <a:pPr algn="ctr"/>
            <a:r>
              <a:rPr lang="en-US" dirty="0" smtClean="0"/>
              <a:t>24 March 2017</a:t>
            </a:r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04800" y="6211888"/>
            <a:ext cx="8458200" cy="46037"/>
          </a:xfrm>
          <a:prstGeom prst="rect">
            <a:avLst/>
          </a:prstGeom>
          <a:solidFill>
            <a:srgbClr val="000099"/>
          </a:solidFill>
          <a:ln>
            <a:noFill/>
          </a:ln>
          <a:effectLst>
            <a:outerShdw blurRad="63500" dist="23000" dir="5400000" rotWithShape="0">
              <a:srgbClr val="000000">
                <a:alpha val="34998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0" y="6400800"/>
            <a:ext cx="91440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9233597"/>
      </p:ext>
    </p:extLst>
  </p:cSld>
  <p:clrMapOvr>
    <a:masterClrMapping/>
  </p:clrMapOvr>
  <p:transition xmlns:p14="http://schemas.microsoft.com/office/powerpoint/2010/main" advTm="0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 txBox="1">
            <a:spLocks/>
          </p:cNvSpPr>
          <p:nvPr/>
        </p:nvSpPr>
        <p:spPr bwMode="auto">
          <a:xfrm>
            <a:off x="0" y="152400"/>
            <a:ext cx="91440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2800" b="1" dirty="0" smtClean="0">
                <a:solidFill>
                  <a:srgbClr val="000000"/>
                </a:solidFill>
              </a:rPr>
              <a:t>INPUTS AND QUESTIONS FROM WG4</a:t>
            </a:r>
            <a:endParaRPr lang="en-US" sz="2800" b="1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04800" y="844689"/>
            <a:ext cx="861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1:10pm - 3:40pm WG3-WG4 Joint Parallel</a:t>
            </a:r>
            <a:endParaRPr lang="en-US" sz="2000" dirty="0"/>
          </a:p>
          <a:p>
            <a:r>
              <a:rPr lang="de-DE" sz="2000" dirty="0" smtClean="0"/>
              <a:t>Philip </a:t>
            </a:r>
            <a:r>
              <a:rPr lang="de-DE" sz="2000" dirty="0"/>
              <a:t>Schuster </a:t>
            </a:r>
            <a:r>
              <a:rPr lang="mr-IN" sz="2000" dirty="0" smtClean="0"/>
              <a:t>(</a:t>
            </a:r>
            <a:r>
              <a:rPr lang="en-US" sz="2000" dirty="0" smtClean="0"/>
              <a:t>SLAC</a:t>
            </a:r>
            <a:r>
              <a:rPr lang="mr-IN" sz="2000" dirty="0" smtClean="0"/>
              <a:t>)</a:t>
            </a:r>
            <a:r>
              <a:rPr lang="it-IT" sz="2000" dirty="0" smtClean="0"/>
              <a:t>: Accelerator </a:t>
            </a:r>
            <a:r>
              <a:rPr lang="it-IT" sz="2000" dirty="0" err="1" smtClean="0"/>
              <a:t>Complementarity</a:t>
            </a:r>
            <a:endParaRPr lang="en-US" sz="2000" dirty="0"/>
          </a:p>
          <a:p>
            <a:r>
              <a:rPr lang="en-US" sz="2000" dirty="0" err="1" smtClean="0"/>
              <a:t>Iftah</a:t>
            </a:r>
            <a:r>
              <a:rPr lang="en-US" sz="2000" dirty="0" smtClean="0"/>
              <a:t> </a:t>
            </a:r>
            <a:r>
              <a:rPr lang="en-US" sz="2000" dirty="0" err="1"/>
              <a:t>Galon</a:t>
            </a:r>
            <a:r>
              <a:rPr lang="en-US" sz="2000" dirty="0"/>
              <a:t> </a:t>
            </a:r>
            <a:r>
              <a:rPr lang="mr-IN" sz="2000" dirty="0" smtClean="0"/>
              <a:t>(</a:t>
            </a:r>
            <a:r>
              <a:rPr lang="en-US" sz="2000" dirty="0" smtClean="0"/>
              <a:t>UC Irvine</a:t>
            </a:r>
            <a:r>
              <a:rPr lang="mr-IN" sz="2000" dirty="0" smtClean="0"/>
              <a:t>)</a:t>
            </a:r>
            <a:r>
              <a:rPr lang="en-US" sz="2000" dirty="0" smtClean="0"/>
              <a:t>: Non</a:t>
            </a:r>
            <a:r>
              <a:rPr lang="en-US" sz="2000" dirty="0"/>
              <a:t>-accelerator </a:t>
            </a:r>
            <a:r>
              <a:rPr lang="en-US" sz="2000" dirty="0" smtClean="0"/>
              <a:t>Probes </a:t>
            </a:r>
            <a:r>
              <a:rPr lang="en-US" sz="2000" dirty="0"/>
              <a:t>of </a:t>
            </a:r>
            <a:r>
              <a:rPr lang="en-US" sz="2000" dirty="0" smtClean="0"/>
              <a:t>Light </a:t>
            </a:r>
            <a:r>
              <a:rPr lang="en-US" sz="2000" dirty="0"/>
              <a:t>B</a:t>
            </a:r>
            <a:r>
              <a:rPr lang="en-US" sz="2000" dirty="0" smtClean="0"/>
              <a:t>osons: The </a:t>
            </a:r>
            <a:r>
              <a:rPr lang="en-US" sz="2000" baseline="30000" dirty="0" smtClean="0"/>
              <a:t>8</a:t>
            </a:r>
            <a:r>
              <a:rPr lang="en-US" sz="2000" dirty="0" smtClean="0"/>
              <a:t>Be Anomaly and a </a:t>
            </a:r>
            <a:r>
              <a:rPr lang="en-US" sz="2000" dirty="0" err="1" smtClean="0"/>
              <a:t>Protophobic</a:t>
            </a:r>
            <a:r>
              <a:rPr lang="en-US" sz="2000" dirty="0" smtClean="0"/>
              <a:t> 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Force</a:t>
            </a:r>
          </a:p>
          <a:p>
            <a:r>
              <a:rPr lang="de-DE" sz="2000" dirty="0" smtClean="0"/>
              <a:t>Omar </a:t>
            </a:r>
            <a:r>
              <a:rPr lang="de-DE" sz="2000" dirty="0"/>
              <a:t>Moreno </a:t>
            </a:r>
            <a:r>
              <a:rPr lang="mr-IN" sz="2000" dirty="0" smtClean="0"/>
              <a:t>(</a:t>
            </a:r>
            <a:r>
              <a:rPr lang="en-US" sz="2000" dirty="0" smtClean="0"/>
              <a:t>SLAC</a:t>
            </a:r>
            <a:r>
              <a:rPr lang="mr-IN" sz="2000" dirty="0" smtClean="0"/>
              <a:t>)</a:t>
            </a:r>
            <a:r>
              <a:rPr lang="en-US" sz="2000" dirty="0" smtClean="0"/>
              <a:t>: HPS </a:t>
            </a:r>
            <a:r>
              <a:rPr lang="en-US" sz="2000" dirty="0"/>
              <a:t>First </a:t>
            </a:r>
            <a:r>
              <a:rPr lang="en-US" sz="2000" dirty="0" smtClean="0"/>
              <a:t>Results</a:t>
            </a:r>
            <a:endParaRPr lang="en-US" sz="2000" dirty="0"/>
          </a:p>
          <a:p>
            <a:r>
              <a:rPr lang="de-DE" sz="2000" dirty="0" smtClean="0"/>
              <a:t>Nikita </a:t>
            </a:r>
            <a:r>
              <a:rPr lang="de-DE" sz="2000" dirty="0" err="1"/>
              <a:t>Blinov</a:t>
            </a:r>
            <a:r>
              <a:rPr lang="de-DE" sz="2000" dirty="0"/>
              <a:t> </a:t>
            </a:r>
            <a:r>
              <a:rPr lang="mr-IN" sz="2000" dirty="0" smtClean="0"/>
              <a:t>(</a:t>
            </a:r>
            <a:r>
              <a:rPr lang="en-US" sz="2000" dirty="0" smtClean="0"/>
              <a:t>SLAC</a:t>
            </a:r>
            <a:r>
              <a:rPr lang="mr-IN" sz="2000" dirty="0" smtClean="0"/>
              <a:t>)</a:t>
            </a:r>
            <a:r>
              <a:rPr lang="en-US" sz="2000" dirty="0" smtClean="0"/>
              <a:t>: Non-</a:t>
            </a:r>
            <a:r>
              <a:rPr lang="en-US" sz="2000" dirty="0" err="1"/>
              <a:t>A</a:t>
            </a:r>
            <a:r>
              <a:rPr lang="en-US" sz="2000" dirty="0" err="1" smtClean="0"/>
              <a:t>belian</a:t>
            </a:r>
            <a:r>
              <a:rPr lang="en-US" sz="2000" dirty="0" smtClean="0"/>
              <a:t> </a:t>
            </a:r>
            <a:r>
              <a:rPr lang="en-US" sz="2000" dirty="0"/>
              <a:t>S</a:t>
            </a:r>
            <a:r>
              <a:rPr lang="en-US" sz="2000" dirty="0" smtClean="0"/>
              <a:t>ectors </a:t>
            </a:r>
            <a:r>
              <a:rPr lang="en-US" sz="2000" dirty="0"/>
              <a:t>at </a:t>
            </a:r>
            <a:r>
              <a:rPr lang="en-US" sz="2000" dirty="0" smtClean="0"/>
              <a:t>Fixed Target</a:t>
            </a:r>
            <a:endParaRPr lang="en-US" sz="2000" dirty="0"/>
          </a:p>
          <a:p>
            <a:r>
              <a:rPr lang="en-US" sz="2000" dirty="0" smtClean="0"/>
              <a:t>Claudia </a:t>
            </a:r>
            <a:r>
              <a:rPr lang="en-US" sz="2000" dirty="0" err="1"/>
              <a:t>Frugiuele</a:t>
            </a:r>
            <a:r>
              <a:rPr lang="en-US" sz="2000" dirty="0"/>
              <a:t> </a:t>
            </a:r>
            <a:r>
              <a:rPr lang="mr-IN" sz="2000" dirty="0" smtClean="0"/>
              <a:t>(</a:t>
            </a:r>
            <a:r>
              <a:rPr lang="en-US" sz="2000" dirty="0" smtClean="0"/>
              <a:t>Weizmann</a:t>
            </a:r>
            <a:r>
              <a:rPr lang="mr-IN" sz="2000" dirty="0" smtClean="0"/>
              <a:t>)</a:t>
            </a:r>
            <a:r>
              <a:rPr lang="en-US" sz="2000" dirty="0" smtClean="0"/>
              <a:t>: Sensitivity </a:t>
            </a:r>
            <a:r>
              <a:rPr lang="en-US" sz="2000" dirty="0"/>
              <a:t>of </a:t>
            </a:r>
            <a:r>
              <a:rPr lang="en-US" sz="2000" dirty="0" smtClean="0"/>
              <a:t>Neutrino </a:t>
            </a:r>
            <a:r>
              <a:rPr lang="en-US" sz="2000" dirty="0"/>
              <a:t>F</a:t>
            </a:r>
            <a:r>
              <a:rPr lang="en-US" sz="2000" dirty="0" smtClean="0"/>
              <a:t>acilities </a:t>
            </a:r>
            <a:r>
              <a:rPr lang="en-US" sz="2000" dirty="0"/>
              <a:t>to </a:t>
            </a:r>
            <a:r>
              <a:rPr lang="en-US" sz="2000" dirty="0" err="1"/>
              <a:t>L</a:t>
            </a:r>
            <a:r>
              <a:rPr lang="en-US" sz="2000" dirty="0" err="1" smtClean="0"/>
              <a:t>eptophobic</a:t>
            </a:r>
            <a:r>
              <a:rPr lang="en-US" sz="2000" dirty="0" smtClean="0"/>
              <a:t> </a:t>
            </a:r>
            <a:r>
              <a:rPr lang="en-US" sz="2000" dirty="0"/>
              <a:t>Z’ and </a:t>
            </a:r>
            <a:r>
              <a:rPr lang="en-US" sz="2000" dirty="0" smtClean="0"/>
              <a:t>DM</a:t>
            </a:r>
            <a:endParaRPr lang="en-US" sz="1000" dirty="0"/>
          </a:p>
          <a:p>
            <a:r>
              <a:rPr lang="de-DE" sz="1000" dirty="0"/>
              <a:t> </a:t>
            </a:r>
            <a:endParaRPr lang="en-US" sz="1000" dirty="0"/>
          </a:p>
          <a:p>
            <a:r>
              <a:rPr lang="en-US" sz="2000" b="1" dirty="0"/>
              <a:t>4:00pm - 6:30pm WG4 </a:t>
            </a:r>
            <a:r>
              <a:rPr lang="en-US" sz="2000" b="1" dirty="0" smtClean="0"/>
              <a:t>Parallel</a:t>
            </a:r>
            <a:endParaRPr lang="en-US" sz="2000" b="1" dirty="0"/>
          </a:p>
          <a:p>
            <a:r>
              <a:rPr lang="it-IT" sz="2000" dirty="0" smtClean="0"/>
              <a:t>Mark </a:t>
            </a:r>
            <a:r>
              <a:rPr lang="it-IT" sz="2000" dirty="0" err="1"/>
              <a:t>Boulay</a:t>
            </a:r>
            <a:r>
              <a:rPr lang="en-US" sz="2000" dirty="0"/>
              <a:t> </a:t>
            </a:r>
            <a:r>
              <a:rPr lang="mr-IN" sz="2000" dirty="0" smtClean="0"/>
              <a:t>(</a:t>
            </a:r>
            <a:r>
              <a:rPr lang="en-US" sz="2000" dirty="0" smtClean="0"/>
              <a:t>Carleton</a:t>
            </a:r>
            <a:r>
              <a:rPr lang="mr-IN" sz="2000" dirty="0" smtClean="0"/>
              <a:t>)</a:t>
            </a:r>
            <a:r>
              <a:rPr lang="it-IT" sz="2000" dirty="0" smtClean="0"/>
              <a:t>: </a:t>
            </a:r>
            <a:r>
              <a:rPr lang="de-DE" sz="2000" dirty="0" smtClean="0"/>
              <a:t>Argon DM </a:t>
            </a:r>
            <a:r>
              <a:rPr lang="de-DE" sz="2000" dirty="0" err="1"/>
              <a:t>S</a:t>
            </a:r>
            <a:r>
              <a:rPr lang="de-DE" sz="2000" dirty="0" err="1" smtClean="0"/>
              <a:t>earches</a:t>
            </a:r>
            <a:r>
              <a:rPr lang="de-DE" sz="2000" dirty="0"/>
              <a:t>: DarkSide-</a:t>
            </a:r>
            <a:r>
              <a:rPr lang="de-DE" sz="2000" dirty="0" smtClean="0"/>
              <a:t>20K </a:t>
            </a:r>
            <a:r>
              <a:rPr lang="de-DE" sz="2000" dirty="0" err="1"/>
              <a:t>and</a:t>
            </a:r>
            <a:r>
              <a:rPr lang="de-DE" sz="2000" dirty="0"/>
              <a:t> </a:t>
            </a:r>
            <a:r>
              <a:rPr lang="de-DE" sz="2000" dirty="0" err="1" smtClean="0"/>
              <a:t>Beyond</a:t>
            </a:r>
            <a:endParaRPr lang="en-US" sz="2000" dirty="0"/>
          </a:p>
          <a:p>
            <a:r>
              <a:rPr lang="it-IT" sz="2000" dirty="0" smtClean="0"/>
              <a:t>Richard </a:t>
            </a:r>
            <a:r>
              <a:rPr lang="it-IT" sz="2000" dirty="0"/>
              <a:t>Hill </a:t>
            </a:r>
            <a:r>
              <a:rPr lang="mr-IN" sz="2000" dirty="0" smtClean="0"/>
              <a:t>(</a:t>
            </a:r>
            <a:r>
              <a:rPr lang="en-US" sz="2000" dirty="0" smtClean="0"/>
              <a:t>Perimeter</a:t>
            </a:r>
            <a:r>
              <a:rPr lang="mr-IN" sz="2000" dirty="0" smtClean="0"/>
              <a:t>)</a:t>
            </a:r>
            <a:r>
              <a:rPr lang="it-IT" sz="2000" dirty="0" smtClean="0"/>
              <a:t>: Proton </a:t>
            </a:r>
            <a:r>
              <a:rPr lang="it-IT" sz="2000" dirty="0" err="1" smtClean="0"/>
              <a:t>Radius</a:t>
            </a:r>
            <a:r>
              <a:rPr lang="it-IT" sz="2000" dirty="0" smtClean="0"/>
              <a:t> </a:t>
            </a:r>
            <a:endParaRPr lang="en-US" sz="2000" dirty="0"/>
          </a:p>
          <a:p>
            <a:r>
              <a:rPr lang="en-US" sz="2000" dirty="0" smtClean="0"/>
              <a:t>Jonathan </a:t>
            </a:r>
            <a:r>
              <a:rPr lang="en-US" sz="2000" dirty="0" err="1"/>
              <a:t>Kozaczuk</a:t>
            </a:r>
            <a:r>
              <a:rPr lang="en-US" sz="2000" dirty="0"/>
              <a:t> </a:t>
            </a:r>
            <a:r>
              <a:rPr lang="mr-IN" sz="2000" dirty="0" smtClean="0"/>
              <a:t>(</a:t>
            </a:r>
            <a:r>
              <a:rPr lang="en-US" sz="2000" dirty="0" smtClean="0"/>
              <a:t>U Mass Amherst</a:t>
            </a:r>
            <a:r>
              <a:rPr lang="mr-IN" sz="2000" dirty="0" smtClean="0"/>
              <a:t>)</a:t>
            </a:r>
            <a:r>
              <a:rPr lang="en-US" sz="2000" dirty="0" smtClean="0"/>
              <a:t>: </a:t>
            </a:r>
            <a:r>
              <a:rPr lang="en-US" sz="2000" baseline="30000" dirty="0"/>
              <a:t>8</a:t>
            </a:r>
            <a:r>
              <a:rPr lang="en-US" sz="2000" dirty="0" smtClean="0"/>
              <a:t>Be </a:t>
            </a:r>
            <a:r>
              <a:rPr lang="en-US" sz="2000" dirty="0"/>
              <a:t>and </a:t>
            </a:r>
            <a:r>
              <a:rPr lang="en-US" sz="2000" dirty="0" smtClean="0"/>
              <a:t>Axial </a:t>
            </a:r>
            <a:r>
              <a:rPr lang="en-US" sz="2000" dirty="0"/>
              <a:t>V</a:t>
            </a:r>
            <a:r>
              <a:rPr lang="en-US" sz="2000" dirty="0" smtClean="0"/>
              <a:t>ector Bosons</a:t>
            </a:r>
            <a:endParaRPr lang="en-US" sz="2000" dirty="0"/>
          </a:p>
          <a:p>
            <a:r>
              <a:rPr lang="en-US" sz="2000" dirty="0" err="1" smtClean="0"/>
              <a:t>Xilin</a:t>
            </a:r>
            <a:r>
              <a:rPr lang="en-US" sz="2000" dirty="0" smtClean="0"/>
              <a:t> </a:t>
            </a:r>
            <a:r>
              <a:rPr lang="en-US" sz="2000" dirty="0"/>
              <a:t>Zhang </a:t>
            </a:r>
            <a:r>
              <a:rPr lang="mr-IN" sz="2000" dirty="0" smtClean="0"/>
              <a:t>(</a:t>
            </a:r>
            <a:r>
              <a:rPr lang="en-US" sz="2000" dirty="0" smtClean="0"/>
              <a:t>U Washington</a:t>
            </a:r>
            <a:r>
              <a:rPr lang="mr-IN" sz="2000" dirty="0" smtClean="0"/>
              <a:t>)</a:t>
            </a:r>
            <a:r>
              <a:rPr lang="en-US" sz="2000" dirty="0" smtClean="0"/>
              <a:t>: </a:t>
            </a:r>
            <a:r>
              <a:rPr lang="en-US" sz="2000" baseline="30000" dirty="0"/>
              <a:t>8</a:t>
            </a:r>
            <a:r>
              <a:rPr lang="en-US" sz="2000" dirty="0" smtClean="0"/>
              <a:t>Be Nuclear </a:t>
            </a:r>
            <a:r>
              <a:rPr lang="en-US" sz="2000" dirty="0"/>
              <a:t>T</a:t>
            </a:r>
            <a:r>
              <a:rPr lang="en-US" sz="2000" dirty="0" smtClean="0"/>
              <a:t>heory Predictions </a:t>
            </a:r>
            <a:endParaRPr lang="en-US" sz="2000" dirty="0"/>
          </a:p>
          <a:p>
            <a:r>
              <a:rPr lang="en-US" sz="2000" dirty="0" smtClean="0"/>
              <a:t>Rafael </a:t>
            </a:r>
            <a:r>
              <a:rPr lang="en-US" sz="2000" dirty="0"/>
              <a:t>Lang </a:t>
            </a:r>
            <a:r>
              <a:rPr lang="mr-IN" sz="2000" dirty="0" smtClean="0"/>
              <a:t>(</a:t>
            </a:r>
            <a:r>
              <a:rPr lang="en-US" sz="2000" dirty="0" smtClean="0"/>
              <a:t>Purdue</a:t>
            </a:r>
            <a:r>
              <a:rPr lang="mr-IN" sz="2000" dirty="0" smtClean="0"/>
              <a:t>)</a:t>
            </a:r>
            <a:r>
              <a:rPr lang="en-US" sz="2000" dirty="0" smtClean="0"/>
              <a:t>: Future </a:t>
            </a:r>
            <a:r>
              <a:rPr lang="en-US" sz="2000" baseline="30000" dirty="0"/>
              <a:t>8</a:t>
            </a:r>
            <a:r>
              <a:rPr lang="en-US" sz="2000" dirty="0" smtClean="0"/>
              <a:t>Be Experiments </a:t>
            </a:r>
            <a:endParaRPr lang="en-US" sz="2000" dirty="0"/>
          </a:p>
          <a:p>
            <a:r>
              <a:rPr lang="en-US" sz="2000" dirty="0" smtClean="0"/>
              <a:t>Kyle </a:t>
            </a:r>
            <a:r>
              <a:rPr lang="en-US" sz="2000" dirty="0"/>
              <a:t>Leach </a:t>
            </a:r>
            <a:r>
              <a:rPr lang="mr-IN" sz="2000" dirty="0" smtClean="0"/>
              <a:t>(</a:t>
            </a:r>
            <a:r>
              <a:rPr lang="en-US" sz="2000" dirty="0" smtClean="0"/>
              <a:t>Colorado </a:t>
            </a:r>
            <a:r>
              <a:rPr lang="en-US" sz="2000" dirty="0"/>
              <a:t>School of </a:t>
            </a:r>
            <a:r>
              <a:rPr lang="en-US" sz="2000" dirty="0" smtClean="0"/>
              <a:t>Mines</a:t>
            </a:r>
            <a:r>
              <a:rPr lang="mr-IN" sz="2000" dirty="0" smtClean="0"/>
              <a:t>)</a:t>
            </a:r>
            <a:r>
              <a:rPr lang="en-US" sz="2000" dirty="0" smtClean="0"/>
              <a:t>: Future </a:t>
            </a:r>
            <a:r>
              <a:rPr lang="en-US" sz="2000" baseline="30000" dirty="0"/>
              <a:t>8</a:t>
            </a:r>
            <a:r>
              <a:rPr lang="en-US" sz="2000" dirty="0" smtClean="0"/>
              <a:t>Be Experiments</a:t>
            </a:r>
            <a:endParaRPr lang="en-US" sz="2000" dirty="0"/>
          </a:p>
          <a:p>
            <a:r>
              <a:rPr lang="en-US" sz="2000" dirty="0" smtClean="0"/>
              <a:t>Claudia </a:t>
            </a:r>
            <a:r>
              <a:rPr lang="en-US" sz="2000" dirty="0" err="1"/>
              <a:t>Frugiuele</a:t>
            </a:r>
            <a:r>
              <a:rPr lang="en-US" sz="2000" dirty="0"/>
              <a:t> </a:t>
            </a:r>
            <a:r>
              <a:rPr lang="mr-IN" sz="2000" dirty="0" smtClean="0"/>
              <a:t>(</a:t>
            </a:r>
            <a:r>
              <a:rPr lang="en-US" sz="2000" dirty="0" smtClean="0"/>
              <a:t>Weizmann</a:t>
            </a:r>
            <a:r>
              <a:rPr lang="mr-IN" sz="2000" dirty="0" smtClean="0"/>
              <a:t>)</a:t>
            </a:r>
            <a:r>
              <a:rPr lang="en-US" sz="2000" dirty="0" smtClean="0"/>
              <a:t>: Isotope </a:t>
            </a:r>
            <a:r>
              <a:rPr lang="en-US" sz="2000" dirty="0"/>
              <a:t>S</a:t>
            </a:r>
            <a:r>
              <a:rPr lang="en-US" sz="2000" dirty="0" smtClean="0"/>
              <a:t>hift Spectroscopy</a:t>
            </a:r>
            <a:endParaRPr lang="en-US" sz="1000" dirty="0" smtClean="0"/>
          </a:p>
          <a:p>
            <a:endParaRPr lang="en-US" sz="1000" dirty="0"/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Great talks, but not reviewed here: see closeout </a:t>
            </a:r>
            <a:r>
              <a:rPr lang="en-US" sz="2400" dirty="0">
                <a:solidFill>
                  <a:srgbClr val="FF0000"/>
                </a:solidFill>
              </a:rPr>
              <a:t>t</a:t>
            </a:r>
            <a:r>
              <a:rPr lang="en-US" sz="2400" dirty="0" smtClean="0">
                <a:solidFill>
                  <a:srgbClr val="FF0000"/>
                </a:solidFill>
              </a:rPr>
              <a:t>alk tomorrow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758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858000" cy="5937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ANOMALIES PROVIDE TARGETS</a:t>
            </a:r>
            <a:endParaRPr lang="en-US" sz="3200" dirty="0">
              <a:latin typeface="Arial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49" y="1465248"/>
            <a:ext cx="4388652" cy="447835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65248"/>
            <a:ext cx="4449052" cy="4478352"/>
          </a:xfrm>
          <a:prstGeom prst="rect">
            <a:avLst/>
          </a:prstGeom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28600" y="9144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Proton Radius Anomaly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257800" y="914400"/>
            <a:ext cx="304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baseline="30000" dirty="0" smtClean="0">
                <a:latin typeface="Arial" charset="0"/>
              </a:rPr>
              <a:t>8</a:t>
            </a:r>
            <a:r>
              <a:rPr lang="en-US" dirty="0" smtClean="0">
                <a:latin typeface="Arial" charset="0"/>
              </a:rPr>
              <a:t>Be Anomaly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04800" y="6096000"/>
            <a:ext cx="3048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000" dirty="0" smtClean="0">
                <a:latin typeface="Arial" charset="0"/>
              </a:rPr>
              <a:t>Richard Hill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4800600" y="6002352"/>
            <a:ext cx="3962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000" dirty="0" err="1" smtClean="0">
                <a:latin typeface="Arial" charset="0"/>
              </a:rPr>
              <a:t>Iftah</a:t>
            </a:r>
            <a:r>
              <a:rPr lang="en-US" sz="2000" dirty="0" smtClean="0">
                <a:latin typeface="Arial" charset="0"/>
              </a:rPr>
              <a:t> </a:t>
            </a:r>
            <a:r>
              <a:rPr lang="en-US" sz="2000" dirty="0" err="1" smtClean="0">
                <a:latin typeface="Arial" charset="0"/>
              </a:rPr>
              <a:t>Galon</a:t>
            </a:r>
            <a:r>
              <a:rPr lang="en-US" sz="2000" dirty="0" smtClean="0">
                <a:latin typeface="Arial" charset="0"/>
              </a:rPr>
              <a:t>, Jonathan </a:t>
            </a:r>
            <a:r>
              <a:rPr lang="en-US" sz="2000" dirty="0" err="1" smtClean="0">
                <a:latin typeface="Arial" charset="0"/>
              </a:rPr>
              <a:t>Kozaczuk</a:t>
            </a:r>
            <a:r>
              <a:rPr lang="en-US" sz="2000" dirty="0" smtClean="0">
                <a:latin typeface="Arial" charset="0"/>
              </a:rPr>
              <a:t>, </a:t>
            </a:r>
            <a:r>
              <a:rPr lang="en-US" sz="2000" dirty="0" err="1" smtClean="0">
                <a:latin typeface="Arial" charset="0"/>
              </a:rPr>
              <a:t>Xilin</a:t>
            </a:r>
            <a:r>
              <a:rPr lang="en-US" sz="2000" dirty="0" smtClean="0">
                <a:latin typeface="Arial" charset="0"/>
              </a:rPr>
              <a:t> Zhang</a:t>
            </a:r>
          </a:p>
        </p:txBody>
      </p:sp>
    </p:spTree>
    <p:extLst>
      <p:ext uri="{BB962C8B-B14F-4D97-AF65-F5344CB8AC3E}">
        <p14:creationId xmlns:p14="http://schemas.microsoft.com/office/powerpoint/2010/main" val="1565640021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858000" cy="5937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PROPOSED 8BE EXPERIMENTS</a:t>
            </a:r>
            <a:endParaRPr lang="en-US" sz="3200" dirty="0">
              <a:latin typeface="Arial" charset="0"/>
            </a:endParaRP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957" y="6172200"/>
            <a:ext cx="3962400" cy="45720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latin typeface="Arial" charset="0"/>
              </a:rPr>
              <a:t>Timescale: &lt;2 years	, &lt;$750K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343001"/>
            <a:ext cx="4114800" cy="229954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201" y="3860856"/>
            <a:ext cx="4127999" cy="22351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0600" y="1295400"/>
            <a:ext cx="4211069" cy="232059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3700868"/>
            <a:ext cx="3810000" cy="2407833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57200" y="8382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Purdue (Lang)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145269" y="838200"/>
            <a:ext cx="3581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dirty="0" smtClean="0">
                <a:latin typeface="Arial" charset="0"/>
              </a:rPr>
              <a:t>Notre Dame (Leach)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4876800" y="6172200"/>
            <a:ext cx="3962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0000FF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Arial" charset="0"/>
              <a:buNone/>
            </a:pPr>
            <a:r>
              <a:rPr lang="en-US" sz="2000" dirty="0" smtClean="0">
                <a:latin typeface="Arial" charset="0"/>
              </a:rPr>
              <a:t>Timescale: 1-2 years, $750K, including manpower		</a:t>
            </a:r>
          </a:p>
        </p:txBody>
      </p:sp>
    </p:spTree>
    <p:extLst>
      <p:ext uri="{BB962C8B-B14F-4D97-AF65-F5344CB8AC3E}">
        <p14:creationId xmlns:p14="http://schemas.microsoft.com/office/powerpoint/2010/main" val="304231466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858000" cy="5937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ATOMIC PHYSICS PROBES</a:t>
            </a:r>
            <a:endParaRPr lang="en-US" sz="3200" dirty="0">
              <a:latin typeface="Arial" charset="0"/>
            </a:endParaRP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8578" y="5943600"/>
            <a:ext cx="7485043" cy="457200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sz="2000" dirty="0" smtClean="0">
                <a:latin typeface="Arial" charset="0"/>
              </a:rPr>
              <a:t>Timescale: short, Cost: cheap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957" y="1447800"/>
            <a:ext cx="4586469" cy="3921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447800"/>
            <a:ext cx="4427773" cy="392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0969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52400"/>
            <a:ext cx="6858000" cy="593725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Arial" charset="0"/>
              </a:rPr>
              <a:t>INPUTS AND QUESTIONS</a:t>
            </a:r>
            <a:endParaRPr lang="en-US" sz="3200" dirty="0">
              <a:latin typeface="Arial" charset="0"/>
            </a:endParaRPr>
          </a:p>
        </p:txBody>
      </p:sp>
      <p:sp>
        <p:nvSpPr>
          <p:cNvPr id="783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686800" cy="5334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Many new ideas in dark matter involve low mass scales, leading naturally to overlap with nuclear physics, condensed matter physics, atomic physics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</a:rPr>
              <a:t>Proposed experiments certainly fall within </a:t>
            </a:r>
            <a:r>
              <a:rPr lang="en-US" dirty="0"/>
              <a:t>t</a:t>
            </a:r>
            <a:r>
              <a:rPr lang="en-US" dirty="0" smtClean="0"/>
              <a:t>he DOE HEP Program Mission to “Discover </a:t>
            </a:r>
            <a:r>
              <a:rPr lang="en-US" dirty="0"/>
              <a:t>the elementary constituents of matter and </a:t>
            </a:r>
            <a:r>
              <a:rPr lang="en-US" dirty="0" smtClean="0"/>
              <a:t>energy [and] probe </a:t>
            </a:r>
            <a:r>
              <a:rPr lang="en-US" dirty="0"/>
              <a:t>the interactions between </a:t>
            </a:r>
            <a:r>
              <a:rPr lang="en-US" dirty="0" smtClean="0"/>
              <a:t>them,” but are in areas traditionally funded by </a:t>
            </a:r>
            <a:r>
              <a:rPr lang="en-US" dirty="0" smtClean="0">
                <a:latin typeface="Arial" charset="0"/>
              </a:rPr>
              <a:t>other areas of the DOE Office of Science and the NSF. We are assuming at this point we should be driven by the science. (Cf. supernovae, CMB, etc.)</a:t>
            </a:r>
          </a:p>
          <a:p>
            <a:pPr eaLnBrk="1" hangingPunct="1">
              <a:lnSpc>
                <a:spcPct val="90000"/>
              </a:lnSpc>
            </a:pPr>
            <a:endParaRPr lang="en-US" sz="12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sym typeface="Wingdings"/>
              </a:rPr>
              <a:t>Many of the proposed experiments are inexpensive, have short timescales, and time is of the essence.  Are there ways to get small amounts of funding (~$30K) soon (this summer)?</a:t>
            </a:r>
            <a:endParaRPr lang="en-US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>
              <a:latin typeface="Arial" charset="0"/>
              <a:sym typeface="Wingdings"/>
            </a:endParaRPr>
          </a:p>
          <a:p>
            <a:pPr eaLnBrk="1" hangingPunct="1">
              <a:lnSpc>
                <a:spcPct val="90000"/>
              </a:lnSpc>
            </a:pPr>
            <a:endParaRPr lang="en-US" sz="2000" dirty="0" smtClean="0">
              <a:latin typeface="Arial" charset="0"/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234007268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_ar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58043</TotalTime>
  <Words>324</Words>
  <Application>Microsoft Macintosh PowerPoint</Application>
  <PresentationFormat>On-screen Show (4:3)</PresentationFormat>
  <Paragraphs>50</Paragraphs>
  <Slides>6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office_arial</vt:lpstr>
      <vt:lpstr>PowerPoint Presentation</vt:lpstr>
      <vt:lpstr>PowerPoint Presentation</vt:lpstr>
      <vt:lpstr>ANOMALIES PROVIDE TARGETS</vt:lpstr>
      <vt:lpstr>PROPOSED 8BE EXPERIMENTS</vt:lpstr>
      <vt:lpstr>ATOMIC PHYSICS PROBES</vt:lpstr>
      <vt:lpstr>INPUTS AND QUESTIONS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</dc:creator>
  <cp:lastModifiedBy>Jonathan</cp:lastModifiedBy>
  <cp:revision>1174</cp:revision>
  <cp:lastPrinted>2013-07-29T03:23:30Z</cp:lastPrinted>
  <dcterms:created xsi:type="dcterms:W3CDTF">2011-05-01T15:38:23Z</dcterms:created>
  <dcterms:modified xsi:type="dcterms:W3CDTF">2017-03-25T19:37:40Z</dcterms:modified>
</cp:coreProperties>
</file>